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handoutMasterIdLst>
    <p:handoutMasterId r:id="rId39"/>
  </p:handoutMasterIdLst>
  <p:sldIdLst>
    <p:sldId id="270" r:id="rId2"/>
    <p:sldId id="3711" r:id="rId3"/>
    <p:sldId id="3715" r:id="rId4"/>
    <p:sldId id="3663" r:id="rId5"/>
    <p:sldId id="3665" r:id="rId6"/>
    <p:sldId id="3666" r:id="rId7"/>
    <p:sldId id="3687" r:id="rId8"/>
    <p:sldId id="3676" r:id="rId9"/>
    <p:sldId id="3689" r:id="rId10"/>
    <p:sldId id="3717" r:id="rId11"/>
    <p:sldId id="3690" r:id="rId12"/>
    <p:sldId id="3673" r:id="rId13"/>
    <p:sldId id="3685" r:id="rId14"/>
    <p:sldId id="3702" r:id="rId15"/>
    <p:sldId id="3680" r:id="rId16"/>
    <p:sldId id="3684" r:id="rId17"/>
    <p:sldId id="3671" r:id="rId18"/>
    <p:sldId id="3683" r:id="rId19"/>
    <p:sldId id="3682" r:id="rId20"/>
    <p:sldId id="3681" r:id="rId21"/>
    <p:sldId id="3679" r:id="rId22"/>
    <p:sldId id="3688" r:id="rId23"/>
    <p:sldId id="343" r:id="rId24"/>
    <p:sldId id="3669" r:id="rId25"/>
    <p:sldId id="3668" r:id="rId26"/>
    <p:sldId id="3698" r:id="rId27"/>
    <p:sldId id="3716" r:id="rId28"/>
    <p:sldId id="3712" r:id="rId29"/>
    <p:sldId id="3638" r:id="rId30"/>
    <p:sldId id="3706" r:id="rId31"/>
    <p:sldId id="3707" r:id="rId32"/>
    <p:sldId id="3710" r:id="rId33"/>
    <p:sldId id="3709" r:id="rId34"/>
    <p:sldId id="3713" r:id="rId35"/>
    <p:sldId id="3714" r:id="rId36"/>
    <p:sldId id="3691" r:id="rId37"/>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預設章節" id="{05418B80-B1EB-D240-B9C6-2E4A79F6DE89}">
          <p14:sldIdLst>
            <p14:sldId id="270"/>
            <p14:sldId id="3711"/>
            <p14:sldId id="3715"/>
            <p14:sldId id="3663"/>
            <p14:sldId id="3665"/>
            <p14:sldId id="3666"/>
            <p14:sldId id="3687"/>
            <p14:sldId id="3676"/>
            <p14:sldId id="3689"/>
            <p14:sldId id="3717"/>
            <p14:sldId id="3690"/>
            <p14:sldId id="3673"/>
            <p14:sldId id="3685"/>
            <p14:sldId id="3702"/>
            <p14:sldId id="3680"/>
            <p14:sldId id="3684"/>
            <p14:sldId id="3671"/>
            <p14:sldId id="3683"/>
            <p14:sldId id="3682"/>
            <p14:sldId id="3681"/>
            <p14:sldId id="3679"/>
            <p14:sldId id="3688"/>
            <p14:sldId id="343"/>
            <p14:sldId id="3669"/>
            <p14:sldId id="3668"/>
            <p14:sldId id="3698"/>
            <p14:sldId id="3716"/>
            <p14:sldId id="3712"/>
            <p14:sldId id="3638"/>
            <p14:sldId id="3706"/>
            <p14:sldId id="3707"/>
            <p14:sldId id="3710"/>
            <p14:sldId id="3709"/>
            <p14:sldId id="3713"/>
            <p14:sldId id="3714"/>
          </p14:sldIdLst>
        </p14:section>
        <p14:section name="Template" id="{E7A31256-D6D4-A44F-B1AC-43818D6FDA18}">
          <p14:sldIdLst>
            <p14:sldId id="369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DB8C190-3C95-A556-8DBC-66B0E70408E1}" name="Jason Hsu 許博傑" initials="J許" userId="S::jasonhsu@qnap.com::037722cf-a7a4-45b3-87d9-a621b36907ba" providerId="AD"/>
  <p188:author id="{83F9F9E6-2AC3-F16E-D5FC-F20C35332C9A}" name="Alex Shih 石鎧銘" initials="A石" userId="S::alexshih@qnap.com::3ded2836-69e5-43df-84df-1656cac14d6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A00"/>
    <a:srgbClr val="F0FFFF"/>
    <a:srgbClr val="FF0C00"/>
    <a:srgbClr val="424651"/>
    <a:srgbClr val="843006"/>
    <a:srgbClr val="481B04"/>
    <a:srgbClr val="B34209"/>
    <a:srgbClr val="AF4009"/>
    <a:srgbClr val="0B0401"/>
    <a:srgbClr val="802F0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7CFEC1-948A-4CEC-A34C-17A151E4B133}" v="245" dt="2024-01-09T01:44:01.711"/>
    <p1510:client id="{23D66F29-5CC6-B247-A777-A6FD3BAD4969}" v="1125" dt="2024-01-09T06:53:33.850"/>
    <p1510:client id="{280828CE-B0B9-CC66-6D49-001B0FB9B9A5}" v="3" dt="2024-01-10T03:44:43.404"/>
    <p1510:client id="{2D64E887-F6D8-26DF-7EA8-33F124F76A1B}" v="5" dt="2024-01-10T08:08:01.054"/>
    <p1510:client id="{6CB7E7AE-5783-1D1F-ED85-F01779AF174F}" v="231" dt="2024-01-09T07:52:32.733"/>
    <p1510:client id="{899C36FC-EF81-B9DE-58AE-64D5117F9928}" v="2159" dt="2024-01-09T02:52:23.191"/>
    <p1510:client id="{8E925F70-D14F-3D9F-5197-F54A82F092D8}" v="144" dt="2024-01-08T10:36:08.145"/>
  </p1510:revLst>
</p1510:revInfo>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945" autoAdjust="0"/>
  </p:normalViewPr>
  <p:slideViewPr>
    <p:cSldViewPr snapToGrid="0">
      <p:cViewPr varScale="1">
        <p:scale>
          <a:sx n="108" d="100"/>
          <a:sy n="108" d="100"/>
        </p:scale>
        <p:origin x="110" y="134"/>
      </p:cViewPr>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320C6253-024D-41A2-8F9C-AE3B89932BD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a:extLst>
              <a:ext uri="{FF2B5EF4-FFF2-40B4-BE49-F238E27FC236}">
                <a16:creationId xmlns:a16="http://schemas.microsoft.com/office/drawing/2014/main" id="{4E1FA6D3-F05E-492D-ABE7-08EB73C57CD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FAFA468-5733-488E-B409-FDE47B0C9B4C}" type="datetimeFigureOut">
              <a:rPr lang="zh-TW" altLang="en-US" smtClean="0"/>
              <a:t>2024/2/15</a:t>
            </a:fld>
            <a:endParaRPr lang="zh-TW" altLang="en-US"/>
          </a:p>
        </p:txBody>
      </p:sp>
      <p:sp>
        <p:nvSpPr>
          <p:cNvPr id="4" name="頁尾版面配置區 3">
            <a:extLst>
              <a:ext uri="{FF2B5EF4-FFF2-40B4-BE49-F238E27FC236}">
                <a16:creationId xmlns:a16="http://schemas.microsoft.com/office/drawing/2014/main" id="{AAC870A6-F598-4BE9-AB96-D3D3C2ABA83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a:extLst>
              <a:ext uri="{FF2B5EF4-FFF2-40B4-BE49-F238E27FC236}">
                <a16:creationId xmlns:a16="http://schemas.microsoft.com/office/drawing/2014/main" id="{4E63C59D-47A9-45B0-B352-E5AB3D1B4B4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1F28A9E-E67B-4D83-9F0D-CDFAF872BEBF}" type="slidenum">
              <a:rPr lang="zh-TW" altLang="en-US" smtClean="0"/>
              <a:t>‹#›</a:t>
            </a:fld>
            <a:endParaRPr lang="zh-TW" altLang="en-US"/>
          </a:p>
        </p:txBody>
      </p:sp>
    </p:spTree>
    <p:extLst>
      <p:ext uri="{BB962C8B-B14F-4D97-AF65-F5344CB8AC3E}">
        <p14:creationId xmlns:p14="http://schemas.microsoft.com/office/powerpoint/2010/main" val="29571105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94A1DE-9E5E-4ACB-81A2-3622A0731AC4}" type="datetimeFigureOut">
              <a:rPr lang="zh-TW" altLang="en-US" smtClean="0"/>
              <a:t>2024/2/15</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D8B474-CBEC-484E-B6A8-6236E8C35805}" type="slidenum">
              <a:rPr lang="zh-TW" altLang="en-US" smtClean="0"/>
              <a:t>‹#›</a:t>
            </a:fld>
            <a:endParaRPr lang="zh-TW" altLang="en-US"/>
          </a:p>
        </p:txBody>
      </p:sp>
    </p:spTree>
    <p:extLst>
      <p:ext uri="{BB962C8B-B14F-4D97-AF65-F5344CB8AC3E}">
        <p14:creationId xmlns:p14="http://schemas.microsoft.com/office/powerpoint/2010/main" val="2649684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1</a:t>
            </a:fld>
            <a:endParaRPr lang="zh-TW" altLang="en-US"/>
          </a:p>
        </p:txBody>
      </p:sp>
    </p:spTree>
    <p:extLst>
      <p:ext uri="{BB962C8B-B14F-4D97-AF65-F5344CB8AC3E}">
        <p14:creationId xmlns:p14="http://schemas.microsoft.com/office/powerpoint/2010/main" val="40630131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E5E219-D3C3-081D-B01C-CD6266D1ABC5}"/>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742C15E9-0B8D-4653-A223-611603DE1483}"/>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CB666119-9A89-3B33-B55E-48E30F179CF9}"/>
              </a:ext>
            </a:extLst>
          </p:cNvPr>
          <p:cNvSpPr>
            <a:spLocks noGrp="1"/>
          </p:cNvSpPr>
          <p:nvPr>
            <p:ph type="body" idx="1"/>
          </p:nvPr>
        </p:nvSpPr>
        <p:spPr/>
        <p:txBody>
          <a:bodyPr/>
          <a:lstStyle/>
          <a:p>
            <a:endParaRPr kumimoji="1" lang="zh-TW" altLang="en-US"/>
          </a:p>
        </p:txBody>
      </p:sp>
      <p:sp>
        <p:nvSpPr>
          <p:cNvPr id="4" name="投影片編號版面配置區 3">
            <a:extLst>
              <a:ext uri="{FF2B5EF4-FFF2-40B4-BE49-F238E27FC236}">
                <a16:creationId xmlns:a16="http://schemas.microsoft.com/office/drawing/2014/main" id="{324F7FD0-CD6D-47D1-4AE8-021E96EE8571}"/>
              </a:ext>
            </a:extLst>
          </p:cNvPr>
          <p:cNvSpPr>
            <a:spLocks noGrp="1"/>
          </p:cNvSpPr>
          <p:nvPr>
            <p:ph type="sldNum" sz="quarter" idx="5"/>
          </p:nvPr>
        </p:nvSpPr>
        <p:spPr/>
        <p:txBody>
          <a:bodyPr/>
          <a:lstStyle/>
          <a:p>
            <a:fld id="{41D8B474-CBEC-484E-B6A8-6236E8C35805}" type="slidenum">
              <a:rPr lang="zh-TW" altLang="en-US" smtClean="0"/>
              <a:t>10</a:t>
            </a:fld>
            <a:endParaRPr lang="zh-TW" altLang="en-US"/>
          </a:p>
        </p:txBody>
      </p:sp>
    </p:spTree>
    <p:extLst>
      <p:ext uri="{BB962C8B-B14F-4D97-AF65-F5344CB8AC3E}">
        <p14:creationId xmlns:p14="http://schemas.microsoft.com/office/powerpoint/2010/main" val="21365007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W"/>
          </a:p>
        </p:txBody>
      </p:sp>
      <p:sp>
        <p:nvSpPr>
          <p:cNvPr id="4" name="Slide Number Placeholder 3"/>
          <p:cNvSpPr>
            <a:spLocks noGrp="1"/>
          </p:cNvSpPr>
          <p:nvPr>
            <p:ph type="sldNum" sz="quarter" idx="5"/>
          </p:nvPr>
        </p:nvSpPr>
        <p:spPr/>
        <p:txBody>
          <a:bodyPr/>
          <a:lstStyle/>
          <a:p>
            <a:fld id="{41D8B474-CBEC-484E-B6A8-6236E8C35805}" type="slidenum">
              <a:rPr lang="zh-TW" altLang="en-US" smtClean="0"/>
              <a:t>11</a:t>
            </a:fld>
            <a:endParaRPr lang="zh-TW" altLang="en-US"/>
          </a:p>
        </p:txBody>
      </p:sp>
    </p:spTree>
    <p:extLst>
      <p:ext uri="{BB962C8B-B14F-4D97-AF65-F5344CB8AC3E}">
        <p14:creationId xmlns:p14="http://schemas.microsoft.com/office/powerpoint/2010/main" val="13980748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W"/>
          </a:p>
        </p:txBody>
      </p:sp>
      <p:sp>
        <p:nvSpPr>
          <p:cNvPr id="4" name="Slide Number Placeholder 3"/>
          <p:cNvSpPr>
            <a:spLocks noGrp="1"/>
          </p:cNvSpPr>
          <p:nvPr>
            <p:ph type="sldNum" sz="quarter" idx="5"/>
          </p:nvPr>
        </p:nvSpPr>
        <p:spPr/>
        <p:txBody>
          <a:bodyPr/>
          <a:lstStyle/>
          <a:p>
            <a:fld id="{41D8B474-CBEC-484E-B6A8-6236E8C35805}" type="slidenum">
              <a:rPr lang="zh-TW" altLang="en-US" smtClean="0"/>
              <a:t>12</a:t>
            </a:fld>
            <a:endParaRPr lang="zh-TW" altLang="en-US"/>
          </a:p>
        </p:txBody>
      </p:sp>
    </p:spTree>
    <p:extLst>
      <p:ext uri="{BB962C8B-B14F-4D97-AF65-F5344CB8AC3E}">
        <p14:creationId xmlns:p14="http://schemas.microsoft.com/office/powerpoint/2010/main" val="32493949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13</a:t>
            </a:fld>
            <a:endParaRPr lang="zh-TW" altLang="en-US"/>
          </a:p>
        </p:txBody>
      </p:sp>
    </p:spTree>
    <p:extLst>
      <p:ext uri="{BB962C8B-B14F-4D97-AF65-F5344CB8AC3E}">
        <p14:creationId xmlns:p14="http://schemas.microsoft.com/office/powerpoint/2010/main" val="10667011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14</a:t>
            </a:fld>
            <a:endParaRPr lang="zh-TW" altLang="en-US"/>
          </a:p>
        </p:txBody>
      </p:sp>
    </p:spTree>
    <p:extLst>
      <p:ext uri="{BB962C8B-B14F-4D97-AF65-F5344CB8AC3E}">
        <p14:creationId xmlns:p14="http://schemas.microsoft.com/office/powerpoint/2010/main" val="13118638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15</a:t>
            </a:fld>
            <a:endParaRPr lang="zh-TW" altLang="en-US"/>
          </a:p>
        </p:txBody>
      </p:sp>
    </p:spTree>
    <p:extLst>
      <p:ext uri="{BB962C8B-B14F-4D97-AF65-F5344CB8AC3E}">
        <p14:creationId xmlns:p14="http://schemas.microsoft.com/office/powerpoint/2010/main" val="1407451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16</a:t>
            </a:fld>
            <a:endParaRPr lang="zh-TW" altLang="en-US"/>
          </a:p>
        </p:txBody>
      </p:sp>
    </p:spTree>
    <p:extLst>
      <p:ext uri="{BB962C8B-B14F-4D97-AF65-F5344CB8AC3E}">
        <p14:creationId xmlns:p14="http://schemas.microsoft.com/office/powerpoint/2010/main" val="41334625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W"/>
          </a:p>
        </p:txBody>
      </p:sp>
      <p:sp>
        <p:nvSpPr>
          <p:cNvPr id="4" name="Slide Number Placeholder 3"/>
          <p:cNvSpPr>
            <a:spLocks noGrp="1"/>
          </p:cNvSpPr>
          <p:nvPr>
            <p:ph type="sldNum" sz="quarter" idx="5"/>
          </p:nvPr>
        </p:nvSpPr>
        <p:spPr/>
        <p:txBody>
          <a:bodyPr/>
          <a:lstStyle/>
          <a:p>
            <a:fld id="{41D8B474-CBEC-484E-B6A8-6236E8C35805}" type="slidenum">
              <a:rPr lang="zh-TW" altLang="en-US" smtClean="0"/>
              <a:t>17</a:t>
            </a:fld>
            <a:endParaRPr lang="zh-TW" altLang="en-US"/>
          </a:p>
        </p:txBody>
      </p:sp>
    </p:spTree>
    <p:extLst>
      <p:ext uri="{BB962C8B-B14F-4D97-AF65-F5344CB8AC3E}">
        <p14:creationId xmlns:p14="http://schemas.microsoft.com/office/powerpoint/2010/main" val="37597671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18</a:t>
            </a:fld>
            <a:endParaRPr lang="zh-TW" altLang="en-US"/>
          </a:p>
        </p:txBody>
      </p:sp>
    </p:spTree>
    <p:extLst>
      <p:ext uri="{BB962C8B-B14F-4D97-AF65-F5344CB8AC3E}">
        <p14:creationId xmlns:p14="http://schemas.microsoft.com/office/powerpoint/2010/main" val="10667011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19</a:t>
            </a:fld>
            <a:endParaRPr lang="zh-TW" altLang="en-US"/>
          </a:p>
        </p:txBody>
      </p:sp>
    </p:spTree>
    <p:extLst>
      <p:ext uri="{BB962C8B-B14F-4D97-AF65-F5344CB8AC3E}">
        <p14:creationId xmlns:p14="http://schemas.microsoft.com/office/powerpoint/2010/main" val="592950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Ladies and gentlemen, welcome to today's presentation on an important topic that affects every business: the increasing need for data storage capacity.</a:t>
            </a:r>
          </a:p>
          <a:p>
            <a:endParaRPr lang="en-US" altLang="zh-TW" dirty="0"/>
          </a:p>
          <a:p>
            <a:r>
              <a:rPr lang="en-US" altLang="zh-TW" dirty="0"/>
              <a:t>By research, the storage usage is growing at an alarming rate of </a:t>
            </a:r>
            <a:r>
              <a:rPr lang="en-US" dirty="0"/>
              <a:t>30%</a:t>
            </a:r>
            <a:r>
              <a:rPr lang="en-US" altLang="zh-TW" dirty="0"/>
              <a:t> to </a:t>
            </a:r>
            <a:r>
              <a:rPr lang="en-US" dirty="0"/>
              <a:t>40%</a:t>
            </a:r>
            <a:r>
              <a:rPr lang="en-US" altLang="zh-TW" dirty="0"/>
              <a:t> per year. This exponential growth is driven by various factors that we'll explore today.</a:t>
            </a:r>
          </a:p>
          <a:p>
            <a:endParaRPr lang="en-US" altLang="zh-TW" dirty="0"/>
          </a:p>
          <a:p>
            <a:r>
              <a:rPr lang="en-US" altLang="zh-TW" dirty="0"/>
              <a:t>Firstly, data protection is crucial. Frequent backups require additional storage space to safeguard against data loss or damage. As the volume of data increases, so does the need for adequate storage to ensure the safety and integrity of valuable information.</a:t>
            </a:r>
          </a:p>
          <a:p>
            <a:endParaRPr lang="en-US" altLang="zh-TW" dirty="0"/>
          </a:p>
          <a:p>
            <a:r>
              <a:rPr lang="en-US" altLang="zh-TW" dirty="0"/>
              <a:t>In addition, big data analysis is revolutionizing how businesses operate. To extract meaningful insights and make informed decisions, large amounts of data need to be stored and processed. This drives the demand for extensive data storage and processing capabilities.</a:t>
            </a:r>
          </a:p>
          <a:p>
            <a:endParaRPr lang="en-US" dirty="0"/>
          </a:p>
          <a:p>
            <a:r>
              <a:rPr lang="en-US" altLang="zh-TW" dirty="0"/>
              <a:t>Furthermore, as businesses expand and departments collaborate, data sharing becomes essential. Central storage systems provide a unified platform for efficient data sharing across departments, facilitating collaboration and enhancing productivity.</a:t>
            </a:r>
            <a:endParaRPr lang="en-US" dirty="0"/>
          </a:p>
          <a:p>
            <a:endParaRPr lang="en-US" dirty="0"/>
          </a:p>
          <a:p>
            <a:r>
              <a:rPr lang="en-US" altLang="zh-TW" dirty="0"/>
              <a:t>Security and privacy are also significant concerns. Companies opt for on-premised storage solutions to maintain control over sensitive information, keeping it within their own </a:t>
            </a:r>
            <a:r>
              <a:rPr lang="en-US" dirty="0"/>
              <a:t>IT</a:t>
            </a:r>
            <a:r>
              <a:rPr lang="en-US" altLang="zh-TW" dirty="0"/>
              <a:t> infrastructure. This ensures compliance with data protection regulations and mitigates risks associated with third-party storage.</a:t>
            </a:r>
          </a:p>
          <a:p>
            <a:endParaRPr lang="en-US" dirty="0"/>
          </a:p>
          <a:p>
            <a:r>
              <a:rPr lang="en-US" altLang="zh-TW" dirty="0"/>
              <a:t>Lastly, the growth of the Internet of Things (</a:t>
            </a:r>
            <a:r>
              <a:rPr lang="en-US" dirty="0"/>
              <a:t>IoT) has brought about a proliferation of devices and the data they generate. This exponential increase in connected devices and data streams further fuels the demand for storage capacity.</a:t>
            </a:r>
          </a:p>
          <a:p>
            <a:endParaRPr lang="en-US" dirty="0"/>
          </a:p>
          <a:p>
            <a:r>
              <a:rPr lang="en-US" altLang="zh-TW" dirty="0"/>
              <a:t>In conclusion, the reasons behind the escalating need for data storage capacity encompass data protection, big data analysis, data sharing, security, privacy, and the growth of IoT. Understanding these factors is vital for businesses to effectively manage their storage requirements and stay ahead in the digital age.</a:t>
            </a:r>
          </a:p>
          <a:p>
            <a:r>
              <a:rPr lang="en-US" altLang="zh-TW" dirty="0"/>
              <a:t>Let's delve deeper into this topic to uncover strategies for meeting your data storage needs.</a:t>
            </a:r>
            <a:endParaRPr lang="en-US" dirty="0"/>
          </a:p>
          <a:p>
            <a:endParaRPr lang="en-US" dirty="0"/>
          </a:p>
          <a:p>
            <a:endParaRPr lang="en-US" dirty="0">
              <a:ea typeface="新細明體"/>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2</a:t>
            </a:fld>
            <a:endParaRPr lang="zh-TW" altLang="en-US"/>
          </a:p>
        </p:txBody>
      </p:sp>
    </p:spTree>
    <p:extLst>
      <p:ext uri="{BB962C8B-B14F-4D97-AF65-F5344CB8AC3E}">
        <p14:creationId xmlns:p14="http://schemas.microsoft.com/office/powerpoint/2010/main" val="26665347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t>Today, let's delve into the exciting world of the TS-hx77AXU series, specifically focusing on its groundbreaking feature: the Built-in GPU. Both the TS-h1277AXU-RP and TS-h1677AXU-RP are equipped with an integrated AMD Radeon™ Graphics GPU, revolutionizing AI image recognition and video transcoding efficiency.</a:t>
            </a:r>
          </a:p>
          <a:p>
            <a:r>
              <a:rPr lang="zh-TW"/>
              <a:t>Facial recognition receives a significant boost, with the capacity to process a remarkable 66,740 recognitions per hour. In terms of video transcoding, the series showcases an impressive 1080p video frames per second, reaching 171 and 167 for the TS-h1677AXU and TS-464eU, respectively.</a:t>
            </a:r>
          </a:p>
          <a:p>
            <a:r>
              <a:rPr lang="zh-TW"/>
              <a:t>Comparing this to the previous generation 77XU series, we witness an extraordinary 7.63 times improvement. This signifies not only a leap in performance but a paradigm shift in how we approach AI and video processing. The TS-hx77AXU series is truly redefining what's possible.</a:t>
            </a:r>
          </a:p>
          <a:p>
            <a:endParaRPr lang="zh-TW" altLang="en-US">
              <a:ea typeface="新細明體"/>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20</a:t>
            </a:fld>
            <a:endParaRPr lang="zh-TW" altLang="en-US"/>
          </a:p>
        </p:txBody>
      </p:sp>
    </p:spTree>
    <p:extLst>
      <p:ext uri="{BB962C8B-B14F-4D97-AF65-F5344CB8AC3E}">
        <p14:creationId xmlns:p14="http://schemas.microsoft.com/office/powerpoint/2010/main" val="17218151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rPr>
              <a:t>In</a:t>
            </a:r>
            <a:r>
              <a:rPr lang="zh-TW">
                <a:ea typeface="新細明體"/>
              </a:rPr>
              <a:t> </a:t>
            </a:r>
            <a:r>
              <a:rPr lang="en-US" altLang="zh-TW">
                <a:ea typeface="新細明體"/>
              </a:rPr>
              <a:t>this</a:t>
            </a:r>
            <a:r>
              <a:rPr lang="zh-TW">
                <a:ea typeface="新細明體"/>
              </a:rPr>
              <a:t> </a:t>
            </a:r>
            <a:r>
              <a:rPr lang="en-US" altLang="zh-TW">
                <a:ea typeface="新細明體"/>
              </a:rPr>
              <a:t>page,</a:t>
            </a:r>
            <a:r>
              <a:rPr lang="zh-TW">
                <a:ea typeface="新細明體"/>
              </a:rPr>
              <a:t> </a:t>
            </a:r>
            <a:r>
              <a:rPr lang="en-US" altLang="zh-TW">
                <a:ea typeface="新細明體"/>
              </a:rPr>
              <a:t>let's</a:t>
            </a:r>
            <a:r>
              <a:rPr lang="zh-TW">
                <a:ea typeface="新細明體"/>
              </a:rPr>
              <a:t> </a:t>
            </a:r>
            <a:r>
              <a:rPr lang="en-US" altLang="zh-TW">
                <a:ea typeface="新細明體"/>
              </a:rPr>
              <a:t>have</a:t>
            </a:r>
            <a:r>
              <a:rPr lang="zh-TW">
                <a:ea typeface="新細明體"/>
              </a:rPr>
              <a:t> </a:t>
            </a:r>
            <a:r>
              <a:rPr lang="en-US" altLang="zh-TW">
                <a:ea typeface="新細明體"/>
              </a:rPr>
              <a:t>a</a:t>
            </a:r>
            <a:r>
              <a:rPr lang="zh-TW">
                <a:ea typeface="新細明體"/>
              </a:rPr>
              <a:t> </a:t>
            </a:r>
            <a:r>
              <a:rPr lang="en-US" altLang="zh-TW">
                <a:ea typeface="新細明體"/>
              </a:rPr>
              <a:t>quick</a:t>
            </a:r>
            <a:r>
              <a:rPr lang="zh-TW">
                <a:ea typeface="新細明體"/>
              </a:rPr>
              <a:t> o</a:t>
            </a:r>
            <a:r>
              <a:rPr lang="en-US" altLang="zh-TW" err="1">
                <a:ea typeface="新細明體"/>
              </a:rPr>
              <a:t>verview</a:t>
            </a:r>
            <a:r>
              <a:rPr lang="en-US" altLang="zh-TW">
                <a:ea typeface="新細明體"/>
              </a:rPr>
              <a:t> of </a:t>
            </a:r>
            <a:r>
              <a:rPr lang="zh-TW">
                <a:ea typeface="新細明體"/>
              </a:rPr>
              <a:t>the </a:t>
            </a:r>
            <a:r>
              <a:rPr lang="en-US" altLang="zh-TW">
                <a:ea typeface="新細明體"/>
              </a:rPr>
              <a:t>SPEC</a:t>
            </a:r>
            <a:r>
              <a:rPr lang="zh-TW">
                <a:ea typeface="新細明體"/>
              </a:rPr>
              <a:t> of the TS-h1277AXU-RP. This powerhouse comes in two variants: the R5 with a Ryzen™ 5 7000 series CPU and 16GB DDR5 RAM, and the R7 featuring a Ryzen™ 7 7000 series CPU and a robust 32GB DDR5 RAM.</a:t>
            </a:r>
          </a:p>
          <a:p>
            <a:r>
              <a:rPr lang="zh-TW"/>
              <a:t>With 12 SATA disk bays and 2 M.2 2280 PCIe Gen5 slots, this NAS stands out. The networking capabilities include 2.5GbE and 10GBASE-T, accompanied by three PCIe Gen4 expansion slots, providing flexibility for 10GbE and 25GbE NIC support.</a:t>
            </a:r>
          </a:p>
          <a:p>
            <a:r>
              <a:rPr lang="zh-TW"/>
              <a:t>What's more, it features a GPU, redundant PSU, and efficient cooling with 3 system fans. The TS-h1277AXU-RP is a true technological marvel, combining power, versatility, and reliability in one sleek package. Elevate your storage experience with this exceptional solution. Thank you.</a:t>
            </a:r>
          </a:p>
          <a:p>
            <a:endParaRPr lang="zh-TW" altLang="en-US">
              <a:ea typeface="新細明體"/>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21</a:t>
            </a:fld>
            <a:endParaRPr lang="zh-TW" altLang="en-US"/>
          </a:p>
        </p:txBody>
      </p:sp>
    </p:spTree>
    <p:extLst>
      <p:ext uri="{BB962C8B-B14F-4D97-AF65-F5344CB8AC3E}">
        <p14:creationId xmlns:p14="http://schemas.microsoft.com/office/powerpoint/2010/main" val="13040972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ea typeface="新細明體"/>
              </a:rPr>
              <a:t>And</a:t>
            </a:r>
            <a:r>
              <a:rPr lang="zh-TW" altLang="en-US" dirty="0">
                <a:ea typeface="新細明體"/>
              </a:rPr>
              <a:t> for th</a:t>
            </a:r>
            <a:r>
              <a:rPr lang="en-US" altLang="zh-TW" dirty="0">
                <a:ea typeface="新細明體"/>
              </a:rPr>
              <a:t>e</a:t>
            </a:r>
            <a:r>
              <a:rPr lang="zh-TW" altLang="en-US" dirty="0">
                <a:ea typeface="新細明體"/>
              </a:rPr>
              <a:t> </a:t>
            </a:r>
            <a:r>
              <a:rPr lang="en-US" altLang="zh-TW" dirty="0">
                <a:ea typeface="新細明體"/>
              </a:rPr>
              <a:t>T</a:t>
            </a:r>
            <a:r>
              <a:rPr lang="en-US" altLang="en-US" dirty="0">
                <a:ea typeface="新細明體"/>
              </a:rPr>
              <a:t>S-h1677AXU-RP</a:t>
            </a:r>
            <a:r>
              <a:rPr lang="zh-TW" dirty="0">
                <a:ea typeface="新細明體"/>
              </a:rPr>
              <a:t>, equipped with a Ryzen™ </a:t>
            </a:r>
            <a:r>
              <a:rPr lang="en-US" altLang="zh-TW" dirty="0">
                <a:ea typeface="新細明體"/>
              </a:rPr>
              <a:t>7</a:t>
            </a:r>
            <a:r>
              <a:rPr lang="zh-TW" dirty="0">
                <a:ea typeface="新細明體"/>
              </a:rPr>
              <a:t> 7000 series CPU and a default 32GB DDR5 RAM, showcases outstanding performance.</a:t>
            </a:r>
          </a:p>
          <a:p>
            <a:r>
              <a:rPr lang="zh-TW" dirty="0"/>
              <a:t>With 16 SATA disk bays and 2 M.2 2280 PCIe Gen5 slots, this NAS provides remarkable storage capabilities. Networking options include 2.5GbE and 10GBASE-T, complemented by three PCIe Gen4 expansion slots, allowing support for 10GbE and dual 25GbE NIC.</a:t>
            </a:r>
          </a:p>
          <a:p>
            <a:r>
              <a:rPr lang="zh-TW" dirty="0"/>
              <a:t>Boasting a GPU, redundant PSU, and efficient cooling with 3 system fans, the TS-h1677AXU-RP is a powerhouse ready for demanding tasks. Elevate your storage experience with this cutting-edge solution.</a:t>
            </a:r>
          </a:p>
          <a:p>
            <a:endParaRPr lang="zh-TW" altLang="en-US" dirty="0">
              <a:ea typeface="新細明體"/>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22</a:t>
            </a:fld>
            <a:endParaRPr lang="zh-TW" altLang="en-US"/>
          </a:p>
        </p:txBody>
      </p:sp>
    </p:spTree>
    <p:extLst>
      <p:ext uri="{BB962C8B-B14F-4D97-AF65-F5344CB8AC3E}">
        <p14:creationId xmlns:p14="http://schemas.microsoft.com/office/powerpoint/2010/main" val="36517714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cs typeface="+mn-lt"/>
              </a:rPr>
              <a:t>After the introduction of TS-h1277AXU-RP and TS-h1677AXU-RP's HW </a:t>
            </a:r>
            <a:r>
              <a:rPr lang="en-US" altLang="zh-TW" err="1">
                <a:ea typeface="新細明體"/>
                <a:cs typeface="+mn-lt"/>
              </a:rPr>
              <a:t>highligh</a:t>
            </a:r>
            <a:r>
              <a:rPr lang="en-US" altLang="zh-TW">
                <a:ea typeface="新細明體"/>
                <a:cs typeface="+mn-lt"/>
              </a:rPr>
              <a:t>, let's dive into the.</a:t>
            </a:r>
            <a:br>
              <a:rPr lang="en-US" altLang="zh-TW">
                <a:ea typeface="新細明體"/>
                <a:cs typeface="+mn-lt"/>
              </a:rPr>
            </a:br>
            <a:r>
              <a:rPr lang="en-US" altLang="zh-TW">
                <a:ea typeface="新細明體"/>
              </a:rPr>
              <a:t>Powerful </a:t>
            </a:r>
            <a:r>
              <a:rPr lang="en-US" err="1"/>
              <a:t>QuTS</a:t>
            </a:r>
            <a:r>
              <a:rPr lang="en-US"/>
              <a:t> hero  – which Leveraging the ZFS file system， emphasizing data security， and ensuring higher reliability.</a:t>
            </a:r>
            <a:endParaRPr lang="zh-TW"/>
          </a:p>
        </p:txBody>
      </p:sp>
      <p:sp>
        <p:nvSpPr>
          <p:cNvPr id="4" name="投影片編號版面配置區 3"/>
          <p:cNvSpPr>
            <a:spLocks noGrp="1"/>
          </p:cNvSpPr>
          <p:nvPr>
            <p:ph type="sldNum" sz="quarter" idx="10"/>
          </p:nvPr>
        </p:nvSpPr>
        <p:spPr/>
        <p:txBody>
          <a:bodyPr/>
          <a:lstStyle/>
          <a:p>
            <a:fld id="{41D8B474-CBEC-484E-B6A8-6236E8C35805}" type="slidenum">
              <a:rPr lang="zh-TW" altLang="en-US" smtClean="0"/>
              <a:t>23</a:t>
            </a:fld>
            <a:endParaRPr lang="zh-TW" altLang="en-US"/>
          </a:p>
        </p:txBody>
      </p:sp>
    </p:spTree>
    <p:extLst>
      <p:ext uri="{BB962C8B-B14F-4D97-AF65-F5344CB8AC3E}">
        <p14:creationId xmlns:p14="http://schemas.microsoft.com/office/powerpoint/2010/main" val="27055395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cs typeface="Calibri"/>
              </a:rPr>
              <a:t>This</a:t>
            </a:r>
            <a:r>
              <a:rPr lang="zh-TW">
                <a:ea typeface="新細明體"/>
                <a:cs typeface="Calibri"/>
              </a:rPr>
              <a:t> p</a:t>
            </a:r>
            <a:r>
              <a:rPr lang="en-US" altLang="zh-TW">
                <a:ea typeface="新細明體"/>
                <a:cs typeface="Calibri"/>
              </a:rPr>
              <a:t>age</a:t>
            </a:r>
            <a:r>
              <a:rPr lang="zh-TW">
                <a:ea typeface="新細明體"/>
                <a:cs typeface="Calibri"/>
              </a:rPr>
              <a:t> s</a:t>
            </a:r>
            <a:r>
              <a:rPr lang="en-US" altLang="zh-TW" err="1">
                <a:ea typeface="新細明體"/>
                <a:cs typeface="Calibri"/>
              </a:rPr>
              <a:t>hows</a:t>
            </a:r>
            <a:r>
              <a:rPr lang="zh-TW">
                <a:ea typeface="新細明體"/>
                <a:cs typeface="Calibri"/>
              </a:rPr>
              <a:t> </a:t>
            </a:r>
            <a:r>
              <a:rPr lang="zh-TW">
                <a:ea typeface="新細明體"/>
              </a:rPr>
              <a:t>the overview of QuTS hero h5.1.x Highlights. Today, we'll delve into key features such as "Data Integrity," "Data Protection," "Data Efficiency," "Stability &amp; Scalability," and "Management &amp; Application." Stay tuned as we explore each highlight in detail throughout the presentation. Let's begin the journey into the powerful capabilities of QuTS hero h5.1.x.</a:t>
            </a:r>
            <a:r>
              <a:rPr lang="zh-TW" altLang="en-US">
                <a:ea typeface="新細明體"/>
              </a:rPr>
              <a:t> </a:t>
            </a:r>
            <a:endParaRPr lang="zh-TW">
              <a:ea typeface="新細明體"/>
              <a:cs typeface="Calibri"/>
            </a:endParaRPr>
          </a:p>
          <a:p>
            <a:endParaRPr lang="zh-TW" altLang="en-US">
              <a:ea typeface="新細明體"/>
              <a:cs typeface="Calibri"/>
            </a:endParaRPr>
          </a:p>
        </p:txBody>
      </p:sp>
      <p:sp>
        <p:nvSpPr>
          <p:cNvPr id="4" name="投影片編號版面配置區 3"/>
          <p:cNvSpPr>
            <a:spLocks noGrp="1"/>
          </p:cNvSpPr>
          <p:nvPr>
            <p:ph type="sldNum" sz="quarter" idx="5"/>
          </p:nvPr>
        </p:nvSpPr>
        <p:spPr/>
        <p:txBody>
          <a:bodyPr/>
          <a:lstStyle/>
          <a:p>
            <a:fld id="{6A98F7E5-C7F0-4FB5-AC33-013975F44F1E}" type="slidenum">
              <a:rPr lang="en-US" altLang="zh-TW" smtClean="0"/>
              <a:t>24</a:t>
            </a:fld>
            <a:endParaRPr lang="zh-TW" altLang="en-US"/>
          </a:p>
        </p:txBody>
      </p:sp>
    </p:spTree>
    <p:extLst>
      <p:ext uri="{BB962C8B-B14F-4D97-AF65-F5344CB8AC3E}">
        <p14:creationId xmlns:p14="http://schemas.microsoft.com/office/powerpoint/2010/main" val="12630653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rPr>
              <a:t>In</a:t>
            </a:r>
            <a:r>
              <a:rPr lang="zh-TW" altLang="en-US">
                <a:ea typeface="新細明體"/>
              </a:rPr>
              <a:t> </a:t>
            </a:r>
            <a:r>
              <a:rPr lang="en-US" altLang="zh-TW">
                <a:ea typeface="新細明體"/>
              </a:rPr>
              <a:t>this</a:t>
            </a:r>
            <a:r>
              <a:rPr lang="zh-TW" altLang="en-US">
                <a:ea typeface="新細明體"/>
              </a:rPr>
              <a:t> </a:t>
            </a:r>
            <a:r>
              <a:rPr lang="en-US" altLang="zh-TW">
                <a:ea typeface="新細明體"/>
              </a:rPr>
              <a:t>session,</a:t>
            </a:r>
            <a:r>
              <a:rPr lang="zh-TW" altLang="en-US">
                <a:ea typeface="新細明體"/>
              </a:rPr>
              <a:t> </a:t>
            </a:r>
            <a:r>
              <a:rPr lang="en-US" altLang="zh-TW">
                <a:ea typeface="新細明體"/>
              </a:rPr>
              <a:t>w</a:t>
            </a:r>
            <a:r>
              <a:rPr lang="zh-TW">
                <a:ea typeface="新細明體"/>
              </a:rPr>
              <a:t>e</a:t>
            </a:r>
            <a:r>
              <a:rPr lang="en-US" altLang="zh-TW">
                <a:ea typeface="新細明體"/>
              </a:rPr>
              <a:t>'l</a:t>
            </a:r>
            <a:r>
              <a:rPr lang="zh-TW">
                <a:ea typeface="新細明體"/>
              </a:rPr>
              <a:t>l</a:t>
            </a:r>
            <a:r>
              <a:rPr lang="zh-TW" altLang="en-US">
                <a:ea typeface="新細明體"/>
              </a:rPr>
              <a:t> </a:t>
            </a:r>
            <a:r>
              <a:rPr lang="zh-TW">
                <a:ea typeface="新細明體"/>
              </a:rPr>
              <a:t>e</a:t>
            </a:r>
            <a:r>
              <a:rPr lang="en-US" altLang="zh-TW">
                <a:ea typeface="新細明體"/>
              </a:rPr>
              <a:t>xplo</a:t>
            </a:r>
            <a:r>
              <a:rPr lang="zh-TW">
                <a:ea typeface="新細明體"/>
              </a:rPr>
              <a:t>re the </a:t>
            </a:r>
            <a:r>
              <a:rPr lang="en-US" altLang="zh-TW">
                <a:ea typeface="新細明體"/>
              </a:rPr>
              <a:t>benefits</a:t>
            </a:r>
            <a:r>
              <a:rPr lang="zh-TW" altLang="en-US">
                <a:ea typeface="新細明體"/>
              </a:rPr>
              <a:t> </a:t>
            </a:r>
            <a:r>
              <a:rPr lang="en-US" altLang="zh-TW">
                <a:ea typeface="新細明體"/>
              </a:rPr>
              <a:t>of</a:t>
            </a:r>
            <a:r>
              <a:rPr lang="zh-TW" altLang="en-US">
                <a:ea typeface="新細明體"/>
              </a:rPr>
              <a:t> </a:t>
            </a:r>
            <a:r>
              <a:rPr lang="en-US" altLang="zh-TW">
                <a:ea typeface="新細明體"/>
              </a:rPr>
              <a:t>leveraging</a:t>
            </a:r>
            <a:r>
              <a:rPr lang="zh-TW" altLang="en-US">
                <a:ea typeface="新細明體"/>
              </a:rPr>
              <a:t> </a:t>
            </a:r>
            <a:r>
              <a:rPr lang="zh-TW">
                <a:ea typeface="新細明體"/>
              </a:rPr>
              <a:t>AES</a:t>
            </a:r>
            <a:r>
              <a:rPr lang="en-US" altLang="zh-TW">
                <a:ea typeface="新細明體"/>
              </a:rPr>
              <a:t>-NI</a:t>
            </a:r>
            <a:r>
              <a:rPr lang="zh-TW" altLang="en-US">
                <a:ea typeface="新細明體"/>
              </a:rPr>
              <a:t> </a:t>
            </a:r>
            <a:r>
              <a:rPr lang="en-US" altLang="zh-TW">
                <a:ea typeface="新細明體"/>
              </a:rPr>
              <a:t>supported</a:t>
            </a:r>
            <a:r>
              <a:rPr lang="zh-TW" altLang="en-US">
                <a:ea typeface="新細明體"/>
              </a:rPr>
              <a:t> </a:t>
            </a:r>
            <a:r>
              <a:rPr lang="en-US" altLang="zh-TW">
                <a:ea typeface="新細明體"/>
              </a:rPr>
              <a:t>CPUs</a:t>
            </a:r>
            <a:r>
              <a:rPr lang="zh-TW" altLang="en-US">
                <a:ea typeface="新細明體"/>
              </a:rPr>
              <a:t> </a:t>
            </a:r>
            <a:r>
              <a:rPr lang="en-US" altLang="zh-TW">
                <a:ea typeface="新細明體"/>
              </a:rPr>
              <a:t>for</a:t>
            </a:r>
            <a:r>
              <a:rPr lang="zh-TW" altLang="en-US">
                <a:ea typeface="新細明體"/>
              </a:rPr>
              <a:t> </a:t>
            </a:r>
            <a:r>
              <a:rPr lang="en-US" altLang="zh-TW">
                <a:ea typeface="新細明體"/>
              </a:rPr>
              <a:t>hardware</a:t>
            </a:r>
            <a:r>
              <a:rPr lang="zh-TW" altLang="en-US">
                <a:ea typeface="新細明體"/>
              </a:rPr>
              <a:t> </a:t>
            </a:r>
            <a:r>
              <a:rPr lang="en-US" altLang="zh-TW">
                <a:ea typeface="新細明體"/>
              </a:rPr>
              <a:t>accel</a:t>
            </a:r>
            <a:r>
              <a:rPr lang="zh-TW">
                <a:ea typeface="新細明體"/>
              </a:rPr>
              <a:t>e</a:t>
            </a:r>
            <a:r>
              <a:rPr lang="en-US" altLang="zh-TW">
                <a:ea typeface="新細明體"/>
              </a:rPr>
              <a:t>ration</a:t>
            </a:r>
            <a:r>
              <a:rPr lang="zh-TW" altLang="en-US">
                <a:ea typeface="新細明體"/>
              </a:rPr>
              <a:t> </a:t>
            </a:r>
            <a:r>
              <a:rPr lang="en-US" altLang="zh-TW">
                <a:ea typeface="新細明體"/>
              </a:rPr>
              <a:t>in</a:t>
            </a:r>
            <a:r>
              <a:rPr lang="zh-TW" altLang="en-US">
                <a:ea typeface="新細明體"/>
              </a:rPr>
              <a:t> </a:t>
            </a:r>
            <a:r>
              <a:rPr lang="en-US" altLang="zh-TW">
                <a:ea typeface="新細明體"/>
              </a:rPr>
              <a:t>SMB3</a:t>
            </a:r>
            <a:r>
              <a:rPr lang="zh-TW" altLang="en-US">
                <a:ea typeface="新細明體"/>
              </a:rPr>
              <a:t> </a:t>
            </a:r>
            <a:r>
              <a:rPr lang="en-US" altLang="zh-TW">
                <a:ea typeface="新細明體"/>
              </a:rPr>
              <a:t>Signing</a:t>
            </a:r>
            <a:r>
              <a:rPr lang="zh-TW" altLang="en-US">
                <a:ea typeface="新細明體"/>
              </a:rPr>
              <a:t> </a:t>
            </a:r>
            <a:r>
              <a:rPr lang="en-US" altLang="zh-TW">
                <a:ea typeface="新細明體"/>
              </a:rPr>
              <a:t>and</a:t>
            </a:r>
            <a:r>
              <a:rPr lang="zh-TW" altLang="en-US">
                <a:ea typeface="新細明體"/>
              </a:rPr>
              <a:t> </a:t>
            </a:r>
            <a:r>
              <a:rPr lang="en-US" altLang="zh-TW">
                <a:ea typeface="新細明體"/>
              </a:rPr>
              <a:t>E</a:t>
            </a:r>
            <a:r>
              <a:rPr lang="zh-TW">
                <a:ea typeface="新細明體"/>
              </a:rPr>
              <a:t>ncryption</a:t>
            </a:r>
            <a:r>
              <a:rPr lang="en-US" altLang="zh-TW">
                <a:ea typeface="新細明體"/>
              </a:rPr>
              <a:t>.</a:t>
            </a:r>
            <a:r>
              <a:rPr lang="zh-TW" altLang="en-US">
                <a:ea typeface="新細明體"/>
              </a:rPr>
              <a:t> </a:t>
            </a:r>
            <a:r>
              <a:rPr lang="en-US" altLang="zh-TW">
                <a:ea typeface="新細明體"/>
              </a:rPr>
              <a:t>This</a:t>
            </a:r>
            <a:r>
              <a:rPr lang="zh-TW" altLang="en-US">
                <a:ea typeface="新細明體"/>
              </a:rPr>
              <a:t> </a:t>
            </a:r>
            <a:r>
              <a:rPr lang="en-US" altLang="zh-TW">
                <a:ea typeface="新細明體"/>
              </a:rPr>
              <a:t>innovative</a:t>
            </a:r>
            <a:r>
              <a:rPr lang="zh-TW">
                <a:ea typeface="新細明體"/>
              </a:rPr>
              <a:t> a</a:t>
            </a:r>
            <a:r>
              <a:rPr lang="en-US" altLang="zh-TW">
                <a:ea typeface="新細明體"/>
              </a:rPr>
              <a:t>ppr</a:t>
            </a:r>
            <a:r>
              <a:rPr lang="zh-TW">
                <a:ea typeface="新細明體"/>
              </a:rPr>
              <a:t>o</a:t>
            </a:r>
            <a:r>
              <a:rPr lang="en-US" altLang="zh-TW">
                <a:ea typeface="新細明體"/>
              </a:rPr>
              <a:t>ach</a:t>
            </a:r>
            <a:r>
              <a:rPr lang="zh-TW" altLang="en-US">
                <a:ea typeface="新細明體"/>
              </a:rPr>
              <a:t> </a:t>
            </a:r>
            <a:r>
              <a:rPr lang="zh-TW">
                <a:ea typeface="新細明體"/>
              </a:rPr>
              <a:t>r</a:t>
            </a:r>
            <a:r>
              <a:rPr lang="en-US" altLang="zh-TW">
                <a:ea typeface="新細明體"/>
              </a:rPr>
              <a:t>esults</a:t>
            </a:r>
            <a:r>
              <a:rPr lang="zh-TW" altLang="en-US">
                <a:ea typeface="新細明體"/>
              </a:rPr>
              <a:t> </a:t>
            </a:r>
            <a:r>
              <a:rPr lang="en-US" altLang="zh-TW">
                <a:ea typeface="新細明體"/>
              </a:rPr>
              <a:t>in</a:t>
            </a:r>
            <a:r>
              <a:rPr lang="zh-TW" altLang="en-US">
                <a:ea typeface="新細明體"/>
              </a:rPr>
              <a:t> </a:t>
            </a:r>
            <a:r>
              <a:rPr lang="en-US" altLang="zh-TW">
                <a:ea typeface="新細明體"/>
              </a:rPr>
              <a:t>effic</a:t>
            </a:r>
            <a:r>
              <a:rPr lang="zh-TW">
                <a:ea typeface="新細明體"/>
              </a:rPr>
              <a:t>i</a:t>
            </a:r>
            <a:r>
              <a:rPr lang="en-US" altLang="zh-TW">
                <a:ea typeface="新細明體"/>
              </a:rPr>
              <a:t>enc</a:t>
            </a:r>
            <a:r>
              <a:rPr lang="zh-TW">
                <a:ea typeface="新細明體"/>
              </a:rPr>
              <a:t>y </a:t>
            </a:r>
            <a:r>
              <a:rPr lang="en-US" altLang="zh-TW">
                <a:ea typeface="新細明體"/>
              </a:rPr>
              <a:t>ga</a:t>
            </a:r>
            <a:r>
              <a:rPr lang="zh-TW">
                <a:ea typeface="新細明體"/>
              </a:rPr>
              <a:t>in</a:t>
            </a:r>
            <a:r>
              <a:rPr lang="en-US" altLang="zh-TW">
                <a:ea typeface="新細明體"/>
              </a:rPr>
              <a:t>s</a:t>
            </a:r>
            <a:r>
              <a:rPr lang="zh-TW" altLang="en-US">
                <a:ea typeface="新細明體"/>
              </a:rPr>
              <a:t> </a:t>
            </a:r>
            <a:r>
              <a:rPr lang="en-US" altLang="zh-TW">
                <a:ea typeface="新細明體"/>
              </a:rPr>
              <a:t>of</a:t>
            </a:r>
            <a:r>
              <a:rPr lang="zh-TW" altLang="en-US">
                <a:ea typeface="新細明體"/>
              </a:rPr>
              <a:t> </a:t>
            </a:r>
            <a:r>
              <a:rPr lang="en-US" altLang="zh-TW">
                <a:ea typeface="新細明體"/>
              </a:rPr>
              <a:t>over</a:t>
            </a:r>
            <a:r>
              <a:rPr lang="zh-TW" altLang="en-US">
                <a:ea typeface="新細明體"/>
              </a:rPr>
              <a:t> </a:t>
            </a:r>
            <a:r>
              <a:rPr lang="zh-TW">
                <a:ea typeface="新細明體"/>
              </a:rPr>
              <a:t>t</a:t>
            </a:r>
            <a:r>
              <a:rPr lang="en-US" altLang="zh-TW">
                <a:ea typeface="新細明體"/>
              </a:rPr>
              <a:t>h</a:t>
            </a:r>
            <a:r>
              <a:rPr lang="zh-TW">
                <a:ea typeface="新細明體"/>
              </a:rPr>
              <a:t>r</a:t>
            </a:r>
            <a:r>
              <a:rPr lang="en-US" altLang="zh-TW">
                <a:ea typeface="新細明體"/>
              </a:rPr>
              <a:t>ee</a:t>
            </a:r>
            <a:r>
              <a:rPr lang="zh-TW" altLang="en-US">
                <a:ea typeface="新細明體"/>
              </a:rPr>
              <a:t> </a:t>
            </a:r>
            <a:r>
              <a:rPr lang="en-US" altLang="zh-TW">
                <a:ea typeface="新細明體"/>
              </a:rPr>
              <a:t>times</a:t>
            </a:r>
            <a:r>
              <a:rPr lang="zh-TW" altLang="en-US">
                <a:ea typeface="新細明體"/>
              </a:rPr>
              <a:t> </a:t>
            </a:r>
            <a:r>
              <a:rPr lang="en-US" altLang="zh-TW">
                <a:ea typeface="新細明體"/>
              </a:rPr>
              <a:t>c</a:t>
            </a:r>
            <a:r>
              <a:rPr lang="zh-TW">
                <a:ea typeface="新細明體"/>
              </a:rPr>
              <a:t>o</a:t>
            </a:r>
            <a:r>
              <a:rPr lang="en-US" altLang="zh-TW">
                <a:ea typeface="新細明體"/>
              </a:rPr>
              <a:t>mpare</a:t>
            </a:r>
            <a:r>
              <a:rPr lang="zh-TW">
                <a:ea typeface="新細明體"/>
              </a:rPr>
              <a:t>d</a:t>
            </a:r>
            <a:r>
              <a:rPr lang="zh-TW" altLang="en-US">
                <a:ea typeface="新細明體"/>
              </a:rPr>
              <a:t> </a:t>
            </a:r>
            <a:r>
              <a:rPr lang="en-US" altLang="zh-TW">
                <a:ea typeface="新細明體"/>
              </a:rPr>
              <a:t>to</a:t>
            </a:r>
            <a:r>
              <a:rPr lang="zh-TW" altLang="en-US">
                <a:ea typeface="新細明體"/>
              </a:rPr>
              <a:t> </a:t>
            </a:r>
            <a:r>
              <a:rPr lang="zh-TW">
                <a:ea typeface="新細明體"/>
              </a:rPr>
              <a:t>u</a:t>
            </a:r>
            <a:r>
              <a:rPr lang="en-US" altLang="zh-TW" err="1">
                <a:ea typeface="新細明體"/>
              </a:rPr>
              <a:t>tiliz</a:t>
            </a:r>
            <a:r>
              <a:rPr lang="zh-TW">
                <a:ea typeface="新細明體"/>
              </a:rPr>
              <a:t>ing </a:t>
            </a:r>
            <a:r>
              <a:rPr lang="en-US" altLang="zh-TW">
                <a:ea typeface="新細明體"/>
              </a:rPr>
              <a:t>s</a:t>
            </a:r>
            <a:r>
              <a:rPr lang="zh-TW">
                <a:ea typeface="新細明體"/>
              </a:rPr>
              <a:t>t</a:t>
            </a:r>
            <a:r>
              <a:rPr lang="en-US" altLang="zh-TW" err="1">
                <a:ea typeface="新細明體"/>
              </a:rPr>
              <a:t>andard</a:t>
            </a:r>
            <a:r>
              <a:rPr lang="zh-TW" altLang="en-US">
                <a:ea typeface="新細明體"/>
              </a:rPr>
              <a:t> </a:t>
            </a:r>
            <a:r>
              <a:rPr lang="zh-TW">
                <a:ea typeface="新細明體"/>
              </a:rPr>
              <a:t>AES </a:t>
            </a:r>
            <a:r>
              <a:rPr lang="en-US" altLang="zh-TW" err="1">
                <a:ea typeface="新細明體"/>
              </a:rPr>
              <a:t>i</a:t>
            </a:r>
            <a:r>
              <a:rPr lang="zh-TW">
                <a:ea typeface="新細明體"/>
              </a:rPr>
              <a:t>nstruction </a:t>
            </a:r>
            <a:r>
              <a:rPr lang="en-US" altLang="zh-TW">
                <a:ea typeface="新細明體"/>
              </a:rPr>
              <a:t>sets.</a:t>
            </a:r>
            <a:r>
              <a:rPr lang="zh-TW" altLang="en-US">
                <a:ea typeface="新細明體"/>
              </a:rPr>
              <a:t> </a:t>
            </a:r>
            <a:r>
              <a:rPr lang="en-US" altLang="zh-TW">
                <a:ea typeface="新細明體"/>
              </a:rPr>
              <a:t>Let's</a:t>
            </a:r>
            <a:r>
              <a:rPr lang="zh-TW" altLang="en-US">
                <a:ea typeface="新細明體"/>
              </a:rPr>
              <a:t> </a:t>
            </a:r>
            <a:r>
              <a:rPr lang="en-US" altLang="zh-TW">
                <a:ea typeface="新細明體"/>
              </a:rPr>
              <a:t>delve</a:t>
            </a:r>
            <a:r>
              <a:rPr lang="zh-TW" altLang="en-US">
                <a:ea typeface="新細明體"/>
              </a:rPr>
              <a:t> </a:t>
            </a:r>
            <a:r>
              <a:rPr lang="zh-TW">
                <a:ea typeface="新細明體"/>
              </a:rPr>
              <a:t>into the </a:t>
            </a:r>
            <a:r>
              <a:rPr lang="en-US" altLang="zh-TW" err="1">
                <a:ea typeface="新細明體"/>
              </a:rPr>
              <a:t>deta</a:t>
            </a:r>
            <a:r>
              <a:rPr lang="zh-TW">
                <a:ea typeface="新細明體"/>
              </a:rPr>
              <a:t>i</a:t>
            </a:r>
            <a:r>
              <a:rPr lang="en-US" altLang="zh-TW">
                <a:ea typeface="新細明體"/>
              </a:rPr>
              <a:t>l</a:t>
            </a:r>
            <a:r>
              <a:rPr lang="zh-TW">
                <a:ea typeface="新細明體"/>
              </a:rPr>
              <a:t>s</a:t>
            </a:r>
            <a:r>
              <a:rPr lang="zh-TW" altLang="en-US">
                <a:ea typeface="新細明體"/>
              </a:rPr>
              <a:t> </a:t>
            </a:r>
            <a:r>
              <a:rPr lang="en-US" altLang="zh-TW">
                <a:ea typeface="新細明體"/>
              </a:rPr>
              <a:t>of</a:t>
            </a:r>
            <a:r>
              <a:rPr lang="zh-TW" altLang="en-US">
                <a:ea typeface="新細明體"/>
              </a:rPr>
              <a:t> </a:t>
            </a:r>
            <a:r>
              <a:rPr lang="zh-TW">
                <a:ea typeface="新細明體"/>
              </a:rPr>
              <a:t>t</a:t>
            </a:r>
            <a:r>
              <a:rPr lang="en-US" altLang="zh-TW">
                <a:ea typeface="新細明體"/>
              </a:rPr>
              <a:t>his</a:t>
            </a:r>
            <a:r>
              <a:rPr lang="zh-TW" altLang="en-US">
                <a:ea typeface="新細明體"/>
              </a:rPr>
              <a:t> </a:t>
            </a:r>
            <a:r>
              <a:rPr lang="en-US" altLang="zh-TW" err="1">
                <a:ea typeface="新細明體"/>
              </a:rPr>
              <a:t>accele</a:t>
            </a:r>
            <a:r>
              <a:rPr lang="zh-TW">
                <a:ea typeface="新細明體"/>
              </a:rPr>
              <a:t>r</a:t>
            </a:r>
            <a:r>
              <a:rPr lang="en-US" altLang="zh-TW" err="1">
                <a:ea typeface="新細明體"/>
              </a:rPr>
              <a:t>ated</a:t>
            </a:r>
            <a:r>
              <a:rPr lang="zh-TW" altLang="en-US">
                <a:ea typeface="新細明體"/>
              </a:rPr>
              <a:t> </a:t>
            </a:r>
            <a:r>
              <a:rPr lang="en-US" altLang="zh-TW" err="1">
                <a:ea typeface="新細明體"/>
              </a:rPr>
              <a:t>en</a:t>
            </a:r>
            <a:r>
              <a:rPr lang="zh-TW">
                <a:ea typeface="新細明體"/>
              </a:rPr>
              <a:t>c</a:t>
            </a:r>
            <a:r>
              <a:rPr lang="en-US" altLang="zh-TW" err="1">
                <a:ea typeface="新細明體"/>
              </a:rPr>
              <a:t>ryp</a:t>
            </a:r>
            <a:r>
              <a:rPr lang="zh-TW">
                <a:ea typeface="新細明體"/>
              </a:rPr>
              <a:t>tion </a:t>
            </a:r>
            <a:r>
              <a:rPr lang="en-US" altLang="zh-TW">
                <a:ea typeface="新細明體"/>
              </a:rPr>
              <a:t>m</a:t>
            </a:r>
            <a:r>
              <a:rPr lang="zh-TW">
                <a:ea typeface="新細明體"/>
              </a:rPr>
              <a:t>et</a:t>
            </a:r>
            <a:r>
              <a:rPr lang="en-US" altLang="zh-TW">
                <a:ea typeface="新細明體"/>
              </a:rPr>
              <a:t>hod</a:t>
            </a:r>
            <a:r>
              <a:rPr lang="zh-TW" altLang="en-US">
                <a:ea typeface="新細明體"/>
              </a:rPr>
              <a:t> </a:t>
            </a:r>
            <a:r>
              <a:rPr lang="en-US" altLang="zh-TW">
                <a:ea typeface="新細明體"/>
              </a:rPr>
              <a:t>and</a:t>
            </a:r>
            <a:r>
              <a:rPr lang="zh-TW" altLang="en-US">
                <a:ea typeface="新細明體"/>
              </a:rPr>
              <a:t> </a:t>
            </a:r>
            <a:r>
              <a:rPr lang="en-US" altLang="zh-TW" err="1">
                <a:ea typeface="新細明體"/>
              </a:rPr>
              <a:t>i</a:t>
            </a:r>
            <a:r>
              <a:rPr lang="zh-TW">
                <a:ea typeface="新細明體"/>
              </a:rPr>
              <a:t>t</a:t>
            </a:r>
            <a:r>
              <a:rPr lang="en-US" altLang="zh-TW">
                <a:ea typeface="新細明體"/>
              </a:rPr>
              <a:t>s</a:t>
            </a:r>
            <a:r>
              <a:rPr lang="zh-TW" altLang="en-US">
                <a:ea typeface="新細明體"/>
              </a:rPr>
              <a:t> </a:t>
            </a:r>
            <a:r>
              <a:rPr lang="zh-TW">
                <a:ea typeface="新細明體"/>
              </a:rPr>
              <a:t>i</a:t>
            </a:r>
            <a:r>
              <a:rPr lang="en-US" altLang="zh-TW">
                <a:ea typeface="新細明體"/>
              </a:rPr>
              <a:t>mp</a:t>
            </a:r>
            <a:r>
              <a:rPr lang="zh-TW">
                <a:ea typeface="新細明體"/>
              </a:rPr>
              <a:t>a</a:t>
            </a:r>
            <a:r>
              <a:rPr lang="en-US" altLang="zh-TW">
                <a:ea typeface="新細明體"/>
              </a:rPr>
              <a:t>c</a:t>
            </a:r>
            <a:r>
              <a:rPr lang="zh-TW">
                <a:ea typeface="新細明體"/>
              </a:rPr>
              <a:t>t</a:t>
            </a:r>
            <a:r>
              <a:rPr lang="zh-TW" altLang="en-US">
                <a:ea typeface="新細明體"/>
              </a:rPr>
              <a:t> </a:t>
            </a:r>
            <a:r>
              <a:rPr lang="en-US" altLang="zh-TW">
                <a:ea typeface="新細明體"/>
              </a:rPr>
              <a:t>on</a:t>
            </a:r>
            <a:r>
              <a:rPr lang="zh-TW" altLang="en-US">
                <a:ea typeface="新細明體"/>
              </a:rPr>
              <a:t> </a:t>
            </a:r>
            <a:r>
              <a:rPr lang="en-US" altLang="zh-TW">
                <a:ea typeface="新細明體"/>
              </a:rPr>
              <a:t>p</a:t>
            </a:r>
            <a:r>
              <a:rPr lang="zh-TW">
                <a:ea typeface="新細明體"/>
              </a:rPr>
              <a:t>e</a:t>
            </a:r>
            <a:r>
              <a:rPr lang="en-US" altLang="zh-TW">
                <a:ea typeface="新細明體"/>
              </a:rPr>
              <a:t>r</a:t>
            </a:r>
            <a:r>
              <a:rPr lang="zh-TW">
                <a:ea typeface="新細明體"/>
              </a:rPr>
              <a:t>formance.</a:t>
            </a:r>
            <a:r>
              <a:rPr lang="zh-TW" altLang="en-US">
                <a:ea typeface="新細明體"/>
              </a:rPr>
              <a:t> </a:t>
            </a:r>
            <a:endParaRPr lang="zh-TW"/>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25</a:t>
            </a:fld>
            <a:endParaRPr lang="zh-TW" altLang="en-US"/>
          </a:p>
        </p:txBody>
      </p:sp>
    </p:spTree>
    <p:extLst>
      <p:ext uri="{BB962C8B-B14F-4D97-AF65-F5344CB8AC3E}">
        <p14:creationId xmlns:p14="http://schemas.microsoft.com/office/powerpoint/2010/main" val="14181429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AES-GMAC</a:t>
            </a:r>
            <a:r>
              <a:rPr lang="zh-TW"/>
              <a:t>:</a:t>
            </a:r>
          </a:p>
          <a:p>
            <a:r>
              <a:rPr lang="zh-TW">
                <a:ea typeface="新細明體"/>
              </a:rPr>
              <a:t>Purpose: </a:t>
            </a:r>
            <a:r>
              <a:rPr lang="zh-TW" b="1">
                <a:ea typeface="新細明體"/>
              </a:rPr>
              <a:t>GMAC is primarily used for authenticated encryption with associated data (AEAD). It combines the AES encryption algorithm with a Galois field multiplication-based authentication code. GMAC is commonly used in protocols like IPsec to provide confidentiality and integrity protection for transmitted data.</a:t>
            </a:r>
            <a:endParaRPr lang="zh-TW" b="1">
              <a:ea typeface="新細明體"/>
              <a:cs typeface="Calibri"/>
            </a:endParaRPr>
          </a:p>
          <a:p>
            <a:r>
              <a:rPr lang="zh-TW">
                <a:ea typeface="新細明體"/>
              </a:rPr>
              <a:t>Advantages: GMAC </a:t>
            </a:r>
            <a:r>
              <a:rPr lang="zh-TW" b="1">
                <a:ea typeface="新細明體"/>
              </a:rPr>
              <a:t>is parallelizable, meaning it can be efficiently implemented on modern processors that support parallel processing. This makes it suitable for high-performance applications, capable of delivering faster authentication and encryption.</a:t>
            </a:r>
            <a:endParaRPr lang="zh-TW" b="1">
              <a:ea typeface="新細明體"/>
              <a:cs typeface="Calibri"/>
            </a:endParaRPr>
          </a:p>
          <a:p>
            <a:r>
              <a:rPr lang="en-US" altLang="zh-TW" b="1">
                <a:ea typeface="新細明體"/>
              </a:rPr>
              <a:t>AES-CMAC:</a:t>
            </a:r>
            <a:endParaRPr lang="zh-TW" b="1">
              <a:ea typeface="新細明體"/>
              <a:cs typeface="Calibri"/>
            </a:endParaRPr>
          </a:p>
          <a:p>
            <a:r>
              <a:rPr lang="zh-TW" b="1">
                <a:ea typeface="新細明體"/>
              </a:rPr>
              <a:t>Purpose: CMAC is a block cipher-based message authentication code, typically used in scenarios where only message authentication is required without encryption. It takes variable-length messages as input and generates a fixed-size tag that can be used to verify the integrity of the message.</a:t>
            </a:r>
            <a:endParaRPr lang="zh-TW" b="1">
              <a:ea typeface="新細明體"/>
              <a:cs typeface="Calibri"/>
            </a:endParaRPr>
          </a:p>
          <a:p>
            <a:r>
              <a:rPr lang="zh-TW"/>
              <a:t>Advantages: CMAC is a symmetric key algorithm, and its security is based on the underlying block cipher (in this case, AES). It is considered secure and suitable for applications that only require message authentication without confidentiality.</a:t>
            </a:r>
          </a:p>
          <a:p>
            <a:r>
              <a:rPr lang="zh-TW"/>
              <a:t>Benefits of using AES-GMAC:</a:t>
            </a:r>
          </a:p>
          <a:p>
            <a:r>
              <a:rPr lang="zh-TW"/>
              <a:t>Comprehensive security: AES-GMAC provides both encryption and authentication in a single operation, streamlining cryptographic processing.</a:t>
            </a:r>
          </a:p>
          <a:p>
            <a:r>
              <a:rPr lang="zh-TW"/>
              <a:t>Parallel processing: As mentioned earlier, GMAC can leverage parallel processing, potentially achieving performance improvements on modern hardware.</a:t>
            </a:r>
          </a:p>
          <a:p>
            <a:r>
              <a:rPr lang="zh-TW" b="1">
                <a:ea typeface="新細明體"/>
              </a:rPr>
              <a:t>Performance: GMAC is designed to be efficient, making it suitable for high-performance environments where both confidentiality and integrity are needed.</a:t>
            </a:r>
            <a:endParaRPr lang="zh-TW" b="1">
              <a:ea typeface="新細明體"/>
              <a:cs typeface="Calibri"/>
            </a:endParaRPr>
          </a:p>
          <a:p>
            <a:r>
              <a:rPr lang="zh-TW" b="1">
                <a:ea typeface="新細明體"/>
              </a:rPr>
              <a:t>In conclusion, the choice between AES-GMAC and AES-CMAC depends on the specific security and performance requirements of the application. If encryption and authentication are needed in a high-performance environment, AES-GMAC may be a suitable choi</a:t>
            </a:r>
            <a:r>
              <a:rPr lang="en-US" altLang="zh-TW" b="1">
                <a:ea typeface="新細明體"/>
              </a:rPr>
              <a:t>ce.</a:t>
            </a:r>
            <a:r>
              <a:rPr lang="zh-TW" altLang="en-US" b="1">
                <a:ea typeface="新細明體"/>
              </a:rPr>
              <a:t> </a:t>
            </a:r>
            <a:r>
              <a:rPr lang="en-US" altLang="zh-TW" b="1">
                <a:ea typeface="新細明體"/>
              </a:rPr>
              <a:t>If</a:t>
            </a:r>
            <a:r>
              <a:rPr lang="zh-TW" altLang="en-US" b="1">
                <a:ea typeface="新細明體"/>
              </a:rPr>
              <a:t> </a:t>
            </a:r>
            <a:r>
              <a:rPr lang="en-US" altLang="zh-TW" b="1">
                <a:ea typeface="新細明體"/>
              </a:rPr>
              <a:t>o</a:t>
            </a:r>
            <a:r>
              <a:rPr lang="zh-TW" b="1">
                <a:ea typeface="新細明體"/>
              </a:rPr>
              <a:t>nl</a:t>
            </a:r>
            <a:r>
              <a:rPr lang="en-US" altLang="zh-TW" b="1">
                <a:ea typeface="新細明體"/>
              </a:rPr>
              <a:t>y</a:t>
            </a:r>
            <a:r>
              <a:rPr lang="zh-TW" altLang="en-US" b="1">
                <a:ea typeface="新細明體"/>
              </a:rPr>
              <a:t> </a:t>
            </a:r>
            <a:r>
              <a:rPr lang="en-US" altLang="zh-TW" b="1">
                <a:ea typeface="新細明體"/>
              </a:rPr>
              <a:t>messag</a:t>
            </a:r>
            <a:r>
              <a:rPr lang="zh-TW" b="1">
                <a:ea typeface="新細明體"/>
              </a:rPr>
              <a:t>e authentication without encryption </a:t>
            </a:r>
            <a:r>
              <a:rPr lang="en-US" altLang="zh-TW" b="1">
                <a:ea typeface="新細明體"/>
              </a:rPr>
              <a:t>is</a:t>
            </a:r>
            <a:r>
              <a:rPr lang="zh-TW" altLang="en-US" b="1">
                <a:ea typeface="新細明體"/>
              </a:rPr>
              <a:t> </a:t>
            </a:r>
            <a:r>
              <a:rPr lang="en-US" altLang="zh-TW" b="1">
                <a:ea typeface="新細明體"/>
              </a:rPr>
              <a:t>requi</a:t>
            </a:r>
            <a:r>
              <a:rPr lang="zh-TW" b="1">
                <a:ea typeface="新細明體"/>
              </a:rPr>
              <a:t>red, AES-CMAC might be a mor</a:t>
            </a:r>
            <a:r>
              <a:rPr lang="en-US" altLang="zh-TW" b="1">
                <a:ea typeface="新細明體"/>
              </a:rPr>
              <a:t>e</a:t>
            </a:r>
            <a:r>
              <a:rPr lang="zh-TW" altLang="en-US" b="1">
                <a:ea typeface="新細明體"/>
              </a:rPr>
              <a:t> </a:t>
            </a:r>
            <a:r>
              <a:rPr lang="en-US" altLang="zh-TW" b="1">
                <a:ea typeface="新細明體"/>
              </a:rPr>
              <a:t>lightw</a:t>
            </a:r>
            <a:r>
              <a:rPr lang="zh-TW" b="1">
                <a:ea typeface="新細明體"/>
              </a:rPr>
              <a:t>eight option.</a:t>
            </a:r>
            <a:endParaRPr lang="zh-TW" b="1">
              <a:ea typeface="新細明體"/>
              <a:cs typeface="Calibri"/>
            </a:endParaRPr>
          </a:p>
          <a:p>
            <a:endParaRPr lang="zh-TW" altLang="en-US" b="1">
              <a:ea typeface="新細明體"/>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26</a:t>
            </a:fld>
            <a:endParaRPr lang="zh-TW" altLang="en-US"/>
          </a:p>
        </p:txBody>
      </p:sp>
    </p:spTree>
    <p:extLst>
      <p:ext uri="{BB962C8B-B14F-4D97-AF65-F5344CB8AC3E}">
        <p14:creationId xmlns:p14="http://schemas.microsoft.com/office/powerpoint/2010/main" val="26022451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8E31D-DAF6-28EA-1EF3-384FE60FE787}"/>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6464BEE0-D146-DA2F-AEA9-E8C5A8A17DDA}"/>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8244B25B-CE49-3F52-928B-0C6E03046A5F}"/>
              </a:ext>
            </a:extLst>
          </p:cNvPr>
          <p:cNvSpPr>
            <a:spLocks noGrp="1"/>
          </p:cNvSpPr>
          <p:nvPr>
            <p:ph type="body" idx="1"/>
          </p:nvPr>
        </p:nvSpPr>
        <p:spPr/>
        <p:txBody>
          <a:bodyPr/>
          <a:lstStyle/>
          <a:p>
            <a:r>
              <a:rPr lang="zh-TW" altLang="en-US" b="1">
                <a:ea typeface="新細明體"/>
                <a:cs typeface="Calibri"/>
              </a:rPr>
              <a:t>In this page, </a:t>
            </a:r>
            <a:r>
              <a:rPr lang="zh-TW">
                <a:ea typeface="新細明體"/>
              </a:rPr>
              <a:t>I'm excited to talk to you about "SMB Multichannel for Multiplied Network Performance and Fault-tolerant Connections." In the world of SMB 3, our clients automatically establish multiple connections to the SMB server within a single session. Picture this: on the left side without SMB Multichannel, data transmission is limited to a single channel, hampering performance and susceptible to disruptions in case of line failure. Now, on the right side with SMB Multichannel, we've empowered the system with multiple channels, significantly boosting SMB transmission efficiency, all while ensuring fault tolerance to tackle disruptions. Let's dive into the details and discover the transformative power of SMB Multichannel</a:t>
            </a:r>
            <a:r>
              <a:rPr lang="zh-TW" altLang="en-US">
                <a:ea typeface="新細明體"/>
              </a:rPr>
              <a:t> i</a:t>
            </a:r>
            <a:r>
              <a:rPr lang="en-US" altLang="zh-TW">
                <a:ea typeface="新細明體"/>
              </a:rPr>
              <a:t>n</a:t>
            </a:r>
            <a:r>
              <a:rPr lang="zh-TW" altLang="en-US">
                <a:ea typeface="新細明體"/>
              </a:rPr>
              <a:t> Qu</a:t>
            </a:r>
            <a:r>
              <a:rPr lang="en-US" altLang="zh-TW">
                <a:ea typeface="新細明體"/>
              </a:rPr>
              <a:t>T</a:t>
            </a:r>
            <a:r>
              <a:rPr lang="en-US" altLang="en-US">
                <a:ea typeface="新細明體"/>
              </a:rPr>
              <a:t>S hero h 5.1.x</a:t>
            </a:r>
            <a:r>
              <a:rPr lang="zh-TW">
                <a:ea typeface="新細明體"/>
              </a:rPr>
              <a:t>!</a:t>
            </a:r>
            <a:endParaRPr lang="zh-TW" altLang="en-US" b="1">
              <a:ea typeface="新細明體"/>
              <a:cs typeface="Calibri"/>
            </a:endParaRPr>
          </a:p>
        </p:txBody>
      </p:sp>
      <p:sp>
        <p:nvSpPr>
          <p:cNvPr id="4" name="投影片編號版面配置區 3">
            <a:extLst>
              <a:ext uri="{FF2B5EF4-FFF2-40B4-BE49-F238E27FC236}">
                <a16:creationId xmlns:a16="http://schemas.microsoft.com/office/drawing/2014/main" id="{6A67F764-8D45-487E-E68E-2CBB94B285E2}"/>
              </a:ext>
            </a:extLst>
          </p:cNvPr>
          <p:cNvSpPr>
            <a:spLocks noGrp="1"/>
          </p:cNvSpPr>
          <p:nvPr>
            <p:ph type="sldNum" sz="quarter" idx="5"/>
          </p:nvPr>
        </p:nvSpPr>
        <p:spPr/>
        <p:txBody>
          <a:bodyPr/>
          <a:lstStyle/>
          <a:p>
            <a:fld id="{41D8B474-CBEC-484E-B6A8-6236E8C35805}" type="slidenum">
              <a:rPr lang="zh-TW" altLang="en-US" smtClean="0"/>
              <a:t>27</a:t>
            </a:fld>
            <a:endParaRPr lang="zh-TW" altLang="en-US"/>
          </a:p>
        </p:txBody>
      </p:sp>
    </p:spTree>
    <p:extLst>
      <p:ext uri="{BB962C8B-B14F-4D97-AF65-F5344CB8AC3E}">
        <p14:creationId xmlns:p14="http://schemas.microsoft.com/office/powerpoint/2010/main" val="7327701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7BCBB-5A2C-917C-5572-A15F551C3230}"/>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D31B35F8-1B0E-FB31-DB82-BDE9CC41723E}"/>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3A5C2460-8FED-997F-B5D6-78FD1D5062AF}"/>
              </a:ext>
            </a:extLst>
          </p:cNvPr>
          <p:cNvSpPr>
            <a:spLocks noGrp="1"/>
          </p:cNvSpPr>
          <p:nvPr>
            <p:ph type="body" idx="1"/>
          </p:nvPr>
        </p:nvSpPr>
        <p:spPr/>
        <p:txBody>
          <a:bodyPr/>
          <a:lstStyle/>
          <a:p>
            <a:r>
              <a:rPr lang="en-US" altLang="zh-TW">
                <a:ea typeface="新細明體"/>
              </a:rPr>
              <a:t>With</a:t>
            </a:r>
            <a:r>
              <a:rPr lang="zh-TW" altLang="en-US">
                <a:ea typeface="新細明體"/>
              </a:rPr>
              <a:t> </a:t>
            </a:r>
            <a:r>
              <a:rPr lang="en-US" altLang="zh-TW">
                <a:ea typeface="新細明體"/>
              </a:rPr>
              <a:t>the</a:t>
            </a:r>
            <a:r>
              <a:rPr lang="zh-TW" altLang="en-US">
                <a:ea typeface="新細明體"/>
              </a:rPr>
              <a:t> </a:t>
            </a:r>
            <a:r>
              <a:rPr lang="en-US" altLang="zh-TW">
                <a:ea typeface="新細明體"/>
              </a:rPr>
              <a:t>flourishing</a:t>
            </a:r>
            <a:r>
              <a:rPr lang="zh-TW" altLang="en-US">
                <a:ea typeface="新細明體"/>
              </a:rPr>
              <a:t> </a:t>
            </a:r>
            <a:r>
              <a:rPr lang="en-US" altLang="zh-TW">
                <a:ea typeface="新細明體"/>
              </a:rPr>
              <a:t>development</a:t>
            </a:r>
            <a:r>
              <a:rPr lang="zh-TW" altLang="en-US">
                <a:ea typeface="新細明體"/>
              </a:rPr>
              <a:t> </a:t>
            </a:r>
            <a:r>
              <a:rPr lang="en-US" altLang="zh-TW">
                <a:ea typeface="新細明體"/>
              </a:rPr>
              <a:t>of</a:t>
            </a:r>
            <a:r>
              <a:rPr lang="zh-TW" altLang="en-US">
                <a:ea typeface="新細明體"/>
              </a:rPr>
              <a:t> </a:t>
            </a:r>
            <a:r>
              <a:rPr lang="en-US" altLang="zh-TW">
                <a:ea typeface="新細明體"/>
              </a:rPr>
              <a:t>virtualization</a:t>
            </a:r>
            <a:r>
              <a:rPr lang="zh-TW" altLang="en-US">
                <a:ea typeface="新細明體"/>
              </a:rPr>
              <a:t> </a:t>
            </a:r>
            <a:r>
              <a:rPr lang="en-US" altLang="zh-TW">
                <a:ea typeface="新細明體"/>
              </a:rPr>
              <a:t>applications,</a:t>
            </a:r>
            <a:r>
              <a:rPr lang="zh-TW" altLang="en-US">
                <a:ea typeface="新細明體"/>
              </a:rPr>
              <a:t> </a:t>
            </a:r>
            <a:r>
              <a:rPr lang="en-US" altLang="zh-TW">
                <a:ea typeface="新細明體"/>
              </a:rPr>
              <a:t>ensuring</a:t>
            </a:r>
            <a:r>
              <a:rPr lang="zh-TW" altLang="en-US">
                <a:ea typeface="新細明體"/>
              </a:rPr>
              <a:t> </a:t>
            </a:r>
            <a:r>
              <a:rPr lang="en-US" altLang="zh-TW">
                <a:ea typeface="新細明體"/>
              </a:rPr>
              <a:t>sufficient</a:t>
            </a:r>
            <a:r>
              <a:rPr lang="zh-TW" altLang="en-US">
                <a:ea typeface="新細明體"/>
              </a:rPr>
              <a:t> </a:t>
            </a:r>
            <a:r>
              <a:rPr lang="en-US" altLang="zh-TW">
                <a:ea typeface="新細明體"/>
              </a:rPr>
              <a:t>and</a:t>
            </a:r>
            <a:r>
              <a:rPr lang="zh-TW" altLang="en-US">
                <a:ea typeface="新細明體"/>
              </a:rPr>
              <a:t> </a:t>
            </a:r>
            <a:r>
              <a:rPr lang="en-US" altLang="zh-TW">
                <a:ea typeface="新細明體"/>
              </a:rPr>
              <a:t>high-performance</a:t>
            </a:r>
            <a:r>
              <a:rPr lang="zh-TW" altLang="en-US">
                <a:ea typeface="新細明體"/>
              </a:rPr>
              <a:t> </a:t>
            </a:r>
            <a:r>
              <a:rPr lang="en-US" altLang="zh-TW">
                <a:ea typeface="新細明體"/>
              </a:rPr>
              <a:t>storage</a:t>
            </a:r>
            <a:r>
              <a:rPr lang="zh-TW" altLang="en-US">
                <a:ea typeface="新細明體"/>
              </a:rPr>
              <a:t> </a:t>
            </a:r>
            <a:r>
              <a:rPr lang="en-US" altLang="zh-TW">
                <a:ea typeface="新細明體"/>
              </a:rPr>
              <a:t>space</a:t>
            </a:r>
            <a:r>
              <a:rPr lang="zh-TW" altLang="en-US">
                <a:ea typeface="新細明體"/>
              </a:rPr>
              <a:t> </a:t>
            </a:r>
            <a:r>
              <a:rPr lang="en-US" altLang="zh-TW">
                <a:ea typeface="新細明體"/>
              </a:rPr>
              <a:t>to</a:t>
            </a:r>
            <a:r>
              <a:rPr lang="zh-TW" altLang="en-US">
                <a:ea typeface="新細明體"/>
              </a:rPr>
              <a:t> </a:t>
            </a:r>
            <a:r>
              <a:rPr lang="en-US" altLang="zh-TW">
                <a:ea typeface="新細明體"/>
              </a:rPr>
              <a:t>accommodate</a:t>
            </a:r>
            <a:r>
              <a:rPr lang="zh-TW" altLang="en-US">
                <a:ea typeface="新細明體"/>
              </a:rPr>
              <a:t> </a:t>
            </a:r>
            <a:r>
              <a:rPr lang="en-US" altLang="zh-TW">
                <a:ea typeface="新細明體"/>
              </a:rPr>
              <a:t>a</a:t>
            </a:r>
            <a:r>
              <a:rPr lang="zh-TW" altLang="en-US">
                <a:ea typeface="新細明體"/>
              </a:rPr>
              <a:t> </a:t>
            </a:r>
            <a:r>
              <a:rPr lang="en-US" altLang="zh-TW">
                <a:ea typeface="新細明體"/>
              </a:rPr>
              <a:t>vast</a:t>
            </a:r>
            <a:r>
              <a:rPr lang="zh-TW" altLang="en-US">
                <a:ea typeface="新細明體"/>
              </a:rPr>
              <a:t> </a:t>
            </a:r>
            <a:r>
              <a:rPr lang="en-US" altLang="zh-TW">
                <a:ea typeface="新細明體"/>
              </a:rPr>
              <a:t>number</a:t>
            </a:r>
            <a:r>
              <a:rPr lang="zh-TW" altLang="en-US">
                <a:ea typeface="新細明體"/>
              </a:rPr>
              <a:t> </a:t>
            </a:r>
            <a:r>
              <a:rPr lang="en-US" altLang="zh-TW">
                <a:ea typeface="新細明體"/>
              </a:rPr>
              <a:t>of</a:t>
            </a:r>
            <a:r>
              <a:rPr lang="zh-TW" altLang="en-US">
                <a:ea typeface="新細明體"/>
              </a:rPr>
              <a:t> </a:t>
            </a:r>
            <a:r>
              <a:rPr lang="en-US" altLang="zh-TW">
                <a:ea typeface="新細明體"/>
              </a:rPr>
              <a:t>virtual</a:t>
            </a:r>
            <a:r>
              <a:rPr lang="zh-TW" altLang="en-US">
                <a:ea typeface="新細明體"/>
              </a:rPr>
              <a:t> </a:t>
            </a:r>
            <a:r>
              <a:rPr lang="en-US" altLang="zh-TW">
                <a:ea typeface="新細明體"/>
              </a:rPr>
              <a:t>machines</a:t>
            </a:r>
            <a:r>
              <a:rPr lang="zh-TW" altLang="en-US">
                <a:ea typeface="新細明體"/>
              </a:rPr>
              <a:t> </a:t>
            </a:r>
            <a:r>
              <a:rPr lang="en-US" altLang="zh-TW">
                <a:ea typeface="新細明體"/>
              </a:rPr>
              <a:t>and</a:t>
            </a:r>
            <a:r>
              <a:rPr lang="zh-TW" altLang="en-US">
                <a:ea typeface="新細明體"/>
              </a:rPr>
              <a:t> </a:t>
            </a:r>
            <a:r>
              <a:rPr lang="en-US" altLang="zh-TW">
                <a:ea typeface="新細明體"/>
              </a:rPr>
              <a:t>related</a:t>
            </a:r>
            <a:r>
              <a:rPr lang="zh-TW" altLang="en-US">
                <a:ea typeface="新細明體"/>
              </a:rPr>
              <a:t> </a:t>
            </a:r>
            <a:r>
              <a:rPr lang="en-US" altLang="zh-TW">
                <a:ea typeface="新細明體"/>
              </a:rPr>
              <a:t>applications</a:t>
            </a:r>
            <a:r>
              <a:rPr lang="zh-TW" altLang="en-US">
                <a:ea typeface="新細明體"/>
              </a:rPr>
              <a:t> </a:t>
            </a:r>
            <a:r>
              <a:rPr lang="en-US" altLang="zh-TW">
                <a:ea typeface="新細明體"/>
              </a:rPr>
              <a:t>has</a:t>
            </a:r>
            <a:r>
              <a:rPr lang="zh-TW" altLang="en-US">
                <a:ea typeface="新細明體"/>
              </a:rPr>
              <a:t> </a:t>
            </a:r>
            <a:r>
              <a:rPr lang="en-US" altLang="zh-TW">
                <a:ea typeface="新細明體"/>
              </a:rPr>
              <a:t>become</a:t>
            </a:r>
            <a:r>
              <a:rPr lang="zh-TW" altLang="en-US">
                <a:ea typeface="新細明體"/>
              </a:rPr>
              <a:t> </a:t>
            </a:r>
            <a:r>
              <a:rPr lang="en-US" altLang="zh-TW">
                <a:ea typeface="新細明體"/>
              </a:rPr>
              <a:t>a</a:t>
            </a:r>
            <a:r>
              <a:rPr lang="zh-TW" altLang="en-US">
                <a:ea typeface="新細明體"/>
              </a:rPr>
              <a:t> </a:t>
            </a:r>
            <a:r>
              <a:rPr lang="en-US" altLang="zh-TW">
                <a:ea typeface="新細明體"/>
              </a:rPr>
              <a:t>significant</a:t>
            </a:r>
            <a:r>
              <a:rPr lang="zh-TW" altLang="en-US">
                <a:ea typeface="新細明體"/>
              </a:rPr>
              <a:t> </a:t>
            </a:r>
            <a:r>
              <a:rPr lang="en-US" altLang="zh-TW">
                <a:ea typeface="新細明體"/>
              </a:rPr>
              <a:t>challenge</a:t>
            </a:r>
            <a:r>
              <a:rPr lang="zh-TW" altLang="en-US">
                <a:ea typeface="新細明體"/>
              </a:rPr>
              <a:t> </a:t>
            </a:r>
            <a:r>
              <a:rPr lang="en-US" altLang="zh-TW">
                <a:ea typeface="新細明體"/>
              </a:rPr>
              <a:t>for</a:t>
            </a:r>
            <a:r>
              <a:rPr lang="zh-TW" altLang="en-US">
                <a:ea typeface="新細明體"/>
              </a:rPr>
              <a:t> </a:t>
            </a:r>
            <a:r>
              <a:rPr lang="zh-TW">
                <a:ea typeface="新細明體"/>
              </a:rPr>
              <a:t>IT </a:t>
            </a:r>
            <a:r>
              <a:rPr lang="en-US" altLang="zh-TW">
                <a:ea typeface="新細明體"/>
              </a:rPr>
              <a:t>administrators.</a:t>
            </a:r>
            <a:r>
              <a:rPr lang="zh-TW" altLang="en-US">
                <a:ea typeface="新細明體"/>
              </a:rPr>
              <a:t> </a:t>
            </a:r>
            <a:r>
              <a:rPr lang="zh-TW">
                <a:ea typeface="新細明體"/>
              </a:rPr>
              <a:t>QNAP NAS </a:t>
            </a:r>
            <a:r>
              <a:rPr lang="en-US" altLang="zh-TW">
                <a:ea typeface="新細明體"/>
              </a:rPr>
              <a:t>for</a:t>
            </a:r>
            <a:r>
              <a:rPr lang="zh-TW" altLang="en-US">
                <a:ea typeface="新細明體"/>
              </a:rPr>
              <a:t> </a:t>
            </a:r>
            <a:r>
              <a:rPr lang="en-US" altLang="zh-TW">
                <a:ea typeface="新細明體"/>
              </a:rPr>
              <a:t>enterprises</a:t>
            </a:r>
            <a:r>
              <a:rPr lang="zh-TW" altLang="en-US">
                <a:ea typeface="新細明體"/>
              </a:rPr>
              <a:t> </a:t>
            </a:r>
            <a:r>
              <a:rPr lang="en-US" altLang="zh-TW">
                <a:ea typeface="新細明體"/>
              </a:rPr>
              <a:t>is</a:t>
            </a:r>
            <a:r>
              <a:rPr lang="zh-TW" altLang="en-US">
                <a:ea typeface="新細明體"/>
              </a:rPr>
              <a:t> </a:t>
            </a:r>
            <a:r>
              <a:rPr lang="en-US" altLang="zh-TW">
                <a:ea typeface="新細明體"/>
              </a:rPr>
              <a:t>specifically</a:t>
            </a:r>
            <a:r>
              <a:rPr lang="zh-TW" altLang="en-US">
                <a:ea typeface="新細明體"/>
              </a:rPr>
              <a:t> </a:t>
            </a:r>
            <a:r>
              <a:rPr lang="en-US" altLang="zh-TW">
                <a:ea typeface="新細明體"/>
              </a:rPr>
              <a:t>designed</a:t>
            </a:r>
            <a:r>
              <a:rPr lang="zh-TW" altLang="en-US">
                <a:ea typeface="新細明體"/>
              </a:rPr>
              <a:t> </a:t>
            </a:r>
            <a:r>
              <a:rPr lang="en-US" altLang="zh-TW">
                <a:ea typeface="新細明體"/>
              </a:rPr>
              <a:t>for</a:t>
            </a:r>
            <a:r>
              <a:rPr lang="zh-TW" altLang="en-US">
                <a:ea typeface="新細明體"/>
              </a:rPr>
              <a:t> </a:t>
            </a:r>
            <a:r>
              <a:rPr lang="en-US" altLang="zh-TW">
                <a:ea typeface="新細明體"/>
              </a:rPr>
              <a:t>virtualization</a:t>
            </a:r>
            <a:r>
              <a:rPr lang="zh-TW" altLang="en-US">
                <a:ea typeface="新細明體"/>
              </a:rPr>
              <a:t> </a:t>
            </a:r>
            <a:r>
              <a:rPr lang="en-US" altLang="zh-TW">
                <a:ea typeface="新細明體"/>
              </a:rPr>
              <a:t>and</a:t>
            </a:r>
            <a:r>
              <a:rPr lang="zh-TW" altLang="en-US">
                <a:ea typeface="新細明體"/>
              </a:rPr>
              <a:t> </a:t>
            </a:r>
            <a:r>
              <a:rPr lang="en-US" altLang="zh-TW">
                <a:ea typeface="新細明體"/>
              </a:rPr>
              <a:t>cluster</a:t>
            </a:r>
            <a:r>
              <a:rPr lang="zh-TW" altLang="en-US">
                <a:ea typeface="新細明體"/>
              </a:rPr>
              <a:t> </a:t>
            </a:r>
            <a:r>
              <a:rPr lang="en-US" altLang="zh-TW">
                <a:ea typeface="新細明體"/>
              </a:rPr>
              <a:t>environments,</a:t>
            </a:r>
            <a:r>
              <a:rPr lang="zh-TW" altLang="en-US">
                <a:ea typeface="新細明體"/>
              </a:rPr>
              <a:t> </a:t>
            </a:r>
            <a:r>
              <a:rPr lang="en-US" altLang="zh-TW">
                <a:ea typeface="新細明體"/>
              </a:rPr>
              <a:t>offering</a:t>
            </a:r>
            <a:r>
              <a:rPr lang="zh-TW" altLang="en-US">
                <a:ea typeface="新細明體"/>
              </a:rPr>
              <a:t> </a:t>
            </a:r>
            <a:r>
              <a:rPr lang="en-US" altLang="zh-TW">
                <a:ea typeface="新細明體"/>
              </a:rPr>
              <a:t>an</a:t>
            </a:r>
            <a:r>
              <a:rPr lang="zh-TW" altLang="en-US">
                <a:ea typeface="新細明體"/>
              </a:rPr>
              <a:t> </a:t>
            </a:r>
            <a:r>
              <a:rPr lang="en-US" altLang="zh-TW">
                <a:ea typeface="新細明體"/>
              </a:rPr>
              <a:t>affordable</a:t>
            </a:r>
            <a:r>
              <a:rPr lang="zh-TW" altLang="en-US">
                <a:ea typeface="新細明體"/>
              </a:rPr>
              <a:t> </a:t>
            </a:r>
            <a:r>
              <a:rPr lang="en-US" altLang="zh-TW">
                <a:ea typeface="新細明體"/>
              </a:rPr>
              <a:t>yet</a:t>
            </a:r>
            <a:r>
              <a:rPr lang="zh-TW" altLang="en-US">
                <a:ea typeface="新細明體"/>
              </a:rPr>
              <a:t> </a:t>
            </a:r>
            <a:r>
              <a:rPr lang="en-US" altLang="zh-TW">
                <a:ea typeface="新細明體"/>
              </a:rPr>
              <a:t>high-performance</a:t>
            </a:r>
            <a:r>
              <a:rPr lang="zh-TW" altLang="en-US">
                <a:ea typeface="新細明體"/>
              </a:rPr>
              <a:t> </a:t>
            </a:r>
            <a:r>
              <a:rPr lang="en-US" altLang="zh-TW">
                <a:ea typeface="新細明體"/>
              </a:rPr>
              <a:t>solution</a:t>
            </a:r>
            <a:r>
              <a:rPr lang="zh-TW" altLang="en-US">
                <a:ea typeface="新細明體"/>
              </a:rPr>
              <a:t> </a:t>
            </a:r>
            <a:r>
              <a:rPr lang="en-US" altLang="zh-TW">
                <a:ea typeface="新細明體"/>
              </a:rPr>
              <a:t>for</a:t>
            </a:r>
            <a:r>
              <a:rPr lang="zh-TW" altLang="en-US">
                <a:ea typeface="新細明體"/>
              </a:rPr>
              <a:t> </a:t>
            </a:r>
            <a:r>
              <a:rPr lang="en-US" altLang="zh-TW">
                <a:ea typeface="新細明體"/>
              </a:rPr>
              <a:t>large-capacity</a:t>
            </a:r>
            <a:r>
              <a:rPr lang="zh-TW" altLang="en-US">
                <a:ea typeface="新細明體"/>
              </a:rPr>
              <a:t> </a:t>
            </a:r>
            <a:r>
              <a:rPr lang="en-US" altLang="zh-TW">
                <a:ea typeface="新細明體"/>
              </a:rPr>
              <a:t>virtualized</a:t>
            </a:r>
            <a:r>
              <a:rPr lang="zh-TW" altLang="en-US">
                <a:ea typeface="新細明體"/>
              </a:rPr>
              <a:t> </a:t>
            </a:r>
            <a:r>
              <a:rPr lang="en-US" altLang="zh-TW">
                <a:ea typeface="新細明體"/>
              </a:rPr>
              <a:t>storage</a:t>
            </a:r>
            <a:r>
              <a:rPr lang="zh-TW" altLang="en-US">
                <a:ea typeface="新細明體"/>
              </a:rPr>
              <a:t> </a:t>
            </a:r>
            <a:r>
              <a:rPr lang="en-US" altLang="zh-TW">
                <a:ea typeface="新細明體"/>
              </a:rPr>
              <a:t>needs.</a:t>
            </a:r>
            <a:endParaRPr lang="zh-TW">
              <a:ea typeface="新細明體"/>
            </a:endParaRPr>
          </a:p>
        </p:txBody>
      </p:sp>
      <p:sp>
        <p:nvSpPr>
          <p:cNvPr id="4" name="投影片編號版面配置區 3">
            <a:extLst>
              <a:ext uri="{FF2B5EF4-FFF2-40B4-BE49-F238E27FC236}">
                <a16:creationId xmlns:a16="http://schemas.microsoft.com/office/drawing/2014/main" id="{0560ECED-CA31-2AE2-C93B-52D3457B9C2E}"/>
              </a:ext>
            </a:extLst>
          </p:cNvPr>
          <p:cNvSpPr>
            <a:spLocks noGrp="1"/>
          </p:cNvSpPr>
          <p:nvPr>
            <p:ph type="sldNum" sz="quarter" idx="5"/>
          </p:nvPr>
        </p:nvSpPr>
        <p:spPr/>
        <p:txBody>
          <a:bodyPr/>
          <a:lstStyle/>
          <a:p>
            <a:fld id="{41D8B474-CBEC-484E-B6A8-6236E8C35805}" type="slidenum">
              <a:rPr lang="zh-TW" altLang="en-US" smtClean="0"/>
              <a:t>28</a:t>
            </a:fld>
            <a:endParaRPr lang="zh-TW" altLang="en-US"/>
          </a:p>
        </p:txBody>
      </p:sp>
    </p:spTree>
    <p:extLst>
      <p:ext uri="{BB962C8B-B14F-4D97-AF65-F5344CB8AC3E}">
        <p14:creationId xmlns:p14="http://schemas.microsoft.com/office/powerpoint/2010/main" val="27874911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rPr>
              <a:t>At</a:t>
            </a:r>
            <a:r>
              <a:rPr lang="zh-TW">
                <a:ea typeface="新細明體"/>
              </a:rPr>
              <a:t> </a:t>
            </a:r>
            <a:r>
              <a:rPr lang="en-US" altLang="zh-TW">
                <a:ea typeface="新細明體"/>
              </a:rPr>
              <a:t>this</a:t>
            </a:r>
            <a:r>
              <a:rPr lang="zh-TW">
                <a:ea typeface="新細明體"/>
              </a:rPr>
              <a:t> </a:t>
            </a:r>
            <a:r>
              <a:rPr lang="en-US" altLang="zh-TW">
                <a:ea typeface="新細明體"/>
              </a:rPr>
              <a:t>session,</a:t>
            </a:r>
            <a:r>
              <a:rPr lang="zh-TW" altLang="en-US">
                <a:ea typeface="新細明體"/>
              </a:rPr>
              <a:t> </a:t>
            </a:r>
            <a:r>
              <a:rPr lang="en-US" altLang="zh-TW">
                <a:ea typeface="新細明體"/>
              </a:rPr>
              <a:t>l</a:t>
            </a:r>
            <a:r>
              <a:rPr lang="zh-TW">
                <a:ea typeface="新細明體"/>
              </a:rPr>
              <a:t>et's explore the ideal environments for our performance-demanding NAS applications, specifically the TS-h1277AXU-RP and TS-h1677AXU-RP.</a:t>
            </a:r>
          </a:p>
          <a:p>
            <a:r>
              <a:rPr lang="zh-TW">
                <a:ea typeface="新細明體"/>
              </a:rPr>
              <a:t> </a:t>
            </a:r>
            <a:endParaRPr lang="zh-TW">
              <a:ea typeface="新細明體"/>
              <a:cs typeface="Calibri"/>
            </a:endParaRPr>
          </a:p>
          <a:p>
            <a:r>
              <a:rPr lang="zh-TW"/>
              <a:t>First up, in the realm of virtualization, these NAS solutions excel at handling non-structured data, smashing through I/O-intensive applications. Perfect for extensive virtualization environments and Desktop Virtualization (VDI) applications.</a:t>
            </a:r>
          </a:p>
          <a:p>
            <a:r>
              <a:rPr lang="zh-TW">
                <a:ea typeface="新細明體"/>
              </a:rPr>
              <a:t> </a:t>
            </a:r>
            <a:endParaRPr lang="zh-TW">
              <a:ea typeface="新細明體"/>
              <a:cs typeface="Calibri"/>
            </a:endParaRPr>
          </a:p>
          <a:p>
            <a:r>
              <a:rPr lang="zh-TW"/>
              <a:t>Next, for data centers seeking top-notch performance, these NAS models deliver ultra-low latency and high IOPS, providing microsecond-level response times for hosting critical business systems and data.</a:t>
            </a:r>
          </a:p>
          <a:p>
            <a:r>
              <a:rPr lang="zh-TW">
                <a:ea typeface="新細明體"/>
              </a:rPr>
              <a:t> </a:t>
            </a:r>
            <a:endParaRPr lang="zh-TW">
              <a:ea typeface="新細明體"/>
              <a:cs typeface="Calibri"/>
            </a:endParaRPr>
          </a:p>
          <a:p>
            <a:r>
              <a:rPr lang="zh-TW"/>
              <a:t>And for the world of Media &amp; Entertainment, our NAS solutions meet the demands of seamless 4K/8K media streaming and post-production. Elevate your multimedia workflows with faster data transfer, access, and backup.</a:t>
            </a:r>
          </a:p>
          <a:p>
            <a:r>
              <a:rPr lang="zh-TW">
                <a:ea typeface="新細明體"/>
              </a:rPr>
              <a:t> </a:t>
            </a:r>
            <a:endParaRPr lang="zh-TW">
              <a:ea typeface="新細明體"/>
              <a:cs typeface="Calibri"/>
            </a:endParaRPr>
          </a:p>
          <a:p>
            <a:r>
              <a:rPr lang="zh-TW"/>
              <a:t>Stay tuned as we delve into each scenario, showcasing the power and versatility of the TS-h1277AXU-RP and TS-h1677AXU-RP. Let's maximize performance in your NAS applications!</a:t>
            </a: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29</a:t>
            </a:fld>
            <a:endParaRPr lang="zh-TW" altLang="en-US"/>
          </a:p>
        </p:txBody>
      </p:sp>
    </p:spTree>
    <p:extLst>
      <p:ext uri="{BB962C8B-B14F-4D97-AF65-F5344CB8AC3E}">
        <p14:creationId xmlns:p14="http://schemas.microsoft.com/office/powerpoint/2010/main" val="20720043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562B0-554E-FCB7-7164-B900D2A7EB97}"/>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E126F2A9-6ED7-A49A-C21A-E14DA6CC26B1}"/>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3DB1A457-ED8F-D2D5-8806-C72548BAA75C}"/>
              </a:ext>
            </a:extLst>
          </p:cNvPr>
          <p:cNvSpPr>
            <a:spLocks noGrp="1"/>
          </p:cNvSpPr>
          <p:nvPr>
            <p:ph type="body" idx="1"/>
          </p:nvPr>
        </p:nvSpPr>
        <p:spPr/>
        <p:txBody>
          <a:bodyPr/>
          <a:lstStyle/>
          <a:p>
            <a:endParaRPr kumimoji="1" lang="zh-TW" altLang="en-US"/>
          </a:p>
        </p:txBody>
      </p:sp>
      <p:sp>
        <p:nvSpPr>
          <p:cNvPr id="4" name="投影片編號版面配置區 3">
            <a:extLst>
              <a:ext uri="{FF2B5EF4-FFF2-40B4-BE49-F238E27FC236}">
                <a16:creationId xmlns:a16="http://schemas.microsoft.com/office/drawing/2014/main" id="{992C14E2-FE8C-6C39-4DFA-F19F7744DCBA}"/>
              </a:ext>
            </a:extLst>
          </p:cNvPr>
          <p:cNvSpPr>
            <a:spLocks noGrp="1"/>
          </p:cNvSpPr>
          <p:nvPr>
            <p:ph type="sldNum" sz="quarter" idx="5"/>
          </p:nvPr>
        </p:nvSpPr>
        <p:spPr/>
        <p:txBody>
          <a:bodyPr/>
          <a:lstStyle/>
          <a:p>
            <a:fld id="{41D8B474-CBEC-484E-B6A8-6236E8C35805}" type="slidenum">
              <a:rPr lang="zh-TW" altLang="en-US" smtClean="0"/>
              <a:t>3</a:t>
            </a:fld>
            <a:endParaRPr lang="zh-TW" altLang="en-US"/>
          </a:p>
        </p:txBody>
      </p:sp>
    </p:spTree>
    <p:extLst>
      <p:ext uri="{BB962C8B-B14F-4D97-AF65-F5344CB8AC3E}">
        <p14:creationId xmlns:p14="http://schemas.microsoft.com/office/powerpoint/2010/main" val="19637254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BE25A-3A73-A64E-1E0E-94D2C19A8E70}"/>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C531559F-9AF8-2C02-5189-EBD8DC080444}"/>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5B74FF64-27B8-B28B-61E3-567F5018D79F}"/>
              </a:ext>
            </a:extLst>
          </p:cNvPr>
          <p:cNvSpPr>
            <a:spLocks noGrp="1"/>
          </p:cNvSpPr>
          <p:nvPr>
            <p:ph type="body" idx="1"/>
          </p:nvPr>
        </p:nvSpPr>
        <p:spPr/>
        <p:txBody>
          <a:bodyPr/>
          <a:lstStyle/>
          <a:p>
            <a:r>
              <a:rPr lang="en-US" dirty="0"/>
              <a:t>[Opening Scene]</a:t>
            </a:r>
            <a:endParaRPr lang="zh-TW" altLang="en-US" dirty="0"/>
          </a:p>
          <a:p>
            <a:r>
              <a:rPr lang="en-US" dirty="0"/>
              <a:t>Welcome to our Multimedia Studio, the heart of innovation and creativity. In this dynamic environment, connectivity is key, and that's why we've designed a cutting-edge network infrastructure.</a:t>
            </a:r>
          </a:p>
          <a:p>
            <a:r>
              <a:rPr lang="en-US" dirty="0"/>
              <a:t> </a:t>
            </a:r>
            <a:endParaRPr lang="en-US" dirty="0">
              <a:cs typeface="Calibri"/>
            </a:endParaRPr>
          </a:p>
          <a:p>
            <a:r>
              <a:rPr lang="en-US" dirty="0"/>
              <a:t>[Network Configuration]</a:t>
            </a:r>
            <a:endParaRPr lang="en-US" dirty="0">
              <a:cs typeface="Calibri"/>
            </a:endParaRPr>
          </a:p>
          <a:p>
            <a:r>
              <a:rPr lang="en-US" dirty="0"/>
              <a:t>Our network is powered by the latest technology, featuring a robust 10GbE core switch that forms the backbone of seamless connectivity. Complementing this, we have a distributed 10GbE switch ensuring efficient data distribution and an accessible 2.5GbE switch for versatile connectivity.</a:t>
            </a:r>
            <a:endParaRPr lang="en-US" dirty="0">
              <a:cs typeface="Calibri"/>
            </a:endParaRPr>
          </a:p>
          <a:p>
            <a:r>
              <a:rPr lang="en-US" dirty="0"/>
              <a:t> </a:t>
            </a:r>
            <a:endParaRPr lang="en-US" dirty="0">
              <a:cs typeface="Calibri"/>
            </a:endParaRPr>
          </a:p>
          <a:p>
            <a:r>
              <a:rPr lang="en-US" dirty="0"/>
              <a:t>[Storage Solution]</a:t>
            </a:r>
            <a:endParaRPr lang="en-US" dirty="0">
              <a:cs typeface="Calibri"/>
            </a:endParaRPr>
          </a:p>
          <a:p>
            <a:r>
              <a:rPr lang="en-US" dirty="0"/>
              <a:t>At the core of our data management is the TS-h1277AXU-RP and TS-h1677AXU-RP, a high-performance storage solution. It provides the reliability and capacity needed to support the demanding requirements of a Multimedia Studio.</a:t>
            </a:r>
            <a:endParaRPr lang="en-US" dirty="0">
              <a:cs typeface="Calibri"/>
            </a:endParaRPr>
          </a:p>
          <a:p>
            <a:r>
              <a:rPr lang="en-US" dirty="0"/>
              <a:t> </a:t>
            </a:r>
            <a:endParaRPr lang="en-US" dirty="0">
              <a:cs typeface="Calibri"/>
            </a:endParaRPr>
          </a:p>
          <a:p>
            <a:r>
              <a:rPr lang="en-US" dirty="0"/>
              <a:t>[Client Configuration]</a:t>
            </a:r>
            <a:endParaRPr lang="en-US" dirty="0">
              <a:cs typeface="Calibri"/>
            </a:endParaRPr>
          </a:p>
          <a:p>
            <a:r>
              <a:rPr lang="en-US" dirty="0"/>
              <a:t>On the client side, we offer a 10GbE server for unparalleled speed, a responsive 10GbE workstation for smooth workflows, and a versatile 2.5GbE PC ensuring flexibility in your creative process.</a:t>
            </a:r>
            <a:endParaRPr lang="en-US" dirty="0">
              <a:cs typeface="Calibri"/>
            </a:endParaRPr>
          </a:p>
          <a:p>
            <a:r>
              <a:rPr lang="en-US" dirty="0"/>
              <a:t> </a:t>
            </a:r>
            <a:endParaRPr lang="en-US" dirty="0">
              <a:cs typeface="Calibri"/>
            </a:endParaRPr>
          </a:p>
          <a:p>
            <a:r>
              <a:rPr lang="en-US" dirty="0"/>
              <a:t>[Closing Scene]</a:t>
            </a:r>
            <a:endParaRPr lang="en-US" dirty="0">
              <a:cs typeface="Calibri"/>
            </a:endParaRPr>
          </a:p>
          <a:p>
            <a:r>
              <a:rPr lang="en-US" dirty="0"/>
              <a:t>Elevate your multimedia experience with our state-of-the-art configuration. Our Multimedia Studio is not just a workspace; it's a platform where ideas come to life. Join us on this journey of creativity and connectivity. Thank you for being part of our innovation ecosystem.</a:t>
            </a:r>
            <a:endParaRPr lang="en-US" dirty="0">
              <a:cs typeface="Calibri"/>
            </a:endParaRPr>
          </a:p>
        </p:txBody>
      </p:sp>
      <p:sp>
        <p:nvSpPr>
          <p:cNvPr id="4" name="投影片編號版面配置區 3">
            <a:extLst>
              <a:ext uri="{FF2B5EF4-FFF2-40B4-BE49-F238E27FC236}">
                <a16:creationId xmlns:a16="http://schemas.microsoft.com/office/drawing/2014/main" id="{CCE0AB5A-97BD-324D-5E1E-113A2708A59F}"/>
              </a:ext>
            </a:extLst>
          </p:cNvPr>
          <p:cNvSpPr>
            <a:spLocks noGrp="1"/>
          </p:cNvSpPr>
          <p:nvPr>
            <p:ph type="sldNum" sz="quarter" idx="5"/>
          </p:nvPr>
        </p:nvSpPr>
        <p:spPr/>
        <p:txBody>
          <a:bodyPr/>
          <a:lstStyle/>
          <a:p>
            <a:fld id="{41D8B474-CBEC-484E-B6A8-6236E8C35805}" type="slidenum">
              <a:rPr lang="zh-TW" altLang="en-US" smtClean="0"/>
              <a:t>30</a:t>
            </a:fld>
            <a:endParaRPr lang="zh-TW" altLang="en-US"/>
          </a:p>
        </p:txBody>
      </p:sp>
    </p:spTree>
    <p:extLst>
      <p:ext uri="{BB962C8B-B14F-4D97-AF65-F5344CB8AC3E}">
        <p14:creationId xmlns:p14="http://schemas.microsoft.com/office/powerpoint/2010/main" val="31104788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CF8984-12C0-D6F6-00D3-E5FEA295B09E}"/>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2E428350-875D-003B-C02C-C484989B27D7}"/>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7DA39A6E-97DD-174C-6137-1D29FF2A4B59}"/>
              </a:ext>
            </a:extLst>
          </p:cNvPr>
          <p:cNvSpPr>
            <a:spLocks noGrp="1"/>
          </p:cNvSpPr>
          <p:nvPr>
            <p:ph type="body" idx="1"/>
          </p:nvPr>
        </p:nvSpPr>
        <p:spPr/>
        <p:txBody>
          <a:bodyPr/>
          <a:lstStyle/>
          <a:p>
            <a:r>
              <a:rPr lang="en-US" altLang="zh-TW"/>
              <a:t>[Ope</a:t>
            </a:r>
            <a:r>
              <a:rPr lang="zh-TW"/>
              <a:t>ning </a:t>
            </a:r>
            <a:r>
              <a:rPr lang="en-US" altLang="zh-TW"/>
              <a:t>Scene]</a:t>
            </a:r>
            <a:endParaRPr lang="zh-TW" altLang="en-US"/>
          </a:p>
          <a:p>
            <a:r>
              <a:rPr lang="en-US" altLang="zh-TW">
                <a:ea typeface="新細明體"/>
              </a:rPr>
              <a:t>The second use case is </a:t>
            </a:r>
            <a:r>
              <a:rPr lang="zh-TW">
                <a:ea typeface="新細明體"/>
              </a:rPr>
              <a:t>t</a:t>
            </a:r>
            <a:r>
              <a:rPr lang="en-US" altLang="zh-TW">
                <a:ea typeface="新細明體"/>
              </a:rPr>
              <a:t>h</a:t>
            </a:r>
            <a:r>
              <a:rPr lang="zh-TW">
                <a:ea typeface="新細明體"/>
              </a:rPr>
              <a:t>e </a:t>
            </a:r>
            <a:r>
              <a:rPr lang="en-US" altLang="zh-TW">
                <a:ea typeface="新細明體"/>
              </a:rPr>
              <a:t>f</a:t>
            </a:r>
            <a:r>
              <a:rPr lang="zh-TW">
                <a:ea typeface="新細明體"/>
              </a:rPr>
              <a:t>utur</a:t>
            </a:r>
            <a:r>
              <a:rPr lang="en-US" altLang="zh-TW">
                <a:ea typeface="新細明體"/>
              </a:rPr>
              <a:t>e</a:t>
            </a:r>
            <a:r>
              <a:rPr lang="zh-TW" altLang="en-US">
                <a:ea typeface="新細明體"/>
              </a:rPr>
              <a:t> </a:t>
            </a:r>
            <a:r>
              <a:rPr lang="en-US" altLang="zh-TW">
                <a:ea typeface="新細明體"/>
              </a:rPr>
              <a:t>of</a:t>
            </a:r>
            <a:r>
              <a:rPr lang="zh-TW">
                <a:ea typeface="新細明體"/>
              </a:rPr>
              <a:t> office file server</a:t>
            </a:r>
            <a:r>
              <a:rPr lang="en-US" altLang="zh-TW">
                <a:ea typeface="新細明體"/>
              </a:rPr>
              <a:t>s</a:t>
            </a:r>
            <a:r>
              <a:rPr lang="zh-TW" altLang="en-US">
                <a:ea typeface="新細明體"/>
              </a:rPr>
              <a:t> </a:t>
            </a:r>
            <a:r>
              <a:rPr lang="en-US" altLang="zh-TW">
                <a:ea typeface="新細明體"/>
              </a:rPr>
              <a:t>–</a:t>
            </a:r>
            <a:r>
              <a:rPr lang="zh-TW" altLang="en-US">
                <a:ea typeface="新細明體"/>
              </a:rPr>
              <a:t> </a:t>
            </a:r>
            <a:r>
              <a:rPr lang="en-US" altLang="zh-TW">
                <a:ea typeface="新細明體"/>
              </a:rPr>
              <a:t>a</a:t>
            </a:r>
            <a:r>
              <a:rPr lang="zh-TW" altLang="en-US">
                <a:ea typeface="新細明體"/>
              </a:rPr>
              <a:t> </a:t>
            </a:r>
            <a:r>
              <a:rPr lang="en-US" altLang="zh-TW">
                <a:ea typeface="新細明體"/>
              </a:rPr>
              <a:t>seamless</a:t>
            </a:r>
            <a:r>
              <a:rPr lang="zh-TW" altLang="en-US">
                <a:ea typeface="新細明體"/>
              </a:rPr>
              <a:t> </a:t>
            </a:r>
            <a:r>
              <a:rPr lang="en-US" altLang="zh-TW">
                <a:ea typeface="新細明體"/>
              </a:rPr>
              <a:t>ble</a:t>
            </a:r>
            <a:r>
              <a:rPr lang="zh-TW">
                <a:ea typeface="新細明體"/>
              </a:rPr>
              <a:t>n</a:t>
            </a:r>
            <a:r>
              <a:rPr lang="en-US" altLang="zh-TW">
                <a:ea typeface="新細明體"/>
              </a:rPr>
              <a:t>d</a:t>
            </a:r>
            <a:r>
              <a:rPr lang="zh-TW" altLang="en-US">
                <a:ea typeface="新細明體"/>
              </a:rPr>
              <a:t> </a:t>
            </a:r>
            <a:r>
              <a:rPr lang="en-US" altLang="zh-TW">
                <a:ea typeface="新細明體"/>
              </a:rPr>
              <a:t>of</a:t>
            </a:r>
            <a:r>
              <a:rPr lang="zh-TW" altLang="en-US">
                <a:ea typeface="新細明體"/>
              </a:rPr>
              <a:t> </a:t>
            </a:r>
            <a:r>
              <a:rPr lang="en-US" altLang="zh-TW">
                <a:ea typeface="新細明體"/>
              </a:rPr>
              <a:t>sp</a:t>
            </a:r>
            <a:r>
              <a:rPr lang="zh-TW">
                <a:ea typeface="新細明體"/>
              </a:rPr>
              <a:t>eed</a:t>
            </a:r>
            <a:r>
              <a:rPr lang="en-US" altLang="zh-TW">
                <a:ea typeface="新細明體"/>
              </a:rPr>
              <a:t>,</a:t>
            </a:r>
            <a:r>
              <a:rPr lang="zh-TW" altLang="en-US">
                <a:ea typeface="新細明體"/>
              </a:rPr>
              <a:t> </a:t>
            </a:r>
            <a:r>
              <a:rPr lang="en-US" altLang="zh-TW">
                <a:ea typeface="新細明體"/>
              </a:rPr>
              <a:t>reliability,</a:t>
            </a:r>
            <a:r>
              <a:rPr lang="zh-TW" altLang="en-US">
                <a:ea typeface="新細明體"/>
              </a:rPr>
              <a:t> </a:t>
            </a:r>
            <a:r>
              <a:rPr lang="en-US" altLang="zh-TW">
                <a:ea typeface="新細明體"/>
              </a:rPr>
              <a:t>and</a:t>
            </a:r>
            <a:r>
              <a:rPr lang="zh-TW" altLang="en-US">
                <a:ea typeface="新細明體"/>
              </a:rPr>
              <a:t> </a:t>
            </a:r>
            <a:r>
              <a:rPr lang="en-US" altLang="zh-TW">
                <a:ea typeface="新細明體"/>
              </a:rPr>
              <a:t>ver</a:t>
            </a:r>
            <a:r>
              <a:rPr lang="zh-TW">
                <a:ea typeface="新細明體"/>
              </a:rPr>
              <a:t>s</a:t>
            </a:r>
            <a:r>
              <a:rPr lang="en-US" altLang="zh-TW">
                <a:ea typeface="新細明體"/>
              </a:rPr>
              <a:t>atility</a:t>
            </a:r>
            <a:r>
              <a:rPr lang="zh-TW">
                <a:ea typeface="新細明體"/>
              </a:rPr>
              <a:t>! In this </a:t>
            </a:r>
            <a:r>
              <a:rPr lang="en-US" altLang="zh-TW">
                <a:ea typeface="新細明體"/>
              </a:rPr>
              <a:t>cut</a:t>
            </a:r>
            <a:r>
              <a:rPr lang="zh-TW">
                <a:ea typeface="新細明體"/>
              </a:rPr>
              <a:t>ti</a:t>
            </a:r>
            <a:r>
              <a:rPr lang="en-US" altLang="zh-TW">
                <a:ea typeface="新細明體"/>
              </a:rPr>
              <a:t>ng-</a:t>
            </a:r>
            <a:r>
              <a:rPr lang="zh-TW">
                <a:ea typeface="新細明體"/>
              </a:rPr>
              <a:t>ed</a:t>
            </a:r>
            <a:r>
              <a:rPr lang="en-US" altLang="zh-TW">
                <a:ea typeface="新細明體"/>
              </a:rPr>
              <a:t>ge</a:t>
            </a:r>
            <a:r>
              <a:rPr lang="zh-TW">
                <a:ea typeface="新細明體"/>
              </a:rPr>
              <a:t> setup, we've </a:t>
            </a:r>
            <a:r>
              <a:rPr lang="en-US" altLang="zh-TW">
                <a:ea typeface="新細明體"/>
              </a:rPr>
              <a:t>eng</a:t>
            </a:r>
            <a:r>
              <a:rPr lang="zh-TW">
                <a:ea typeface="新細明體"/>
              </a:rPr>
              <a:t>i</a:t>
            </a:r>
            <a:r>
              <a:rPr lang="en-US" altLang="zh-TW">
                <a:ea typeface="新細明體"/>
              </a:rPr>
              <a:t>neer</a:t>
            </a:r>
            <a:r>
              <a:rPr lang="zh-TW">
                <a:ea typeface="新細明體"/>
              </a:rPr>
              <a:t>ed </a:t>
            </a:r>
            <a:r>
              <a:rPr lang="en-US" altLang="zh-TW">
                <a:ea typeface="新細明體"/>
              </a:rPr>
              <a:t>an</a:t>
            </a:r>
            <a:r>
              <a:rPr lang="zh-TW" altLang="en-US">
                <a:ea typeface="新細明體"/>
              </a:rPr>
              <a:t> </a:t>
            </a:r>
            <a:r>
              <a:rPr lang="en-US" altLang="zh-TW">
                <a:ea typeface="新細明體"/>
              </a:rPr>
              <a:t>unparallel</a:t>
            </a:r>
            <a:r>
              <a:rPr lang="zh-TW">
                <a:ea typeface="新細明體"/>
              </a:rPr>
              <a:t>e</a:t>
            </a:r>
            <a:r>
              <a:rPr lang="en-US" altLang="zh-TW">
                <a:ea typeface="新細明體"/>
              </a:rPr>
              <a:t>d</a:t>
            </a:r>
            <a:r>
              <a:rPr lang="zh-TW">
                <a:ea typeface="新細明體"/>
              </a:rPr>
              <a:t> network infrastructure</a:t>
            </a:r>
            <a:r>
              <a:rPr lang="en-US" altLang="zh-TW">
                <a:ea typeface="新細明體"/>
              </a:rPr>
              <a:t>,</a:t>
            </a:r>
            <a:r>
              <a:rPr lang="zh-TW" altLang="en-US">
                <a:ea typeface="新細明體"/>
              </a:rPr>
              <a:t> </a:t>
            </a:r>
            <a:r>
              <a:rPr lang="en-US" altLang="zh-TW">
                <a:ea typeface="新細明體"/>
              </a:rPr>
              <a:t>featur</a:t>
            </a:r>
            <a:r>
              <a:rPr lang="zh-TW">
                <a:ea typeface="新細明體"/>
              </a:rPr>
              <a:t>i</a:t>
            </a:r>
            <a:r>
              <a:rPr lang="en-US" altLang="zh-TW">
                <a:ea typeface="新細明體"/>
              </a:rPr>
              <a:t>ng</a:t>
            </a:r>
            <a:r>
              <a:rPr lang="zh-TW" altLang="en-US">
                <a:ea typeface="新細明體"/>
              </a:rPr>
              <a:t> </a:t>
            </a:r>
            <a:r>
              <a:rPr lang="zh-TW">
                <a:ea typeface="新細明體"/>
              </a:rPr>
              <a:t>a </a:t>
            </a:r>
            <a:r>
              <a:rPr lang="en-US" altLang="zh-TW">
                <a:ea typeface="新細明體"/>
              </a:rPr>
              <a:t>l</a:t>
            </a:r>
            <a:r>
              <a:rPr lang="zh-TW">
                <a:ea typeface="新細明體"/>
              </a:rPr>
              <a:t>igh</a:t>
            </a:r>
            <a:r>
              <a:rPr lang="en-US" altLang="zh-TW">
                <a:ea typeface="新細明體"/>
              </a:rPr>
              <a:t>tning</a:t>
            </a:r>
            <a:r>
              <a:rPr lang="zh-TW">
                <a:ea typeface="新細明體"/>
              </a:rPr>
              <a:t>-fa</a:t>
            </a:r>
            <a:r>
              <a:rPr lang="en-US" altLang="zh-TW">
                <a:ea typeface="新細明體"/>
              </a:rPr>
              <a:t>st</a:t>
            </a:r>
            <a:r>
              <a:rPr lang="zh-TW" altLang="en-US">
                <a:ea typeface="新細明體"/>
              </a:rPr>
              <a:t> </a:t>
            </a:r>
            <a:r>
              <a:rPr lang="zh-TW">
                <a:ea typeface="新細明體"/>
              </a:rPr>
              <a:t>25GbE switch (QSW-M5216-1T) </a:t>
            </a:r>
            <a:r>
              <a:rPr lang="en-US" altLang="zh-TW">
                <a:ea typeface="新細明體"/>
              </a:rPr>
              <a:t>f</a:t>
            </a:r>
            <a:r>
              <a:rPr lang="zh-TW">
                <a:ea typeface="新細明體"/>
              </a:rPr>
              <a:t>or</a:t>
            </a:r>
            <a:r>
              <a:rPr lang="zh-TW" altLang="en-US">
                <a:ea typeface="新細明體"/>
              </a:rPr>
              <a:t> </a:t>
            </a:r>
            <a:r>
              <a:rPr lang="en-US" altLang="zh-TW">
                <a:ea typeface="新細明體"/>
              </a:rPr>
              <a:t>rap</a:t>
            </a:r>
            <a:r>
              <a:rPr lang="zh-TW">
                <a:ea typeface="新細明體"/>
              </a:rPr>
              <a:t>id</a:t>
            </a:r>
            <a:r>
              <a:rPr lang="zh-TW" altLang="en-US">
                <a:ea typeface="新細明體"/>
              </a:rPr>
              <a:t> </a:t>
            </a:r>
            <a:r>
              <a:rPr lang="en-US" altLang="zh-TW">
                <a:ea typeface="新細明體"/>
              </a:rPr>
              <a:t>d</a:t>
            </a:r>
            <a:r>
              <a:rPr lang="zh-TW">
                <a:ea typeface="新細明體"/>
              </a:rPr>
              <a:t>ata transfer, a r</a:t>
            </a:r>
            <a:r>
              <a:rPr lang="en-US" altLang="zh-TW">
                <a:ea typeface="新細明體"/>
              </a:rPr>
              <a:t>o</a:t>
            </a:r>
            <a:r>
              <a:rPr lang="zh-TW">
                <a:ea typeface="新細明體"/>
              </a:rPr>
              <a:t>b</a:t>
            </a:r>
            <a:r>
              <a:rPr lang="en-US" altLang="zh-TW">
                <a:ea typeface="新細明體"/>
              </a:rPr>
              <a:t>ust</a:t>
            </a:r>
            <a:r>
              <a:rPr lang="zh-TW" altLang="en-US">
                <a:ea typeface="新細明體"/>
              </a:rPr>
              <a:t> </a:t>
            </a:r>
            <a:r>
              <a:rPr lang="zh-TW">
                <a:ea typeface="新細明體"/>
              </a:rPr>
              <a:t>10GbE switch (QSW-M3216R-8S8T ) </a:t>
            </a:r>
            <a:r>
              <a:rPr lang="en-US" altLang="zh-TW">
                <a:ea typeface="新細明體"/>
              </a:rPr>
              <a:t>ensu</a:t>
            </a:r>
            <a:r>
              <a:rPr lang="zh-TW">
                <a:ea typeface="新細明體"/>
              </a:rPr>
              <a:t>r</a:t>
            </a:r>
            <a:r>
              <a:rPr lang="en-US" altLang="zh-TW">
                <a:ea typeface="新細明體"/>
              </a:rPr>
              <a:t>ing</a:t>
            </a:r>
            <a:r>
              <a:rPr lang="zh-TW">
                <a:ea typeface="新細明體"/>
              </a:rPr>
              <a:t> efficient connectivity, and a </a:t>
            </a:r>
            <a:r>
              <a:rPr lang="en-US" altLang="zh-TW">
                <a:ea typeface="新細明體"/>
              </a:rPr>
              <a:t>fl</a:t>
            </a:r>
            <a:r>
              <a:rPr lang="zh-TW">
                <a:ea typeface="新細明體"/>
              </a:rPr>
              <a:t>e</a:t>
            </a:r>
            <a:r>
              <a:rPr lang="en-US" altLang="zh-TW">
                <a:ea typeface="新細明體"/>
              </a:rPr>
              <a:t>x</a:t>
            </a:r>
            <a:r>
              <a:rPr lang="zh-TW">
                <a:ea typeface="新細明體"/>
              </a:rPr>
              <a:t>i</a:t>
            </a:r>
            <a:r>
              <a:rPr lang="en-US" altLang="zh-TW">
                <a:ea typeface="新細明體"/>
              </a:rPr>
              <a:t>b</a:t>
            </a:r>
            <a:r>
              <a:rPr lang="zh-TW">
                <a:ea typeface="新細明體"/>
              </a:rPr>
              <a:t>le 2.5GbE switch (QSW-M2116P-2T2S ) for collaborati</a:t>
            </a:r>
            <a:r>
              <a:rPr lang="en-US" altLang="zh-TW">
                <a:ea typeface="新細明體"/>
              </a:rPr>
              <a:t>ve</a:t>
            </a:r>
            <a:r>
              <a:rPr lang="zh-TW" altLang="en-US">
                <a:ea typeface="新細明體"/>
              </a:rPr>
              <a:t> </a:t>
            </a:r>
            <a:r>
              <a:rPr lang="en-US" altLang="zh-TW">
                <a:ea typeface="新細明體"/>
              </a:rPr>
              <a:t>tasks</a:t>
            </a:r>
            <a:r>
              <a:rPr lang="zh-TW">
                <a:ea typeface="新細明體"/>
              </a:rPr>
              <a:t>.</a:t>
            </a:r>
            <a:endParaRPr lang="zh-TW">
              <a:ea typeface="新細明體"/>
              <a:cs typeface="Calibri"/>
            </a:endParaRPr>
          </a:p>
          <a:p>
            <a:r>
              <a:rPr lang="zh-TW">
                <a:ea typeface="新細明體"/>
              </a:rPr>
              <a:t> </a:t>
            </a:r>
            <a:endParaRPr lang="zh-TW">
              <a:ea typeface="新細明體"/>
              <a:cs typeface="Calibri"/>
            </a:endParaRPr>
          </a:p>
          <a:p>
            <a:r>
              <a:rPr lang="en-US" altLang="zh-TW">
                <a:ea typeface="新細明體"/>
              </a:rPr>
              <a:t>[Stor</a:t>
            </a:r>
            <a:r>
              <a:rPr lang="zh-TW">
                <a:ea typeface="新細明體"/>
              </a:rPr>
              <a:t>ag</a:t>
            </a:r>
            <a:r>
              <a:rPr lang="en-US" altLang="zh-TW">
                <a:ea typeface="新細明體"/>
              </a:rPr>
              <a:t>e</a:t>
            </a:r>
            <a:r>
              <a:rPr lang="zh-TW" altLang="en-US">
                <a:ea typeface="新細明體"/>
              </a:rPr>
              <a:t> </a:t>
            </a:r>
            <a:r>
              <a:rPr lang="en-US" altLang="zh-TW">
                <a:ea typeface="新細明體"/>
              </a:rPr>
              <a:t>Sol</a:t>
            </a:r>
            <a:r>
              <a:rPr lang="zh-TW">
                <a:ea typeface="新細明體"/>
              </a:rPr>
              <a:t>u</a:t>
            </a:r>
            <a:r>
              <a:rPr lang="en-US" altLang="zh-TW">
                <a:ea typeface="新細明體"/>
              </a:rPr>
              <a:t>ti</a:t>
            </a:r>
            <a:r>
              <a:rPr lang="zh-TW">
                <a:ea typeface="新細明體"/>
              </a:rPr>
              <a:t>o</a:t>
            </a:r>
            <a:r>
              <a:rPr lang="en-US" altLang="zh-TW">
                <a:ea typeface="新細明體"/>
              </a:rPr>
              <a:t>n]</a:t>
            </a:r>
            <a:endParaRPr lang="zh-TW" altLang="en-US">
              <a:ea typeface="新細明體"/>
            </a:endParaRPr>
          </a:p>
          <a:p>
            <a:r>
              <a:rPr lang="en-US" altLang="zh-TW">
                <a:ea typeface="新細明體"/>
              </a:rPr>
              <a:t>F</a:t>
            </a:r>
            <a:r>
              <a:rPr lang="zh-TW">
                <a:ea typeface="新細明體"/>
              </a:rPr>
              <a:t>u</a:t>
            </a:r>
            <a:r>
              <a:rPr lang="en-US" altLang="zh-TW">
                <a:ea typeface="新細明體"/>
              </a:rPr>
              <a:t>eling</a:t>
            </a:r>
            <a:r>
              <a:rPr lang="zh-TW" altLang="en-US">
                <a:ea typeface="新細明體"/>
              </a:rPr>
              <a:t> </a:t>
            </a:r>
            <a:r>
              <a:rPr lang="en-US" altLang="zh-TW">
                <a:ea typeface="新細明體"/>
              </a:rPr>
              <a:t>this</a:t>
            </a:r>
            <a:r>
              <a:rPr lang="zh-TW" altLang="en-US">
                <a:ea typeface="新細明體"/>
              </a:rPr>
              <a:t> </a:t>
            </a:r>
            <a:r>
              <a:rPr lang="en-US" altLang="zh-TW">
                <a:ea typeface="新細明體"/>
              </a:rPr>
              <a:t>inn</a:t>
            </a:r>
            <a:r>
              <a:rPr lang="zh-TW">
                <a:ea typeface="新細明體"/>
              </a:rPr>
              <a:t>o</a:t>
            </a:r>
            <a:r>
              <a:rPr lang="en-US" altLang="zh-TW">
                <a:ea typeface="新細明體"/>
              </a:rPr>
              <a:t>v</a:t>
            </a:r>
            <a:r>
              <a:rPr lang="zh-TW">
                <a:ea typeface="新細明體"/>
              </a:rPr>
              <a:t>ati</a:t>
            </a:r>
            <a:r>
              <a:rPr lang="en-US" altLang="zh-TW">
                <a:ea typeface="新細明體"/>
              </a:rPr>
              <a:t>on</a:t>
            </a:r>
            <a:r>
              <a:rPr lang="zh-TW" altLang="en-US">
                <a:ea typeface="新細明體"/>
              </a:rPr>
              <a:t> </a:t>
            </a:r>
            <a:r>
              <a:rPr lang="en-US" altLang="zh-TW">
                <a:ea typeface="新細明體"/>
              </a:rPr>
              <a:t>i</a:t>
            </a:r>
            <a:r>
              <a:rPr lang="zh-TW">
                <a:ea typeface="新細明體"/>
              </a:rPr>
              <a:t>s the TS-h1277AXU-RP / TS-h1677AXU-RP storage configuration</a:t>
            </a:r>
            <a:r>
              <a:rPr lang="zh-TW" altLang="en-US">
                <a:ea typeface="新細明體"/>
              </a:rPr>
              <a:t> </a:t>
            </a:r>
            <a:r>
              <a:rPr lang="en-US" altLang="zh-TW">
                <a:ea typeface="新細明體"/>
              </a:rPr>
              <a:t>–</a:t>
            </a:r>
            <a:r>
              <a:rPr lang="zh-TW" altLang="en-US">
                <a:ea typeface="新細明體"/>
              </a:rPr>
              <a:t> </a:t>
            </a:r>
            <a:r>
              <a:rPr lang="en-US" altLang="zh-TW">
                <a:ea typeface="新細明體"/>
              </a:rPr>
              <a:t>your</a:t>
            </a:r>
            <a:r>
              <a:rPr lang="zh-TW" altLang="en-US">
                <a:ea typeface="新細明體"/>
              </a:rPr>
              <a:t> </a:t>
            </a:r>
            <a:r>
              <a:rPr lang="en-US" altLang="zh-TW">
                <a:ea typeface="新細明體"/>
              </a:rPr>
              <a:t>fort</a:t>
            </a:r>
            <a:r>
              <a:rPr lang="zh-TW">
                <a:ea typeface="新細明體"/>
              </a:rPr>
              <a:t>r</a:t>
            </a:r>
            <a:r>
              <a:rPr lang="en-US" altLang="zh-TW">
                <a:ea typeface="新細明體"/>
              </a:rPr>
              <a:t>ess</a:t>
            </a:r>
            <a:r>
              <a:rPr lang="zh-TW" altLang="en-US">
                <a:ea typeface="新細明體"/>
              </a:rPr>
              <a:t> </a:t>
            </a:r>
            <a:r>
              <a:rPr lang="zh-TW">
                <a:ea typeface="新細明體"/>
              </a:rPr>
              <a:t>o</a:t>
            </a:r>
            <a:r>
              <a:rPr lang="en-US" altLang="zh-TW">
                <a:ea typeface="新細明體"/>
              </a:rPr>
              <a:t>f</a:t>
            </a:r>
            <a:r>
              <a:rPr lang="zh-TW" altLang="en-US">
                <a:ea typeface="新細明體"/>
              </a:rPr>
              <a:t> </a:t>
            </a:r>
            <a:r>
              <a:rPr lang="zh-TW">
                <a:ea typeface="新細明體"/>
              </a:rPr>
              <a:t>secure and scalable storage</a:t>
            </a:r>
            <a:r>
              <a:rPr lang="en-US" altLang="zh-TW">
                <a:ea typeface="新細明體"/>
              </a:rPr>
              <a:t>.</a:t>
            </a:r>
            <a:r>
              <a:rPr lang="zh-TW" altLang="en-US">
                <a:ea typeface="新細明體"/>
              </a:rPr>
              <a:t> </a:t>
            </a:r>
            <a:r>
              <a:rPr lang="en-US" altLang="zh-TW">
                <a:ea typeface="新細明體"/>
              </a:rPr>
              <a:t>Say</a:t>
            </a:r>
            <a:r>
              <a:rPr lang="zh-TW" altLang="en-US">
                <a:ea typeface="新細明體"/>
              </a:rPr>
              <a:t> </a:t>
            </a:r>
            <a:r>
              <a:rPr lang="en-US" altLang="zh-TW">
                <a:ea typeface="新細明體"/>
              </a:rPr>
              <a:t>goodbye</a:t>
            </a:r>
            <a:r>
              <a:rPr lang="zh-TW" altLang="en-US">
                <a:ea typeface="新細明體"/>
              </a:rPr>
              <a:t> </a:t>
            </a:r>
            <a:r>
              <a:rPr lang="en-US" altLang="zh-TW">
                <a:ea typeface="新細明體"/>
              </a:rPr>
              <a:t>to</a:t>
            </a:r>
            <a:r>
              <a:rPr lang="zh-TW" altLang="en-US">
                <a:ea typeface="新細明體"/>
              </a:rPr>
              <a:t> </a:t>
            </a:r>
            <a:r>
              <a:rPr lang="en-US" altLang="zh-TW">
                <a:ea typeface="新細明體"/>
              </a:rPr>
              <a:t>data</a:t>
            </a:r>
            <a:r>
              <a:rPr lang="zh-TW" altLang="en-US">
                <a:ea typeface="新細明體"/>
              </a:rPr>
              <a:t> </a:t>
            </a:r>
            <a:r>
              <a:rPr lang="en-US" altLang="zh-TW">
                <a:ea typeface="新細明體"/>
              </a:rPr>
              <a:t>concerns</a:t>
            </a:r>
            <a:r>
              <a:rPr lang="zh-TW" altLang="en-US">
                <a:ea typeface="新細明體"/>
              </a:rPr>
              <a:t> </a:t>
            </a:r>
            <a:r>
              <a:rPr lang="en-US" altLang="zh-TW">
                <a:ea typeface="新細明體"/>
              </a:rPr>
              <a:t>as</a:t>
            </a:r>
            <a:r>
              <a:rPr lang="zh-TW" altLang="en-US">
                <a:ea typeface="新細明體"/>
              </a:rPr>
              <a:t> </a:t>
            </a:r>
            <a:r>
              <a:rPr lang="en-US" altLang="zh-TW">
                <a:ea typeface="新細明體"/>
              </a:rPr>
              <a:t>this</a:t>
            </a:r>
            <a:r>
              <a:rPr lang="zh-TW">
                <a:ea typeface="新細明體"/>
              </a:rPr>
              <a:t> solution</a:t>
            </a:r>
            <a:r>
              <a:rPr lang="zh-TW" altLang="en-US">
                <a:ea typeface="新細明體"/>
              </a:rPr>
              <a:t> </a:t>
            </a:r>
            <a:r>
              <a:rPr lang="en-US" altLang="zh-TW">
                <a:ea typeface="新細明體"/>
              </a:rPr>
              <a:t>caters</a:t>
            </a:r>
            <a:r>
              <a:rPr lang="zh-TW" altLang="en-US">
                <a:ea typeface="新細明體"/>
              </a:rPr>
              <a:t> </a:t>
            </a:r>
            <a:r>
              <a:rPr lang="en-US" altLang="zh-TW">
                <a:ea typeface="新細明體"/>
              </a:rPr>
              <a:t>to</a:t>
            </a:r>
            <a:r>
              <a:rPr lang="zh-TW" altLang="en-US">
                <a:ea typeface="新細明體"/>
              </a:rPr>
              <a:t> </a:t>
            </a:r>
            <a:r>
              <a:rPr lang="en-US" altLang="zh-TW">
                <a:ea typeface="新細明體"/>
              </a:rPr>
              <a:t>your</a:t>
            </a:r>
            <a:r>
              <a:rPr lang="zh-TW" altLang="en-US">
                <a:ea typeface="新細明體"/>
              </a:rPr>
              <a:t> </a:t>
            </a:r>
            <a:r>
              <a:rPr lang="en-US" altLang="zh-TW">
                <a:ea typeface="新細明體"/>
              </a:rPr>
              <a:t>growing</a:t>
            </a:r>
            <a:r>
              <a:rPr lang="zh-TW" altLang="en-US">
                <a:ea typeface="新細明體"/>
              </a:rPr>
              <a:t> </a:t>
            </a:r>
            <a:r>
              <a:rPr lang="en-US" altLang="zh-TW">
                <a:ea typeface="新細明體"/>
              </a:rPr>
              <a:t>needs</a:t>
            </a:r>
            <a:r>
              <a:rPr lang="zh-TW" altLang="en-US">
                <a:ea typeface="新細明體"/>
              </a:rPr>
              <a:t> </a:t>
            </a:r>
            <a:r>
              <a:rPr lang="en-US" altLang="zh-TW">
                <a:ea typeface="新細明體"/>
              </a:rPr>
              <a:t>with</a:t>
            </a:r>
            <a:r>
              <a:rPr lang="zh-TW" altLang="en-US">
                <a:ea typeface="新細明體"/>
              </a:rPr>
              <a:t> </a:t>
            </a:r>
            <a:r>
              <a:rPr lang="en-US" altLang="zh-TW">
                <a:ea typeface="新細明體"/>
              </a:rPr>
              <a:t>reliability</a:t>
            </a:r>
            <a:r>
              <a:rPr lang="zh-TW" altLang="en-US">
                <a:ea typeface="新細明體"/>
              </a:rPr>
              <a:t> </a:t>
            </a:r>
            <a:r>
              <a:rPr lang="en-US" altLang="zh-TW">
                <a:ea typeface="新細明體"/>
              </a:rPr>
              <a:t>at</a:t>
            </a:r>
            <a:r>
              <a:rPr lang="zh-TW" altLang="en-US">
                <a:ea typeface="新細明體"/>
              </a:rPr>
              <a:t> </a:t>
            </a:r>
            <a:r>
              <a:rPr lang="en-US" altLang="zh-TW">
                <a:ea typeface="新細明體"/>
              </a:rPr>
              <a:t>it</a:t>
            </a:r>
            <a:r>
              <a:rPr lang="zh-TW">
                <a:ea typeface="新細明體"/>
              </a:rPr>
              <a:t>s</a:t>
            </a:r>
            <a:r>
              <a:rPr lang="zh-TW" altLang="en-US">
                <a:ea typeface="新細明體"/>
              </a:rPr>
              <a:t> </a:t>
            </a:r>
            <a:r>
              <a:rPr lang="en-US" altLang="zh-TW">
                <a:ea typeface="新細明體"/>
              </a:rPr>
              <a:t>core</a:t>
            </a:r>
            <a:r>
              <a:rPr lang="zh-TW">
                <a:ea typeface="新細明體"/>
              </a:rPr>
              <a:t>.</a:t>
            </a:r>
            <a:endParaRPr lang="zh-TW" altLang="en-US">
              <a:ea typeface="新細明體"/>
            </a:endParaRPr>
          </a:p>
          <a:p>
            <a:r>
              <a:rPr lang="zh-TW" altLang="en-US">
                <a:ea typeface="新細明體"/>
              </a:rPr>
              <a:t> </a:t>
            </a:r>
            <a:endParaRPr lang="zh-TW" altLang="en-US">
              <a:ea typeface="新細明體"/>
              <a:cs typeface="Calibri"/>
            </a:endParaRPr>
          </a:p>
          <a:p>
            <a:r>
              <a:rPr lang="en-US" altLang="zh-TW">
                <a:ea typeface="新細明體"/>
              </a:rPr>
              <a:t>[</a:t>
            </a:r>
            <a:r>
              <a:rPr lang="zh-TW">
                <a:ea typeface="新細明體"/>
              </a:rPr>
              <a:t>Client</a:t>
            </a:r>
            <a:r>
              <a:rPr lang="zh-TW" altLang="en-US">
                <a:ea typeface="新細明體"/>
              </a:rPr>
              <a:t> </a:t>
            </a:r>
            <a:r>
              <a:rPr lang="en-US" altLang="zh-TW">
                <a:ea typeface="新細明體"/>
              </a:rPr>
              <a:t>Configur</a:t>
            </a:r>
            <a:r>
              <a:rPr lang="zh-TW">
                <a:ea typeface="新細明體"/>
              </a:rPr>
              <a:t>a</a:t>
            </a:r>
            <a:r>
              <a:rPr lang="en-US" altLang="zh-TW">
                <a:ea typeface="新細明體"/>
              </a:rPr>
              <a:t>tio</a:t>
            </a:r>
            <a:r>
              <a:rPr lang="zh-TW">
                <a:ea typeface="新細明體"/>
              </a:rPr>
              <a:t>n</a:t>
            </a:r>
            <a:r>
              <a:rPr lang="en-US" altLang="zh-TW">
                <a:ea typeface="新細明體"/>
              </a:rPr>
              <a:t>]</a:t>
            </a:r>
            <a:endParaRPr lang="zh-TW" altLang="en-US">
              <a:ea typeface="新細明體"/>
            </a:endParaRPr>
          </a:p>
          <a:p>
            <a:r>
              <a:rPr lang="en-US" altLang="zh-TW">
                <a:ea typeface="新細明體"/>
              </a:rPr>
              <a:t>Emp</a:t>
            </a:r>
            <a:r>
              <a:rPr lang="zh-TW">
                <a:ea typeface="新細明體"/>
              </a:rPr>
              <a:t>o</a:t>
            </a:r>
            <a:r>
              <a:rPr lang="en-US" altLang="zh-TW">
                <a:ea typeface="新細明體"/>
              </a:rPr>
              <a:t>wer</a:t>
            </a:r>
            <a:r>
              <a:rPr lang="zh-TW" altLang="en-US">
                <a:ea typeface="新細明體"/>
              </a:rPr>
              <a:t> </a:t>
            </a:r>
            <a:r>
              <a:rPr lang="zh-TW">
                <a:ea typeface="新細明體"/>
              </a:rPr>
              <a:t>y</a:t>
            </a:r>
            <a:r>
              <a:rPr lang="en-US" altLang="zh-TW">
                <a:ea typeface="新細明體"/>
              </a:rPr>
              <a:t>our</a:t>
            </a:r>
            <a:r>
              <a:rPr lang="zh-TW">
                <a:ea typeface="新細明體"/>
              </a:rPr>
              <a:t> te</a:t>
            </a:r>
            <a:r>
              <a:rPr lang="en-US" altLang="zh-TW">
                <a:ea typeface="新細明體"/>
              </a:rPr>
              <a:t>am</a:t>
            </a:r>
            <a:r>
              <a:rPr lang="zh-TW" altLang="en-US">
                <a:ea typeface="新細明體"/>
              </a:rPr>
              <a:t> </a:t>
            </a:r>
            <a:r>
              <a:rPr lang="en-US" altLang="zh-TW">
                <a:ea typeface="新細明體"/>
              </a:rPr>
              <a:t>w</a:t>
            </a:r>
            <a:r>
              <a:rPr lang="zh-TW">
                <a:ea typeface="新細明體"/>
              </a:rPr>
              <a:t>it</a:t>
            </a:r>
            <a:r>
              <a:rPr lang="en-US" altLang="zh-TW">
                <a:ea typeface="新細明體"/>
              </a:rPr>
              <a:t>h</a:t>
            </a:r>
            <a:r>
              <a:rPr lang="zh-TW" altLang="en-US">
                <a:ea typeface="新細明體"/>
              </a:rPr>
              <a:t> </a:t>
            </a:r>
            <a:r>
              <a:rPr lang="zh-TW">
                <a:ea typeface="新細明體"/>
              </a:rPr>
              <a:t>a 25GbE server for </a:t>
            </a:r>
            <a:r>
              <a:rPr lang="en-US" altLang="zh-TW">
                <a:ea typeface="新細明體"/>
              </a:rPr>
              <a:t>lightning-f</a:t>
            </a:r>
            <a:r>
              <a:rPr lang="zh-TW">
                <a:ea typeface="新細明體"/>
              </a:rPr>
              <a:t>a</a:t>
            </a:r>
            <a:r>
              <a:rPr lang="en-US" altLang="zh-TW">
                <a:ea typeface="新細明體"/>
              </a:rPr>
              <a:t>st</a:t>
            </a:r>
            <a:r>
              <a:rPr lang="zh-TW" altLang="en-US">
                <a:ea typeface="新細明體"/>
              </a:rPr>
              <a:t> </a:t>
            </a:r>
            <a:r>
              <a:rPr lang="zh-TW">
                <a:ea typeface="新細明體"/>
              </a:rPr>
              <a:t>data exchange, a 10GbE workstation </a:t>
            </a:r>
            <a:r>
              <a:rPr lang="en-US" altLang="zh-TW">
                <a:ea typeface="新細明體"/>
              </a:rPr>
              <a:t>ensu</a:t>
            </a:r>
            <a:r>
              <a:rPr lang="zh-TW">
                <a:ea typeface="新細明體"/>
              </a:rPr>
              <a:t>r</a:t>
            </a:r>
            <a:r>
              <a:rPr lang="en-US" altLang="zh-TW">
                <a:ea typeface="新細明體"/>
              </a:rPr>
              <a:t>ing</a:t>
            </a:r>
            <a:r>
              <a:rPr lang="zh-TW" altLang="en-US">
                <a:ea typeface="新細明體"/>
              </a:rPr>
              <a:t> </a:t>
            </a:r>
            <a:r>
              <a:rPr lang="en-US" altLang="zh-TW">
                <a:ea typeface="新細明體"/>
              </a:rPr>
              <a:t>a</a:t>
            </a:r>
            <a:r>
              <a:rPr lang="zh-TW">
                <a:ea typeface="新細明體"/>
              </a:rPr>
              <a:t> smooth workflow, a 2.5GbE PC and other devices for versatile tasks, and a 2.5GbE Wi-Fi 6 AP </a:t>
            </a:r>
            <a:r>
              <a:rPr lang="en-US" altLang="zh-TW">
                <a:ea typeface="新細明體"/>
              </a:rPr>
              <a:t>pr</a:t>
            </a:r>
            <a:r>
              <a:rPr lang="zh-TW">
                <a:ea typeface="新細明體"/>
              </a:rPr>
              <a:t>o</a:t>
            </a:r>
            <a:r>
              <a:rPr lang="en-US" altLang="zh-TW">
                <a:ea typeface="新細明體"/>
              </a:rPr>
              <a:t>viding</a:t>
            </a:r>
            <a:r>
              <a:rPr lang="zh-TW" altLang="en-US">
                <a:ea typeface="新細明體"/>
              </a:rPr>
              <a:t> </a:t>
            </a:r>
            <a:r>
              <a:rPr lang="zh-TW">
                <a:ea typeface="新細明體"/>
              </a:rPr>
              <a:t>flexible wireless connectivity.</a:t>
            </a:r>
            <a:endParaRPr lang="zh-TW" altLang="en-US">
              <a:ea typeface="新細明體"/>
            </a:endParaRPr>
          </a:p>
          <a:p>
            <a:r>
              <a:rPr lang="zh-TW" altLang="en-US">
                <a:ea typeface="新細明體"/>
              </a:rPr>
              <a:t> </a:t>
            </a:r>
            <a:endParaRPr lang="zh-TW" altLang="en-US">
              <a:ea typeface="新細明體"/>
              <a:cs typeface="Calibri"/>
            </a:endParaRPr>
          </a:p>
          <a:p>
            <a:r>
              <a:rPr lang="en-US" altLang="zh-TW">
                <a:ea typeface="新細明體"/>
              </a:rPr>
              <a:t>[Closing</a:t>
            </a:r>
            <a:r>
              <a:rPr lang="zh-TW" altLang="en-US">
                <a:ea typeface="新細明體"/>
              </a:rPr>
              <a:t> </a:t>
            </a:r>
            <a:r>
              <a:rPr lang="en-US" altLang="zh-TW">
                <a:ea typeface="新細明體"/>
              </a:rPr>
              <a:t>Scene]</a:t>
            </a:r>
            <a:endParaRPr lang="zh-TW" altLang="en-US">
              <a:ea typeface="新細明體"/>
            </a:endParaRPr>
          </a:p>
          <a:p>
            <a:r>
              <a:rPr lang="zh-TW">
                <a:ea typeface="新細明體"/>
              </a:rPr>
              <a:t>Elevate your office productivity </a:t>
            </a:r>
            <a:r>
              <a:rPr lang="en-US" altLang="zh-TW">
                <a:ea typeface="新細明體"/>
              </a:rPr>
              <a:t>and</a:t>
            </a:r>
            <a:r>
              <a:rPr lang="zh-TW" altLang="en-US">
                <a:ea typeface="新細明體"/>
              </a:rPr>
              <a:t> </a:t>
            </a:r>
            <a:r>
              <a:rPr lang="en-US" altLang="zh-TW">
                <a:ea typeface="新細明體"/>
              </a:rPr>
              <a:t>embrace</a:t>
            </a:r>
            <a:r>
              <a:rPr lang="zh-TW" altLang="en-US">
                <a:ea typeface="新細明體"/>
              </a:rPr>
              <a:t> </a:t>
            </a:r>
            <a:r>
              <a:rPr lang="en-US" altLang="zh-TW">
                <a:ea typeface="新細明體"/>
              </a:rPr>
              <a:t>a</a:t>
            </a:r>
            <a:r>
              <a:rPr lang="zh-TW" altLang="en-US">
                <a:ea typeface="新細明體"/>
              </a:rPr>
              <a:t> </a:t>
            </a:r>
            <a:r>
              <a:rPr lang="en-US" altLang="zh-TW">
                <a:ea typeface="新細明體"/>
              </a:rPr>
              <a:t>future</a:t>
            </a:r>
            <a:r>
              <a:rPr lang="zh-TW" altLang="en-US">
                <a:ea typeface="新細明體"/>
              </a:rPr>
              <a:t> </a:t>
            </a:r>
            <a:r>
              <a:rPr lang="zh-TW">
                <a:ea typeface="新細明體"/>
              </a:rPr>
              <a:t>w</a:t>
            </a:r>
            <a:r>
              <a:rPr lang="en-US" altLang="zh-TW">
                <a:ea typeface="新細明體"/>
              </a:rPr>
              <a:t>here</a:t>
            </a:r>
            <a:r>
              <a:rPr lang="zh-TW" altLang="en-US">
                <a:ea typeface="新細明體"/>
              </a:rPr>
              <a:t> </a:t>
            </a:r>
            <a:r>
              <a:rPr lang="en-US" altLang="zh-TW">
                <a:ea typeface="新細明體"/>
              </a:rPr>
              <a:t>speed</a:t>
            </a:r>
            <a:r>
              <a:rPr lang="zh-TW" altLang="en-US">
                <a:ea typeface="新細明體"/>
              </a:rPr>
              <a:t> </a:t>
            </a:r>
            <a:r>
              <a:rPr lang="en-US" altLang="zh-TW">
                <a:ea typeface="新細明體"/>
              </a:rPr>
              <a:t>meets</a:t>
            </a:r>
            <a:r>
              <a:rPr lang="zh-TW" altLang="en-US">
                <a:ea typeface="新細明體"/>
              </a:rPr>
              <a:t> </a:t>
            </a:r>
            <a:r>
              <a:rPr lang="en-US" altLang="zh-TW" err="1">
                <a:ea typeface="新細明體"/>
              </a:rPr>
              <a:t>reliabil</a:t>
            </a:r>
            <a:r>
              <a:rPr lang="zh-TW">
                <a:ea typeface="新細明體"/>
              </a:rPr>
              <a:t>it</a:t>
            </a:r>
            <a:r>
              <a:rPr lang="en-US" altLang="zh-TW">
                <a:ea typeface="新細明體"/>
              </a:rPr>
              <a:t>y.</a:t>
            </a:r>
            <a:r>
              <a:rPr lang="zh-TW" altLang="en-US">
                <a:ea typeface="新細明體"/>
              </a:rPr>
              <a:t> </a:t>
            </a:r>
            <a:r>
              <a:rPr lang="en-US" altLang="zh-TW">
                <a:ea typeface="新細明體"/>
              </a:rPr>
              <a:t>T</a:t>
            </a:r>
            <a:r>
              <a:rPr lang="zh-TW">
                <a:ea typeface="新細明體"/>
              </a:rPr>
              <a:t>his configuration </a:t>
            </a:r>
            <a:r>
              <a:rPr lang="en-US" altLang="zh-TW">
                <a:ea typeface="新細明體"/>
              </a:rPr>
              <a:t>is</a:t>
            </a:r>
            <a:r>
              <a:rPr lang="zh-TW" altLang="en-US">
                <a:ea typeface="新細明體"/>
              </a:rPr>
              <a:t> </a:t>
            </a:r>
            <a:r>
              <a:rPr lang="en-US" altLang="zh-TW">
                <a:ea typeface="新細明體"/>
              </a:rPr>
              <a:t>not</a:t>
            </a:r>
            <a:r>
              <a:rPr lang="zh-TW" altLang="en-US">
                <a:ea typeface="新細明體"/>
              </a:rPr>
              <a:t> </a:t>
            </a:r>
            <a:r>
              <a:rPr lang="en-US" altLang="zh-TW">
                <a:ea typeface="新細明體"/>
              </a:rPr>
              <a:t>jus</a:t>
            </a:r>
            <a:r>
              <a:rPr lang="zh-TW">
                <a:ea typeface="新細明體"/>
              </a:rPr>
              <a:t>t</a:t>
            </a:r>
            <a:r>
              <a:rPr lang="zh-TW" altLang="en-US">
                <a:ea typeface="新細明體"/>
              </a:rPr>
              <a:t> </a:t>
            </a:r>
            <a:r>
              <a:rPr lang="zh-TW">
                <a:ea typeface="新細明體"/>
              </a:rPr>
              <a:t>a</a:t>
            </a:r>
            <a:r>
              <a:rPr lang="en-US" altLang="zh-TW">
                <a:ea typeface="新細明體"/>
              </a:rPr>
              <a:t>bout</a:t>
            </a:r>
            <a:r>
              <a:rPr lang="zh-TW" altLang="en-US">
                <a:ea typeface="新細明體"/>
              </a:rPr>
              <a:t> </a:t>
            </a:r>
            <a:r>
              <a:rPr lang="en-US" altLang="zh-TW">
                <a:ea typeface="新細明體"/>
              </a:rPr>
              <a:t>f</a:t>
            </a:r>
            <a:r>
              <a:rPr lang="zh-TW">
                <a:ea typeface="新細明體"/>
              </a:rPr>
              <a:t>il</a:t>
            </a:r>
            <a:r>
              <a:rPr lang="en-US" altLang="zh-TW">
                <a:ea typeface="新細明體"/>
              </a:rPr>
              <a:t>es;</a:t>
            </a:r>
            <a:r>
              <a:rPr lang="zh-TW" altLang="en-US">
                <a:ea typeface="新細明體"/>
              </a:rPr>
              <a:t> </a:t>
            </a:r>
            <a:r>
              <a:rPr lang="en-US" altLang="zh-TW">
                <a:ea typeface="新細明體"/>
              </a:rPr>
              <a:t>it's</a:t>
            </a:r>
            <a:r>
              <a:rPr lang="zh-TW" altLang="en-US">
                <a:ea typeface="新細明體"/>
              </a:rPr>
              <a:t> </a:t>
            </a:r>
            <a:r>
              <a:rPr lang="en-US" altLang="zh-TW">
                <a:ea typeface="新細明體"/>
              </a:rPr>
              <a:t>about</a:t>
            </a:r>
            <a:r>
              <a:rPr lang="zh-TW" altLang="en-US">
                <a:ea typeface="新細明體"/>
              </a:rPr>
              <a:t> </a:t>
            </a:r>
            <a:r>
              <a:rPr lang="en-US" altLang="zh-TW">
                <a:ea typeface="新細明體"/>
              </a:rPr>
              <a:t>unlocking</a:t>
            </a:r>
            <a:r>
              <a:rPr lang="zh-TW" altLang="en-US">
                <a:ea typeface="新細明體"/>
              </a:rPr>
              <a:t> </a:t>
            </a:r>
            <a:r>
              <a:rPr lang="en-US" altLang="zh-TW">
                <a:ea typeface="新細明體"/>
              </a:rPr>
              <a:t>a</a:t>
            </a:r>
            <a:r>
              <a:rPr lang="zh-TW" altLang="en-US">
                <a:ea typeface="新細明體"/>
              </a:rPr>
              <a:t> </a:t>
            </a:r>
            <a:r>
              <a:rPr lang="en-US" altLang="zh-TW">
                <a:ea typeface="新細明體"/>
              </a:rPr>
              <a:t>new</a:t>
            </a:r>
            <a:r>
              <a:rPr lang="zh-TW" altLang="en-US">
                <a:ea typeface="新細明體"/>
              </a:rPr>
              <a:t> </a:t>
            </a:r>
            <a:r>
              <a:rPr lang="en-US" altLang="zh-TW">
                <a:ea typeface="新細明體"/>
              </a:rPr>
              <a:t>era</a:t>
            </a:r>
            <a:r>
              <a:rPr lang="zh-TW" altLang="en-US">
                <a:ea typeface="新細明體"/>
              </a:rPr>
              <a:t> </a:t>
            </a:r>
            <a:r>
              <a:rPr lang="en-US" altLang="zh-TW">
                <a:ea typeface="新細明體"/>
              </a:rPr>
              <a:t>of</a:t>
            </a:r>
            <a:r>
              <a:rPr lang="zh-TW" altLang="en-US">
                <a:ea typeface="新細明體"/>
              </a:rPr>
              <a:t> </a:t>
            </a:r>
            <a:r>
              <a:rPr lang="en-US" altLang="zh-TW">
                <a:ea typeface="新細明體"/>
              </a:rPr>
              <a:t>efficiency.</a:t>
            </a:r>
            <a:r>
              <a:rPr lang="zh-TW" altLang="en-US">
                <a:ea typeface="新細明體"/>
              </a:rPr>
              <a:t> </a:t>
            </a:r>
            <a:r>
              <a:rPr lang="en-US" altLang="zh-TW">
                <a:ea typeface="新細明體"/>
              </a:rPr>
              <a:t>Welcome</a:t>
            </a:r>
            <a:r>
              <a:rPr lang="zh-TW" altLang="en-US">
                <a:ea typeface="新細明體"/>
              </a:rPr>
              <a:t> </a:t>
            </a:r>
            <a:r>
              <a:rPr lang="en-US" altLang="zh-TW">
                <a:ea typeface="新細明體"/>
              </a:rPr>
              <a:t>t</a:t>
            </a:r>
            <a:r>
              <a:rPr lang="zh-TW">
                <a:ea typeface="新細明體"/>
              </a:rPr>
              <a:t>o</a:t>
            </a:r>
            <a:r>
              <a:rPr lang="zh-TW" altLang="en-US">
                <a:ea typeface="新細明體"/>
              </a:rPr>
              <a:t> </a:t>
            </a:r>
            <a:r>
              <a:rPr lang="en-US" altLang="zh-TW">
                <a:ea typeface="新細明體"/>
              </a:rPr>
              <a:t>the</a:t>
            </a:r>
            <a:r>
              <a:rPr lang="zh-TW" altLang="en-US">
                <a:ea typeface="新細明體"/>
              </a:rPr>
              <a:t> </a:t>
            </a:r>
            <a:r>
              <a:rPr lang="en-US" altLang="zh-TW" err="1">
                <a:ea typeface="新細明體"/>
              </a:rPr>
              <a:t>futu</a:t>
            </a:r>
            <a:r>
              <a:rPr lang="zh-TW">
                <a:ea typeface="新細明體"/>
              </a:rPr>
              <a:t>re</a:t>
            </a:r>
            <a:r>
              <a:rPr lang="zh-TW" altLang="en-US">
                <a:ea typeface="新細明體"/>
              </a:rPr>
              <a:t> </a:t>
            </a:r>
            <a:r>
              <a:rPr lang="en-US" altLang="zh-TW">
                <a:ea typeface="新細明體"/>
              </a:rPr>
              <a:t>o</a:t>
            </a:r>
            <a:r>
              <a:rPr lang="zh-TW">
                <a:ea typeface="新細明體"/>
              </a:rPr>
              <a:t>f</a:t>
            </a:r>
            <a:r>
              <a:rPr lang="zh-TW" altLang="en-US">
                <a:ea typeface="新細明體"/>
              </a:rPr>
              <a:t> </a:t>
            </a:r>
            <a:r>
              <a:rPr lang="zh-TW">
                <a:ea typeface="新細明體"/>
              </a:rPr>
              <a:t>o</a:t>
            </a:r>
            <a:r>
              <a:rPr lang="en-US" altLang="zh-TW" err="1">
                <a:ea typeface="新細明體"/>
              </a:rPr>
              <a:t>ffice</a:t>
            </a:r>
            <a:r>
              <a:rPr lang="zh-TW" altLang="en-US">
                <a:ea typeface="新細明體"/>
              </a:rPr>
              <a:t> </a:t>
            </a:r>
            <a:r>
              <a:rPr lang="en-US" altLang="zh-TW">
                <a:ea typeface="新細明體"/>
              </a:rPr>
              <a:t>file</a:t>
            </a:r>
            <a:r>
              <a:rPr lang="zh-TW" altLang="en-US">
                <a:ea typeface="新細明體"/>
              </a:rPr>
              <a:t> </a:t>
            </a:r>
            <a:r>
              <a:rPr lang="en-US" altLang="zh-TW">
                <a:ea typeface="新細明體"/>
              </a:rPr>
              <a:t>servers</a:t>
            </a:r>
            <a:r>
              <a:rPr lang="zh-TW" altLang="en-US">
                <a:ea typeface="新細明體"/>
              </a:rPr>
              <a:t> </a:t>
            </a:r>
            <a:r>
              <a:rPr lang="en-US" altLang="zh-TW">
                <a:ea typeface="新細明體"/>
              </a:rPr>
              <a:t>–</a:t>
            </a:r>
            <a:r>
              <a:rPr lang="zh-TW" altLang="en-US">
                <a:ea typeface="新細明體"/>
              </a:rPr>
              <a:t> </a:t>
            </a:r>
            <a:r>
              <a:rPr lang="en-US" altLang="zh-TW" err="1">
                <a:ea typeface="新細明體"/>
              </a:rPr>
              <a:t>whe</a:t>
            </a:r>
            <a:r>
              <a:rPr lang="zh-TW">
                <a:ea typeface="新細明體"/>
              </a:rPr>
              <a:t>r</a:t>
            </a:r>
            <a:r>
              <a:rPr lang="en-US" altLang="zh-TW">
                <a:ea typeface="新細明體"/>
              </a:rPr>
              <a:t>e</a:t>
            </a:r>
            <a:r>
              <a:rPr lang="zh-TW">
                <a:ea typeface="新細明體"/>
              </a:rPr>
              <a:t> performance </a:t>
            </a:r>
            <a:r>
              <a:rPr lang="en-US" altLang="zh-TW">
                <a:ea typeface="新細明體"/>
              </a:rPr>
              <a:t>meets</a:t>
            </a:r>
            <a:r>
              <a:rPr lang="zh-TW" altLang="en-US">
                <a:ea typeface="新細明體"/>
              </a:rPr>
              <a:t> </a:t>
            </a:r>
            <a:r>
              <a:rPr lang="en-US" altLang="zh-TW">
                <a:ea typeface="新細明體"/>
              </a:rPr>
              <a:t>pe</a:t>
            </a:r>
            <a:r>
              <a:rPr lang="zh-TW">
                <a:ea typeface="新細明體"/>
              </a:rPr>
              <a:t>r</a:t>
            </a:r>
            <a:r>
              <a:rPr lang="en-US" altLang="zh-TW">
                <a:ea typeface="新細明體"/>
              </a:rPr>
              <a:t>f</a:t>
            </a:r>
            <a:r>
              <a:rPr lang="zh-TW">
                <a:ea typeface="新細明體"/>
              </a:rPr>
              <a:t>e</a:t>
            </a:r>
            <a:r>
              <a:rPr lang="en-US" altLang="zh-TW" err="1">
                <a:ea typeface="新細明體"/>
              </a:rPr>
              <a:t>ct</a:t>
            </a:r>
            <a:r>
              <a:rPr lang="zh-TW">
                <a:ea typeface="新細明體"/>
              </a:rPr>
              <a:t>i</a:t>
            </a:r>
            <a:r>
              <a:rPr lang="en-US" altLang="zh-TW">
                <a:ea typeface="新細明體"/>
              </a:rPr>
              <a:t>on!</a:t>
            </a:r>
            <a:r>
              <a:rPr lang="zh-TW" altLang="en-US">
                <a:ea typeface="新細明體"/>
              </a:rPr>
              <a:t> </a:t>
            </a:r>
            <a:endParaRPr lang="zh-TW"/>
          </a:p>
        </p:txBody>
      </p:sp>
      <p:sp>
        <p:nvSpPr>
          <p:cNvPr id="4" name="投影片編號版面配置區 3">
            <a:extLst>
              <a:ext uri="{FF2B5EF4-FFF2-40B4-BE49-F238E27FC236}">
                <a16:creationId xmlns:a16="http://schemas.microsoft.com/office/drawing/2014/main" id="{8B31307E-D310-D970-9672-FACAC20A5288}"/>
              </a:ext>
            </a:extLst>
          </p:cNvPr>
          <p:cNvSpPr>
            <a:spLocks noGrp="1"/>
          </p:cNvSpPr>
          <p:nvPr>
            <p:ph type="sldNum" sz="quarter" idx="5"/>
          </p:nvPr>
        </p:nvSpPr>
        <p:spPr/>
        <p:txBody>
          <a:bodyPr/>
          <a:lstStyle/>
          <a:p>
            <a:fld id="{41D8B474-CBEC-484E-B6A8-6236E8C35805}" type="slidenum">
              <a:rPr lang="zh-TW" altLang="en-US" smtClean="0"/>
              <a:t>31</a:t>
            </a:fld>
            <a:endParaRPr lang="zh-TW" altLang="en-US"/>
          </a:p>
        </p:txBody>
      </p:sp>
    </p:spTree>
    <p:extLst>
      <p:ext uri="{BB962C8B-B14F-4D97-AF65-F5344CB8AC3E}">
        <p14:creationId xmlns:p14="http://schemas.microsoft.com/office/powerpoint/2010/main" val="30270352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9CD32-B167-DAFB-BA49-9D7F2E9F72CA}"/>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4B2F9602-C02B-5835-F13C-F4A27D3B8250}"/>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A1D1BD76-CE17-BA6A-0FF0-3504207655DB}"/>
              </a:ext>
            </a:extLst>
          </p:cNvPr>
          <p:cNvSpPr>
            <a:spLocks noGrp="1"/>
          </p:cNvSpPr>
          <p:nvPr>
            <p:ph type="body" idx="1"/>
          </p:nvPr>
        </p:nvSpPr>
        <p:spPr/>
        <p:txBody>
          <a:bodyPr/>
          <a:lstStyle/>
          <a:p>
            <a:r>
              <a:rPr lang="en-US" altLang="zh-TW">
                <a:ea typeface="新細明體"/>
              </a:rPr>
              <a:t>The</a:t>
            </a:r>
            <a:r>
              <a:rPr lang="zh-TW">
                <a:ea typeface="新細明體"/>
              </a:rPr>
              <a:t> </a:t>
            </a:r>
            <a:r>
              <a:rPr lang="en-US" altLang="zh-TW">
                <a:ea typeface="新細明體"/>
              </a:rPr>
              <a:t>last</a:t>
            </a:r>
            <a:r>
              <a:rPr lang="zh-TW">
                <a:ea typeface="新細明體"/>
              </a:rPr>
              <a:t> </a:t>
            </a:r>
            <a:r>
              <a:rPr lang="en-US" altLang="zh-TW">
                <a:ea typeface="新細明體"/>
              </a:rPr>
              <a:t>case,</a:t>
            </a:r>
            <a:r>
              <a:rPr lang="zh-TW" altLang="en-US">
                <a:ea typeface="新細明體"/>
              </a:rPr>
              <a:t> l</a:t>
            </a:r>
            <a:r>
              <a:rPr lang="en-US" altLang="en-US" err="1">
                <a:ea typeface="新細明體"/>
              </a:rPr>
              <a:t>et's</a:t>
            </a:r>
            <a:r>
              <a:rPr lang="en-US" altLang="en-US">
                <a:ea typeface="新細明體"/>
              </a:rPr>
              <a:t> </a:t>
            </a:r>
            <a:r>
              <a:rPr lang="zh-TW">
                <a:ea typeface="新細明體"/>
              </a:rPr>
              <a:t>Revolutionize your Data Center with our cutting-edge Remote Redundancy Configuration! In this advanced setup, we employ a robust 25GbE switch (QSW-M5216-1T) to ensure high-speed networking capabilities.</a:t>
            </a:r>
          </a:p>
          <a:p>
            <a:r>
              <a:rPr lang="zh-TW">
                <a:ea typeface="新細明體"/>
              </a:rPr>
              <a:t> </a:t>
            </a:r>
            <a:endParaRPr lang="zh-TW">
              <a:ea typeface="新細明體"/>
              <a:cs typeface="Calibri"/>
            </a:endParaRPr>
          </a:p>
          <a:p>
            <a:r>
              <a:rPr lang="zh-TW"/>
              <a:t>At the local site, our primary storage solutions TS-h1277AXU-RP / TS-h1677AXU-RP stand tall, ready to handle your data storage needs efficiently. Paired with ESXi servers equipped with multiple 25GbE NICs, your local operations are optimized for peak performance.</a:t>
            </a:r>
          </a:p>
          <a:p>
            <a:r>
              <a:rPr lang="zh-TW">
                <a:ea typeface="新細明體"/>
              </a:rPr>
              <a:t> </a:t>
            </a:r>
            <a:endParaRPr lang="zh-TW">
              <a:ea typeface="新細明體"/>
              <a:cs typeface="Calibri"/>
            </a:endParaRPr>
          </a:p>
          <a:p>
            <a:r>
              <a:rPr lang="zh-TW"/>
              <a:t>Connecting seamlessly between the local and remote sites is our Multiprotocol Label Switching (MPLS) line, ensuring secure and efficient data transfer. At the remote site, mirrored configurations of TS-h1277AXU-RP / TS-h1677AXU-RP provide redundancy, and ESXi servers with multiple 25GbE NICs ensure a smooth, uninterrupted workflow. Elevate your Data Center's reliability and resilience with our state-of-the-art remote redundancy configuration.</a:t>
            </a:r>
          </a:p>
        </p:txBody>
      </p:sp>
      <p:sp>
        <p:nvSpPr>
          <p:cNvPr id="4" name="投影片編號版面配置區 3">
            <a:extLst>
              <a:ext uri="{FF2B5EF4-FFF2-40B4-BE49-F238E27FC236}">
                <a16:creationId xmlns:a16="http://schemas.microsoft.com/office/drawing/2014/main" id="{FF7B1D2E-0F55-5C95-F065-282C6E491B82}"/>
              </a:ext>
            </a:extLst>
          </p:cNvPr>
          <p:cNvSpPr>
            <a:spLocks noGrp="1"/>
          </p:cNvSpPr>
          <p:nvPr>
            <p:ph type="sldNum" sz="quarter" idx="5"/>
          </p:nvPr>
        </p:nvSpPr>
        <p:spPr/>
        <p:txBody>
          <a:bodyPr/>
          <a:lstStyle/>
          <a:p>
            <a:fld id="{41D8B474-CBEC-484E-B6A8-6236E8C35805}" type="slidenum">
              <a:rPr lang="zh-TW" altLang="en-US" smtClean="0"/>
              <a:t>32</a:t>
            </a:fld>
            <a:endParaRPr lang="zh-TW" altLang="en-US"/>
          </a:p>
        </p:txBody>
      </p:sp>
    </p:spTree>
    <p:extLst>
      <p:ext uri="{BB962C8B-B14F-4D97-AF65-F5344CB8AC3E}">
        <p14:creationId xmlns:p14="http://schemas.microsoft.com/office/powerpoint/2010/main" val="35774844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8AAF2-3139-578B-76C7-73A6105D9283}"/>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D449AF20-F77E-4BBE-36E0-EB7A23DCEC1A}"/>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3EF086F7-6929-4E03-C3F0-A6569434D27F}"/>
              </a:ext>
            </a:extLst>
          </p:cNvPr>
          <p:cNvSpPr>
            <a:spLocks noGrp="1"/>
          </p:cNvSpPr>
          <p:nvPr>
            <p:ph type="body" idx="1"/>
          </p:nvPr>
        </p:nvSpPr>
        <p:spPr/>
        <p:txBody>
          <a:bodyPr/>
          <a:lstStyle/>
          <a:p>
            <a:endParaRPr kumimoji="1" lang="zh-TW" altLang="en-US"/>
          </a:p>
        </p:txBody>
      </p:sp>
      <p:sp>
        <p:nvSpPr>
          <p:cNvPr id="4" name="投影片編號版面配置區 3">
            <a:extLst>
              <a:ext uri="{FF2B5EF4-FFF2-40B4-BE49-F238E27FC236}">
                <a16:creationId xmlns:a16="http://schemas.microsoft.com/office/drawing/2014/main" id="{764CD057-8CA4-F198-8C38-C368D924AC4A}"/>
              </a:ext>
            </a:extLst>
          </p:cNvPr>
          <p:cNvSpPr>
            <a:spLocks noGrp="1"/>
          </p:cNvSpPr>
          <p:nvPr>
            <p:ph type="sldNum" sz="quarter" idx="5"/>
          </p:nvPr>
        </p:nvSpPr>
        <p:spPr/>
        <p:txBody>
          <a:bodyPr/>
          <a:lstStyle/>
          <a:p>
            <a:fld id="{41D8B474-CBEC-484E-B6A8-6236E8C35805}" type="slidenum">
              <a:rPr lang="zh-TW" altLang="en-US" smtClean="0"/>
              <a:t>33</a:t>
            </a:fld>
            <a:endParaRPr lang="zh-TW" altLang="en-US"/>
          </a:p>
        </p:txBody>
      </p:sp>
    </p:spTree>
    <p:extLst>
      <p:ext uri="{BB962C8B-B14F-4D97-AF65-F5344CB8AC3E}">
        <p14:creationId xmlns:p14="http://schemas.microsoft.com/office/powerpoint/2010/main" val="30954728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rPr>
              <a:t>In the last , introducing</a:t>
            </a:r>
            <a:r>
              <a:rPr lang="zh-TW" altLang="en-US">
                <a:ea typeface="新細明體"/>
              </a:rPr>
              <a:t> </a:t>
            </a:r>
            <a:r>
              <a:rPr lang="en-US" altLang="zh-TW">
                <a:ea typeface="新細明體"/>
              </a:rPr>
              <a:t>our</a:t>
            </a:r>
            <a:r>
              <a:rPr lang="zh-TW" altLang="en-US">
                <a:ea typeface="新細明體"/>
              </a:rPr>
              <a:t> </a:t>
            </a:r>
            <a:r>
              <a:rPr lang="en-US" altLang="zh-TW">
                <a:ea typeface="新細明體"/>
              </a:rPr>
              <a:t>Standard</a:t>
            </a:r>
            <a:r>
              <a:rPr lang="zh-TW" altLang="en-US">
                <a:ea typeface="新細明體"/>
              </a:rPr>
              <a:t> </a:t>
            </a:r>
            <a:r>
              <a:rPr lang="en-US" altLang="zh-TW">
                <a:ea typeface="新細明體"/>
              </a:rPr>
              <a:t>5-Year</a:t>
            </a:r>
            <a:r>
              <a:rPr lang="zh-TW" altLang="en-US">
                <a:ea typeface="新細明體"/>
              </a:rPr>
              <a:t> </a:t>
            </a:r>
            <a:r>
              <a:rPr lang="en-US" altLang="zh-TW">
                <a:ea typeface="新細明體"/>
              </a:rPr>
              <a:t>Warranty</a:t>
            </a:r>
            <a:r>
              <a:rPr lang="zh-TW" altLang="en-US">
                <a:ea typeface="新細明體"/>
              </a:rPr>
              <a:t> </a:t>
            </a:r>
            <a:r>
              <a:rPr lang="en-US" altLang="zh-TW">
                <a:ea typeface="新細明體"/>
              </a:rPr>
              <a:t>and</a:t>
            </a:r>
            <a:r>
              <a:rPr lang="zh-TW" altLang="en-US">
                <a:ea typeface="新細明體"/>
              </a:rPr>
              <a:t> </a:t>
            </a:r>
            <a:r>
              <a:rPr lang="en-US" altLang="zh-TW">
                <a:ea typeface="新細明體"/>
              </a:rPr>
              <a:t>Support</a:t>
            </a:r>
            <a:r>
              <a:rPr lang="zh-TW" altLang="en-US">
                <a:ea typeface="新細明體"/>
              </a:rPr>
              <a:t> </a:t>
            </a:r>
            <a:r>
              <a:rPr lang="en-US" altLang="zh-TW">
                <a:ea typeface="新細明體"/>
              </a:rPr>
              <a:t>Services</a:t>
            </a:r>
            <a:r>
              <a:rPr lang="zh-TW" altLang="en-US">
                <a:ea typeface="新細明體"/>
              </a:rPr>
              <a:t> </a:t>
            </a:r>
            <a:r>
              <a:rPr lang="en-US" altLang="zh-TW">
                <a:ea typeface="新細明體"/>
              </a:rPr>
              <a:t>for</a:t>
            </a:r>
            <a:r>
              <a:rPr lang="zh-TW" altLang="en-US">
                <a:ea typeface="新細明體"/>
              </a:rPr>
              <a:t> </a:t>
            </a:r>
            <a:r>
              <a:rPr lang="en-US" altLang="zh-TW">
                <a:ea typeface="新細明體"/>
              </a:rPr>
              <a:t>the</a:t>
            </a:r>
            <a:r>
              <a:rPr lang="zh-TW" altLang="en-US">
                <a:ea typeface="新細明體"/>
              </a:rPr>
              <a:t> </a:t>
            </a:r>
            <a:r>
              <a:rPr lang="en-US" altLang="zh-TW">
                <a:ea typeface="新細明體"/>
              </a:rPr>
              <a:t>TS-h1277AXU-RP</a:t>
            </a:r>
            <a:r>
              <a:rPr lang="zh-TW" altLang="en-US">
                <a:ea typeface="新細明體"/>
              </a:rPr>
              <a:t> </a:t>
            </a:r>
            <a:r>
              <a:rPr lang="en-US" altLang="zh-TW">
                <a:ea typeface="新細明體"/>
              </a:rPr>
              <a:t>and</a:t>
            </a:r>
            <a:r>
              <a:rPr lang="zh-TW" altLang="en-US">
                <a:ea typeface="新細明體"/>
              </a:rPr>
              <a:t> </a:t>
            </a:r>
            <a:r>
              <a:rPr lang="en-US" altLang="zh-TW">
                <a:ea typeface="新細明體"/>
              </a:rPr>
              <a:t>TS-h1677AXU-RP</a:t>
            </a:r>
            <a:r>
              <a:rPr lang="zh-TW" altLang="en-US">
                <a:ea typeface="新細明體"/>
              </a:rPr>
              <a:t> </a:t>
            </a:r>
            <a:r>
              <a:rPr lang="en-US" altLang="zh-TW">
                <a:ea typeface="新細明體"/>
              </a:rPr>
              <a:t>enterprise</a:t>
            </a:r>
            <a:r>
              <a:rPr lang="zh-TW" altLang="en-US">
                <a:ea typeface="新細明體"/>
              </a:rPr>
              <a:t> </a:t>
            </a:r>
            <a:r>
              <a:rPr lang="en-US" altLang="zh-TW">
                <a:ea typeface="新細明體"/>
              </a:rPr>
              <a:t>NAS</a:t>
            </a:r>
            <a:r>
              <a:rPr lang="zh-TW" altLang="en-US">
                <a:ea typeface="新細明體"/>
              </a:rPr>
              <a:t> </a:t>
            </a:r>
            <a:r>
              <a:rPr lang="en-US" altLang="zh-TW">
                <a:ea typeface="新細明體"/>
              </a:rPr>
              <a:t>models.</a:t>
            </a:r>
            <a:r>
              <a:rPr lang="zh-TW" altLang="en-US">
                <a:ea typeface="新細明體"/>
              </a:rPr>
              <a:t> </a:t>
            </a:r>
            <a:r>
              <a:rPr lang="en-US" altLang="zh-TW">
                <a:ea typeface="新細明體"/>
              </a:rPr>
              <a:t>Enjoy</a:t>
            </a:r>
            <a:r>
              <a:rPr lang="zh-TW" altLang="en-US">
                <a:ea typeface="新細明體"/>
              </a:rPr>
              <a:t> </a:t>
            </a:r>
            <a:r>
              <a:rPr lang="en-US" altLang="zh-TW">
                <a:ea typeface="新細明體"/>
              </a:rPr>
              <a:t>an</a:t>
            </a:r>
            <a:r>
              <a:rPr lang="zh-TW" altLang="en-US">
                <a:ea typeface="新細明體"/>
              </a:rPr>
              <a:t> </a:t>
            </a:r>
            <a:r>
              <a:rPr lang="en-US" altLang="zh-TW">
                <a:ea typeface="新細明體"/>
              </a:rPr>
              <a:t>exclusive</a:t>
            </a:r>
            <a:r>
              <a:rPr lang="zh-TW" altLang="en-US">
                <a:ea typeface="新細明體"/>
              </a:rPr>
              <a:t> </a:t>
            </a:r>
            <a:r>
              <a:rPr lang="en-US" altLang="zh-TW">
                <a:ea typeface="新細明體"/>
              </a:rPr>
              <a:t>5-year</a:t>
            </a:r>
            <a:r>
              <a:rPr lang="zh-TW" altLang="en-US">
                <a:ea typeface="新細明體"/>
              </a:rPr>
              <a:t> </a:t>
            </a:r>
            <a:r>
              <a:rPr lang="en-US" altLang="zh-TW">
                <a:ea typeface="新細明體"/>
              </a:rPr>
              <a:t>hardware</a:t>
            </a:r>
            <a:r>
              <a:rPr lang="zh-TW" altLang="en-US">
                <a:ea typeface="新細明體"/>
              </a:rPr>
              <a:t> </a:t>
            </a:r>
            <a:r>
              <a:rPr lang="en-US" altLang="zh-TW">
                <a:ea typeface="新細明體"/>
              </a:rPr>
              <a:t>warranty,</a:t>
            </a:r>
            <a:r>
              <a:rPr lang="zh-TW" altLang="en-US">
                <a:ea typeface="新細明體"/>
              </a:rPr>
              <a:t> </a:t>
            </a:r>
            <a:r>
              <a:rPr lang="en-US" altLang="zh-TW">
                <a:ea typeface="新細明體"/>
              </a:rPr>
              <a:t>encompassing</a:t>
            </a:r>
            <a:r>
              <a:rPr lang="zh-TW" altLang="en-US">
                <a:ea typeface="新細明體"/>
              </a:rPr>
              <a:t> </a:t>
            </a:r>
            <a:r>
              <a:rPr lang="en-US" altLang="zh-TW">
                <a:ea typeface="新細明體"/>
              </a:rPr>
              <a:t>both</a:t>
            </a:r>
            <a:r>
              <a:rPr lang="zh-TW" altLang="en-US">
                <a:ea typeface="新細明體"/>
              </a:rPr>
              <a:t> </a:t>
            </a:r>
            <a:r>
              <a:rPr lang="en-US" altLang="zh-TW">
                <a:ea typeface="新細明體"/>
              </a:rPr>
              <a:t>hardware</a:t>
            </a:r>
            <a:r>
              <a:rPr lang="zh-TW" altLang="en-US">
                <a:ea typeface="新細明體"/>
              </a:rPr>
              <a:t> </a:t>
            </a:r>
            <a:r>
              <a:rPr lang="en-US" altLang="zh-TW">
                <a:ea typeface="新細明體"/>
              </a:rPr>
              <a:t>repairs</a:t>
            </a:r>
            <a:r>
              <a:rPr lang="zh-TW" altLang="en-US">
                <a:ea typeface="新細明體"/>
              </a:rPr>
              <a:t> </a:t>
            </a:r>
            <a:r>
              <a:rPr lang="en-US" altLang="zh-TW">
                <a:ea typeface="新細明體"/>
              </a:rPr>
              <a:t>and</a:t>
            </a:r>
            <a:r>
              <a:rPr lang="zh-TW" altLang="en-US">
                <a:ea typeface="新細明體"/>
              </a:rPr>
              <a:t> </a:t>
            </a:r>
            <a:r>
              <a:rPr lang="en-US" altLang="zh-TW">
                <a:ea typeface="新細明體"/>
              </a:rPr>
              <a:t>comprehensive</a:t>
            </a:r>
            <a:r>
              <a:rPr lang="zh-TW" altLang="en-US">
                <a:ea typeface="新細明體"/>
              </a:rPr>
              <a:t> </a:t>
            </a:r>
            <a:r>
              <a:rPr lang="en-US" altLang="zh-TW">
                <a:ea typeface="新細明體"/>
              </a:rPr>
              <a:t>support</a:t>
            </a:r>
            <a:r>
              <a:rPr lang="zh-TW" altLang="en-US">
                <a:ea typeface="新細明體"/>
              </a:rPr>
              <a:t> </a:t>
            </a:r>
            <a:r>
              <a:rPr lang="en-US" altLang="zh-TW">
                <a:ea typeface="新細明體"/>
              </a:rPr>
              <a:t>services.</a:t>
            </a:r>
            <a:r>
              <a:rPr lang="zh-TW" altLang="en-US">
                <a:ea typeface="新細明體"/>
              </a:rPr>
              <a:t> </a:t>
            </a:r>
            <a:r>
              <a:rPr lang="en-US" altLang="zh-TW">
                <a:ea typeface="新細明體"/>
              </a:rPr>
              <a:t>QNAP</a:t>
            </a:r>
            <a:r>
              <a:rPr lang="zh-TW" altLang="en-US">
                <a:ea typeface="新細明體"/>
              </a:rPr>
              <a:t> </a:t>
            </a:r>
            <a:r>
              <a:rPr lang="en-US" altLang="zh-TW">
                <a:ea typeface="新細明體"/>
              </a:rPr>
              <a:t>is</a:t>
            </a:r>
            <a:r>
              <a:rPr lang="zh-TW" altLang="en-US">
                <a:ea typeface="新細明體"/>
              </a:rPr>
              <a:t> </a:t>
            </a:r>
            <a:r>
              <a:rPr lang="en-US" altLang="zh-TW">
                <a:ea typeface="新細明體"/>
              </a:rPr>
              <a:t>committed</a:t>
            </a:r>
            <a:r>
              <a:rPr lang="zh-TW" altLang="en-US">
                <a:ea typeface="新細明體"/>
              </a:rPr>
              <a:t> </a:t>
            </a:r>
            <a:r>
              <a:rPr lang="en-US" altLang="zh-TW">
                <a:ea typeface="新細明體"/>
              </a:rPr>
              <a:t>to</a:t>
            </a:r>
            <a:r>
              <a:rPr lang="zh-TW" altLang="en-US">
                <a:ea typeface="新細明體"/>
              </a:rPr>
              <a:t> </a:t>
            </a:r>
            <a:r>
              <a:rPr lang="en-US" altLang="zh-TW">
                <a:ea typeface="新細明體"/>
              </a:rPr>
              <a:t>ensuring</a:t>
            </a:r>
            <a:r>
              <a:rPr lang="zh-TW" altLang="en-US">
                <a:ea typeface="新細明體"/>
              </a:rPr>
              <a:t> </a:t>
            </a:r>
            <a:r>
              <a:rPr lang="en-US" altLang="zh-TW">
                <a:ea typeface="新細明體"/>
              </a:rPr>
              <a:t>your</a:t>
            </a:r>
            <a:r>
              <a:rPr lang="zh-TW" altLang="en-US">
                <a:ea typeface="新細明體"/>
              </a:rPr>
              <a:t> </a:t>
            </a:r>
            <a:r>
              <a:rPr lang="en-US" altLang="zh-TW">
                <a:ea typeface="新細明體"/>
              </a:rPr>
              <a:t>business's</a:t>
            </a:r>
            <a:r>
              <a:rPr lang="zh-TW" altLang="en-US">
                <a:ea typeface="新細明體"/>
              </a:rPr>
              <a:t> </a:t>
            </a:r>
            <a:r>
              <a:rPr lang="en-US" altLang="zh-TW">
                <a:ea typeface="新細明體"/>
              </a:rPr>
              <a:t>continuous</a:t>
            </a:r>
            <a:r>
              <a:rPr lang="zh-TW" altLang="en-US">
                <a:ea typeface="新細明體"/>
              </a:rPr>
              <a:t> </a:t>
            </a:r>
            <a:r>
              <a:rPr lang="en-US" altLang="zh-TW">
                <a:ea typeface="新細明體"/>
              </a:rPr>
              <a:t>operation</a:t>
            </a:r>
            <a:r>
              <a:rPr lang="zh-TW" altLang="en-US">
                <a:ea typeface="新細明體"/>
              </a:rPr>
              <a:t> </a:t>
            </a:r>
            <a:r>
              <a:rPr lang="en-US" altLang="zh-TW">
                <a:ea typeface="新細明體"/>
              </a:rPr>
              <a:t>and</a:t>
            </a:r>
            <a:r>
              <a:rPr lang="zh-TW" altLang="en-US">
                <a:ea typeface="新細明體"/>
              </a:rPr>
              <a:t> </a:t>
            </a:r>
            <a:r>
              <a:rPr lang="en-US" altLang="zh-TW">
                <a:ea typeface="新細明體"/>
              </a:rPr>
              <a:t>delivering</a:t>
            </a:r>
            <a:r>
              <a:rPr lang="zh-TW" altLang="en-US">
                <a:ea typeface="新細明體"/>
              </a:rPr>
              <a:t> </a:t>
            </a:r>
            <a:r>
              <a:rPr lang="en-US" altLang="zh-TW">
                <a:ea typeface="新細明體"/>
              </a:rPr>
              <a:t>uninterrupted</a:t>
            </a:r>
            <a:r>
              <a:rPr lang="zh-TW" altLang="en-US">
                <a:ea typeface="新細明體"/>
              </a:rPr>
              <a:t> </a:t>
            </a:r>
            <a:r>
              <a:rPr lang="en-US" altLang="zh-TW">
                <a:ea typeface="新細明體"/>
              </a:rPr>
              <a:t>services</a:t>
            </a:r>
            <a:r>
              <a:rPr lang="zh-TW" altLang="en-US">
                <a:ea typeface="新細明體"/>
              </a:rPr>
              <a:t> </a:t>
            </a:r>
            <a:r>
              <a:rPr lang="en-US" altLang="zh-TW">
                <a:ea typeface="新細明體"/>
              </a:rPr>
              <a:t>to</a:t>
            </a:r>
            <a:r>
              <a:rPr lang="zh-TW" altLang="en-US">
                <a:ea typeface="新細明體"/>
              </a:rPr>
              <a:t> </a:t>
            </a:r>
            <a:r>
              <a:rPr lang="en-US" altLang="zh-TW">
                <a:ea typeface="新細明體"/>
              </a:rPr>
              <a:t>your</a:t>
            </a:r>
            <a:r>
              <a:rPr lang="zh-TW" altLang="en-US">
                <a:ea typeface="新細明體"/>
              </a:rPr>
              <a:t> </a:t>
            </a:r>
            <a:r>
              <a:rPr lang="en-US" altLang="zh-TW">
                <a:ea typeface="新細明體"/>
              </a:rPr>
              <a:t>valued</a:t>
            </a:r>
            <a:r>
              <a:rPr lang="zh-TW" altLang="en-US">
                <a:ea typeface="新細明體"/>
              </a:rPr>
              <a:t> </a:t>
            </a:r>
            <a:r>
              <a:rPr lang="en-US" altLang="zh-TW">
                <a:ea typeface="新細明體"/>
              </a:rPr>
              <a:t>customers.</a:t>
            </a:r>
            <a:r>
              <a:rPr lang="zh-TW" altLang="en-US">
                <a:ea typeface="新細明體"/>
              </a:rPr>
              <a:t> </a:t>
            </a:r>
            <a:r>
              <a:rPr lang="en-US" altLang="zh-TW">
                <a:ea typeface="新細明體"/>
              </a:rPr>
              <a:t>Trust</a:t>
            </a:r>
            <a:r>
              <a:rPr lang="zh-TW" altLang="en-US">
                <a:ea typeface="新細明體"/>
              </a:rPr>
              <a:t> </a:t>
            </a:r>
            <a:r>
              <a:rPr lang="en-US" altLang="zh-TW">
                <a:ea typeface="新細明體"/>
              </a:rPr>
              <a:t>in</a:t>
            </a:r>
            <a:r>
              <a:rPr lang="zh-TW" altLang="en-US">
                <a:ea typeface="新細明體"/>
              </a:rPr>
              <a:t> </a:t>
            </a:r>
            <a:r>
              <a:rPr lang="en-US" altLang="zh-TW">
                <a:ea typeface="新細明體"/>
              </a:rPr>
              <a:t>our</a:t>
            </a:r>
            <a:r>
              <a:rPr lang="zh-TW" altLang="en-US">
                <a:ea typeface="新細明體"/>
              </a:rPr>
              <a:t> </a:t>
            </a:r>
            <a:r>
              <a:rPr lang="en-US" altLang="zh-TW">
                <a:ea typeface="新細明體"/>
              </a:rPr>
              <a:t>excellence,</a:t>
            </a:r>
            <a:r>
              <a:rPr lang="zh-TW" altLang="en-US">
                <a:ea typeface="新細明體"/>
              </a:rPr>
              <a:t> </a:t>
            </a:r>
            <a:r>
              <a:rPr lang="en-US" altLang="zh-TW">
                <a:ea typeface="新細明體"/>
              </a:rPr>
              <a:t>trust</a:t>
            </a:r>
            <a:r>
              <a:rPr lang="zh-TW" altLang="en-US">
                <a:ea typeface="新細明體"/>
              </a:rPr>
              <a:t> </a:t>
            </a:r>
            <a:r>
              <a:rPr lang="en-US" altLang="zh-TW">
                <a:ea typeface="新細明體"/>
              </a:rPr>
              <a:t>in</a:t>
            </a:r>
            <a:r>
              <a:rPr lang="zh-TW" altLang="en-US">
                <a:ea typeface="新細明體"/>
              </a:rPr>
              <a:t> </a:t>
            </a:r>
            <a:r>
              <a:rPr lang="en-US" altLang="zh-TW">
                <a:ea typeface="新細明體"/>
              </a:rPr>
              <a:t>QNAP.</a:t>
            </a:r>
            <a:endParaRPr lang="zh-TW">
              <a:ea typeface="新細明體"/>
            </a:endParaRPr>
          </a:p>
        </p:txBody>
      </p:sp>
      <p:sp>
        <p:nvSpPr>
          <p:cNvPr id="4" name="投影片編號版面配置區 3"/>
          <p:cNvSpPr>
            <a:spLocks noGrp="1"/>
          </p:cNvSpPr>
          <p:nvPr>
            <p:ph type="sldNum" sz="quarter" idx="5"/>
          </p:nvPr>
        </p:nvSpPr>
        <p:spPr/>
        <p:txBody>
          <a:bodyPr/>
          <a:lstStyle/>
          <a:p>
            <a:fld id="{93ABDE61-1E53-4880-BD9D-4CD550CDABC6}" type="slidenum">
              <a:rPr lang="zh-TW" altLang="en-US" smtClean="0"/>
              <a:t>34</a:t>
            </a:fld>
            <a:endParaRPr lang="zh-TW" altLang="en-US"/>
          </a:p>
        </p:txBody>
      </p:sp>
    </p:spTree>
    <p:extLst>
      <p:ext uri="{BB962C8B-B14F-4D97-AF65-F5344CB8AC3E}">
        <p14:creationId xmlns:p14="http://schemas.microsoft.com/office/powerpoint/2010/main" val="29919322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t>In the last session, let's quickly recap the key features of the TS-h1277AXU-RP / TS-h1677AXU-RP:</a:t>
            </a:r>
            <a:endParaRPr lang="zh-TW" altLang="en-US"/>
          </a:p>
          <a:p>
            <a:r>
              <a:rPr lang="en-US"/>
              <a:t>The TS-hx77AXU series, an Enterprise-grade 12/16-bay NAS.</a:t>
            </a:r>
          </a:p>
          <a:p>
            <a:r>
              <a:rPr lang="en-US"/>
              <a:t>Powered by AMD Ryzen 7000 series CPU, with up to 8 cores overclocked to 5.3GHz.</a:t>
            </a:r>
            <a:endParaRPr lang="en-US">
              <a:ea typeface="Calibri"/>
              <a:cs typeface="Calibri"/>
            </a:endParaRPr>
          </a:p>
          <a:p>
            <a:r>
              <a:rPr lang="en-US"/>
              <a:t>Boasts an integrated </a:t>
            </a:r>
            <a:r>
              <a:rPr lang="en-US" err="1"/>
              <a:t>iGPU</a:t>
            </a:r>
            <a:r>
              <a:rPr lang="en-US"/>
              <a:t> - AMD Radeon graphics for accelerated media decoding and AI applications.</a:t>
            </a:r>
            <a:endParaRPr lang="en-US">
              <a:ea typeface="Calibri"/>
              <a:cs typeface="Calibri"/>
            </a:endParaRPr>
          </a:p>
          <a:p>
            <a:r>
              <a:rPr lang="en-US"/>
              <a:t>Supports DDR5 memory, delivering over 4800MT/s UDIMM speed with optional ECC support.</a:t>
            </a:r>
            <a:endParaRPr lang="en-US">
              <a:ea typeface="Calibri"/>
              <a:cs typeface="Calibri"/>
            </a:endParaRPr>
          </a:p>
          <a:p>
            <a:r>
              <a:rPr lang="en-US"/>
              <a:t>Standard configurations include 16GB or 32GB RAM, expandable up to a total of 128GB.</a:t>
            </a:r>
            <a:endParaRPr lang="en-US">
              <a:ea typeface="Calibri"/>
              <a:cs typeface="Calibri"/>
            </a:endParaRPr>
          </a:p>
          <a:p>
            <a:r>
              <a:rPr lang="en-US"/>
              <a:t>Accelerate your workflow with support for 2 x PCIe Gen5 x2 M.2 2280 </a:t>
            </a:r>
            <a:r>
              <a:rPr lang="en-US" err="1"/>
              <a:t>NVMe</a:t>
            </a:r>
            <a:r>
              <a:rPr lang="en-US"/>
              <a:t> SSDs.</a:t>
            </a:r>
            <a:endParaRPr lang="en-US">
              <a:ea typeface="Calibri"/>
              <a:cs typeface="Calibri"/>
            </a:endParaRPr>
          </a:p>
          <a:p>
            <a:r>
              <a:rPr lang="en-US"/>
              <a:t>Built with 2 x 10GBASE-T, 2 x 2.5GbE, and 2 x USB-A 3.2 Gen 2 10Gbps ports for high-speed expansion.</a:t>
            </a:r>
            <a:endParaRPr lang="en-US">
              <a:ea typeface="Calibri"/>
              <a:cs typeface="Calibri"/>
            </a:endParaRPr>
          </a:p>
          <a:p>
            <a:r>
              <a:rPr lang="en-US"/>
              <a:t>Features 3 x PCIe Gen4 expansion slots for Ethernet, FC, storage, and various QNAP PCIe expansion cards.</a:t>
            </a:r>
            <a:endParaRPr lang="en-US">
              <a:ea typeface="Calibri"/>
              <a:cs typeface="Calibri"/>
            </a:endParaRPr>
          </a:p>
          <a:p>
            <a:r>
              <a:rPr lang="en-US"/>
              <a:t>Supports QNAP 25GbE smart NICs - "QXG-25G2SF-E810" and "QXG-25G2SF-CX6."</a:t>
            </a:r>
            <a:endParaRPr lang="en-US">
              <a:ea typeface="Calibri"/>
              <a:cs typeface="Calibri"/>
            </a:endParaRPr>
          </a:p>
          <a:p>
            <a:r>
              <a:rPr lang="en-US"/>
              <a:t>Easily expand storage capacity to 3PB+ with additional JBOD.</a:t>
            </a:r>
            <a:endParaRPr lang="en-US">
              <a:ea typeface="Calibri"/>
              <a:cs typeface="Calibri"/>
            </a:endParaRPr>
          </a:p>
          <a:p>
            <a:r>
              <a:rPr lang="en-US"/>
              <a:t>Enjoy exclusive 5-year standard warranty, ensuring robust hardware and software support for your peace of mind.</a:t>
            </a:r>
            <a:endParaRPr lang="en-US">
              <a:ea typeface="Calibri"/>
              <a:cs typeface="Calibri"/>
            </a:endParaRPr>
          </a:p>
          <a:p>
            <a:endParaRPr lang="en-US" altLang="zh-TW">
              <a:ea typeface="新細明體"/>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35</a:t>
            </a:fld>
            <a:endParaRPr lang="zh-TW" altLang="en-US"/>
          </a:p>
        </p:txBody>
      </p:sp>
    </p:spTree>
    <p:extLst>
      <p:ext uri="{BB962C8B-B14F-4D97-AF65-F5344CB8AC3E}">
        <p14:creationId xmlns:p14="http://schemas.microsoft.com/office/powerpoint/2010/main" val="25135256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rPr>
              <a:t>T</a:t>
            </a:r>
            <a:r>
              <a:rPr lang="zh-TW">
                <a:ea typeface="新細明體"/>
              </a:rPr>
              <a:t>oday's presentation covered what we wanted to share. I believe the TS-h1277AXU-RP / TS-h1677AXU-RP 12-bay / 16-bay ZFS Enterprise Rackmount NAS is your most cost-effective choice. This product is designed to bring endless possibilities to you and your company. Thank </a:t>
            </a:r>
            <a:r>
              <a:rPr lang="en-US" altLang="zh-TW">
                <a:ea typeface="新細明體"/>
              </a:rPr>
              <a:t>y</a:t>
            </a:r>
            <a:r>
              <a:rPr lang="zh-TW">
                <a:ea typeface="新細明體"/>
              </a:rPr>
              <a:t>ou</a:t>
            </a:r>
            <a:r>
              <a:rPr lang="zh-TW" altLang="en-US">
                <a:ea typeface="新細明體"/>
              </a:rPr>
              <a:t> </a:t>
            </a:r>
            <a:r>
              <a:rPr lang="zh-TW">
                <a:ea typeface="新細明體"/>
              </a:rPr>
              <a:t>for </a:t>
            </a:r>
            <a:r>
              <a:rPr lang="en-US" altLang="zh-TW" err="1">
                <a:ea typeface="新細明體"/>
              </a:rPr>
              <a:t>wa</a:t>
            </a:r>
            <a:r>
              <a:rPr lang="zh-TW">
                <a:ea typeface="新細明體"/>
              </a:rPr>
              <a:t>t</a:t>
            </a:r>
            <a:r>
              <a:rPr lang="en-US" altLang="zh-TW" err="1">
                <a:ea typeface="新細明體"/>
              </a:rPr>
              <a:t>ch</a:t>
            </a:r>
            <a:r>
              <a:rPr lang="zh-TW">
                <a:ea typeface="新細明體"/>
              </a:rPr>
              <a:t>ing today; we'll see you next time on the QNAP channel. </a:t>
            </a:r>
            <a:r>
              <a:rPr lang="en-US" altLang="zh-TW">
                <a:ea typeface="新細明體"/>
              </a:rPr>
              <a:t>Bye</a:t>
            </a:r>
            <a:r>
              <a:rPr lang="zh-TW">
                <a:ea typeface="新細明體"/>
              </a:rPr>
              <a:t> B</a:t>
            </a:r>
            <a:r>
              <a:rPr lang="en-US" altLang="zh-TW">
                <a:ea typeface="新細明體"/>
              </a:rPr>
              <a:t>ye!</a:t>
            </a:r>
            <a:endParaRPr lang="zh-TW">
              <a:ea typeface="新細明體"/>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36</a:t>
            </a:fld>
            <a:endParaRPr lang="zh-TW" altLang="en-US"/>
          </a:p>
        </p:txBody>
      </p:sp>
    </p:spTree>
    <p:extLst>
      <p:ext uri="{BB962C8B-B14F-4D97-AF65-F5344CB8AC3E}">
        <p14:creationId xmlns:p14="http://schemas.microsoft.com/office/powerpoint/2010/main" val="2383402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1" dirty="0">
                <a:ea typeface="新細明體"/>
              </a:rPr>
              <a:t>Revolutionize Your Business with the Next-Gen Ryzen 8-Core Rackmount NAS</a:t>
            </a:r>
            <a:endParaRPr lang="zh-TW" dirty="0">
              <a:ea typeface="新細明體"/>
            </a:endParaRPr>
          </a:p>
          <a:p>
            <a:endParaRPr lang="zh-TW" altLang="en-US" dirty="0">
              <a:ea typeface="新細明體"/>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4</a:t>
            </a:fld>
            <a:endParaRPr lang="zh-TW" altLang="en-US"/>
          </a:p>
        </p:txBody>
      </p:sp>
    </p:spTree>
    <p:extLst>
      <p:ext uri="{BB962C8B-B14F-4D97-AF65-F5344CB8AC3E}">
        <p14:creationId xmlns:p14="http://schemas.microsoft.com/office/powerpoint/2010/main" val="3064583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1">
                <a:ea typeface="新細明體"/>
              </a:rPr>
              <a:t>Breaking Boundaries: TS-hx77AXU Takes Hardware Advancement to the Next Level</a:t>
            </a:r>
            <a:endParaRPr lang="zh-TW">
              <a:ea typeface="新細明體"/>
            </a:endParaRPr>
          </a:p>
          <a:p>
            <a:endParaRPr lang="zh-TW" altLang="en-US">
              <a:ea typeface="新細明體"/>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5</a:t>
            </a:fld>
            <a:endParaRPr lang="zh-TW" altLang="en-US"/>
          </a:p>
        </p:txBody>
      </p:sp>
    </p:spTree>
    <p:extLst>
      <p:ext uri="{BB962C8B-B14F-4D97-AF65-F5344CB8AC3E}">
        <p14:creationId xmlns:p14="http://schemas.microsoft.com/office/powerpoint/2010/main" val="18475367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6</a:t>
            </a:fld>
            <a:endParaRPr lang="zh-TW" altLang="en-US"/>
          </a:p>
        </p:txBody>
      </p:sp>
    </p:spTree>
    <p:extLst>
      <p:ext uri="{BB962C8B-B14F-4D97-AF65-F5344CB8AC3E}">
        <p14:creationId xmlns:p14="http://schemas.microsoft.com/office/powerpoint/2010/main" val="2712679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W"/>
          </a:p>
        </p:txBody>
      </p:sp>
      <p:sp>
        <p:nvSpPr>
          <p:cNvPr id="4" name="Slide Number Placeholder 3"/>
          <p:cNvSpPr>
            <a:spLocks noGrp="1"/>
          </p:cNvSpPr>
          <p:nvPr>
            <p:ph type="sldNum" sz="quarter" idx="5"/>
          </p:nvPr>
        </p:nvSpPr>
        <p:spPr/>
        <p:txBody>
          <a:bodyPr/>
          <a:lstStyle/>
          <a:p>
            <a:fld id="{41D8B474-CBEC-484E-B6A8-6236E8C35805}" type="slidenum">
              <a:rPr lang="zh-TW" altLang="en-US" smtClean="0"/>
              <a:t>7</a:t>
            </a:fld>
            <a:endParaRPr lang="zh-TW" altLang="en-US"/>
          </a:p>
        </p:txBody>
      </p:sp>
    </p:spTree>
    <p:extLst>
      <p:ext uri="{BB962C8B-B14F-4D97-AF65-F5344CB8AC3E}">
        <p14:creationId xmlns:p14="http://schemas.microsoft.com/office/powerpoint/2010/main" val="3461809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W"/>
          </a:p>
        </p:txBody>
      </p:sp>
      <p:sp>
        <p:nvSpPr>
          <p:cNvPr id="4" name="Slide Number Placeholder 3"/>
          <p:cNvSpPr>
            <a:spLocks noGrp="1"/>
          </p:cNvSpPr>
          <p:nvPr>
            <p:ph type="sldNum" sz="quarter" idx="5"/>
          </p:nvPr>
        </p:nvSpPr>
        <p:spPr/>
        <p:txBody>
          <a:bodyPr/>
          <a:lstStyle/>
          <a:p>
            <a:fld id="{41D8B474-CBEC-484E-B6A8-6236E8C35805}" type="slidenum">
              <a:rPr lang="zh-TW" altLang="en-US" smtClean="0"/>
              <a:t>8</a:t>
            </a:fld>
            <a:endParaRPr lang="zh-TW" altLang="en-US"/>
          </a:p>
        </p:txBody>
      </p:sp>
    </p:spTree>
    <p:extLst>
      <p:ext uri="{BB962C8B-B14F-4D97-AF65-F5344CB8AC3E}">
        <p14:creationId xmlns:p14="http://schemas.microsoft.com/office/powerpoint/2010/main" val="3249394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W"/>
          </a:p>
        </p:txBody>
      </p:sp>
      <p:sp>
        <p:nvSpPr>
          <p:cNvPr id="4" name="Slide Number Placeholder 3"/>
          <p:cNvSpPr>
            <a:spLocks noGrp="1"/>
          </p:cNvSpPr>
          <p:nvPr>
            <p:ph type="sldNum" sz="quarter" idx="5"/>
          </p:nvPr>
        </p:nvSpPr>
        <p:spPr/>
        <p:txBody>
          <a:bodyPr/>
          <a:lstStyle/>
          <a:p>
            <a:fld id="{41D8B474-CBEC-484E-B6A8-6236E8C35805}" type="slidenum">
              <a:rPr lang="zh-TW" altLang="en-US" smtClean="0"/>
              <a:t>9</a:t>
            </a:fld>
            <a:endParaRPr lang="zh-TW" altLang="en-US"/>
          </a:p>
        </p:txBody>
      </p:sp>
    </p:spTree>
    <p:extLst>
      <p:ext uri="{BB962C8B-B14F-4D97-AF65-F5344CB8AC3E}">
        <p14:creationId xmlns:p14="http://schemas.microsoft.com/office/powerpoint/2010/main" val="28547799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xml"/><Relationship Id="rId4" Type="http://schemas.openxmlformats.org/officeDocument/2006/relationships/image" Target="../media/image31.jpe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freepik.es/foto-gratis/macho-angulo-casco-realidad-virtual_7133530.htm" TargetMode="External"/><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標題投影片">
    <p:spTree>
      <p:nvGrpSpPr>
        <p:cNvPr id="1" name=""/>
        <p:cNvGrpSpPr/>
        <p:nvPr/>
      </p:nvGrpSpPr>
      <p:grpSpPr>
        <a:xfrm>
          <a:off x="0" y="0"/>
          <a:ext cx="0" cy="0"/>
          <a:chOff x="0" y="0"/>
          <a:chExt cx="0" cy="0"/>
        </a:xfrm>
      </p:grpSpPr>
      <p:pic>
        <p:nvPicPr>
          <p:cNvPr id="8" name="圖片 7" descr="一張含有 文字, 螢幕擷取畫面, 計分板, 設計 的圖片&#10;&#10;自動產生的描述">
            <a:extLst>
              <a:ext uri="{FF2B5EF4-FFF2-40B4-BE49-F238E27FC236}">
                <a16:creationId xmlns:a16="http://schemas.microsoft.com/office/drawing/2014/main" id="{D0BEE6CA-BB22-11AB-C719-408B9F8933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99460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標題投影片">
    <p:spTree>
      <p:nvGrpSpPr>
        <p:cNvPr id="1" name=""/>
        <p:cNvGrpSpPr/>
        <p:nvPr/>
      </p:nvGrpSpPr>
      <p:grpSpPr>
        <a:xfrm>
          <a:off x="0" y="0"/>
          <a:ext cx="0" cy="0"/>
          <a:chOff x="0" y="0"/>
          <a:chExt cx="0" cy="0"/>
        </a:xfrm>
      </p:grpSpPr>
      <p:pic>
        <p:nvPicPr>
          <p:cNvPr id="3" name="圖片 2" descr="一張含有 梳子 的圖片&#10;&#10;自動產生的描述">
            <a:extLst>
              <a:ext uri="{FF2B5EF4-FFF2-40B4-BE49-F238E27FC236}">
                <a16:creationId xmlns:a16="http://schemas.microsoft.com/office/drawing/2014/main" id="{AA049515-29F3-6879-58E3-71D173C91F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032560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9_標題投影片">
    <p:spTree>
      <p:nvGrpSpPr>
        <p:cNvPr id="1" name=""/>
        <p:cNvGrpSpPr/>
        <p:nvPr/>
      </p:nvGrpSpPr>
      <p:grpSpPr>
        <a:xfrm>
          <a:off x="0" y="0"/>
          <a:ext cx="0" cy="0"/>
          <a:chOff x="0" y="0"/>
          <a:chExt cx="0" cy="0"/>
        </a:xfrm>
      </p:grpSpPr>
      <p:pic>
        <p:nvPicPr>
          <p:cNvPr id="4" name="圖片 3" descr="一張含有 文字, 螢幕擷取畫面 的圖片&#10;&#10;自動產生的描述">
            <a:extLst>
              <a:ext uri="{FF2B5EF4-FFF2-40B4-BE49-F238E27FC236}">
                <a16:creationId xmlns:a16="http://schemas.microsoft.com/office/drawing/2014/main" id="{AE69EDDD-DA99-E40F-EA9A-508C3C08CB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361749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0_標題投影片">
    <p:spTree>
      <p:nvGrpSpPr>
        <p:cNvPr id="1" name=""/>
        <p:cNvGrpSpPr/>
        <p:nvPr/>
      </p:nvGrpSpPr>
      <p:grpSpPr>
        <a:xfrm>
          <a:off x="0" y="0"/>
          <a:ext cx="0" cy="0"/>
          <a:chOff x="0" y="0"/>
          <a:chExt cx="0" cy="0"/>
        </a:xfrm>
      </p:grpSpPr>
      <p:pic>
        <p:nvPicPr>
          <p:cNvPr id="3" name="圖片 2" descr="一張含有 螢幕擷取畫面, 電子產品, 電腦元件, 電腦硬體 的圖片&#10;&#10;自動產生的描述">
            <a:extLst>
              <a:ext uri="{FF2B5EF4-FFF2-40B4-BE49-F238E27FC236}">
                <a16:creationId xmlns:a16="http://schemas.microsoft.com/office/drawing/2014/main" id="{F558396B-9524-9FE4-DF56-3644649118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287464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1_標題投影片">
    <p:spTree>
      <p:nvGrpSpPr>
        <p:cNvPr id="1" name=""/>
        <p:cNvGrpSpPr/>
        <p:nvPr/>
      </p:nvGrpSpPr>
      <p:grpSpPr>
        <a:xfrm>
          <a:off x="0" y="0"/>
          <a:ext cx="0" cy="0"/>
          <a:chOff x="0" y="0"/>
          <a:chExt cx="0" cy="0"/>
        </a:xfrm>
      </p:grpSpPr>
      <p:pic>
        <p:nvPicPr>
          <p:cNvPr id="4" name="圖片 3" descr="一張含有 螢幕擷取畫面, 數位合成, 電腦遊戲, 遊戲軟體 的圖片&#10;&#10;自動產生的描述">
            <a:extLst>
              <a:ext uri="{FF2B5EF4-FFF2-40B4-BE49-F238E27FC236}">
                <a16:creationId xmlns:a16="http://schemas.microsoft.com/office/drawing/2014/main" id="{773B62CD-A564-385F-B900-CF97EF0ED9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549128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2_標題投影片">
    <p:spTree>
      <p:nvGrpSpPr>
        <p:cNvPr id="1" name=""/>
        <p:cNvGrpSpPr/>
        <p:nvPr/>
      </p:nvGrpSpPr>
      <p:grpSpPr>
        <a:xfrm>
          <a:off x="0" y="0"/>
          <a:ext cx="0" cy="0"/>
          <a:chOff x="0" y="0"/>
          <a:chExt cx="0" cy="0"/>
        </a:xfrm>
      </p:grpSpPr>
      <p:pic>
        <p:nvPicPr>
          <p:cNvPr id="6" name="圖片 5" descr="一張含有 電子產品, 電路, 電子工程, 螢幕擷取畫面 的圖片&#10;&#10;自動產生的描述">
            <a:extLst>
              <a:ext uri="{FF2B5EF4-FFF2-40B4-BE49-F238E27FC236}">
                <a16:creationId xmlns:a16="http://schemas.microsoft.com/office/drawing/2014/main" id="{6AA4A598-7F29-E346-03A8-EAD6F8753D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488027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標題投影片">
    <p:spTree>
      <p:nvGrpSpPr>
        <p:cNvPr id="1" name=""/>
        <p:cNvGrpSpPr/>
        <p:nvPr/>
      </p:nvGrpSpPr>
      <p:grpSpPr>
        <a:xfrm>
          <a:off x="0" y="0"/>
          <a:ext cx="0" cy="0"/>
          <a:chOff x="0" y="0"/>
          <a:chExt cx="0" cy="0"/>
        </a:xfrm>
      </p:grpSpPr>
      <p:pic>
        <p:nvPicPr>
          <p:cNvPr id="4" name="圖片 3" descr="一張含有 螢幕擷取畫面 的圖片&#10;&#10;自動產生的描述">
            <a:extLst>
              <a:ext uri="{FF2B5EF4-FFF2-40B4-BE49-F238E27FC236}">
                <a16:creationId xmlns:a16="http://schemas.microsoft.com/office/drawing/2014/main" id="{57B0C91F-F699-9A7D-0DE0-E23C5AB6E3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470622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4_標題投影片">
    <p:spTree>
      <p:nvGrpSpPr>
        <p:cNvPr id="1" name=""/>
        <p:cNvGrpSpPr/>
        <p:nvPr/>
      </p:nvGrpSpPr>
      <p:grpSpPr>
        <a:xfrm>
          <a:off x="0" y="0"/>
          <a:ext cx="0" cy="0"/>
          <a:chOff x="0" y="0"/>
          <a:chExt cx="0" cy="0"/>
        </a:xfrm>
      </p:grpSpPr>
      <p:pic>
        <p:nvPicPr>
          <p:cNvPr id="3" name="圖片 2" descr="一張含有 梳子 的圖片&#10;&#10;自動產生的描述">
            <a:extLst>
              <a:ext uri="{FF2B5EF4-FFF2-40B4-BE49-F238E27FC236}">
                <a16:creationId xmlns:a16="http://schemas.microsoft.com/office/drawing/2014/main" id="{5597837C-7BE9-DB4D-EBDF-20F8A982C4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734055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9_標題投影片">
    <p:spTree>
      <p:nvGrpSpPr>
        <p:cNvPr id="1" name=""/>
        <p:cNvGrpSpPr/>
        <p:nvPr/>
      </p:nvGrpSpPr>
      <p:grpSpPr>
        <a:xfrm>
          <a:off x="0" y="0"/>
          <a:ext cx="0" cy="0"/>
          <a:chOff x="0" y="0"/>
          <a:chExt cx="0" cy="0"/>
        </a:xfrm>
      </p:grpSpPr>
      <p:pic>
        <p:nvPicPr>
          <p:cNvPr id="3" name="圖片 2" descr="一張含有 梳子 的圖片&#10;&#10;自動產生的描述">
            <a:extLst>
              <a:ext uri="{FF2B5EF4-FFF2-40B4-BE49-F238E27FC236}">
                <a16:creationId xmlns:a16="http://schemas.microsoft.com/office/drawing/2014/main" id="{5597837C-7BE9-DB4D-EBDF-20F8A982C4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圖片 1" descr="一張含有 螢幕擷取畫面, 文字, 3D 模型, 多媒體軟體 的圖片&#10;&#10;自動產生的描述">
            <a:extLst>
              <a:ext uri="{FF2B5EF4-FFF2-40B4-BE49-F238E27FC236}">
                <a16:creationId xmlns:a16="http://schemas.microsoft.com/office/drawing/2014/main" id="{542F6828-1CA2-C1B8-1F2C-82B57D96D25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61028" y="1682803"/>
            <a:ext cx="10669944" cy="4879362"/>
          </a:xfrm>
          <a:prstGeom prst="rect">
            <a:avLst/>
          </a:prstGeom>
          <a:effectLst>
            <a:outerShdw blurRad="266700" dist="419100" dir="2700000" algn="tl" rotWithShape="0">
              <a:prstClr val="black">
                <a:alpha val="40000"/>
              </a:prstClr>
            </a:outerShdw>
          </a:effectLst>
        </p:spPr>
      </p:pic>
    </p:spTree>
    <p:extLst>
      <p:ext uri="{BB962C8B-B14F-4D97-AF65-F5344CB8AC3E}">
        <p14:creationId xmlns:p14="http://schemas.microsoft.com/office/powerpoint/2010/main" val="41257385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5_標題投影片">
    <p:spTree>
      <p:nvGrpSpPr>
        <p:cNvPr id="1" name=""/>
        <p:cNvGrpSpPr/>
        <p:nvPr/>
      </p:nvGrpSpPr>
      <p:grpSpPr>
        <a:xfrm>
          <a:off x="0" y="0"/>
          <a:ext cx="0" cy="0"/>
          <a:chOff x="0" y="0"/>
          <a:chExt cx="0" cy="0"/>
        </a:xfrm>
      </p:grpSpPr>
      <p:pic>
        <p:nvPicPr>
          <p:cNvPr id="4" name="圖片 3" descr="一張含有 螢幕擷取畫面, 設計, 藝術 的圖片&#10;&#10;自動產生的描述">
            <a:extLst>
              <a:ext uri="{FF2B5EF4-FFF2-40B4-BE49-F238E27FC236}">
                <a16:creationId xmlns:a16="http://schemas.microsoft.com/office/drawing/2014/main" id="{B7E44616-F926-3BBF-3E3A-36CFB8EFC9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515140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6_標題投影片">
    <p:spTree>
      <p:nvGrpSpPr>
        <p:cNvPr id="1" name=""/>
        <p:cNvGrpSpPr/>
        <p:nvPr/>
      </p:nvGrpSpPr>
      <p:grpSpPr>
        <a:xfrm>
          <a:off x="0" y="0"/>
          <a:ext cx="0" cy="0"/>
          <a:chOff x="0" y="0"/>
          <a:chExt cx="0" cy="0"/>
        </a:xfrm>
      </p:grpSpPr>
      <p:pic>
        <p:nvPicPr>
          <p:cNvPr id="5" name="圖片 4" descr="一張含有 電子產品, 文字, 電子工程, 螢幕擷取畫面 的圖片&#10;&#10;自動產生的描述">
            <a:extLst>
              <a:ext uri="{FF2B5EF4-FFF2-40B4-BE49-F238E27FC236}">
                <a16:creationId xmlns:a16="http://schemas.microsoft.com/office/drawing/2014/main" id="{DE2FAE11-D2C7-6544-0B10-E27EA2EA3A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86740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3_標題投影片">
    <p:spTree>
      <p:nvGrpSpPr>
        <p:cNvPr id="1" name=""/>
        <p:cNvGrpSpPr/>
        <p:nvPr/>
      </p:nvGrpSpPr>
      <p:grpSpPr>
        <a:xfrm>
          <a:off x="0" y="0"/>
          <a:ext cx="0" cy="0"/>
          <a:chOff x="0" y="0"/>
          <a:chExt cx="0" cy="0"/>
        </a:xfrm>
      </p:grpSpPr>
      <p:pic>
        <p:nvPicPr>
          <p:cNvPr id="3" name="圖片 2" descr="一張含有 螢幕擷取畫面, 黑暗, 夜晚 的圖片&#10;&#10;自動產生的描述">
            <a:extLst>
              <a:ext uri="{FF2B5EF4-FFF2-40B4-BE49-F238E27FC236}">
                <a16:creationId xmlns:a16="http://schemas.microsoft.com/office/drawing/2014/main" id="{27466EB3-748E-BB21-80DA-5CDC5A3485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49628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0_標題投影片">
    <p:spTree>
      <p:nvGrpSpPr>
        <p:cNvPr id="1" name=""/>
        <p:cNvGrpSpPr/>
        <p:nvPr/>
      </p:nvGrpSpPr>
      <p:grpSpPr>
        <a:xfrm>
          <a:off x="0" y="0"/>
          <a:ext cx="0" cy="0"/>
          <a:chOff x="0" y="0"/>
          <a:chExt cx="0" cy="0"/>
        </a:xfrm>
      </p:grpSpPr>
      <p:pic>
        <p:nvPicPr>
          <p:cNvPr id="8" name="圖片 7" descr="一張含有 螢幕擷取畫面, 設計, 室內 的圖片&#10;&#10;自動產生的描述">
            <a:extLst>
              <a:ext uri="{FF2B5EF4-FFF2-40B4-BE49-F238E27FC236}">
                <a16:creationId xmlns:a16="http://schemas.microsoft.com/office/drawing/2014/main" id="{086FA05C-C3C6-0E48-2C09-B4DD78B8FD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158900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7_標題投影片">
    <p:spTree>
      <p:nvGrpSpPr>
        <p:cNvPr id="1" name=""/>
        <p:cNvGrpSpPr/>
        <p:nvPr/>
      </p:nvGrpSpPr>
      <p:grpSpPr>
        <a:xfrm>
          <a:off x="0" y="0"/>
          <a:ext cx="0" cy="0"/>
          <a:chOff x="0" y="0"/>
          <a:chExt cx="0" cy="0"/>
        </a:xfrm>
      </p:grpSpPr>
      <p:pic>
        <p:nvPicPr>
          <p:cNvPr id="3" name="圖片 2" descr="一張含有 電子產品, 電子工程, 電子元件, 機器 的圖片&#10;&#10;自動產生的描述">
            <a:extLst>
              <a:ext uri="{FF2B5EF4-FFF2-40B4-BE49-F238E27FC236}">
                <a16:creationId xmlns:a16="http://schemas.microsoft.com/office/drawing/2014/main" id="{CD2F8E82-4C00-9F22-B375-49B9968CD6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797443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2_標題投影片">
    <p:spTree>
      <p:nvGrpSpPr>
        <p:cNvPr id="1" name=""/>
        <p:cNvGrpSpPr/>
        <p:nvPr/>
      </p:nvGrpSpPr>
      <p:grpSpPr>
        <a:xfrm>
          <a:off x="0" y="0"/>
          <a:ext cx="0" cy="0"/>
          <a:chOff x="0" y="0"/>
          <a:chExt cx="0" cy="0"/>
        </a:xfrm>
      </p:grpSpPr>
      <p:pic>
        <p:nvPicPr>
          <p:cNvPr id="8" name="圖片 7" descr="一張含有 電子產品, 電子裝置, 螢幕擷取畫面, 電腦元件 的圖片&#10;&#10;自動產生的描述">
            <a:extLst>
              <a:ext uri="{FF2B5EF4-FFF2-40B4-BE49-F238E27FC236}">
                <a16:creationId xmlns:a16="http://schemas.microsoft.com/office/drawing/2014/main" id="{C8692E56-96A3-C42A-0AAC-026B7DC1AD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202152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3_標題投影片">
    <p:spTree>
      <p:nvGrpSpPr>
        <p:cNvPr id="1" name=""/>
        <p:cNvGrpSpPr/>
        <p:nvPr/>
      </p:nvGrpSpPr>
      <p:grpSpPr>
        <a:xfrm>
          <a:off x="0" y="0"/>
          <a:ext cx="0" cy="0"/>
          <a:chOff x="0" y="0"/>
          <a:chExt cx="0" cy="0"/>
        </a:xfrm>
      </p:grpSpPr>
      <p:pic>
        <p:nvPicPr>
          <p:cNvPr id="3" name="圖片 2" descr="一張含有 文字, 螢幕擷取畫面, 電子產品, 電子工程 的圖片&#10;&#10;自動產生的描述">
            <a:extLst>
              <a:ext uri="{FF2B5EF4-FFF2-40B4-BE49-F238E27FC236}">
                <a16:creationId xmlns:a16="http://schemas.microsoft.com/office/drawing/2014/main" id="{B3044617-837B-7B96-53C3-FFC6EA755D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615856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4_標題投影片">
    <p:spTree>
      <p:nvGrpSpPr>
        <p:cNvPr id="1" name=""/>
        <p:cNvGrpSpPr/>
        <p:nvPr/>
      </p:nvGrpSpPr>
      <p:grpSpPr>
        <a:xfrm>
          <a:off x="0" y="0"/>
          <a:ext cx="0" cy="0"/>
          <a:chOff x="0" y="0"/>
          <a:chExt cx="0" cy="0"/>
        </a:xfrm>
      </p:grpSpPr>
      <p:pic>
        <p:nvPicPr>
          <p:cNvPr id="3" name="圖片 2" descr="一張含有 電子產品, 電子元件, 電路元件, 電子工程 的圖片&#10;&#10;自動產生的描述">
            <a:extLst>
              <a:ext uri="{FF2B5EF4-FFF2-40B4-BE49-F238E27FC236}">
                <a16:creationId xmlns:a16="http://schemas.microsoft.com/office/drawing/2014/main" id="{B7C78689-F840-769D-2EB0-0EC2DDD856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850079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7_標題投影片">
    <p:spTree>
      <p:nvGrpSpPr>
        <p:cNvPr id="1" name=""/>
        <p:cNvGrpSpPr/>
        <p:nvPr/>
      </p:nvGrpSpPr>
      <p:grpSpPr>
        <a:xfrm>
          <a:off x="0" y="0"/>
          <a:ext cx="0" cy="0"/>
          <a:chOff x="0" y="0"/>
          <a:chExt cx="0" cy="0"/>
        </a:xfrm>
      </p:grpSpPr>
      <p:pic>
        <p:nvPicPr>
          <p:cNvPr id="6" name="圖片 5" descr="一張含有 電子產品, 螢幕擷取畫面, 設計, 電路 的圖片&#10;&#10;自動產生的描述">
            <a:extLst>
              <a:ext uri="{FF2B5EF4-FFF2-40B4-BE49-F238E27FC236}">
                <a16:creationId xmlns:a16="http://schemas.microsoft.com/office/drawing/2014/main" id="{B9069E58-BB20-80FE-C1F8-E7B0829C26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549579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標題投影片">
    <p:spTree>
      <p:nvGrpSpPr>
        <p:cNvPr id="1" name=""/>
        <p:cNvGrpSpPr/>
        <p:nvPr/>
      </p:nvGrpSpPr>
      <p:grpSpPr>
        <a:xfrm>
          <a:off x="0" y="0"/>
          <a:ext cx="0" cy="0"/>
          <a:chOff x="0" y="0"/>
          <a:chExt cx="0" cy="0"/>
        </a:xfrm>
      </p:grpSpPr>
      <p:pic>
        <p:nvPicPr>
          <p:cNvPr id="4" name="圖片 3" descr="一張含有 螢幕擷取畫面, 室內, 設計, 文字 的圖片&#10;&#10;自動產生的描述">
            <a:extLst>
              <a:ext uri="{FF2B5EF4-FFF2-40B4-BE49-F238E27FC236}">
                <a16:creationId xmlns:a16="http://schemas.microsoft.com/office/drawing/2014/main" id="{E401319F-5DB0-A5AC-0905-78E90C553F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490204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標題投影片">
    <p:spTree>
      <p:nvGrpSpPr>
        <p:cNvPr id="1" name=""/>
        <p:cNvGrpSpPr/>
        <p:nvPr/>
      </p:nvGrpSpPr>
      <p:grpSpPr>
        <a:xfrm>
          <a:off x="0" y="0"/>
          <a:ext cx="0" cy="0"/>
          <a:chOff x="0" y="0"/>
          <a:chExt cx="0" cy="0"/>
        </a:xfrm>
      </p:grpSpPr>
      <p:pic>
        <p:nvPicPr>
          <p:cNvPr id="4" name="圖片 3" descr="一張含有 螢幕擷取畫面, 圖書, 室內, 五斗櫃 的圖片&#10;&#10;自動產生的描述">
            <a:extLst>
              <a:ext uri="{FF2B5EF4-FFF2-40B4-BE49-F238E27FC236}">
                <a16:creationId xmlns:a16="http://schemas.microsoft.com/office/drawing/2014/main" id="{EFC9A5DE-08DD-86AB-D2C2-8B6D5E4911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973273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8_標題投影片">
    <p:spTree>
      <p:nvGrpSpPr>
        <p:cNvPr id="1" name=""/>
        <p:cNvGrpSpPr/>
        <p:nvPr/>
      </p:nvGrpSpPr>
      <p:grpSpPr>
        <a:xfrm>
          <a:off x="0" y="0"/>
          <a:ext cx="0" cy="0"/>
          <a:chOff x="0" y="0"/>
          <a:chExt cx="0" cy="0"/>
        </a:xfrm>
      </p:grpSpPr>
      <p:pic>
        <p:nvPicPr>
          <p:cNvPr id="6" name="圖片 5" descr="一張含有 螢幕擷取畫面, 架子, 設計, 傢俱 的圖片&#10;&#10;自動產生的描述">
            <a:extLst>
              <a:ext uri="{FF2B5EF4-FFF2-40B4-BE49-F238E27FC236}">
                <a16:creationId xmlns:a16="http://schemas.microsoft.com/office/drawing/2014/main" id="{04A30242-7EFD-2145-FB79-4723AF177A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397773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8_自訂版面配置">
    <p:spTree>
      <p:nvGrpSpPr>
        <p:cNvPr id="1" name=""/>
        <p:cNvGrpSpPr/>
        <p:nvPr/>
      </p:nvGrpSpPr>
      <p:grpSpPr>
        <a:xfrm>
          <a:off x="0" y="0"/>
          <a:ext cx="0" cy="0"/>
          <a:chOff x="0" y="0"/>
          <a:chExt cx="0" cy="0"/>
        </a:xfrm>
      </p:grpSpPr>
      <p:pic>
        <p:nvPicPr>
          <p:cNvPr id="11" name="圖形 10">
            <a:extLst>
              <a:ext uri="{FF2B5EF4-FFF2-40B4-BE49-F238E27FC236}">
                <a16:creationId xmlns:a16="http://schemas.microsoft.com/office/drawing/2014/main" id="{787669FC-2605-4022-9C8A-7FDA15F7F4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5737" y="1533525"/>
            <a:ext cx="11820525" cy="5324474"/>
          </a:xfrm>
          <a:prstGeom prst="rect">
            <a:avLst/>
          </a:prstGeom>
        </p:spPr>
      </p:pic>
      <p:pic>
        <p:nvPicPr>
          <p:cNvPr id="6" name="圖片 5" descr="一張含有 文字, 螢幕擷取畫面, 揚聲器, 設計 的圖片&#10;&#10;自動產生的描述">
            <a:extLst>
              <a:ext uri="{FF2B5EF4-FFF2-40B4-BE49-F238E27FC236}">
                <a16:creationId xmlns:a16="http://schemas.microsoft.com/office/drawing/2014/main" id="{16DF5EB5-955B-6C9A-B7AB-CA42818A94B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72359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標題投影片">
    <p:spTree>
      <p:nvGrpSpPr>
        <p:cNvPr id="1" name=""/>
        <p:cNvGrpSpPr/>
        <p:nvPr/>
      </p:nvGrpSpPr>
      <p:grpSpPr>
        <a:xfrm>
          <a:off x="0" y="0"/>
          <a:ext cx="0" cy="0"/>
          <a:chOff x="0" y="0"/>
          <a:chExt cx="0" cy="0"/>
        </a:xfrm>
      </p:grpSpPr>
      <p:pic>
        <p:nvPicPr>
          <p:cNvPr id="6" name="圖片 5" descr="一張含有 建築, 黑與白, 夜晚, 光線 的圖片&#10;&#10;自動產生的描述">
            <a:extLst>
              <a:ext uri="{FF2B5EF4-FFF2-40B4-BE49-F238E27FC236}">
                <a16:creationId xmlns:a16="http://schemas.microsoft.com/office/drawing/2014/main" id="{60BC0499-5D3D-E80F-81F8-94046A195C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503397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2ED693D-C5ED-4CF8-8AA2-9EFAF6C656A2}"/>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9B92D7E3-F230-4DE2-802C-E37DA028B2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E2000218-12DD-40DE-A1C6-B9DC3E01EEE0}"/>
              </a:ext>
            </a:extLst>
          </p:cNvPr>
          <p:cNvSpPr>
            <a:spLocks noGrp="1"/>
          </p:cNvSpPr>
          <p:nvPr>
            <p:ph type="dt" sz="half" idx="10"/>
          </p:nvPr>
        </p:nvSpPr>
        <p:spPr/>
        <p:txBody>
          <a:bodyPr/>
          <a:lstStyle/>
          <a:p>
            <a:fld id="{D779F199-D2CE-4B33-A64D-862126EB1810}" type="datetimeFigureOut">
              <a:rPr lang="zh-TW" altLang="en-US" smtClean="0"/>
              <a:t>2024/2/15</a:t>
            </a:fld>
            <a:endParaRPr lang="zh-TW" altLang="en-US"/>
          </a:p>
        </p:txBody>
      </p:sp>
      <p:sp>
        <p:nvSpPr>
          <p:cNvPr id="5" name="頁尾版面配置區 4">
            <a:extLst>
              <a:ext uri="{FF2B5EF4-FFF2-40B4-BE49-F238E27FC236}">
                <a16:creationId xmlns:a16="http://schemas.microsoft.com/office/drawing/2014/main" id="{95124035-15A5-42C9-967B-741CA2C1DB01}"/>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E36BA94F-D80B-4C9C-9531-26B5605F84DD}"/>
              </a:ext>
            </a:extLst>
          </p:cNvPr>
          <p:cNvSpPr>
            <a:spLocks noGrp="1"/>
          </p:cNvSpPr>
          <p:nvPr>
            <p:ph type="sldNum" sz="quarter" idx="12"/>
          </p:nvPr>
        </p:nvSpPr>
        <p:spPr/>
        <p:txBody>
          <a:bodyPr/>
          <a:lstStyle/>
          <a:p>
            <a:fld id="{2355A0D8-6F38-4C69-BF63-7F72F54355A1}" type="slidenum">
              <a:rPr lang="zh-TW" altLang="en-US" smtClean="0"/>
              <a:t>‹#›</a:t>
            </a:fld>
            <a:endParaRPr lang="zh-TW" altLang="en-US"/>
          </a:p>
        </p:txBody>
      </p:sp>
    </p:spTree>
    <p:extLst>
      <p:ext uri="{BB962C8B-B14F-4D97-AF65-F5344CB8AC3E}">
        <p14:creationId xmlns:p14="http://schemas.microsoft.com/office/powerpoint/2010/main" val="24719792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D4CBB62-1A3B-4F51-AC0F-4A0794DB60F9}"/>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5085583B-E7A4-436B-BA19-93E553778A43}"/>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AE68C630-A958-4C41-9FC5-B1800B2052E9}"/>
              </a:ext>
            </a:extLst>
          </p:cNvPr>
          <p:cNvSpPr>
            <a:spLocks noGrp="1"/>
          </p:cNvSpPr>
          <p:nvPr>
            <p:ph type="dt" sz="half" idx="10"/>
          </p:nvPr>
        </p:nvSpPr>
        <p:spPr/>
        <p:txBody>
          <a:bodyPr/>
          <a:lstStyle/>
          <a:p>
            <a:fld id="{D779F199-D2CE-4B33-A64D-862126EB1810}" type="datetimeFigureOut">
              <a:rPr lang="zh-TW" altLang="en-US" smtClean="0"/>
              <a:t>2024/2/15</a:t>
            </a:fld>
            <a:endParaRPr lang="zh-TW" altLang="en-US"/>
          </a:p>
        </p:txBody>
      </p:sp>
      <p:sp>
        <p:nvSpPr>
          <p:cNvPr id="5" name="頁尾版面配置區 4">
            <a:extLst>
              <a:ext uri="{FF2B5EF4-FFF2-40B4-BE49-F238E27FC236}">
                <a16:creationId xmlns:a16="http://schemas.microsoft.com/office/drawing/2014/main" id="{90726C76-65EA-4BBF-A1E5-B1780E937FCE}"/>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CE8BB843-9244-44C3-A4F0-929458490DD5}"/>
              </a:ext>
            </a:extLst>
          </p:cNvPr>
          <p:cNvSpPr>
            <a:spLocks noGrp="1"/>
          </p:cNvSpPr>
          <p:nvPr>
            <p:ph type="sldNum" sz="quarter" idx="12"/>
          </p:nvPr>
        </p:nvSpPr>
        <p:spPr/>
        <p:txBody>
          <a:bodyPr/>
          <a:lstStyle/>
          <a:p>
            <a:fld id="{2355A0D8-6F38-4C69-BF63-7F72F54355A1}" type="slidenum">
              <a:rPr lang="zh-TW" altLang="en-US" smtClean="0"/>
              <a:t>‹#›</a:t>
            </a:fld>
            <a:endParaRPr lang="zh-TW" altLang="en-US"/>
          </a:p>
        </p:txBody>
      </p:sp>
    </p:spTree>
    <p:extLst>
      <p:ext uri="{BB962C8B-B14F-4D97-AF65-F5344CB8AC3E}">
        <p14:creationId xmlns:p14="http://schemas.microsoft.com/office/powerpoint/2010/main" val="17403312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1A4F8BF-8DC4-457A-BE0D-8E2B48E669A3}"/>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4AD26CFE-190F-4F9F-B325-031FDE8DD5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id="{A0A1328E-6E61-4D49-9C5D-ACE9F6183541}"/>
              </a:ext>
            </a:extLst>
          </p:cNvPr>
          <p:cNvSpPr>
            <a:spLocks noGrp="1"/>
          </p:cNvSpPr>
          <p:nvPr>
            <p:ph type="dt" sz="half" idx="10"/>
          </p:nvPr>
        </p:nvSpPr>
        <p:spPr/>
        <p:txBody>
          <a:bodyPr/>
          <a:lstStyle/>
          <a:p>
            <a:fld id="{D779F199-D2CE-4B33-A64D-862126EB1810}" type="datetimeFigureOut">
              <a:rPr lang="zh-TW" altLang="en-US" smtClean="0"/>
              <a:t>2024/2/15</a:t>
            </a:fld>
            <a:endParaRPr lang="zh-TW" altLang="en-US"/>
          </a:p>
        </p:txBody>
      </p:sp>
      <p:sp>
        <p:nvSpPr>
          <p:cNvPr id="5" name="頁尾版面配置區 4">
            <a:extLst>
              <a:ext uri="{FF2B5EF4-FFF2-40B4-BE49-F238E27FC236}">
                <a16:creationId xmlns:a16="http://schemas.microsoft.com/office/drawing/2014/main" id="{3ED87BF0-AA47-4707-9F50-FB3DEB18EAFF}"/>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4A641230-C2D8-469D-8EDB-0919613158AE}"/>
              </a:ext>
            </a:extLst>
          </p:cNvPr>
          <p:cNvSpPr>
            <a:spLocks noGrp="1"/>
          </p:cNvSpPr>
          <p:nvPr>
            <p:ph type="sldNum" sz="quarter" idx="12"/>
          </p:nvPr>
        </p:nvSpPr>
        <p:spPr/>
        <p:txBody>
          <a:bodyPr/>
          <a:lstStyle/>
          <a:p>
            <a:fld id="{2355A0D8-6F38-4C69-BF63-7F72F54355A1}" type="slidenum">
              <a:rPr lang="zh-TW" altLang="en-US" smtClean="0"/>
              <a:t>‹#›</a:t>
            </a:fld>
            <a:endParaRPr lang="zh-TW" altLang="en-US"/>
          </a:p>
        </p:txBody>
      </p:sp>
    </p:spTree>
    <p:extLst>
      <p:ext uri="{BB962C8B-B14F-4D97-AF65-F5344CB8AC3E}">
        <p14:creationId xmlns:p14="http://schemas.microsoft.com/office/powerpoint/2010/main" val="7980002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C626224-EB95-43F0-A36B-622249A0C5B1}"/>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0EF3195F-05AF-454D-AC4B-983FECDC34CB}"/>
              </a:ext>
            </a:extLst>
          </p:cNvPr>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9DA930F4-BCA7-46C4-8DAD-FA2CE15ED984}"/>
              </a:ext>
            </a:extLst>
          </p:cNvPr>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667794DF-E4A3-4708-BFAC-574749BFE5A8}"/>
              </a:ext>
            </a:extLst>
          </p:cNvPr>
          <p:cNvSpPr>
            <a:spLocks noGrp="1"/>
          </p:cNvSpPr>
          <p:nvPr>
            <p:ph type="dt" sz="half" idx="10"/>
          </p:nvPr>
        </p:nvSpPr>
        <p:spPr/>
        <p:txBody>
          <a:bodyPr/>
          <a:lstStyle/>
          <a:p>
            <a:fld id="{D779F199-D2CE-4B33-A64D-862126EB1810}" type="datetimeFigureOut">
              <a:rPr lang="zh-TW" altLang="en-US" smtClean="0"/>
              <a:t>2024/2/15</a:t>
            </a:fld>
            <a:endParaRPr lang="zh-TW" altLang="en-US"/>
          </a:p>
        </p:txBody>
      </p:sp>
      <p:sp>
        <p:nvSpPr>
          <p:cNvPr id="6" name="頁尾版面配置區 5">
            <a:extLst>
              <a:ext uri="{FF2B5EF4-FFF2-40B4-BE49-F238E27FC236}">
                <a16:creationId xmlns:a16="http://schemas.microsoft.com/office/drawing/2014/main" id="{35CDAEC8-7423-4AF0-9750-FA4C1F8432A8}"/>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0077D3C8-3343-402D-BD8A-FB73A50BA96B}"/>
              </a:ext>
            </a:extLst>
          </p:cNvPr>
          <p:cNvSpPr>
            <a:spLocks noGrp="1"/>
          </p:cNvSpPr>
          <p:nvPr>
            <p:ph type="sldNum" sz="quarter" idx="12"/>
          </p:nvPr>
        </p:nvSpPr>
        <p:spPr/>
        <p:txBody>
          <a:bodyPr/>
          <a:lstStyle/>
          <a:p>
            <a:fld id="{2355A0D8-6F38-4C69-BF63-7F72F54355A1}" type="slidenum">
              <a:rPr lang="zh-TW" altLang="en-US" smtClean="0"/>
              <a:t>‹#›</a:t>
            </a:fld>
            <a:endParaRPr lang="zh-TW" altLang="en-US"/>
          </a:p>
        </p:txBody>
      </p:sp>
    </p:spTree>
    <p:extLst>
      <p:ext uri="{BB962C8B-B14F-4D97-AF65-F5344CB8AC3E}">
        <p14:creationId xmlns:p14="http://schemas.microsoft.com/office/powerpoint/2010/main" val="27246173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D2AD08A-53A8-4437-97F2-A705D6CD0DEA}"/>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8C8927AF-180A-4C98-825E-A3DF07B0E9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a:extLst>
              <a:ext uri="{FF2B5EF4-FFF2-40B4-BE49-F238E27FC236}">
                <a16:creationId xmlns:a16="http://schemas.microsoft.com/office/drawing/2014/main" id="{DC00ACDE-B371-4DAC-A2DF-B31C31E00CD6}"/>
              </a:ext>
            </a:extLst>
          </p:cNvPr>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3EC0F1F9-9E41-4DD4-A9F1-2D97C7ACFA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a:extLst>
              <a:ext uri="{FF2B5EF4-FFF2-40B4-BE49-F238E27FC236}">
                <a16:creationId xmlns:a16="http://schemas.microsoft.com/office/drawing/2014/main" id="{4DD3637B-B751-45C6-84A3-61E3AFFAA18E}"/>
              </a:ext>
            </a:extLst>
          </p:cNvPr>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F75F6E5E-A573-4CD6-902B-259746313B92}"/>
              </a:ext>
            </a:extLst>
          </p:cNvPr>
          <p:cNvSpPr>
            <a:spLocks noGrp="1"/>
          </p:cNvSpPr>
          <p:nvPr>
            <p:ph type="dt" sz="half" idx="10"/>
          </p:nvPr>
        </p:nvSpPr>
        <p:spPr/>
        <p:txBody>
          <a:bodyPr/>
          <a:lstStyle/>
          <a:p>
            <a:fld id="{D779F199-D2CE-4B33-A64D-862126EB1810}" type="datetimeFigureOut">
              <a:rPr lang="zh-TW" altLang="en-US" smtClean="0"/>
              <a:t>2024/2/15</a:t>
            </a:fld>
            <a:endParaRPr lang="zh-TW" altLang="en-US"/>
          </a:p>
        </p:txBody>
      </p:sp>
      <p:sp>
        <p:nvSpPr>
          <p:cNvPr id="8" name="頁尾版面配置區 7">
            <a:extLst>
              <a:ext uri="{FF2B5EF4-FFF2-40B4-BE49-F238E27FC236}">
                <a16:creationId xmlns:a16="http://schemas.microsoft.com/office/drawing/2014/main" id="{058DF25D-276F-45FC-9C51-7500B7B6F934}"/>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id="{079F46E5-A994-46C1-AED2-BDF886C16075}"/>
              </a:ext>
            </a:extLst>
          </p:cNvPr>
          <p:cNvSpPr>
            <a:spLocks noGrp="1"/>
          </p:cNvSpPr>
          <p:nvPr>
            <p:ph type="sldNum" sz="quarter" idx="12"/>
          </p:nvPr>
        </p:nvSpPr>
        <p:spPr/>
        <p:txBody>
          <a:bodyPr/>
          <a:lstStyle/>
          <a:p>
            <a:fld id="{2355A0D8-6F38-4C69-BF63-7F72F54355A1}" type="slidenum">
              <a:rPr lang="zh-TW" altLang="en-US" smtClean="0"/>
              <a:t>‹#›</a:t>
            </a:fld>
            <a:endParaRPr lang="zh-TW" altLang="en-US"/>
          </a:p>
        </p:txBody>
      </p:sp>
    </p:spTree>
    <p:extLst>
      <p:ext uri="{BB962C8B-B14F-4D97-AF65-F5344CB8AC3E}">
        <p14:creationId xmlns:p14="http://schemas.microsoft.com/office/powerpoint/2010/main" val="37007464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8FD3FB7-832B-44AC-814D-7C7F5796E2BD}"/>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7FDEE13C-FB36-4CB0-8C6C-BEBCD4E5711C}"/>
              </a:ext>
            </a:extLst>
          </p:cNvPr>
          <p:cNvSpPr>
            <a:spLocks noGrp="1"/>
          </p:cNvSpPr>
          <p:nvPr>
            <p:ph type="dt" sz="half" idx="10"/>
          </p:nvPr>
        </p:nvSpPr>
        <p:spPr/>
        <p:txBody>
          <a:bodyPr/>
          <a:lstStyle/>
          <a:p>
            <a:fld id="{D779F199-D2CE-4B33-A64D-862126EB1810}" type="datetimeFigureOut">
              <a:rPr lang="zh-TW" altLang="en-US" smtClean="0"/>
              <a:t>2024/2/15</a:t>
            </a:fld>
            <a:endParaRPr lang="zh-TW" altLang="en-US"/>
          </a:p>
        </p:txBody>
      </p:sp>
      <p:sp>
        <p:nvSpPr>
          <p:cNvPr id="4" name="頁尾版面配置區 3">
            <a:extLst>
              <a:ext uri="{FF2B5EF4-FFF2-40B4-BE49-F238E27FC236}">
                <a16:creationId xmlns:a16="http://schemas.microsoft.com/office/drawing/2014/main" id="{093EACB8-09E7-4F6F-BFAE-4DD934E7C0A4}"/>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6332656C-5820-4AA0-BD7D-AB6EA77EE8D2}"/>
              </a:ext>
            </a:extLst>
          </p:cNvPr>
          <p:cNvSpPr>
            <a:spLocks noGrp="1"/>
          </p:cNvSpPr>
          <p:nvPr>
            <p:ph type="sldNum" sz="quarter" idx="12"/>
          </p:nvPr>
        </p:nvSpPr>
        <p:spPr/>
        <p:txBody>
          <a:bodyPr/>
          <a:lstStyle/>
          <a:p>
            <a:fld id="{2355A0D8-6F38-4C69-BF63-7F72F54355A1}" type="slidenum">
              <a:rPr lang="zh-TW" altLang="en-US" smtClean="0"/>
              <a:t>‹#›</a:t>
            </a:fld>
            <a:endParaRPr lang="zh-TW" altLang="en-US"/>
          </a:p>
        </p:txBody>
      </p:sp>
    </p:spTree>
    <p:extLst>
      <p:ext uri="{BB962C8B-B14F-4D97-AF65-F5344CB8AC3E}">
        <p14:creationId xmlns:p14="http://schemas.microsoft.com/office/powerpoint/2010/main" val="23635885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D4430902-F8AA-4677-AD39-D5EF1362AB28}"/>
              </a:ext>
            </a:extLst>
          </p:cNvPr>
          <p:cNvSpPr>
            <a:spLocks noGrp="1"/>
          </p:cNvSpPr>
          <p:nvPr>
            <p:ph type="dt" sz="half" idx="10"/>
          </p:nvPr>
        </p:nvSpPr>
        <p:spPr/>
        <p:txBody>
          <a:bodyPr/>
          <a:lstStyle/>
          <a:p>
            <a:fld id="{D779F199-D2CE-4B33-A64D-862126EB1810}" type="datetimeFigureOut">
              <a:rPr lang="zh-TW" altLang="en-US" smtClean="0"/>
              <a:t>2024/2/15</a:t>
            </a:fld>
            <a:endParaRPr lang="zh-TW" altLang="en-US"/>
          </a:p>
        </p:txBody>
      </p:sp>
      <p:sp>
        <p:nvSpPr>
          <p:cNvPr id="3" name="頁尾版面配置區 2">
            <a:extLst>
              <a:ext uri="{FF2B5EF4-FFF2-40B4-BE49-F238E27FC236}">
                <a16:creationId xmlns:a16="http://schemas.microsoft.com/office/drawing/2014/main" id="{1CB58A83-D556-4AE6-A947-31928B89EFA8}"/>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id="{2427B17F-387F-4D21-A73C-61E2510D2A09}"/>
              </a:ext>
            </a:extLst>
          </p:cNvPr>
          <p:cNvSpPr>
            <a:spLocks noGrp="1"/>
          </p:cNvSpPr>
          <p:nvPr>
            <p:ph type="sldNum" sz="quarter" idx="12"/>
          </p:nvPr>
        </p:nvSpPr>
        <p:spPr/>
        <p:txBody>
          <a:bodyPr/>
          <a:lstStyle/>
          <a:p>
            <a:fld id="{2355A0D8-6F38-4C69-BF63-7F72F54355A1}" type="slidenum">
              <a:rPr lang="zh-TW" altLang="en-US" smtClean="0"/>
              <a:t>‹#›</a:t>
            </a:fld>
            <a:endParaRPr lang="zh-TW" altLang="en-US"/>
          </a:p>
        </p:txBody>
      </p:sp>
    </p:spTree>
    <p:extLst>
      <p:ext uri="{BB962C8B-B14F-4D97-AF65-F5344CB8AC3E}">
        <p14:creationId xmlns:p14="http://schemas.microsoft.com/office/powerpoint/2010/main" val="16188861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6F5A739-848E-4BE8-A471-D89ABE3B1063}"/>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573F17BE-5BEC-40E0-A130-A2B87B6ACD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3ADD8959-C959-4319-8BB8-C589B257AF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1CEB0A19-B412-485E-A16F-4D1FC126F2F9}"/>
              </a:ext>
            </a:extLst>
          </p:cNvPr>
          <p:cNvSpPr>
            <a:spLocks noGrp="1"/>
          </p:cNvSpPr>
          <p:nvPr>
            <p:ph type="dt" sz="half" idx="10"/>
          </p:nvPr>
        </p:nvSpPr>
        <p:spPr/>
        <p:txBody>
          <a:bodyPr/>
          <a:lstStyle/>
          <a:p>
            <a:fld id="{D779F199-D2CE-4B33-A64D-862126EB1810}" type="datetimeFigureOut">
              <a:rPr lang="zh-TW" altLang="en-US" smtClean="0"/>
              <a:t>2024/2/15</a:t>
            </a:fld>
            <a:endParaRPr lang="zh-TW" altLang="en-US"/>
          </a:p>
        </p:txBody>
      </p:sp>
      <p:sp>
        <p:nvSpPr>
          <p:cNvPr id="6" name="頁尾版面配置區 5">
            <a:extLst>
              <a:ext uri="{FF2B5EF4-FFF2-40B4-BE49-F238E27FC236}">
                <a16:creationId xmlns:a16="http://schemas.microsoft.com/office/drawing/2014/main" id="{3211BC5E-0D18-49EE-8F14-BBA44EB51B3A}"/>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1CF128F2-363F-4BDE-B698-B6003F22154D}"/>
              </a:ext>
            </a:extLst>
          </p:cNvPr>
          <p:cNvSpPr>
            <a:spLocks noGrp="1"/>
          </p:cNvSpPr>
          <p:nvPr>
            <p:ph type="sldNum" sz="quarter" idx="12"/>
          </p:nvPr>
        </p:nvSpPr>
        <p:spPr/>
        <p:txBody>
          <a:bodyPr/>
          <a:lstStyle/>
          <a:p>
            <a:fld id="{2355A0D8-6F38-4C69-BF63-7F72F54355A1}" type="slidenum">
              <a:rPr lang="zh-TW" altLang="en-US" smtClean="0"/>
              <a:t>‹#›</a:t>
            </a:fld>
            <a:endParaRPr lang="zh-TW" altLang="en-US"/>
          </a:p>
        </p:txBody>
      </p:sp>
    </p:spTree>
    <p:extLst>
      <p:ext uri="{BB962C8B-B14F-4D97-AF65-F5344CB8AC3E}">
        <p14:creationId xmlns:p14="http://schemas.microsoft.com/office/powerpoint/2010/main" val="18893148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3BA0A21-5875-437C-AC5E-08874F8CB28C}"/>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9E4E485B-29F8-459B-B127-F3796E551D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id="{BD45C1D0-B513-4BF6-B4AE-6E02942469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0187D141-5717-4FF7-B64F-87250B6C7C18}"/>
              </a:ext>
            </a:extLst>
          </p:cNvPr>
          <p:cNvSpPr>
            <a:spLocks noGrp="1"/>
          </p:cNvSpPr>
          <p:nvPr>
            <p:ph type="dt" sz="half" idx="10"/>
          </p:nvPr>
        </p:nvSpPr>
        <p:spPr/>
        <p:txBody>
          <a:bodyPr/>
          <a:lstStyle/>
          <a:p>
            <a:fld id="{D779F199-D2CE-4B33-A64D-862126EB1810}" type="datetimeFigureOut">
              <a:rPr lang="zh-TW" altLang="en-US" smtClean="0"/>
              <a:t>2024/2/15</a:t>
            </a:fld>
            <a:endParaRPr lang="zh-TW" altLang="en-US"/>
          </a:p>
        </p:txBody>
      </p:sp>
      <p:sp>
        <p:nvSpPr>
          <p:cNvPr id="6" name="頁尾版面配置區 5">
            <a:extLst>
              <a:ext uri="{FF2B5EF4-FFF2-40B4-BE49-F238E27FC236}">
                <a16:creationId xmlns:a16="http://schemas.microsoft.com/office/drawing/2014/main" id="{0539EBE4-A822-4636-85D8-9B5A592F4A90}"/>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F1FF7A5B-C0E9-4251-9B94-A9E28AB570DF}"/>
              </a:ext>
            </a:extLst>
          </p:cNvPr>
          <p:cNvSpPr>
            <a:spLocks noGrp="1"/>
          </p:cNvSpPr>
          <p:nvPr>
            <p:ph type="sldNum" sz="quarter" idx="12"/>
          </p:nvPr>
        </p:nvSpPr>
        <p:spPr/>
        <p:txBody>
          <a:bodyPr/>
          <a:lstStyle/>
          <a:p>
            <a:fld id="{2355A0D8-6F38-4C69-BF63-7F72F54355A1}" type="slidenum">
              <a:rPr lang="zh-TW" altLang="en-US" smtClean="0"/>
              <a:t>‹#›</a:t>
            </a:fld>
            <a:endParaRPr lang="zh-TW" altLang="en-US"/>
          </a:p>
        </p:txBody>
      </p:sp>
    </p:spTree>
    <p:extLst>
      <p:ext uri="{BB962C8B-B14F-4D97-AF65-F5344CB8AC3E}">
        <p14:creationId xmlns:p14="http://schemas.microsoft.com/office/powerpoint/2010/main" val="13303178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A1DB62F-0B7A-4A28-945A-9ABBD687B41D}"/>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70E42A3C-72B7-4D66-A797-8D4EA646E169}"/>
              </a:ext>
            </a:extLst>
          </p:cNvPr>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42CEA65E-8CEE-4EA1-A053-758CF651EF5D}"/>
              </a:ext>
            </a:extLst>
          </p:cNvPr>
          <p:cNvSpPr>
            <a:spLocks noGrp="1"/>
          </p:cNvSpPr>
          <p:nvPr>
            <p:ph type="dt" sz="half" idx="10"/>
          </p:nvPr>
        </p:nvSpPr>
        <p:spPr/>
        <p:txBody>
          <a:bodyPr/>
          <a:lstStyle/>
          <a:p>
            <a:fld id="{D779F199-D2CE-4B33-A64D-862126EB1810}" type="datetimeFigureOut">
              <a:rPr lang="zh-TW" altLang="en-US" smtClean="0"/>
              <a:t>2024/2/15</a:t>
            </a:fld>
            <a:endParaRPr lang="zh-TW" altLang="en-US"/>
          </a:p>
        </p:txBody>
      </p:sp>
      <p:sp>
        <p:nvSpPr>
          <p:cNvPr id="5" name="頁尾版面配置區 4">
            <a:extLst>
              <a:ext uri="{FF2B5EF4-FFF2-40B4-BE49-F238E27FC236}">
                <a16:creationId xmlns:a16="http://schemas.microsoft.com/office/drawing/2014/main" id="{BB85098A-1C86-412E-97CB-4C3FA2435BD1}"/>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A7E04DEE-308D-4D2E-BEBB-7B86185959FD}"/>
              </a:ext>
            </a:extLst>
          </p:cNvPr>
          <p:cNvSpPr>
            <a:spLocks noGrp="1"/>
          </p:cNvSpPr>
          <p:nvPr>
            <p:ph type="sldNum" sz="quarter" idx="12"/>
          </p:nvPr>
        </p:nvSpPr>
        <p:spPr/>
        <p:txBody>
          <a:bodyPr/>
          <a:lstStyle/>
          <a:p>
            <a:fld id="{2355A0D8-6F38-4C69-BF63-7F72F54355A1}" type="slidenum">
              <a:rPr lang="zh-TW" altLang="en-US" smtClean="0"/>
              <a:t>‹#›</a:t>
            </a:fld>
            <a:endParaRPr lang="zh-TW" altLang="en-US"/>
          </a:p>
        </p:txBody>
      </p:sp>
    </p:spTree>
    <p:extLst>
      <p:ext uri="{BB962C8B-B14F-4D97-AF65-F5344CB8AC3E}">
        <p14:creationId xmlns:p14="http://schemas.microsoft.com/office/powerpoint/2010/main" val="3468411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標題投影片">
    <p:spTree>
      <p:nvGrpSpPr>
        <p:cNvPr id="1" name=""/>
        <p:cNvGrpSpPr/>
        <p:nvPr/>
      </p:nvGrpSpPr>
      <p:grpSpPr>
        <a:xfrm>
          <a:off x="0" y="0"/>
          <a:ext cx="0" cy="0"/>
          <a:chOff x="0" y="0"/>
          <a:chExt cx="0" cy="0"/>
        </a:xfrm>
      </p:grpSpPr>
      <p:pic>
        <p:nvPicPr>
          <p:cNvPr id="8" name="圖片 7" descr="一張含有 螢幕擷取畫面, 設計, 藝術 的圖片&#10;&#10;描述是以中可信度自動產生">
            <a:extLst>
              <a:ext uri="{FF2B5EF4-FFF2-40B4-BE49-F238E27FC236}">
                <a16:creationId xmlns:a16="http://schemas.microsoft.com/office/drawing/2014/main" id="{C039CDE1-8722-CCD6-91D0-F2D6E6EEC2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483972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2173F5BC-7490-4612-8500-1F19BA7C98FE}"/>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2B62603C-D2EC-491F-9BD9-5559EFC5211B}"/>
              </a:ext>
            </a:extLst>
          </p:cNvPr>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E15D14A2-7FBD-44C0-B1F0-1F5C9FE911D3}"/>
              </a:ext>
            </a:extLst>
          </p:cNvPr>
          <p:cNvSpPr>
            <a:spLocks noGrp="1"/>
          </p:cNvSpPr>
          <p:nvPr>
            <p:ph type="dt" sz="half" idx="10"/>
          </p:nvPr>
        </p:nvSpPr>
        <p:spPr/>
        <p:txBody>
          <a:bodyPr/>
          <a:lstStyle/>
          <a:p>
            <a:fld id="{D779F199-D2CE-4B33-A64D-862126EB1810}" type="datetimeFigureOut">
              <a:rPr lang="zh-TW" altLang="en-US" smtClean="0"/>
              <a:t>2024/2/15</a:t>
            </a:fld>
            <a:endParaRPr lang="zh-TW" altLang="en-US"/>
          </a:p>
        </p:txBody>
      </p:sp>
      <p:sp>
        <p:nvSpPr>
          <p:cNvPr id="5" name="頁尾版面配置區 4">
            <a:extLst>
              <a:ext uri="{FF2B5EF4-FFF2-40B4-BE49-F238E27FC236}">
                <a16:creationId xmlns:a16="http://schemas.microsoft.com/office/drawing/2014/main" id="{D1F62ADA-DF07-4214-B061-10B34030E88B}"/>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53DA9316-924E-48D6-8E8C-DB6E44FC263A}"/>
              </a:ext>
            </a:extLst>
          </p:cNvPr>
          <p:cNvSpPr>
            <a:spLocks noGrp="1"/>
          </p:cNvSpPr>
          <p:nvPr>
            <p:ph type="sldNum" sz="quarter" idx="12"/>
          </p:nvPr>
        </p:nvSpPr>
        <p:spPr/>
        <p:txBody>
          <a:bodyPr/>
          <a:lstStyle/>
          <a:p>
            <a:fld id="{2355A0D8-6F38-4C69-BF63-7F72F54355A1}" type="slidenum">
              <a:rPr lang="zh-TW" altLang="en-US" smtClean="0"/>
              <a:t>‹#›</a:t>
            </a:fld>
            <a:endParaRPr lang="zh-TW" altLang="en-US"/>
          </a:p>
        </p:txBody>
      </p:sp>
    </p:spTree>
    <p:extLst>
      <p:ext uri="{BB962C8B-B14F-4D97-AF65-F5344CB8AC3E}">
        <p14:creationId xmlns:p14="http://schemas.microsoft.com/office/powerpoint/2010/main" val="31897371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gradFill>
          <a:gsLst>
            <a:gs pos="0">
              <a:srgbClr val="2B2929"/>
            </a:gs>
            <a:gs pos="58999">
              <a:schemeClr val="lt1"/>
            </a:gs>
            <a:gs pos="100000">
              <a:schemeClr val="lt1"/>
            </a:gs>
          </a:gsLst>
          <a:lin ang="5400700" scaled="0"/>
        </a:gradFill>
        <a:effectLst/>
      </p:bgPr>
    </p:bg>
    <p:spTree>
      <p:nvGrpSpPr>
        <p:cNvPr id="1" name="Shape 19"/>
        <p:cNvGrpSpPr/>
        <p:nvPr/>
      </p:nvGrpSpPr>
      <p:grpSpPr>
        <a:xfrm>
          <a:off x="0" y="0"/>
          <a:ext cx="0" cy="0"/>
          <a:chOff x="0" y="0"/>
          <a:chExt cx="0" cy="0"/>
        </a:xfrm>
      </p:grpSpPr>
      <p:pic>
        <p:nvPicPr>
          <p:cNvPr id="20" name="Google Shape;20;p4"/>
          <p:cNvPicPr preferRelativeResize="0"/>
          <p:nvPr/>
        </p:nvPicPr>
        <p:blipFill>
          <a:blip r:embed="rId2">
            <a:alphaModFix/>
          </a:blip>
          <a:stretch>
            <a:fillRect/>
          </a:stretch>
        </p:blipFill>
        <p:spPr>
          <a:xfrm rot="-5400000">
            <a:off x="9945466" y="2057401"/>
            <a:ext cx="6158137" cy="6858001"/>
          </a:xfrm>
          <a:prstGeom prst="rect">
            <a:avLst/>
          </a:prstGeom>
          <a:noFill/>
          <a:ln>
            <a:noFill/>
          </a:ln>
        </p:spPr>
      </p:pic>
      <p:pic>
        <p:nvPicPr>
          <p:cNvPr id="21" name="Google Shape;21;p4"/>
          <p:cNvPicPr preferRelativeResize="0"/>
          <p:nvPr/>
        </p:nvPicPr>
        <p:blipFill>
          <a:blip r:embed="rId3">
            <a:alphaModFix/>
          </a:blip>
          <a:stretch>
            <a:fillRect/>
          </a:stretch>
        </p:blipFill>
        <p:spPr>
          <a:xfrm>
            <a:off x="11023601" y="-2451099"/>
            <a:ext cx="6858001" cy="6858001"/>
          </a:xfrm>
          <a:prstGeom prst="rect">
            <a:avLst/>
          </a:prstGeom>
          <a:noFill/>
          <a:ln>
            <a:noFill/>
          </a:ln>
          <a:effectLst>
            <a:outerShdw blurRad="57150" dist="19050" dir="5400000" algn="bl" rotWithShape="0">
              <a:srgbClr val="000000">
                <a:alpha val="50000"/>
              </a:srgbClr>
            </a:outerShdw>
          </a:effectLst>
        </p:spPr>
      </p:pic>
      <p:pic>
        <p:nvPicPr>
          <p:cNvPr id="22" name="Google Shape;22;p4"/>
          <p:cNvPicPr preferRelativeResize="0"/>
          <p:nvPr/>
        </p:nvPicPr>
        <p:blipFill>
          <a:blip r:embed="rId4">
            <a:alphaModFix/>
          </a:blip>
          <a:stretch>
            <a:fillRect/>
          </a:stretch>
        </p:blipFill>
        <p:spPr>
          <a:xfrm>
            <a:off x="-5435601" y="1356968"/>
            <a:ext cx="6858001" cy="6858001"/>
          </a:xfrm>
          <a:prstGeom prst="rect">
            <a:avLst/>
          </a:prstGeom>
          <a:noFill/>
          <a:ln>
            <a:noFill/>
          </a:ln>
          <a:effectLst>
            <a:outerShdw blurRad="57150" dist="19050" dir="5400000" algn="bl" rotWithShape="0">
              <a:srgbClr val="000000">
                <a:alpha val="50000"/>
              </a:srgbClr>
            </a:outerShdw>
          </a:effectLst>
        </p:spPr>
      </p:pic>
      <p:pic>
        <p:nvPicPr>
          <p:cNvPr id="23" name="Google Shape;23;p4"/>
          <p:cNvPicPr preferRelativeResize="0"/>
          <p:nvPr/>
        </p:nvPicPr>
        <p:blipFill rotWithShape="1">
          <a:blip r:embed="rId5">
            <a:alphaModFix/>
          </a:blip>
          <a:srcRect l="24986" t="19560" r="27255" b="27830"/>
          <a:stretch/>
        </p:blipFill>
        <p:spPr>
          <a:xfrm rot="5366725">
            <a:off x="-229186" y="4279388"/>
            <a:ext cx="1473199" cy="1523993"/>
          </a:xfrm>
          <a:prstGeom prst="rect">
            <a:avLst/>
          </a:prstGeom>
          <a:noFill/>
          <a:ln>
            <a:noFill/>
          </a:ln>
        </p:spPr>
      </p:pic>
      <p:pic>
        <p:nvPicPr>
          <p:cNvPr id="24" name="Google Shape;24;p4"/>
          <p:cNvPicPr preferRelativeResize="0"/>
          <p:nvPr/>
        </p:nvPicPr>
        <p:blipFill>
          <a:blip r:embed="rId6">
            <a:alphaModFix/>
          </a:blip>
          <a:stretch>
            <a:fillRect/>
          </a:stretch>
        </p:blipFill>
        <p:spPr>
          <a:xfrm rot="10799948">
            <a:off x="11113601" y="491774"/>
            <a:ext cx="1393632" cy="1439111"/>
          </a:xfrm>
          <a:prstGeom prst="rect">
            <a:avLst/>
          </a:prstGeom>
          <a:noFill/>
          <a:ln>
            <a:noFill/>
          </a:ln>
        </p:spPr>
      </p:pic>
      <p:pic>
        <p:nvPicPr>
          <p:cNvPr id="25" name="Google Shape;25;p4"/>
          <p:cNvPicPr preferRelativeResize="0"/>
          <p:nvPr/>
        </p:nvPicPr>
        <p:blipFill>
          <a:blip r:embed="rId6">
            <a:alphaModFix/>
          </a:blip>
          <a:stretch>
            <a:fillRect/>
          </a:stretch>
        </p:blipFill>
        <p:spPr>
          <a:xfrm rot="2666691">
            <a:off x="13803" y="-226"/>
            <a:ext cx="1393631" cy="1439111"/>
          </a:xfrm>
          <a:prstGeom prst="rect">
            <a:avLst/>
          </a:prstGeom>
          <a:noFill/>
          <a:ln>
            <a:noFill/>
          </a:ln>
        </p:spPr>
      </p:pic>
      <p:sp>
        <p:nvSpPr>
          <p:cNvPr id="26" name="Google Shape;26;p4"/>
          <p:cNvSpPr txBox="1">
            <a:spLocks noGrp="1"/>
          </p:cNvSpPr>
          <p:nvPr>
            <p:ph type="title"/>
          </p:nvPr>
        </p:nvSpPr>
        <p:spPr>
          <a:xfrm>
            <a:off x="950967" y="491767"/>
            <a:ext cx="10277200" cy="7636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4"/>
          <p:cNvSpPr txBox="1">
            <a:spLocks noGrp="1"/>
          </p:cNvSpPr>
          <p:nvPr>
            <p:ph type="body" idx="1"/>
          </p:nvPr>
        </p:nvSpPr>
        <p:spPr>
          <a:xfrm>
            <a:off x="950967" y="1638233"/>
            <a:ext cx="10277200" cy="45552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chemeClr val="dk1"/>
              </a:buClr>
              <a:buSzPts val="1200"/>
              <a:buAutoNum type="arabicPeriod"/>
              <a:defRPr sz="1600"/>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pic>
        <p:nvPicPr>
          <p:cNvPr id="10" name="圖片 9" descr="一張含有 文字, 美工圖案 的圖片&#10;&#10;自動產生的描述">
            <a:extLst>
              <a:ext uri="{FF2B5EF4-FFF2-40B4-BE49-F238E27FC236}">
                <a16:creationId xmlns:a16="http://schemas.microsoft.com/office/drawing/2014/main" id="{8E4F27A0-CD7C-4795-AE1B-21E80BB8CEDB}"/>
              </a:ext>
            </a:extLst>
          </p:cNvPr>
          <p:cNvPicPr>
            <a:picLocks noChangeAspect="1"/>
          </p:cNvPicPr>
          <p:nvPr userDrawn="1"/>
        </p:nvPicPr>
        <p:blipFill>
          <a:blip r:embed="rId7"/>
          <a:stretch>
            <a:fillRect/>
          </a:stretch>
        </p:blipFill>
        <p:spPr>
          <a:xfrm>
            <a:off x="10312400" y="98824"/>
            <a:ext cx="1757485" cy="376776"/>
          </a:xfrm>
          <a:prstGeom prst="rect">
            <a:avLst/>
          </a:prstGeom>
        </p:spPr>
      </p:pic>
    </p:spTree>
    <p:extLst>
      <p:ext uri="{BB962C8B-B14F-4D97-AF65-F5344CB8AC3E}">
        <p14:creationId xmlns:p14="http://schemas.microsoft.com/office/powerpoint/2010/main" val="9830532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9">
  <p:cSld name="Title and text 9">
    <p:spTree>
      <p:nvGrpSpPr>
        <p:cNvPr id="1" name="Shape 238"/>
        <p:cNvGrpSpPr/>
        <p:nvPr/>
      </p:nvGrpSpPr>
      <p:grpSpPr>
        <a:xfrm>
          <a:off x="0" y="0"/>
          <a:ext cx="0" cy="0"/>
          <a:chOff x="0" y="0"/>
          <a:chExt cx="0" cy="0"/>
        </a:xfrm>
      </p:grpSpPr>
      <p:sp>
        <p:nvSpPr>
          <p:cNvPr id="239" name="Google Shape;239;p30"/>
          <p:cNvSpPr txBox="1">
            <a:spLocks noGrp="1"/>
          </p:cNvSpPr>
          <p:nvPr>
            <p:ph type="ctrTitle"/>
          </p:nvPr>
        </p:nvSpPr>
        <p:spPr>
          <a:xfrm flipH="1">
            <a:off x="720000" y="607427"/>
            <a:ext cx="10752000" cy="89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8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40" name="Google Shape;240;p30"/>
          <p:cNvSpPr txBox="1">
            <a:spLocks noGrp="1"/>
          </p:cNvSpPr>
          <p:nvPr>
            <p:ph type="subTitle" idx="1"/>
          </p:nvPr>
        </p:nvSpPr>
        <p:spPr>
          <a:xfrm>
            <a:off x="3450800" y="2947533"/>
            <a:ext cx="5290400" cy="2459200"/>
          </a:xfrm>
          <a:prstGeom prst="rect">
            <a:avLst/>
          </a:prstGeom>
        </p:spPr>
        <p:txBody>
          <a:bodyPr spcFirstLastPara="1" wrap="square" lIns="91425" tIns="91425" rIns="91425" bIns="91425" anchor="t" anchorCtr="0">
            <a:noAutofit/>
          </a:bodyPr>
          <a:lstStyle>
            <a:lvl1pPr marR="67732" lvl="0" rtl="0">
              <a:lnSpc>
                <a:spcPct val="100000"/>
              </a:lnSpc>
              <a:spcBef>
                <a:spcPts val="0"/>
              </a:spcBef>
              <a:spcAft>
                <a:spcPts val="0"/>
              </a:spcAft>
              <a:buSzPts val="1200"/>
              <a:buChar char="●"/>
              <a:defRPr sz="1867"/>
            </a:lvl1pPr>
            <a:lvl2pPr lvl="1" algn="ctr" rtl="0">
              <a:lnSpc>
                <a:spcPct val="100000"/>
              </a:lnSpc>
              <a:spcBef>
                <a:spcPts val="0"/>
              </a:spcBef>
              <a:spcAft>
                <a:spcPts val="0"/>
              </a:spcAft>
              <a:buSzPts val="1000"/>
              <a:buChar char="○"/>
              <a:defRPr sz="1333"/>
            </a:lvl2pPr>
            <a:lvl3pPr lvl="2" algn="ctr" rtl="0">
              <a:lnSpc>
                <a:spcPct val="100000"/>
              </a:lnSpc>
              <a:spcBef>
                <a:spcPts val="0"/>
              </a:spcBef>
              <a:spcAft>
                <a:spcPts val="0"/>
              </a:spcAft>
              <a:buSzPts val="1000"/>
              <a:buChar char="■"/>
              <a:defRPr sz="1333"/>
            </a:lvl3pPr>
            <a:lvl4pPr lvl="3" algn="ctr" rtl="0">
              <a:lnSpc>
                <a:spcPct val="100000"/>
              </a:lnSpc>
              <a:spcBef>
                <a:spcPts val="0"/>
              </a:spcBef>
              <a:spcAft>
                <a:spcPts val="0"/>
              </a:spcAft>
              <a:buSzPts val="1000"/>
              <a:buChar char="●"/>
              <a:defRPr sz="1333"/>
            </a:lvl4pPr>
            <a:lvl5pPr lvl="4" algn="ctr" rtl="0">
              <a:lnSpc>
                <a:spcPct val="100000"/>
              </a:lnSpc>
              <a:spcBef>
                <a:spcPts val="0"/>
              </a:spcBef>
              <a:spcAft>
                <a:spcPts val="0"/>
              </a:spcAft>
              <a:buSzPts val="1000"/>
              <a:buChar char="○"/>
              <a:defRPr sz="1333"/>
            </a:lvl5pPr>
            <a:lvl6pPr lvl="5" algn="ctr" rtl="0">
              <a:lnSpc>
                <a:spcPct val="100000"/>
              </a:lnSpc>
              <a:spcBef>
                <a:spcPts val="0"/>
              </a:spcBef>
              <a:spcAft>
                <a:spcPts val="0"/>
              </a:spcAft>
              <a:buSzPts val="1000"/>
              <a:buChar char="■"/>
              <a:defRPr sz="1333"/>
            </a:lvl6pPr>
            <a:lvl7pPr lvl="6" algn="ctr" rtl="0">
              <a:lnSpc>
                <a:spcPct val="100000"/>
              </a:lnSpc>
              <a:spcBef>
                <a:spcPts val="0"/>
              </a:spcBef>
              <a:spcAft>
                <a:spcPts val="0"/>
              </a:spcAft>
              <a:buSzPts val="1000"/>
              <a:buChar char="●"/>
              <a:defRPr sz="1333"/>
            </a:lvl7pPr>
            <a:lvl8pPr lvl="7" algn="ctr" rtl="0">
              <a:lnSpc>
                <a:spcPct val="100000"/>
              </a:lnSpc>
              <a:spcBef>
                <a:spcPts val="0"/>
              </a:spcBef>
              <a:spcAft>
                <a:spcPts val="0"/>
              </a:spcAft>
              <a:buSzPts val="1000"/>
              <a:buChar char="○"/>
              <a:defRPr sz="1333"/>
            </a:lvl8pPr>
            <a:lvl9pPr lvl="8" algn="ctr" rtl="0">
              <a:lnSpc>
                <a:spcPct val="100000"/>
              </a:lnSpc>
              <a:spcBef>
                <a:spcPts val="0"/>
              </a:spcBef>
              <a:spcAft>
                <a:spcPts val="0"/>
              </a:spcAft>
              <a:buSzPts val="1000"/>
              <a:buChar char="■"/>
              <a:defRPr sz="1333"/>
            </a:lvl9pPr>
          </a:lstStyle>
          <a:p>
            <a:endParaRPr/>
          </a:p>
        </p:txBody>
      </p:sp>
      <p:sp>
        <p:nvSpPr>
          <p:cNvPr id="241" name="Google Shape;241;p30">
            <a:hlinkClick r:id="rId2"/>
          </p:cNvPr>
          <p:cNvSpPr txBox="1">
            <a:spLocks noGrp="1"/>
          </p:cNvSpPr>
          <p:nvPr>
            <p:ph type="ctrTitle" idx="2"/>
          </p:nvPr>
        </p:nvSpPr>
        <p:spPr>
          <a:xfrm>
            <a:off x="4298800" y="2399256"/>
            <a:ext cx="3594400" cy="35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pic>
        <p:nvPicPr>
          <p:cNvPr id="242" name="Google Shape;242;p30"/>
          <p:cNvPicPr preferRelativeResize="0"/>
          <p:nvPr/>
        </p:nvPicPr>
        <p:blipFill>
          <a:blip r:embed="rId3">
            <a:alphaModFix/>
          </a:blip>
          <a:stretch>
            <a:fillRect/>
          </a:stretch>
        </p:blipFill>
        <p:spPr>
          <a:xfrm rot="10800000">
            <a:off x="9663953" y="4383589"/>
            <a:ext cx="3067567" cy="2767867"/>
          </a:xfrm>
          <a:prstGeom prst="rect">
            <a:avLst/>
          </a:prstGeom>
          <a:noFill/>
          <a:ln>
            <a:noFill/>
          </a:ln>
        </p:spPr>
      </p:pic>
      <p:pic>
        <p:nvPicPr>
          <p:cNvPr id="243" name="Google Shape;243;p30"/>
          <p:cNvPicPr preferRelativeResize="0"/>
          <p:nvPr/>
        </p:nvPicPr>
        <p:blipFill>
          <a:blip r:embed="rId3">
            <a:alphaModFix/>
          </a:blip>
          <a:stretch>
            <a:fillRect/>
          </a:stretch>
        </p:blipFill>
        <p:spPr>
          <a:xfrm rot="10800000" flipH="1">
            <a:off x="-1312304" y="4277023"/>
            <a:ext cx="3067567" cy="2767867"/>
          </a:xfrm>
          <a:prstGeom prst="rect">
            <a:avLst/>
          </a:prstGeom>
          <a:noFill/>
          <a:ln>
            <a:noFill/>
          </a:ln>
        </p:spPr>
      </p:pic>
    </p:spTree>
    <p:extLst>
      <p:ext uri="{BB962C8B-B14F-4D97-AF65-F5344CB8AC3E}">
        <p14:creationId xmlns:p14="http://schemas.microsoft.com/office/powerpoint/2010/main" val="35582415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只有標題">
    <p:spTree>
      <p:nvGrpSpPr>
        <p:cNvPr id="1" name=""/>
        <p:cNvGrpSpPr/>
        <p:nvPr/>
      </p:nvGrpSpPr>
      <p:grpSpPr>
        <a:xfrm>
          <a:off x="0" y="0"/>
          <a:ext cx="0" cy="0"/>
          <a:chOff x="0" y="0"/>
          <a:chExt cx="0" cy="0"/>
        </a:xfrm>
      </p:grpSpPr>
      <p:pic>
        <p:nvPicPr>
          <p:cNvPr id="8" name="圖片 7" descr="一張含有 靜止的, 信封 的圖片&#10;&#10;自動產生的描述">
            <a:extLst>
              <a:ext uri="{FF2B5EF4-FFF2-40B4-BE49-F238E27FC236}">
                <a16:creationId xmlns:a16="http://schemas.microsoft.com/office/drawing/2014/main" id="{75ACE4CA-8F9C-6454-6806-8B4E224C6AD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圖片 6" descr="一張含有 路面, 藍色, 坐, 黑暗 的圖片&#10;&#10;自動產生的描述" hidden="1">
            <a:extLst>
              <a:ext uri="{FF2B5EF4-FFF2-40B4-BE49-F238E27FC236}">
                <a16:creationId xmlns:a16="http://schemas.microsoft.com/office/drawing/2014/main" id="{8CB7AF71-4C3D-40A8-A896-9511E42BA9F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92" y="0"/>
            <a:ext cx="12191015" cy="6858000"/>
          </a:xfrm>
          <a:prstGeom prst="rect">
            <a:avLst/>
          </a:prstGeom>
        </p:spPr>
      </p:pic>
      <p:sp>
        <p:nvSpPr>
          <p:cNvPr id="10" name="標題版面配置區 1">
            <a:extLst>
              <a:ext uri="{FF2B5EF4-FFF2-40B4-BE49-F238E27FC236}">
                <a16:creationId xmlns:a16="http://schemas.microsoft.com/office/drawing/2014/main" id="{D2C9D98B-F424-40C5-AC5F-A1A3977F3AC5}"/>
              </a:ext>
            </a:extLst>
          </p:cNvPr>
          <p:cNvSpPr>
            <a:spLocks noGrp="1"/>
          </p:cNvSpPr>
          <p:nvPr>
            <p:ph type="title"/>
          </p:nvPr>
        </p:nvSpPr>
        <p:spPr>
          <a:xfrm>
            <a:off x="301580" y="0"/>
            <a:ext cx="11523476" cy="1325563"/>
          </a:xfrm>
          <a:prstGeom prst="rect">
            <a:avLst/>
          </a:prstGeom>
          <a:noFill/>
        </p:spPr>
        <p:txBody>
          <a:bodyPr vert="horz" lIns="91440" tIns="45720" rIns="91440" bIns="45720" rtlCol="0" anchor="ctr">
            <a:normAutofit/>
          </a:bodyPr>
          <a:lstStyle>
            <a:lvl1pPr algn="l">
              <a:defRPr sz="4000" b="1">
                <a:solidFill>
                  <a:schemeClr val="bg1"/>
                </a:solidFill>
                <a:latin typeface="Arial" panose="020B0604020202020204" pitchFamily="34" charset="0"/>
                <a:ea typeface="微軟正黑體" panose="020B0604030504040204" pitchFamily="34" charset="-120"/>
                <a:cs typeface="Arial" panose="020B0604020202020204" pitchFamily="34" charset="0"/>
              </a:defRPr>
            </a:lvl1pPr>
          </a:lstStyle>
          <a:p>
            <a:r>
              <a:rPr lang="en-US" altLang="zh-TW"/>
              <a:t>Click to edit Master title style</a:t>
            </a:r>
            <a:endParaRPr lang="zh-TW" altLang="en-US"/>
          </a:p>
        </p:txBody>
      </p:sp>
    </p:spTree>
    <p:extLst>
      <p:ext uri="{BB962C8B-B14F-4D97-AF65-F5344CB8AC3E}">
        <p14:creationId xmlns:p14="http://schemas.microsoft.com/office/powerpoint/2010/main" val="21131448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5_Blank">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72DDFC54-5117-4AD0-5797-6C8A57FF50F3}"/>
              </a:ext>
            </a:extLst>
          </p:cNvPr>
          <p:cNvSpPr/>
          <p:nvPr userDrawn="1"/>
        </p:nvSpPr>
        <p:spPr>
          <a:xfrm>
            <a:off x="0" y="0"/>
            <a:ext cx="12192000" cy="6858000"/>
          </a:xfrm>
          <a:prstGeom prst="rect">
            <a:avLst/>
          </a:prstGeom>
          <a:gradFill>
            <a:gsLst>
              <a:gs pos="0">
                <a:srgbClr val="5FEEC0"/>
              </a:gs>
              <a:gs pos="100000">
                <a:srgbClr val="00A97A"/>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Title 1">
            <a:extLst>
              <a:ext uri="{FF2B5EF4-FFF2-40B4-BE49-F238E27FC236}">
                <a16:creationId xmlns:a16="http://schemas.microsoft.com/office/drawing/2014/main" id="{1A7CC598-1871-E854-5EFF-5215434AFD01}"/>
              </a:ext>
            </a:extLst>
          </p:cNvPr>
          <p:cNvSpPr>
            <a:spLocks noGrp="1"/>
          </p:cNvSpPr>
          <p:nvPr>
            <p:ph type="title"/>
          </p:nvPr>
        </p:nvSpPr>
        <p:spPr>
          <a:xfrm>
            <a:off x="838200" y="365125"/>
            <a:ext cx="10515600" cy="1325563"/>
          </a:xfrm>
        </p:spPr>
        <p:txBody>
          <a:bodyPr>
            <a:normAutofit/>
          </a:bodyPr>
          <a:lstStyle>
            <a:lvl1pPr>
              <a:defRPr sz="4800" b="1">
                <a:solidFill>
                  <a:srgbClr val="0A0A0A"/>
                </a:solidFill>
                <a:latin typeface="Arial" panose="020B0604020202020204" pitchFamily="34" charset="0"/>
                <a:cs typeface="Arial" panose="020B0604020202020204" pitchFamily="34" charset="0"/>
              </a:defRPr>
            </a:lvl1pPr>
          </a:lstStyle>
          <a:p>
            <a:r>
              <a:rPr lang="en-US"/>
              <a:t>Click to edit Master title style</a:t>
            </a:r>
            <a:endParaRPr lang="en-TW"/>
          </a:p>
        </p:txBody>
      </p:sp>
    </p:spTree>
    <p:extLst>
      <p:ext uri="{BB962C8B-B14F-4D97-AF65-F5344CB8AC3E}">
        <p14:creationId xmlns:p14="http://schemas.microsoft.com/office/powerpoint/2010/main" val="15101921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自訂版面配置">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230690E9-B52A-4CE8-B1F3-A2FD7CF61C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57"/>
            <a:ext cx="12192000" cy="6856286"/>
          </a:xfrm>
          <a:prstGeom prst="rect">
            <a:avLst/>
          </a:prstGeom>
        </p:spPr>
      </p:pic>
    </p:spTree>
    <p:extLst>
      <p:ext uri="{BB962C8B-B14F-4D97-AF65-F5344CB8AC3E}">
        <p14:creationId xmlns:p14="http://schemas.microsoft.com/office/powerpoint/2010/main" val="30831555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自訂版面配置">
    <p:spTree>
      <p:nvGrpSpPr>
        <p:cNvPr id="1" name=""/>
        <p:cNvGrpSpPr/>
        <p:nvPr/>
      </p:nvGrpSpPr>
      <p:grpSpPr>
        <a:xfrm>
          <a:off x="0" y="0"/>
          <a:ext cx="0" cy="0"/>
          <a:chOff x="0" y="0"/>
          <a:chExt cx="0" cy="0"/>
        </a:xfrm>
      </p:grpSpPr>
      <p:pic>
        <p:nvPicPr>
          <p:cNvPr id="11" name="圖形 10">
            <a:extLst>
              <a:ext uri="{FF2B5EF4-FFF2-40B4-BE49-F238E27FC236}">
                <a16:creationId xmlns:a16="http://schemas.microsoft.com/office/drawing/2014/main" id="{787669FC-2605-4022-9C8A-7FDA15F7F48F}"/>
              </a:ext>
            </a:extLst>
          </p:cNvPr>
          <p:cNvPicPr>
            <a:picLocks noChangeAspect="1"/>
          </p:cNvPicPr>
          <p:nvPr userDrawn="1"/>
        </p:nvPicPr>
        <p:blipFill>
          <a:blip r:embed="rId2"/>
          <a:stretch>
            <a:fillRect/>
          </a:stretch>
        </p:blipFill>
        <p:spPr>
          <a:xfrm>
            <a:off x="185737" y="1533525"/>
            <a:ext cx="11820525" cy="5324474"/>
          </a:xfrm>
          <a:prstGeom prst="rect">
            <a:avLst/>
          </a:prstGeom>
        </p:spPr>
      </p:pic>
      <p:pic>
        <p:nvPicPr>
          <p:cNvPr id="6" name="圖片 5" descr="一張含有 螢幕擷取畫面, 黑色 的圖片&#10;&#10;自動產生的描述">
            <a:extLst>
              <a:ext uri="{FF2B5EF4-FFF2-40B4-BE49-F238E27FC236}">
                <a16:creationId xmlns:a16="http://schemas.microsoft.com/office/drawing/2014/main" id="{87F54CBA-CA0D-5E4D-513F-ED8C2552E3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87938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8_標題投影片">
    <p:spTree>
      <p:nvGrpSpPr>
        <p:cNvPr id="1" name=""/>
        <p:cNvGrpSpPr/>
        <p:nvPr/>
      </p:nvGrpSpPr>
      <p:grpSpPr>
        <a:xfrm>
          <a:off x="0" y="0"/>
          <a:ext cx="0" cy="0"/>
          <a:chOff x="0" y="0"/>
          <a:chExt cx="0" cy="0"/>
        </a:xfrm>
      </p:grpSpPr>
      <p:pic>
        <p:nvPicPr>
          <p:cNvPr id="3" name="圖片 2" descr="一張含有 螢幕擷取畫面 的圖片&#10;&#10;自動產生的描述">
            <a:extLst>
              <a:ext uri="{FF2B5EF4-FFF2-40B4-BE49-F238E27FC236}">
                <a16:creationId xmlns:a16="http://schemas.microsoft.com/office/drawing/2014/main" id="{AC57B9A1-3404-CA40-A0A4-ED05CD5562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26018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標題投影片">
    <p:spTree>
      <p:nvGrpSpPr>
        <p:cNvPr id="1" name=""/>
        <p:cNvGrpSpPr/>
        <p:nvPr/>
      </p:nvGrpSpPr>
      <p:grpSpPr>
        <a:xfrm>
          <a:off x="0" y="0"/>
          <a:ext cx="0" cy="0"/>
          <a:chOff x="0" y="0"/>
          <a:chExt cx="0" cy="0"/>
        </a:xfrm>
      </p:grpSpPr>
      <p:pic>
        <p:nvPicPr>
          <p:cNvPr id="3" name="圖片 2" descr="一張含有 文字, 螢幕擷取畫面 的圖片&#10;&#10;自動產生的描述">
            <a:extLst>
              <a:ext uri="{FF2B5EF4-FFF2-40B4-BE49-F238E27FC236}">
                <a16:creationId xmlns:a16="http://schemas.microsoft.com/office/drawing/2014/main" id="{CBB66790-895F-A202-80EB-79A7D52CCD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50007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6_標題投影片">
    <p:spTree>
      <p:nvGrpSpPr>
        <p:cNvPr id="1" name=""/>
        <p:cNvGrpSpPr/>
        <p:nvPr/>
      </p:nvGrpSpPr>
      <p:grpSpPr>
        <a:xfrm>
          <a:off x="0" y="0"/>
          <a:ext cx="0" cy="0"/>
          <a:chOff x="0" y="0"/>
          <a:chExt cx="0" cy="0"/>
        </a:xfrm>
      </p:grpSpPr>
      <p:pic>
        <p:nvPicPr>
          <p:cNvPr id="3" name="圖片 2" descr="一張含有 螢幕擷取畫面, 3D 模型 的圖片&#10;&#10;自動產生的描述">
            <a:extLst>
              <a:ext uri="{FF2B5EF4-FFF2-40B4-BE49-F238E27FC236}">
                <a16:creationId xmlns:a16="http://schemas.microsoft.com/office/drawing/2014/main" id="{4ED12E46-98A3-7FE7-BAE6-E4BCDA34FB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81873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標題投影片">
    <p:spTree>
      <p:nvGrpSpPr>
        <p:cNvPr id="1" name=""/>
        <p:cNvGrpSpPr/>
        <p:nvPr/>
      </p:nvGrpSpPr>
      <p:grpSpPr>
        <a:xfrm>
          <a:off x="0" y="0"/>
          <a:ext cx="0" cy="0"/>
          <a:chOff x="0" y="0"/>
          <a:chExt cx="0" cy="0"/>
        </a:xfrm>
      </p:grpSpPr>
      <p:pic>
        <p:nvPicPr>
          <p:cNvPr id="4" name="圖片 3" descr="一張含有 螢幕擷取畫面, 室內, 電腦 的圖片&#10;&#10;自動產生的描述">
            <a:extLst>
              <a:ext uri="{FF2B5EF4-FFF2-40B4-BE49-F238E27FC236}">
                <a16:creationId xmlns:a16="http://schemas.microsoft.com/office/drawing/2014/main" id="{035D1639-08C5-3177-BA3D-1B7F5FDC97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6889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5_標題投影片">
    <p:spTree>
      <p:nvGrpSpPr>
        <p:cNvPr id="1" name=""/>
        <p:cNvGrpSpPr/>
        <p:nvPr/>
      </p:nvGrpSpPr>
      <p:grpSpPr>
        <a:xfrm>
          <a:off x="0" y="0"/>
          <a:ext cx="0" cy="0"/>
          <a:chOff x="0" y="0"/>
          <a:chExt cx="0" cy="0"/>
        </a:xfrm>
      </p:grpSpPr>
      <p:pic>
        <p:nvPicPr>
          <p:cNvPr id="10" name="圖片 9" descr="一張含有 螢幕擷取畫面, 黑暗, 夜晚 的圖片&#10;&#10;自動產生的描述">
            <a:extLst>
              <a:ext uri="{FF2B5EF4-FFF2-40B4-BE49-F238E27FC236}">
                <a16:creationId xmlns:a16="http://schemas.microsoft.com/office/drawing/2014/main" id="{B5079FAD-4CCE-0DA0-3F71-F5DBE41E33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3627866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C284822A-1CE3-438A-AE03-8AC0892666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4CB68353-53A7-40C3-8BDB-8BAC04B64F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B3E0C7E2-8DDD-4DA1-BBA9-C8677D66AE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79F199-D2CE-4B33-A64D-862126EB1810}" type="datetimeFigureOut">
              <a:rPr lang="zh-TW" altLang="en-US" smtClean="0"/>
              <a:t>2024/2/15</a:t>
            </a:fld>
            <a:endParaRPr lang="zh-TW" altLang="en-US"/>
          </a:p>
        </p:txBody>
      </p:sp>
      <p:sp>
        <p:nvSpPr>
          <p:cNvPr id="5" name="頁尾版面配置區 4">
            <a:extLst>
              <a:ext uri="{FF2B5EF4-FFF2-40B4-BE49-F238E27FC236}">
                <a16:creationId xmlns:a16="http://schemas.microsoft.com/office/drawing/2014/main" id="{37332899-1D27-427F-A4CC-AFEE744D1E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5241ECE4-D3D2-4F58-AFC5-5EA5C7B2EE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55A0D8-6F38-4C69-BF63-7F72F54355A1}" type="slidenum">
              <a:rPr lang="zh-TW" altLang="en-US" smtClean="0"/>
              <a:t>‹#›</a:t>
            </a:fld>
            <a:endParaRPr lang="zh-TW" altLang="en-US"/>
          </a:p>
        </p:txBody>
      </p:sp>
    </p:spTree>
    <p:extLst>
      <p:ext uri="{BB962C8B-B14F-4D97-AF65-F5344CB8AC3E}">
        <p14:creationId xmlns:p14="http://schemas.microsoft.com/office/powerpoint/2010/main" val="2705597779"/>
      </p:ext>
    </p:extLst>
  </p:cSld>
  <p:clrMap bg1="lt1" tx1="dk1" bg2="lt2" tx2="dk2" accent1="accent1" accent2="accent2" accent3="accent3" accent4="accent4" accent5="accent5" accent6="accent6" hlink="hlink" folHlink="folHlink"/>
  <p:sldLayoutIdLst>
    <p:sldLayoutId id="2147483869" r:id="rId1"/>
    <p:sldLayoutId id="2147483889" r:id="rId2"/>
    <p:sldLayoutId id="2147483870" r:id="rId3"/>
    <p:sldLayoutId id="2147483877" r:id="rId4"/>
    <p:sldLayoutId id="2147483884" r:id="rId5"/>
    <p:sldLayoutId id="2147483871" r:id="rId6"/>
    <p:sldLayoutId id="2147483882" r:id="rId7"/>
    <p:sldLayoutId id="2147483872" r:id="rId8"/>
    <p:sldLayoutId id="2147483881" r:id="rId9"/>
    <p:sldLayoutId id="2147483873" r:id="rId10"/>
    <p:sldLayoutId id="2147483885" r:id="rId11"/>
    <p:sldLayoutId id="2147483886" r:id="rId12"/>
    <p:sldLayoutId id="2147483887" r:id="rId13"/>
    <p:sldLayoutId id="2147483888" r:id="rId14"/>
    <p:sldLayoutId id="2147483876" r:id="rId15"/>
    <p:sldLayoutId id="2147483892" r:id="rId16"/>
    <p:sldLayoutId id="2147483897" r:id="rId17"/>
    <p:sldLayoutId id="2147483893" r:id="rId18"/>
    <p:sldLayoutId id="2147483894" r:id="rId19"/>
    <p:sldLayoutId id="2147483900" r:id="rId20"/>
    <p:sldLayoutId id="2147483895" r:id="rId21"/>
    <p:sldLayoutId id="2147483878" r:id="rId22"/>
    <p:sldLayoutId id="2147483879" r:id="rId23"/>
    <p:sldLayoutId id="2147483880" r:id="rId24"/>
    <p:sldLayoutId id="2147483883" r:id="rId25"/>
    <p:sldLayoutId id="2147483875" r:id="rId26"/>
    <p:sldLayoutId id="2147483874" r:id="rId27"/>
    <p:sldLayoutId id="2147483896" r:id="rId28"/>
    <p:sldLayoutId id="2147483891" r:id="rId29"/>
    <p:sldLayoutId id="2147483704" r:id="rId30"/>
    <p:sldLayoutId id="2147483686" r:id="rId31"/>
    <p:sldLayoutId id="2147483706" r:id="rId32"/>
    <p:sldLayoutId id="2147483687" r:id="rId33"/>
    <p:sldLayoutId id="2147483708" r:id="rId34"/>
    <p:sldLayoutId id="2147483709" r:id="rId35"/>
    <p:sldLayoutId id="2147483710" r:id="rId36"/>
    <p:sldLayoutId id="2147483711" r:id="rId37"/>
    <p:sldLayoutId id="2147483712" r:id="rId38"/>
    <p:sldLayoutId id="2147483801" r:id="rId39"/>
    <p:sldLayoutId id="2147483713" r:id="rId40"/>
    <p:sldLayoutId id="2147483797" r:id="rId41"/>
    <p:sldLayoutId id="2147483799" r:id="rId42"/>
    <p:sldLayoutId id="2147483867" r:id="rId43"/>
    <p:sldLayoutId id="2147483868" r:id="rId44"/>
    <p:sldLayoutId id="2147483898" r:id="rId45"/>
    <p:sldLayoutId id="2147483899" r:id="rId4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hyperlink" Target="https://www.cpubenchmark.net/compare/5169vs3485/AMD-Ryzen-7-7700-vs-AMD-Ryzen-7-3700X&#8203;" TargetMode="External"/><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4.xml"/><Relationship Id="rId1" Type="http://schemas.openxmlformats.org/officeDocument/2006/relationships/slideLayout" Target="../slideLayouts/slideLayout28.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1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hyperlink" Target="https://www.qnap.com/go/compatibility-expansion/pcie%20&#8203;" TargetMode="External"/><Relationship Id="rId5" Type="http://schemas.openxmlformats.org/officeDocument/2006/relationships/image" Target="../media/image50.sv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80.jpeg"/><Relationship Id="rId4" Type="http://schemas.openxmlformats.org/officeDocument/2006/relationships/image" Target="../media/image79.png"/></Relationships>
</file>

<file path=ppt/slides/_rels/slide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45.xml"/><Relationship Id="rId6" Type="http://schemas.microsoft.com/office/2007/relationships/hdphoto" Target="../media/hdphoto1.wdp"/><Relationship Id="rId5" Type="http://schemas.openxmlformats.org/officeDocument/2006/relationships/image" Target="../media/image47.png"/><Relationship Id="rId4" Type="http://schemas.openxmlformats.org/officeDocument/2006/relationships/image" Target="../media/image46.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3.xml"/><Relationship Id="rId1" Type="http://schemas.openxmlformats.org/officeDocument/2006/relationships/slideLayout" Target="../slideLayouts/slideLayout29.xml"/><Relationship Id="rId4" Type="http://schemas.openxmlformats.org/officeDocument/2006/relationships/image" Target="../media/image82.svg"/></Relationships>
</file>

<file path=ppt/slides/_rels/slide24.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svg"/><Relationship Id="rId3" Type="http://schemas.openxmlformats.org/officeDocument/2006/relationships/image" Target="../media/image83.png"/><Relationship Id="rId7" Type="http://schemas.openxmlformats.org/officeDocument/2006/relationships/image" Target="../media/image87.svg"/><Relationship Id="rId12" Type="http://schemas.openxmlformats.org/officeDocument/2006/relationships/image" Target="../media/image92.png"/><Relationship Id="rId2" Type="http://schemas.openxmlformats.org/officeDocument/2006/relationships/notesSlide" Target="../notesSlides/notesSlide24.xml"/><Relationship Id="rId1" Type="http://schemas.openxmlformats.org/officeDocument/2006/relationships/slideLayout" Target="../slideLayouts/slideLayout16.xml"/><Relationship Id="rId6" Type="http://schemas.openxmlformats.org/officeDocument/2006/relationships/image" Target="../media/image86.png"/><Relationship Id="rId11" Type="http://schemas.openxmlformats.org/officeDocument/2006/relationships/image" Target="../media/image91.svg"/><Relationship Id="rId5" Type="http://schemas.openxmlformats.org/officeDocument/2006/relationships/image" Target="../media/image85.sv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svg"/></Relationships>
</file>

<file path=ppt/slides/_rels/slide25.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png"/><Relationship Id="rId18" Type="http://schemas.openxmlformats.org/officeDocument/2006/relationships/image" Target="../media/image109.svg"/><Relationship Id="rId3" Type="http://schemas.openxmlformats.org/officeDocument/2006/relationships/image" Target="../media/image94.png"/><Relationship Id="rId7" Type="http://schemas.openxmlformats.org/officeDocument/2006/relationships/image" Target="../media/image98.png"/><Relationship Id="rId12" Type="http://schemas.openxmlformats.org/officeDocument/2006/relationships/image" Target="../media/image103.png"/><Relationship Id="rId17" Type="http://schemas.openxmlformats.org/officeDocument/2006/relationships/image" Target="../media/image108.png"/><Relationship Id="rId2" Type="http://schemas.openxmlformats.org/officeDocument/2006/relationships/notesSlide" Target="../notesSlides/notesSlide25.xml"/><Relationship Id="rId16" Type="http://schemas.openxmlformats.org/officeDocument/2006/relationships/image" Target="../media/image107.svg"/><Relationship Id="rId1" Type="http://schemas.openxmlformats.org/officeDocument/2006/relationships/slideLayout" Target="../slideLayouts/slideLayout16.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6.png"/><Relationship Id="rId15" Type="http://schemas.openxmlformats.org/officeDocument/2006/relationships/image" Target="../media/image106.png"/><Relationship Id="rId10" Type="http://schemas.openxmlformats.org/officeDocument/2006/relationships/image" Target="../media/image101.png"/><Relationship Id="rId4" Type="http://schemas.openxmlformats.org/officeDocument/2006/relationships/image" Target="../media/image95.png"/><Relationship Id="rId9" Type="http://schemas.openxmlformats.org/officeDocument/2006/relationships/image" Target="../media/image100.png"/><Relationship Id="rId14" Type="http://schemas.openxmlformats.org/officeDocument/2006/relationships/image" Target="../media/image105.png"/></Relationships>
</file>

<file path=ppt/slides/_rels/slide2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image" Target="../media/image111.png"/></Relationships>
</file>

<file path=ppt/slides/_rels/slide2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7.xml"/><Relationship Id="rId1" Type="http://schemas.openxmlformats.org/officeDocument/2006/relationships/slideLayout" Target="../slideLayouts/slideLayout16.xml"/><Relationship Id="rId4" Type="http://schemas.openxmlformats.org/officeDocument/2006/relationships/image" Target="../media/image113.svg"/></Relationships>
</file>

<file path=ppt/slides/_rels/slide2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29.xml"/><Relationship Id="rId1" Type="http://schemas.openxmlformats.org/officeDocument/2006/relationships/slideLayout" Target="../slideLayouts/slideLayout16.xml"/><Relationship Id="rId5" Type="http://schemas.openxmlformats.org/officeDocument/2006/relationships/image" Target="../media/image117.jpeg"/><Relationship Id="rId4" Type="http://schemas.openxmlformats.org/officeDocument/2006/relationships/image" Target="../media/image116.jpeg"/></Relationships>
</file>

<file path=ppt/slides/_rels/slide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s/_rels/slide30.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image" Target="../media/image128.png"/><Relationship Id="rId3" Type="http://schemas.openxmlformats.org/officeDocument/2006/relationships/image" Target="../media/image118.png"/><Relationship Id="rId7" Type="http://schemas.openxmlformats.org/officeDocument/2006/relationships/image" Target="../media/image122.png"/><Relationship Id="rId12" Type="http://schemas.openxmlformats.org/officeDocument/2006/relationships/image" Target="../media/image127.png"/><Relationship Id="rId2" Type="http://schemas.openxmlformats.org/officeDocument/2006/relationships/notesSlide" Target="../notesSlides/notesSlide30.xml"/><Relationship Id="rId1" Type="http://schemas.openxmlformats.org/officeDocument/2006/relationships/slideLayout" Target="../slideLayouts/slideLayout16.xml"/><Relationship Id="rId6" Type="http://schemas.openxmlformats.org/officeDocument/2006/relationships/image" Target="../media/image121.svg"/><Relationship Id="rId11" Type="http://schemas.openxmlformats.org/officeDocument/2006/relationships/image" Target="../media/image126.svg"/><Relationship Id="rId5" Type="http://schemas.openxmlformats.org/officeDocument/2006/relationships/image" Target="../media/image120.png"/><Relationship Id="rId10" Type="http://schemas.openxmlformats.org/officeDocument/2006/relationships/image" Target="../media/image125.png"/><Relationship Id="rId4" Type="http://schemas.openxmlformats.org/officeDocument/2006/relationships/image" Target="../media/image119.svg"/><Relationship Id="rId9" Type="http://schemas.openxmlformats.org/officeDocument/2006/relationships/image" Target="../media/image124.svg"/></Relationships>
</file>

<file path=ppt/slides/_rels/slide31.xml.rels><?xml version="1.0" encoding="UTF-8" standalone="yes"?>
<Relationships xmlns="http://schemas.openxmlformats.org/package/2006/relationships"><Relationship Id="rId8" Type="http://schemas.openxmlformats.org/officeDocument/2006/relationships/image" Target="../media/image132.png"/><Relationship Id="rId13" Type="http://schemas.openxmlformats.org/officeDocument/2006/relationships/image" Target="../media/image135.svg"/><Relationship Id="rId18" Type="http://schemas.openxmlformats.org/officeDocument/2006/relationships/image" Target="../media/image138.png"/><Relationship Id="rId3" Type="http://schemas.openxmlformats.org/officeDocument/2006/relationships/image" Target="../media/image129.png"/><Relationship Id="rId7" Type="http://schemas.openxmlformats.org/officeDocument/2006/relationships/image" Target="../media/image131.svg"/><Relationship Id="rId12" Type="http://schemas.openxmlformats.org/officeDocument/2006/relationships/image" Target="../media/image123.png"/><Relationship Id="rId17" Type="http://schemas.openxmlformats.org/officeDocument/2006/relationships/image" Target="../media/image128.png"/><Relationship Id="rId2" Type="http://schemas.openxmlformats.org/officeDocument/2006/relationships/notesSlide" Target="../notesSlides/notesSlide31.xml"/><Relationship Id="rId16" Type="http://schemas.openxmlformats.org/officeDocument/2006/relationships/image" Target="../media/image137.png"/><Relationship Id="rId1" Type="http://schemas.openxmlformats.org/officeDocument/2006/relationships/slideLayout" Target="../slideLayouts/slideLayout16.xml"/><Relationship Id="rId6" Type="http://schemas.openxmlformats.org/officeDocument/2006/relationships/image" Target="../media/image120.png"/><Relationship Id="rId11" Type="http://schemas.openxmlformats.org/officeDocument/2006/relationships/image" Target="../media/image134.svg"/><Relationship Id="rId5" Type="http://schemas.openxmlformats.org/officeDocument/2006/relationships/image" Target="../media/image130.svg"/><Relationship Id="rId15" Type="http://schemas.microsoft.com/office/2007/relationships/hdphoto" Target="../media/hdphoto2.wdp"/><Relationship Id="rId10" Type="http://schemas.openxmlformats.org/officeDocument/2006/relationships/image" Target="../media/image125.png"/><Relationship Id="rId4" Type="http://schemas.openxmlformats.org/officeDocument/2006/relationships/image" Target="../media/image118.png"/><Relationship Id="rId9" Type="http://schemas.openxmlformats.org/officeDocument/2006/relationships/image" Target="../media/image133.png"/><Relationship Id="rId14" Type="http://schemas.openxmlformats.org/officeDocument/2006/relationships/image" Target="../media/image13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34.xml"/><Relationship Id="rId1" Type="http://schemas.openxmlformats.org/officeDocument/2006/relationships/slideLayout" Target="../slideLayouts/slideLayout16.xml"/><Relationship Id="rId5" Type="http://schemas.openxmlformats.org/officeDocument/2006/relationships/image" Target="../media/image141.png"/><Relationship Id="rId4" Type="http://schemas.openxmlformats.org/officeDocument/2006/relationships/image" Target="../media/image140.svg"/></Relationships>
</file>

<file path=ppt/slides/_rels/slide35.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48.png"/><Relationship Id="rId3" Type="http://schemas.openxmlformats.org/officeDocument/2006/relationships/image" Target="../media/image142.png"/><Relationship Id="rId7" Type="http://schemas.openxmlformats.org/officeDocument/2006/relationships/image" Target="../media/image53.png"/><Relationship Id="rId12" Type="http://schemas.openxmlformats.org/officeDocument/2006/relationships/image" Target="../media/image147.png"/><Relationship Id="rId2" Type="http://schemas.openxmlformats.org/officeDocument/2006/relationships/notesSlide" Target="../notesSlides/notesSlide35.xml"/><Relationship Id="rId1" Type="http://schemas.openxmlformats.org/officeDocument/2006/relationships/slideLayout" Target="../slideLayouts/slideLayout46.xml"/><Relationship Id="rId6" Type="http://schemas.openxmlformats.org/officeDocument/2006/relationships/image" Target="../media/image140.svg"/><Relationship Id="rId11" Type="http://schemas.openxmlformats.org/officeDocument/2006/relationships/image" Target="../media/image146.png"/><Relationship Id="rId5" Type="http://schemas.openxmlformats.org/officeDocument/2006/relationships/image" Target="../media/image139.png"/><Relationship Id="rId10" Type="http://schemas.openxmlformats.org/officeDocument/2006/relationships/image" Target="../media/image145.png"/><Relationship Id="rId4" Type="http://schemas.openxmlformats.org/officeDocument/2006/relationships/image" Target="../media/image143.png"/><Relationship Id="rId9" Type="http://schemas.openxmlformats.org/officeDocument/2006/relationships/image" Target="../media/image144.png"/></Relationships>
</file>

<file path=ppt/slides/_rels/slide3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151.svg"/><Relationship Id="rId4" Type="http://schemas.openxmlformats.org/officeDocument/2006/relationships/image" Target="../media/image15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57.svg"/><Relationship Id="rId13" Type="http://schemas.openxmlformats.org/officeDocument/2006/relationships/image" Target="../media/image62.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svg"/><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image" Target="../media/image55.sv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png"/><Relationship Id="rId9" Type="http://schemas.openxmlformats.org/officeDocument/2006/relationships/image" Target="../media/image58.png"/></Relationships>
</file>

<file path=ppt/slides/_rels/slide6.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3.pn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65.svg"/><Relationship Id="rId11" Type="http://schemas.openxmlformats.org/officeDocument/2006/relationships/image" Target="../media/image70.png"/><Relationship Id="rId5" Type="http://schemas.openxmlformats.org/officeDocument/2006/relationships/image" Target="../media/image54.png"/><Relationship Id="rId10" Type="http://schemas.openxmlformats.org/officeDocument/2006/relationships/image" Target="../media/image69.svg"/><Relationship Id="rId4" Type="http://schemas.openxmlformats.org/officeDocument/2006/relationships/image" Target="../media/image64.svg"/><Relationship Id="rId9" Type="http://schemas.openxmlformats.org/officeDocument/2006/relationships/image" Target="../media/image6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一張含有 文字, 螢幕擷取畫面, 計分板, 設計 的圖片&#10;&#10;自動產生的描述">
            <a:extLst>
              <a:ext uri="{FF2B5EF4-FFF2-40B4-BE49-F238E27FC236}">
                <a16:creationId xmlns:a16="http://schemas.microsoft.com/office/drawing/2014/main" id="{49E8E30B-7B31-9ECF-0ED4-A0C0D41862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965967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DDF6B-7A4F-947C-417C-0949F520AD0C}"/>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074C9B96-C535-6002-D7B8-28450B1E946A}"/>
              </a:ext>
            </a:extLst>
          </p:cNvPr>
          <p:cNvSpPr txBox="1"/>
          <p:nvPr/>
        </p:nvSpPr>
        <p:spPr>
          <a:xfrm>
            <a:off x="7518398" y="2833096"/>
            <a:ext cx="2079779" cy="1015663"/>
          </a:xfrm>
          <a:prstGeom prst="rect">
            <a:avLst/>
          </a:prstGeom>
          <a:noFill/>
        </p:spPr>
        <p:txBody>
          <a:bodyPr wrap="squar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sz="2000" b="1">
                <a:solidFill>
                  <a:srgbClr val="FF3A00"/>
                </a:solidFill>
                <a:latin typeface="Arial" panose="020B0604020202020204" pitchFamily="34" charset="0"/>
                <a:ea typeface="微軟正黑體"/>
                <a:cs typeface="Arial" panose="020B0604020202020204" pitchFamily="34" charset="0"/>
                <a:sym typeface="Arial"/>
              </a:rPr>
              <a:t>Optional Rail Kit Accessory: </a:t>
            </a:r>
          </a:p>
          <a:p>
            <a:r>
              <a:rPr lang="en-US" altLang="en-US" sz="2000" b="1">
                <a:solidFill>
                  <a:srgbClr val="FF3A00"/>
                </a:solidFill>
                <a:latin typeface="Arial" panose="020B0604020202020204" pitchFamily="34" charset="0"/>
                <a:ea typeface="微軟正黑體"/>
                <a:cs typeface="Arial" panose="020B0604020202020204" pitchFamily="34" charset="0"/>
                <a:sym typeface="Arial"/>
              </a:rPr>
              <a:t>RAIL-B02</a:t>
            </a:r>
          </a:p>
        </p:txBody>
      </p:sp>
      <p:sp>
        <p:nvSpPr>
          <p:cNvPr id="7" name="TextBox 8">
            <a:extLst>
              <a:ext uri="{FF2B5EF4-FFF2-40B4-BE49-F238E27FC236}">
                <a16:creationId xmlns:a16="http://schemas.microsoft.com/office/drawing/2014/main" id="{B1655DBD-04CE-7550-8474-4546734E6DAB}"/>
              </a:ext>
            </a:extLst>
          </p:cNvPr>
          <p:cNvSpPr txBox="1"/>
          <p:nvPr/>
        </p:nvSpPr>
        <p:spPr>
          <a:xfrm>
            <a:off x="7518399" y="3898488"/>
            <a:ext cx="3670156" cy="1908215"/>
          </a:xfrm>
          <a:prstGeom prst="rect">
            <a:avLst/>
          </a:prstGeom>
          <a:noFill/>
        </p:spPr>
        <p:txBody>
          <a:bodyPr wrap="squar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500" b="1">
                <a:solidFill>
                  <a:schemeClr val="bg1"/>
                </a:solidFill>
                <a:latin typeface="Arial"/>
                <a:ea typeface="微軟正黑體"/>
                <a:cs typeface="Arial"/>
              </a:rPr>
              <a:t>Support models：</a:t>
            </a:r>
            <a:endParaRPr lang="zh-TW" altLang="en-US" sz="1500">
              <a:solidFill>
                <a:schemeClr val="bg1"/>
              </a:solidFill>
              <a:latin typeface="Arial"/>
              <a:ea typeface="微軟正黑體"/>
              <a:cs typeface="Arial"/>
            </a:endParaRPr>
          </a:p>
          <a:p>
            <a:r>
              <a:rPr lang="en-US" altLang="zh-CN" sz="1500" b="1">
                <a:solidFill>
                  <a:schemeClr val="bg1"/>
                </a:solidFill>
                <a:latin typeface="Arial"/>
                <a:ea typeface="微軟正黑體"/>
                <a:cs typeface="Arial"/>
              </a:rPr>
              <a:t>TS-h1277AXU-RP</a:t>
            </a:r>
            <a:endParaRPr lang="en-US" sz="1500">
              <a:solidFill>
                <a:schemeClr val="bg1"/>
              </a:solidFill>
              <a:latin typeface="Arial"/>
              <a:cs typeface="Arial"/>
            </a:endParaRPr>
          </a:p>
          <a:p>
            <a:r>
              <a:rPr lang="en-US" altLang="zh-CN" sz="1500" b="1">
                <a:solidFill>
                  <a:schemeClr val="bg1"/>
                </a:solidFill>
                <a:latin typeface="Arial"/>
                <a:ea typeface="微軟正黑體"/>
                <a:cs typeface="Arial"/>
              </a:rPr>
              <a:t>TS-h1677AXU-RP</a:t>
            </a:r>
          </a:p>
          <a:p>
            <a:r>
              <a:rPr lang="zh-CN" altLang="en-US" sz="1500" b="1">
                <a:solidFill>
                  <a:schemeClr val="bg1"/>
                </a:solidFill>
                <a:latin typeface="Arial"/>
                <a:ea typeface="微軟正黑體"/>
                <a:cs typeface="Arial"/>
              </a:rPr>
              <a:t>Max. Load Capacity：</a:t>
            </a:r>
            <a:endParaRPr lang="en-US" altLang="zh-CN" sz="1500" b="1">
              <a:solidFill>
                <a:schemeClr val="bg1"/>
              </a:solidFill>
              <a:latin typeface="Arial"/>
              <a:ea typeface="微軟正黑體"/>
              <a:cs typeface="Arial"/>
            </a:endParaRPr>
          </a:p>
          <a:p>
            <a:r>
              <a:rPr lang="zh-CN" altLang="en-US" b="1">
                <a:solidFill>
                  <a:schemeClr val="bg1"/>
                </a:solidFill>
                <a:latin typeface="Arial"/>
                <a:ea typeface="微軟正黑體"/>
                <a:cs typeface="Arial"/>
              </a:rPr>
              <a:t>Handles up to </a:t>
            </a:r>
            <a:r>
              <a:rPr lang="en-US" altLang="zh-CN" sz="3600" b="1">
                <a:solidFill>
                  <a:srgbClr val="FF3A00"/>
                </a:solidFill>
                <a:latin typeface="Arial"/>
                <a:ea typeface="微軟正黑體"/>
                <a:cs typeface="Arial"/>
              </a:rPr>
              <a:t>45.5</a:t>
            </a:r>
            <a:r>
              <a:rPr lang="zh-CN" altLang="en-US" b="1">
                <a:solidFill>
                  <a:srgbClr val="FF3A00"/>
                </a:solidFill>
                <a:latin typeface="Arial"/>
                <a:ea typeface="微軟正黑體"/>
                <a:cs typeface="Arial"/>
              </a:rPr>
              <a:t>Kg </a:t>
            </a:r>
            <a:r>
              <a:rPr lang="zh-CN" altLang="en-US" b="1">
                <a:solidFill>
                  <a:schemeClr val="bg1"/>
                </a:solidFill>
                <a:latin typeface="Arial"/>
                <a:ea typeface="微軟正黑體"/>
                <a:cs typeface="Arial"/>
              </a:rPr>
              <a:t>when fully extended</a:t>
            </a:r>
            <a:endParaRPr lang="en-US" b="1">
              <a:solidFill>
                <a:schemeClr val="bg1"/>
              </a:solidFill>
              <a:latin typeface="Arial"/>
              <a:ea typeface="微軟正黑體"/>
              <a:cs typeface="Arial"/>
            </a:endParaRPr>
          </a:p>
        </p:txBody>
      </p:sp>
      <p:sp>
        <p:nvSpPr>
          <p:cNvPr id="11" name="文字方塊 10">
            <a:extLst>
              <a:ext uri="{FF2B5EF4-FFF2-40B4-BE49-F238E27FC236}">
                <a16:creationId xmlns:a16="http://schemas.microsoft.com/office/drawing/2014/main" id="{811A12D1-B833-85AA-7269-1B5427C16DAE}"/>
              </a:ext>
            </a:extLst>
          </p:cNvPr>
          <p:cNvSpPr txBox="1"/>
          <p:nvPr/>
        </p:nvSpPr>
        <p:spPr>
          <a:xfrm>
            <a:off x="-68094" y="171368"/>
            <a:ext cx="12260093" cy="1538883"/>
          </a:xfrm>
          <a:prstGeom prst="rect">
            <a:avLst/>
          </a:prstGeom>
          <a:noFill/>
        </p:spPr>
        <p:txBody>
          <a:bodyPr wrap="square" lIns="91440" tIns="45720" rIns="91440" bIns="45720" rtlCol="0" anchor="ctr">
            <a:spAutoFit/>
          </a:bodyPr>
          <a:lstStyle/>
          <a:p>
            <a:pPr algn="ctr"/>
            <a:r>
              <a:rPr lang="en-US" altLang="zh-TW" sz="4600" b="1">
                <a:solidFill>
                  <a:schemeClr val="bg1">
                    <a:lumMod val="75000"/>
                  </a:schemeClr>
                </a:solidFill>
                <a:latin typeface="Arial"/>
                <a:ea typeface="微軟正黑體"/>
                <a:cs typeface="Arial"/>
              </a:rPr>
              <a:t>TS-h1277AXU-RP / TS-h1677AXU-RP</a:t>
            </a:r>
            <a:br>
              <a:rPr lang="en-US" altLang="zh-TW" sz="4600" b="1">
                <a:latin typeface="Arial"/>
                <a:ea typeface="微軟正黑體"/>
                <a:cs typeface="Arial"/>
              </a:rPr>
            </a:br>
            <a:r>
              <a:rPr lang="en-US" altLang="zh-TW" sz="4600" b="1">
                <a:solidFill>
                  <a:schemeClr val="bg1">
                    <a:lumMod val="75000"/>
                  </a:schemeClr>
                </a:solidFill>
                <a:latin typeface="Arial"/>
                <a:ea typeface="微軟正黑體"/>
                <a:cs typeface="Arial"/>
              </a:rPr>
              <a:t>Dimensions</a:t>
            </a:r>
          </a:p>
        </p:txBody>
      </p:sp>
      <p:pic>
        <p:nvPicPr>
          <p:cNvPr id="13" name="Picture 6">
            <a:extLst>
              <a:ext uri="{FF2B5EF4-FFF2-40B4-BE49-F238E27FC236}">
                <a16:creationId xmlns:a16="http://schemas.microsoft.com/office/drawing/2014/main" id="{4CD92A0E-30EC-0761-8240-175AC2E06A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250932">
            <a:off x="9620737" y="3034197"/>
            <a:ext cx="2139257" cy="543196"/>
          </a:xfrm>
          <a:prstGeom prst="rect">
            <a:avLst/>
          </a:prstGeom>
        </p:spPr>
      </p:pic>
    </p:spTree>
    <p:extLst>
      <p:ext uri="{BB962C8B-B14F-4D97-AF65-F5344CB8AC3E}">
        <p14:creationId xmlns:p14="http://schemas.microsoft.com/office/powerpoint/2010/main" val="29694598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字方塊 17">
            <a:extLst>
              <a:ext uri="{FF2B5EF4-FFF2-40B4-BE49-F238E27FC236}">
                <a16:creationId xmlns:a16="http://schemas.microsoft.com/office/drawing/2014/main" id="{775F2CF5-F364-874D-39CF-0B2444360D76}"/>
              </a:ext>
            </a:extLst>
          </p:cNvPr>
          <p:cNvSpPr txBox="1"/>
          <p:nvPr/>
        </p:nvSpPr>
        <p:spPr>
          <a:xfrm>
            <a:off x="-68094" y="239715"/>
            <a:ext cx="12260093" cy="1538883"/>
          </a:xfrm>
          <a:prstGeom prst="rect">
            <a:avLst/>
          </a:prstGeom>
          <a:noFill/>
        </p:spPr>
        <p:txBody>
          <a:bodyPr wrap="square" lIns="91440" tIns="45720" rIns="91440" bIns="45720" rtlCol="0" anchor="ctr">
            <a:spAutoFit/>
          </a:bodyPr>
          <a:lstStyle/>
          <a:p>
            <a:pPr algn="ctr"/>
            <a:r>
              <a:rPr lang="en-US" altLang="zh-TW" sz="4600" b="1">
                <a:solidFill>
                  <a:schemeClr val="bg1">
                    <a:lumMod val="75000"/>
                  </a:schemeClr>
                </a:solidFill>
                <a:latin typeface="Arial" panose="020B0604020202020204" pitchFamily="34" charset="0"/>
                <a:ea typeface="微軟正黑體"/>
                <a:cs typeface="Arial" panose="020B0604020202020204" pitchFamily="34" charset="0"/>
              </a:rPr>
              <a:t>TS-h1277AXU-RP / TS-h1677AXU-RP</a:t>
            </a:r>
            <a:br>
              <a:rPr lang="en-US" altLang="zh-TW" sz="4600" b="1">
                <a:solidFill>
                  <a:schemeClr val="bg1">
                    <a:lumMod val="75000"/>
                  </a:schemeClr>
                </a:solidFill>
                <a:latin typeface="Arial" panose="020B0604020202020204" pitchFamily="34" charset="0"/>
                <a:ea typeface="微軟正黑體"/>
                <a:cs typeface="Arial" panose="020B0604020202020204" pitchFamily="34" charset="0"/>
              </a:rPr>
            </a:br>
            <a:r>
              <a:rPr lang="en-US" altLang="zh-TW" sz="4600" b="1">
                <a:solidFill>
                  <a:schemeClr val="bg1">
                    <a:lumMod val="75000"/>
                  </a:schemeClr>
                </a:solidFill>
                <a:latin typeface="Arial" panose="020B0604020202020204" pitchFamily="34" charset="0"/>
                <a:ea typeface="微軟正黑體"/>
                <a:cs typeface="Arial" panose="020B0604020202020204" pitchFamily="34" charset="0"/>
              </a:rPr>
              <a:t>Easily remove the top cover for upgrades</a:t>
            </a:r>
            <a:endParaRPr lang="zh-TW" altLang="en-US" sz="4600" b="1">
              <a:solidFill>
                <a:schemeClr val="bg1">
                  <a:lumMod val="75000"/>
                </a:schemeClr>
              </a:solidFill>
              <a:latin typeface="Arial" panose="020B0604020202020204" pitchFamily="34" charset="0"/>
              <a:ea typeface="微軟正黑體"/>
              <a:cs typeface="Arial" panose="020B0604020202020204" pitchFamily="34" charset="0"/>
            </a:endParaRPr>
          </a:p>
        </p:txBody>
      </p:sp>
      <p:sp>
        <p:nvSpPr>
          <p:cNvPr id="34" name="文字方塊 33">
            <a:extLst>
              <a:ext uri="{FF2B5EF4-FFF2-40B4-BE49-F238E27FC236}">
                <a16:creationId xmlns:a16="http://schemas.microsoft.com/office/drawing/2014/main" id="{72BFBCA3-E5F9-FECF-EAE3-68336CD8295A}"/>
              </a:ext>
            </a:extLst>
          </p:cNvPr>
          <p:cNvSpPr txBox="1"/>
          <p:nvPr/>
        </p:nvSpPr>
        <p:spPr>
          <a:xfrm>
            <a:off x="9385422" y="4607303"/>
            <a:ext cx="2748521" cy="1512402"/>
          </a:xfrm>
          <a:prstGeom prst="rect">
            <a:avLst/>
          </a:prstGeom>
          <a:noFill/>
        </p:spPr>
        <p:txBody>
          <a:bodyPr wrap="square" lIns="91440" tIns="45720" rIns="91440" bIns="45720" rtlCol="0" anchor="t">
            <a:spAutoFit/>
          </a:bodyPr>
          <a:lstStyle/>
          <a:p>
            <a:pPr>
              <a:lnSpc>
                <a:spcPts val="1600"/>
              </a:lnSpc>
            </a:pPr>
            <a:r>
              <a:rPr lang="en-US" altLang="zh-TW" sz="1200">
                <a:solidFill>
                  <a:schemeClr val="bg1"/>
                </a:solidFill>
                <a:latin typeface="Arial" panose="020B0604020202020204" pitchFamily="34" charset="0"/>
                <a:ea typeface="微軟正黑體"/>
                <a:cs typeface="Arial" panose="020B0604020202020204" pitchFamily="34" charset="0"/>
              </a:rPr>
              <a:t>4 x </a:t>
            </a:r>
            <a:r>
              <a:rPr lang="en-US" altLang="zh-TW" sz="1200" b="1">
                <a:solidFill>
                  <a:srgbClr val="FF0000"/>
                </a:solidFill>
                <a:latin typeface="Arial" panose="020B0604020202020204" pitchFamily="34" charset="0"/>
                <a:ea typeface="微軟正黑體"/>
                <a:cs typeface="Arial" panose="020B0604020202020204" pitchFamily="34" charset="0"/>
              </a:rPr>
              <a:t>DDR5</a:t>
            </a:r>
            <a:r>
              <a:rPr lang="en-US" altLang="zh-TW" sz="1200">
                <a:solidFill>
                  <a:schemeClr val="bg1"/>
                </a:solidFill>
                <a:latin typeface="Arial" panose="020B0604020202020204" pitchFamily="34" charset="0"/>
                <a:ea typeface="微軟正黑體"/>
                <a:cs typeface="Arial" panose="020B0604020202020204" pitchFamily="34" charset="0"/>
              </a:rPr>
              <a:t> UDIMM RAM Slots, delivering immense bandwidth and expandable up to a maximum of 128GB. Shipped with non-ECC memory, with the option to upgrade to ECC memory. Note: ECC and non-ECC memory cannot be mixed.</a:t>
            </a:r>
            <a:endParaRPr lang="en-US" altLang="zh-TW" sz="12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5" name="文字方塊 34">
            <a:extLst>
              <a:ext uri="{FF2B5EF4-FFF2-40B4-BE49-F238E27FC236}">
                <a16:creationId xmlns:a16="http://schemas.microsoft.com/office/drawing/2014/main" id="{2B68B1F2-969D-E1F4-1985-4ACEC2643B3A}"/>
              </a:ext>
            </a:extLst>
          </p:cNvPr>
          <p:cNvSpPr txBox="1"/>
          <p:nvPr/>
        </p:nvSpPr>
        <p:spPr>
          <a:xfrm>
            <a:off x="9385422" y="2680720"/>
            <a:ext cx="2311655" cy="1722010"/>
          </a:xfrm>
          <a:prstGeom prst="rect">
            <a:avLst/>
          </a:prstGeom>
          <a:noFill/>
        </p:spPr>
        <p:txBody>
          <a:bodyPr wrap="square" lIns="91440" tIns="45720" rIns="91440" bIns="45720" rtlCol="0" anchor="t">
            <a:spAutoFit/>
          </a:bodyPr>
          <a:lstStyle/>
          <a:p>
            <a:pPr>
              <a:lnSpc>
                <a:spcPts val="1600"/>
              </a:lnSpc>
            </a:pPr>
            <a:r>
              <a:rPr lang="en-US" altLang="zh-TW" sz="1200">
                <a:solidFill>
                  <a:schemeClr val="bg1"/>
                </a:solidFill>
                <a:latin typeface="Arial" panose="020B0604020202020204" pitchFamily="34" charset="0"/>
                <a:ea typeface="微軟正黑體"/>
                <a:cs typeface="Arial" panose="020B0604020202020204" pitchFamily="34" charset="0"/>
              </a:rPr>
              <a:t>3x </a:t>
            </a:r>
            <a:r>
              <a:rPr lang="en-US" altLang="zh-TW" sz="1200" b="1">
                <a:solidFill>
                  <a:srgbClr val="FF0000"/>
                </a:solidFill>
                <a:latin typeface="Arial" panose="020B0604020202020204" pitchFamily="34" charset="0"/>
                <a:ea typeface="微軟正黑體"/>
                <a:cs typeface="Arial" panose="020B0604020202020204" pitchFamily="34" charset="0"/>
              </a:rPr>
              <a:t>PCIe Gen4 </a:t>
            </a:r>
            <a:r>
              <a:rPr lang="zh-TW" altLang="en-US" sz="1200">
                <a:solidFill>
                  <a:schemeClr val="bg1"/>
                </a:solidFill>
                <a:latin typeface="Arial" panose="020B0604020202020204" pitchFamily="34" charset="0"/>
                <a:ea typeface="微軟正黑體"/>
                <a:cs typeface="Arial" panose="020B0604020202020204" pitchFamily="34" charset="0"/>
              </a:rPr>
              <a:t>expansion Slots</a:t>
            </a:r>
            <a:endParaRPr lang="zh-TW">
              <a:solidFill>
                <a:schemeClr val="bg1"/>
              </a:solidFill>
              <a:latin typeface="Arial" panose="020B0604020202020204" pitchFamily="34" charset="0"/>
              <a:cs typeface="Arial" panose="020B0604020202020204" pitchFamily="34" charset="0"/>
            </a:endParaRPr>
          </a:p>
          <a:p>
            <a:pPr>
              <a:lnSpc>
                <a:spcPts val="1600"/>
              </a:lnSpc>
            </a:pPr>
            <a:r>
              <a:rPr lang="en-US" altLang="zh-TW" sz="1200">
                <a:solidFill>
                  <a:schemeClr val="bg1"/>
                </a:solidFill>
                <a:latin typeface="Arial" panose="020B0604020202020204" pitchFamily="34" charset="0"/>
                <a:ea typeface="微軟正黑體"/>
                <a:cs typeface="Arial" panose="020B0604020202020204" pitchFamily="34" charset="0"/>
              </a:rPr>
              <a:t>(2x</a:t>
            </a:r>
            <a:r>
              <a:rPr lang="zh-TW" altLang="en-US" sz="1200">
                <a:solidFill>
                  <a:schemeClr val="bg1"/>
                </a:solidFill>
                <a:latin typeface="Arial" panose="020B0604020202020204" pitchFamily="34" charset="0"/>
                <a:ea typeface="微軟正黑體"/>
                <a:cs typeface="Arial" panose="020B0604020202020204" pitchFamily="34" charset="0"/>
              </a:rPr>
              <a:t> </a:t>
            </a:r>
            <a:r>
              <a:rPr lang="en-US" altLang="zh-TW" sz="1200">
                <a:solidFill>
                  <a:schemeClr val="bg1"/>
                </a:solidFill>
                <a:latin typeface="Arial" panose="020B0604020202020204" pitchFamily="34" charset="0"/>
                <a:ea typeface="微軟正黑體"/>
                <a:cs typeface="Arial" panose="020B0604020202020204" pitchFamily="34" charset="0"/>
              </a:rPr>
              <a:t>PCIe Gen4 x4, 1x PCIe Gen4 x8 or Gen4 x4)</a:t>
            </a:r>
          </a:p>
          <a:p>
            <a:pPr>
              <a:lnSpc>
                <a:spcPts val="1600"/>
              </a:lnSpc>
            </a:pPr>
            <a:r>
              <a:rPr lang="zh-TW" sz="1200">
                <a:solidFill>
                  <a:schemeClr val="bg1"/>
                </a:solidFill>
                <a:latin typeface="Arial" panose="020B0604020202020204" pitchFamily="34" charset="0"/>
                <a:ea typeface="微軟正黑體"/>
                <a:cs typeface="Arial" panose="020B0604020202020204" pitchFamily="34" charset="0"/>
              </a:rPr>
              <a:t>Balancing performance and expandability, offering the flexibility to expand with </a:t>
            </a:r>
            <a:r>
              <a:rPr lang="zh-TW" sz="1200">
                <a:solidFill>
                  <a:srgbClr val="FF0000"/>
                </a:solidFill>
                <a:latin typeface="Arial" panose="020B0604020202020204" pitchFamily="34" charset="0"/>
                <a:ea typeface="微軟正黑體"/>
                <a:cs typeface="Arial" panose="020B0604020202020204" pitchFamily="34" charset="0"/>
              </a:rPr>
              <a:t>25Gb</a:t>
            </a:r>
            <a:r>
              <a:rPr lang="en-US" altLang="zh-TW" sz="1200">
                <a:solidFill>
                  <a:srgbClr val="FF0000"/>
                </a:solidFill>
                <a:latin typeface="Arial" panose="020B0604020202020204" pitchFamily="34" charset="0"/>
                <a:ea typeface="微軟正黑體"/>
                <a:cs typeface="Arial" panose="020B0604020202020204" pitchFamily="34" charset="0"/>
              </a:rPr>
              <a:t>E</a:t>
            </a:r>
            <a:r>
              <a:rPr lang="zh-TW" altLang="en-US" sz="1200">
                <a:solidFill>
                  <a:srgbClr val="FFFFFF"/>
                </a:solidFill>
                <a:latin typeface="Arial" panose="020B0604020202020204" pitchFamily="34" charset="0"/>
                <a:ea typeface="微軟正黑體"/>
                <a:cs typeface="Arial" panose="020B0604020202020204" pitchFamily="34" charset="0"/>
              </a:rPr>
              <a:t> </a:t>
            </a:r>
            <a:r>
              <a:rPr lang="en-US" altLang="zh-TW" sz="1200">
                <a:solidFill>
                  <a:srgbClr val="FFFFFF"/>
                </a:solidFill>
                <a:latin typeface="Arial" panose="020B0604020202020204" pitchFamily="34" charset="0"/>
                <a:ea typeface="微軟正黑體"/>
                <a:cs typeface="Arial" panose="020B0604020202020204" pitchFamily="34" charset="0"/>
              </a:rPr>
              <a:t>Sma</a:t>
            </a:r>
            <a:r>
              <a:rPr lang="en-US" altLang="zh-TW" sz="1200">
                <a:solidFill>
                  <a:schemeClr val="bg1"/>
                </a:solidFill>
                <a:latin typeface="Arial" panose="020B0604020202020204" pitchFamily="34" charset="0"/>
                <a:ea typeface="微軟正黑體"/>
                <a:cs typeface="Arial" panose="020B0604020202020204" pitchFamily="34" charset="0"/>
              </a:rPr>
              <a:t>rt</a:t>
            </a:r>
            <a:r>
              <a:rPr lang="zh-TW" altLang="en-US" sz="1200">
                <a:solidFill>
                  <a:schemeClr val="bg1"/>
                </a:solidFill>
                <a:latin typeface="Arial" panose="020B0604020202020204" pitchFamily="34" charset="0"/>
                <a:ea typeface="微軟正黑體"/>
                <a:cs typeface="Arial" panose="020B0604020202020204" pitchFamily="34" charset="0"/>
              </a:rPr>
              <a:t> </a:t>
            </a:r>
            <a:r>
              <a:rPr lang="en-US" altLang="zh-TW" sz="1200">
                <a:solidFill>
                  <a:schemeClr val="bg1"/>
                </a:solidFill>
                <a:latin typeface="Arial" panose="020B0604020202020204" pitchFamily="34" charset="0"/>
                <a:ea typeface="微軟正黑體"/>
                <a:cs typeface="Arial" panose="020B0604020202020204" pitchFamily="34" charset="0"/>
              </a:rPr>
              <a:t>NIC,</a:t>
            </a:r>
            <a:r>
              <a:rPr lang="zh-TW" altLang="en-US" sz="1200">
                <a:solidFill>
                  <a:schemeClr val="bg1"/>
                </a:solidFill>
                <a:latin typeface="Arial" panose="020B0604020202020204" pitchFamily="34" charset="0"/>
                <a:ea typeface="微軟正黑體"/>
                <a:cs typeface="Arial" panose="020B0604020202020204" pitchFamily="34" charset="0"/>
              </a:rPr>
              <a:t> </a:t>
            </a:r>
            <a:r>
              <a:rPr lang="en-US" altLang="zh-TW" sz="1200" err="1">
                <a:solidFill>
                  <a:schemeClr val="bg1"/>
                </a:solidFill>
                <a:latin typeface="Arial" panose="020B0604020202020204" pitchFamily="34" charset="0"/>
                <a:ea typeface="微軟正黑體"/>
                <a:cs typeface="Arial" panose="020B0604020202020204" pitchFamily="34" charset="0"/>
              </a:rPr>
              <a:t>Fibre</a:t>
            </a:r>
            <a:r>
              <a:rPr lang="zh-TW" altLang="en-US" sz="1200">
                <a:solidFill>
                  <a:schemeClr val="bg1"/>
                </a:solidFill>
                <a:latin typeface="Arial" panose="020B0604020202020204" pitchFamily="34" charset="0"/>
                <a:ea typeface="微軟正黑體"/>
                <a:cs typeface="Arial" panose="020B0604020202020204" pitchFamily="34" charset="0"/>
              </a:rPr>
              <a:t> </a:t>
            </a:r>
            <a:r>
              <a:rPr lang="en-US" altLang="zh-TW" sz="1200">
                <a:solidFill>
                  <a:schemeClr val="bg1"/>
                </a:solidFill>
                <a:latin typeface="Arial" panose="020B0604020202020204" pitchFamily="34" charset="0"/>
                <a:ea typeface="微軟正黑體"/>
                <a:cs typeface="Arial" panose="020B0604020202020204" pitchFamily="34" charset="0"/>
              </a:rPr>
              <a:t>Channel,</a:t>
            </a:r>
            <a:r>
              <a:rPr lang="zh-TW" altLang="en-US" sz="1200">
                <a:solidFill>
                  <a:schemeClr val="bg1"/>
                </a:solidFill>
                <a:latin typeface="Arial" panose="020B0604020202020204" pitchFamily="34" charset="0"/>
                <a:ea typeface="微軟正黑體"/>
                <a:cs typeface="Arial" panose="020B0604020202020204" pitchFamily="34" charset="0"/>
              </a:rPr>
              <a:t> </a:t>
            </a:r>
            <a:r>
              <a:rPr lang="en-US" altLang="zh-TW" sz="1200">
                <a:solidFill>
                  <a:schemeClr val="bg1"/>
                </a:solidFill>
                <a:latin typeface="Arial" panose="020B0604020202020204" pitchFamily="34" charset="0"/>
                <a:ea typeface="微軟正黑體"/>
                <a:cs typeface="Arial" panose="020B0604020202020204" pitchFamily="34" charset="0"/>
              </a:rPr>
              <a:t>o</a:t>
            </a:r>
            <a:r>
              <a:rPr lang="zh-TW" sz="1200">
                <a:solidFill>
                  <a:schemeClr val="bg1"/>
                </a:solidFill>
                <a:latin typeface="Arial" panose="020B0604020202020204" pitchFamily="34" charset="0"/>
                <a:ea typeface="微軟正黑體"/>
                <a:cs typeface="Arial" panose="020B0604020202020204" pitchFamily="34" charset="0"/>
              </a:rPr>
              <a:t>r J</a:t>
            </a:r>
            <a:r>
              <a:rPr lang="en-US" altLang="zh-TW" sz="1200">
                <a:solidFill>
                  <a:schemeClr val="bg1"/>
                </a:solidFill>
                <a:latin typeface="Arial" panose="020B0604020202020204" pitchFamily="34" charset="0"/>
                <a:ea typeface="微軟正黑體"/>
                <a:cs typeface="Arial" panose="020B0604020202020204" pitchFamily="34" charset="0"/>
              </a:rPr>
              <a:t>BOD.</a:t>
            </a:r>
            <a:endParaRPr lang="en-US">
              <a:solidFill>
                <a:schemeClr val="bg1"/>
              </a:solidFill>
              <a:latin typeface="Arial" panose="020B0604020202020204" pitchFamily="34" charset="0"/>
              <a:cs typeface="Arial" panose="020B0604020202020204" pitchFamily="34" charset="0"/>
            </a:endParaRPr>
          </a:p>
        </p:txBody>
      </p:sp>
      <p:sp>
        <p:nvSpPr>
          <p:cNvPr id="2" name="文字方塊 1">
            <a:extLst>
              <a:ext uri="{FF2B5EF4-FFF2-40B4-BE49-F238E27FC236}">
                <a16:creationId xmlns:a16="http://schemas.microsoft.com/office/drawing/2014/main" id="{ADFC2DC1-6A05-2D96-DD67-2DBE5AA06E03}"/>
              </a:ext>
            </a:extLst>
          </p:cNvPr>
          <p:cNvSpPr txBox="1"/>
          <p:nvPr/>
        </p:nvSpPr>
        <p:spPr>
          <a:xfrm>
            <a:off x="240477" y="4746554"/>
            <a:ext cx="1749778" cy="1512402"/>
          </a:xfrm>
          <a:prstGeom prst="rect">
            <a:avLst/>
          </a:prstGeom>
          <a:noFill/>
        </p:spPr>
        <p:txBody>
          <a:bodyPr wrap="square" lIns="91440" tIns="45720" rIns="91440" bIns="45720" rtlCol="0" anchor="t">
            <a:spAutoFit/>
          </a:bodyPr>
          <a:lstStyle/>
          <a:p>
            <a:pPr algn="ctr">
              <a:lnSpc>
                <a:spcPts val="1600"/>
              </a:lnSpc>
            </a:pPr>
            <a:r>
              <a:rPr lang="en-US" altLang="zh-TW" sz="1200">
                <a:solidFill>
                  <a:schemeClr val="bg1"/>
                </a:solidFill>
                <a:latin typeface="Arial" panose="020B0604020202020204" pitchFamily="34" charset="0"/>
                <a:ea typeface="微軟正黑體"/>
                <a:cs typeface="Arial" panose="020B0604020202020204" pitchFamily="34" charset="0"/>
              </a:rPr>
              <a:t>2 x M.2 2280 </a:t>
            </a:r>
            <a:r>
              <a:rPr lang="en-US" altLang="zh-TW" sz="1200" b="1">
                <a:solidFill>
                  <a:srgbClr val="FF0000"/>
                </a:solidFill>
                <a:latin typeface="Arial" panose="020B0604020202020204" pitchFamily="34" charset="0"/>
                <a:ea typeface="微軟正黑體"/>
                <a:cs typeface="Arial" panose="020B0604020202020204" pitchFamily="34" charset="0"/>
              </a:rPr>
              <a:t>PCIe Gen5</a:t>
            </a:r>
            <a:r>
              <a:rPr lang="en-US" altLang="zh-TW" sz="1200">
                <a:solidFill>
                  <a:srgbClr val="FF0000"/>
                </a:solidFill>
                <a:latin typeface="Arial" panose="020B0604020202020204" pitchFamily="34" charset="0"/>
                <a:ea typeface="微軟正黑體"/>
                <a:cs typeface="Arial" panose="020B0604020202020204" pitchFamily="34" charset="0"/>
              </a:rPr>
              <a:t> </a:t>
            </a:r>
            <a:r>
              <a:rPr lang="en-US" altLang="zh-TW" sz="1200">
                <a:solidFill>
                  <a:schemeClr val="bg1"/>
                </a:solidFill>
                <a:latin typeface="Arial" panose="020B0604020202020204" pitchFamily="34" charset="0"/>
                <a:ea typeface="微軟正黑體"/>
                <a:cs typeface="Arial" panose="020B0604020202020204" pitchFamily="34" charset="0"/>
              </a:rPr>
              <a:t>x2 </a:t>
            </a:r>
            <a:r>
              <a:rPr lang="zh-TW" altLang="en-US" sz="1200">
                <a:solidFill>
                  <a:schemeClr val="bg1"/>
                </a:solidFill>
                <a:latin typeface="Arial" panose="020B0604020202020204" pitchFamily="34" charset="0"/>
                <a:ea typeface="微軟正黑體"/>
                <a:cs typeface="Arial" panose="020B0604020202020204" pitchFamily="34" charset="0"/>
              </a:rPr>
              <a:t>slots, can be utilized individually for storage or employed to boost cache performance, ensuring ultimate efficiency.</a:t>
            </a:r>
            <a:endParaRPr lang="en-US" altLang="zh-TW" sz="12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42714701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E19A96F-0877-4410-890E-846CFAE0278D}"/>
              </a:ext>
            </a:extLst>
          </p:cNvPr>
          <p:cNvSpPr txBox="1"/>
          <p:nvPr/>
        </p:nvSpPr>
        <p:spPr>
          <a:xfrm>
            <a:off x="380499" y="1169945"/>
            <a:ext cx="7352488" cy="348878"/>
          </a:xfrm>
          <a:prstGeom prst="rect">
            <a:avLst/>
          </a:prstGeom>
          <a:noFill/>
        </p:spPr>
        <p:txBody>
          <a:bodyPr wrap="square" lIns="91440" tIns="45720" rIns="91440" bIns="45720" rtlCol="0" anchor="t">
            <a:spAutoFit/>
          </a:bodyPr>
          <a:lstStyle/>
          <a:p>
            <a:pPr>
              <a:lnSpc>
                <a:spcPts val="2000"/>
              </a:lnSpc>
            </a:pPr>
            <a:r>
              <a:rPr lang="en-US" altLang="zh-TW" sz="2200" b="1" kern="100">
                <a:solidFill>
                  <a:srgbClr val="FF0000"/>
                </a:solidFill>
                <a:latin typeface="Arial" panose="020B0604020202020204" pitchFamily="34" charset="0"/>
                <a:ea typeface="微軟正黑體"/>
                <a:cs typeface="Arial" panose="020B0604020202020204" pitchFamily="34" charset="0"/>
              </a:rPr>
              <a:t>Multicore Efficiency with Low Power Consumption</a:t>
            </a:r>
            <a:endParaRPr lang="zh-TW" altLang="en-US" sz="2200">
              <a:solidFill>
                <a:srgbClr val="FF000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 name="文字方塊 1">
            <a:extLst>
              <a:ext uri="{FF2B5EF4-FFF2-40B4-BE49-F238E27FC236}">
                <a16:creationId xmlns:a16="http://schemas.microsoft.com/office/drawing/2014/main" id="{E8C288F3-5EFA-3EBB-E465-5E90862530B5}"/>
              </a:ext>
            </a:extLst>
          </p:cNvPr>
          <p:cNvSpPr txBox="1"/>
          <p:nvPr/>
        </p:nvSpPr>
        <p:spPr>
          <a:xfrm>
            <a:off x="4204952" y="6573803"/>
            <a:ext cx="2860468" cy="230832"/>
          </a:xfrm>
          <a:prstGeom prst="rect">
            <a:avLst/>
          </a:prstGeom>
          <a:noFill/>
        </p:spPr>
        <p:txBody>
          <a:bodyPr wrap="square" lIns="91440" tIns="45720" rIns="91440" bIns="45720" rtlCol="0" anchor="t">
            <a:spAutoFit/>
          </a:bodyPr>
          <a:lstStyle/>
          <a:p>
            <a:r>
              <a:rPr lang="en-US" sz="900" kern="100" err="1">
                <a:solidFill>
                  <a:schemeClr val="bg1"/>
                </a:solidFill>
                <a:latin typeface="Arial" panose="020B0604020202020204" pitchFamily="34" charset="0"/>
                <a:ea typeface="PMingLiU"/>
                <a:cs typeface="Arial" panose="020B0604020202020204" pitchFamily="34" charset="0"/>
              </a:rPr>
              <a:t>PassMark</a:t>
            </a:r>
            <a:r>
              <a:rPr lang="en-US" sz="900" kern="100">
                <a:solidFill>
                  <a:schemeClr val="bg1"/>
                </a:solidFill>
                <a:latin typeface="Arial" panose="020B0604020202020204" pitchFamily="34" charset="0"/>
                <a:ea typeface="PMingLiU"/>
                <a:cs typeface="Arial" panose="020B0604020202020204" pitchFamily="34" charset="0"/>
              </a:rPr>
              <a:t> Software © 2008-2023</a:t>
            </a:r>
            <a:endParaRPr lang="zh-TW" sz="900">
              <a:solidFill>
                <a:schemeClr val="bg1"/>
              </a:solidFill>
              <a:latin typeface="Arial" panose="020B0604020202020204" pitchFamily="34" charset="0"/>
              <a:cs typeface="Arial" panose="020B0604020202020204" pitchFamily="34" charset="0"/>
            </a:endParaRPr>
          </a:p>
        </p:txBody>
      </p:sp>
      <p:grpSp>
        <p:nvGrpSpPr>
          <p:cNvPr id="47" name="群組 46">
            <a:extLst>
              <a:ext uri="{FF2B5EF4-FFF2-40B4-BE49-F238E27FC236}">
                <a16:creationId xmlns:a16="http://schemas.microsoft.com/office/drawing/2014/main" id="{21321988-7857-0FBE-80BC-C8D2BED5D004}"/>
              </a:ext>
            </a:extLst>
          </p:cNvPr>
          <p:cNvGrpSpPr/>
          <p:nvPr/>
        </p:nvGrpSpPr>
        <p:grpSpPr>
          <a:xfrm>
            <a:off x="582897" y="3273129"/>
            <a:ext cx="2225820" cy="1231811"/>
            <a:chOff x="526475" y="3319615"/>
            <a:chExt cx="2225820" cy="1231811"/>
          </a:xfrm>
        </p:grpSpPr>
        <p:sp>
          <p:nvSpPr>
            <p:cNvPr id="14" name="矩形: 圓角 13">
              <a:extLst>
                <a:ext uri="{FF2B5EF4-FFF2-40B4-BE49-F238E27FC236}">
                  <a16:creationId xmlns:a16="http://schemas.microsoft.com/office/drawing/2014/main" id="{E13F888A-9DB8-B4D6-C71D-45E4B12B9436}"/>
                </a:ext>
              </a:extLst>
            </p:cNvPr>
            <p:cNvSpPr/>
            <p:nvPr/>
          </p:nvSpPr>
          <p:spPr>
            <a:xfrm>
              <a:off x="526475" y="3319615"/>
              <a:ext cx="2225820" cy="1231811"/>
            </a:xfrm>
            <a:prstGeom prst="roundRect">
              <a:avLst>
                <a:gd name="adj" fmla="val 6762"/>
              </a:avLst>
            </a:prstGeom>
            <a:gradFill>
              <a:gsLst>
                <a:gs pos="8000">
                  <a:srgbClr val="F46521">
                    <a:alpha val="16000"/>
                  </a:srgbClr>
                </a:gs>
                <a:gs pos="100000">
                  <a:srgbClr val="F46521">
                    <a:alpha val="0"/>
                  </a:srgbClr>
                </a:gs>
              </a:gsLst>
              <a:lin ang="1800000" scaled="0"/>
            </a:gradFill>
            <a:ln>
              <a:gradFill>
                <a:gsLst>
                  <a:gs pos="0">
                    <a:srgbClr val="F46521"/>
                  </a:gs>
                  <a:gs pos="100000">
                    <a:srgbClr val="FF0000"/>
                  </a:gs>
                </a:gsLst>
                <a:lin ang="5400000" scaled="1"/>
              </a:grad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18" name="文字方塊 5">
              <a:extLst>
                <a:ext uri="{FF2B5EF4-FFF2-40B4-BE49-F238E27FC236}">
                  <a16:creationId xmlns:a16="http://schemas.microsoft.com/office/drawing/2014/main" id="{B5252F83-9912-1745-D5FD-5CCC19457031}"/>
                </a:ext>
              </a:extLst>
            </p:cNvPr>
            <p:cNvSpPr txBox="1"/>
            <p:nvPr/>
          </p:nvSpPr>
          <p:spPr>
            <a:xfrm>
              <a:off x="563578" y="3422266"/>
              <a:ext cx="1883849" cy="323165"/>
            </a:xfrm>
            <a:prstGeom prst="rect">
              <a:avLst/>
            </a:prstGeom>
            <a:noFill/>
          </p:spPr>
          <p:txBody>
            <a:bodyPr wrap="non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zh-TW" altLang="en-US" sz="1500" b="1">
                  <a:solidFill>
                    <a:schemeClr val="bg1"/>
                  </a:solidFill>
                  <a:latin typeface="Arial" panose="020B0604020202020204" pitchFamily="34" charset="0"/>
                  <a:ea typeface="微軟正黑體"/>
                  <a:cs typeface="Arial" panose="020B0604020202020204" pitchFamily="34" charset="0"/>
                  <a:sym typeface="+mn-lt"/>
                </a:rPr>
                <a:t>Max. Overclocking</a:t>
              </a:r>
              <a:endParaRPr lang="zh-TW" altLang="en-US" sz="1500">
                <a:solidFill>
                  <a:schemeClr val="bg1"/>
                </a:solidFill>
                <a:latin typeface="Arial" panose="020B0604020202020204" pitchFamily="34" charset="0"/>
                <a:cs typeface="Arial" panose="020B0604020202020204" pitchFamily="34" charset="0"/>
              </a:endParaRPr>
            </a:p>
          </p:txBody>
        </p:sp>
        <p:sp>
          <p:nvSpPr>
            <p:cNvPr id="20" name="文字方塊 7">
              <a:extLst>
                <a:ext uri="{FF2B5EF4-FFF2-40B4-BE49-F238E27FC236}">
                  <a16:creationId xmlns:a16="http://schemas.microsoft.com/office/drawing/2014/main" id="{F689B3A2-15D2-505C-3AFB-C60DDCDCE7D2}"/>
                </a:ext>
              </a:extLst>
            </p:cNvPr>
            <p:cNvSpPr txBox="1"/>
            <p:nvPr/>
          </p:nvSpPr>
          <p:spPr>
            <a:xfrm>
              <a:off x="582233" y="3794316"/>
              <a:ext cx="2100255" cy="707886"/>
            </a:xfrm>
            <a:prstGeom prst="rect">
              <a:avLst/>
            </a:prstGeom>
            <a:noFill/>
          </p:spPr>
          <p:txBody>
            <a:bodyPr wrap="non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TW" sz="4000" b="1">
                  <a:solidFill>
                    <a:srgbClr val="FE4F00"/>
                  </a:solidFill>
                  <a:latin typeface="Arial" panose="020B0604020202020204" pitchFamily="34" charset="0"/>
                  <a:ea typeface="微軟正黑體" panose="020B0604030504040204" pitchFamily="34" charset="-120"/>
                  <a:cs typeface="Arial" panose="020B0604020202020204" pitchFamily="34" charset="0"/>
                  <a:sym typeface="+mn-lt"/>
                </a:rPr>
                <a:t>5.3</a:t>
              </a:r>
              <a:r>
                <a:rPr kumimoji="1" lang="en-US" altLang="zh-TW" sz="40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 GHz</a:t>
              </a:r>
              <a:endParaRPr lang="zh-TW" altLang="en-US" sz="40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grpSp>
      <p:sp>
        <p:nvSpPr>
          <p:cNvPr id="3" name="文字方塊 2">
            <a:extLst>
              <a:ext uri="{FF2B5EF4-FFF2-40B4-BE49-F238E27FC236}">
                <a16:creationId xmlns:a16="http://schemas.microsoft.com/office/drawing/2014/main" id="{96507E98-AE02-5A9E-F9C9-B9D9A3278995}"/>
              </a:ext>
            </a:extLst>
          </p:cNvPr>
          <p:cNvSpPr txBox="1"/>
          <p:nvPr/>
        </p:nvSpPr>
        <p:spPr>
          <a:xfrm>
            <a:off x="452926" y="1743804"/>
            <a:ext cx="8394424" cy="646331"/>
          </a:xfrm>
          <a:prstGeom prst="rect">
            <a:avLst/>
          </a:prstGeom>
          <a:noFill/>
        </p:spPr>
        <p:txBody>
          <a:bodyPr wrap="square" lIns="91440" tIns="45720" rIns="91440" bIns="45720" rtlCol="0" anchor="t">
            <a:spAutoFit/>
          </a:bodyPr>
          <a:lstStyle/>
          <a:p>
            <a:pPr marL="285750" indent="-285750">
              <a:buClr>
                <a:srgbClr val="FF0000"/>
              </a:buClr>
              <a:buFont typeface="Arial,Sans-Serif"/>
              <a:buChar char="•"/>
            </a:pPr>
            <a:r>
              <a:rPr lang="en-US" kern="100">
                <a:solidFill>
                  <a:schemeClr val="bg1"/>
                </a:solidFill>
                <a:latin typeface="Arial" panose="020B0604020202020204" pitchFamily="34" charset="0"/>
                <a:ea typeface="微軟正黑體"/>
                <a:cs typeface="Arial" panose="020B0604020202020204" pitchFamily="34" charset="0"/>
              </a:rPr>
              <a:t>AMD Ryzen™ 7 7000 series 8</a:t>
            </a:r>
            <a:r>
              <a:rPr lang="zh-TW" altLang="en-US" kern="100">
                <a:solidFill>
                  <a:schemeClr val="bg1"/>
                </a:solidFill>
                <a:latin typeface="Arial" panose="020B0604020202020204" pitchFamily="34" charset="0"/>
                <a:ea typeface="微軟正黑體"/>
                <a:cs typeface="Arial" panose="020B0604020202020204" pitchFamily="34" charset="0"/>
              </a:rPr>
              <a:t> Cores / 16 Threads</a:t>
            </a:r>
            <a:endParaRPr lang="zh-TW" kern="100">
              <a:solidFill>
                <a:schemeClr val="bg1"/>
              </a:solidFill>
              <a:latin typeface="Arial" panose="020B0604020202020204" pitchFamily="34" charset="0"/>
              <a:ea typeface="微軟正黑體"/>
              <a:cs typeface="Arial" panose="020B0604020202020204" pitchFamily="34" charset="0"/>
            </a:endParaRPr>
          </a:p>
          <a:p>
            <a:pPr marL="285750" indent="-285750">
              <a:buClr>
                <a:srgbClr val="FF0000"/>
              </a:buClr>
              <a:buFont typeface="Arial,Sans-Serif"/>
              <a:buChar char="•"/>
            </a:pPr>
            <a:r>
              <a:rPr lang="en-US" kern="100">
                <a:solidFill>
                  <a:schemeClr val="bg1"/>
                </a:solidFill>
                <a:latin typeface="Arial" panose="020B0604020202020204" pitchFamily="34" charset="0"/>
                <a:ea typeface="微軟正黑體"/>
                <a:cs typeface="Arial" panose="020B0604020202020204" pitchFamily="34" charset="0"/>
              </a:rPr>
              <a:t>AMD Ryzen™ 5 7000 series 6</a:t>
            </a:r>
            <a:r>
              <a:rPr lang="zh-TW" altLang="en-US" kern="100">
                <a:solidFill>
                  <a:schemeClr val="bg1"/>
                </a:solidFill>
                <a:latin typeface="Arial" panose="020B0604020202020204" pitchFamily="34" charset="0"/>
                <a:ea typeface="微軟正黑體"/>
                <a:cs typeface="Arial" panose="020B0604020202020204" pitchFamily="34" charset="0"/>
              </a:rPr>
              <a:t> Cores </a:t>
            </a:r>
            <a:r>
              <a:rPr lang="en-US" altLang="zh-TW" kern="100">
                <a:solidFill>
                  <a:schemeClr val="bg1"/>
                </a:solidFill>
                <a:latin typeface="Arial" panose="020B0604020202020204" pitchFamily="34" charset="0"/>
                <a:ea typeface="微軟正黑體"/>
                <a:cs typeface="Arial" panose="020B0604020202020204" pitchFamily="34" charset="0"/>
              </a:rPr>
              <a:t>/</a:t>
            </a:r>
            <a:r>
              <a:rPr lang="zh-TW" altLang="en-US" kern="100">
                <a:solidFill>
                  <a:schemeClr val="bg1"/>
                </a:solidFill>
                <a:latin typeface="Arial" panose="020B0604020202020204" pitchFamily="34" charset="0"/>
                <a:ea typeface="微軟正黑體"/>
                <a:cs typeface="Arial" panose="020B0604020202020204" pitchFamily="34" charset="0"/>
              </a:rPr>
              <a:t> </a:t>
            </a:r>
            <a:r>
              <a:rPr lang="en-US" altLang="zh-TW" kern="100">
                <a:solidFill>
                  <a:schemeClr val="bg1"/>
                </a:solidFill>
                <a:latin typeface="Arial" panose="020B0604020202020204" pitchFamily="34" charset="0"/>
                <a:ea typeface="微軟正黑體"/>
                <a:cs typeface="Arial" panose="020B0604020202020204" pitchFamily="34" charset="0"/>
              </a:rPr>
              <a:t>12</a:t>
            </a:r>
            <a:r>
              <a:rPr lang="zh-TW" altLang="en-US" kern="100">
                <a:solidFill>
                  <a:schemeClr val="bg1"/>
                </a:solidFill>
                <a:latin typeface="Arial" panose="020B0604020202020204" pitchFamily="34" charset="0"/>
                <a:ea typeface="微軟正黑體"/>
                <a:cs typeface="Arial" panose="020B0604020202020204" pitchFamily="34" charset="0"/>
              </a:rPr>
              <a:t> Threads</a:t>
            </a:r>
            <a:endParaRPr lang="zh-TW" altLang="en-US" kern="1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1" name="矩形 10">
            <a:extLst>
              <a:ext uri="{FF2B5EF4-FFF2-40B4-BE49-F238E27FC236}">
                <a16:creationId xmlns:a16="http://schemas.microsoft.com/office/drawing/2014/main" id="{BBAE9484-3907-E3BF-E68A-0C89AF48FB0A}"/>
              </a:ext>
            </a:extLst>
          </p:cNvPr>
          <p:cNvSpPr/>
          <p:nvPr/>
        </p:nvSpPr>
        <p:spPr>
          <a:xfrm>
            <a:off x="452926" y="6061356"/>
            <a:ext cx="5548628" cy="507831"/>
          </a:xfrm>
          <a:prstGeom prst="rect">
            <a:avLst/>
          </a:prstGeom>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zh-TW" sz="900">
                <a:solidFill>
                  <a:schemeClr val="bg1"/>
                </a:solidFill>
                <a:latin typeface="Arial" panose="020B0604020202020204" pitchFamily="34" charset="0"/>
                <a:ea typeface="微軟正黑體"/>
                <a:cs typeface="Arial" panose="020B0604020202020204" pitchFamily="34" charset="0"/>
                <a:sym typeface="+mn-lt"/>
              </a:rPr>
              <a:t>Note: Specifications on this page are based on the AMD Ryzen™ 7 7700</a:t>
            </a:r>
            <a:r>
              <a:rPr kumimoji="1" lang="zh-TW" altLang="en-US" sz="900">
                <a:solidFill>
                  <a:schemeClr val="bg1"/>
                </a:solidFill>
                <a:latin typeface="Arial" panose="020B0604020202020204" pitchFamily="34" charset="0"/>
                <a:ea typeface="微軟正黑體"/>
                <a:cs typeface="Arial" panose="020B0604020202020204" pitchFamily="34" charset="0"/>
                <a:sym typeface="+mn-lt"/>
              </a:rPr>
              <a:t> </a:t>
            </a:r>
            <a:r>
              <a:rPr kumimoji="1" lang="en-US" altLang="zh-TW" sz="900">
                <a:solidFill>
                  <a:schemeClr val="bg1"/>
                </a:solidFill>
                <a:latin typeface="Arial" panose="020B0604020202020204" pitchFamily="34" charset="0"/>
                <a:ea typeface="微軟正黑體"/>
                <a:cs typeface="Arial" panose="020B0604020202020204" pitchFamily="34" charset="0"/>
                <a:sym typeface="+mn-lt"/>
              </a:rPr>
              <a:t>as</a:t>
            </a:r>
            <a:r>
              <a:rPr kumimoji="1" lang="zh-TW" altLang="en-US" sz="900">
                <a:solidFill>
                  <a:schemeClr val="bg1"/>
                </a:solidFill>
                <a:latin typeface="Arial" panose="020B0604020202020204" pitchFamily="34" charset="0"/>
                <a:ea typeface="微軟正黑體"/>
                <a:cs typeface="Arial" panose="020B0604020202020204" pitchFamily="34" charset="0"/>
                <a:sym typeface="+mn-lt"/>
              </a:rPr>
              <a:t> </a:t>
            </a:r>
            <a:r>
              <a:rPr kumimoji="1" lang="en-US" altLang="zh-TW" sz="900">
                <a:solidFill>
                  <a:schemeClr val="bg1"/>
                </a:solidFill>
                <a:latin typeface="Arial" panose="020B0604020202020204" pitchFamily="34" charset="0"/>
                <a:ea typeface="微軟正黑體"/>
                <a:cs typeface="Arial" panose="020B0604020202020204" pitchFamily="34" charset="0"/>
                <a:sym typeface="+mn-lt"/>
              </a:rPr>
              <a:t>an</a:t>
            </a:r>
            <a:r>
              <a:rPr kumimoji="1" lang="zh-TW" altLang="en-US" sz="900">
                <a:solidFill>
                  <a:schemeClr val="bg1"/>
                </a:solidFill>
                <a:latin typeface="Arial" panose="020B0604020202020204" pitchFamily="34" charset="0"/>
                <a:ea typeface="微軟正黑體"/>
                <a:cs typeface="Arial" panose="020B0604020202020204" pitchFamily="34" charset="0"/>
                <a:sym typeface="+mn-lt"/>
              </a:rPr>
              <a:t> </a:t>
            </a:r>
            <a:r>
              <a:rPr kumimoji="1" lang="en-US" altLang="zh-TW" sz="900">
                <a:solidFill>
                  <a:schemeClr val="bg1"/>
                </a:solidFill>
                <a:latin typeface="Arial" panose="020B0604020202020204" pitchFamily="34" charset="0"/>
                <a:ea typeface="微軟正黑體"/>
                <a:cs typeface="Arial" panose="020B0604020202020204" pitchFamily="34" charset="0"/>
                <a:sym typeface="+mn-lt"/>
              </a:rPr>
              <a:t>example.</a:t>
            </a:r>
            <a:r>
              <a:rPr kumimoji="1" lang="zh-TW" altLang="en-US" sz="900">
                <a:solidFill>
                  <a:schemeClr val="bg1"/>
                </a:solidFill>
                <a:latin typeface="Arial" panose="020B0604020202020204" pitchFamily="34" charset="0"/>
                <a:ea typeface="微軟正黑體"/>
                <a:cs typeface="Arial" panose="020B0604020202020204" pitchFamily="34" charset="0"/>
                <a:sym typeface="+mn-lt"/>
              </a:rPr>
              <a:t> </a:t>
            </a:r>
            <a:r>
              <a:rPr kumimoji="1" lang="en-US" altLang="zh-TW" sz="900">
                <a:solidFill>
                  <a:schemeClr val="bg1"/>
                </a:solidFill>
                <a:latin typeface="Arial" panose="020B0604020202020204" pitchFamily="34" charset="0"/>
                <a:ea typeface="微軟正黑體"/>
                <a:cs typeface="Arial" panose="020B0604020202020204" pitchFamily="34" charset="0"/>
                <a:sym typeface="+mn-lt"/>
              </a:rPr>
              <a:t>Detailed</a:t>
            </a:r>
            <a:r>
              <a:rPr kumimoji="1" lang="zh-TW" altLang="en-US" sz="900">
                <a:solidFill>
                  <a:schemeClr val="bg1"/>
                </a:solidFill>
                <a:latin typeface="Arial" panose="020B0604020202020204" pitchFamily="34" charset="0"/>
                <a:ea typeface="微軟正黑體"/>
                <a:cs typeface="Arial" panose="020B0604020202020204" pitchFamily="34" charset="0"/>
                <a:sym typeface="+mn-lt"/>
              </a:rPr>
              <a:t> </a:t>
            </a:r>
            <a:r>
              <a:rPr kumimoji="1" lang="en-US" altLang="zh-TW" sz="900">
                <a:solidFill>
                  <a:schemeClr val="bg1"/>
                </a:solidFill>
                <a:latin typeface="Arial" panose="020B0604020202020204" pitchFamily="34" charset="0"/>
                <a:ea typeface="微軟正黑體"/>
                <a:cs typeface="Arial" panose="020B0604020202020204" pitchFamily="34" charset="0"/>
                <a:sym typeface="+mn-lt"/>
              </a:rPr>
              <a:t>specifications</a:t>
            </a:r>
            <a:r>
              <a:rPr kumimoji="1" lang="zh-TW" altLang="en-US" sz="900">
                <a:solidFill>
                  <a:schemeClr val="bg1"/>
                </a:solidFill>
                <a:latin typeface="Arial" panose="020B0604020202020204" pitchFamily="34" charset="0"/>
                <a:ea typeface="微軟正黑體"/>
                <a:cs typeface="Arial" panose="020B0604020202020204" pitchFamily="34" charset="0"/>
                <a:sym typeface="+mn-lt"/>
              </a:rPr>
              <a:t> </a:t>
            </a:r>
            <a:r>
              <a:rPr kumimoji="1" lang="en-US" altLang="zh-TW" sz="900">
                <a:solidFill>
                  <a:schemeClr val="bg1"/>
                </a:solidFill>
                <a:latin typeface="Arial" panose="020B0604020202020204" pitchFamily="34" charset="0"/>
                <a:ea typeface="微軟正黑體"/>
                <a:cs typeface="Arial" panose="020B0604020202020204" pitchFamily="34" charset="0"/>
                <a:sym typeface="+mn-lt"/>
              </a:rPr>
              <a:t>may</a:t>
            </a:r>
            <a:r>
              <a:rPr kumimoji="1" lang="zh-TW" altLang="en-US" sz="900">
                <a:solidFill>
                  <a:schemeClr val="bg1"/>
                </a:solidFill>
                <a:latin typeface="Arial" panose="020B0604020202020204" pitchFamily="34" charset="0"/>
                <a:ea typeface="微軟正黑體"/>
                <a:cs typeface="Arial" panose="020B0604020202020204" pitchFamily="34" charset="0"/>
                <a:sym typeface="+mn-lt"/>
              </a:rPr>
              <a:t> </a:t>
            </a:r>
            <a:r>
              <a:rPr kumimoji="1" lang="en-US" altLang="zh-TW" sz="900">
                <a:solidFill>
                  <a:schemeClr val="bg1"/>
                </a:solidFill>
                <a:latin typeface="Arial" panose="020B0604020202020204" pitchFamily="34" charset="0"/>
                <a:ea typeface="微軟正黑體"/>
                <a:cs typeface="Arial" panose="020B0604020202020204" pitchFamily="34" charset="0"/>
                <a:sym typeface="+mn-lt"/>
              </a:rPr>
              <a:t>vary</a:t>
            </a:r>
            <a:r>
              <a:rPr kumimoji="1" lang="zh-TW" altLang="en-US" sz="900">
                <a:solidFill>
                  <a:schemeClr val="bg1"/>
                </a:solidFill>
                <a:latin typeface="Arial" panose="020B0604020202020204" pitchFamily="34" charset="0"/>
                <a:ea typeface="微軟正黑體"/>
                <a:cs typeface="Arial" panose="020B0604020202020204" pitchFamily="34" charset="0"/>
                <a:sym typeface="+mn-lt"/>
              </a:rPr>
              <a:t> </a:t>
            </a:r>
            <a:r>
              <a:rPr kumimoji="1" lang="en-US" altLang="zh-TW" sz="900">
                <a:solidFill>
                  <a:schemeClr val="bg1"/>
                </a:solidFill>
                <a:latin typeface="Arial" panose="020B0604020202020204" pitchFamily="34" charset="0"/>
                <a:ea typeface="微軟正黑體"/>
                <a:cs typeface="Arial" panose="020B0604020202020204" pitchFamily="34" charset="0"/>
                <a:sym typeface="+mn-lt"/>
              </a:rPr>
              <a:t>depending</a:t>
            </a:r>
            <a:r>
              <a:rPr kumimoji="1" lang="zh-TW" altLang="en-US" sz="900">
                <a:solidFill>
                  <a:schemeClr val="bg1"/>
                </a:solidFill>
                <a:latin typeface="Arial" panose="020B0604020202020204" pitchFamily="34" charset="0"/>
                <a:ea typeface="微軟正黑體"/>
                <a:cs typeface="Arial" panose="020B0604020202020204" pitchFamily="34" charset="0"/>
                <a:sym typeface="+mn-lt"/>
              </a:rPr>
              <a:t> </a:t>
            </a:r>
            <a:r>
              <a:rPr kumimoji="1" lang="en-US" altLang="zh-TW" sz="900">
                <a:solidFill>
                  <a:schemeClr val="bg1"/>
                </a:solidFill>
                <a:latin typeface="Arial" panose="020B0604020202020204" pitchFamily="34" charset="0"/>
                <a:ea typeface="微軟正黑體"/>
                <a:cs typeface="Arial" panose="020B0604020202020204" pitchFamily="34" charset="0"/>
                <a:sym typeface="+mn-lt"/>
              </a:rPr>
              <a:t>on</a:t>
            </a:r>
            <a:r>
              <a:rPr kumimoji="1" lang="zh-TW" altLang="en-US" sz="900">
                <a:solidFill>
                  <a:schemeClr val="bg1"/>
                </a:solidFill>
                <a:latin typeface="Arial" panose="020B0604020202020204" pitchFamily="34" charset="0"/>
                <a:ea typeface="微軟正黑體"/>
                <a:cs typeface="Arial" panose="020B0604020202020204" pitchFamily="34" charset="0"/>
                <a:sym typeface="+mn-lt"/>
              </a:rPr>
              <a:t> </a:t>
            </a:r>
            <a:r>
              <a:rPr kumimoji="1" lang="en-US" altLang="zh-TW" sz="900">
                <a:solidFill>
                  <a:schemeClr val="bg1"/>
                </a:solidFill>
                <a:latin typeface="Arial" panose="020B0604020202020204" pitchFamily="34" charset="0"/>
                <a:ea typeface="微軟正黑體"/>
                <a:cs typeface="Arial" panose="020B0604020202020204" pitchFamily="34" charset="0"/>
                <a:sym typeface="+mn-lt"/>
              </a:rPr>
              <a:t>the</a:t>
            </a:r>
            <a:r>
              <a:rPr kumimoji="1" lang="zh-TW" altLang="en-US" sz="900">
                <a:solidFill>
                  <a:schemeClr val="bg1"/>
                </a:solidFill>
                <a:latin typeface="Arial" panose="020B0604020202020204" pitchFamily="34" charset="0"/>
                <a:ea typeface="微軟正黑體"/>
                <a:cs typeface="Arial" panose="020B0604020202020204" pitchFamily="34" charset="0"/>
                <a:sym typeface="+mn-lt"/>
              </a:rPr>
              <a:t> </a:t>
            </a:r>
            <a:r>
              <a:rPr kumimoji="1" lang="en-US" altLang="zh-TW" sz="900">
                <a:solidFill>
                  <a:schemeClr val="bg1"/>
                </a:solidFill>
                <a:latin typeface="Arial" panose="020B0604020202020204" pitchFamily="34" charset="0"/>
                <a:ea typeface="微軟正黑體"/>
                <a:cs typeface="Arial" panose="020B0604020202020204" pitchFamily="34" charset="0"/>
                <a:sym typeface="+mn-lt"/>
              </a:rPr>
              <a:t>chosen</a:t>
            </a:r>
            <a:r>
              <a:rPr kumimoji="1" lang="zh-TW" altLang="en-US" sz="900">
                <a:solidFill>
                  <a:schemeClr val="bg1"/>
                </a:solidFill>
                <a:latin typeface="Arial" panose="020B0604020202020204" pitchFamily="34" charset="0"/>
                <a:ea typeface="微軟正黑體"/>
                <a:cs typeface="Arial" panose="020B0604020202020204" pitchFamily="34" charset="0"/>
                <a:sym typeface="+mn-lt"/>
              </a:rPr>
              <a:t> </a:t>
            </a:r>
            <a:r>
              <a:rPr kumimoji="1" lang="en-US" altLang="zh-TW" sz="900">
                <a:solidFill>
                  <a:schemeClr val="bg1"/>
                </a:solidFill>
                <a:latin typeface="Arial" panose="020B0604020202020204" pitchFamily="34" charset="0"/>
                <a:ea typeface="微軟正黑體"/>
                <a:cs typeface="Arial" panose="020B0604020202020204" pitchFamily="34" charset="0"/>
                <a:sym typeface="+mn-lt"/>
              </a:rPr>
              <a:t>CPU</a:t>
            </a:r>
            <a:r>
              <a:rPr kumimoji="1" lang="zh-TW" altLang="en-US" sz="900">
                <a:solidFill>
                  <a:schemeClr val="bg1"/>
                </a:solidFill>
                <a:latin typeface="Arial" panose="020B0604020202020204" pitchFamily="34" charset="0"/>
                <a:ea typeface="微軟正黑體"/>
                <a:cs typeface="Arial" panose="020B0604020202020204" pitchFamily="34" charset="0"/>
                <a:sym typeface="+mn-lt"/>
              </a:rPr>
              <a:t> </a:t>
            </a:r>
            <a:r>
              <a:rPr kumimoji="1" lang="en-US" altLang="zh-TW" sz="900">
                <a:solidFill>
                  <a:schemeClr val="bg1"/>
                </a:solidFill>
                <a:latin typeface="Arial" panose="020B0604020202020204" pitchFamily="34" charset="0"/>
                <a:ea typeface="微軟正黑體"/>
                <a:cs typeface="Arial" panose="020B0604020202020204" pitchFamily="34" charset="0"/>
                <a:sym typeface="+mn-lt"/>
              </a:rPr>
              <a:t>SKU.</a:t>
            </a:r>
            <a:endParaRPr kumimoji="1" lang="zh-TW" altLang="en-US" sz="900">
              <a:solidFill>
                <a:schemeClr val="bg1"/>
              </a:solidFill>
              <a:latin typeface="Arial" panose="020B0604020202020204" pitchFamily="34" charset="0"/>
              <a:cs typeface="Arial" panose="020B0604020202020204" pitchFamily="34" charset="0"/>
              <a:sym typeface="+mn-lt"/>
            </a:endParaRPr>
          </a:p>
          <a:p>
            <a:r>
              <a:rPr kumimoji="1" lang="en-US" altLang="zh-TW" sz="900">
                <a:solidFill>
                  <a:schemeClr val="bg1"/>
                </a:solidFill>
                <a:latin typeface="Arial" panose="020B0604020202020204" pitchFamily="34" charset="0"/>
                <a:ea typeface="微軟正黑體"/>
                <a:cs typeface="Arial" panose="020B0604020202020204" pitchFamily="34" charset="0"/>
                <a:sym typeface="+mn-lt"/>
              </a:rPr>
              <a:t>For</a:t>
            </a:r>
            <a:r>
              <a:rPr kumimoji="1" lang="zh-TW" sz="900">
                <a:solidFill>
                  <a:schemeClr val="bg1"/>
                </a:solidFill>
                <a:latin typeface="Arial" panose="020B0604020202020204" pitchFamily="34" charset="0"/>
                <a:ea typeface="微軟正黑體"/>
                <a:cs typeface="Arial" panose="020B0604020202020204" pitchFamily="34" charset="0"/>
                <a:sym typeface="+mn-lt"/>
              </a:rPr>
              <a:t> more infor</a:t>
            </a:r>
            <a:r>
              <a:rPr kumimoji="1" lang="en-US" altLang="zh-TW" sz="900" err="1">
                <a:solidFill>
                  <a:schemeClr val="bg1"/>
                </a:solidFill>
                <a:latin typeface="Arial" panose="020B0604020202020204" pitchFamily="34" charset="0"/>
                <a:ea typeface="微軟正黑體"/>
                <a:cs typeface="Arial" panose="020B0604020202020204" pitchFamily="34" charset="0"/>
                <a:sym typeface="+mn-lt"/>
              </a:rPr>
              <a:t>mati</a:t>
            </a:r>
            <a:r>
              <a:rPr kumimoji="1" lang="zh-TW" sz="900">
                <a:solidFill>
                  <a:schemeClr val="bg1"/>
                </a:solidFill>
                <a:latin typeface="Arial" panose="020B0604020202020204" pitchFamily="34" charset="0"/>
                <a:ea typeface="微軟正黑體"/>
                <a:cs typeface="Arial" panose="020B0604020202020204" pitchFamily="34" charset="0"/>
                <a:sym typeface="+mn-lt"/>
              </a:rPr>
              <a:t>on,</a:t>
            </a:r>
            <a:r>
              <a:rPr kumimoji="1" lang="zh-TW" altLang="en-US" sz="900">
                <a:solidFill>
                  <a:schemeClr val="bg1"/>
                </a:solidFill>
                <a:latin typeface="Arial" panose="020B0604020202020204" pitchFamily="34" charset="0"/>
                <a:ea typeface="微軟正黑體"/>
                <a:cs typeface="Arial" panose="020B0604020202020204" pitchFamily="34" charset="0"/>
                <a:sym typeface="+mn-lt"/>
              </a:rPr>
              <a:t> </a:t>
            </a:r>
            <a:r>
              <a:rPr kumimoji="1" lang="en-US" altLang="zh-TW" sz="900">
                <a:solidFill>
                  <a:schemeClr val="bg1"/>
                </a:solidFill>
                <a:latin typeface="Arial" panose="020B0604020202020204" pitchFamily="34" charset="0"/>
                <a:ea typeface="微軟正黑體"/>
                <a:cs typeface="Arial" panose="020B0604020202020204" pitchFamily="34" charset="0"/>
                <a:sym typeface="+mn-lt"/>
              </a:rPr>
              <a:t>vis</a:t>
            </a:r>
            <a:r>
              <a:rPr kumimoji="1" lang="zh-TW" sz="900">
                <a:solidFill>
                  <a:schemeClr val="bg1"/>
                </a:solidFill>
                <a:latin typeface="Arial" panose="020B0604020202020204" pitchFamily="34" charset="0"/>
                <a:ea typeface="微軟正黑體"/>
                <a:cs typeface="Arial" panose="020B0604020202020204" pitchFamily="34" charset="0"/>
                <a:sym typeface="+mn-lt"/>
              </a:rPr>
              <a:t>it:</a:t>
            </a:r>
            <a:r>
              <a:rPr kumimoji="1" lang="zh-TW" altLang="en-US" sz="900">
                <a:solidFill>
                  <a:schemeClr val="bg1"/>
                </a:solidFill>
                <a:latin typeface="Arial" panose="020B0604020202020204" pitchFamily="34" charset="0"/>
                <a:ea typeface="微軟正黑體"/>
                <a:cs typeface="Arial" panose="020B0604020202020204" pitchFamily="34" charset="0"/>
                <a:sym typeface="+mn-lt"/>
              </a:rPr>
              <a:t> </a:t>
            </a:r>
            <a:r>
              <a:rPr kumimoji="1" lang="zh-TW" altLang="en-US" sz="900">
                <a:solidFill>
                  <a:schemeClr val="bg1"/>
                </a:solidFill>
                <a:latin typeface="Arial" panose="020B0604020202020204" pitchFamily="34" charset="0"/>
                <a:ea typeface="微軟正黑體"/>
                <a:cs typeface="Arial" panose="020B0604020202020204" pitchFamily="34" charset="0"/>
                <a:sym typeface="+mn-lt"/>
                <a:hlinkClick r:id="rId3">
                  <a:extLst>
                    <a:ext uri="{A12FA001-AC4F-418D-AE19-62706E023703}">
                      <ahyp:hlinkClr xmlns:ahyp="http://schemas.microsoft.com/office/drawing/2018/hyperlinkcolor" val="tx"/>
                    </a:ext>
                  </a:extLst>
                </a:hlinkClick>
              </a:rPr>
              <a:t>CPU Comparison (Ryzen7 7700 vs. Ryzen7 3700X)</a:t>
            </a:r>
            <a:endParaRPr lang="zh-TW" sz="900">
              <a:solidFill>
                <a:schemeClr val="bg1"/>
              </a:solidFill>
              <a:latin typeface="Arial" panose="020B0604020202020204" pitchFamily="34" charset="0"/>
              <a:ea typeface="微軟正黑體"/>
              <a:cs typeface="Arial" panose="020B0604020202020204" pitchFamily="34" charset="0"/>
            </a:endParaRPr>
          </a:p>
        </p:txBody>
      </p:sp>
      <p:sp>
        <p:nvSpPr>
          <p:cNvPr id="12" name="文字方塊 1">
            <a:extLst>
              <a:ext uri="{FF2B5EF4-FFF2-40B4-BE49-F238E27FC236}">
                <a16:creationId xmlns:a16="http://schemas.microsoft.com/office/drawing/2014/main" id="{7CC7B265-B5BD-39A6-5968-14027CE3257B}"/>
              </a:ext>
            </a:extLst>
          </p:cNvPr>
          <p:cNvSpPr txBox="1"/>
          <p:nvPr/>
        </p:nvSpPr>
        <p:spPr>
          <a:xfrm>
            <a:off x="452927" y="2459911"/>
            <a:ext cx="5643074" cy="707886"/>
          </a:xfrm>
          <a:prstGeom prst="rect">
            <a:avLst/>
          </a:prstGeom>
          <a:noFill/>
        </p:spPr>
        <p:txBody>
          <a:bodyPr wrap="squar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200"/>
              </a:lnSpc>
              <a:spcBef>
                <a:spcPts val="1800"/>
              </a:spcBef>
            </a:pPr>
            <a:r>
              <a:rPr lang="en-US" altLang="zh-TW" sz="1200" spc="100">
                <a:solidFill>
                  <a:schemeClr val="bg1"/>
                </a:solidFill>
                <a:latin typeface="Arial" panose="020B0604020202020204" pitchFamily="34" charset="0"/>
                <a:ea typeface="微軟正黑體"/>
                <a:cs typeface="Arial" panose="020B0604020202020204" pitchFamily="34" charset="0"/>
                <a:sym typeface="+mn-lt"/>
              </a:rPr>
              <a:t>The all-new AMD AM5 high-performance processors deliver robust capabilities with up to 32MB cache, reaching a maximum frequency of 5.3 GHz. Equipped with integrated AMD Radeon™ Graphics, they support 4K video transcoding and accelerate various AI applications.</a:t>
            </a:r>
            <a:endParaRPr lang="zh-TW" altLang="en-US" sz="1200" spc="10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13" name="文字方塊 12">
            <a:extLst>
              <a:ext uri="{FF2B5EF4-FFF2-40B4-BE49-F238E27FC236}">
                <a16:creationId xmlns:a16="http://schemas.microsoft.com/office/drawing/2014/main" id="{1A0EC402-839A-78C7-C249-C77FB00EAE2D}"/>
              </a:ext>
            </a:extLst>
          </p:cNvPr>
          <p:cNvSpPr txBox="1"/>
          <p:nvPr/>
        </p:nvSpPr>
        <p:spPr>
          <a:xfrm>
            <a:off x="304139" y="130480"/>
            <a:ext cx="11811501" cy="1017010"/>
          </a:xfrm>
          <a:prstGeom prst="rect">
            <a:avLst/>
          </a:prstGeom>
          <a:noFill/>
        </p:spPr>
        <p:txBody>
          <a:bodyPr wrap="square" lIns="91440" tIns="45720" rIns="91440" bIns="45720" rtlCol="0" anchor="ctr">
            <a:spAutoFit/>
          </a:bodyPr>
          <a:lstStyle/>
          <a:p>
            <a:pPr>
              <a:lnSpc>
                <a:spcPts val="3600"/>
              </a:lnSpc>
            </a:pPr>
            <a:r>
              <a:rPr lang="en-US" altLang="zh-TW" sz="4000" b="1">
                <a:solidFill>
                  <a:schemeClr val="bg1">
                    <a:lumMod val="75000"/>
                  </a:schemeClr>
                </a:solidFill>
                <a:latin typeface="Arial" panose="020B0604020202020204" pitchFamily="34" charset="0"/>
                <a:ea typeface="微軟正黑體"/>
                <a:cs typeface="Arial" panose="020B0604020202020204" pitchFamily="34" charset="0"/>
              </a:rPr>
              <a:t>Powerful 6-core/12-thread &amp; 8-core/16-thread High Frequency 5nm Processors</a:t>
            </a:r>
          </a:p>
        </p:txBody>
      </p:sp>
      <p:grpSp>
        <p:nvGrpSpPr>
          <p:cNvPr id="49" name="群組 48">
            <a:extLst>
              <a:ext uri="{FF2B5EF4-FFF2-40B4-BE49-F238E27FC236}">
                <a16:creationId xmlns:a16="http://schemas.microsoft.com/office/drawing/2014/main" id="{F2C14F7E-0D17-6959-AA3B-C307F254BFFC}"/>
              </a:ext>
            </a:extLst>
          </p:cNvPr>
          <p:cNvGrpSpPr/>
          <p:nvPr/>
        </p:nvGrpSpPr>
        <p:grpSpPr>
          <a:xfrm>
            <a:off x="582897" y="4739521"/>
            <a:ext cx="2225820" cy="1231811"/>
            <a:chOff x="526475" y="4786007"/>
            <a:chExt cx="2225820" cy="1231811"/>
          </a:xfrm>
        </p:grpSpPr>
        <p:sp>
          <p:nvSpPr>
            <p:cNvPr id="30" name="矩形: 圓角 29">
              <a:extLst>
                <a:ext uri="{FF2B5EF4-FFF2-40B4-BE49-F238E27FC236}">
                  <a16:creationId xmlns:a16="http://schemas.microsoft.com/office/drawing/2014/main" id="{7084B9EB-17BD-4280-7F55-92C1A737A3CE}"/>
                </a:ext>
              </a:extLst>
            </p:cNvPr>
            <p:cNvSpPr/>
            <p:nvPr/>
          </p:nvSpPr>
          <p:spPr>
            <a:xfrm>
              <a:off x="526475" y="4786007"/>
              <a:ext cx="2225820" cy="1231811"/>
            </a:xfrm>
            <a:prstGeom prst="roundRect">
              <a:avLst>
                <a:gd name="adj" fmla="val 6762"/>
              </a:avLst>
            </a:prstGeom>
            <a:gradFill>
              <a:gsLst>
                <a:gs pos="8000">
                  <a:srgbClr val="F46521">
                    <a:alpha val="16000"/>
                  </a:srgbClr>
                </a:gs>
                <a:gs pos="100000">
                  <a:srgbClr val="F46521">
                    <a:alpha val="0"/>
                  </a:srgbClr>
                </a:gs>
              </a:gsLst>
              <a:lin ang="1800000" scaled="0"/>
            </a:gradFill>
            <a:ln>
              <a:gradFill>
                <a:gsLst>
                  <a:gs pos="0">
                    <a:srgbClr val="F46521"/>
                  </a:gs>
                  <a:gs pos="100000">
                    <a:srgbClr val="FF0000"/>
                  </a:gs>
                </a:gsLst>
                <a:lin ang="5400000" scaled="1"/>
              </a:grad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31" name="文字方塊 5">
              <a:extLst>
                <a:ext uri="{FF2B5EF4-FFF2-40B4-BE49-F238E27FC236}">
                  <a16:creationId xmlns:a16="http://schemas.microsoft.com/office/drawing/2014/main" id="{FB1AD662-2250-3549-23D5-D066B1ADF064}"/>
                </a:ext>
              </a:extLst>
            </p:cNvPr>
            <p:cNvSpPr txBox="1"/>
            <p:nvPr/>
          </p:nvSpPr>
          <p:spPr>
            <a:xfrm>
              <a:off x="563578" y="4888658"/>
              <a:ext cx="2089033" cy="323165"/>
            </a:xfrm>
            <a:prstGeom prst="rect">
              <a:avLst/>
            </a:prstGeom>
            <a:noFill/>
          </p:spPr>
          <p:txBody>
            <a:bodyPr wrap="non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TW" sz="1500" b="1">
                  <a:solidFill>
                    <a:schemeClr val="bg1"/>
                  </a:solidFill>
                  <a:latin typeface="Arial" panose="020B0604020202020204" pitchFamily="34" charset="0"/>
                  <a:ea typeface="微軟正黑體"/>
                  <a:cs typeface="Arial" panose="020B0604020202020204" pitchFamily="34" charset="0"/>
                  <a:sym typeface="+mn-lt"/>
                </a:rPr>
                <a:t>8-</a:t>
              </a:r>
              <a:r>
                <a:rPr kumimoji="1" lang="zh-TW" altLang="en-US" sz="1500" b="1">
                  <a:solidFill>
                    <a:schemeClr val="bg1"/>
                  </a:solidFill>
                  <a:latin typeface="Arial" panose="020B0604020202020204" pitchFamily="34" charset="0"/>
                  <a:ea typeface="微軟正黑體"/>
                  <a:cs typeface="Arial" panose="020B0604020202020204" pitchFamily="34" charset="0"/>
                  <a:sym typeface="+mn-lt"/>
                </a:rPr>
                <a:t>Cores</a:t>
              </a:r>
              <a:r>
                <a:rPr kumimoji="1" lang="en-US" altLang="zh-TW" sz="1500" b="1">
                  <a:solidFill>
                    <a:schemeClr val="bg1"/>
                  </a:solidFill>
                  <a:latin typeface="Arial" panose="020B0604020202020204" pitchFamily="34" charset="0"/>
                  <a:ea typeface="微軟正黑體"/>
                  <a:cs typeface="Arial" panose="020B0604020202020204" pitchFamily="34" charset="0"/>
                  <a:sym typeface="+mn-lt"/>
                </a:rPr>
                <a:t> / 16-</a:t>
              </a:r>
              <a:r>
                <a:rPr kumimoji="1" lang="zh-TW" altLang="en-US" sz="1500" b="1">
                  <a:solidFill>
                    <a:schemeClr val="bg1"/>
                  </a:solidFill>
                  <a:latin typeface="Arial" panose="020B0604020202020204" pitchFamily="34" charset="0"/>
                  <a:ea typeface="微軟正黑體"/>
                  <a:cs typeface="Arial" panose="020B0604020202020204" pitchFamily="34" charset="0"/>
                  <a:sym typeface="+mn-lt"/>
                </a:rPr>
                <a:t>Threads</a:t>
              </a:r>
              <a:endParaRPr kumimoji="1" lang="en-US" altLang="zh-TW" sz="1500" b="1">
                <a:solidFill>
                  <a:schemeClr val="bg1"/>
                </a:solidFill>
                <a:latin typeface="Arial" panose="020B0604020202020204" pitchFamily="34" charset="0"/>
                <a:ea typeface="微軟正黑體"/>
                <a:cs typeface="Arial" panose="020B0604020202020204" pitchFamily="34" charset="0"/>
                <a:sym typeface="+mn-lt"/>
              </a:endParaRPr>
            </a:p>
          </p:txBody>
        </p:sp>
        <p:sp>
          <p:nvSpPr>
            <p:cNvPr id="32" name="文字方塊 7">
              <a:extLst>
                <a:ext uri="{FF2B5EF4-FFF2-40B4-BE49-F238E27FC236}">
                  <a16:creationId xmlns:a16="http://schemas.microsoft.com/office/drawing/2014/main" id="{D2290F7B-9EB7-105C-8ED7-212C3FB13D00}"/>
                </a:ext>
              </a:extLst>
            </p:cNvPr>
            <p:cNvSpPr txBox="1"/>
            <p:nvPr/>
          </p:nvSpPr>
          <p:spPr>
            <a:xfrm>
              <a:off x="582233" y="5260708"/>
              <a:ext cx="2066591" cy="707886"/>
            </a:xfrm>
            <a:prstGeom prst="rect">
              <a:avLst/>
            </a:prstGeom>
            <a:noFill/>
          </p:spPr>
          <p:txBody>
            <a:bodyPr wrap="non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TW" sz="4000" b="1">
                  <a:solidFill>
                    <a:srgbClr val="FE4F00"/>
                  </a:solidFill>
                  <a:latin typeface="Arial" panose="020B0604020202020204" pitchFamily="34" charset="0"/>
                  <a:ea typeface="微軟正黑體" panose="020B0604030504040204" pitchFamily="34" charset="-120"/>
                  <a:cs typeface="Arial" panose="020B0604020202020204" pitchFamily="34" charset="0"/>
                  <a:sym typeface="+mn-lt"/>
                </a:rPr>
                <a:t>3.8</a:t>
              </a:r>
              <a:r>
                <a:rPr kumimoji="1" lang="en-US" altLang="zh-TW" sz="40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 GHz</a:t>
              </a:r>
              <a:endParaRPr lang="zh-TW" altLang="en-US" sz="40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grpSp>
      <p:grpSp>
        <p:nvGrpSpPr>
          <p:cNvPr id="48" name="群組 47">
            <a:extLst>
              <a:ext uri="{FF2B5EF4-FFF2-40B4-BE49-F238E27FC236}">
                <a16:creationId xmlns:a16="http://schemas.microsoft.com/office/drawing/2014/main" id="{29684DD2-7488-0B25-3286-1AB83DFFF157}"/>
              </a:ext>
            </a:extLst>
          </p:cNvPr>
          <p:cNvGrpSpPr/>
          <p:nvPr/>
        </p:nvGrpSpPr>
        <p:grpSpPr>
          <a:xfrm>
            <a:off x="3208355" y="3273128"/>
            <a:ext cx="2793199" cy="1231811"/>
            <a:chOff x="2942429" y="3319614"/>
            <a:chExt cx="2793199" cy="1231811"/>
          </a:xfrm>
        </p:grpSpPr>
        <p:sp>
          <p:nvSpPr>
            <p:cNvPr id="26" name="矩形: 圓角 25">
              <a:extLst>
                <a:ext uri="{FF2B5EF4-FFF2-40B4-BE49-F238E27FC236}">
                  <a16:creationId xmlns:a16="http://schemas.microsoft.com/office/drawing/2014/main" id="{05976872-3686-3AE2-C624-005D486C8AC8}"/>
                </a:ext>
              </a:extLst>
            </p:cNvPr>
            <p:cNvSpPr/>
            <p:nvPr/>
          </p:nvSpPr>
          <p:spPr>
            <a:xfrm>
              <a:off x="2942429" y="3319614"/>
              <a:ext cx="2793199" cy="1231811"/>
            </a:xfrm>
            <a:prstGeom prst="roundRect">
              <a:avLst>
                <a:gd name="adj" fmla="val 6762"/>
              </a:avLst>
            </a:prstGeom>
            <a:gradFill>
              <a:gsLst>
                <a:gs pos="8000">
                  <a:srgbClr val="F46521">
                    <a:alpha val="16000"/>
                  </a:srgbClr>
                </a:gs>
                <a:gs pos="100000">
                  <a:srgbClr val="F46521">
                    <a:alpha val="0"/>
                  </a:srgbClr>
                </a:gs>
              </a:gsLst>
              <a:lin ang="1800000" scaled="0"/>
            </a:gradFill>
            <a:ln>
              <a:gradFill>
                <a:gsLst>
                  <a:gs pos="0">
                    <a:srgbClr val="F46521"/>
                  </a:gs>
                  <a:gs pos="100000">
                    <a:srgbClr val="FF0000"/>
                  </a:gs>
                </a:gsLst>
                <a:lin ang="5400000" scaled="1"/>
              </a:grad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27" name="文字方塊 5">
              <a:extLst>
                <a:ext uri="{FF2B5EF4-FFF2-40B4-BE49-F238E27FC236}">
                  <a16:creationId xmlns:a16="http://schemas.microsoft.com/office/drawing/2014/main" id="{21562160-3E12-834F-765A-730CA3E52E06}"/>
                </a:ext>
              </a:extLst>
            </p:cNvPr>
            <p:cNvSpPr txBox="1"/>
            <p:nvPr/>
          </p:nvSpPr>
          <p:spPr>
            <a:xfrm>
              <a:off x="2988586" y="4092151"/>
              <a:ext cx="1369093" cy="353943"/>
            </a:xfrm>
            <a:prstGeom prst="rect">
              <a:avLst/>
            </a:prstGeom>
            <a:noFill/>
          </p:spPr>
          <p:txBody>
            <a:bodyPr wrap="non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zh-TW" altLang="en-US" sz="1700" b="1">
                  <a:solidFill>
                    <a:schemeClr val="bg1"/>
                  </a:solidFill>
                  <a:latin typeface="Arial" panose="020B0604020202020204" pitchFamily="34" charset="0"/>
                  <a:ea typeface="微軟正黑體"/>
                  <a:cs typeface="Arial" panose="020B0604020202020204" pitchFamily="34" charset="0"/>
                  <a:sym typeface="+mn-lt"/>
                </a:rPr>
                <a:t>Boosted by</a:t>
              </a:r>
              <a:endParaRPr kumimoji="1" lang="en-US" altLang="zh-TW" sz="17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28" name="文字方塊 7">
              <a:extLst>
                <a:ext uri="{FF2B5EF4-FFF2-40B4-BE49-F238E27FC236}">
                  <a16:creationId xmlns:a16="http://schemas.microsoft.com/office/drawing/2014/main" id="{A9F4EF7A-F1AA-5FB0-8F0A-3221BEB8EFD9}"/>
                </a:ext>
              </a:extLst>
            </p:cNvPr>
            <p:cNvSpPr txBox="1"/>
            <p:nvPr/>
          </p:nvSpPr>
          <p:spPr>
            <a:xfrm>
              <a:off x="4149991" y="3794315"/>
              <a:ext cx="1524776" cy="707886"/>
            </a:xfrm>
            <a:prstGeom prst="rect">
              <a:avLst/>
            </a:prstGeom>
            <a:noFill/>
          </p:spPr>
          <p:txBody>
            <a:bodyPr wrap="non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TW" sz="4000" b="1">
                  <a:solidFill>
                    <a:srgbClr val="FE4F00"/>
                  </a:solidFill>
                  <a:latin typeface="Arial" panose="020B0604020202020204" pitchFamily="34" charset="0"/>
                  <a:ea typeface="微軟正黑體"/>
                  <a:cs typeface="Arial" panose="020B0604020202020204" pitchFamily="34" charset="0"/>
                  <a:sym typeface="+mn-lt"/>
                </a:rPr>
                <a:t>6.73X</a:t>
              </a:r>
              <a:endParaRPr lang="zh-TW" altLang="en-US" sz="40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9" name="文字方塊 38">
              <a:extLst>
                <a:ext uri="{FF2B5EF4-FFF2-40B4-BE49-F238E27FC236}">
                  <a16:creationId xmlns:a16="http://schemas.microsoft.com/office/drawing/2014/main" id="{9E893416-3596-59F0-1E78-2610A3509330}"/>
                </a:ext>
              </a:extLst>
            </p:cNvPr>
            <p:cNvSpPr txBox="1"/>
            <p:nvPr/>
          </p:nvSpPr>
          <p:spPr>
            <a:xfrm>
              <a:off x="2998187" y="3387835"/>
              <a:ext cx="2621531" cy="400110"/>
            </a:xfrm>
            <a:prstGeom prst="rect">
              <a:avLst/>
            </a:prstGeom>
            <a:noFill/>
          </p:spPr>
          <p:txBody>
            <a:bodyPr wrap="square" lIns="91440" tIns="45720" rIns="91440" bIns="45720" anchor="t">
              <a:spAutoFit/>
            </a:bodyPr>
            <a:lstStyle/>
            <a:p>
              <a:r>
                <a:rPr kumimoji="1" lang="zh-TW" sz="1000" b="1">
                  <a:solidFill>
                    <a:schemeClr val="bg1"/>
                  </a:solidFill>
                  <a:latin typeface="Arial" panose="020B0604020202020204" pitchFamily="34" charset="0"/>
                  <a:ea typeface="微軟正黑體"/>
                  <a:cs typeface="Arial" panose="020B0604020202020204" pitchFamily="34" charset="0"/>
                  <a:sym typeface="+mn-lt"/>
                </a:rPr>
                <a:t>Thumbnail Performance Compared to the Previous Generati</a:t>
              </a:r>
              <a:r>
                <a:rPr kumimoji="1" lang="en-US" altLang="zh-TW" sz="1000" b="1">
                  <a:solidFill>
                    <a:schemeClr val="bg1"/>
                  </a:solidFill>
                  <a:latin typeface="Arial" panose="020B0604020202020204" pitchFamily="34" charset="0"/>
                  <a:ea typeface="微軟正黑體"/>
                  <a:cs typeface="Arial" panose="020B0604020202020204" pitchFamily="34" charset="0"/>
                  <a:sym typeface="+mn-lt"/>
                </a:rPr>
                <a:t>on</a:t>
              </a:r>
              <a:r>
                <a:rPr kumimoji="1" lang="zh-TW" altLang="en-US" sz="1000" b="1">
                  <a:solidFill>
                    <a:schemeClr val="bg1"/>
                  </a:solidFill>
                  <a:latin typeface="Arial" panose="020B0604020202020204" pitchFamily="34" charset="0"/>
                  <a:ea typeface="微軟正黑體"/>
                  <a:cs typeface="Arial" panose="020B0604020202020204" pitchFamily="34" charset="0"/>
                  <a:sym typeface="+mn-lt"/>
                </a:rPr>
                <a:t> </a:t>
              </a:r>
              <a:r>
                <a:rPr kumimoji="1" lang="en-US" altLang="zh-TW" sz="1000" b="1">
                  <a:solidFill>
                    <a:schemeClr val="bg1"/>
                  </a:solidFill>
                  <a:latin typeface="Arial" panose="020B0604020202020204" pitchFamily="34" charset="0"/>
                  <a:ea typeface="微軟正黑體"/>
                  <a:cs typeface="Arial" panose="020B0604020202020204" pitchFamily="34" charset="0"/>
                  <a:sym typeface="+mn-lt"/>
                </a:rPr>
                <a:t>x7</a:t>
              </a:r>
              <a:r>
                <a:rPr kumimoji="1" lang="zh-TW" sz="1000" b="1">
                  <a:solidFill>
                    <a:schemeClr val="bg1"/>
                  </a:solidFill>
                  <a:latin typeface="Arial" panose="020B0604020202020204" pitchFamily="34" charset="0"/>
                  <a:ea typeface="微軟正黑體"/>
                  <a:cs typeface="Arial" panose="020B0604020202020204" pitchFamily="34" charset="0"/>
                  <a:sym typeface="+mn-lt"/>
                </a:rPr>
                <a:t>7XU</a:t>
              </a:r>
              <a:endParaRPr lang="zh-TW" sz="1000">
                <a:solidFill>
                  <a:schemeClr val="bg1"/>
                </a:solidFill>
                <a:latin typeface="Arial" panose="020B0604020202020204" pitchFamily="34" charset="0"/>
                <a:cs typeface="Arial" panose="020B0604020202020204" pitchFamily="34" charset="0"/>
              </a:endParaRPr>
            </a:p>
          </p:txBody>
        </p:sp>
      </p:grpSp>
      <p:grpSp>
        <p:nvGrpSpPr>
          <p:cNvPr id="50" name="群組 49">
            <a:extLst>
              <a:ext uri="{FF2B5EF4-FFF2-40B4-BE49-F238E27FC236}">
                <a16:creationId xmlns:a16="http://schemas.microsoft.com/office/drawing/2014/main" id="{26E4B885-4B43-7828-D7A5-F3EACF00AEE9}"/>
              </a:ext>
            </a:extLst>
          </p:cNvPr>
          <p:cNvGrpSpPr/>
          <p:nvPr/>
        </p:nvGrpSpPr>
        <p:grpSpPr>
          <a:xfrm>
            <a:off x="3208356" y="4726894"/>
            <a:ext cx="2793198" cy="1231811"/>
            <a:chOff x="2942430" y="4773380"/>
            <a:chExt cx="2793198" cy="1231811"/>
          </a:xfrm>
        </p:grpSpPr>
        <p:sp>
          <p:nvSpPr>
            <p:cNvPr id="42" name="矩形: 圓角 41">
              <a:extLst>
                <a:ext uri="{FF2B5EF4-FFF2-40B4-BE49-F238E27FC236}">
                  <a16:creationId xmlns:a16="http://schemas.microsoft.com/office/drawing/2014/main" id="{DF64EC04-F312-BAC4-59BF-F87C09E193B4}"/>
                </a:ext>
              </a:extLst>
            </p:cNvPr>
            <p:cNvSpPr/>
            <p:nvPr/>
          </p:nvSpPr>
          <p:spPr>
            <a:xfrm>
              <a:off x="2942430" y="4773380"/>
              <a:ext cx="2793198" cy="1231811"/>
            </a:xfrm>
            <a:prstGeom prst="roundRect">
              <a:avLst>
                <a:gd name="adj" fmla="val 6762"/>
              </a:avLst>
            </a:prstGeom>
            <a:gradFill>
              <a:gsLst>
                <a:gs pos="8000">
                  <a:srgbClr val="F46521">
                    <a:alpha val="16000"/>
                  </a:srgbClr>
                </a:gs>
                <a:gs pos="100000">
                  <a:srgbClr val="F46521">
                    <a:alpha val="0"/>
                  </a:srgbClr>
                </a:gs>
              </a:gsLst>
              <a:lin ang="1800000" scaled="0"/>
            </a:gradFill>
            <a:ln>
              <a:gradFill>
                <a:gsLst>
                  <a:gs pos="0">
                    <a:srgbClr val="F46521"/>
                  </a:gs>
                  <a:gs pos="100000">
                    <a:srgbClr val="FF0000"/>
                  </a:gs>
                </a:gsLst>
                <a:lin ang="5400000" scaled="1"/>
              </a:grad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43" name="文字方塊 5">
              <a:extLst>
                <a:ext uri="{FF2B5EF4-FFF2-40B4-BE49-F238E27FC236}">
                  <a16:creationId xmlns:a16="http://schemas.microsoft.com/office/drawing/2014/main" id="{DD432C57-D5B3-7770-E362-32DB2BDB01A1}"/>
                </a:ext>
              </a:extLst>
            </p:cNvPr>
            <p:cNvSpPr txBox="1"/>
            <p:nvPr/>
          </p:nvSpPr>
          <p:spPr>
            <a:xfrm>
              <a:off x="2988586" y="5545917"/>
              <a:ext cx="1369093" cy="353943"/>
            </a:xfrm>
            <a:prstGeom prst="rect">
              <a:avLst/>
            </a:prstGeom>
            <a:noFill/>
          </p:spPr>
          <p:txBody>
            <a:bodyPr wrap="non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zh-TW" altLang="en-US" sz="1700" b="1">
                  <a:solidFill>
                    <a:schemeClr val="bg1"/>
                  </a:solidFill>
                  <a:latin typeface="Arial" panose="020B0604020202020204" pitchFamily="34" charset="0"/>
                  <a:ea typeface="微軟正黑體"/>
                  <a:cs typeface="Arial" panose="020B0604020202020204" pitchFamily="34" charset="0"/>
                  <a:sym typeface="+mn-lt"/>
                </a:rPr>
                <a:t>Boosted by</a:t>
              </a:r>
              <a:endParaRPr kumimoji="1" lang="en-US" altLang="zh-TW" sz="17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44" name="文字方塊 7">
              <a:extLst>
                <a:ext uri="{FF2B5EF4-FFF2-40B4-BE49-F238E27FC236}">
                  <a16:creationId xmlns:a16="http://schemas.microsoft.com/office/drawing/2014/main" id="{6291B56C-0D4F-B5C1-7549-0D3294C40D67}"/>
                </a:ext>
              </a:extLst>
            </p:cNvPr>
            <p:cNvSpPr txBox="1"/>
            <p:nvPr/>
          </p:nvSpPr>
          <p:spPr>
            <a:xfrm>
              <a:off x="4149991" y="5248081"/>
              <a:ext cx="1524776" cy="707886"/>
            </a:xfrm>
            <a:prstGeom prst="rect">
              <a:avLst/>
            </a:prstGeom>
            <a:noFill/>
          </p:spPr>
          <p:txBody>
            <a:bodyPr wrap="non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TW" sz="4000" b="1">
                  <a:solidFill>
                    <a:srgbClr val="FE4F00"/>
                  </a:solidFill>
                  <a:latin typeface="Arial" panose="020B0604020202020204" pitchFamily="34" charset="0"/>
                  <a:ea typeface="微軟正黑體"/>
                  <a:cs typeface="Arial" panose="020B0604020202020204" pitchFamily="34" charset="0"/>
                  <a:sym typeface="+mn-lt"/>
                </a:rPr>
                <a:t>1.55X</a:t>
              </a:r>
              <a:endParaRPr lang="zh-TW" altLang="en-US" sz="40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6" name="文字方塊 45">
              <a:extLst>
                <a:ext uri="{FF2B5EF4-FFF2-40B4-BE49-F238E27FC236}">
                  <a16:creationId xmlns:a16="http://schemas.microsoft.com/office/drawing/2014/main" id="{4E2587E2-1201-FF7C-3AD4-52D2038B31F7}"/>
                </a:ext>
              </a:extLst>
            </p:cNvPr>
            <p:cNvSpPr txBox="1"/>
            <p:nvPr/>
          </p:nvSpPr>
          <p:spPr>
            <a:xfrm>
              <a:off x="2998187" y="4841601"/>
              <a:ext cx="2116832" cy="400110"/>
            </a:xfrm>
            <a:prstGeom prst="rect">
              <a:avLst/>
            </a:prstGeom>
            <a:noFill/>
          </p:spPr>
          <p:txBody>
            <a:bodyPr wrap="square" lIns="91440" tIns="45720" rIns="91440" bIns="45720" anchor="t">
              <a:spAutoFit/>
            </a:bodyPr>
            <a:lstStyle/>
            <a:p>
              <a:r>
                <a:rPr kumimoji="1" lang="en-US" altLang="zh-TW" sz="1000" b="1">
                  <a:solidFill>
                    <a:schemeClr val="bg1"/>
                  </a:solidFill>
                  <a:latin typeface="Arial" panose="020B0604020202020204" pitchFamily="34" charset="0"/>
                  <a:ea typeface="微軟正黑體"/>
                  <a:cs typeface="Arial" panose="020B0604020202020204" pitchFamily="34" charset="0"/>
                  <a:sym typeface="+mn-lt"/>
                </a:rPr>
                <a:t>CPU Benchmark</a:t>
              </a:r>
              <a:r>
                <a:rPr kumimoji="1" lang="zh-TW" altLang="en-US" sz="1000" b="1">
                  <a:solidFill>
                    <a:schemeClr val="bg1"/>
                  </a:solidFill>
                  <a:latin typeface="Arial" panose="020B0604020202020204" pitchFamily="34" charset="0"/>
                  <a:ea typeface="微軟正黑體"/>
                  <a:cs typeface="Arial" panose="020B0604020202020204" pitchFamily="34" charset="0"/>
                  <a:sym typeface="+mn-lt"/>
                </a:rPr>
                <a:t> </a:t>
              </a:r>
              <a:r>
                <a:rPr kumimoji="1" lang="en-US" altLang="zh-TW" sz="1000" b="1">
                  <a:solidFill>
                    <a:schemeClr val="bg1"/>
                  </a:solidFill>
                  <a:latin typeface="Arial" panose="020B0604020202020204" pitchFamily="34" charset="0"/>
                  <a:ea typeface="微軟正黑體"/>
                  <a:cs typeface="Arial" panose="020B0604020202020204" pitchFamily="34" charset="0"/>
                  <a:sym typeface="+mn-lt"/>
                </a:rPr>
                <a:t>Compared</a:t>
              </a:r>
              <a:r>
                <a:rPr kumimoji="1" lang="zh-TW" altLang="en-US" sz="1000" b="1">
                  <a:solidFill>
                    <a:schemeClr val="bg1"/>
                  </a:solidFill>
                  <a:latin typeface="Arial" panose="020B0604020202020204" pitchFamily="34" charset="0"/>
                  <a:ea typeface="微軟正黑體"/>
                  <a:cs typeface="Arial" panose="020B0604020202020204" pitchFamily="34" charset="0"/>
                  <a:sym typeface="+mn-lt"/>
                </a:rPr>
                <a:t> </a:t>
              </a:r>
              <a:r>
                <a:rPr kumimoji="1" lang="en-US" altLang="zh-TW" sz="1000" b="1">
                  <a:solidFill>
                    <a:schemeClr val="bg1"/>
                  </a:solidFill>
                  <a:latin typeface="Arial" panose="020B0604020202020204" pitchFamily="34" charset="0"/>
                  <a:ea typeface="微軟正黑體"/>
                  <a:cs typeface="Arial" panose="020B0604020202020204" pitchFamily="34" charset="0"/>
                  <a:sym typeface="+mn-lt"/>
                </a:rPr>
                <a:t>to</a:t>
              </a:r>
              <a:r>
                <a:rPr kumimoji="1" lang="zh-TW" altLang="en-US" sz="1000" b="1">
                  <a:solidFill>
                    <a:schemeClr val="bg1"/>
                  </a:solidFill>
                  <a:latin typeface="Arial" panose="020B0604020202020204" pitchFamily="34" charset="0"/>
                  <a:ea typeface="微軟正黑體"/>
                  <a:cs typeface="Arial" panose="020B0604020202020204" pitchFamily="34" charset="0"/>
                  <a:sym typeface="+mn-lt"/>
                </a:rPr>
                <a:t> </a:t>
              </a:r>
              <a:r>
                <a:rPr kumimoji="1" lang="en-US" altLang="zh-TW" sz="1000" b="1">
                  <a:solidFill>
                    <a:schemeClr val="bg1"/>
                  </a:solidFill>
                  <a:latin typeface="Arial" panose="020B0604020202020204" pitchFamily="34" charset="0"/>
                  <a:ea typeface="微軟正黑體"/>
                  <a:cs typeface="Arial" panose="020B0604020202020204" pitchFamily="34" charset="0"/>
                  <a:sym typeface="+mn-lt"/>
                </a:rPr>
                <a:t>the</a:t>
              </a:r>
              <a:r>
                <a:rPr kumimoji="1" lang="zh-TW" altLang="en-US" sz="1000" b="1">
                  <a:solidFill>
                    <a:schemeClr val="bg1"/>
                  </a:solidFill>
                  <a:latin typeface="Arial" panose="020B0604020202020204" pitchFamily="34" charset="0"/>
                  <a:ea typeface="微軟正黑體"/>
                  <a:cs typeface="Arial" panose="020B0604020202020204" pitchFamily="34" charset="0"/>
                  <a:sym typeface="+mn-lt"/>
                </a:rPr>
                <a:t> </a:t>
              </a:r>
              <a:r>
                <a:rPr kumimoji="1" lang="en-US" altLang="zh-TW" sz="1000" b="1">
                  <a:solidFill>
                    <a:schemeClr val="bg1"/>
                  </a:solidFill>
                  <a:latin typeface="Arial" panose="020B0604020202020204" pitchFamily="34" charset="0"/>
                  <a:ea typeface="微軟正黑體"/>
                  <a:cs typeface="Arial" panose="020B0604020202020204" pitchFamily="34" charset="0"/>
                  <a:sym typeface="+mn-lt"/>
                </a:rPr>
                <a:t>Previous</a:t>
              </a:r>
              <a:r>
                <a:rPr kumimoji="1" lang="zh-TW" altLang="en-US" sz="1000" b="1">
                  <a:solidFill>
                    <a:schemeClr val="bg1"/>
                  </a:solidFill>
                  <a:latin typeface="Arial" panose="020B0604020202020204" pitchFamily="34" charset="0"/>
                  <a:ea typeface="微軟正黑體"/>
                  <a:cs typeface="Arial" panose="020B0604020202020204" pitchFamily="34" charset="0"/>
                  <a:sym typeface="+mn-lt"/>
                </a:rPr>
                <a:t> </a:t>
              </a:r>
              <a:r>
                <a:rPr kumimoji="1" lang="en-US" altLang="zh-TW" sz="1000" b="1">
                  <a:solidFill>
                    <a:schemeClr val="bg1"/>
                  </a:solidFill>
                  <a:latin typeface="Arial" panose="020B0604020202020204" pitchFamily="34" charset="0"/>
                  <a:ea typeface="微軟正黑體"/>
                  <a:cs typeface="Arial" panose="020B0604020202020204" pitchFamily="34" charset="0"/>
                  <a:sym typeface="+mn-lt"/>
                </a:rPr>
                <a:t>Gen</a:t>
              </a:r>
              <a:r>
                <a:rPr kumimoji="1" lang="zh-TW" sz="1000" b="1">
                  <a:solidFill>
                    <a:schemeClr val="bg1"/>
                  </a:solidFill>
                  <a:latin typeface="Arial" panose="020B0604020202020204" pitchFamily="34" charset="0"/>
                  <a:ea typeface="微軟正黑體"/>
                  <a:cs typeface="Arial" panose="020B0604020202020204" pitchFamily="34" charset="0"/>
                  <a:sym typeface="+mn-lt"/>
                </a:rPr>
                <a:t>erat</a:t>
              </a:r>
              <a:r>
                <a:rPr kumimoji="1" lang="en-US" altLang="zh-TW" sz="1000" b="1">
                  <a:solidFill>
                    <a:schemeClr val="bg1"/>
                  </a:solidFill>
                  <a:latin typeface="Arial" panose="020B0604020202020204" pitchFamily="34" charset="0"/>
                  <a:ea typeface="微軟正黑體"/>
                  <a:cs typeface="Arial" panose="020B0604020202020204" pitchFamily="34" charset="0"/>
                  <a:sym typeface="+mn-lt"/>
                </a:rPr>
                <a:t>ion</a:t>
              </a:r>
              <a:r>
                <a:rPr kumimoji="1" lang="zh-TW" altLang="en-US" sz="1000" b="1">
                  <a:solidFill>
                    <a:schemeClr val="bg1"/>
                  </a:solidFill>
                  <a:latin typeface="Arial" panose="020B0604020202020204" pitchFamily="34" charset="0"/>
                  <a:ea typeface="微軟正黑體"/>
                  <a:cs typeface="Arial" panose="020B0604020202020204" pitchFamily="34" charset="0"/>
                  <a:sym typeface="+mn-lt"/>
                </a:rPr>
                <a:t> </a:t>
              </a:r>
              <a:r>
                <a:rPr kumimoji="1" lang="en-US" altLang="zh-TW" sz="1000" b="1">
                  <a:solidFill>
                    <a:schemeClr val="bg1"/>
                  </a:solidFill>
                  <a:latin typeface="Arial" panose="020B0604020202020204" pitchFamily="34" charset="0"/>
                  <a:ea typeface="微軟正黑體"/>
                  <a:cs typeface="Arial" panose="020B0604020202020204" pitchFamily="34" charset="0"/>
                  <a:sym typeface="+mn-lt"/>
                </a:rPr>
                <a:t>x77</a:t>
              </a:r>
              <a:r>
                <a:rPr kumimoji="1" lang="zh-TW" sz="1000" b="1">
                  <a:solidFill>
                    <a:schemeClr val="bg1"/>
                  </a:solidFill>
                  <a:latin typeface="Arial" panose="020B0604020202020204" pitchFamily="34" charset="0"/>
                  <a:ea typeface="微軟正黑體"/>
                  <a:cs typeface="Arial" panose="020B0604020202020204" pitchFamily="34" charset="0"/>
                  <a:sym typeface="+mn-lt"/>
                </a:rPr>
                <a:t>XU</a:t>
              </a:r>
              <a:endParaRPr lang="zh-TW" sz="100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8699278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74FF805F-6521-4307-B6BF-1A0874627BC2}"/>
              </a:ext>
            </a:extLst>
          </p:cNvPr>
          <p:cNvSpPr txBox="1"/>
          <p:nvPr/>
        </p:nvSpPr>
        <p:spPr>
          <a:xfrm>
            <a:off x="78827" y="220029"/>
            <a:ext cx="12034345" cy="682238"/>
          </a:xfrm>
          <a:prstGeom prst="rect">
            <a:avLst/>
          </a:prstGeom>
          <a:noFill/>
        </p:spPr>
        <p:txBody>
          <a:bodyPr wrap="square" lIns="91440" tIns="45720" rIns="91440" bIns="45720" rtlCol="0" anchor="t">
            <a:spAutoFit/>
          </a:bodyPr>
          <a:lstStyle/>
          <a:p>
            <a:pPr algn="ctr">
              <a:lnSpc>
                <a:spcPts val="4600"/>
              </a:lnSpc>
            </a:pPr>
            <a:r>
              <a:rPr lang="zh-TW" sz="4600" b="1">
                <a:solidFill>
                  <a:srgbClr val="FF0000"/>
                </a:solidFill>
                <a:latin typeface="Arial" panose="020B0604020202020204" pitchFamily="34" charset="0"/>
                <a:ea typeface="微軟正黑體"/>
                <a:cs typeface="Arial" panose="020B0604020202020204" pitchFamily="34" charset="0"/>
              </a:rPr>
              <a:t>3</a:t>
            </a:r>
            <a:r>
              <a:rPr lang="zh-TW" altLang="en-US" sz="4600" b="1">
                <a:solidFill>
                  <a:srgbClr val="FF0000"/>
                </a:solidFill>
                <a:latin typeface="Arial" panose="020B0604020202020204" pitchFamily="34" charset="0"/>
                <a:ea typeface="微軟正黑體"/>
                <a:cs typeface="Arial" panose="020B0604020202020204" pitchFamily="34" charset="0"/>
              </a:rPr>
              <a:t> </a:t>
            </a:r>
            <a:r>
              <a:rPr lang="en-US" altLang="zh-TW" sz="4600" b="1">
                <a:solidFill>
                  <a:srgbClr val="FF0000"/>
                </a:solidFill>
                <a:latin typeface="Arial" panose="020B0604020202020204" pitchFamily="34" charset="0"/>
                <a:ea typeface="微軟正黑體"/>
                <a:cs typeface="Arial" panose="020B0604020202020204" pitchFamily="34" charset="0"/>
              </a:rPr>
              <a:t>x </a:t>
            </a:r>
            <a:r>
              <a:rPr lang="zh-TW" sz="4600" b="1">
                <a:solidFill>
                  <a:srgbClr val="FF0000"/>
                </a:solidFill>
                <a:latin typeface="Arial" panose="020B0604020202020204" pitchFamily="34" charset="0"/>
                <a:ea typeface="微軟正黑體"/>
                <a:cs typeface="Arial" panose="020B0604020202020204" pitchFamily="34" charset="0"/>
              </a:rPr>
              <a:t>PCIe Gen4</a:t>
            </a:r>
            <a:r>
              <a:rPr lang="zh-TW" sz="4600" b="1">
                <a:solidFill>
                  <a:schemeClr val="bg1"/>
                </a:solidFill>
                <a:latin typeface="Arial" panose="020B0604020202020204" pitchFamily="34" charset="0"/>
                <a:ea typeface="微軟正黑體"/>
                <a:cs typeface="Arial" panose="020B0604020202020204" pitchFamily="34" charset="0"/>
              </a:rPr>
              <a:t> Slots, Faster and Beyond!</a:t>
            </a:r>
            <a:endParaRPr lang="zh-TW">
              <a:solidFill>
                <a:schemeClr val="bg1"/>
              </a:solidFill>
              <a:latin typeface="Arial" panose="020B0604020202020204" pitchFamily="34" charset="0"/>
              <a:ea typeface="新細明體"/>
              <a:cs typeface="Arial" panose="020B0604020202020204" pitchFamily="34" charset="0"/>
            </a:endParaRPr>
          </a:p>
        </p:txBody>
      </p:sp>
      <p:sp>
        <p:nvSpPr>
          <p:cNvPr id="4" name="文字方塊 3">
            <a:extLst>
              <a:ext uri="{FF2B5EF4-FFF2-40B4-BE49-F238E27FC236}">
                <a16:creationId xmlns:a16="http://schemas.microsoft.com/office/drawing/2014/main" id="{A5738018-4B63-490A-AF4B-7469C6BDC7C8}"/>
              </a:ext>
            </a:extLst>
          </p:cNvPr>
          <p:cNvSpPr txBox="1"/>
          <p:nvPr/>
        </p:nvSpPr>
        <p:spPr>
          <a:xfrm>
            <a:off x="3661891" y="5162034"/>
            <a:ext cx="2434751" cy="369332"/>
          </a:xfrm>
          <a:prstGeom prst="rect">
            <a:avLst/>
          </a:prstGeom>
          <a:noFill/>
        </p:spPr>
        <p:txBody>
          <a:bodyPr wrap="square" lIns="91440" tIns="45720" rIns="91440" bIns="45720" anchor="t">
            <a:spAutoFit/>
          </a:bodyPr>
          <a:lstStyle/>
          <a:p>
            <a:pPr algn="ctr">
              <a:buClr>
                <a:srgbClr val="595959"/>
              </a:buClr>
              <a:buSzPct val="25000"/>
            </a:pPr>
            <a:r>
              <a:rPr lang="en-US" altLang="zh-TW" sz="1800" b="1">
                <a:solidFill>
                  <a:schemeClr val="tx1">
                    <a:lumMod val="95000"/>
                    <a:lumOff val="5000"/>
                  </a:schemeClr>
                </a:solidFill>
                <a:latin typeface="Arial" panose="020B0604020202020204" pitchFamily="34" charset="0"/>
                <a:ea typeface="微軟正黑體"/>
                <a:cs typeface="Arial" panose="020B0604020202020204" pitchFamily="34" charset="0"/>
              </a:rPr>
              <a:t>3 x PCIe </a:t>
            </a:r>
            <a:r>
              <a:rPr lang="zh-Hant" altLang="en-US" b="1">
                <a:solidFill>
                  <a:schemeClr val="tx1">
                    <a:lumMod val="95000"/>
                    <a:lumOff val="5000"/>
                  </a:schemeClr>
                </a:solidFill>
                <a:latin typeface="Arial" panose="020B0604020202020204" pitchFamily="34" charset="0"/>
                <a:ea typeface="微軟正黑體"/>
                <a:cs typeface="Arial" panose="020B0604020202020204" pitchFamily="34" charset="0"/>
              </a:rPr>
              <a:t>Slots</a:t>
            </a:r>
            <a:r>
              <a:rPr lang="zh-Hant" altLang="en-US" sz="1800" b="1">
                <a:solidFill>
                  <a:schemeClr val="tx1">
                    <a:lumMod val="95000"/>
                    <a:lumOff val="5000"/>
                  </a:schemeClr>
                </a:solidFill>
                <a:latin typeface="Arial" panose="020B0604020202020204" pitchFamily="34" charset="0"/>
                <a:ea typeface="微軟正黑體"/>
                <a:cs typeface="Arial" panose="020B0604020202020204" pitchFamily="34" charset="0"/>
              </a:rPr>
              <a:t> (CP</a:t>
            </a:r>
            <a:r>
              <a:rPr lang="en-US" altLang="zh-Hant" sz="1800" b="1">
                <a:solidFill>
                  <a:schemeClr val="tx1">
                    <a:lumMod val="95000"/>
                    <a:lumOff val="5000"/>
                  </a:schemeClr>
                </a:solidFill>
                <a:latin typeface="Arial" panose="020B0604020202020204" pitchFamily="34" charset="0"/>
                <a:ea typeface="微軟正黑體"/>
                <a:cs typeface="Arial" panose="020B0604020202020204" pitchFamily="34" charset="0"/>
              </a:rPr>
              <a:t>U</a:t>
            </a:r>
            <a:r>
              <a:rPr lang="zh-Hant" altLang="en-US" sz="1800" b="1">
                <a:solidFill>
                  <a:schemeClr val="tx1">
                    <a:lumMod val="95000"/>
                    <a:lumOff val="5000"/>
                  </a:schemeClr>
                </a:solidFill>
                <a:latin typeface="Arial" panose="020B0604020202020204" pitchFamily="34" charset="0"/>
                <a:ea typeface="微軟正黑體"/>
                <a:cs typeface="Arial" panose="020B0604020202020204" pitchFamily="34" charset="0"/>
              </a:rPr>
              <a:t>)</a:t>
            </a:r>
          </a:p>
        </p:txBody>
      </p:sp>
      <p:sp>
        <p:nvSpPr>
          <p:cNvPr id="9" name="文字方塊 8">
            <a:extLst>
              <a:ext uri="{FF2B5EF4-FFF2-40B4-BE49-F238E27FC236}">
                <a16:creationId xmlns:a16="http://schemas.microsoft.com/office/drawing/2014/main" id="{50B48790-98F6-41F8-77DA-4E179C3756A2}"/>
              </a:ext>
            </a:extLst>
          </p:cNvPr>
          <p:cNvSpPr txBox="1"/>
          <p:nvPr/>
        </p:nvSpPr>
        <p:spPr>
          <a:xfrm>
            <a:off x="7346264" y="5162034"/>
            <a:ext cx="2424455" cy="369332"/>
          </a:xfrm>
          <a:prstGeom prst="rect">
            <a:avLst/>
          </a:prstGeom>
          <a:noFill/>
        </p:spPr>
        <p:txBody>
          <a:bodyPr wrap="square" lIns="91440" tIns="45720" rIns="91440" bIns="45720" anchor="t">
            <a:spAutoFit/>
          </a:bodyPr>
          <a:lstStyle/>
          <a:p>
            <a:pPr algn="ctr">
              <a:buClr>
                <a:srgbClr val="595959"/>
              </a:buClr>
              <a:buSzPct val="25000"/>
            </a:pPr>
            <a:r>
              <a:rPr lang="en-US" altLang="zh-TW" sz="1800" b="1">
                <a:solidFill>
                  <a:schemeClr val="tx1">
                    <a:lumMod val="95000"/>
                    <a:lumOff val="5000"/>
                  </a:schemeClr>
                </a:solidFill>
                <a:latin typeface="Arial" panose="020B0604020202020204" pitchFamily="34" charset="0"/>
                <a:ea typeface="微軟正黑體"/>
                <a:cs typeface="Arial" panose="020B0604020202020204" pitchFamily="34" charset="0"/>
              </a:rPr>
              <a:t>3 x PCIe </a:t>
            </a:r>
            <a:r>
              <a:rPr lang="zh-Hant" altLang="en-US" b="1">
                <a:solidFill>
                  <a:schemeClr val="tx1">
                    <a:lumMod val="95000"/>
                    <a:lumOff val="5000"/>
                  </a:schemeClr>
                </a:solidFill>
                <a:latin typeface="Arial" panose="020B0604020202020204" pitchFamily="34" charset="0"/>
                <a:ea typeface="微軟正黑體"/>
                <a:cs typeface="Arial" panose="020B0604020202020204" pitchFamily="34" charset="0"/>
              </a:rPr>
              <a:t>Slots</a:t>
            </a:r>
            <a:r>
              <a:rPr lang="zh-Hant" altLang="en-US" sz="1800" b="1">
                <a:solidFill>
                  <a:schemeClr val="tx1">
                    <a:lumMod val="95000"/>
                    <a:lumOff val="5000"/>
                  </a:schemeClr>
                </a:solidFill>
                <a:latin typeface="Arial" panose="020B0604020202020204" pitchFamily="34" charset="0"/>
                <a:ea typeface="微軟正黑體"/>
                <a:cs typeface="Arial" panose="020B0604020202020204" pitchFamily="34" charset="0"/>
              </a:rPr>
              <a:t> (CPU)</a:t>
            </a:r>
          </a:p>
        </p:txBody>
      </p:sp>
      <p:sp>
        <p:nvSpPr>
          <p:cNvPr id="10" name="Shape 82">
            <a:extLst>
              <a:ext uri="{FF2B5EF4-FFF2-40B4-BE49-F238E27FC236}">
                <a16:creationId xmlns:a16="http://schemas.microsoft.com/office/drawing/2014/main" id="{9723AFE8-231D-0ED2-8AAB-F7FCCBDE3F57}"/>
              </a:ext>
            </a:extLst>
          </p:cNvPr>
          <p:cNvSpPr txBox="1"/>
          <p:nvPr/>
        </p:nvSpPr>
        <p:spPr>
          <a:xfrm>
            <a:off x="10479592" y="3741594"/>
            <a:ext cx="1057983" cy="313246"/>
          </a:xfrm>
          <a:prstGeom prst="rect">
            <a:avLst/>
          </a:prstGeom>
          <a:noFill/>
          <a:ln>
            <a:noFill/>
          </a:ln>
        </p:spPr>
        <p:txBody>
          <a:bodyPr wrap="square" lIns="91425" tIns="45700" rIns="91425" bIns="45700" anchor="t"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a:lnSpc>
                <a:spcPct val="100000"/>
              </a:lnSpc>
              <a:spcBef>
                <a:spcPts val="0"/>
              </a:spcBef>
              <a:spcAft>
                <a:spcPts val="0"/>
              </a:spcAft>
              <a:buNone/>
            </a:pPr>
            <a:r>
              <a:rPr lang="zh-TW" altLang="en-US" sz="1200" b="1">
                <a:solidFill>
                  <a:schemeClr val="bg1"/>
                </a:solidFill>
                <a:latin typeface="Arial" panose="020B0604020202020204" pitchFamily="34" charset="0"/>
                <a:ea typeface="微軟正黑體"/>
                <a:cs typeface="Arial" panose="020B0604020202020204" pitchFamily="34" charset="0"/>
                <a:sym typeface="Arial"/>
              </a:rPr>
              <a:t>Occupied</a:t>
            </a:r>
            <a:endParaRPr lang="zh-TW">
              <a:latin typeface="Arial" panose="020B0604020202020204" pitchFamily="34" charset="0"/>
              <a:cs typeface="Arial" panose="020B0604020202020204" pitchFamily="34" charset="0"/>
            </a:endParaRPr>
          </a:p>
        </p:txBody>
      </p:sp>
      <p:sp>
        <p:nvSpPr>
          <p:cNvPr id="11" name="Shape 82">
            <a:extLst>
              <a:ext uri="{FF2B5EF4-FFF2-40B4-BE49-F238E27FC236}">
                <a16:creationId xmlns:a16="http://schemas.microsoft.com/office/drawing/2014/main" id="{F6BC0430-0DAB-A218-630F-ABFEB0C3E2FA}"/>
              </a:ext>
            </a:extLst>
          </p:cNvPr>
          <p:cNvSpPr txBox="1"/>
          <p:nvPr/>
        </p:nvSpPr>
        <p:spPr>
          <a:xfrm>
            <a:off x="10481405" y="5264150"/>
            <a:ext cx="1057983" cy="313246"/>
          </a:xfrm>
          <a:prstGeom prst="rect">
            <a:avLst/>
          </a:prstGeom>
          <a:noFill/>
          <a:ln>
            <a:noFill/>
          </a:ln>
        </p:spPr>
        <p:txBody>
          <a:bodyPr wrap="square" lIns="91425" tIns="45700" rIns="91425" bIns="45700" anchor="t"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sz="1200" b="1">
                <a:solidFill>
                  <a:schemeClr val="bg1">
                    <a:lumMod val="50000"/>
                  </a:schemeClr>
                </a:solidFill>
                <a:latin typeface="Arial" panose="020B0604020202020204" pitchFamily="34" charset="0"/>
                <a:ea typeface="微軟正黑體"/>
                <a:cs typeface="Arial" panose="020B0604020202020204" pitchFamily="34" charset="0"/>
                <a:sym typeface="Arial"/>
              </a:rPr>
              <a:t>Unoccupied</a:t>
            </a:r>
            <a:endParaRPr lang="zh-TW">
              <a:solidFill>
                <a:schemeClr val="bg1">
                  <a:lumMod val="50000"/>
                </a:schemeClr>
              </a:solidFill>
              <a:latin typeface="Arial" panose="020B0604020202020204" pitchFamily="34" charset="0"/>
              <a:cs typeface="Arial" panose="020B0604020202020204" pitchFamily="34" charset="0"/>
            </a:endParaRPr>
          </a:p>
        </p:txBody>
      </p:sp>
      <p:sp>
        <p:nvSpPr>
          <p:cNvPr id="2" name="Shape 82">
            <a:extLst>
              <a:ext uri="{FF2B5EF4-FFF2-40B4-BE49-F238E27FC236}">
                <a16:creationId xmlns:a16="http://schemas.microsoft.com/office/drawing/2014/main" id="{54854D7C-551C-B274-CAED-649B03633F94}"/>
              </a:ext>
            </a:extLst>
          </p:cNvPr>
          <p:cNvSpPr txBox="1"/>
          <p:nvPr/>
        </p:nvSpPr>
        <p:spPr>
          <a:xfrm>
            <a:off x="6984400" y="1043592"/>
            <a:ext cx="3047302" cy="313246"/>
          </a:xfrm>
          <a:prstGeom prst="rect">
            <a:avLst/>
          </a:prstGeom>
          <a:noFill/>
          <a:ln>
            <a:noFill/>
          </a:ln>
        </p:spPr>
        <p:txBody>
          <a:bodyPr wrap="square" lIns="91425" tIns="45700" rIns="91425" bIns="45700" anchor="t"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400" b="1">
                <a:solidFill>
                  <a:schemeClr val="bg1"/>
                </a:solidFill>
                <a:latin typeface="Arial" panose="020B0604020202020204" pitchFamily="34" charset="0"/>
                <a:ea typeface="微軟正黑體"/>
                <a:cs typeface="Arial" panose="020B0604020202020204" pitchFamily="34" charset="0"/>
                <a:sym typeface="Arial"/>
              </a:rPr>
              <a:t>When</a:t>
            </a:r>
            <a:r>
              <a:rPr lang="zh-TW" altLang="en-US" sz="1400" b="1">
                <a:solidFill>
                  <a:schemeClr val="bg1"/>
                </a:solidFill>
                <a:latin typeface="Arial" panose="020B0604020202020204" pitchFamily="34" charset="0"/>
                <a:ea typeface="微軟正黑體"/>
                <a:cs typeface="Arial" panose="020B0604020202020204" pitchFamily="34" charset="0"/>
                <a:sym typeface="Arial"/>
              </a:rPr>
              <a:t> </a:t>
            </a:r>
            <a:r>
              <a:rPr lang="en-US" altLang="zh-TW" sz="1400" b="1">
                <a:solidFill>
                  <a:schemeClr val="bg1"/>
                </a:solidFill>
                <a:latin typeface="Arial" panose="020B0604020202020204" pitchFamily="34" charset="0"/>
                <a:ea typeface="微軟正黑體"/>
                <a:cs typeface="Arial" panose="020B0604020202020204" pitchFamily="34" charset="0"/>
                <a:sym typeface="Arial"/>
              </a:rPr>
              <a:t>installing</a:t>
            </a:r>
            <a:r>
              <a:rPr lang="zh-TW" altLang="en-US" sz="1400" b="1">
                <a:solidFill>
                  <a:schemeClr val="bg1"/>
                </a:solidFill>
                <a:latin typeface="Arial" panose="020B0604020202020204" pitchFamily="34" charset="0"/>
                <a:ea typeface="微軟正黑體"/>
                <a:cs typeface="Arial" panose="020B0604020202020204" pitchFamily="34" charset="0"/>
                <a:sym typeface="Arial"/>
              </a:rPr>
              <a:t> </a:t>
            </a:r>
            <a:r>
              <a:rPr lang="en-US" altLang="zh-TW" sz="1400" b="1">
                <a:solidFill>
                  <a:schemeClr val="bg1"/>
                </a:solidFill>
                <a:latin typeface="Arial" panose="020B0604020202020204" pitchFamily="34" charset="0"/>
                <a:ea typeface="微軟正黑體"/>
                <a:cs typeface="Arial" panose="020B0604020202020204" pitchFamily="34" charset="0"/>
                <a:sym typeface="Arial"/>
              </a:rPr>
              <a:t>a PCIe</a:t>
            </a:r>
            <a:r>
              <a:rPr lang="zh-TW" altLang="en-US" sz="1400" b="1">
                <a:solidFill>
                  <a:schemeClr val="bg1"/>
                </a:solidFill>
                <a:latin typeface="Arial" panose="020B0604020202020204" pitchFamily="34" charset="0"/>
                <a:ea typeface="微軟正黑體"/>
                <a:cs typeface="Arial" panose="020B0604020202020204" pitchFamily="34" charset="0"/>
                <a:sym typeface="Arial"/>
              </a:rPr>
              <a:t> </a:t>
            </a:r>
            <a:br>
              <a:rPr lang="en-US" altLang="zh-TW" sz="1400" b="1">
                <a:solidFill>
                  <a:schemeClr val="bg1"/>
                </a:solidFill>
                <a:latin typeface="Arial" panose="020B0604020202020204" pitchFamily="34" charset="0"/>
                <a:ea typeface="微軟正黑體"/>
                <a:cs typeface="Arial" panose="020B0604020202020204" pitchFamily="34" charset="0"/>
                <a:sym typeface="Arial"/>
              </a:rPr>
            </a:br>
            <a:r>
              <a:rPr lang="en-US" altLang="zh-TW" sz="1400" b="1">
                <a:solidFill>
                  <a:schemeClr val="bg1"/>
                </a:solidFill>
                <a:latin typeface="Arial" panose="020B0604020202020204" pitchFamily="34" charset="0"/>
                <a:ea typeface="微軟正黑體"/>
                <a:cs typeface="Arial" panose="020B0604020202020204" pitchFamily="34" charset="0"/>
                <a:sym typeface="Arial"/>
              </a:rPr>
              <a:t>expansion</a:t>
            </a:r>
            <a:r>
              <a:rPr lang="zh-TW" altLang="en-US" sz="1400" b="1">
                <a:solidFill>
                  <a:schemeClr val="bg1"/>
                </a:solidFill>
                <a:latin typeface="Arial" panose="020B0604020202020204" pitchFamily="34" charset="0"/>
                <a:ea typeface="微軟正黑體"/>
                <a:cs typeface="Arial" panose="020B0604020202020204" pitchFamily="34" charset="0"/>
                <a:sym typeface="Arial"/>
              </a:rPr>
              <a:t> </a:t>
            </a:r>
            <a:r>
              <a:rPr lang="en-US" altLang="zh-TW" sz="1400" b="1">
                <a:solidFill>
                  <a:schemeClr val="bg1"/>
                </a:solidFill>
                <a:latin typeface="Arial" panose="020B0604020202020204" pitchFamily="34" charset="0"/>
                <a:ea typeface="微軟正黑體"/>
                <a:cs typeface="Arial" panose="020B0604020202020204" pitchFamily="34" charset="0"/>
                <a:sym typeface="Arial"/>
              </a:rPr>
              <a:t>card</a:t>
            </a:r>
            <a:r>
              <a:rPr lang="zh-TW" altLang="en-US" sz="1400" b="1">
                <a:solidFill>
                  <a:schemeClr val="bg1"/>
                </a:solidFill>
                <a:latin typeface="Arial" panose="020B0604020202020204" pitchFamily="34" charset="0"/>
                <a:ea typeface="微軟正黑體"/>
                <a:cs typeface="Arial" panose="020B0604020202020204" pitchFamily="34" charset="0"/>
                <a:sym typeface="Arial"/>
              </a:rPr>
              <a:t> </a:t>
            </a:r>
            <a:r>
              <a:rPr lang="en-US" altLang="zh-TW" sz="1400" b="1">
                <a:solidFill>
                  <a:schemeClr val="bg1"/>
                </a:solidFill>
                <a:latin typeface="Arial" panose="020B0604020202020204" pitchFamily="34" charset="0"/>
                <a:ea typeface="微軟正黑體"/>
                <a:cs typeface="Arial" panose="020B0604020202020204" pitchFamily="34" charset="0"/>
                <a:sym typeface="Arial"/>
              </a:rPr>
              <a:t>in</a:t>
            </a:r>
            <a:r>
              <a:rPr lang="zh-TW" sz="1400" b="1">
                <a:solidFill>
                  <a:schemeClr val="bg1"/>
                </a:solidFill>
                <a:latin typeface="Arial" panose="020B0604020202020204" pitchFamily="34" charset="0"/>
                <a:ea typeface="微軟正黑體"/>
                <a:cs typeface="Arial" panose="020B0604020202020204" pitchFamily="34" charset="0"/>
                <a:sym typeface="Arial"/>
              </a:rPr>
              <a:t> </a:t>
            </a:r>
            <a:r>
              <a:rPr lang="en-US" altLang="zh-TW" sz="1400" b="1">
                <a:solidFill>
                  <a:schemeClr val="bg1"/>
                </a:solidFill>
                <a:latin typeface="Arial" panose="020B0604020202020204" pitchFamily="34" charset="0"/>
                <a:ea typeface="微軟正黑體"/>
                <a:cs typeface="Arial" panose="020B0604020202020204" pitchFamily="34" charset="0"/>
                <a:sym typeface="Arial"/>
              </a:rPr>
              <a:t>s</a:t>
            </a:r>
            <a:r>
              <a:rPr lang="zh-TW" sz="1400" b="1">
                <a:solidFill>
                  <a:schemeClr val="bg1"/>
                </a:solidFill>
                <a:latin typeface="Arial" panose="020B0604020202020204" pitchFamily="34" charset="0"/>
                <a:ea typeface="微軟正黑體"/>
                <a:cs typeface="Arial" panose="020B0604020202020204" pitchFamily="34" charset="0"/>
                <a:sym typeface="Arial"/>
              </a:rPr>
              <a:t>lot </a:t>
            </a:r>
            <a:r>
              <a:rPr lang="en-US" altLang="zh-TW" sz="1400" b="1" i="0" u="none" strike="noStrike" cap="none">
                <a:solidFill>
                  <a:schemeClr val="bg1"/>
                </a:solidFill>
                <a:latin typeface="Arial" panose="020B0604020202020204" pitchFamily="34" charset="0"/>
                <a:ea typeface="微軟正黑體"/>
                <a:cs typeface="Arial" panose="020B0604020202020204" pitchFamily="34" charset="0"/>
                <a:sym typeface="Arial"/>
              </a:rPr>
              <a:t>1</a:t>
            </a:r>
            <a:endParaRPr lang="zh-TW" altLang="en-US" sz="1400">
              <a:solidFill>
                <a:schemeClr val="bg1"/>
              </a:solidFill>
              <a:latin typeface="Arial" panose="020B0604020202020204" pitchFamily="34" charset="0"/>
              <a:ea typeface="微軟正黑體"/>
              <a:cs typeface="Arial" panose="020B0604020202020204" pitchFamily="34" charset="0"/>
            </a:endParaRPr>
          </a:p>
        </p:txBody>
      </p:sp>
      <p:sp>
        <p:nvSpPr>
          <p:cNvPr id="3" name="Shape 82">
            <a:extLst>
              <a:ext uri="{FF2B5EF4-FFF2-40B4-BE49-F238E27FC236}">
                <a16:creationId xmlns:a16="http://schemas.microsoft.com/office/drawing/2014/main" id="{58931763-CCD5-16B6-8B0A-9D79C9F18A49}"/>
              </a:ext>
            </a:extLst>
          </p:cNvPr>
          <p:cNvSpPr txBox="1"/>
          <p:nvPr/>
        </p:nvSpPr>
        <p:spPr>
          <a:xfrm>
            <a:off x="3046930" y="1044279"/>
            <a:ext cx="3507382" cy="282355"/>
          </a:xfrm>
          <a:prstGeom prst="rect">
            <a:avLst/>
          </a:prstGeom>
          <a:noFill/>
          <a:ln>
            <a:noFill/>
          </a:ln>
        </p:spPr>
        <p:txBody>
          <a:bodyPr wrap="square" lIns="91425" tIns="45700" rIns="91425" bIns="45700" anchor="t"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400" b="1">
                <a:solidFill>
                  <a:schemeClr val="bg1"/>
                </a:solidFill>
                <a:latin typeface="Arial" panose="020B0604020202020204" pitchFamily="34" charset="0"/>
                <a:ea typeface="微軟正黑體"/>
                <a:cs typeface="Arial" panose="020B0604020202020204" pitchFamily="34" charset="0"/>
                <a:sym typeface="Arial"/>
              </a:rPr>
              <a:t>When</a:t>
            </a:r>
            <a:r>
              <a:rPr lang="zh-TW" altLang="en-US" sz="1400" b="1">
                <a:solidFill>
                  <a:schemeClr val="bg1"/>
                </a:solidFill>
                <a:latin typeface="Arial" panose="020B0604020202020204" pitchFamily="34" charset="0"/>
                <a:ea typeface="微軟正黑體"/>
                <a:cs typeface="Arial" panose="020B0604020202020204" pitchFamily="34" charset="0"/>
                <a:sym typeface="Arial"/>
              </a:rPr>
              <a:t> </a:t>
            </a:r>
            <a:r>
              <a:rPr lang="en-US" altLang="zh-TW" sz="1400" b="1">
                <a:solidFill>
                  <a:schemeClr val="bg1"/>
                </a:solidFill>
                <a:latin typeface="Arial" panose="020B0604020202020204" pitchFamily="34" charset="0"/>
                <a:ea typeface="微軟正黑體"/>
                <a:cs typeface="Arial" panose="020B0604020202020204" pitchFamily="34" charset="0"/>
                <a:sym typeface="Arial"/>
              </a:rPr>
              <a:t>slot</a:t>
            </a:r>
            <a:r>
              <a:rPr lang="zh-TW" altLang="en-US" sz="1400" b="1">
                <a:solidFill>
                  <a:schemeClr val="bg1"/>
                </a:solidFill>
                <a:latin typeface="Arial" panose="020B0604020202020204" pitchFamily="34" charset="0"/>
                <a:ea typeface="微軟正黑體"/>
                <a:cs typeface="Arial" panose="020B0604020202020204" pitchFamily="34" charset="0"/>
                <a:sym typeface="Arial"/>
              </a:rPr>
              <a:t> </a:t>
            </a:r>
            <a:r>
              <a:rPr lang="en-US" altLang="zh-TW" sz="1400" b="1" i="0" u="none" strike="noStrike" cap="none">
                <a:solidFill>
                  <a:schemeClr val="bg1"/>
                </a:solidFill>
                <a:latin typeface="Arial" panose="020B0604020202020204" pitchFamily="34" charset="0"/>
                <a:ea typeface="微軟正黑體"/>
                <a:cs typeface="Arial" panose="020B0604020202020204" pitchFamily="34" charset="0"/>
                <a:sym typeface="Arial"/>
              </a:rPr>
              <a:t>1</a:t>
            </a:r>
            <a:r>
              <a:rPr lang="zh-TW" altLang="en-US" sz="1400" b="1" i="0" u="none" strike="noStrike" cap="none">
                <a:solidFill>
                  <a:schemeClr val="bg1"/>
                </a:solidFill>
                <a:latin typeface="Arial" panose="020B0604020202020204" pitchFamily="34" charset="0"/>
                <a:ea typeface="微軟正黑體"/>
                <a:cs typeface="Arial" panose="020B0604020202020204" pitchFamily="34" charset="0"/>
                <a:sym typeface="Arial"/>
              </a:rPr>
              <a:t> </a:t>
            </a:r>
            <a:r>
              <a:rPr lang="zh-TW" sz="1400" b="1">
                <a:solidFill>
                  <a:schemeClr val="bg1"/>
                </a:solidFill>
                <a:latin typeface="Arial" panose="020B0604020202020204" pitchFamily="34" charset="0"/>
                <a:ea typeface="微軟正黑體"/>
                <a:cs typeface="Arial" panose="020B0604020202020204" pitchFamily="34" charset="0"/>
                <a:sym typeface="Arial"/>
              </a:rPr>
              <a:t>is </a:t>
            </a:r>
            <a:r>
              <a:rPr lang="en-US" altLang="zh-TW" sz="1400" b="1">
                <a:solidFill>
                  <a:schemeClr val="bg1"/>
                </a:solidFill>
                <a:latin typeface="Arial" panose="020B0604020202020204" pitchFamily="34" charset="0"/>
                <a:ea typeface="微軟正黑體"/>
                <a:cs typeface="Arial" panose="020B0604020202020204" pitchFamily="34" charset="0"/>
                <a:sym typeface="Arial"/>
              </a:rPr>
              <a:t>u</a:t>
            </a:r>
            <a:r>
              <a:rPr lang="zh-TW" sz="1400" b="1">
                <a:solidFill>
                  <a:schemeClr val="bg1"/>
                </a:solidFill>
                <a:latin typeface="Arial" panose="020B0604020202020204" pitchFamily="34" charset="0"/>
                <a:ea typeface="微軟正黑體"/>
                <a:cs typeface="Arial" panose="020B0604020202020204" pitchFamily="34" charset="0"/>
                <a:sym typeface="Arial"/>
              </a:rPr>
              <a:t>noccupied </a:t>
            </a:r>
            <a:br>
              <a:rPr lang="en-US" altLang="zh-TW" sz="1400" b="1">
                <a:solidFill>
                  <a:schemeClr val="bg1"/>
                </a:solidFill>
                <a:latin typeface="Arial" panose="020B0604020202020204" pitchFamily="34" charset="0"/>
                <a:ea typeface="微軟正黑體"/>
                <a:cs typeface="Arial" panose="020B0604020202020204" pitchFamily="34" charset="0"/>
                <a:sym typeface="Arial"/>
              </a:rPr>
            </a:br>
            <a:r>
              <a:rPr lang="zh-TW" sz="1400" b="1">
                <a:solidFill>
                  <a:schemeClr val="bg1"/>
                </a:solidFill>
                <a:latin typeface="Arial" panose="020B0604020202020204" pitchFamily="34" charset="0"/>
                <a:ea typeface="微軟正黑體"/>
                <a:cs typeface="Arial" panose="020B0604020202020204" pitchFamily="34" charset="0"/>
                <a:sym typeface="Arial"/>
              </a:rPr>
              <a:t>by a PCIe </a:t>
            </a:r>
            <a:r>
              <a:rPr lang="en-US" altLang="zh-TW" sz="1400" b="1">
                <a:solidFill>
                  <a:schemeClr val="bg1"/>
                </a:solidFill>
                <a:latin typeface="Arial" panose="020B0604020202020204" pitchFamily="34" charset="0"/>
                <a:ea typeface="微軟正黑體"/>
                <a:cs typeface="Arial" panose="020B0604020202020204" pitchFamily="34" charset="0"/>
                <a:sym typeface="Arial"/>
              </a:rPr>
              <a:t>e</a:t>
            </a:r>
            <a:r>
              <a:rPr lang="zh-TW" sz="1400" b="1">
                <a:solidFill>
                  <a:schemeClr val="bg1"/>
                </a:solidFill>
                <a:latin typeface="Arial" panose="020B0604020202020204" pitchFamily="34" charset="0"/>
                <a:ea typeface="微軟正黑體"/>
                <a:cs typeface="Arial" panose="020B0604020202020204" pitchFamily="34" charset="0"/>
                <a:sym typeface="Arial"/>
              </a:rPr>
              <a:t>xpansion </a:t>
            </a:r>
            <a:r>
              <a:rPr lang="en-US" altLang="zh-TW" sz="1400" b="1">
                <a:solidFill>
                  <a:schemeClr val="bg1"/>
                </a:solidFill>
                <a:latin typeface="Arial" panose="020B0604020202020204" pitchFamily="34" charset="0"/>
                <a:ea typeface="微軟正黑體"/>
                <a:cs typeface="Arial" panose="020B0604020202020204" pitchFamily="34" charset="0"/>
                <a:sym typeface="Arial"/>
              </a:rPr>
              <a:t>c</a:t>
            </a:r>
            <a:r>
              <a:rPr lang="zh-TW" sz="1400" b="1">
                <a:solidFill>
                  <a:schemeClr val="bg1"/>
                </a:solidFill>
                <a:latin typeface="Arial" panose="020B0604020202020204" pitchFamily="34" charset="0"/>
                <a:ea typeface="微軟正黑體"/>
                <a:cs typeface="Arial" panose="020B0604020202020204" pitchFamily="34" charset="0"/>
                <a:sym typeface="Arial"/>
              </a:rPr>
              <a:t>ard:</a:t>
            </a:r>
            <a:endParaRPr lang="zh-TW" sz="14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11921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74FF805F-6521-4307-B6BF-1A0874627BC2}"/>
              </a:ext>
            </a:extLst>
          </p:cNvPr>
          <p:cNvSpPr txBox="1"/>
          <p:nvPr/>
        </p:nvSpPr>
        <p:spPr>
          <a:xfrm>
            <a:off x="0" y="-19104"/>
            <a:ext cx="12191999" cy="1508105"/>
          </a:xfrm>
          <a:prstGeom prst="rect">
            <a:avLst/>
          </a:prstGeom>
          <a:noFill/>
        </p:spPr>
        <p:txBody>
          <a:bodyPr wrap="square" lIns="91440" tIns="45720" rIns="91440" bIns="45720" rtlCol="0" anchor="t">
            <a:spAutoFit/>
          </a:bodyPr>
          <a:lstStyle/>
          <a:p>
            <a:pPr algn="ctr"/>
            <a:r>
              <a:rPr lang="zh-TW" sz="4600" b="1">
                <a:solidFill>
                  <a:schemeClr val="bg1">
                    <a:lumMod val="75000"/>
                  </a:schemeClr>
                </a:solidFill>
                <a:latin typeface="Arial" panose="020B0604020202020204" pitchFamily="34" charset="0"/>
                <a:ea typeface="微軟正黑體"/>
                <a:cs typeface="Arial" panose="020B0604020202020204" pitchFamily="34" charset="0"/>
              </a:rPr>
              <a:t>Leading the Industry: Diverse Range of QNAP PCIe Expansion Cards</a:t>
            </a:r>
            <a:endParaRPr lang="zh-TW">
              <a:latin typeface="Arial" panose="020B0604020202020204" pitchFamily="34" charset="0"/>
              <a:cs typeface="Arial" panose="020B0604020202020204" pitchFamily="34" charset="0"/>
            </a:endParaRPr>
          </a:p>
        </p:txBody>
      </p:sp>
      <p:sp>
        <p:nvSpPr>
          <p:cNvPr id="31" name="矩形 13">
            <a:extLst>
              <a:ext uri="{FF2B5EF4-FFF2-40B4-BE49-F238E27FC236}">
                <a16:creationId xmlns:a16="http://schemas.microsoft.com/office/drawing/2014/main" id="{57853134-01C5-6357-3A23-D57BBA807436}"/>
              </a:ext>
            </a:extLst>
          </p:cNvPr>
          <p:cNvSpPr/>
          <p:nvPr/>
        </p:nvSpPr>
        <p:spPr>
          <a:xfrm>
            <a:off x="2834514" y="1961559"/>
            <a:ext cx="2855557" cy="1373518"/>
          </a:xfrm>
          <a:prstGeom prst="rect">
            <a:avLst/>
          </a:prstGeom>
          <a:noFill/>
        </p:spPr>
        <p:txBody>
          <a:bodyPr wrap="square" lIns="121920" tIns="60960" rIns="121920" bIns="60960" anchor="t">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nSpc>
                <a:spcPts val="2000"/>
              </a:lnSpc>
            </a:pPr>
            <a:r>
              <a:rPr lang="en-US" altLang="zh-Hant" sz="1100">
                <a:solidFill>
                  <a:schemeClr val="bg1"/>
                </a:solidFill>
                <a:latin typeface="Arial" panose="020B0604020202020204" pitchFamily="34" charset="0"/>
                <a:ea typeface="微軟正黑體"/>
                <a:cs typeface="Arial" panose="020B0604020202020204" pitchFamily="34" charset="0"/>
              </a:rPr>
              <a:t>The</a:t>
            </a:r>
            <a:r>
              <a:rPr lang="zh-Hant" altLang="en-US" sz="1100">
                <a:solidFill>
                  <a:schemeClr val="bg1"/>
                </a:solidFill>
                <a:latin typeface="Arial" panose="020B0604020202020204" pitchFamily="34" charset="0"/>
                <a:ea typeface="微軟正黑體"/>
                <a:cs typeface="Arial" panose="020B0604020202020204" pitchFamily="34" charset="0"/>
              </a:rPr>
              <a:t> </a:t>
            </a:r>
            <a:r>
              <a:rPr lang="en-US" altLang="zh-Hant" sz="1100">
                <a:solidFill>
                  <a:schemeClr val="bg1"/>
                </a:solidFill>
                <a:latin typeface="Arial" panose="020B0604020202020204" pitchFamily="34" charset="0"/>
                <a:ea typeface="微軟正黑體"/>
                <a:cs typeface="Arial" panose="020B0604020202020204" pitchFamily="34" charset="0"/>
              </a:rPr>
              <a:t>25GbE</a:t>
            </a:r>
            <a:r>
              <a:rPr lang="zh-Hant" altLang="en-US" sz="1100">
                <a:solidFill>
                  <a:schemeClr val="bg1"/>
                </a:solidFill>
                <a:latin typeface="Arial" panose="020B0604020202020204" pitchFamily="34" charset="0"/>
                <a:ea typeface="微軟正黑體"/>
                <a:cs typeface="Arial" panose="020B0604020202020204" pitchFamily="34" charset="0"/>
              </a:rPr>
              <a:t> </a:t>
            </a:r>
            <a:r>
              <a:rPr lang="en-US" altLang="zh-Hant" sz="1100">
                <a:solidFill>
                  <a:schemeClr val="bg1"/>
                </a:solidFill>
                <a:latin typeface="Arial" panose="020B0604020202020204" pitchFamily="34" charset="0"/>
                <a:ea typeface="微軟正黑體"/>
                <a:cs typeface="Arial" panose="020B0604020202020204" pitchFamily="34" charset="0"/>
              </a:rPr>
              <a:t>/</a:t>
            </a:r>
            <a:r>
              <a:rPr lang="zh-Hant" altLang="en-US" sz="1100">
                <a:solidFill>
                  <a:schemeClr val="bg1"/>
                </a:solidFill>
                <a:latin typeface="Arial" panose="020B0604020202020204" pitchFamily="34" charset="0"/>
                <a:ea typeface="微軟正黑體"/>
                <a:cs typeface="Arial" panose="020B0604020202020204" pitchFamily="34" charset="0"/>
              </a:rPr>
              <a:t> </a:t>
            </a:r>
            <a:r>
              <a:rPr lang="en-US" altLang="zh-Hant" sz="1100">
                <a:solidFill>
                  <a:schemeClr val="bg1"/>
                </a:solidFill>
                <a:latin typeface="Arial" panose="020B0604020202020204" pitchFamily="34" charset="0"/>
                <a:ea typeface="微軟正黑體"/>
                <a:cs typeface="Arial" panose="020B0604020202020204" pitchFamily="34" charset="0"/>
              </a:rPr>
              <a:t>10GbE</a:t>
            </a:r>
            <a:r>
              <a:rPr lang="zh-Hant" altLang="en-US" sz="1100">
                <a:solidFill>
                  <a:schemeClr val="bg1"/>
                </a:solidFill>
                <a:latin typeface="Arial" panose="020B0604020202020204" pitchFamily="34" charset="0"/>
                <a:ea typeface="微軟正黑體"/>
                <a:cs typeface="Arial" panose="020B0604020202020204" pitchFamily="34" charset="0"/>
              </a:rPr>
              <a:t> </a:t>
            </a:r>
            <a:r>
              <a:rPr lang="en-US" altLang="zh-Hant" sz="1100">
                <a:solidFill>
                  <a:schemeClr val="bg1"/>
                </a:solidFill>
                <a:latin typeface="Arial" panose="020B0604020202020204" pitchFamily="34" charset="0"/>
                <a:ea typeface="微軟正黑體"/>
                <a:cs typeface="Arial" panose="020B0604020202020204" pitchFamily="34" charset="0"/>
              </a:rPr>
              <a:t>Network</a:t>
            </a:r>
            <a:r>
              <a:rPr lang="zh-Hant" altLang="en-US" sz="1100">
                <a:solidFill>
                  <a:schemeClr val="bg1"/>
                </a:solidFill>
                <a:latin typeface="Arial" panose="020B0604020202020204" pitchFamily="34" charset="0"/>
                <a:ea typeface="微軟正黑體"/>
                <a:cs typeface="Arial" panose="020B0604020202020204" pitchFamily="34" charset="0"/>
              </a:rPr>
              <a:t> </a:t>
            </a:r>
            <a:r>
              <a:rPr lang="en-US" altLang="zh-Hant" sz="1100">
                <a:solidFill>
                  <a:schemeClr val="bg1"/>
                </a:solidFill>
                <a:latin typeface="Arial" panose="020B0604020202020204" pitchFamily="34" charset="0"/>
                <a:ea typeface="微軟正黑體"/>
                <a:cs typeface="Arial" panose="020B0604020202020204" pitchFamily="34" charset="0"/>
              </a:rPr>
              <a:t>Expansion</a:t>
            </a:r>
            <a:r>
              <a:rPr lang="zh-Hant" altLang="en-US" sz="1100">
                <a:solidFill>
                  <a:schemeClr val="bg1"/>
                </a:solidFill>
                <a:latin typeface="Arial" panose="020B0604020202020204" pitchFamily="34" charset="0"/>
                <a:ea typeface="微軟正黑體"/>
                <a:cs typeface="Arial" panose="020B0604020202020204" pitchFamily="34" charset="0"/>
              </a:rPr>
              <a:t> </a:t>
            </a:r>
            <a:r>
              <a:rPr lang="en-US" altLang="zh-Hant" sz="1100">
                <a:solidFill>
                  <a:schemeClr val="bg1"/>
                </a:solidFill>
                <a:latin typeface="Arial" panose="020B0604020202020204" pitchFamily="34" charset="0"/>
                <a:ea typeface="微軟正黑體"/>
                <a:cs typeface="Arial" panose="020B0604020202020204" pitchFamily="34" charset="0"/>
              </a:rPr>
              <a:t>Cards</a:t>
            </a:r>
            <a:r>
              <a:rPr lang="zh-Hant" altLang="en-US" sz="1100">
                <a:solidFill>
                  <a:schemeClr val="bg1"/>
                </a:solidFill>
                <a:latin typeface="Arial" panose="020B0604020202020204" pitchFamily="34" charset="0"/>
                <a:ea typeface="微軟正黑體"/>
                <a:cs typeface="Arial" panose="020B0604020202020204" pitchFamily="34" charset="0"/>
              </a:rPr>
              <a:t> </a:t>
            </a:r>
            <a:r>
              <a:rPr lang="zh-Hant" sz="1100">
                <a:solidFill>
                  <a:schemeClr val="bg1"/>
                </a:solidFill>
                <a:latin typeface="Arial" panose="020B0604020202020204" pitchFamily="34" charset="0"/>
                <a:ea typeface="微軟正黑體"/>
                <a:cs typeface="Arial" panose="020B0604020202020204" pitchFamily="34" charset="0"/>
              </a:rPr>
              <a:t>(e.g., QXG-25G2SF-E810 or QXG-10G</a:t>
            </a:r>
            <a:r>
              <a:rPr lang="en-US" altLang="zh-Hant" sz="1100">
                <a:solidFill>
                  <a:schemeClr val="bg1"/>
                </a:solidFill>
                <a:latin typeface="Arial" panose="020B0604020202020204" pitchFamily="34" charset="0"/>
                <a:ea typeface="微軟正黑體"/>
                <a:cs typeface="Arial" panose="020B0604020202020204" pitchFamily="34" charset="0"/>
              </a:rPr>
              <a:t>2SF</a:t>
            </a:r>
            <a:r>
              <a:rPr lang="zh-Hant" sz="1100">
                <a:solidFill>
                  <a:schemeClr val="bg1"/>
                </a:solidFill>
                <a:latin typeface="Arial" panose="020B0604020202020204" pitchFamily="34" charset="0"/>
                <a:ea typeface="微軟正黑體"/>
                <a:cs typeface="Arial" panose="020B0604020202020204" pitchFamily="34" charset="0"/>
              </a:rPr>
              <a:t>-X710)</a:t>
            </a:r>
            <a:r>
              <a:rPr lang="zh-Hant" altLang="en-US" sz="1100">
                <a:solidFill>
                  <a:schemeClr val="bg1"/>
                </a:solidFill>
                <a:latin typeface="Arial" panose="020B0604020202020204" pitchFamily="34" charset="0"/>
                <a:ea typeface="微軟正黑體"/>
                <a:cs typeface="Arial" panose="020B0604020202020204" pitchFamily="34" charset="0"/>
              </a:rPr>
              <a:t> </a:t>
            </a:r>
            <a:r>
              <a:rPr lang="zh-Hant" sz="1100">
                <a:solidFill>
                  <a:schemeClr val="bg1"/>
                </a:solidFill>
                <a:latin typeface="Arial" panose="020B0604020202020204" pitchFamily="34" charset="0"/>
                <a:ea typeface="微軟正黑體"/>
                <a:cs typeface="Arial" panose="020B0604020202020204" pitchFamily="34" charset="0"/>
              </a:rPr>
              <a:t>offer high throughput and low latency, enabling enterprises to swiftly accomplish tasks.</a:t>
            </a:r>
            <a:endParaRPr lang="zh-TW" altLang="en-US" sz="1100">
              <a:solidFill>
                <a:schemeClr val="bg1"/>
              </a:solidFill>
              <a:latin typeface="Arial" panose="020B0604020202020204" pitchFamily="34" charset="0"/>
              <a:cs typeface="Arial" panose="020B0604020202020204" pitchFamily="34" charset="0"/>
            </a:endParaRPr>
          </a:p>
        </p:txBody>
      </p:sp>
      <p:sp>
        <p:nvSpPr>
          <p:cNvPr id="37" name="矩形 13">
            <a:extLst>
              <a:ext uri="{FF2B5EF4-FFF2-40B4-BE49-F238E27FC236}">
                <a16:creationId xmlns:a16="http://schemas.microsoft.com/office/drawing/2014/main" id="{13085C40-659E-C24C-9CAF-D934DC1DD190}"/>
              </a:ext>
            </a:extLst>
          </p:cNvPr>
          <p:cNvSpPr/>
          <p:nvPr/>
        </p:nvSpPr>
        <p:spPr>
          <a:xfrm>
            <a:off x="8045705" y="1972187"/>
            <a:ext cx="2768838" cy="1373518"/>
          </a:xfrm>
          <a:prstGeom prst="rect">
            <a:avLst/>
          </a:prstGeom>
          <a:noFill/>
        </p:spPr>
        <p:txBody>
          <a:bodyPr wrap="square" lIns="121920" tIns="60960" rIns="121920" bIns="60960" anchor="t">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nSpc>
                <a:spcPts val="2000"/>
              </a:lnSpc>
            </a:pPr>
            <a:r>
              <a:rPr lang="en-US" altLang="zh-TW" sz="1100">
                <a:solidFill>
                  <a:schemeClr val="bg1"/>
                </a:solidFill>
                <a:latin typeface="Arial" panose="020B0604020202020204" pitchFamily="34" charset="0"/>
                <a:ea typeface="微軟正黑體"/>
                <a:cs typeface="Arial" panose="020B0604020202020204" pitchFamily="34" charset="0"/>
              </a:rPr>
              <a:t>The</a:t>
            </a:r>
            <a:r>
              <a:rPr lang="zh-TW" altLang="en-US" sz="1100">
                <a:solidFill>
                  <a:schemeClr val="bg1"/>
                </a:solidFill>
                <a:latin typeface="Arial" panose="020B0604020202020204" pitchFamily="34" charset="0"/>
                <a:ea typeface="微軟正黑體"/>
                <a:cs typeface="Arial" panose="020B0604020202020204" pitchFamily="34" charset="0"/>
              </a:rPr>
              <a:t> </a:t>
            </a:r>
            <a:r>
              <a:rPr lang="en-US" altLang="zh-TW" sz="1100">
                <a:solidFill>
                  <a:schemeClr val="bg1"/>
                </a:solidFill>
                <a:latin typeface="Arial" panose="020B0604020202020204" pitchFamily="34" charset="0"/>
                <a:ea typeface="微軟正黑體"/>
                <a:cs typeface="Arial" panose="020B0604020202020204" pitchFamily="34" charset="0"/>
              </a:rPr>
              <a:t>QM2</a:t>
            </a:r>
            <a:r>
              <a:rPr lang="zh-TW" altLang="en-US" sz="1100">
                <a:solidFill>
                  <a:schemeClr val="bg1"/>
                </a:solidFill>
                <a:latin typeface="Arial" panose="020B0604020202020204" pitchFamily="34" charset="0"/>
                <a:ea typeface="微軟正黑體"/>
                <a:cs typeface="Arial" panose="020B0604020202020204" pitchFamily="34" charset="0"/>
              </a:rPr>
              <a:t> </a:t>
            </a:r>
            <a:r>
              <a:rPr lang="en-US" altLang="zh-TW" sz="1100">
                <a:solidFill>
                  <a:schemeClr val="bg1"/>
                </a:solidFill>
                <a:latin typeface="Arial" panose="020B0604020202020204" pitchFamily="34" charset="0"/>
                <a:ea typeface="微軟正黑體"/>
                <a:cs typeface="Arial" panose="020B0604020202020204" pitchFamily="34" charset="0"/>
              </a:rPr>
              <a:t>card</a:t>
            </a:r>
            <a:r>
              <a:rPr lang="zh-TW" altLang="en-US" sz="1100">
                <a:solidFill>
                  <a:schemeClr val="bg1"/>
                </a:solidFill>
                <a:latin typeface="Arial" panose="020B0604020202020204" pitchFamily="34" charset="0"/>
                <a:ea typeface="微軟正黑體"/>
                <a:cs typeface="Arial" panose="020B0604020202020204" pitchFamily="34" charset="0"/>
              </a:rPr>
              <a:t> </a:t>
            </a:r>
            <a:r>
              <a:rPr lang="zh-TW" sz="1100">
                <a:solidFill>
                  <a:schemeClr val="bg1"/>
                </a:solidFill>
                <a:latin typeface="Arial" panose="020B0604020202020204" pitchFamily="34" charset="0"/>
                <a:ea typeface="微軟正黑體"/>
                <a:cs typeface="Arial" panose="020B0604020202020204" pitchFamily="34" charset="0"/>
              </a:rPr>
              <a:t>(e.g., QM2-2P410G2T) features 10GBASE-T Ethernet ports and</a:t>
            </a:r>
            <a:r>
              <a:rPr lang="en-US" altLang="zh-TW" sz="1100">
                <a:solidFill>
                  <a:schemeClr val="bg1"/>
                </a:solidFill>
                <a:latin typeface="Arial" panose="020B0604020202020204" pitchFamily="34" charset="0"/>
                <a:ea typeface="微軟正黑體"/>
                <a:cs typeface="Arial" panose="020B0604020202020204" pitchFamily="34" charset="0"/>
              </a:rPr>
              <a:t>/</a:t>
            </a:r>
            <a:r>
              <a:rPr lang="zh-TW" sz="1100">
                <a:solidFill>
                  <a:schemeClr val="bg1"/>
                </a:solidFill>
                <a:latin typeface="Arial" panose="020B0604020202020204" pitchFamily="34" charset="0"/>
                <a:ea typeface="微軟正黑體"/>
                <a:cs typeface="Arial" panose="020B0604020202020204" pitchFamily="34" charset="0"/>
              </a:rPr>
              <a:t>or </a:t>
            </a:r>
            <a:r>
              <a:rPr lang="en-US" altLang="zh-TW" sz="1100">
                <a:solidFill>
                  <a:schemeClr val="bg1"/>
                </a:solidFill>
                <a:latin typeface="Arial" panose="020B0604020202020204" pitchFamily="34" charset="0"/>
                <a:ea typeface="微軟正黑體"/>
                <a:cs typeface="Arial" panose="020B0604020202020204" pitchFamily="34" charset="0"/>
              </a:rPr>
              <a:t>M.2</a:t>
            </a:r>
            <a:r>
              <a:rPr lang="zh-TW" altLang="en-US" sz="1100">
                <a:solidFill>
                  <a:schemeClr val="bg1"/>
                </a:solidFill>
                <a:latin typeface="Arial" panose="020B0604020202020204" pitchFamily="34" charset="0"/>
                <a:ea typeface="微軟正黑體"/>
                <a:cs typeface="Arial" panose="020B0604020202020204" pitchFamily="34" charset="0"/>
              </a:rPr>
              <a:t> </a:t>
            </a:r>
            <a:r>
              <a:rPr lang="en-US" altLang="zh-TW" sz="1100" err="1">
                <a:solidFill>
                  <a:schemeClr val="bg1"/>
                </a:solidFill>
                <a:latin typeface="Arial" panose="020B0604020202020204" pitchFamily="34" charset="0"/>
                <a:ea typeface="微軟正黑體"/>
                <a:cs typeface="Arial" panose="020B0604020202020204" pitchFamily="34" charset="0"/>
              </a:rPr>
              <a:t>NVMe</a:t>
            </a:r>
            <a:r>
              <a:rPr lang="en-US" altLang="zh-TW" sz="1100">
                <a:solidFill>
                  <a:schemeClr val="bg1"/>
                </a:solidFill>
                <a:latin typeface="Arial" panose="020B0604020202020204" pitchFamily="34" charset="0"/>
                <a:ea typeface="微軟正黑體"/>
                <a:cs typeface="Arial" panose="020B0604020202020204" pitchFamily="34" charset="0"/>
              </a:rPr>
              <a:t> SSD</a:t>
            </a:r>
            <a:r>
              <a:rPr lang="zh-TW" altLang="en-US" sz="1100">
                <a:solidFill>
                  <a:schemeClr val="bg1"/>
                </a:solidFill>
                <a:latin typeface="Arial" panose="020B0604020202020204" pitchFamily="34" charset="0"/>
                <a:ea typeface="微軟正黑體"/>
                <a:cs typeface="Arial" panose="020B0604020202020204" pitchFamily="34" charset="0"/>
              </a:rPr>
              <a:t> </a:t>
            </a:r>
            <a:r>
              <a:rPr lang="en-US" altLang="zh-TW" sz="1100">
                <a:solidFill>
                  <a:schemeClr val="bg1"/>
                </a:solidFill>
                <a:latin typeface="Arial" panose="020B0604020202020204" pitchFamily="34" charset="0"/>
                <a:ea typeface="微軟正黑體"/>
                <a:cs typeface="Arial" panose="020B0604020202020204" pitchFamily="34" charset="0"/>
              </a:rPr>
              <a:t>slots,</a:t>
            </a:r>
            <a:r>
              <a:rPr lang="zh-TW" altLang="en-US" sz="1100">
                <a:solidFill>
                  <a:schemeClr val="bg1"/>
                </a:solidFill>
                <a:latin typeface="Arial" panose="020B0604020202020204" pitchFamily="34" charset="0"/>
                <a:ea typeface="微軟正黑體"/>
                <a:cs typeface="Arial" panose="020B0604020202020204" pitchFamily="34" charset="0"/>
              </a:rPr>
              <a:t> </a:t>
            </a:r>
            <a:r>
              <a:rPr lang="en-US" altLang="zh-TW" sz="1100">
                <a:solidFill>
                  <a:schemeClr val="bg1"/>
                </a:solidFill>
                <a:latin typeface="Arial" panose="020B0604020202020204" pitchFamily="34" charset="0"/>
                <a:ea typeface="微軟正黑體"/>
                <a:cs typeface="Arial" panose="020B0604020202020204" pitchFamily="34" charset="0"/>
              </a:rPr>
              <a:t>instantly</a:t>
            </a:r>
            <a:r>
              <a:rPr lang="zh-TW" altLang="en-US" sz="1100">
                <a:solidFill>
                  <a:schemeClr val="bg1"/>
                </a:solidFill>
                <a:latin typeface="Arial" panose="020B0604020202020204" pitchFamily="34" charset="0"/>
                <a:ea typeface="微軟正黑體"/>
                <a:cs typeface="Arial" panose="020B0604020202020204" pitchFamily="34" charset="0"/>
              </a:rPr>
              <a:t> </a:t>
            </a:r>
            <a:r>
              <a:rPr lang="en-US" altLang="zh-TW" sz="1100">
                <a:solidFill>
                  <a:schemeClr val="bg1"/>
                </a:solidFill>
                <a:latin typeface="Arial" panose="020B0604020202020204" pitchFamily="34" charset="0"/>
                <a:ea typeface="微軟正黑體"/>
                <a:cs typeface="Arial" panose="020B0604020202020204" pitchFamily="34" charset="0"/>
              </a:rPr>
              <a:t>adding</a:t>
            </a:r>
            <a:r>
              <a:rPr lang="zh-TW" altLang="en-US" sz="1100">
                <a:solidFill>
                  <a:schemeClr val="bg1"/>
                </a:solidFill>
                <a:latin typeface="Arial" panose="020B0604020202020204" pitchFamily="34" charset="0"/>
                <a:ea typeface="微軟正黑體"/>
                <a:cs typeface="Arial" panose="020B0604020202020204" pitchFamily="34" charset="0"/>
              </a:rPr>
              <a:t> </a:t>
            </a:r>
            <a:r>
              <a:rPr lang="en-US" altLang="zh-TW" sz="1100">
                <a:solidFill>
                  <a:schemeClr val="bg1"/>
                </a:solidFill>
                <a:latin typeface="Arial" panose="020B0604020202020204" pitchFamily="34" charset="0"/>
                <a:ea typeface="微軟正黑體"/>
                <a:cs typeface="Arial" panose="020B0604020202020204" pitchFamily="34" charset="0"/>
              </a:rPr>
              <a:t>more</a:t>
            </a:r>
            <a:r>
              <a:rPr lang="zh-TW" altLang="en-US" sz="1100">
                <a:solidFill>
                  <a:schemeClr val="bg1"/>
                </a:solidFill>
                <a:latin typeface="Arial" panose="020B0604020202020204" pitchFamily="34" charset="0"/>
                <a:ea typeface="微軟正黑體"/>
                <a:cs typeface="Arial" panose="020B0604020202020204" pitchFamily="34" charset="0"/>
              </a:rPr>
              <a:t> </a:t>
            </a:r>
            <a:r>
              <a:rPr lang="en-US" altLang="zh-TW" sz="1100">
                <a:solidFill>
                  <a:schemeClr val="bg1"/>
                </a:solidFill>
                <a:latin typeface="Arial" panose="020B0604020202020204" pitchFamily="34" charset="0"/>
                <a:ea typeface="微軟正黑體"/>
                <a:cs typeface="Arial" panose="020B0604020202020204" pitchFamily="34" charset="0"/>
              </a:rPr>
              <a:t>SSD</a:t>
            </a:r>
            <a:r>
              <a:rPr lang="zh-TW" altLang="en-US" sz="1100">
                <a:solidFill>
                  <a:schemeClr val="bg1"/>
                </a:solidFill>
                <a:latin typeface="Arial" panose="020B0604020202020204" pitchFamily="34" charset="0"/>
                <a:ea typeface="微軟正黑體"/>
                <a:cs typeface="Arial" panose="020B0604020202020204" pitchFamily="34" charset="0"/>
              </a:rPr>
              <a:t> </a:t>
            </a:r>
            <a:r>
              <a:rPr lang="en-US" altLang="zh-TW" sz="1100">
                <a:solidFill>
                  <a:schemeClr val="bg1"/>
                </a:solidFill>
                <a:latin typeface="Arial" panose="020B0604020202020204" pitchFamily="34" charset="0"/>
                <a:ea typeface="微軟正黑體"/>
                <a:cs typeface="Arial" panose="020B0604020202020204" pitchFamily="34" charset="0"/>
              </a:rPr>
              <a:t>cache</a:t>
            </a:r>
            <a:r>
              <a:rPr lang="zh-TW" altLang="en-US" sz="1100">
                <a:solidFill>
                  <a:schemeClr val="bg1"/>
                </a:solidFill>
                <a:latin typeface="Arial" panose="020B0604020202020204" pitchFamily="34" charset="0"/>
                <a:ea typeface="微軟正黑體"/>
                <a:cs typeface="Arial" panose="020B0604020202020204" pitchFamily="34" charset="0"/>
              </a:rPr>
              <a:t> </a:t>
            </a:r>
            <a:r>
              <a:rPr lang="en-US" altLang="zh-TW" sz="1100">
                <a:solidFill>
                  <a:schemeClr val="bg1"/>
                </a:solidFill>
                <a:latin typeface="Arial" panose="020B0604020202020204" pitchFamily="34" charset="0"/>
                <a:ea typeface="微軟正黑體"/>
                <a:cs typeface="Arial" panose="020B0604020202020204" pitchFamily="34" charset="0"/>
              </a:rPr>
              <a:t>for</a:t>
            </a:r>
            <a:r>
              <a:rPr lang="zh-TW" sz="1100">
                <a:solidFill>
                  <a:schemeClr val="bg1"/>
                </a:solidFill>
                <a:latin typeface="Arial" panose="020B0604020202020204" pitchFamily="34" charset="0"/>
                <a:ea typeface="微軟正黑體"/>
                <a:cs typeface="Arial" panose="020B0604020202020204" pitchFamily="34" charset="0"/>
              </a:rPr>
              <a:t> accelerat</a:t>
            </a:r>
            <a:r>
              <a:rPr lang="en-US" altLang="zh-TW" sz="1100">
                <a:solidFill>
                  <a:schemeClr val="bg1"/>
                </a:solidFill>
                <a:latin typeface="Arial" panose="020B0604020202020204" pitchFamily="34" charset="0"/>
                <a:ea typeface="微軟正黑體"/>
                <a:cs typeface="Arial" panose="020B0604020202020204" pitchFamily="34" charset="0"/>
              </a:rPr>
              <a:t>ed</a:t>
            </a:r>
            <a:r>
              <a:rPr lang="zh-TW" altLang="en-US" sz="1100">
                <a:solidFill>
                  <a:schemeClr val="bg1"/>
                </a:solidFill>
                <a:latin typeface="Arial" panose="020B0604020202020204" pitchFamily="34" charset="0"/>
                <a:ea typeface="微軟正黑體"/>
                <a:cs typeface="Arial" panose="020B0604020202020204" pitchFamily="34" charset="0"/>
              </a:rPr>
              <a:t> </a:t>
            </a:r>
            <a:r>
              <a:rPr lang="en-US" altLang="zh-TW" sz="1100">
                <a:solidFill>
                  <a:schemeClr val="bg1"/>
                </a:solidFill>
                <a:latin typeface="Arial" panose="020B0604020202020204" pitchFamily="34" charset="0"/>
                <a:ea typeface="微軟正黑體"/>
                <a:cs typeface="Arial" panose="020B0604020202020204" pitchFamily="34" charset="0"/>
              </a:rPr>
              <a:t>s</a:t>
            </a:r>
            <a:r>
              <a:rPr lang="zh-TW" sz="1100">
                <a:solidFill>
                  <a:schemeClr val="bg1"/>
                </a:solidFill>
                <a:latin typeface="Arial" panose="020B0604020202020204" pitchFamily="34" charset="0"/>
                <a:ea typeface="微軟正黑體"/>
                <a:cs typeface="Arial" panose="020B0604020202020204" pitchFamily="34" charset="0"/>
              </a:rPr>
              <a:t>torage</a:t>
            </a:r>
            <a:r>
              <a:rPr lang="en-US" altLang="zh-TW" sz="1100">
                <a:solidFill>
                  <a:schemeClr val="bg1"/>
                </a:solidFill>
                <a:latin typeface="Arial" panose="020B0604020202020204" pitchFamily="34" charset="0"/>
                <a:ea typeface="微軟正黑體"/>
                <a:cs typeface="Arial" panose="020B0604020202020204" pitchFamily="34" charset="0"/>
              </a:rPr>
              <a:t>.</a:t>
            </a:r>
            <a:endParaRPr lang="zh-TW" sz="1100">
              <a:solidFill>
                <a:schemeClr val="bg1"/>
              </a:solidFill>
              <a:latin typeface="Arial" panose="020B0604020202020204" pitchFamily="34" charset="0"/>
              <a:cs typeface="Arial" panose="020B0604020202020204" pitchFamily="34" charset="0"/>
            </a:endParaRPr>
          </a:p>
        </p:txBody>
      </p:sp>
      <p:sp>
        <p:nvSpPr>
          <p:cNvPr id="41" name="矩形 13">
            <a:extLst>
              <a:ext uri="{FF2B5EF4-FFF2-40B4-BE49-F238E27FC236}">
                <a16:creationId xmlns:a16="http://schemas.microsoft.com/office/drawing/2014/main" id="{E667F7DD-778E-895E-AA4E-91AC0E0308AA}"/>
              </a:ext>
            </a:extLst>
          </p:cNvPr>
          <p:cNvSpPr/>
          <p:nvPr/>
        </p:nvSpPr>
        <p:spPr>
          <a:xfrm>
            <a:off x="2834514" y="4392848"/>
            <a:ext cx="2855557" cy="1886478"/>
          </a:xfrm>
          <a:prstGeom prst="rect">
            <a:avLst/>
          </a:prstGeom>
          <a:noFill/>
        </p:spPr>
        <p:txBody>
          <a:bodyPr wrap="square" lIns="121920" tIns="60960" rIns="121920" bIns="60960" anchor="t">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nSpc>
                <a:spcPts val="2000"/>
              </a:lnSpc>
            </a:pPr>
            <a:r>
              <a:rPr lang="en-US" altLang="zh-TW" sz="1100">
                <a:solidFill>
                  <a:schemeClr val="bg1"/>
                </a:solidFill>
                <a:latin typeface="Arial" panose="020B0604020202020204" pitchFamily="34" charset="0"/>
                <a:ea typeface="微軟正黑體"/>
                <a:cs typeface="Arial" panose="020B0604020202020204" pitchFamily="34" charset="0"/>
              </a:rPr>
              <a:t>The</a:t>
            </a:r>
            <a:r>
              <a:rPr lang="zh-TW" altLang="en-US" sz="1100">
                <a:solidFill>
                  <a:schemeClr val="bg1"/>
                </a:solidFill>
                <a:latin typeface="Arial" panose="020B0604020202020204" pitchFamily="34" charset="0"/>
                <a:ea typeface="微軟正黑體"/>
                <a:cs typeface="Arial" panose="020B0604020202020204" pitchFamily="34" charset="0"/>
              </a:rPr>
              <a:t> </a:t>
            </a:r>
            <a:r>
              <a:rPr lang="en-US" altLang="zh-TW" sz="1100">
                <a:solidFill>
                  <a:schemeClr val="bg1"/>
                </a:solidFill>
                <a:latin typeface="Arial" panose="020B0604020202020204" pitchFamily="34" charset="0"/>
                <a:ea typeface="微軟正黑體"/>
                <a:cs typeface="Arial" panose="020B0604020202020204" pitchFamily="34" charset="0"/>
              </a:rPr>
              <a:t>QXP-3X4PES</a:t>
            </a:r>
            <a:r>
              <a:rPr lang="zh-TW" altLang="en-US" sz="1100">
                <a:solidFill>
                  <a:schemeClr val="bg1"/>
                </a:solidFill>
                <a:latin typeface="Arial" panose="020B0604020202020204" pitchFamily="34" charset="0"/>
                <a:ea typeface="微軟正黑體"/>
                <a:cs typeface="Arial" panose="020B0604020202020204" pitchFamily="34" charset="0"/>
              </a:rPr>
              <a:t> </a:t>
            </a:r>
            <a:r>
              <a:rPr lang="en-US" altLang="zh-TW" sz="1100">
                <a:solidFill>
                  <a:schemeClr val="bg1"/>
                </a:solidFill>
                <a:latin typeface="Arial" panose="020B0604020202020204" pitchFamily="34" charset="0"/>
                <a:ea typeface="微軟正黑體"/>
                <a:cs typeface="Arial" panose="020B0604020202020204" pitchFamily="34" charset="0"/>
              </a:rPr>
              <a:t>or</a:t>
            </a:r>
            <a:r>
              <a:rPr lang="zh-TW" altLang="en-US" sz="1100">
                <a:solidFill>
                  <a:schemeClr val="bg1"/>
                </a:solidFill>
                <a:latin typeface="Arial" panose="020B0604020202020204" pitchFamily="34" charset="0"/>
                <a:ea typeface="微軟正黑體"/>
                <a:cs typeface="Arial" panose="020B0604020202020204" pitchFamily="34" charset="0"/>
              </a:rPr>
              <a:t> </a:t>
            </a:r>
            <a:r>
              <a:rPr lang="en-US" altLang="zh-TW" sz="1100">
                <a:solidFill>
                  <a:schemeClr val="bg1"/>
                </a:solidFill>
                <a:latin typeface="Arial" panose="020B0604020202020204" pitchFamily="34" charset="0"/>
                <a:ea typeface="微軟正黑體"/>
                <a:cs typeface="Arial" panose="020B0604020202020204" pitchFamily="34" charset="0"/>
              </a:rPr>
              <a:t>QXP-3X8PES</a:t>
            </a:r>
            <a:r>
              <a:rPr lang="zh-TW" altLang="en-US" sz="1100">
                <a:solidFill>
                  <a:schemeClr val="bg1"/>
                </a:solidFill>
                <a:latin typeface="Arial" panose="020B0604020202020204" pitchFamily="34" charset="0"/>
                <a:ea typeface="微軟正黑體"/>
                <a:cs typeface="Arial" panose="020B0604020202020204" pitchFamily="34" charset="0"/>
              </a:rPr>
              <a:t> </a:t>
            </a:r>
            <a:r>
              <a:rPr lang="en-US" altLang="zh-TW" sz="1100">
                <a:solidFill>
                  <a:schemeClr val="bg1"/>
                </a:solidFill>
                <a:latin typeface="Arial" panose="020B0604020202020204" pitchFamily="34" charset="0"/>
                <a:ea typeface="微軟正黑體"/>
                <a:cs typeface="Arial" panose="020B0604020202020204" pitchFamily="34" charset="0"/>
              </a:rPr>
              <a:t>expansion</a:t>
            </a:r>
            <a:r>
              <a:rPr lang="zh-TW" altLang="en-US" sz="1100">
                <a:solidFill>
                  <a:schemeClr val="bg1"/>
                </a:solidFill>
                <a:latin typeface="Arial" panose="020B0604020202020204" pitchFamily="34" charset="0"/>
                <a:ea typeface="微軟正黑體"/>
                <a:cs typeface="Arial" panose="020B0604020202020204" pitchFamily="34" charset="0"/>
              </a:rPr>
              <a:t> </a:t>
            </a:r>
            <a:r>
              <a:rPr lang="en-US" altLang="zh-TW" sz="1100">
                <a:solidFill>
                  <a:schemeClr val="bg1"/>
                </a:solidFill>
                <a:latin typeface="Arial" panose="020B0604020202020204" pitchFamily="34" charset="0"/>
                <a:ea typeface="微軟正黑體"/>
                <a:cs typeface="Arial" panose="020B0604020202020204" pitchFamily="34" charset="0"/>
              </a:rPr>
              <a:t>card</a:t>
            </a:r>
            <a:r>
              <a:rPr lang="zh-TW" altLang="en-US" sz="1100">
                <a:solidFill>
                  <a:schemeClr val="bg1"/>
                </a:solidFill>
                <a:latin typeface="Arial" panose="020B0604020202020204" pitchFamily="34" charset="0"/>
                <a:ea typeface="微軟正黑體"/>
                <a:cs typeface="Arial" panose="020B0604020202020204" pitchFamily="34" charset="0"/>
              </a:rPr>
              <a:t> </a:t>
            </a:r>
            <a:r>
              <a:rPr lang="en-US" altLang="zh-TW" sz="1100">
                <a:solidFill>
                  <a:schemeClr val="bg1"/>
                </a:solidFill>
                <a:latin typeface="Arial" panose="020B0604020202020204" pitchFamily="34" charset="0"/>
                <a:ea typeface="微軟正黑體"/>
                <a:cs typeface="Arial" panose="020B0604020202020204" pitchFamily="34" charset="0"/>
              </a:rPr>
              <a:t>is</a:t>
            </a:r>
            <a:r>
              <a:rPr lang="zh-TW" altLang="en-US" sz="1100">
                <a:solidFill>
                  <a:schemeClr val="bg1"/>
                </a:solidFill>
                <a:latin typeface="Arial" panose="020B0604020202020204" pitchFamily="34" charset="0"/>
                <a:ea typeface="微軟正黑體"/>
                <a:cs typeface="Arial" panose="020B0604020202020204" pitchFamily="34" charset="0"/>
              </a:rPr>
              <a:t> </a:t>
            </a:r>
            <a:r>
              <a:rPr lang="en-US" altLang="zh-TW" sz="1100">
                <a:solidFill>
                  <a:schemeClr val="bg1"/>
                </a:solidFill>
                <a:latin typeface="Arial" panose="020B0604020202020204" pitchFamily="34" charset="0"/>
                <a:ea typeface="微軟正黑體"/>
                <a:cs typeface="Arial" panose="020B0604020202020204" pitchFamily="34" charset="0"/>
              </a:rPr>
              <a:t>designed</a:t>
            </a:r>
            <a:r>
              <a:rPr lang="zh-TW" altLang="en-US" sz="1100">
                <a:solidFill>
                  <a:schemeClr val="bg1"/>
                </a:solidFill>
                <a:latin typeface="Arial" panose="020B0604020202020204" pitchFamily="34" charset="0"/>
                <a:ea typeface="微軟正黑體"/>
                <a:cs typeface="Arial" panose="020B0604020202020204" pitchFamily="34" charset="0"/>
              </a:rPr>
              <a:t> </a:t>
            </a:r>
            <a:r>
              <a:rPr lang="en-US" altLang="zh-TW" sz="1100">
                <a:solidFill>
                  <a:schemeClr val="bg1"/>
                </a:solidFill>
                <a:latin typeface="Arial" panose="020B0604020202020204" pitchFamily="34" charset="0"/>
                <a:ea typeface="微軟正黑體"/>
                <a:cs typeface="Arial" panose="020B0604020202020204" pitchFamily="34" charset="0"/>
              </a:rPr>
              <a:t>specifically</a:t>
            </a:r>
            <a:r>
              <a:rPr lang="zh-TW" altLang="en-US" sz="1100">
                <a:solidFill>
                  <a:schemeClr val="bg1"/>
                </a:solidFill>
                <a:latin typeface="Arial" panose="020B0604020202020204" pitchFamily="34" charset="0"/>
                <a:ea typeface="微軟正黑體"/>
                <a:cs typeface="Arial" panose="020B0604020202020204" pitchFamily="34" charset="0"/>
              </a:rPr>
              <a:t> </a:t>
            </a:r>
            <a:r>
              <a:rPr lang="en-US" altLang="zh-TW" sz="1100">
                <a:solidFill>
                  <a:schemeClr val="bg1"/>
                </a:solidFill>
                <a:latin typeface="Arial" panose="020B0604020202020204" pitchFamily="34" charset="0"/>
                <a:ea typeface="微軟正黑體"/>
                <a:cs typeface="Arial" panose="020B0604020202020204" pitchFamily="34" charset="0"/>
              </a:rPr>
              <a:t>for</a:t>
            </a:r>
            <a:r>
              <a:rPr lang="zh-TW" altLang="en-US" sz="1100">
                <a:solidFill>
                  <a:schemeClr val="bg1"/>
                </a:solidFill>
                <a:latin typeface="Arial" panose="020B0604020202020204" pitchFamily="34" charset="0"/>
                <a:ea typeface="微軟正黑體"/>
                <a:cs typeface="Arial" panose="020B0604020202020204" pitchFamily="34" charset="0"/>
              </a:rPr>
              <a:t> </a:t>
            </a:r>
            <a:r>
              <a:rPr lang="en-US" altLang="zh-TW" sz="1100">
                <a:solidFill>
                  <a:schemeClr val="bg1"/>
                </a:solidFill>
                <a:latin typeface="Arial" panose="020B0604020202020204" pitchFamily="34" charset="0"/>
                <a:ea typeface="微軟正黑體"/>
                <a:cs typeface="Arial" panose="020B0604020202020204" pitchFamily="34" charset="0"/>
              </a:rPr>
              <a:t>NAS</a:t>
            </a:r>
            <a:r>
              <a:rPr lang="zh-TW" altLang="en-US" sz="1100">
                <a:solidFill>
                  <a:schemeClr val="bg1"/>
                </a:solidFill>
                <a:latin typeface="Arial" panose="020B0604020202020204" pitchFamily="34" charset="0"/>
                <a:ea typeface="微軟正黑體"/>
                <a:cs typeface="Arial" panose="020B0604020202020204" pitchFamily="34" charset="0"/>
              </a:rPr>
              <a:t> </a:t>
            </a:r>
            <a:r>
              <a:rPr lang="en-US" altLang="zh-TW" sz="1100">
                <a:solidFill>
                  <a:schemeClr val="bg1"/>
                </a:solidFill>
                <a:latin typeface="Arial" panose="020B0604020202020204" pitchFamily="34" charset="0"/>
                <a:ea typeface="微軟正黑體"/>
                <a:cs typeface="Arial" panose="020B0604020202020204" pitchFamily="34" charset="0"/>
              </a:rPr>
              <a:t>in</a:t>
            </a:r>
            <a:r>
              <a:rPr lang="zh-TW" altLang="en-US" sz="1100">
                <a:solidFill>
                  <a:schemeClr val="bg1"/>
                </a:solidFill>
                <a:latin typeface="Arial" panose="020B0604020202020204" pitchFamily="34" charset="0"/>
                <a:ea typeface="微軟正黑體"/>
                <a:cs typeface="Arial" panose="020B0604020202020204" pitchFamily="34" charset="0"/>
              </a:rPr>
              <a:t> </a:t>
            </a:r>
            <a:r>
              <a:rPr lang="en-US" altLang="zh-TW" sz="1100">
                <a:solidFill>
                  <a:schemeClr val="bg1"/>
                </a:solidFill>
                <a:latin typeface="Arial" panose="020B0604020202020204" pitchFamily="34" charset="0"/>
                <a:ea typeface="微軟正黑體"/>
                <a:cs typeface="Arial" panose="020B0604020202020204" pitchFamily="34" charset="0"/>
              </a:rPr>
              <a:t>conjunction</a:t>
            </a:r>
            <a:r>
              <a:rPr lang="zh-TW" altLang="en-US" sz="1100">
                <a:solidFill>
                  <a:schemeClr val="bg1"/>
                </a:solidFill>
                <a:latin typeface="Arial" panose="020B0604020202020204" pitchFamily="34" charset="0"/>
                <a:ea typeface="微軟正黑體"/>
                <a:cs typeface="Arial" panose="020B0604020202020204" pitchFamily="34" charset="0"/>
              </a:rPr>
              <a:t> </a:t>
            </a:r>
            <a:r>
              <a:rPr lang="en-US" altLang="zh-TW" sz="1100">
                <a:solidFill>
                  <a:schemeClr val="bg1"/>
                </a:solidFill>
                <a:latin typeface="Arial" panose="020B0604020202020204" pitchFamily="34" charset="0"/>
                <a:ea typeface="微軟正黑體"/>
                <a:cs typeface="Arial" panose="020B0604020202020204" pitchFamily="34" charset="0"/>
              </a:rPr>
              <a:t>with</a:t>
            </a:r>
            <a:r>
              <a:rPr lang="zh-TW" altLang="en-US" sz="1100">
                <a:solidFill>
                  <a:schemeClr val="bg1"/>
                </a:solidFill>
                <a:latin typeface="Arial" panose="020B0604020202020204" pitchFamily="34" charset="0"/>
                <a:ea typeface="微軟正黑體"/>
                <a:cs typeface="Arial" panose="020B0604020202020204" pitchFamily="34" charset="0"/>
              </a:rPr>
              <a:t> </a:t>
            </a:r>
            <a:r>
              <a:rPr lang="en-US" altLang="zh-TW" sz="1100">
                <a:solidFill>
                  <a:schemeClr val="bg1"/>
                </a:solidFill>
                <a:latin typeface="Arial" panose="020B0604020202020204" pitchFamily="34" charset="0"/>
                <a:ea typeface="微軟正黑體"/>
                <a:cs typeface="Arial" panose="020B0604020202020204" pitchFamily="34" charset="0"/>
              </a:rPr>
              <a:t>the</a:t>
            </a:r>
            <a:r>
              <a:rPr lang="zh-TW" altLang="en-US" sz="1100">
                <a:solidFill>
                  <a:schemeClr val="bg1"/>
                </a:solidFill>
                <a:latin typeface="Arial" panose="020B0604020202020204" pitchFamily="34" charset="0"/>
                <a:ea typeface="微軟正黑體"/>
                <a:cs typeface="Arial" panose="020B0604020202020204" pitchFamily="34" charset="0"/>
              </a:rPr>
              <a:t> </a:t>
            </a:r>
            <a:r>
              <a:rPr lang="en-US" altLang="zh-TW" sz="1100">
                <a:solidFill>
                  <a:schemeClr val="bg1"/>
                </a:solidFill>
                <a:latin typeface="Arial" panose="020B0604020202020204" pitchFamily="34" charset="0"/>
                <a:ea typeface="微軟正黑體"/>
                <a:cs typeface="Arial" panose="020B0604020202020204" pitchFamily="34" charset="0"/>
              </a:rPr>
              <a:t>QNAP TL-Rx00PES-RP</a:t>
            </a:r>
            <a:r>
              <a:rPr lang="zh-TW" altLang="en-US" sz="1100">
                <a:solidFill>
                  <a:schemeClr val="bg1"/>
                </a:solidFill>
                <a:latin typeface="Arial" panose="020B0604020202020204" pitchFamily="34" charset="0"/>
                <a:ea typeface="微軟正黑體"/>
                <a:cs typeface="Arial" panose="020B0604020202020204" pitchFamily="34" charset="0"/>
              </a:rPr>
              <a:t> </a:t>
            </a:r>
            <a:r>
              <a:rPr lang="en-US" altLang="zh-TW" sz="1100">
                <a:solidFill>
                  <a:schemeClr val="bg1"/>
                </a:solidFill>
                <a:latin typeface="Arial" panose="020B0604020202020204" pitchFamily="34" charset="0"/>
                <a:ea typeface="微軟正黑體"/>
                <a:cs typeface="Arial" panose="020B0604020202020204" pitchFamily="34" charset="0"/>
              </a:rPr>
              <a:t>JBOD series</a:t>
            </a:r>
            <a:r>
              <a:rPr lang="zh-TW" altLang="en-US" sz="1100">
                <a:solidFill>
                  <a:schemeClr val="bg1"/>
                </a:solidFill>
                <a:latin typeface="Arial" panose="020B0604020202020204" pitchFamily="34" charset="0"/>
                <a:ea typeface="微軟正黑體"/>
                <a:cs typeface="Arial" panose="020B0604020202020204" pitchFamily="34" charset="0"/>
              </a:rPr>
              <a:t> </a:t>
            </a:r>
            <a:r>
              <a:rPr lang="en-US" altLang="zh-TW" sz="1100">
                <a:solidFill>
                  <a:schemeClr val="bg1"/>
                </a:solidFill>
                <a:latin typeface="Arial" panose="020B0604020202020204" pitchFamily="34" charset="0"/>
                <a:ea typeface="微軟正黑體"/>
                <a:cs typeface="Arial" panose="020B0604020202020204" pitchFamily="34" charset="0"/>
              </a:rPr>
              <a:t>storage</a:t>
            </a:r>
            <a:r>
              <a:rPr lang="zh-TW" altLang="en-US" sz="1100">
                <a:solidFill>
                  <a:schemeClr val="bg1"/>
                </a:solidFill>
                <a:latin typeface="Arial" panose="020B0604020202020204" pitchFamily="34" charset="0"/>
                <a:ea typeface="微軟正黑體"/>
                <a:cs typeface="Arial" panose="020B0604020202020204" pitchFamily="34" charset="0"/>
              </a:rPr>
              <a:t> </a:t>
            </a:r>
            <a:r>
              <a:rPr lang="en-US" altLang="zh-TW" sz="1100">
                <a:solidFill>
                  <a:schemeClr val="bg1"/>
                </a:solidFill>
                <a:latin typeface="Arial" panose="020B0604020202020204" pitchFamily="34" charset="0"/>
                <a:ea typeface="微軟正黑體"/>
                <a:cs typeface="Arial" panose="020B0604020202020204" pitchFamily="34" charset="0"/>
              </a:rPr>
              <a:t>expansion</a:t>
            </a:r>
            <a:r>
              <a:rPr lang="zh-TW" altLang="en-US" sz="1100">
                <a:solidFill>
                  <a:schemeClr val="bg1"/>
                </a:solidFill>
                <a:latin typeface="Arial" panose="020B0604020202020204" pitchFamily="34" charset="0"/>
                <a:ea typeface="微軟正黑體"/>
                <a:cs typeface="Arial" panose="020B0604020202020204" pitchFamily="34" charset="0"/>
              </a:rPr>
              <a:t> </a:t>
            </a:r>
            <a:r>
              <a:rPr lang="en-US" altLang="zh-TW" sz="1100">
                <a:solidFill>
                  <a:schemeClr val="bg1"/>
                </a:solidFill>
                <a:latin typeface="Arial" panose="020B0604020202020204" pitchFamily="34" charset="0"/>
                <a:ea typeface="微軟正黑體"/>
                <a:cs typeface="Arial" panose="020B0604020202020204" pitchFamily="34" charset="0"/>
              </a:rPr>
              <a:t>devices.</a:t>
            </a:r>
            <a:r>
              <a:rPr lang="zh-TW" altLang="en-US" sz="1100">
                <a:solidFill>
                  <a:schemeClr val="bg1"/>
                </a:solidFill>
                <a:latin typeface="Arial" panose="020B0604020202020204" pitchFamily="34" charset="0"/>
                <a:ea typeface="微軟正黑體"/>
                <a:cs typeface="Arial" panose="020B0604020202020204" pitchFamily="34" charset="0"/>
              </a:rPr>
              <a:t> </a:t>
            </a:r>
            <a:r>
              <a:rPr lang="en-US" altLang="zh-TW" sz="1100">
                <a:solidFill>
                  <a:schemeClr val="bg1"/>
                </a:solidFill>
                <a:latin typeface="Arial" panose="020B0604020202020204" pitchFamily="34" charset="0"/>
                <a:ea typeface="微軟正黑體"/>
                <a:cs typeface="Arial" panose="020B0604020202020204" pitchFamily="34" charset="0"/>
              </a:rPr>
              <a:t>It</a:t>
            </a:r>
            <a:r>
              <a:rPr lang="zh-TW" altLang="en-US" sz="1100">
                <a:solidFill>
                  <a:schemeClr val="bg1"/>
                </a:solidFill>
                <a:latin typeface="Arial" panose="020B0604020202020204" pitchFamily="34" charset="0"/>
                <a:ea typeface="微軟正黑體"/>
                <a:cs typeface="Arial" panose="020B0604020202020204" pitchFamily="34" charset="0"/>
              </a:rPr>
              <a:t> </a:t>
            </a:r>
            <a:r>
              <a:rPr lang="en-US" altLang="zh-TW" sz="1100">
                <a:solidFill>
                  <a:schemeClr val="bg1"/>
                </a:solidFill>
                <a:latin typeface="Arial" panose="020B0604020202020204" pitchFamily="34" charset="0"/>
                <a:ea typeface="微軟正黑體"/>
                <a:cs typeface="Arial" panose="020B0604020202020204" pitchFamily="34" charset="0"/>
              </a:rPr>
              <a:t>can</a:t>
            </a:r>
            <a:r>
              <a:rPr lang="zh-TW" altLang="en-US" sz="1100">
                <a:solidFill>
                  <a:schemeClr val="bg1"/>
                </a:solidFill>
                <a:latin typeface="Arial" panose="020B0604020202020204" pitchFamily="34" charset="0"/>
                <a:ea typeface="微軟正黑體"/>
                <a:cs typeface="Arial" panose="020B0604020202020204" pitchFamily="34" charset="0"/>
              </a:rPr>
              <a:t> </a:t>
            </a:r>
            <a:r>
              <a:rPr lang="en-US" altLang="zh-TW" sz="1100">
                <a:solidFill>
                  <a:schemeClr val="bg1"/>
                </a:solidFill>
                <a:latin typeface="Arial" panose="020B0604020202020204" pitchFamily="34" charset="0"/>
                <a:ea typeface="微軟正黑體"/>
                <a:cs typeface="Arial" panose="020B0604020202020204" pitchFamily="34" charset="0"/>
              </a:rPr>
              <a:t>connect</a:t>
            </a:r>
            <a:r>
              <a:rPr lang="zh-TW" altLang="en-US" sz="1100">
                <a:solidFill>
                  <a:schemeClr val="bg1"/>
                </a:solidFill>
                <a:latin typeface="Arial" panose="020B0604020202020204" pitchFamily="34" charset="0"/>
                <a:ea typeface="微軟正黑體"/>
                <a:cs typeface="Arial" panose="020B0604020202020204" pitchFamily="34" charset="0"/>
              </a:rPr>
              <a:t> </a:t>
            </a:r>
            <a:r>
              <a:rPr lang="en-US" altLang="zh-TW" sz="1100">
                <a:solidFill>
                  <a:schemeClr val="bg1"/>
                </a:solidFill>
                <a:latin typeface="Arial" panose="020B0604020202020204" pitchFamily="34" charset="0"/>
                <a:ea typeface="微軟正黑體"/>
                <a:cs typeface="Arial" panose="020B0604020202020204" pitchFamily="34" charset="0"/>
              </a:rPr>
              <a:t>up</a:t>
            </a:r>
            <a:r>
              <a:rPr lang="zh-TW" altLang="en-US" sz="1100">
                <a:solidFill>
                  <a:schemeClr val="bg1"/>
                </a:solidFill>
                <a:latin typeface="Arial" panose="020B0604020202020204" pitchFamily="34" charset="0"/>
                <a:ea typeface="微軟正黑體"/>
                <a:cs typeface="Arial" panose="020B0604020202020204" pitchFamily="34" charset="0"/>
              </a:rPr>
              <a:t> </a:t>
            </a:r>
            <a:r>
              <a:rPr lang="en-US" altLang="zh-TW" sz="1100">
                <a:solidFill>
                  <a:schemeClr val="bg1"/>
                </a:solidFill>
                <a:latin typeface="Arial" panose="020B0604020202020204" pitchFamily="34" charset="0"/>
                <a:ea typeface="微軟正黑體"/>
                <a:cs typeface="Arial" panose="020B0604020202020204" pitchFamily="34" charset="0"/>
              </a:rPr>
              <a:t>t</a:t>
            </a:r>
            <a:r>
              <a:rPr lang="zh-TW" sz="1100">
                <a:solidFill>
                  <a:schemeClr val="bg1"/>
                </a:solidFill>
                <a:latin typeface="Arial" panose="020B0604020202020204" pitchFamily="34" charset="0"/>
                <a:ea typeface="微軟正黑體"/>
                <a:cs typeface="Arial" panose="020B0604020202020204" pitchFamily="34" charset="0"/>
              </a:rPr>
              <a:t>o</a:t>
            </a:r>
            <a:r>
              <a:rPr lang="zh-TW" altLang="en-US" sz="1100">
                <a:solidFill>
                  <a:schemeClr val="bg1"/>
                </a:solidFill>
                <a:latin typeface="Arial" panose="020B0604020202020204" pitchFamily="34" charset="0"/>
                <a:ea typeface="微軟正黑體"/>
                <a:cs typeface="Arial" panose="020B0604020202020204" pitchFamily="34" charset="0"/>
              </a:rPr>
              <a:t> </a:t>
            </a:r>
            <a:r>
              <a:rPr lang="en-US" altLang="zh-TW" sz="1100">
                <a:solidFill>
                  <a:schemeClr val="bg1"/>
                </a:solidFill>
                <a:latin typeface="Arial" panose="020B0604020202020204" pitchFamily="34" charset="0"/>
                <a:ea typeface="微軟正黑體"/>
                <a:cs typeface="Arial" panose="020B0604020202020204" pitchFamily="34" charset="0"/>
              </a:rPr>
              <a:t>192</a:t>
            </a:r>
            <a:r>
              <a:rPr lang="zh-TW" altLang="en-US" sz="1100">
                <a:solidFill>
                  <a:schemeClr val="bg1"/>
                </a:solidFill>
                <a:latin typeface="Arial" panose="020B0604020202020204" pitchFamily="34" charset="0"/>
                <a:ea typeface="微軟正黑體"/>
                <a:cs typeface="Arial" panose="020B0604020202020204" pitchFamily="34" charset="0"/>
              </a:rPr>
              <a:t> </a:t>
            </a:r>
            <a:r>
              <a:rPr lang="en-US" altLang="zh-TW" sz="1100" err="1">
                <a:solidFill>
                  <a:schemeClr val="bg1"/>
                </a:solidFill>
                <a:latin typeface="Arial" panose="020B0604020202020204" pitchFamily="34" charset="0"/>
                <a:ea typeface="微軟正黑體"/>
                <a:cs typeface="Arial" panose="020B0604020202020204" pitchFamily="34" charset="0"/>
              </a:rPr>
              <a:t>additio</a:t>
            </a:r>
            <a:r>
              <a:rPr lang="zh-TW" sz="1100">
                <a:solidFill>
                  <a:schemeClr val="bg1"/>
                </a:solidFill>
                <a:latin typeface="Arial" panose="020B0604020202020204" pitchFamily="34" charset="0"/>
                <a:ea typeface="微軟正黑體"/>
                <a:cs typeface="Arial" panose="020B0604020202020204" pitchFamily="34" charset="0"/>
              </a:rPr>
              <a:t>nal SA</a:t>
            </a:r>
            <a:r>
              <a:rPr lang="en-US" altLang="zh-TW" sz="1100">
                <a:solidFill>
                  <a:schemeClr val="bg1"/>
                </a:solidFill>
                <a:latin typeface="Arial" panose="020B0604020202020204" pitchFamily="34" charset="0"/>
                <a:ea typeface="微軟正黑體"/>
                <a:cs typeface="Arial" panose="020B0604020202020204" pitchFamily="34" charset="0"/>
              </a:rPr>
              <a:t>TA</a:t>
            </a:r>
            <a:r>
              <a:rPr lang="zh-TW" altLang="en-US" sz="1100">
                <a:solidFill>
                  <a:schemeClr val="bg1"/>
                </a:solidFill>
                <a:latin typeface="Arial" panose="020B0604020202020204" pitchFamily="34" charset="0"/>
                <a:ea typeface="微軟正黑體"/>
                <a:cs typeface="Arial" panose="020B0604020202020204" pitchFamily="34" charset="0"/>
              </a:rPr>
              <a:t> </a:t>
            </a:r>
            <a:r>
              <a:rPr lang="en-US" altLang="zh-TW" sz="1100">
                <a:solidFill>
                  <a:schemeClr val="bg1"/>
                </a:solidFill>
                <a:latin typeface="Arial" panose="020B0604020202020204" pitchFamily="34" charset="0"/>
                <a:ea typeface="微軟正黑體"/>
                <a:cs typeface="Arial" panose="020B0604020202020204" pitchFamily="34" charset="0"/>
              </a:rPr>
              <a:t>h</a:t>
            </a:r>
            <a:r>
              <a:rPr lang="zh-TW" sz="1100">
                <a:solidFill>
                  <a:schemeClr val="bg1"/>
                </a:solidFill>
                <a:latin typeface="Arial" panose="020B0604020202020204" pitchFamily="34" charset="0"/>
                <a:ea typeface="微軟正黑體"/>
                <a:cs typeface="Arial" panose="020B0604020202020204" pitchFamily="34" charset="0"/>
              </a:rPr>
              <a:t>ard</a:t>
            </a:r>
            <a:r>
              <a:rPr lang="zh-TW" altLang="en-US" sz="1100">
                <a:solidFill>
                  <a:schemeClr val="bg1"/>
                </a:solidFill>
                <a:latin typeface="Arial" panose="020B0604020202020204" pitchFamily="34" charset="0"/>
                <a:ea typeface="微軟正黑體"/>
                <a:cs typeface="Arial" panose="020B0604020202020204" pitchFamily="34" charset="0"/>
              </a:rPr>
              <a:t> </a:t>
            </a:r>
            <a:r>
              <a:rPr lang="en-US" altLang="zh-TW" sz="1100">
                <a:solidFill>
                  <a:schemeClr val="bg1"/>
                </a:solidFill>
                <a:latin typeface="Arial" panose="020B0604020202020204" pitchFamily="34" charset="0"/>
                <a:ea typeface="微軟正黑體"/>
                <a:cs typeface="Arial" panose="020B0604020202020204" pitchFamily="34" charset="0"/>
              </a:rPr>
              <a:t>drives,</a:t>
            </a:r>
            <a:r>
              <a:rPr lang="zh-TW" altLang="en-US" sz="1100">
                <a:solidFill>
                  <a:schemeClr val="bg1"/>
                </a:solidFill>
                <a:latin typeface="Arial" panose="020B0604020202020204" pitchFamily="34" charset="0"/>
                <a:ea typeface="微軟正黑體"/>
                <a:cs typeface="Arial" panose="020B0604020202020204" pitchFamily="34" charset="0"/>
              </a:rPr>
              <a:t> </a:t>
            </a:r>
            <a:r>
              <a:rPr lang="en-US" altLang="zh-TW" sz="1100" err="1">
                <a:solidFill>
                  <a:schemeClr val="bg1"/>
                </a:solidFill>
                <a:latin typeface="Arial" panose="020B0604020202020204" pitchFamily="34" charset="0"/>
                <a:ea typeface="微軟正黑體"/>
                <a:cs typeface="Arial" panose="020B0604020202020204" pitchFamily="34" charset="0"/>
              </a:rPr>
              <a:t>expan</a:t>
            </a:r>
            <a:r>
              <a:rPr lang="zh-TW" sz="1100">
                <a:solidFill>
                  <a:schemeClr val="bg1"/>
                </a:solidFill>
                <a:latin typeface="Arial" panose="020B0604020202020204" pitchFamily="34" charset="0"/>
                <a:ea typeface="微軟正黑體"/>
                <a:cs typeface="Arial" panose="020B0604020202020204" pitchFamily="34" charset="0"/>
              </a:rPr>
              <a:t>ding storage capacit</a:t>
            </a:r>
            <a:r>
              <a:rPr lang="en-US" altLang="zh-TW" sz="1100">
                <a:solidFill>
                  <a:schemeClr val="bg1"/>
                </a:solidFill>
                <a:latin typeface="Arial" panose="020B0604020202020204" pitchFamily="34" charset="0"/>
                <a:ea typeface="微軟正黑體"/>
                <a:cs typeface="Arial" panose="020B0604020202020204" pitchFamily="34" charset="0"/>
              </a:rPr>
              <a:t>y</a:t>
            </a:r>
            <a:r>
              <a:rPr lang="zh-TW" altLang="en-US" sz="1100">
                <a:solidFill>
                  <a:schemeClr val="bg1"/>
                </a:solidFill>
                <a:latin typeface="Arial" panose="020B0604020202020204" pitchFamily="34" charset="0"/>
                <a:ea typeface="微軟正黑體"/>
                <a:cs typeface="Arial" panose="020B0604020202020204" pitchFamily="34" charset="0"/>
              </a:rPr>
              <a:t> </a:t>
            </a:r>
            <a:r>
              <a:rPr lang="en-US" altLang="zh-TW" sz="1100">
                <a:solidFill>
                  <a:schemeClr val="bg1"/>
                </a:solidFill>
                <a:latin typeface="Arial" panose="020B0604020202020204" pitchFamily="34" charset="0"/>
                <a:ea typeface="微軟正黑體"/>
                <a:cs typeface="Arial" panose="020B0604020202020204" pitchFamily="34" charset="0"/>
              </a:rPr>
              <a:t>to over 1PB.</a:t>
            </a:r>
            <a:endParaRPr lang="zh-TW" sz="1100">
              <a:solidFill>
                <a:schemeClr val="bg1"/>
              </a:solidFill>
              <a:latin typeface="Arial" panose="020B0604020202020204" pitchFamily="34" charset="0"/>
              <a:cs typeface="Arial" panose="020B0604020202020204" pitchFamily="34" charset="0"/>
            </a:endParaRPr>
          </a:p>
        </p:txBody>
      </p:sp>
      <p:pic>
        <p:nvPicPr>
          <p:cNvPr id="43" name="圖片 42" descr="一張含有 工程, 電子工程, 比例模型 的圖片&#10;&#10;自動產生的描述">
            <a:extLst>
              <a:ext uri="{FF2B5EF4-FFF2-40B4-BE49-F238E27FC236}">
                <a16:creationId xmlns:a16="http://schemas.microsoft.com/office/drawing/2014/main" id="{F606FAF6-C373-68ED-B9DC-54BF6A5F2090}"/>
              </a:ext>
            </a:extLst>
          </p:cNvPr>
          <p:cNvPicPr>
            <a:picLocks noChangeAspect="1"/>
          </p:cNvPicPr>
          <p:nvPr/>
        </p:nvPicPr>
        <p:blipFill>
          <a:blip r:embed="rId3"/>
          <a:stretch>
            <a:fillRect/>
          </a:stretch>
        </p:blipFill>
        <p:spPr>
          <a:xfrm>
            <a:off x="473352" y="4091037"/>
            <a:ext cx="2187146" cy="1364392"/>
          </a:xfrm>
          <a:prstGeom prst="rect">
            <a:avLst/>
          </a:prstGeom>
        </p:spPr>
      </p:pic>
      <p:sp>
        <p:nvSpPr>
          <p:cNvPr id="53" name="矩形 13">
            <a:extLst>
              <a:ext uri="{FF2B5EF4-FFF2-40B4-BE49-F238E27FC236}">
                <a16:creationId xmlns:a16="http://schemas.microsoft.com/office/drawing/2014/main" id="{70A28D7D-793D-043D-93F9-639BDEEFF815}"/>
              </a:ext>
            </a:extLst>
          </p:cNvPr>
          <p:cNvSpPr/>
          <p:nvPr/>
        </p:nvSpPr>
        <p:spPr>
          <a:xfrm>
            <a:off x="8045705" y="4392848"/>
            <a:ext cx="2768837" cy="1886478"/>
          </a:xfrm>
          <a:prstGeom prst="rect">
            <a:avLst/>
          </a:prstGeom>
          <a:noFill/>
        </p:spPr>
        <p:txBody>
          <a:bodyPr wrap="square" lIns="121920" tIns="60960" rIns="121920" bIns="60960" anchor="t">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nSpc>
                <a:spcPts val="2000"/>
              </a:lnSpc>
            </a:pPr>
            <a:r>
              <a:rPr lang="en-US" altLang="zh-TW" sz="1100">
                <a:solidFill>
                  <a:schemeClr val="bg1"/>
                </a:solidFill>
                <a:latin typeface="Arial" panose="020B0604020202020204" pitchFamily="34" charset="0"/>
                <a:ea typeface="微軟正黑體"/>
                <a:cs typeface="Arial" panose="020B0604020202020204" pitchFamily="34" charset="0"/>
              </a:rPr>
              <a:t>The</a:t>
            </a:r>
            <a:r>
              <a:rPr lang="zh-TW" altLang="en-US" sz="1100">
                <a:solidFill>
                  <a:schemeClr val="bg1"/>
                </a:solidFill>
                <a:latin typeface="Arial" panose="020B0604020202020204" pitchFamily="34" charset="0"/>
                <a:ea typeface="微軟正黑體"/>
                <a:cs typeface="Arial" panose="020B0604020202020204" pitchFamily="34" charset="0"/>
              </a:rPr>
              <a:t> </a:t>
            </a:r>
            <a:r>
              <a:rPr lang="en-US" altLang="zh-TW" sz="1100">
                <a:solidFill>
                  <a:schemeClr val="bg1"/>
                </a:solidFill>
                <a:latin typeface="Arial" panose="020B0604020202020204" pitchFamily="34" charset="0"/>
                <a:ea typeface="微軟正黑體"/>
                <a:cs typeface="Arial" panose="020B0604020202020204" pitchFamily="34" charset="0"/>
              </a:rPr>
              <a:t>SAS</a:t>
            </a:r>
            <a:r>
              <a:rPr lang="zh-TW" altLang="en-US" sz="1100">
                <a:solidFill>
                  <a:schemeClr val="bg1"/>
                </a:solidFill>
                <a:latin typeface="Arial" panose="020B0604020202020204" pitchFamily="34" charset="0"/>
                <a:ea typeface="微軟正黑體"/>
                <a:cs typeface="Arial" panose="020B0604020202020204" pitchFamily="34" charset="0"/>
              </a:rPr>
              <a:t> </a:t>
            </a:r>
            <a:r>
              <a:rPr lang="en-US" altLang="zh-TW" sz="1100">
                <a:solidFill>
                  <a:schemeClr val="bg1"/>
                </a:solidFill>
                <a:latin typeface="Arial" panose="020B0604020202020204" pitchFamily="34" charset="0"/>
                <a:ea typeface="微軟正黑體"/>
                <a:cs typeface="Arial" panose="020B0604020202020204" pitchFamily="34" charset="0"/>
              </a:rPr>
              <a:t>expansion</a:t>
            </a:r>
            <a:r>
              <a:rPr lang="zh-TW" altLang="en-US" sz="1100">
                <a:solidFill>
                  <a:schemeClr val="bg1"/>
                </a:solidFill>
                <a:latin typeface="Arial" panose="020B0604020202020204" pitchFamily="34" charset="0"/>
                <a:ea typeface="微軟正黑體"/>
                <a:cs typeface="Arial" panose="020B0604020202020204" pitchFamily="34" charset="0"/>
              </a:rPr>
              <a:t> </a:t>
            </a:r>
            <a:r>
              <a:rPr lang="en-US" altLang="zh-TW" sz="1100">
                <a:solidFill>
                  <a:schemeClr val="bg1"/>
                </a:solidFill>
                <a:latin typeface="Arial" panose="020B0604020202020204" pitchFamily="34" charset="0"/>
                <a:ea typeface="微軟正黑體"/>
                <a:cs typeface="Arial" panose="020B0604020202020204" pitchFamily="34" charset="0"/>
              </a:rPr>
              <a:t>card</a:t>
            </a:r>
            <a:r>
              <a:rPr lang="zh-TW" altLang="en-US" sz="1100">
                <a:solidFill>
                  <a:schemeClr val="bg1"/>
                </a:solidFill>
                <a:latin typeface="Arial" panose="020B0604020202020204" pitchFamily="34" charset="0"/>
                <a:ea typeface="微軟正黑體"/>
                <a:cs typeface="Arial" panose="020B0604020202020204" pitchFamily="34" charset="0"/>
              </a:rPr>
              <a:t> </a:t>
            </a:r>
            <a:r>
              <a:rPr lang="zh-TW" sz="1100">
                <a:solidFill>
                  <a:schemeClr val="bg1"/>
                </a:solidFill>
                <a:latin typeface="Arial" panose="020B0604020202020204" pitchFamily="34" charset="0"/>
                <a:ea typeface="微軟正黑體"/>
                <a:cs typeface="Arial" panose="020B0604020202020204" pitchFamily="34" charset="0"/>
              </a:rPr>
              <a:t>(QXP-820S-B3408)</a:t>
            </a:r>
            <a:r>
              <a:rPr lang="zh-TW" altLang="en-US" sz="1100">
                <a:solidFill>
                  <a:schemeClr val="bg1"/>
                </a:solidFill>
                <a:latin typeface="Arial" panose="020B0604020202020204" pitchFamily="34" charset="0"/>
                <a:ea typeface="微軟正黑體"/>
                <a:cs typeface="Arial" panose="020B0604020202020204" pitchFamily="34" charset="0"/>
              </a:rPr>
              <a:t> </a:t>
            </a:r>
            <a:r>
              <a:rPr lang="zh-TW" sz="1100">
                <a:solidFill>
                  <a:schemeClr val="bg1"/>
                </a:solidFill>
                <a:latin typeface="Arial" panose="020B0604020202020204" pitchFamily="34" charset="0"/>
                <a:ea typeface="微軟正黑體"/>
                <a:cs typeface="Arial" panose="020B0604020202020204" pitchFamily="34" charset="0"/>
              </a:rPr>
              <a:t>is specifically designed for NAS in conjunction with the </a:t>
            </a:r>
            <a:r>
              <a:rPr lang="en-US" altLang="zh-TW" sz="1100">
                <a:solidFill>
                  <a:schemeClr val="bg1"/>
                </a:solidFill>
                <a:latin typeface="Arial" panose="020B0604020202020204" pitchFamily="34" charset="0"/>
                <a:ea typeface="微軟正黑體"/>
                <a:cs typeface="Arial" panose="020B0604020202020204" pitchFamily="34" charset="0"/>
              </a:rPr>
              <a:t>QNAP </a:t>
            </a:r>
            <a:r>
              <a:rPr lang="zh-TW" sz="1100">
                <a:solidFill>
                  <a:schemeClr val="bg1"/>
                </a:solidFill>
                <a:latin typeface="Arial" panose="020B0604020202020204" pitchFamily="34" charset="0"/>
                <a:ea typeface="微軟正黑體"/>
                <a:cs typeface="Arial" panose="020B0604020202020204" pitchFamily="34" charset="0"/>
              </a:rPr>
              <a:t>TL SAS </a:t>
            </a:r>
            <a:r>
              <a:rPr lang="en-US" altLang="zh-TW" sz="1100">
                <a:solidFill>
                  <a:schemeClr val="bg1"/>
                </a:solidFill>
                <a:latin typeface="Arial" panose="020B0604020202020204" pitchFamily="34" charset="0"/>
                <a:ea typeface="微軟正黑體"/>
                <a:cs typeface="Arial" panose="020B0604020202020204" pitchFamily="34" charset="0"/>
              </a:rPr>
              <a:t>JBOD </a:t>
            </a:r>
            <a:r>
              <a:rPr lang="zh-TW" sz="1100">
                <a:solidFill>
                  <a:schemeClr val="bg1"/>
                </a:solidFill>
                <a:latin typeface="Arial" panose="020B0604020202020204" pitchFamily="34" charset="0"/>
                <a:ea typeface="微軟正黑體"/>
                <a:cs typeface="Arial" panose="020B0604020202020204" pitchFamily="34" charset="0"/>
              </a:rPr>
              <a:t>series storage expansion devices. It can connect up to 16 units of the 16-bay TL-R1620Sep-RP SAS JBOD, providing versatile storage solutions.</a:t>
            </a:r>
            <a:endParaRPr lang="zh-TW" sz="1100">
              <a:solidFill>
                <a:schemeClr val="bg1"/>
              </a:solidFill>
              <a:latin typeface="Arial" panose="020B0604020202020204" pitchFamily="34" charset="0"/>
              <a:cs typeface="Arial" panose="020B0604020202020204" pitchFamily="34" charset="0"/>
            </a:endParaRPr>
          </a:p>
        </p:txBody>
      </p:sp>
      <p:pic>
        <p:nvPicPr>
          <p:cNvPr id="58" name="圖片 57" descr="一張含有 文字, 電子產品, 機器, 扇子 的圖片&#10;&#10;自動產生的描述">
            <a:extLst>
              <a:ext uri="{FF2B5EF4-FFF2-40B4-BE49-F238E27FC236}">
                <a16:creationId xmlns:a16="http://schemas.microsoft.com/office/drawing/2014/main" id="{3477C30A-99CE-2FE6-10DC-7B0C32FD85B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0159" y="1812222"/>
            <a:ext cx="1960952" cy="1345213"/>
          </a:xfrm>
          <a:prstGeom prst="rect">
            <a:avLst/>
          </a:prstGeom>
        </p:spPr>
      </p:pic>
      <p:pic>
        <p:nvPicPr>
          <p:cNvPr id="60" name="圖片 59" descr="一張含有 螢幕擷取畫面, 文字 的圖片&#10;&#10;自動產生的描述">
            <a:extLst>
              <a:ext uri="{FF2B5EF4-FFF2-40B4-BE49-F238E27FC236}">
                <a16:creationId xmlns:a16="http://schemas.microsoft.com/office/drawing/2014/main" id="{88D090D6-43C2-047E-2694-A1530A8B20F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953474" y="2110762"/>
            <a:ext cx="1842690" cy="748132"/>
          </a:xfrm>
          <a:prstGeom prst="rect">
            <a:avLst/>
          </a:prstGeom>
        </p:spPr>
      </p:pic>
      <p:pic>
        <p:nvPicPr>
          <p:cNvPr id="62" name="圖片 61" descr="一張含有 文字, 電子產品, 電腦硬體, 電腦元件 的圖片&#10;&#10;自動產生的描述">
            <a:extLst>
              <a:ext uri="{FF2B5EF4-FFF2-40B4-BE49-F238E27FC236}">
                <a16:creationId xmlns:a16="http://schemas.microsoft.com/office/drawing/2014/main" id="{B6CE7F52-4D7E-52E6-F35D-052B20C1851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988409" y="4577709"/>
            <a:ext cx="1758958" cy="877720"/>
          </a:xfrm>
          <a:prstGeom prst="rect">
            <a:avLst/>
          </a:prstGeom>
        </p:spPr>
      </p:pic>
    </p:spTree>
    <p:extLst>
      <p:ext uri="{BB962C8B-B14F-4D97-AF65-F5344CB8AC3E}">
        <p14:creationId xmlns:p14="http://schemas.microsoft.com/office/powerpoint/2010/main" val="28505541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74FF805F-6521-4307-B6BF-1A0874627BC2}"/>
              </a:ext>
            </a:extLst>
          </p:cNvPr>
          <p:cNvSpPr txBox="1"/>
          <p:nvPr/>
        </p:nvSpPr>
        <p:spPr>
          <a:xfrm>
            <a:off x="-68637" y="481468"/>
            <a:ext cx="11791950" cy="800219"/>
          </a:xfrm>
          <a:prstGeom prst="rect">
            <a:avLst/>
          </a:prstGeom>
          <a:noFill/>
        </p:spPr>
        <p:txBody>
          <a:bodyPr wrap="square" lIns="91440" tIns="45720" rIns="91440" bIns="45720" rtlCol="0" anchor="t">
            <a:spAutoFit/>
          </a:bodyPr>
          <a:lstStyle/>
          <a:p>
            <a:pPr algn="ctr"/>
            <a:r>
              <a:rPr lang="zh-TW" sz="4600" b="1">
                <a:solidFill>
                  <a:schemeClr val="bg1">
                    <a:lumMod val="75000"/>
                  </a:schemeClr>
                </a:solidFill>
                <a:latin typeface="Arial"/>
                <a:ea typeface="微軟正黑體"/>
                <a:cs typeface="Arial"/>
              </a:rPr>
              <a:t>Versatile Storage Expansion Choices</a:t>
            </a:r>
            <a:endParaRPr lang="zh-TW">
              <a:solidFill>
                <a:schemeClr val="bg1">
                  <a:lumMod val="75000"/>
                </a:schemeClr>
              </a:solidFill>
              <a:latin typeface="Arial"/>
              <a:cs typeface="Arial"/>
            </a:endParaRPr>
          </a:p>
        </p:txBody>
      </p:sp>
      <p:sp>
        <p:nvSpPr>
          <p:cNvPr id="3" name="矩形 2"/>
          <p:cNvSpPr/>
          <p:nvPr/>
        </p:nvSpPr>
        <p:spPr>
          <a:xfrm>
            <a:off x="785092" y="2109781"/>
            <a:ext cx="10597906" cy="1200329"/>
          </a:xfrm>
          <a:prstGeom prst="rect">
            <a:avLst/>
          </a:prstGeom>
        </p:spPr>
        <p:txBody>
          <a:bodyPr wrap="square" lIns="91440" tIns="45720" rIns="91440" bIns="45720" anchor="t">
            <a:spAutoFit/>
          </a:bodyPr>
          <a:lstStyle/>
          <a:p>
            <a:r>
              <a:rPr lang="en-US">
                <a:solidFill>
                  <a:schemeClr val="bg1"/>
                </a:solidFill>
                <a:latin typeface="Arial" panose="020B0604020202020204" pitchFamily="34" charset="0"/>
                <a:ea typeface="微軟正黑體"/>
                <a:cs typeface="Arial" panose="020B0604020202020204" pitchFamily="34" charset="0"/>
              </a:rPr>
              <a:t>The TS-h1277AXU-RP and TS-h1677AXU-RP offer flexible capacity expansion options, catering to various devices and scenarios through different interfaces. Options include VJBOD, USB JBOD, SAS JBOD, SATA JBOD, and</a:t>
            </a:r>
            <a:r>
              <a:rPr lang="en-US" altLang="zh-TW">
                <a:solidFill>
                  <a:schemeClr val="bg1"/>
                </a:solidFill>
                <a:latin typeface="Arial" panose="020B0604020202020204" pitchFamily="34" charset="0"/>
                <a:ea typeface="微軟正黑體"/>
                <a:cs typeface="Arial" panose="020B0604020202020204" pitchFamily="34" charset="0"/>
              </a:rPr>
              <a:t> </a:t>
            </a:r>
            <a:r>
              <a:rPr lang="en-US">
                <a:solidFill>
                  <a:schemeClr val="bg1"/>
                </a:solidFill>
                <a:latin typeface="Arial" panose="020B0604020202020204" pitchFamily="34" charset="0"/>
                <a:ea typeface="微軟正黑體"/>
                <a:cs typeface="Arial" panose="020B0604020202020204" pitchFamily="34" charset="0"/>
              </a:rPr>
              <a:t>TL-Rx00PES-RP PCIe SATA JBOD, providing adaptability based on specific equipment and requirements.</a:t>
            </a:r>
            <a:endParaRPr lang="zh-TW" altLang="en-US">
              <a:solidFill>
                <a:schemeClr val="bg1"/>
              </a:solidFill>
              <a:latin typeface="Arial" panose="020B0604020202020204" pitchFamily="34" charset="0"/>
              <a:cs typeface="Arial" panose="020B0604020202020204" pitchFamily="34" charset="0"/>
            </a:endParaRPr>
          </a:p>
        </p:txBody>
      </p:sp>
      <p:grpSp>
        <p:nvGrpSpPr>
          <p:cNvPr id="25" name="群組 24">
            <a:extLst>
              <a:ext uri="{FF2B5EF4-FFF2-40B4-BE49-F238E27FC236}">
                <a16:creationId xmlns:a16="http://schemas.microsoft.com/office/drawing/2014/main" id="{3988956E-78A8-39F7-21B9-F5E183AA4749}"/>
              </a:ext>
            </a:extLst>
          </p:cNvPr>
          <p:cNvGrpSpPr/>
          <p:nvPr/>
        </p:nvGrpSpPr>
        <p:grpSpPr>
          <a:xfrm>
            <a:off x="870654" y="3310111"/>
            <a:ext cx="10322402" cy="3513807"/>
            <a:chOff x="987113" y="2993775"/>
            <a:chExt cx="10395885" cy="3538819"/>
          </a:xfrm>
        </p:grpSpPr>
        <p:sp>
          <p:nvSpPr>
            <p:cNvPr id="2" name="矩形 1">
              <a:extLst>
                <a:ext uri="{FF2B5EF4-FFF2-40B4-BE49-F238E27FC236}">
                  <a16:creationId xmlns:a16="http://schemas.microsoft.com/office/drawing/2014/main" id="{E4EE79CE-F95C-FFAA-507A-2F1860056CC8}"/>
                </a:ext>
              </a:extLst>
            </p:cNvPr>
            <p:cNvSpPr/>
            <p:nvPr/>
          </p:nvSpPr>
          <p:spPr>
            <a:xfrm>
              <a:off x="8387815" y="5853312"/>
              <a:ext cx="2839931" cy="461665"/>
            </a:xfrm>
            <a:prstGeom prst="rect">
              <a:avLst/>
            </a:prstGeom>
          </p:spPr>
          <p:txBody>
            <a:bodyPr wrap="square"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buClr>
                  <a:srgbClr val="000000"/>
                </a:buClr>
                <a:defRPr/>
              </a:pPr>
              <a:r>
                <a:rPr lang="en-US" altLang="zh-TW" sz="12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rPr>
                <a:t>TR-004U</a:t>
              </a:r>
            </a:p>
            <a:p>
              <a:pPr algn="ctr" defTabSz="1219170">
                <a:buClr>
                  <a:srgbClr val="000000"/>
                </a:buClr>
                <a:defRPr/>
              </a:pPr>
              <a:r>
                <a:rPr lang="en-US" altLang="zh-TW" sz="1200" kern="0">
                  <a:solidFill>
                    <a:schemeClr val="bg1"/>
                  </a:solidFill>
                  <a:latin typeface="Arial" panose="020B0604020202020204" pitchFamily="34" charset="0"/>
                  <a:ea typeface="微軟正黑體" panose="020B0604030504040204" pitchFamily="34" charset="-120"/>
                  <a:cs typeface="Arial" panose="020B0604020202020204" pitchFamily="34" charset="0"/>
                </a:rPr>
                <a:t>RAID enclosure</a:t>
              </a:r>
              <a:endParaRPr lang="zh-TW" altLang="en-US" sz="12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12" name="矩形 11">
              <a:extLst>
                <a:ext uri="{FF2B5EF4-FFF2-40B4-BE49-F238E27FC236}">
                  <a16:creationId xmlns:a16="http://schemas.microsoft.com/office/drawing/2014/main" id="{5D3D93F8-9F41-BB09-ACD4-5D99719E52B5}"/>
                </a:ext>
              </a:extLst>
            </p:cNvPr>
            <p:cNvSpPr/>
            <p:nvPr/>
          </p:nvSpPr>
          <p:spPr>
            <a:xfrm>
              <a:off x="5000399" y="6004466"/>
              <a:ext cx="2407445" cy="461665"/>
            </a:xfrm>
            <a:prstGeom prst="rect">
              <a:avLst/>
            </a:prstGeom>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buClr>
                  <a:srgbClr val="000000"/>
                </a:buClr>
                <a:defRPr/>
              </a:pPr>
              <a:r>
                <a:rPr lang="en-US" altLang="zh-TW" sz="12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rPr>
                <a:t>TL-Rx00PES-RP</a:t>
              </a:r>
            </a:p>
            <a:p>
              <a:pPr algn="ctr" defTabSz="1219170">
                <a:buClr>
                  <a:srgbClr val="000000"/>
                </a:buClr>
                <a:defRPr/>
              </a:pPr>
              <a:r>
                <a:rPr lang="en-US" altLang="zh-TW" sz="1200" kern="0">
                  <a:solidFill>
                    <a:schemeClr val="bg1"/>
                  </a:solidFill>
                  <a:latin typeface="Arial" panose="020B0604020202020204" pitchFamily="34" charset="0"/>
                  <a:ea typeface="微軟正黑體" panose="020B0604030504040204" pitchFamily="34" charset="-120"/>
                  <a:cs typeface="Arial" panose="020B0604020202020204" pitchFamily="34" charset="0"/>
                </a:rPr>
                <a:t>PCIe-SATA JBOD</a:t>
              </a:r>
              <a:endParaRPr lang="zh-TW" altLang="en-US" sz="12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14" name="矩形 13">
              <a:extLst>
                <a:ext uri="{FF2B5EF4-FFF2-40B4-BE49-F238E27FC236}">
                  <a16:creationId xmlns:a16="http://schemas.microsoft.com/office/drawing/2014/main" id="{42EBB434-9AFF-3688-7638-668906989D02}"/>
                </a:ext>
              </a:extLst>
            </p:cNvPr>
            <p:cNvSpPr/>
            <p:nvPr/>
          </p:nvSpPr>
          <p:spPr>
            <a:xfrm>
              <a:off x="8604057" y="6255595"/>
              <a:ext cx="2407445" cy="276999"/>
            </a:xfrm>
            <a:prstGeom prst="rect">
              <a:avLst/>
            </a:prstGeom>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buClr>
                  <a:srgbClr val="000000"/>
                </a:buClr>
                <a:defRPr/>
              </a:pPr>
              <a:r>
                <a:rPr lang="en-US" altLang="zh-TW" sz="12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rPr>
                <a:t>TR-004URAID</a:t>
              </a:r>
              <a:r>
                <a:rPr lang="en-US" altLang="zh-TW" sz="1200" kern="0">
                  <a:solidFill>
                    <a:schemeClr val="bg1"/>
                  </a:solidFill>
                  <a:latin typeface="Arial" panose="020B0604020202020204" pitchFamily="34" charset="0"/>
                  <a:ea typeface="微軟正黑體" panose="020B0604030504040204" pitchFamily="34" charset="-120"/>
                  <a:cs typeface="Arial" panose="020B0604020202020204" pitchFamily="34" charset="0"/>
                </a:rPr>
                <a:t> enclosure</a:t>
              </a:r>
              <a:endParaRPr lang="zh-TW" altLang="en-US" sz="1200" kern="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6" name="矩形 15">
              <a:extLst>
                <a:ext uri="{FF2B5EF4-FFF2-40B4-BE49-F238E27FC236}">
                  <a16:creationId xmlns:a16="http://schemas.microsoft.com/office/drawing/2014/main" id="{6FE1C56A-F5CE-63E8-48B7-A62CC6D8F6E8}"/>
                </a:ext>
              </a:extLst>
            </p:cNvPr>
            <p:cNvSpPr/>
            <p:nvPr/>
          </p:nvSpPr>
          <p:spPr>
            <a:xfrm>
              <a:off x="1396742" y="6004466"/>
              <a:ext cx="2407445" cy="461665"/>
            </a:xfrm>
            <a:prstGeom prst="rect">
              <a:avLst/>
            </a:prstGeom>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buClr>
                  <a:srgbClr val="000000"/>
                </a:buClr>
                <a:defRPr/>
              </a:pPr>
              <a:r>
                <a:rPr lang="en-US" altLang="zh-TW" sz="12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rPr>
                <a:t>TL-Rx00Sep-RP</a:t>
              </a:r>
            </a:p>
            <a:p>
              <a:pPr algn="ctr" defTabSz="1219170">
                <a:buClr>
                  <a:srgbClr val="000000"/>
                </a:buClr>
                <a:defRPr/>
              </a:pPr>
              <a:r>
                <a:rPr lang="en-US" altLang="zh-TW" sz="1200" kern="0">
                  <a:solidFill>
                    <a:schemeClr val="bg1"/>
                  </a:solidFill>
                  <a:latin typeface="Arial" panose="020B0604020202020204" pitchFamily="34" charset="0"/>
                  <a:ea typeface="微軟正黑體" panose="020B0604030504040204" pitchFamily="34" charset="-120"/>
                  <a:cs typeface="Arial" panose="020B0604020202020204" pitchFamily="34" charset="0"/>
                </a:rPr>
                <a:t>SAS JBOD</a:t>
              </a:r>
              <a:endParaRPr lang="zh-TW" altLang="en-US" sz="12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endParaRPr>
            </a:p>
          </p:txBody>
        </p:sp>
        <p:pic>
          <p:nvPicPr>
            <p:cNvPr id="24" name="圖片 23" descr="一張含有 螢幕擷取畫面 的圖片&#10;&#10;自動產生的描述">
              <a:extLst>
                <a:ext uri="{FF2B5EF4-FFF2-40B4-BE49-F238E27FC236}">
                  <a16:creationId xmlns:a16="http://schemas.microsoft.com/office/drawing/2014/main" id="{D944F081-199A-47E4-0558-5C06BE4D5A9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87113" y="2993775"/>
              <a:ext cx="10395885" cy="2945736"/>
            </a:xfrm>
            <a:prstGeom prst="rect">
              <a:avLst/>
            </a:prstGeom>
          </p:spPr>
        </p:pic>
      </p:grpSp>
    </p:spTree>
    <p:extLst>
      <p:ext uri="{BB962C8B-B14F-4D97-AF65-F5344CB8AC3E}">
        <p14:creationId xmlns:p14="http://schemas.microsoft.com/office/powerpoint/2010/main" val="2416108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descr="一張含有 黑色, 黑暗, space, 月亮 的圖片&#10;&#10;自動產生的描述">
            <a:extLst>
              <a:ext uri="{FF2B5EF4-FFF2-40B4-BE49-F238E27FC236}">
                <a16:creationId xmlns:a16="http://schemas.microsoft.com/office/drawing/2014/main" id="{23555371-40BF-90A6-1B3A-CA49B62A34DD}"/>
              </a:ext>
            </a:extLst>
          </p:cNvPr>
          <p:cNvPicPr>
            <a:picLocks noChangeAspect="1"/>
          </p:cNvPicPr>
          <p:nvPr/>
        </p:nvPicPr>
        <p:blipFill rotWithShape="1">
          <a:blip r:embed="rId3">
            <a:extLst>
              <a:ext uri="{28A0092B-C50C-407E-A947-70E740481C1C}">
                <a14:useLocalDpi xmlns:a14="http://schemas.microsoft.com/office/drawing/2010/main" val="0"/>
              </a:ext>
            </a:extLst>
          </a:blip>
          <a:srcRect l="28676" b="31781"/>
          <a:stretch/>
        </p:blipFill>
        <p:spPr>
          <a:xfrm>
            <a:off x="-1" y="1403286"/>
            <a:ext cx="8139066" cy="5454713"/>
          </a:xfrm>
          <a:prstGeom prst="rect">
            <a:avLst/>
          </a:prstGeom>
        </p:spPr>
      </p:pic>
      <p:sp>
        <p:nvSpPr>
          <p:cNvPr id="6" name="文字方塊 5">
            <a:extLst>
              <a:ext uri="{FF2B5EF4-FFF2-40B4-BE49-F238E27FC236}">
                <a16:creationId xmlns:a16="http://schemas.microsoft.com/office/drawing/2014/main" id="{74FF805F-6521-4307-B6BF-1A0874627BC2}"/>
              </a:ext>
            </a:extLst>
          </p:cNvPr>
          <p:cNvSpPr txBox="1"/>
          <p:nvPr/>
        </p:nvSpPr>
        <p:spPr>
          <a:xfrm>
            <a:off x="0" y="197891"/>
            <a:ext cx="12191999" cy="1508105"/>
          </a:xfrm>
          <a:prstGeom prst="rect">
            <a:avLst/>
          </a:prstGeom>
          <a:noFill/>
        </p:spPr>
        <p:txBody>
          <a:bodyPr wrap="square" lIns="91440" tIns="45720" rIns="91440" bIns="45720" rtlCol="0" anchor="t">
            <a:spAutoFit/>
          </a:bodyPr>
          <a:lstStyle/>
          <a:p>
            <a:pPr algn="ctr"/>
            <a:r>
              <a:rPr lang="zh-TW" sz="4600" b="1">
                <a:solidFill>
                  <a:schemeClr val="bg1">
                    <a:lumMod val="75000"/>
                  </a:schemeClr>
                </a:solidFill>
                <a:latin typeface="Arial" panose="020B0604020202020204" pitchFamily="34" charset="0"/>
                <a:ea typeface="微軟正黑體"/>
                <a:cs typeface="Arial" panose="020B0604020202020204" pitchFamily="34" charset="0"/>
              </a:rPr>
              <a:t>Petabyte-Grade Value Solution: </a:t>
            </a:r>
            <a:endParaRPr lang="en-US" altLang="zh-TW" sz="4600" b="1">
              <a:solidFill>
                <a:schemeClr val="bg1">
                  <a:lumMod val="75000"/>
                </a:schemeClr>
              </a:solidFill>
              <a:latin typeface="Arial" panose="020B0604020202020204" pitchFamily="34" charset="0"/>
              <a:ea typeface="微軟正黑體"/>
              <a:cs typeface="Arial" panose="020B0604020202020204" pitchFamily="34" charset="0"/>
            </a:endParaRPr>
          </a:p>
          <a:p>
            <a:pPr algn="ctr"/>
            <a:r>
              <a:rPr lang="zh-TW" sz="4600" b="1">
                <a:solidFill>
                  <a:schemeClr val="bg1">
                    <a:lumMod val="75000"/>
                  </a:schemeClr>
                </a:solidFill>
                <a:latin typeface="Arial" panose="020B0604020202020204" pitchFamily="34" charset="0"/>
                <a:ea typeface="微軟正黑體"/>
                <a:cs typeface="Arial" panose="020B0604020202020204" pitchFamily="34" charset="0"/>
              </a:rPr>
              <a:t>Balancing Performance and </a:t>
            </a:r>
            <a:r>
              <a:rPr lang="en-US" altLang="zh-TW" sz="4600" b="1" err="1">
                <a:solidFill>
                  <a:schemeClr val="bg1">
                    <a:lumMod val="75000"/>
                  </a:schemeClr>
                </a:solidFill>
                <a:latin typeface="Arial" panose="020B0604020202020204" pitchFamily="34" charset="0"/>
                <a:ea typeface="微軟正黑體"/>
                <a:cs typeface="Arial" panose="020B0604020202020204" pitchFamily="34" charset="0"/>
              </a:rPr>
              <a:t>Capa</a:t>
            </a:r>
            <a:r>
              <a:rPr lang="zh-TW" sz="4600" b="1">
                <a:solidFill>
                  <a:schemeClr val="bg1">
                    <a:lumMod val="75000"/>
                  </a:schemeClr>
                </a:solidFill>
                <a:latin typeface="Arial" panose="020B0604020202020204" pitchFamily="34" charset="0"/>
                <a:ea typeface="微軟正黑體"/>
                <a:cs typeface="Arial" panose="020B0604020202020204" pitchFamily="34" charset="0"/>
              </a:rPr>
              <a:t>city</a:t>
            </a:r>
            <a:endParaRPr lang="zh-TW">
              <a:latin typeface="Arial" panose="020B0604020202020204" pitchFamily="34" charset="0"/>
              <a:cs typeface="Arial" panose="020B0604020202020204" pitchFamily="34" charset="0"/>
            </a:endParaRPr>
          </a:p>
        </p:txBody>
      </p:sp>
      <p:sp>
        <p:nvSpPr>
          <p:cNvPr id="3" name="矩形 2" descr=","/>
          <p:cNvSpPr/>
          <p:nvPr/>
        </p:nvSpPr>
        <p:spPr>
          <a:xfrm>
            <a:off x="7546398" y="2326881"/>
            <a:ext cx="4251902" cy="2639697"/>
          </a:xfrm>
          <a:prstGeom prst="rect">
            <a:avLst/>
          </a:prstGeom>
        </p:spPr>
        <p:txBody>
          <a:bodyPr wrap="square" lIns="91440" tIns="45720" rIns="91440" bIns="45720" anchor="t">
            <a:spAutoFit/>
          </a:bodyPr>
          <a:lstStyle/>
          <a:p>
            <a:pPr>
              <a:lnSpc>
                <a:spcPts val="2000"/>
              </a:lnSpc>
            </a:pPr>
            <a:r>
              <a:rPr lang="en-US" altLang="zh-TW" sz="1600" b="1">
                <a:solidFill>
                  <a:schemeClr val="bg1"/>
                </a:solidFill>
                <a:latin typeface="Arial" panose="020B0604020202020204" pitchFamily="34" charset="0"/>
                <a:ea typeface="微軟正黑體"/>
                <a:cs typeface="Arial" panose="020B0604020202020204" pitchFamily="34" charset="0"/>
              </a:rPr>
              <a:t>The TS-h1277AXU-RP and </a:t>
            </a:r>
            <a:r>
              <a:rPr lang="en-US" sz="1600" b="1">
                <a:solidFill>
                  <a:schemeClr val="bg1"/>
                </a:solidFill>
                <a:latin typeface="Arial" panose="020B0604020202020204" pitchFamily="34" charset="0"/>
                <a:ea typeface="微軟正黑體"/>
                <a:cs typeface="Arial" panose="020B0604020202020204" pitchFamily="34" charset="0"/>
              </a:rPr>
              <a:t>TS-h1677AXU-RP series can </a:t>
            </a:r>
            <a:r>
              <a:rPr lang="en-US" sz="1600" b="1">
                <a:solidFill>
                  <a:srgbClr val="FF0000"/>
                </a:solidFill>
                <a:latin typeface="Arial" panose="020B0604020202020204" pitchFamily="34" charset="0"/>
                <a:ea typeface="微軟正黑體"/>
                <a:cs typeface="Arial" panose="020B0604020202020204" pitchFamily="34" charset="0"/>
              </a:rPr>
              <a:t>support up to 8 TL-Rx00PES PCIe SATA JBODs</a:t>
            </a:r>
            <a:r>
              <a:rPr lang="en-US" sz="1600" b="1">
                <a:solidFill>
                  <a:srgbClr val="FFFFFF"/>
                </a:solidFill>
                <a:latin typeface="Arial" panose="020B0604020202020204" pitchFamily="34" charset="0"/>
                <a:ea typeface="微軟正黑體"/>
                <a:cs typeface="Arial" panose="020B0604020202020204" pitchFamily="34" charset="0"/>
              </a:rPr>
              <a:t>, providing a total space for up to </a:t>
            </a:r>
            <a:r>
              <a:rPr lang="en-US" sz="1600" b="1">
                <a:solidFill>
                  <a:schemeClr val="bg1"/>
                </a:solidFill>
                <a:latin typeface="Arial" panose="020B0604020202020204" pitchFamily="34" charset="0"/>
                <a:ea typeface="微軟正黑體"/>
                <a:cs typeface="Arial" panose="020B0604020202020204" pitchFamily="34" charset="0"/>
              </a:rPr>
              <a:t>208 disks (total capacity reaching 4PB</a:t>
            </a:r>
            <a:r>
              <a:rPr lang="en-US" altLang="zh-TW" sz="1600" b="1">
                <a:solidFill>
                  <a:schemeClr val="bg1"/>
                </a:solidFill>
                <a:latin typeface="Arial" panose="020B0604020202020204" pitchFamily="34" charset="0"/>
                <a:ea typeface="微軟正黑體"/>
                <a:cs typeface="Arial" panose="020B0604020202020204" pitchFamily="34" charset="0"/>
              </a:rPr>
              <a:t>, with over </a:t>
            </a:r>
            <a:r>
              <a:rPr lang="en-US" sz="1600" b="1">
                <a:solidFill>
                  <a:schemeClr val="bg1"/>
                </a:solidFill>
                <a:latin typeface="Arial" panose="020B0604020202020204" pitchFamily="34" charset="0"/>
                <a:ea typeface="微軟正黑體"/>
                <a:cs typeface="Arial" panose="020B0604020202020204" pitchFamily="34" charset="0"/>
              </a:rPr>
              <a:t>3PB of usable space). Simultaneously, they ensure optimal network performance with dual 25GbE ports, catering to the diverse capacity and performance expansion needs of enterprises in various scenarios.</a:t>
            </a:r>
            <a:endParaRPr lang="zh-TW">
              <a:solidFill>
                <a:schemeClr val="bg1"/>
              </a:solidFill>
              <a:latin typeface="Arial" panose="020B0604020202020204" pitchFamily="34" charset="0"/>
              <a:cs typeface="Arial" panose="020B0604020202020204" pitchFamily="34" charset="0"/>
            </a:endParaRPr>
          </a:p>
        </p:txBody>
      </p:sp>
      <p:pic>
        <p:nvPicPr>
          <p:cNvPr id="12" name="圖形 11">
            <a:extLst>
              <a:ext uri="{FF2B5EF4-FFF2-40B4-BE49-F238E27FC236}">
                <a16:creationId xmlns:a16="http://schemas.microsoft.com/office/drawing/2014/main" id="{06B9B619-2E17-F248-4CA4-FA478362769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5000" y="2326881"/>
            <a:ext cx="6316533" cy="4027319"/>
          </a:xfrm>
          <a:prstGeom prst="rect">
            <a:avLst/>
          </a:prstGeom>
          <a:effectLst>
            <a:outerShdw blurRad="177800" dist="152400" dir="2700000" algn="tl" rotWithShape="0">
              <a:prstClr val="black">
                <a:alpha val="40000"/>
              </a:prstClr>
            </a:outerShdw>
          </a:effectLst>
        </p:spPr>
      </p:pic>
      <p:sp>
        <p:nvSpPr>
          <p:cNvPr id="4" name="文字方塊 3">
            <a:extLst>
              <a:ext uri="{FF2B5EF4-FFF2-40B4-BE49-F238E27FC236}">
                <a16:creationId xmlns:a16="http://schemas.microsoft.com/office/drawing/2014/main" id="{38CDF44F-02E1-3593-7ACE-C97D777C34E7}"/>
              </a:ext>
            </a:extLst>
          </p:cNvPr>
          <p:cNvSpPr txBox="1"/>
          <p:nvPr/>
        </p:nvSpPr>
        <p:spPr>
          <a:xfrm>
            <a:off x="7546398" y="5275114"/>
            <a:ext cx="3871002" cy="1096134"/>
          </a:xfrm>
          <a:prstGeom prst="rect">
            <a:avLst/>
          </a:prstGeom>
          <a:noFill/>
        </p:spPr>
        <p:txBody>
          <a:bodyPr wrap="squar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600"/>
              </a:lnSpc>
            </a:pPr>
            <a:r>
              <a:rPr lang="zh-TW" sz="1000">
                <a:solidFill>
                  <a:schemeClr val="bg1"/>
                </a:solidFill>
                <a:latin typeface="Arial" panose="020B0604020202020204" pitchFamily="34" charset="0"/>
                <a:ea typeface="新細明體"/>
                <a:cs typeface="Arial" panose="020B0604020202020204" pitchFamily="34" charset="0"/>
              </a:rPr>
              <a:t>TL-Rx00PES JBOD comes in 3 SKUs: TS-R1200PES-RP (12-bay, now available), TL-R1600PES-RP (16-bay, now available), and TL-R2400PES-RP (24-bay, launching in Feb 2024).</a:t>
            </a:r>
            <a:endParaRPr lang="zh-TW" sz="1000">
              <a:latin typeface="Arial" panose="020B0604020202020204" pitchFamily="34" charset="0"/>
              <a:cs typeface="Arial" panose="020B0604020202020204" pitchFamily="34" charset="0"/>
            </a:endParaRPr>
          </a:p>
          <a:p>
            <a:pPr>
              <a:lnSpc>
                <a:spcPts val="1600"/>
              </a:lnSpc>
            </a:pPr>
            <a:r>
              <a:rPr lang="zh-TW" sz="1000">
                <a:solidFill>
                  <a:schemeClr val="bg1"/>
                </a:solidFill>
                <a:latin typeface="Arial" panose="020B0604020202020204" pitchFamily="34" charset="0"/>
                <a:ea typeface="新細明體"/>
                <a:cs typeface="Arial" panose="020B0604020202020204" pitchFamily="34" charset="0"/>
              </a:rPr>
              <a:t>Note: For NAS compatibility details, refer to the compatibility list at </a:t>
            </a:r>
            <a:r>
              <a:rPr lang="en-US" altLang="zh-TW" sz="1000">
                <a:solidFill>
                  <a:schemeClr val="bg1"/>
                </a:solidFill>
                <a:latin typeface="Arial" panose="020B0604020202020204" pitchFamily="34" charset="0"/>
                <a:ea typeface="新細明體"/>
                <a:cs typeface="Arial" panose="020B0604020202020204" pitchFamily="34" charset="0"/>
                <a:hlinkClick r:id="rId6">
                  <a:extLst>
                    <a:ext uri="{A12FA001-AC4F-418D-AE19-62706E023703}">
                      <ahyp:hlinkClr xmlns:ahyp="http://schemas.microsoft.com/office/drawing/2018/hyperlinkcolor" val="tx"/>
                    </a:ext>
                  </a:extLst>
                </a:hlinkClick>
              </a:rPr>
              <a:t>https://www.qnap.com/go/compatibility-expansion/pcie</a:t>
            </a:r>
            <a:r>
              <a:rPr lang="en-US" altLang="zh-TW" sz="1000">
                <a:solidFill>
                  <a:schemeClr val="bg1"/>
                </a:solidFill>
                <a:latin typeface="Arial" panose="020B0604020202020204" pitchFamily="34" charset="0"/>
                <a:ea typeface="新細明體"/>
                <a:cs typeface="Arial" panose="020B0604020202020204" pitchFamily="34" charset="0"/>
              </a:rPr>
              <a:t> </a:t>
            </a:r>
            <a:endParaRPr lang="zh-TW" altLang="en-US" sz="1000">
              <a:solidFill>
                <a:schemeClr val="bg1"/>
              </a:solidFill>
              <a:latin typeface="Arial" panose="020B0604020202020204" pitchFamily="34" charset="0"/>
              <a:ea typeface="新細明體"/>
              <a:cs typeface="Arial" panose="020B0604020202020204" pitchFamily="34" charset="0"/>
            </a:endParaRPr>
          </a:p>
        </p:txBody>
      </p:sp>
    </p:spTree>
    <p:extLst>
      <p:ext uri="{BB962C8B-B14F-4D97-AF65-F5344CB8AC3E}">
        <p14:creationId xmlns:p14="http://schemas.microsoft.com/office/powerpoint/2010/main" val="14574820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a:extLst>
              <a:ext uri="{FF2B5EF4-FFF2-40B4-BE49-F238E27FC236}">
                <a16:creationId xmlns:a16="http://schemas.microsoft.com/office/drawing/2014/main" id="{4E2807A6-2D39-E8AE-0B0A-16C2F70B62CA}"/>
              </a:ext>
            </a:extLst>
          </p:cNvPr>
          <p:cNvGraphicFramePr>
            <a:graphicFrameLocks noGrp="1"/>
          </p:cNvGraphicFramePr>
          <p:nvPr>
            <p:extLst>
              <p:ext uri="{D42A27DB-BD31-4B8C-83A1-F6EECF244321}">
                <p14:modId xmlns:p14="http://schemas.microsoft.com/office/powerpoint/2010/main" val="1471812274"/>
              </p:ext>
            </p:extLst>
          </p:nvPr>
        </p:nvGraphicFramePr>
        <p:xfrm>
          <a:off x="724884" y="3050266"/>
          <a:ext cx="8728736" cy="3257658"/>
        </p:xfrm>
        <a:graphic>
          <a:graphicData uri="http://schemas.openxmlformats.org/drawingml/2006/table">
            <a:tbl>
              <a:tblPr firstRow="1" bandRow="1">
                <a:effectLst>
                  <a:reflection blurRad="190500" stA="47000" endPos="12000" dir="5400000" sy="-100000" algn="bl" rotWithShape="0"/>
                </a:effectLst>
                <a:tableStyleId>{073A0DAA-6AF3-43AB-8588-CEC1D06C72B9}</a:tableStyleId>
              </a:tblPr>
              <a:tblGrid>
                <a:gridCol w="858978">
                  <a:extLst>
                    <a:ext uri="{9D8B030D-6E8A-4147-A177-3AD203B41FA5}">
                      <a16:colId xmlns:a16="http://schemas.microsoft.com/office/drawing/2014/main" val="3446783767"/>
                    </a:ext>
                  </a:extLst>
                </a:gridCol>
                <a:gridCol w="858978">
                  <a:extLst>
                    <a:ext uri="{9D8B030D-6E8A-4147-A177-3AD203B41FA5}">
                      <a16:colId xmlns:a16="http://schemas.microsoft.com/office/drawing/2014/main" val="1465002482"/>
                    </a:ext>
                  </a:extLst>
                </a:gridCol>
                <a:gridCol w="1402156">
                  <a:extLst>
                    <a:ext uri="{9D8B030D-6E8A-4147-A177-3AD203B41FA5}">
                      <a16:colId xmlns:a16="http://schemas.microsoft.com/office/drawing/2014/main" val="1335224793"/>
                    </a:ext>
                  </a:extLst>
                </a:gridCol>
                <a:gridCol w="1402156">
                  <a:extLst>
                    <a:ext uri="{9D8B030D-6E8A-4147-A177-3AD203B41FA5}">
                      <a16:colId xmlns:a16="http://schemas.microsoft.com/office/drawing/2014/main" val="1453003347"/>
                    </a:ext>
                  </a:extLst>
                </a:gridCol>
                <a:gridCol w="1402156">
                  <a:extLst>
                    <a:ext uri="{9D8B030D-6E8A-4147-A177-3AD203B41FA5}">
                      <a16:colId xmlns:a16="http://schemas.microsoft.com/office/drawing/2014/main" val="2344304924"/>
                    </a:ext>
                  </a:extLst>
                </a:gridCol>
                <a:gridCol w="1402156">
                  <a:extLst>
                    <a:ext uri="{9D8B030D-6E8A-4147-A177-3AD203B41FA5}">
                      <a16:colId xmlns:a16="http://schemas.microsoft.com/office/drawing/2014/main" val="2836598252"/>
                    </a:ext>
                  </a:extLst>
                </a:gridCol>
                <a:gridCol w="1402156">
                  <a:extLst>
                    <a:ext uri="{9D8B030D-6E8A-4147-A177-3AD203B41FA5}">
                      <a16:colId xmlns:a16="http://schemas.microsoft.com/office/drawing/2014/main" val="935340030"/>
                    </a:ext>
                  </a:extLst>
                </a:gridCol>
              </a:tblGrid>
              <a:tr h="732060">
                <a:tc rowSpan="2">
                  <a:txBody>
                    <a:bodyPr/>
                    <a:lstStyle/>
                    <a:p>
                      <a:pPr algn="ctr" fontAlgn="ctr"/>
                      <a:r>
                        <a:rPr lang="af-ZA" sz="1100" err="1">
                          <a:effectLst/>
                          <a:latin typeface="Arial"/>
                          <a:cs typeface="Arial"/>
                        </a:rPr>
                        <a:t>Protocol</a:t>
                      </a:r>
                    </a:p>
                  </a:txBody>
                  <a:tcPr marL="9525" marR="9525" marT="9525" anchor="ctr">
                    <a:lnL w="12700" cmpd="sng">
                      <a:noFill/>
                    </a:lnL>
                    <a:lnR w="12700" cap="flat" cmpd="sng" algn="ctr">
                      <a:solidFill>
                        <a:schemeClr val="bg1"/>
                      </a:solidFill>
                      <a:prstDash val="solid"/>
                      <a:round/>
                      <a:headEnd type="none" w="med" len="med"/>
                      <a:tailEnd type="none" w="med" len="med"/>
                    </a:lnR>
                    <a:lnT w="12700" cap="flat" cmpd="sng" algn="ctr">
                      <a:solidFill>
                        <a:srgbClr val="FF0000"/>
                      </a:solidFill>
                      <a:prstDash val="solid"/>
                      <a:round/>
                      <a:headEnd type="none" w="med" len="med"/>
                      <a:tailEnd type="none" w="med" len="med"/>
                    </a:lnT>
                    <a:lnB w="38100" cmpd="sng">
                      <a:noFill/>
                    </a:lnB>
                  </a:tcPr>
                </a:tc>
                <a:tc rowSpan="2">
                  <a:txBody>
                    <a:bodyPr/>
                    <a:lstStyle/>
                    <a:p>
                      <a:pPr algn="ctr" fontAlgn="ctr"/>
                      <a:r>
                        <a:rPr lang="af-ZA" sz="1100" err="1">
                          <a:effectLst/>
                          <a:latin typeface="Arial"/>
                          <a:cs typeface="Arial"/>
                        </a:rPr>
                        <a:t>Unit</a:t>
                      </a: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0000"/>
                      </a:solidFill>
                      <a:prstDash val="solid"/>
                      <a:round/>
                      <a:headEnd type="none" w="med" len="med"/>
                      <a:tailEnd type="none" w="med" len="med"/>
                    </a:lnT>
                    <a:lnB w="38100" cmpd="sng">
                      <a:noFill/>
                    </a:lnB>
                  </a:tcPr>
                </a:tc>
                <a:tc rowSpan="2">
                  <a:txBody>
                    <a:bodyPr/>
                    <a:lstStyle/>
                    <a:p>
                      <a:pPr algn="ctr" fontAlgn="ctr"/>
                      <a:r>
                        <a:rPr lang="af-ZA" sz="1100">
                          <a:effectLst/>
                          <a:latin typeface="Arial"/>
                          <a:cs typeface="Arial"/>
                        </a:rPr>
                        <a:t>IO Access</a:t>
                      </a: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0000"/>
                      </a:solidFill>
                      <a:prstDash val="solid"/>
                      <a:round/>
                      <a:headEnd type="none" w="med" len="med"/>
                      <a:tailEnd type="none" w="med" len="med"/>
                    </a:lnT>
                    <a:lnB w="38100" cmpd="sng">
                      <a:noFill/>
                    </a:lnB>
                  </a:tcPr>
                </a:tc>
                <a:tc>
                  <a:txBody>
                    <a:bodyPr/>
                    <a:lstStyle/>
                    <a:p>
                      <a:pPr algn="ctr" fontAlgn="ctr"/>
                      <a:r>
                        <a:rPr lang="af-ZA" sz="1100">
                          <a:effectLst/>
                          <a:latin typeface="Arial"/>
                          <a:cs typeface="Arial"/>
                        </a:rPr>
                        <a:t>TS-h1277AXU-RP-R7-32G</a:t>
                      </a:r>
                      <a:br>
                        <a:rPr lang="af-ZA" sz="1100">
                          <a:effectLst/>
                          <a:latin typeface="Arial"/>
                          <a:cs typeface="Arial"/>
                        </a:rPr>
                      </a:br>
                      <a:r>
                        <a:rPr lang="af-ZA" sz="1100">
                          <a:effectLst/>
                          <a:latin typeface="Arial"/>
                          <a:cs typeface="Arial"/>
                        </a:rPr>
                        <a:t>(32Gx1,8C16T)</a:t>
                      </a: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0000"/>
                      </a:solidFill>
                      <a:prstDash val="solid"/>
                      <a:round/>
                      <a:headEnd type="none" w="med" len="med"/>
                      <a:tailEnd type="none" w="med" len="med"/>
                    </a:lnT>
                    <a:lnB w="38100" cmpd="sng">
                      <a:noFill/>
                    </a:lnB>
                  </a:tcPr>
                </a:tc>
                <a:tc>
                  <a:txBody>
                    <a:bodyPr/>
                    <a:lstStyle/>
                    <a:p>
                      <a:pPr algn="ctr" fontAlgn="ctr"/>
                      <a:r>
                        <a:rPr lang="af-ZA" sz="1100">
                          <a:effectLst/>
                          <a:latin typeface="Arial"/>
                          <a:cs typeface="Arial"/>
                        </a:rPr>
                        <a:t>TS-h1677AXU-RP-R7-32G</a:t>
                      </a:r>
                      <a:br>
                        <a:rPr lang="af-ZA" sz="1100">
                          <a:effectLst/>
                          <a:latin typeface="Arial"/>
                          <a:cs typeface="Arial"/>
                        </a:rPr>
                      </a:br>
                      <a:r>
                        <a:rPr lang="af-ZA" sz="1100">
                          <a:effectLst/>
                          <a:latin typeface="Arial"/>
                          <a:cs typeface="Arial"/>
                        </a:rPr>
                        <a:t>(32Gx1,8C16T)</a:t>
                      </a: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0000"/>
                      </a:solidFill>
                      <a:prstDash val="solid"/>
                      <a:round/>
                      <a:headEnd type="none" w="med" len="med"/>
                      <a:tailEnd type="none" w="med" len="med"/>
                    </a:lnT>
                    <a:lnB w="38100" cmpd="sng">
                      <a:noFill/>
                    </a:lnB>
                  </a:tcPr>
                </a:tc>
                <a:tc>
                  <a:txBody>
                    <a:bodyPr/>
                    <a:lstStyle/>
                    <a:p>
                      <a:pPr lvl="0" algn="ctr">
                        <a:lnSpc>
                          <a:spcPct val="100000"/>
                        </a:lnSpc>
                        <a:spcBef>
                          <a:spcPts val="0"/>
                        </a:spcBef>
                        <a:spcAft>
                          <a:spcPts val="0"/>
                        </a:spcAft>
                        <a:buNone/>
                      </a:pPr>
                      <a:r>
                        <a:rPr lang="af-ZA" sz="1100" b="1" kern="1200" noProof="0">
                          <a:solidFill>
                            <a:schemeClr val="lt1"/>
                          </a:solidFill>
                          <a:effectLst/>
                          <a:latin typeface="Arial"/>
                          <a:ea typeface="+mn-ea"/>
                          <a:cs typeface="Arial"/>
                        </a:rPr>
                        <a:t>TS-h1277XU-RP-3700X-32G</a:t>
                      </a:r>
                      <a:endParaRPr lang="af-ZA" sz="1100" b="1" kern="1200">
                        <a:solidFill>
                          <a:schemeClr val="lt1"/>
                        </a:solidFill>
                        <a:effectLst/>
                        <a:latin typeface="Arial"/>
                        <a:ea typeface="+mn-ea"/>
                        <a:cs typeface="Arial"/>
                      </a:endParaRPr>
                    </a:p>
                    <a:p>
                      <a:pPr lvl="0" algn="ctr">
                        <a:lnSpc>
                          <a:spcPct val="100000"/>
                        </a:lnSpc>
                        <a:spcBef>
                          <a:spcPts val="0"/>
                        </a:spcBef>
                        <a:spcAft>
                          <a:spcPts val="0"/>
                        </a:spcAft>
                        <a:buNone/>
                      </a:pPr>
                      <a:r>
                        <a:rPr lang="af-ZA" sz="1100" b="1" kern="1200" noProof="0">
                          <a:solidFill>
                            <a:schemeClr val="lt1"/>
                          </a:solidFill>
                          <a:effectLst/>
                          <a:latin typeface="Arial"/>
                          <a:ea typeface="+mn-ea"/>
                          <a:cs typeface="Arial"/>
                        </a:rPr>
                        <a:t>(32Gx1, 8C16T)</a:t>
                      </a:r>
                      <a:endParaRPr lang="af-ZA" sz="1100" b="1" kern="1200">
                        <a:solidFill>
                          <a:schemeClr val="lt1"/>
                        </a:solidFill>
                        <a:effectLst/>
                        <a:latin typeface="Arial"/>
                        <a:ea typeface="+mn-ea"/>
                        <a:cs typeface="Arial"/>
                      </a:endParaRP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0000"/>
                      </a:solidFill>
                      <a:prstDash val="solid"/>
                      <a:round/>
                      <a:headEnd type="none" w="med" len="med"/>
                      <a:tailEnd type="none" w="med" len="med"/>
                    </a:lnT>
                    <a:lnB w="38100" cmpd="sng">
                      <a:noFill/>
                    </a:lnB>
                  </a:tcPr>
                </a:tc>
                <a:tc>
                  <a:txBody>
                    <a:bodyPr/>
                    <a:lstStyle/>
                    <a:p>
                      <a:pPr lvl="0" algn="ctr">
                        <a:lnSpc>
                          <a:spcPct val="100000"/>
                        </a:lnSpc>
                        <a:spcBef>
                          <a:spcPts val="0"/>
                        </a:spcBef>
                        <a:spcAft>
                          <a:spcPts val="0"/>
                        </a:spcAft>
                        <a:buNone/>
                      </a:pPr>
                      <a:r>
                        <a:rPr lang="af-ZA" sz="1100" b="1" kern="1200" noProof="0">
                          <a:solidFill>
                            <a:schemeClr val="lt1"/>
                          </a:solidFill>
                          <a:effectLst/>
                          <a:latin typeface="Arial"/>
                          <a:ea typeface="+mn-ea"/>
                          <a:cs typeface="Arial"/>
                        </a:rPr>
                        <a:t>TS-h1677XU-RP-3700X-32G</a:t>
                      </a:r>
                      <a:endParaRPr lang="zh-TW" altLang="en-US" sz="1100" b="1" kern="1200">
                        <a:solidFill>
                          <a:schemeClr val="lt1"/>
                        </a:solidFill>
                        <a:effectLst/>
                        <a:latin typeface="Arial"/>
                        <a:ea typeface="+mn-ea"/>
                        <a:cs typeface="Arial"/>
                      </a:endParaRPr>
                    </a:p>
                    <a:p>
                      <a:pPr lvl="0" algn="ctr">
                        <a:lnSpc>
                          <a:spcPct val="100000"/>
                        </a:lnSpc>
                        <a:spcBef>
                          <a:spcPts val="0"/>
                        </a:spcBef>
                        <a:spcAft>
                          <a:spcPts val="0"/>
                        </a:spcAft>
                        <a:buNone/>
                      </a:pPr>
                      <a:r>
                        <a:rPr lang="af-ZA" sz="1100" b="1" kern="1200" noProof="0">
                          <a:solidFill>
                            <a:schemeClr val="lt1"/>
                          </a:solidFill>
                          <a:effectLst/>
                          <a:latin typeface="Arial"/>
                          <a:ea typeface="+mn-ea"/>
                          <a:cs typeface="Arial"/>
                        </a:rPr>
                        <a:t>(32Gx1, 8C16T)</a:t>
                      </a:r>
                      <a:endParaRPr lang="af-ZA" sz="1100" b="1" kern="1200">
                        <a:solidFill>
                          <a:schemeClr val="lt1"/>
                        </a:solidFill>
                        <a:effectLst/>
                        <a:latin typeface="Arial"/>
                        <a:ea typeface="+mn-ea"/>
                        <a:cs typeface="Arial"/>
                      </a:endParaRPr>
                    </a:p>
                  </a:txBody>
                  <a:tcPr marL="9525" marR="9525" marT="9525" anchor="ctr">
                    <a:lnL w="12700" cap="flat" cmpd="sng" algn="ctr">
                      <a:solidFill>
                        <a:schemeClr val="bg1"/>
                      </a:solidFill>
                      <a:prstDash val="solid"/>
                      <a:round/>
                      <a:headEnd type="none" w="med" len="med"/>
                      <a:tailEnd type="none" w="med" len="med"/>
                    </a:lnL>
                    <a:lnR w="12700" cmpd="sng">
                      <a:noFill/>
                    </a:lnR>
                    <a:lnT w="12700" cap="flat" cmpd="sng" algn="ctr">
                      <a:solidFill>
                        <a:srgbClr val="FF0000"/>
                      </a:solidFill>
                      <a:prstDash val="solid"/>
                      <a:round/>
                      <a:headEnd type="none" w="med" len="med"/>
                      <a:tailEnd type="none" w="med" len="med"/>
                    </a:lnT>
                    <a:lnB w="38100" cmpd="sng">
                      <a:noFill/>
                    </a:lnB>
                  </a:tcPr>
                </a:tc>
                <a:extLst>
                  <a:ext uri="{0D108BD9-81ED-4DB2-BD59-A6C34878D82A}">
                    <a16:rowId xmlns:a16="http://schemas.microsoft.com/office/drawing/2014/main" val="1625150579"/>
                  </a:ext>
                </a:extLst>
              </a:tr>
              <a:tr h="280622">
                <a:tc vMerge="1">
                  <a:txBody>
                    <a:bodyPr/>
                    <a:lstStyle/>
                    <a:p>
                      <a:endParaRPr lang="zh-TW" altLang="en-US"/>
                    </a:p>
                  </a:txBody>
                  <a:tcPr marL="0" marR="0" marT="0" marB="0" horzOverflow="overflow"/>
                </a:tc>
                <a:tc vMerge="1">
                  <a:txBody>
                    <a:bodyPr/>
                    <a:lstStyle/>
                    <a:p>
                      <a:endParaRPr lang="zh-TW" altLang="en-US"/>
                    </a:p>
                  </a:txBody>
                  <a:tcPr marL="0" marR="0" marT="0" marB="0" horzOverflow="overflow"/>
                </a:tc>
                <a:tc vMerge="1">
                  <a:txBody>
                    <a:bodyPr/>
                    <a:lstStyle/>
                    <a:p>
                      <a:endParaRPr lang="zh-TW" altLang="en-US"/>
                    </a:p>
                  </a:txBody>
                  <a:tcPr marL="0" marR="0" marT="0" marB="0" horzOverflow="overflow"/>
                </a:tc>
                <a:tc gridSpan="2">
                  <a:txBody>
                    <a:bodyPr/>
                    <a:lstStyle/>
                    <a:p>
                      <a:pPr algn="ctr" fontAlgn="ctr"/>
                      <a:r>
                        <a:rPr lang="af-ZA" sz="1200">
                          <a:effectLst/>
                          <a:latin typeface="Arial"/>
                          <a:cs typeface="Arial"/>
                        </a:rPr>
                        <a:t>5 </a:t>
                      </a:r>
                      <a:r>
                        <a:rPr lang="af-ZA" sz="1200" err="1">
                          <a:effectLst/>
                          <a:latin typeface="Arial"/>
                          <a:cs typeface="Arial"/>
                        </a:rPr>
                        <a:t>host</a:t>
                      </a:r>
                      <a:r>
                        <a:rPr lang="af-ZA" sz="1200">
                          <a:effectLst/>
                          <a:latin typeface="Arial"/>
                          <a:cs typeface="Arial"/>
                        </a:rPr>
                        <a:t> 25GbEx6</a:t>
                      </a:r>
                    </a:p>
                  </a:txBody>
                  <a:tcPr marL="9525" marR="9525" marT="9525" anchor="ctr">
                    <a:lnL w="12700" cap="flat" cmpd="sng" algn="ctr">
                      <a:solidFill>
                        <a:schemeClr val="bg1"/>
                      </a:solidFill>
                      <a:prstDash val="solid"/>
                      <a:round/>
                      <a:headEnd type="none" w="med" len="med"/>
                      <a:tailEnd type="none" w="med" len="med"/>
                    </a:lnL>
                    <a:lnR w="12700" cmpd="sng">
                      <a:noFill/>
                    </a:lnR>
                    <a:lnT w="38100" cmpd="sng">
                      <a:noFill/>
                    </a:lnT>
                    <a:lnB w="12700" cmpd="sng">
                      <a:noFill/>
                    </a:lnB>
                  </a:tcPr>
                </a:tc>
                <a:tc hMerge="1">
                  <a:txBody>
                    <a:bodyPr/>
                    <a:lstStyle/>
                    <a:p>
                      <a:endParaRPr lang="zh-TW" altLang="en-US"/>
                    </a:p>
                  </a:txBody>
                  <a:tcPr marL="0" marR="0" marT="0" marB="0" horzOverflow="overflow"/>
                </a:tc>
                <a:tc gridSpan="2">
                  <a:txBody>
                    <a:bodyPr/>
                    <a:lstStyle/>
                    <a:p>
                      <a:pPr lvl="0" algn="ctr">
                        <a:buNone/>
                      </a:pPr>
                      <a:r>
                        <a:rPr lang="af-ZA" altLang="zh-TW" sz="1200" kern="1200">
                          <a:solidFill>
                            <a:schemeClr val="dk1"/>
                          </a:solidFill>
                          <a:effectLst/>
                          <a:latin typeface="Arial"/>
                          <a:ea typeface="+mn-ea"/>
                          <a:cs typeface="Arial"/>
                        </a:rPr>
                        <a:t>1 </a:t>
                      </a:r>
                      <a:r>
                        <a:rPr lang="af-ZA" altLang="zh-TW" sz="1200" kern="1200" err="1">
                          <a:solidFill>
                            <a:schemeClr val="dk1"/>
                          </a:solidFill>
                          <a:effectLst/>
                          <a:latin typeface="Arial"/>
                          <a:ea typeface="+mn-ea"/>
                          <a:cs typeface="Arial"/>
                        </a:rPr>
                        <a:t>host</a:t>
                      </a:r>
                      <a:r>
                        <a:rPr lang="af-ZA" altLang="zh-TW" sz="1200" kern="1200">
                          <a:solidFill>
                            <a:schemeClr val="dk1"/>
                          </a:solidFill>
                          <a:effectLst/>
                          <a:latin typeface="Arial"/>
                          <a:ea typeface="+mn-ea"/>
                          <a:cs typeface="Arial"/>
                        </a:rPr>
                        <a:t> 10GbEx4</a:t>
                      </a:r>
                    </a:p>
                  </a:txBody>
                  <a:tcPr marL="9525" marR="9525" marT="9525" anchor="ctr">
                    <a:lnL w="12700" cmpd="sng">
                      <a:noFill/>
                    </a:lnL>
                    <a:lnR w="12700" cmpd="sng">
                      <a:noFill/>
                    </a:lnR>
                    <a:lnT w="38100" cmpd="sng">
                      <a:noFill/>
                    </a:lnT>
                    <a:lnB w="12700" cmpd="sng">
                      <a:noFill/>
                    </a:lnB>
                  </a:tcPr>
                </a:tc>
                <a:tc hMerge="1">
                  <a:txBody>
                    <a:bodyPr/>
                    <a:lstStyle/>
                    <a:p>
                      <a:endParaRPr lang="zh-TW" altLang="en-US"/>
                    </a:p>
                  </a:txBody>
                  <a:tcPr marL="0" marR="0" marT="0" marB="0" horzOverflow="overflow"/>
                </a:tc>
                <a:extLst>
                  <a:ext uri="{0D108BD9-81ED-4DB2-BD59-A6C34878D82A}">
                    <a16:rowId xmlns:a16="http://schemas.microsoft.com/office/drawing/2014/main" val="2318791416"/>
                  </a:ext>
                </a:extLst>
              </a:tr>
              <a:tr h="280622">
                <a:tc rowSpan="4">
                  <a:txBody>
                    <a:bodyPr/>
                    <a:lstStyle/>
                    <a:p>
                      <a:pPr algn="ctr" fontAlgn="ctr"/>
                      <a:r>
                        <a:rPr lang="af-ZA" sz="1800" err="1">
                          <a:effectLst/>
                          <a:latin typeface="Arial"/>
                          <a:cs typeface="Arial"/>
                        </a:rPr>
                        <a:t>iSCSI</a:t>
                      </a:r>
                    </a:p>
                  </a:txBody>
                  <a:tcPr marL="9525" marR="9525" marT="9525" anchor="ctr">
                    <a:lnL w="12700" cmpd="sng">
                      <a:noFill/>
                    </a:lnL>
                    <a:lnR w="12700" cap="flat" cmpd="sng" algn="ctr">
                      <a:solidFill>
                        <a:schemeClr val="bg1"/>
                      </a:solidFill>
                      <a:prstDash val="solid"/>
                      <a:round/>
                      <a:headEnd type="none" w="med" len="med"/>
                      <a:tailEnd type="none" w="med" len="med"/>
                    </a:lnR>
                    <a:lnT w="38100" cmpd="sng">
                      <a:noFill/>
                    </a:lnT>
                    <a:lnB w="12700" cmpd="sng">
                      <a:noFill/>
                    </a:lnB>
                    <a:solidFill>
                      <a:schemeClr val="bg1"/>
                    </a:solidFill>
                  </a:tcPr>
                </a:tc>
                <a:tc rowSpan="2">
                  <a:txBody>
                    <a:bodyPr/>
                    <a:lstStyle/>
                    <a:p>
                      <a:pPr algn="ctr" fontAlgn="ctr"/>
                      <a:r>
                        <a:rPr lang="af-ZA" sz="1100" err="1">
                          <a:effectLst/>
                          <a:latin typeface="Arial"/>
                          <a:cs typeface="Arial"/>
                        </a:rPr>
                        <a:t>Throughput</a:t>
                      </a:r>
                      <a:br>
                        <a:rPr lang="af-ZA" sz="1100">
                          <a:effectLst/>
                          <a:latin typeface="Arial"/>
                          <a:cs typeface="Arial"/>
                        </a:rPr>
                      </a:br>
                      <a:r>
                        <a:rPr lang="af-ZA" sz="1100">
                          <a:effectLst/>
                          <a:latin typeface="Arial"/>
                          <a:cs typeface="Arial"/>
                        </a:rPr>
                        <a:t> (MB/s)</a:t>
                      </a: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tcPr>
                </a:tc>
                <a:tc>
                  <a:txBody>
                    <a:bodyPr/>
                    <a:lstStyle/>
                    <a:p>
                      <a:pPr algn="ctr" fontAlgn="b"/>
                      <a:r>
                        <a:rPr lang="af-ZA" sz="1100">
                          <a:effectLst/>
                          <a:latin typeface="Arial"/>
                          <a:cs typeface="Arial"/>
                        </a:rPr>
                        <a:t>SW-1M</a:t>
                      </a: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tcPr>
                </a:tc>
                <a:tc>
                  <a:txBody>
                    <a:bodyPr/>
                    <a:lstStyle/>
                    <a:p>
                      <a:pPr algn="ctr" fontAlgn="ctr"/>
                      <a:r>
                        <a:rPr lang="en-US" altLang="zh-TW" sz="1100">
                          <a:effectLst/>
                          <a:latin typeface="Arial"/>
                          <a:cs typeface="Arial"/>
                        </a:rPr>
                        <a:t>4,293</a:t>
                      </a:r>
                      <a:endParaRPr lang="en-US" altLang="zh-TW" sz="1100">
                        <a:effectLst/>
                        <a:latin typeface="Arial" panose="020B0604020202020204" pitchFamily="34" charset="0"/>
                        <a:cs typeface="Arial" panose="020B0604020202020204" pitchFamily="34" charset="0"/>
                      </a:endParaRP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algn="ctr" fontAlgn="ctr"/>
                      <a:r>
                        <a:rPr lang="en-US" altLang="zh-TW" sz="1100">
                          <a:effectLst/>
                          <a:latin typeface="Arial"/>
                          <a:cs typeface="Arial"/>
                        </a:rPr>
                        <a:t>4,370</a:t>
                      </a:r>
                      <a:endParaRPr lang="en-US" altLang="zh-TW" sz="1100">
                        <a:effectLst/>
                        <a:latin typeface="Arial" panose="020B0604020202020204" pitchFamily="34" charset="0"/>
                        <a:cs typeface="Arial" panose="020B0604020202020204" pitchFamily="34" charset="0"/>
                      </a:endParaRP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lvl="0" algn="ctr">
                        <a:buNone/>
                      </a:pPr>
                      <a:r>
                        <a:rPr lang="en-US" altLang="zh-TW" sz="1100">
                          <a:effectLst/>
                          <a:latin typeface="Arial"/>
                          <a:cs typeface="Arial"/>
                        </a:rPr>
                        <a:t>2,669</a:t>
                      </a: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algn="ctr" fontAlgn="ctr"/>
                      <a:r>
                        <a:rPr lang="en-US" altLang="zh-TW" sz="1100">
                          <a:effectLst/>
                          <a:latin typeface="Arial"/>
                          <a:cs typeface="Arial"/>
                        </a:rPr>
                        <a:t>2,971</a:t>
                      </a:r>
                    </a:p>
                  </a:txBody>
                  <a:tcPr marL="9525" marR="9525" marT="9525" anchor="ctr">
                    <a:lnL w="12700" cap="flat" cmpd="sng" algn="ctr">
                      <a:solidFill>
                        <a:schemeClr val="bg1"/>
                      </a:solidFill>
                      <a:prstDash val="solid"/>
                      <a:round/>
                      <a:headEnd type="none" w="med" len="med"/>
                      <a:tailEnd type="none" w="med" len="med"/>
                    </a:lnL>
                    <a:lnR w="12700" cmpd="sng">
                      <a:noFill/>
                    </a:lnR>
                    <a:lnT w="12700" cmpd="sng">
                      <a:noFill/>
                    </a:lnT>
                    <a:lnB w="12700" cmpd="sng">
                      <a:noFill/>
                    </a:lnB>
                  </a:tcPr>
                </a:tc>
                <a:extLst>
                  <a:ext uri="{0D108BD9-81ED-4DB2-BD59-A6C34878D82A}">
                    <a16:rowId xmlns:a16="http://schemas.microsoft.com/office/drawing/2014/main" val="4103680023"/>
                  </a:ext>
                </a:extLst>
              </a:tr>
              <a:tr h="280622">
                <a:tc vMerge="1">
                  <a:txBody>
                    <a:bodyPr/>
                    <a:lstStyle/>
                    <a:p>
                      <a:endParaRPr lang="zh-TW" altLang="en-US"/>
                    </a:p>
                  </a:txBody>
                  <a:tcPr marL="0" marR="0" marT="0" marB="0" horzOverflow="overflow"/>
                </a:tc>
                <a:tc vMerge="1">
                  <a:txBody>
                    <a:bodyPr/>
                    <a:lstStyle/>
                    <a:p>
                      <a:endParaRPr lang="zh-TW" altLang="en-US"/>
                    </a:p>
                  </a:txBody>
                  <a:tcPr marL="0" marR="0" marT="0" marB="0" horzOverflow="overflow"/>
                </a:tc>
                <a:tc>
                  <a:txBody>
                    <a:bodyPr/>
                    <a:lstStyle/>
                    <a:p>
                      <a:pPr algn="ctr" fontAlgn="b"/>
                      <a:r>
                        <a:rPr lang="af-ZA" sz="1100">
                          <a:effectLst/>
                          <a:latin typeface="Arial"/>
                          <a:cs typeface="Arial"/>
                        </a:rPr>
                        <a:t>SR-1M</a:t>
                      </a: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algn="ctr" fontAlgn="ctr"/>
                      <a:r>
                        <a:rPr lang="en-US" altLang="zh-TW" sz="1100">
                          <a:effectLst/>
                          <a:latin typeface="Arial"/>
                          <a:cs typeface="Arial"/>
                        </a:rPr>
                        <a:t>7,813</a:t>
                      </a:r>
                      <a:endParaRPr lang="en-US" altLang="zh-TW" sz="1100">
                        <a:effectLst/>
                        <a:latin typeface="Arial" panose="020B0604020202020204" pitchFamily="34" charset="0"/>
                        <a:cs typeface="Arial" panose="020B0604020202020204" pitchFamily="34" charset="0"/>
                      </a:endParaRP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algn="ctr" fontAlgn="ctr"/>
                      <a:r>
                        <a:rPr lang="en-US" altLang="zh-TW" sz="1100">
                          <a:solidFill>
                            <a:schemeClr val="tx1"/>
                          </a:solidFill>
                          <a:effectLst/>
                          <a:latin typeface="Arial"/>
                          <a:cs typeface="Arial"/>
                        </a:rPr>
                        <a:t>7,821</a:t>
                      </a: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lvl="0" algn="ctr">
                        <a:buNone/>
                      </a:pPr>
                      <a:r>
                        <a:rPr lang="en-US" altLang="zh-TW" sz="1100">
                          <a:effectLst/>
                          <a:latin typeface="Arial"/>
                          <a:cs typeface="Arial"/>
                        </a:rPr>
                        <a:t>3,378</a:t>
                      </a: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algn="ctr" fontAlgn="ctr"/>
                      <a:r>
                        <a:rPr lang="en-US" altLang="zh-TW" sz="1100">
                          <a:effectLst/>
                          <a:latin typeface="Arial"/>
                          <a:cs typeface="Arial"/>
                        </a:rPr>
                        <a:t>3,093</a:t>
                      </a:r>
                    </a:p>
                  </a:txBody>
                  <a:tcPr marL="9525" marR="9525" marT="9525" anchor="ctr">
                    <a:lnL w="12700" cap="flat" cmpd="sng" algn="ctr">
                      <a:solidFill>
                        <a:schemeClr val="bg1"/>
                      </a:solidFill>
                      <a:prstDash val="solid"/>
                      <a:round/>
                      <a:headEnd type="none" w="med" len="med"/>
                      <a:tailEnd type="none" w="med" len="med"/>
                    </a:lnL>
                    <a:lnR w="12700" cmpd="sng">
                      <a:noFill/>
                    </a:lnR>
                    <a:lnT w="12700" cmpd="sng">
                      <a:noFill/>
                    </a:lnT>
                    <a:lnB w="12700" cmpd="sng">
                      <a:noFill/>
                    </a:lnB>
                  </a:tcPr>
                </a:tc>
                <a:extLst>
                  <a:ext uri="{0D108BD9-81ED-4DB2-BD59-A6C34878D82A}">
                    <a16:rowId xmlns:a16="http://schemas.microsoft.com/office/drawing/2014/main" val="2741186054"/>
                  </a:ext>
                </a:extLst>
              </a:tr>
              <a:tr h="280622">
                <a:tc vMerge="1">
                  <a:txBody>
                    <a:bodyPr/>
                    <a:lstStyle/>
                    <a:p>
                      <a:endParaRPr lang="zh-TW" altLang="en-US"/>
                    </a:p>
                  </a:txBody>
                  <a:tcPr marL="0" marR="0" marT="0" marB="0" horzOverflow="overflow"/>
                </a:tc>
                <a:tc rowSpan="2">
                  <a:txBody>
                    <a:bodyPr/>
                    <a:lstStyle/>
                    <a:p>
                      <a:pPr algn="ctr" fontAlgn="ctr"/>
                      <a:r>
                        <a:rPr lang="af-ZA" sz="1100">
                          <a:effectLst/>
                          <a:latin typeface="Arial"/>
                          <a:cs typeface="Arial"/>
                        </a:rPr>
                        <a:t>IOPS</a:t>
                      </a: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solidFill>
                      <a:schemeClr val="bg1">
                        <a:lumMod val="65000"/>
                      </a:schemeClr>
                    </a:solidFill>
                  </a:tcPr>
                </a:tc>
                <a:tc>
                  <a:txBody>
                    <a:bodyPr/>
                    <a:lstStyle/>
                    <a:p>
                      <a:pPr algn="ctr" fontAlgn="ctr"/>
                      <a:r>
                        <a:rPr lang="af-ZA" sz="1100">
                          <a:effectLst/>
                          <a:latin typeface="Arial"/>
                          <a:cs typeface="Arial"/>
                        </a:rPr>
                        <a:t>RW-4K</a:t>
                      </a: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algn="ctr" fontAlgn="ctr"/>
                      <a:r>
                        <a:rPr lang="en-US" altLang="zh-TW" sz="1100">
                          <a:effectLst/>
                          <a:latin typeface="Arial"/>
                          <a:cs typeface="Arial"/>
                        </a:rPr>
                        <a:t>1,098,192</a:t>
                      </a:r>
                      <a:endParaRPr lang="en-US" altLang="zh-TW" sz="1100">
                        <a:effectLst/>
                        <a:latin typeface="Arial" panose="020B0604020202020204" pitchFamily="34" charset="0"/>
                        <a:cs typeface="Arial" panose="020B0604020202020204" pitchFamily="34" charset="0"/>
                      </a:endParaRP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algn="ctr" fontAlgn="ctr"/>
                      <a:r>
                        <a:rPr lang="en-US" altLang="zh-TW" sz="1100">
                          <a:solidFill>
                            <a:schemeClr val="tx1"/>
                          </a:solidFill>
                          <a:effectLst/>
                          <a:latin typeface="Arial"/>
                          <a:cs typeface="Arial"/>
                        </a:rPr>
                        <a:t>1,066,161</a:t>
                      </a: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lvl="0" algn="ctr">
                        <a:buNone/>
                      </a:pPr>
                      <a:r>
                        <a:rPr lang="en-US" altLang="zh-TW" sz="1100">
                          <a:effectLst/>
                          <a:latin typeface="Arial"/>
                          <a:cs typeface="Arial"/>
                        </a:rPr>
                        <a:t>223,262</a:t>
                      </a: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algn="ctr" fontAlgn="ctr"/>
                      <a:r>
                        <a:rPr lang="en-US" altLang="zh-TW" sz="1100">
                          <a:effectLst/>
                          <a:latin typeface="Arial"/>
                          <a:cs typeface="Arial"/>
                        </a:rPr>
                        <a:t>154,485</a:t>
                      </a:r>
                    </a:p>
                  </a:txBody>
                  <a:tcPr marL="9525" marR="9525" marT="9525" anchor="ctr">
                    <a:lnL w="12700" cap="flat" cmpd="sng" algn="ctr">
                      <a:solidFill>
                        <a:schemeClr val="bg1"/>
                      </a:solidFill>
                      <a:prstDash val="solid"/>
                      <a:round/>
                      <a:headEnd type="none" w="med" len="med"/>
                      <a:tailEnd type="none" w="med" len="med"/>
                    </a:lnL>
                    <a:lnR w="12700" cmpd="sng">
                      <a:noFill/>
                    </a:lnR>
                    <a:lnT w="12700" cmpd="sng">
                      <a:noFill/>
                    </a:lnT>
                    <a:lnB w="12700" cmpd="sng">
                      <a:noFill/>
                    </a:lnB>
                  </a:tcPr>
                </a:tc>
                <a:extLst>
                  <a:ext uri="{0D108BD9-81ED-4DB2-BD59-A6C34878D82A}">
                    <a16:rowId xmlns:a16="http://schemas.microsoft.com/office/drawing/2014/main" val="1430926741"/>
                  </a:ext>
                </a:extLst>
              </a:tr>
              <a:tr h="280622">
                <a:tc vMerge="1">
                  <a:txBody>
                    <a:bodyPr/>
                    <a:lstStyle/>
                    <a:p>
                      <a:endParaRPr lang="zh-TW" altLang="en-US"/>
                    </a:p>
                  </a:txBody>
                  <a:tcPr marL="0" marR="0" marT="0" marB="0" horzOverflow="overflow"/>
                </a:tc>
                <a:tc vMerge="1">
                  <a:txBody>
                    <a:bodyPr/>
                    <a:lstStyle/>
                    <a:p>
                      <a:endParaRPr lang="zh-TW" altLang="en-US"/>
                    </a:p>
                  </a:txBody>
                  <a:tcPr marL="0" marR="0" marT="0" marB="0" horzOverflow="overflow"/>
                </a:tc>
                <a:tc>
                  <a:txBody>
                    <a:bodyPr/>
                    <a:lstStyle/>
                    <a:p>
                      <a:pPr algn="ctr" fontAlgn="ctr"/>
                      <a:r>
                        <a:rPr lang="af-ZA" sz="1100">
                          <a:effectLst/>
                          <a:latin typeface="Arial"/>
                          <a:cs typeface="Arial"/>
                        </a:rPr>
                        <a:t>RR-4K</a:t>
                      </a: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algn="ctr" fontAlgn="ctr"/>
                      <a:r>
                        <a:rPr lang="en-US" altLang="zh-TW" sz="1100">
                          <a:effectLst/>
                          <a:latin typeface="Arial"/>
                          <a:cs typeface="Arial"/>
                        </a:rPr>
                        <a:t>1,602,966</a:t>
                      </a:r>
                      <a:endParaRPr lang="en-US" altLang="zh-TW" sz="1100">
                        <a:effectLst/>
                        <a:latin typeface="Arial" panose="020B0604020202020204" pitchFamily="34" charset="0"/>
                        <a:cs typeface="Arial" panose="020B0604020202020204" pitchFamily="34" charset="0"/>
                      </a:endParaRP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algn="ctr" fontAlgn="ctr"/>
                      <a:r>
                        <a:rPr lang="en-US" altLang="zh-TW" sz="1100">
                          <a:solidFill>
                            <a:schemeClr val="tx1"/>
                          </a:solidFill>
                          <a:effectLst/>
                          <a:latin typeface="Arial"/>
                          <a:cs typeface="Arial"/>
                        </a:rPr>
                        <a:t>1,595,523</a:t>
                      </a: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lvl="0" algn="ctr">
                        <a:buNone/>
                      </a:pPr>
                      <a:r>
                        <a:rPr lang="en-US" altLang="zh-TW" sz="1100">
                          <a:effectLst/>
                          <a:latin typeface="Arial"/>
                          <a:cs typeface="Arial"/>
                        </a:rPr>
                        <a:t>311,089</a:t>
                      </a: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algn="ctr" fontAlgn="ctr"/>
                      <a:r>
                        <a:rPr lang="en-US" altLang="zh-TW" sz="1100">
                          <a:effectLst/>
                          <a:latin typeface="Arial"/>
                          <a:cs typeface="Arial"/>
                        </a:rPr>
                        <a:t>349,317</a:t>
                      </a:r>
                    </a:p>
                  </a:txBody>
                  <a:tcPr marL="9525" marR="9525" marT="9525" anchor="ctr">
                    <a:lnL w="12700" cap="flat" cmpd="sng" algn="ctr">
                      <a:solidFill>
                        <a:schemeClr val="bg1"/>
                      </a:solidFill>
                      <a:prstDash val="solid"/>
                      <a:round/>
                      <a:headEnd type="none" w="med" len="med"/>
                      <a:tailEnd type="none" w="med" len="med"/>
                    </a:lnL>
                    <a:lnR w="12700" cmpd="sng">
                      <a:noFill/>
                    </a:lnR>
                    <a:lnT w="12700" cmpd="sng">
                      <a:noFill/>
                    </a:lnT>
                    <a:lnB w="12700" cmpd="sng">
                      <a:noFill/>
                    </a:lnB>
                  </a:tcPr>
                </a:tc>
                <a:extLst>
                  <a:ext uri="{0D108BD9-81ED-4DB2-BD59-A6C34878D82A}">
                    <a16:rowId xmlns:a16="http://schemas.microsoft.com/office/drawing/2014/main" val="4069407689"/>
                  </a:ext>
                </a:extLst>
              </a:tr>
              <a:tr h="280622">
                <a:tc rowSpan="4">
                  <a:txBody>
                    <a:bodyPr/>
                    <a:lstStyle/>
                    <a:p>
                      <a:pPr algn="ctr" fontAlgn="ctr"/>
                      <a:r>
                        <a:rPr lang="af-ZA" sz="1800">
                          <a:effectLst/>
                          <a:latin typeface="Arial"/>
                          <a:cs typeface="Arial"/>
                        </a:rPr>
                        <a:t>SMB</a:t>
                      </a:r>
                    </a:p>
                  </a:txBody>
                  <a:tcPr marL="9525" marR="9525" marT="9525" anchor="ctr">
                    <a:lnL w="12700" cmpd="sng">
                      <a:noFill/>
                    </a:lnL>
                    <a:lnR w="12700" cap="flat" cmpd="sng" algn="ctr">
                      <a:solidFill>
                        <a:schemeClr val="bg1"/>
                      </a:solidFill>
                      <a:prstDash val="solid"/>
                      <a:round/>
                      <a:headEnd type="none" w="med" len="med"/>
                      <a:tailEnd type="none" w="med" len="med"/>
                    </a:lnR>
                    <a:lnT w="12700" cmpd="sng">
                      <a:noFill/>
                    </a:lnT>
                    <a:lnB w="12700" cmpd="sng">
                      <a:noFill/>
                    </a:lnB>
                  </a:tcPr>
                </a:tc>
                <a:tc rowSpan="2">
                  <a:txBody>
                    <a:bodyPr/>
                    <a:lstStyle/>
                    <a:p>
                      <a:pPr algn="ctr" fontAlgn="ctr"/>
                      <a:r>
                        <a:rPr lang="af-ZA" sz="1100" err="1">
                          <a:effectLst/>
                          <a:latin typeface="Arial"/>
                          <a:cs typeface="Arial"/>
                        </a:rPr>
                        <a:t>Throughput</a:t>
                      </a:r>
                      <a:br>
                        <a:rPr lang="af-ZA" sz="1100">
                          <a:effectLst/>
                          <a:latin typeface="Arial"/>
                          <a:cs typeface="Arial"/>
                        </a:rPr>
                      </a:br>
                      <a:r>
                        <a:rPr lang="af-ZA" sz="1100">
                          <a:effectLst/>
                          <a:latin typeface="Arial"/>
                          <a:cs typeface="Arial"/>
                        </a:rPr>
                        <a:t> (MB/s)</a:t>
                      </a: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algn="ctr" fontAlgn="b"/>
                      <a:r>
                        <a:rPr lang="af-ZA" sz="1100">
                          <a:effectLst/>
                          <a:latin typeface="Arial"/>
                          <a:cs typeface="Arial"/>
                        </a:rPr>
                        <a:t>SW-1M</a:t>
                      </a: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algn="ctr" fontAlgn="ctr"/>
                      <a:r>
                        <a:rPr lang="en-US" altLang="zh-TW" sz="1100">
                          <a:effectLst/>
                          <a:latin typeface="Arial"/>
                          <a:cs typeface="Arial"/>
                        </a:rPr>
                        <a:t>6,741</a:t>
                      </a:r>
                      <a:endParaRPr lang="en-US" altLang="zh-TW" sz="1100">
                        <a:effectLst/>
                        <a:latin typeface="Arial" panose="020B0604020202020204" pitchFamily="34" charset="0"/>
                        <a:cs typeface="Arial" panose="020B0604020202020204" pitchFamily="34" charset="0"/>
                      </a:endParaRP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algn="ctr" fontAlgn="ctr"/>
                      <a:r>
                        <a:rPr lang="en-US" altLang="zh-TW" sz="1100">
                          <a:solidFill>
                            <a:schemeClr val="tx1"/>
                          </a:solidFill>
                          <a:effectLst/>
                          <a:latin typeface="Arial"/>
                          <a:cs typeface="Arial"/>
                        </a:rPr>
                        <a:t>6,926</a:t>
                      </a: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lvl="0" algn="ctr">
                        <a:buNone/>
                      </a:pPr>
                      <a:r>
                        <a:rPr lang="en-US" altLang="zh-TW" sz="1100">
                          <a:effectLst/>
                          <a:latin typeface="Arial"/>
                          <a:cs typeface="Arial"/>
                        </a:rPr>
                        <a:t>2,931</a:t>
                      </a: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algn="ctr" fontAlgn="ctr"/>
                      <a:r>
                        <a:rPr lang="en-US" altLang="zh-TW" sz="1100">
                          <a:effectLst/>
                          <a:latin typeface="Arial"/>
                          <a:cs typeface="Arial"/>
                        </a:rPr>
                        <a:t>3,017</a:t>
                      </a:r>
                    </a:p>
                  </a:txBody>
                  <a:tcPr marL="9525" marR="9525" marT="9525" anchor="ctr">
                    <a:lnL w="12700" cap="flat" cmpd="sng" algn="ctr">
                      <a:solidFill>
                        <a:schemeClr val="bg1"/>
                      </a:solidFill>
                      <a:prstDash val="solid"/>
                      <a:round/>
                      <a:headEnd type="none" w="med" len="med"/>
                      <a:tailEnd type="none" w="med" len="med"/>
                    </a:lnL>
                    <a:lnR w="12700" cmpd="sng">
                      <a:noFill/>
                    </a:lnR>
                    <a:lnT w="12700" cmpd="sng">
                      <a:noFill/>
                    </a:lnT>
                    <a:lnB w="12700" cmpd="sng">
                      <a:noFill/>
                    </a:lnB>
                  </a:tcPr>
                </a:tc>
                <a:extLst>
                  <a:ext uri="{0D108BD9-81ED-4DB2-BD59-A6C34878D82A}">
                    <a16:rowId xmlns:a16="http://schemas.microsoft.com/office/drawing/2014/main" val="1455667802"/>
                  </a:ext>
                </a:extLst>
              </a:tr>
              <a:tr h="280622">
                <a:tc vMerge="1">
                  <a:txBody>
                    <a:bodyPr/>
                    <a:lstStyle/>
                    <a:p>
                      <a:endParaRPr lang="zh-TW" altLang="en-US"/>
                    </a:p>
                  </a:txBody>
                  <a:tcPr marL="0" marR="0" marT="0" marB="0" horzOverflow="overflow"/>
                </a:tc>
                <a:tc vMerge="1">
                  <a:txBody>
                    <a:bodyPr/>
                    <a:lstStyle/>
                    <a:p>
                      <a:endParaRPr lang="zh-TW" altLang="en-US"/>
                    </a:p>
                  </a:txBody>
                  <a:tcPr marL="0" marR="0" marT="0" marB="0" horzOverflow="overflow"/>
                </a:tc>
                <a:tc>
                  <a:txBody>
                    <a:bodyPr/>
                    <a:lstStyle/>
                    <a:p>
                      <a:pPr algn="ctr" fontAlgn="b"/>
                      <a:r>
                        <a:rPr lang="af-ZA" sz="1100">
                          <a:effectLst/>
                          <a:latin typeface="Arial"/>
                          <a:cs typeface="Arial"/>
                        </a:rPr>
                        <a:t>SR-1M</a:t>
                      </a: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algn="ctr" fontAlgn="ctr"/>
                      <a:r>
                        <a:rPr lang="en-US" altLang="zh-TW" sz="1100">
                          <a:effectLst/>
                          <a:latin typeface="Arial"/>
                          <a:cs typeface="Arial"/>
                        </a:rPr>
                        <a:t>15,547</a:t>
                      </a:r>
                      <a:endParaRPr lang="en-US" altLang="zh-TW" sz="1100">
                        <a:effectLst/>
                        <a:latin typeface="Arial" panose="020B0604020202020204" pitchFamily="34" charset="0"/>
                        <a:cs typeface="Arial" panose="020B0604020202020204" pitchFamily="34" charset="0"/>
                      </a:endParaRP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algn="ctr" fontAlgn="ctr"/>
                      <a:r>
                        <a:rPr lang="en-US" altLang="zh-TW" sz="1100">
                          <a:solidFill>
                            <a:schemeClr val="tx1"/>
                          </a:solidFill>
                          <a:effectLst/>
                          <a:latin typeface="Arial"/>
                          <a:cs typeface="Arial"/>
                        </a:rPr>
                        <a:t>16,185</a:t>
                      </a: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lvl="0" algn="ctr">
                        <a:buNone/>
                      </a:pPr>
                      <a:r>
                        <a:rPr lang="en-US" altLang="zh-TW" sz="1100">
                          <a:effectLst/>
                          <a:latin typeface="Arial"/>
                          <a:cs typeface="Arial"/>
                        </a:rPr>
                        <a:t>3,907</a:t>
                      </a: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algn="ctr" fontAlgn="ctr"/>
                      <a:r>
                        <a:rPr lang="en-US" altLang="zh-TW" sz="1100">
                          <a:effectLst/>
                          <a:latin typeface="Arial"/>
                          <a:cs typeface="Arial"/>
                        </a:rPr>
                        <a:t>4,031</a:t>
                      </a:r>
                    </a:p>
                  </a:txBody>
                  <a:tcPr marL="9525" marR="9525" marT="9525" anchor="ctr">
                    <a:lnL w="12700" cap="flat" cmpd="sng" algn="ctr">
                      <a:solidFill>
                        <a:schemeClr val="bg1"/>
                      </a:solidFill>
                      <a:prstDash val="solid"/>
                      <a:round/>
                      <a:headEnd type="none" w="med" len="med"/>
                      <a:tailEnd type="none" w="med" len="med"/>
                    </a:lnL>
                    <a:lnR w="12700" cmpd="sng">
                      <a:noFill/>
                    </a:lnR>
                    <a:lnT w="12700" cmpd="sng">
                      <a:noFill/>
                    </a:lnT>
                    <a:lnB w="12700" cmpd="sng">
                      <a:noFill/>
                    </a:lnB>
                  </a:tcPr>
                </a:tc>
                <a:extLst>
                  <a:ext uri="{0D108BD9-81ED-4DB2-BD59-A6C34878D82A}">
                    <a16:rowId xmlns:a16="http://schemas.microsoft.com/office/drawing/2014/main" val="3814410769"/>
                  </a:ext>
                </a:extLst>
              </a:tr>
              <a:tr h="280622">
                <a:tc vMerge="1">
                  <a:txBody>
                    <a:bodyPr/>
                    <a:lstStyle/>
                    <a:p>
                      <a:endParaRPr lang="zh-TW" altLang="en-US"/>
                    </a:p>
                  </a:txBody>
                  <a:tcPr marL="0" marR="0" marT="0" marB="0" horzOverflow="overflow"/>
                </a:tc>
                <a:tc rowSpan="2">
                  <a:txBody>
                    <a:bodyPr/>
                    <a:lstStyle/>
                    <a:p>
                      <a:pPr algn="ctr" fontAlgn="ctr"/>
                      <a:r>
                        <a:rPr lang="af-ZA" sz="1100">
                          <a:effectLst/>
                          <a:latin typeface="Arial"/>
                          <a:cs typeface="Arial"/>
                        </a:rPr>
                        <a:t>IOPS</a:t>
                      </a: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solidFill>
                      <a:schemeClr val="bg1">
                        <a:lumMod val="65000"/>
                      </a:schemeClr>
                    </a:solidFill>
                  </a:tcPr>
                </a:tc>
                <a:tc>
                  <a:txBody>
                    <a:bodyPr/>
                    <a:lstStyle/>
                    <a:p>
                      <a:pPr algn="ctr" fontAlgn="ctr"/>
                      <a:r>
                        <a:rPr lang="af-ZA" sz="1100">
                          <a:effectLst/>
                          <a:latin typeface="Arial"/>
                          <a:cs typeface="Arial"/>
                        </a:rPr>
                        <a:t>RW-4K</a:t>
                      </a: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algn="ctr" fontAlgn="ctr"/>
                      <a:r>
                        <a:rPr lang="en-US" altLang="zh-TW" sz="1100">
                          <a:effectLst/>
                          <a:latin typeface="Arial"/>
                          <a:cs typeface="Arial"/>
                        </a:rPr>
                        <a:t>635,292</a:t>
                      </a:r>
                      <a:endParaRPr lang="en-US" altLang="zh-TW" sz="1100">
                        <a:effectLst/>
                        <a:latin typeface="Arial" panose="020B0604020202020204" pitchFamily="34" charset="0"/>
                        <a:cs typeface="Arial" panose="020B0604020202020204" pitchFamily="34" charset="0"/>
                      </a:endParaRP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algn="ctr" fontAlgn="ctr"/>
                      <a:r>
                        <a:rPr lang="en-US" altLang="zh-TW" sz="1100">
                          <a:solidFill>
                            <a:schemeClr val="tx1"/>
                          </a:solidFill>
                          <a:effectLst/>
                          <a:latin typeface="Arial"/>
                          <a:cs typeface="Arial"/>
                        </a:rPr>
                        <a:t>646,372</a:t>
                      </a: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lvl="0" algn="ctr">
                        <a:buNone/>
                      </a:pPr>
                      <a:r>
                        <a:rPr lang="en-US" altLang="zh-TW" sz="1100">
                          <a:effectLst/>
                          <a:latin typeface="Arial"/>
                          <a:cs typeface="Arial"/>
                        </a:rPr>
                        <a:t>141,503</a:t>
                      </a: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algn="ctr" fontAlgn="ctr"/>
                      <a:r>
                        <a:rPr lang="en-US" altLang="zh-TW" sz="1100">
                          <a:effectLst/>
                          <a:latin typeface="Arial"/>
                          <a:cs typeface="Arial"/>
                        </a:rPr>
                        <a:t>100,838</a:t>
                      </a:r>
                    </a:p>
                  </a:txBody>
                  <a:tcPr marL="9525" marR="9525" marT="9525" anchor="ctr">
                    <a:lnL w="12700" cap="flat" cmpd="sng" algn="ctr">
                      <a:solidFill>
                        <a:schemeClr val="bg1"/>
                      </a:solidFill>
                      <a:prstDash val="solid"/>
                      <a:round/>
                      <a:headEnd type="none" w="med" len="med"/>
                      <a:tailEnd type="none" w="med" len="med"/>
                    </a:lnL>
                    <a:lnR w="12700" cmpd="sng">
                      <a:noFill/>
                    </a:lnR>
                    <a:lnT w="12700" cmpd="sng">
                      <a:noFill/>
                    </a:lnT>
                    <a:lnB w="12700" cmpd="sng">
                      <a:noFill/>
                    </a:lnB>
                  </a:tcPr>
                </a:tc>
                <a:extLst>
                  <a:ext uri="{0D108BD9-81ED-4DB2-BD59-A6C34878D82A}">
                    <a16:rowId xmlns:a16="http://schemas.microsoft.com/office/drawing/2014/main" val="513063590"/>
                  </a:ext>
                </a:extLst>
              </a:tr>
              <a:tr h="280622">
                <a:tc vMerge="1">
                  <a:txBody>
                    <a:bodyPr/>
                    <a:lstStyle/>
                    <a:p>
                      <a:endParaRPr lang="zh-TW" altLang="en-US"/>
                    </a:p>
                  </a:txBody>
                  <a:tcPr marL="0" marR="0" marT="0" marB="0" horzOverflow="overflow"/>
                </a:tc>
                <a:tc vMerge="1">
                  <a:txBody>
                    <a:bodyPr/>
                    <a:lstStyle/>
                    <a:p>
                      <a:endParaRPr lang="zh-TW" altLang="en-US"/>
                    </a:p>
                  </a:txBody>
                  <a:tcPr marL="0" marR="0" marT="0" marB="0" horzOverflow="overflow"/>
                </a:tc>
                <a:tc>
                  <a:txBody>
                    <a:bodyPr/>
                    <a:lstStyle/>
                    <a:p>
                      <a:pPr algn="ctr" fontAlgn="ctr"/>
                      <a:r>
                        <a:rPr lang="af-ZA" sz="1100">
                          <a:effectLst/>
                          <a:latin typeface="Arial"/>
                          <a:cs typeface="Arial"/>
                        </a:rPr>
                        <a:t>RR-4K</a:t>
                      </a: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algn="ctr" fontAlgn="ctr"/>
                      <a:r>
                        <a:rPr lang="en-US" altLang="zh-TW" sz="1100">
                          <a:effectLst/>
                          <a:latin typeface="Arial"/>
                          <a:cs typeface="Arial"/>
                        </a:rPr>
                        <a:t>1,460,262</a:t>
                      </a:r>
                      <a:endParaRPr lang="en-US" altLang="zh-TW" sz="1100">
                        <a:effectLst/>
                        <a:latin typeface="Arial" panose="020B0604020202020204" pitchFamily="34" charset="0"/>
                        <a:cs typeface="Arial" panose="020B0604020202020204" pitchFamily="34" charset="0"/>
                      </a:endParaRP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algn="ctr" fontAlgn="ctr"/>
                      <a:r>
                        <a:rPr lang="en-US" altLang="zh-TW" sz="1100">
                          <a:solidFill>
                            <a:schemeClr val="tx1"/>
                          </a:solidFill>
                          <a:effectLst/>
                          <a:latin typeface="Arial"/>
                          <a:cs typeface="Arial"/>
                        </a:rPr>
                        <a:t>1,466,852</a:t>
                      </a: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lvl="0" algn="ctr">
                        <a:buNone/>
                      </a:pPr>
                      <a:r>
                        <a:rPr lang="en-US" altLang="zh-TW" sz="1100">
                          <a:effectLst/>
                          <a:latin typeface="Arial"/>
                          <a:cs typeface="Arial"/>
                        </a:rPr>
                        <a:t>360,577</a:t>
                      </a: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algn="ctr" fontAlgn="ctr"/>
                      <a:r>
                        <a:rPr lang="en-US" altLang="zh-TW" sz="1100">
                          <a:effectLst/>
                          <a:latin typeface="Arial"/>
                          <a:cs typeface="Arial"/>
                        </a:rPr>
                        <a:t>286,494</a:t>
                      </a:r>
                    </a:p>
                  </a:txBody>
                  <a:tcPr marL="9525" marR="9525" marT="9525" anchor="ctr">
                    <a:lnL w="12700" cap="flat" cmpd="sng" algn="ctr">
                      <a:solidFill>
                        <a:schemeClr val="bg1"/>
                      </a:solidFill>
                      <a:prstDash val="solid"/>
                      <a:round/>
                      <a:headEnd type="none" w="med" len="med"/>
                      <a:tailEnd type="none" w="med" len="med"/>
                    </a:lnL>
                    <a:lnR w="12700" cmpd="sng">
                      <a:noFill/>
                    </a:lnR>
                    <a:lnT w="12700" cmpd="sng">
                      <a:noFill/>
                    </a:lnT>
                    <a:lnB w="12700" cmpd="sng">
                      <a:noFill/>
                    </a:lnB>
                  </a:tcPr>
                </a:tc>
                <a:extLst>
                  <a:ext uri="{0D108BD9-81ED-4DB2-BD59-A6C34878D82A}">
                    <a16:rowId xmlns:a16="http://schemas.microsoft.com/office/drawing/2014/main" val="2507526647"/>
                  </a:ext>
                </a:extLst>
              </a:tr>
            </a:tbl>
          </a:graphicData>
        </a:graphic>
      </p:graphicFrame>
      <p:sp>
        <p:nvSpPr>
          <p:cNvPr id="9" name="矩形 8">
            <a:extLst>
              <a:ext uri="{FF2B5EF4-FFF2-40B4-BE49-F238E27FC236}">
                <a16:creationId xmlns:a16="http://schemas.microsoft.com/office/drawing/2014/main" id="{0E80EDB8-FBCA-75D7-0562-73817C143B22}"/>
              </a:ext>
            </a:extLst>
          </p:cNvPr>
          <p:cNvSpPr/>
          <p:nvPr/>
        </p:nvSpPr>
        <p:spPr>
          <a:xfrm>
            <a:off x="647829" y="2145183"/>
            <a:ext cx="11256626" cy="700063"/>
          </a:xfrm>
          <a:prstGeom prst="rect">
            <a:avLst/>
          </a:prstGeom>
        </p:spPr>
        <p:txBody>
          <a:bodyPr wrap="square" lIns="91440" tIns="45720" rIns="91440" bIns="45720" anchor="t">
            <a:spAutoFit/>
          </a:bodyPr>
          <a:lstStyle/>
          <a:p>
            <a:pPr>
              <a:lnSpc>
                <a:spcPts val="2500"/>
              </a:lnSpc>
            </a:pPr>
            <a:r>
              <a:rPr lang="en-US" sz="1600">
                <a:solidFill>
                  <a:schemeClr val="bg1"/>
                </a:solidFill>
                <a:latin typeface="Arial" panose="020B0604020202020204" pitchFamily="34" charset="0"/>
                <a:ea typeface="微軟正黑體"/>
                <a:cs typeface="Arial" panose="020B0604020202020204" pitchFamily="34" charset="0"/>
              </a:rPr>
              <a:t>The TS-h1277AXU-RP and TS-h1677AXU-RP, equipped with the AMD Ryzen™ 7000</a:t>
            </a:r>
            <a:r>
              <a:rPr lang="en-US" altLang="zh-TW" sz="1600">
                <a:solidFill>
                  <a:schemeClr val="bg1"/>
                </a:solidFill>
                <a:latin typeface="Arial" panose="020B0604020202020204" pitchFamily="34" charset="0"/>
                <a:ea typeface="微軟正黑體"/>
                <a:cs typeface="Arial" panose="020B0604020202020204" pitchFamily="34" charset="0"/>
              </a:rPr>
              <a:t> </a:t>
            </a:r>
            <a:r>
              <a:rPr lang="en-US" sz="1600">
                <a:solidFill>
                  <a:schemeClr val="bg1"/>
                </a:solidFill>
                <a:latin typeface="Arial" panose="020B0604020202020204" pitchFamily="34" charset="0"/>
                <a:ea typeface="微軟正黑體"/>
                <a:cs typeface="Arial" panose="020B0604020202020204" pitchFamily="34" charset="0"/>
              </a:rPr>
              <a:t>Series processors, not only deliver high clock speeds but also provide increased bandwidth, ensuring robust performance for enterprise applications.</a:t>
            </a:r>
            <a:endParaRPr lang="zh-TW" altLang="en-US">
              <a:solidFill>
                <a:schemeClr val="bg1"/>
              </a:solidFill>
              <a:latin typeface="Arial" panose="020B0604020202020204" pitchFamily="34" charset="0"/>
              <a:cs typeface="Arial" panose="020B0604020202020204" pitchFamily="34" charset="0"/>
            </a:endParaRPr>
          </a:p>
        </p:txBody>
      </p:sp>
      <p:sp>
        <p:nvSpPr>
          <p:cNvPr id="6" name="文字方塊 5">
            <a:extLst>
              <a:ext uri="{FF2B5EF4-FFF2-40B4-BE49-F238E27FC236}">
                <a16:creationId xmlns:a16="http://schemas.microsoft.com/office/drawing/2014/main" id="{72715988-C353-EA9A-2C3F-8E027F340EC1}"/>
              </a:ext>
            </a:extLst>
          </p:cNvPr>
          <p:cNvSpPr txBox="1"/>
          <p:nvPr/>
        </p:nvSpPr>
        <p:spPr>
          <a:xfrm>
            <a:off x="0" y="155814"/>
            <a:ext cx="12191999" cy="1508105"/>
          </a:xfrm>
          <a:prstGeom prst="rect">
            <a:avLst/>
          </a:prstGeom>
          <a:noFill/>
        </p:spPr>
        <p:txBody>
          <a:bodyPr wrap="square" lIns="91440" tIns="45720" rIns="91440" bIns="45720" rtlCol="0" anchor="t">
            <a:spAutoFit/>
          </a:bodyPr>
          <a:lstStyle/>
          <a:p>
            <a:pPr algn="ctr"/>
            <a:r>
              <a:rPr lang="zh-TW" sz="4600" b="1">
                <a:solidFill>
                  <a:schemeClr val="bg1">
                    <a:lumMod val="75000"/>
                  </a:schemeClr>
                </a:solidFill>
                <a:latin typeface="Arial" panose="020B0604020202020204" pitchFamily="34" charset="0"/>
                <a:ea typeface="微軟正黑體"/>
                <a:cs typeface="Arial" panose="020B0604020202020204" pitchFamily="34" charset="0"/>
              </a:rPr>
              <a:t>Quadrupling Performance</a:t>
            </a:r>
            <a:endParaRPr lang="en-US" altLang="zh-TW" sz="4600" b="1">
              <a:solidFill>
                <a:schemeClr val="bg1">
                  <a:lumMod val="75000"/>
                </a:schemeClr>
              </a:solidFill>
              <a:latin typeface="Arial" panose="020B0604020202020204" pitchFamily="34" charset="0"/>
              <a:ea typeface="微軟正黑體"/>
              <a:cs typeface="Arial" panose="020B0604020202020204" pitchFamily="34" charset="0"/>
            </a:endParaRPr>
          </a:p>
          <a:p>
            <a:pPr algn="ctr"/>
            <a:r>
              <a:rPr lang="en-US" altLang="zh-TW" sz="4600" b="1">
                <a:solidFill>
                  <a:schemeClr val="bg1">
                    <a:lumMod val="75000"/>
                  </a:schemeClr>
                </a:solidFill>
                <a:latin typeface="Arial" panose="020B0604020202020204" pitchFamily="34" charset="0"/>
                <a:ea typeface="微軟正黑體"/>
                <a:cs typeface="Arial" panose="020B0604020202020204" pitchFamily="34" charset="0"/>
              </a:rPr>
              <a:t>O</a:t>
            </a:r>
            <a:r>
              <a:rPr lang="zh-TW" sz="4600" b="1">
                <a:solidFill>
                  <a:schemeClr val="bg1">
                    <a:lumMod val="75000"/>
                  </a:schemeClr>
                </a:solidFill>
                <a:latin typeface="Arial" panose="020B0604020202020204" pitchFamily="34" charset="0"/>
                <a:ea typeface="微軟正黑體"/>
                <a:cs typeface="Arial" panose="020B0604020202020204" pitchFamily="34" charset="0"/>
              </a:rPr>
              <a:t>ver </a:t>
            </a:r>
            <a:r>
              <a:rPr lang="en-US" altLang="zh-TW" sz="4600" b="1">
                <a:solidFill>
                  <a:schemeClr val="bg1">
                    <a:lumMod val="75000"/>
                  </a:schemeClr>
                </a:solidFill>
                <a:latin typeface="Arial" panose="020B0604020202020204" pitchFamily="34" charset="0"/>
                <a:ea typeface="微軟正黑體"/>
                <a:cs typeface="Arial" panose="020B0604020202020204" pitchFamily="34" charset="0"/>
              </a:rPr>
              <a:t>The </a:t>
            </a:r>
            <a:r>
              <a:rPr lang="zh-TW" sz="4600" b="1">
                <a:solidFill>
                  <a:schemeClr val="bg1">
                    <a:lumMod val="75000"/>
                  </a:schemeClr>
                </a:solidFill>
                <a:latin typeface="Arial" panose="020B0604020202020204" pitchFamily="34" charset="0"/>
                <a:ea typeface="微軟正黑體"/>
                <a:cs typeface="Arial" panose="020B0604020202020204" pitchFamily="34" charset="0"/>
              </a:rPr>
              <a:t>Previous </a:t>
            </a:r>
            <a:r>
              <a:rPr lang="en-US" altLang="zh-TW" sz="4600" b="1">
                <a:solidFill>
                  <a:schemeClr val="bg1">
                    <a:lumMod val="75000"/>
                  </a:schemeClr>
                </a:solidFill>
                <a:latin typeface="Arial" panose="020B0604020202020204" pitchFamily="34" charset="0"/>
                <a:ea typeface="微軟正黑體"/>
                <a:cs typeface="Arial" panose="020B0604020202020204" pitchFamily="34" charset="0"/>
              </a:rPr>
              <a:t>Generation</a:t>
            </a:r>
            <a:endParaRPr lang="zh-TW" altLang="en-US">
              <a:latin typeface="Arial" panose="020B0604020202020204" pitchFamily="34" charset="0"/>
              <a:cs typeface="Arial" panose="020B0604020202020204" pitchFamily="34" charset="0"/>
            </a:endParaRPr>
          </a:p>
        </p:txBody>
      </p:sp>
      <p:grpSp>
        <p:nvGrpSpPr>
          <p:cNvPr id="28" name="群組 27">
            <a:extLst>
              <a:ext uri="{FF2B5EF4-FFF2-40B4-BE49-F238E27FC236}">
                <a16:creationId xmlns:a16="http://schemas.microsoft.com/office/drawing/2014/main" id="{4285AEC2-173D-5375-62FD-913F9057230B}"/>
              </a:ext>
            </a:extLst>
          </p:cNvPr>
          <p:cNvGrpSpPr/>
          <p:nvPr/>
        </p:nvGrpSpPr>
        <p:grpSpPr>
          <a:xfrm>
            <a:off x="9692683" y="3075813"/>
            <a:ext cx="2225820" cy="1550478"/>
            <a:chOff x="9692683" y="3125499"/>
            <a:chExt cx="2225820" cy="1550478"/>
          </a:xfrm>
        </p:grpSpPr>
        <p:sp>
          <p:nvSpPr>
            <p:cNvPr id="17" name="矩形: 圓角 16">
              <a:extLst>
                <a:ext uri="{FF2B5EF4-FFF2-40B4-BE49-F238E27FC236}">
                  <a16:creationId xmlns:a16="http://schemas.microsoft.com/office/drawing/2014/main" id="{B30DDEE1-0097-7090-A678-12F1532DE531}"/>
                </a:ext>
              </a:extLst>
            </p:cNvPr>
            <p:cNvSpPr/>
            <p:nvPr/>
          </p:nvSpPr>
          <p:spPr>
            <a:xfrm>
              <a:off x="9692683" y="3125499"/>
              <a:ext cx="2225820" cy="1508105"/>
            </a:xfrm>
            <a:prstGeom prst="roundRect">
              <a:avLst>
                <a:gd name="adj" fmla="val 6762"/>
              </a:avLst>
            </a:prstGeom>
            <a:gradFill>
              <a:gsLst>
                <a:gs pos="8000">
                  <a:srgbClr val="843006">
                    <a:alpha val="49804"/>
                  </a:srgbClr>
                </a:gs>
                <a:gs pos="100000">
                  <a:srgbClr val="481B04">
                    <a:alpha val="0"/>
                  </a:srgbClr>
                </a:gs>
              </a:gsLst>
              <a:lin ang="1800000" scaled="0"/>
            </a:gradFill>
            <a:ln>
              <a:gradFill>
                <a:gsLst>
                  <a:gs pos="0">
                    <a:srgbClr val="F46521"/>
                  </a:gs>
                  <a:gs pos="100000">
                    <a:srgbClr val="FF0000"/>
                  </a:gs>
                </a:gsLst>
                <a:lin ang="5400000" scaled="1"/>
              </a:grad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18" name="文字方塊 5">
              <a:extLst>
                <a:ext uri="{FF2B5EF4-FFF2-40B4-BE49-F238E27FC236}">
                  <a16:creationId xmlns:a16="http://schemas.microsoft.com/office/drawing/2014/main" id="{3F927E23-B6DA-5AC4-A04E-9D90E6AF0AA7}"/>
                </a:ext>
              </a:extLst>
            </p:cNvPr>
            <p:cNvSpPr txBox="1"/>
            <p:nvPr/>
          </p:nvSpPr>
          <p:spPr>
            <a:xfrm>
              <a:off x="9748131" y="3708960"/>
              <a:ext cx="740908" cy="353943"/>
            </a:xfrm>
            <a:prstGeom prst="rect">
              <a:avLst/>
            </a:prstGeom>
            <a:noFill/>
          </p:spPr>
          <p:txBody>
            <a:bodyPr wrap="non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TW" sz="17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Up to</a:t>
              </a:r>
            </a:p>
          </p:txBody>
        </p:sp>
        <p:sp>
          <p:nvSpPr>
            <p:cNvPr id="19" name="文字方塊 7">
              <a:extLst>
                <a:ext uri="{FF2B5EF4-FFF2-40B4-BE49-F238E27FC236}">
                  <a16:creationId xmlns:a16="http://schemas.microsoft.com/office/drawing/2014/main" id="{A0A6384A-CBFA-D540-4D04-709AFB7A02F1}"/>
                </a:ext>
              </a:extLst>
            </p:cNvPr>
            <p:cNvSpPr txBox="1"/>
            <p:nvPr/>
          </p:nvSpPr>
          <p:spPr>
            <a:xfrm>
              <a:off x="9767935" y="3968091"/>
              <a:ext cx="1524776" cy="707886"/>
            </a:xfrm>
            <a:prstGeom prst="rect">
              <a:avLst/>
            </a:prstGeom>
            <a:noFill/>
          </p:spPr>
          <p:txBody>
            <a:bodyPr wrap="non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TW" sz="4000" b="1">
                  <a:solidFill>
                    <a:srgbClr val="FE4F00"/>
                  </a:solidFill>
                  <a:latin typeface="Arial" panose="020B0604020202020204" pitchFamily="34" charset="0"/>
                  <a:ea typeface="微軟正黑體"/>
                  <a:cs typeface="Arial" panose="020B0604020202020204" pitchFamily="34" charset="0"/>
                  <a:sym typeface="+mn-lt"/>
                </a:rPr>
                <a:t>4.57X</a:t>
              </a:r>
              <a:endParaRPr lang="zh-TW" altLang="en-US" sz="40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1" name="文字方塊 20">
              <a:extLst>
                <a:ext uri="{FF2B5EF4-FFF2-40B4-BE49-F238E27FC236}">
                  <a16:creationId xmlns:a16="http://schemas.microsoft.com/office/drawing/2014/main" id="{BE2DFAC8-D497-CE1B-D2A1-54762565D3EC}"/>
                </a:ext>
              </a:extLst>
            </p:cNvPr>
            <p:cNvSpPr txBox="1"/>
            <p:nvPr/>
          </p:nvSpPr>
          <p:spPr>
            <a:xfrm>
              <a:off x="9748441" y="3187220"/>
              <a:ext cx="2100256" cy="600164"/>
            </a:xfrm>
            <a:prstGeom prst="rect">
              <a:avLst/>
            </a:prstGeom>
            <a:noFill/>
          </p:spPr>
          <p:txBody>
            <a:bodyPr wrap="square" lIns="91440" tIns="45720" rIns="91440" bIns="45720" anchor="t">
              <a:spAutoFit/>
            </a:bodyPr>
            <a:lstStyle/>
            <a:p>
              <a:r>
                <a:rPr kumimoji="1" lang="en-US" altLang="zh-TW" sz="1100" b="1">
                  <a:solidFill>
                    <a:schemeClr val="bg1"/>
                  </a:solidFill>
                  <a:latin typeface="Arial" panose="020B0604020202020204" pitchFamily="34" charset="0"/>
                  <a:ea typeface="微軟正黑體"/>
                  <a:cs typeface="Arial" panose="020B0604020202020204" pitchFamily="34" charset="0"/>
                  <a:sym typeface="+mn-lt"/>
                </a:rPr>
                <a:t>IOPS</a:t>
              </a:r>
              <a:r>
                <a:rPr kumimoji="1" lang="zh-TW" sz="1100" b="1">
                  <a:solidFill>
                    <a:schemeClr val="bg1"/>
                  </a:solidFill>
                  <a:latin typeface="Arial" panose="020B0604020202020204" pitchFamily="34" charset="0"/>
                  <a:ea typeface="微軟正黑體"/>
                  <a:cs typeface="Arial" panose="020B0604020202020204" pitchFamily="34" charset="0"/>
                  <a:sym typeface="+mn-lt"/>
                </a:rPr>
                <a:t> Comparison with the Previous Generation TS-hx77XU Series</a:t>
              </a:r>
              <a:endParaRPr lang="zh-TW" sz="1100">
                <a:latin typeface="Arial" panose="020B0604020202020204" pitchFamily="34" charset="0"/>
                <a:cs typeface="Arial" panose="020B0604020202020204" pitchFamily="34" charset="0"/>
              </a:endParaRPr>
            </a:p>
          </p:txBody>
        </p:sp>
      </p:grpSp>
      <p:grpSp>
        <p:nvGrpSpPr>
          <p:cNvPr id="30" name="群組 29">
            <a:extLst>
              <a:ext uri="{FF2B5EF4-FFF2-40B4-BE49-F238E27FC236}">
                <a16:creationId xmlns:a16="http://schemas.microsoft.com/office/drawing/2014/main" id="{1D6BF64B-8CF3-546E-85D6-2E5085411909}"/>
              </a:ext>
            </a:extLst>
          </p:cNvPr>
          <p:cNvGrpSpPr/>
          <p:nvPr/>
        </p:nvGrpSpPr>
        <p:grpSpPr>
          <a:xfrm>
            <a:off x="9701975" y="4684915"/>
            <a:ext cx="2271976" cy="1675837"/>
            <a:chOff x="9701975" y="4684915"/>
            <a:chExt cx="2271976" cy="1675837"/>
          </a:xfrm>
        </p:grpSpPr>
        <p:sp>
          <p:nvSpPr>
            <p:cNvPr id="23" name="矩形: 圓角 22">
              <a:extLst>
                <a:ext uri="{FF2B5EF4-FFF2-40B4-BE49-F238E27FC236}">
                  <a16:creationId xmlns:a16="http://schemas.microsoft.com/office/drawing/2014/main" id="{8430B0D5-A986-7A4F-FDF2-80B269802764}"/>
                </a:ext>
              </a:extLst>
            </p:cNvPr>
            <p:cNvSpPr/>
            <p:nvPr/>
          </p:nvSpPr>
          <p:spPr>
            <a:xfrm>
              <a:off x="9701975" y="4684915"/>
              <a:ext cx="2225820" cy="1675837"/>
            </a:xfrm>
            <a:prstGeom prst="roundRect">
              <a:avLst>
                <a:gd name="adj" fmla="val 6762"/>
              </a:avLst>
            </a:prstGeom>
            <a:gradFill>
              <a:gsLst>
                <a:gs pos="8000">
                  <a:srgbClr val="843006">
                    <a:alpha val="49804"/>
                  </a:srgbClr>
                </a:gs>
                <a:gs pos="100000">
                  <a:srgbClr val="481B04">
                    <a:alpha val="0"/>
                  </a:srgbClr>
                </a:gs>
              </a:gsLst>
              <a:lin ang="1800000" scaled="0"/>
            </a:gradFill>
            <a:ln>
              <a:gradFill>
                <a:gsLst>
                  <a:gs pos="0">
                    <a:srgbClr val="F46521"/>
                  </a:gs>
                  <a:gs pos="100000">
                    <a:srgbClr val="FF0000"/>
                  </a:gs>
                </a:gsLst>
                <a:lin ang="5400000" scaled="1"/>
              </a:grad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24" name="文字方塊 5">
              <a:extLst>
                <a:ext uri="{FF2B5EF4-FFF2-40B4-BE49-F238E27FC236}">
                  <a16:creationId xmlns:a16="http://schemas.microsoft.com/office/drawing/2014/main" id="{1857A7E9-6DFD-1D60-A6AD-BE2D24770767}"/>
                </a:ext>
              </a:extLst>
            </p:cNvPr>
            <p:cNvSpPr txBox="1"/>
            <p:nvPr/>
          </p:nvSpPr>
          <p:spPr>
            <a:xfrm>
              <a:off x="9748131" y="5354456"/>
              <a:ext cx="740908" cy="353943"/>
            </a:xfrm>
            <a:prstGeom prst="rect">
              <a:avLst/>
            </a:prstGeom>
            <a:noFill/>
          </p:spPr>
          <p:txBody>
            <a:bodyPr wrap="non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TW" sz="1700" b="1">
                  <a:solidFill>
                    <a:schemeClr val="bg1"/>
                  </a:solidFill>
                  <a:latin typeface="Arial" panose="020B0604020202020204" pitchFamily="34" charset="0"/>
                  <a:ea typeface="微軟正黑體"/>
                  <a:cs typeface="Arial" panose="020B0604020202020204" pitchFamily="34" charset="0"/>
                  <a:sym typeface="+mn-lt"/>
                </a:rPr>
                <a:t>Up to</a:t>
              </a:r>
              <a:endParaRPr lang="zh-TW" altLang="en-US">
                <a:latin typeface="Arial" panose="020B0604020202020204" pitchFamily="34" charset="0"/>
                <a:cs typeface="Arial" panose="020B0604020202020204" pitchFamily="34" charset="0"/>
              </a:endParaRPr>
            </a:p>
          </p:txBody>
        </p:sp>
        <p:sp>
          <p:nvSpPr>
            <p:cNvPr id="25" name="文字方塊 7">
              <a:extLst>
                <a:ext uri="{FF2B5EF4-FFF2-40B4-BE49-F238E27FC236}">
                  <a16:creationId xmlns:a16="http://schemas.microsoft.com/office/drawing/2014/main" id="{8685D008-34AF-F860-6163-81A7D2754BF9}"/>
                </a:ext>
              </a:extLst>
            </p:cNvPr>
            <p:cNvSpPr txBox="1"/>
            <p:nvPr/>
          </p:nvSpPr>
          <p:spPr>
            <a:xfrm>
              <a:off x="9767935" y="5636332"/>
              <a:ext cx="1524776" cy="707886"/>
            </a:xfrm>
            <a:prstGeom prst="rect">
              <a:avLst/>
            </a:prstGeom>
            <a:noFill/>
          </p:spPr>
          <p:txBody>
            <a:bodyPr wrap="non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TW" sz="4000" b="1">
                  <a:solidFill>
                    <a:srgbClr val="FE4F00"/>
                  </a:solidFill>
                  <a:latin typeface="Arial" panose="020B0604020202020204" pitchFamily="34" charset="0"/>
                  <a:ea typeface="微軟正黑體"/>
                  <a:cs typeface="Arial" panose="020B0604020202020204" pitchFamily="34" charset="0"/>
                  <a:sym typeface="+mn-lt"/>
                </a:rPr>
                <a:t>4.02X</a:t>
              </a:r>
              <a:endParaRPr lang="zh-TW" altLang="en-US" sz="40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7" name="文字方塊 26">
              <a:extLst>
                <a:ext uri="{FF2B5EF4-FFF2-40B4-BE49-F238E27FC236}">
                  <a16:creationId xmlns:a16="http://schemas.microsoft.com/office/drawing/2014/main" id="{6F7D952B-4C89-ACF4-B0B9-8D8A7B03488A}"/>
                </a:ext>
              </a:extLst>
            </p:cNvPr>
            <p:cNvSpPr txBox="1"/>
            <p:nvPr/>
          </p:nvSpPr>
          <p:spPr>
            <a:xfrm>
              <a:off x="9757733" y="4802164"/>
              <a:ext cx="2216218" cy="600164"/>
            </a:xfrm>
            <a:prstGeom prst="rect">
              <a:avLst/>
            </a:prstGeom>
            <a:noFill/>
          </p:spPr>
          <p:txBody>
            <a:bodyPr wrap="square" lIns="91440" tIns="45720" rIns="91440" bIns="45720" anchor="t">
              <a:spAutoFit/>
            </a:bodyPr>
            <a:lstStyle/>
            <a:p>
              <a:r>
                <a:rPr kumimoji="1" lang="en-US" altLang="zh-TW" sz="1100" b="1">
                  <a:solidFill>
                    <a:schemeClr val="bg1"/>
                  </a:solidFill>
                  <a:latin typeface="Arial" panose="020B0604020202020204" pitchFamily="34" charset="0"/>
                  <a:ea typeface="微軟正黑體"/>
                  <a:cs typeface="Arial" panose="020B0604020202020204" pitchFamily="34" charset="0"/>
                  <a:sym typeface="+mn-lt"/>
                </a:rPr>
                <a:t>Throughput</a:t>
              </a:r>
              <a:r>
                <a:rPr kumimoji="1" lang="zh-TW" sz="1100" b="1">
                  <a:solidFill>
                    <a:schemeClr val="bg1"/>
                  </a:solidFill>
                  <a:latin typeface="Arial" panose="020B0604020202020204" pitchFamily="34" charset="0"/>
                  <a:ea typeface="微軟正黑體"/>
                  <a:cs typeface="Arial" panose="020B0604020202020204" pitchFamily="34" charset="0"/>
                  <a:sym typeface="+mn-lt"/>
                </a:rPr>
                <a:t> Comparison with the Previous Generation </a:t>
              </a:r>
              <a:br>
                <a:rPr kumimoji="1" lang="en-US" altLang="zh-TW" sz="1100" b="1">
                  <a:solidFill>
                    <a:schemeClr val="bg1"/>
                  </a:solidFill>
                  <a:latin typeface="Arial" panose="020B0604020202020204" pitchFamily="34" charset="0"/>
                  <a:ea typeface="微軟正黑體"/>
                  <a:cs typeface="Arial" panose="020B0604020202020204" pitchFamily="34" charset="0"/>
                  <a:sym typeface="+mn-lt"/>
                </a:rPr>
              </a:br>
              <a:r>
                <a:rPr kumimoji="1" lang="zh-TW" sz="1100" b="1">
                  <a:solidFill>
                    <a:schemeClr val="bg1"/>
                  </a:solidFill>
                  <a:latin typeface="Arial" panose="020B0604020202020204" pitchFamily="34" charset="0"/>
                  <a:ea typeface="微軟正黑體"/>
                  <a:cs typeface="Arial" panose="020B0604020202020204" pitchFamily="34" charset="0"/>
                  <a:sym typeface="+mn-lt"/>
                </a:rPr>
                <a:t>TS-</a:t>
              </a:r>
              <a:r>
                <a:rPr kumimoji="1" lang="en-US" altLang="zh-TW" sz="1100" b="1">
                  <a:solidFill>
                    <a:schemeClr val="bg1"/>
                  </a:solidFill>
                  <a:latin typeface="Arial" panose="020B0604020202020204" pitchFamily="34" charset="0"/>
                  <a:ea typeface="微軟正黑體"/>
                  <a:cs typeface="Arial" panose="020B0604020202020204" pitchFamily="34" charset="0"/>
                  <a:sym typeface="+mn-lt"/>
                </a:rPr>
                <a:t>hx77XU</a:t>
              </a:r>
              <a:r>
                <a:rPr kumimoji="1" lang="zh-TW" altLang="en-US" sz="1100" b="1">
                  <a:solidFill>
                    <a:schemeClr val="bg1"/>
                  </a:solidFill>
                  <a:latin typeface="Arial" panose="020B0604020202020204" pitchFamily="34" charset="0"/>
                  <a:ea typeface="微軟正黑體"/>
                  <a:cs typeface="Arial" panose="020B0604020202020204" pitchFamily="34" charset="0"/>
                  <a:sym typeface="+mn-lt"/>
                </a:rPr>
                <a:t> </a:t>
              </a:r>
              <a:r>
                <a:rPr kumimoji="1" lang="en-US" altLang="zh-TW" sz="1100" b="1">
                  <a:solidFill>
                    <a:schemeClr val="bg1"/>
                  </a:solidFill>
                  <a:latin typeface="Arial" panose="020B0604020202020204" pitchFamily="34" charset="0"/>
                  <a:ea typeface="微軟正黑體"/>
                  <a:cs typeface="Arial" panose="020B0604020202020204" pitchFamily="34" charset="0"/>
                  <a:sym typeface="+mn-lt"/>
                </a:rPr>
                <a:t>Se</a:t>
              </a:r>
              <a:r>
                <a:rPr kumimoji="1" lang="zh-TW" sz="1100" b="1">
                  <a:solidFill>
                    <a:schemeClr val="bg1"/>
                  </a:solidFill>
                  <a:latin typeface="Arial" panose="020B0604020202020204" pitchFamily="34" charset="0"/>
                  <a:ea typeface="微軟正黑體"/>
                  <a:cs typeface="Arial" panose="020B0604020202020204" pitchFamily="34" charset="0"/>
                  <a:sym typeface="+mn-lt"/>
                </a:rPr>
                <a:t>ries</a:t>
              </a:r>
              <a:endParaRPr lang="zh-TW" sz="1100">
                <a:solidFill>
                  <a:schemeClr val="bg1"/>
                </a:solidFill>
                <a:latin typeface="Arial" panose="020B0604020202020204" pitchFamily="34" charset="0"/>
                <a:cs typeface="Arial" panose="020B0604020202020204" pitchFamily="34" charset="0"/>
              </a:endParaRPr>
            </a:p>
          </p:txBody>
        </p:sp>
      </p:grpSp>
      <p:sp>
        <p:nvSpPr>
          <p:cNvPr id="2" name="矩形 1">
            <a:extLst>
              <a:ext uri="{FF2B5EF4-FFF2-40B4-BE49-F238E27FC236}">
                <a16:creationId xmlns:a16="http://schemas.microsoft.com/office/drawing/2014/main" id="{DCC3D539-AEBC-9770-7F80-1FC9761AFC80}"/>
              </a:ext>
            </a:extLst>
          </p:cNvPr>
          <p:cNvSpPr/>
          <p:nvPr/>
        </p:nvSpPr>
        <p:spPr>
          <a:xfrm>
            <a:off x="647829" y="6294994"/>
            <a:ext cx="11534573" cy="584775"/>
          </a:xfrm>
          <a:prstGeom prst="rect">
            <a:avLst/>
          </a:prstGeom>
        </p:spPr>
        <p:txBody>
          <a:bodyPr wrap="square" lIns="91440" tIns="45720" rIns="91440" bIns="45720" anchor="t">
            <a:spAutoFit/>
          </a:bodyPr>
          <a:lstStyle/>
          <a:p>
            <a:r>
              <a:rPr lang="en-US" sz="800">
                <a:solidFill>
                  <a:schemeClr val="bg1"/>
                </a:solidFill>
                <a:latin typeface="Arial" panose="020B0604020202020204" pitchFamily="34" charset="0"/>
                <a:ea typeface="微軟正黑體"/>
                <a:cs typeface="Arial" panose="020B0604020202020204" pitchFamily="34" charset="0"/>
              </a:rPr>
              <a:t>These test results were conducted in the QNAP laboratory, and actual performance may vary based on real-world environments.</a:t>
            </a:r>
            <a:endParaRPr lang="zh-TW" altLang="en-US" sz="800">
              <a:solidFill>
                <a:schemeClr val="bg1"/>
              </a:solidFill>
              <a:latin typeface="Arial" panose="020B0604020202020204" pitchFamily="34" charset="0"/>
              <a:cs typeface="Arial" panose="020B0604020202020204" pitchFamily="34" charset="0"/>
            </a:endParaRPr>
          </a:p>
          <a:p>
            <a:r>
              <a:rPr lang="en-US" sz="800">
                <a:solidFill>
                  <a:schemeClr val="bg1"/>
                </a:solidFill>
                <a:latin typeface="Arial" panose="020B0604020202020204" pitchFamily="34" charset="0"/>
                <a:ea typeface="微軟正黑體"/>
                <a:cs typeface="Arial" panose="020B0604020202020204" pitchFamily="34" charset="0"/>
              </a:rPr>
              <a:t>NAS: TS-h1677AXU-RP-R7-32G, with QXG-25G2SF-CX61, QXG-25G2SF-E8102, OS: </a:t>
            </a:r>
            <a:r>
              <a:rPr lang="en-US" sz="800" err="1">
                <a:solidFill>
                  <a:schemeClr val="bg1"/>
                </a:solidFill>
                <a:latin typeface="Arial" panose="020B0604020202020204" pitchFamily="34" charset="0"/>
                <a:ea typeface="微軟正黑體"/>
                <a:cs typeface="Arial" panose="020B0604020202020204" pitchFamily="34" charset="0"/>
              </a:rPr>
              <a:t>QuTS</a:t>
            </a:r>
            <a:r>
              <a:rPr lang="en-US" sz="800">
                <a:solidFill>
                  <a:schemeClr val="bg1"/>
                </a:solidFill>
                <a:latin typeface="Arial" panose="020B0604020202020204" pitchFamily="34" charset="0"/>
                <a:ea typeface="微軟正黑體"/>
                <a:cs typeface="Arial" panose="020B0604020202020204" pitchFamily="34" charset="0"/>
              </a:rPr>
              <a:t> hero h5.1.2, Disk Group: Samsung 870 EVO 1TB x16 (RAID 5)</a:t>
            </a:r>
            <a:endParaRPr lang="en-US" sz="800">
              <a:solidFill>
                <a:schemeClr val="bg1"/>
              </a:solidFill>
              <a:latin typeface="Arial" panose="020B0604020202020204" pitchFamily="34" charset="0"/>
              <a:cs typeface="Arial" panose="020B0604020202020204" pitchFamily="34" charset="0"/>
            </a:endParaRPr>
          </a:p>
          <a:p>
            <a:r>
              <a:rPr lang="en-US" sz="800">
                <a:solidFill>
                  <a:schemeClr val="bg1"/>
                </a:solidFill>
                <a:latin typeface="Arial" panose="020B0604020202020204" pitchFamily="34" charset="0"/>
                <a:ea typeface="微軟正黑體"/>
                <a:cs typeface="Arial" panose="020B0604020202020204" pitchFamily="34" charset="0"/>
              </a:rPr>
              <a:t>Client PCs: 5* Client PCs simultaneously reading and writing 16GB files (totaling 80GB), Intel Core™ i7-7700 4.20GHz CPU, 32GB DDR4 RAM, QXG-25G2SF-CX4, Windows® Server 2016, and Intel Core™ i3-8100 3.60GHz CPU, 4GB DDR4 RAM, QXG-25G2SF-CX4, Windows® Server 2016.</a:t>
            </a:r>
            <a:endParaRPr lang="en-US" sz="8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11374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圓角 18">
            <a:extLst>
              <a:ext uri="{FF2B5EF4-FFF2-40B4-BE49-F238E27FC236}">
                <a16:creationId xmlns:a16="http://schemas.microsoft.com/office/drawing/2014/main" id="{DE6E9839-4D3F-C41B-FF2C-5FA8BD5D09F8}"/>
              </a:ext>
            </a:extLst>
          </p:cNvPr>
          <p:cNvSpPr/>
          <p:nvPr/>
        </p:nvSpPr>
        <p:spPr>
          <a:xfrm>
            <a:off x="6016556" y="3495866"/>
            <a:ext cx="2626469" cy="584776"/>
          </a:xfrm>
          <a:prstGeom prst="roundRect">
            <a:avLst/>
          </a:prstGeom>
          <a:gradFill>
            <a:gsLst>
              <a:gs pos="9000">
                <a:srgbClr val="FF0C00"/>
              </a:gs>
              <a:gs pos="79817">
                <a:srgbClr val="B30F00"/>
              </a:gs>
              <a:gs pos="37000">
                <a:srgbClr val="FF3A00"/>
              </a:gs>
            </a:gsLst>
            <a:lin ang="5400000" scaled="0"/>
          </a:gradFill>
        </p:spPr>
        <p:style>
          <a:lnRef idx="2">
            <a:schemeClr val="accent1">
              <a:shade val="15000"/>
            </a:schemeClr>
          </a:lnRef>
          <a:fillRef idx="1">
            <a:schemeClr val="accent1"/>
          </a:fillRef>
          <a:effectRef idx="0">
            <a:schemeClr val="accent1"/>
          </a:effectRef>
          <a:fontRef idx="minor">
            <a:schemeClr val="lt1"/>
          </a:fontRef>
        </p:style>
        <p:txBody>
          <a:bodyPr lIns="108000" tIns="72000" rIns="91440" bIns="45720" rtlCol="0" anchor="t"/>
          <a:lstStyle/>
          <a:p>
            <a:pPr algn="ctr"/>
            <a:r>
              <a:rPr lang="en-US" altLang="zh-TW" b="1" kern="0">
                <a:solidFill>
                  <a:schemeClr val="bg1"/>
                </a:solidFill>
                <a:latin typeface="Arial" panose="020B0604020202020204" pitchFamily="34" charset="0"/>
                <a:ea typeface="微軟正黑體"/>
                <a:cs typeface="Arial" panose="020B0604020202020204" pitchFamily="34" charset="0"/>
                <a:sym typeface="+mn-lt"/>
              </a:rPr>
              <a:t>RAM </a:t>
            </a:r>
            <a:r>
              <a:rPr lang="zh-TW" altLang="en-US" b="1" kern="0">
                <a:solidFill>
                  <a:schemeClr val="bg1"/>
                </a:solidFill>
                <a:latin typeface="Arial" panose="020B0604020202020204" pitchFamily="34" charset="0"/>
                <a:ea typeface="微軟正黑體"/>
                <a:cs typeface="Arial" panose="020B0604020202020204" pitchFamily="34" charset="0"/>
                <a:sym typeface="+mn-lt"/>
              </a:rPr>
              <a:t>Order P/N</a:t>
            </a:r>
            <a:endParaRPr lang="zh-TW" altLang="en-US" b="1" kern="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6" name="文字方塊 5">
            <a:extLst>
              <a:ext uri="{FF2B5EF4-FFF2-40B4-BE49-F238E27FC236}">
                <a16:creationId xmlns:a16="http://schemas.microsoft.com/office/drawing/2014/main" id="{74FF805F-6521-4307-B6BF-1A0874627BC2}"/>
              </a:ext>
            </a:extLst>
          </p:cNvPr>
          <p:cNvSpPr txBox="1"/>
          <p:nvPr/>
        </p:nvSpPr>
        <p:spPr>
          <a:xfrm>
            <a:off x="0" y="194326"/>
            <a:ext cx="12003616" cy="1508105"/>
          </a:xfrm>
          <a:prstGeom prst="rect">
            <a:avLst/>
          </a:prstGeom>
          <a:noFill/>
        </p:spPr>
        <p:txBody>
          <a:bodyPr wrap="square" lIns="91440" tIns="45720" rIns="91440" bIns="45720" rtlCol="0" anchor="t">
            <a:spAutoFit/>
          </a:bodyPr>
          <a:lstStyle/>
          <a:p>
            <a:pPr algn="ctr"/>
            <a:r>
              <a:rPr lang="zh-TW" sz="4600" b="1">
                <a:solidFill>
                  <a:schemeClr val="bg1">
                    <a:lumMod val="75000"/>
                  </a:schemeClr>
                </a:solidFill>
                <a:latin typeface="Arial" panose="020B0604020202020204" pitchFamily="34" charset="0"/>
                <a:ea typeface="微軟正黑體"/>
                <a:cs typeface="Arial" panose="020B0604020202020204" pitchFamily="34" charset="0"/>
              </a:rPr>
              <a:t>Next-Gen </a:t>
            </a:r>
            <a:r>
              <a:rPr lang="en-US" altLang="zh-TW" sz="4600" b="1">
                <a:solidFill>
                  <a:schemeClr val="bg1">
                    <a:lumMod val="75000"/>
                  </a:schemeClr>
                </a:solidFill>
                <a:latin typeface="Arial" panose="020B0604020202020204" pitchFamily="34" charset="0"/>
                <a:ea typeface="微軟正黑體"/>
                <a:cs typeface="Arial" panose="020B0604020202020204" pitchFamily="34" charset="0"/>
              </a:rPr>
              <a:t>Memory </a:t>
            </a:r>
            <a:r>
              <a:rPr lang="zh-TW" sz="4600" b="1">
                <a:solidFill>
                  <a:schemeClr val="bg1">
                    <a:lumMod val="75000"/>
                  </a:schemeClr>
                </a:solidFill>
                <a:latin typeface="Arial" panose="020B0604020202020204" pitchFamily="34" charset="0"/>
                <a:ea typeface="微軟正黑體"/>
                <a:cs typeface="Arial" panose="020B0604020202020204" pitchFamily="34" charset="0"/>
              </a:rPr>
              <a:t>Performance: </a:t>
            </a:r>
            <a:endParaRPr lang="en-US" altLang="zh-TW" sz="4600" b="1">
              <a:solidFill>
                <a:schemeClr val="bg1">
                  <a:lumMod val="75000"/>
                </a:schemeClr>
              </a:solidFill>
              <a:latin typeface="Arial" panose="020B0604020202020204" pitchFamily="34" charset="0"/>
              <a:ea typeface="微軟正黑體"/>
              <a:cs typeface="Arial" panose="020B0604020202020204" pitchFamily="34" charset="0"/>
            </a:endParaRPr>
          </a:p>
          <a:p>
            <a:pPr algn="ctr"/>
            <a:r>
              <a:rPr lang="en-US" altLang="zh-TW" sz="4600" b="1">
                <a:solidFill>
                  <a:schemeClr val="bg1">
                    <a:lumMod val="75000"/>
                  </a:schemeClr>
                </a:solidFill>
                <a:latin typeface="Arial" panose="020B0604020202020204" pitchFamily="34" charset="0"/>
                <a:ea typeface="微軟正黑體"/>
                <a:cs typeface="Arial" panose="020B0604020202020204" pitchFamily="34" charset="0"/>
              </a:rPr>
              <a:t>Max 128GB </a:t>
            </a:r>
            <a:r>
              <a:rPr lang="zh-TW" sz="4600" b="1">
                <a:solidFill>
                  <a:schemeClr val="bg1">
                    <a:lumMod val="75000"/>
                  </a:schemeClr>
                </a:solidFill>
                <a:latin typeface="Arial" panose="020B0604020202020204" pitchFamily="34" charset="0"/>
                <a:ea typeface="微軟正黑體"/>
                <a:cs typeface="Arial" panose="020B0604020202020204" pitchFamily="34" charset="0"/>
              </a:rPr>
              <a:t>DDR5 </a:t>
            </a:r>
            <a:r>
              <a:rPr lang="en-US" altLang="zh-TW" sz="4600" b="1">
                <a:solidFill>
                  <a:schemeClr val="bg1">
                    <a:lumMod val="75000"/>
                  </a:schemeClr>
                </a:solidFill>
                <a:latin typeface="Arial" panose="020B0604020202020204" pitchFamily="34" charset="0"/>
                <a:ea typeface="微軟正黑體"/>
                <a:cs typeface="Arial" panose="020B0604020202020204" pitchFamily="34" charset="0"/>
              </a:rPr>
              <a:t>RAM and Optional ECC</a:t>
            </a:r>
            <a:endParaRPr lang="zh-TW">
              <a:solidFill>
                <a:schemeClr val="bg1">
                  <a:lumMod val="75000"/>
                </a:schemeClr>
              </a:solidFill>
              <a:latin typeface="Arial" panose="020B0604020202020204" pitchFamily="34" charset="0"/>
              <a:cs typeface="Arial" panose="020B0604020202020204" pitchFamily="34" charset="0"/>
            </a:endParaRPr>
          </a:p>
        </p:txBody>
      </p:sp>
      <p:sp>
        <p:nvSpPr>
          <p:cNvPr id="3" name="矩形 2"/>
          <p:cNvSpPr/>
          <p:nvPr/>
        </p:nvSpPr>
        <p:spPr>
          <a:xfrm>
            <a:off x="605849" y="2090118"/>
            <a:ext cx="6585865" cy="1200329"/>
          </a:xfrm>
          <a:prstGeom prst="rect">
            <a:avLst/>
          </a:prstGeom>
        </p:spPr>
        <p:txBody>
          <a:bodyPr wrap="square" lIns="91440" tIns="45720" rIns="91440" bIns="45720" anchor="t">
            <a:spAutoFit/>
          </a:bodyPr>
          <a:lstStyle/>
          <a:p>
            <a:r>
              <a:rPr lang="en-US" sz="3600" b="1">
                <a:solidFill>
                  <a:srgbClr val="FF0505"/>
                </a:solidFill>
                <a:latin typeface="Arial" panose="020B0604020202020204" pitchFamily="34" charset="0"/>
                <a:ea typeface="微軟正黑體"/>
                <a:cs typeface="Arial" panose="020B0604020202020204" pitchFamily="34" charset="0"/>
              </a:rPr>
              <a:t>More Powerful, Faster, and More Stable Than Ever!</a:t>
            </a:r>
            <a:endParaRPr lang="zh-TW" altLang="en-US">
              <a:latin typeface="Arial" panose="020B0604020202020204" pitchFamily="34" charset="0"/>
              <a:cs typeface="Arial" panose="020B0604020202020204" pitchFamily="34" charset="0"/>
            </a:endParaRPr>
          </a:p>
        </p:txBody>
      </p:sp>
      <p:graphicFrame>
        <p:nvGraphicFramePr>
          <p:cNvPr id="43" name="表格 42">
            <a:extLst>
              <a:ext uri="{FF2B5EF4-FFF2-40B4-BE49-F238E27FC236}">
                <a16:creationId xmlns:a16="http://schemas.microsoft.com/office/drawing/2014/main" id="{BE6D63EF-5FF9-E6E0-4779-00E28FA09E3F}"/>
              </a:ext>
            </a:extLst>
          </p:cNvPr>
          <p:cNvGraphicFramePr>
            <a:graphicFrameLocks noGrp="1"/>
          </p:cNvGraphicFramePr>
          <p:nvPr>
            <p:extLst>
              <p:ext uri="{D42A27DB-BD31-4B8C-83A1-F6EECF244321}">
                <p14:modId xmlns:p14="http://schemas.microsoft.com/office/powerpoint/2010/main" val="2907334463"/>
              </p:ext>
            </p:extLst>
          </p:nvPr>
        </p:nvGraphicFramePr>
        <p:xfrm>
          <a:off x="6016556" y="3988190"/>
          <a:ext cx="5592482" cy="2370604"/>
        </p:xfrm>
        <a:graphic>
          <a:graphicData uri="http://schemas.openxmlformats.org/drawingml/2006/table">
            <a:tbl>
              <a:tblPr firstRow="1" bandRow="1">
                <a:effectLst>
                  <a:reflection blurRad="88900" stA="38000" endPos="25000" dist="12700" dir="5400000" sy="-100000" algn="bl" rotWithShape="0"/>
                </a:effectLst>
                <a:tableStyleId>{073A0DAA-6AF3-43AB-8588-CEC1D06C72B9}</a:tableStyleId>
              </a:tblPr>
              <a:tblGrid>
                <a:gridCol w="2887790">
                  <a:extLst>
                    <a:ext uri="{9D8B030D-6E8A-4147-A177-3AD203B41FA5}">
                      <a16:colId xmlns:a16="http://schemas.microsoft.com/office/drawing/2014/main" val="4169857263"/>
                    </a:ext>
                  </a:extLst>
                </a:gridCol>
                <a:gridCol w="2704692">
                  <a:extLst>
                    <a:ext uri="{9D8B030D-6E8A-4147-A177-3AD203B41FA5}">
                      <a16:colId xmlns:a16="http://schemas.microsoft.com/office/drawing/2014/main" val="1124597776"/>
                    </a:ext>
                  </a:extLst>
                </a:gridCol>
              </a:tblGrid>
              <a:tr h="474121">
                <a:tc>
                  <a:txBody>
                    <a:bodyPr/>
                    <a:lstStyle/>
                    <a:p>
                      <a:pPr fontAlgn="base"/>
                      <a:r>
                        <a:rPr lang="en-US" sz="1200">
                          <a:solidFill>
                            <a:srgbClr val="FFFFFF"/>
                          </a:solidFill>
                          <a:effectLst/>
                          <a:latin typeface="Arial"/>
                          <a:cs typeface="Arial"/>
                        </a:rPr>
                        <a:t>Ordering P/N</a:t>
                      </a:r>
                      <a:endParaRPr lang="en-US" altLang="zh-TW" sz="1200">
                        <a:solidFill>
                          <a:srgbClr val="FFFFFF"/>
                        </a:solidFill>
                        <a:effectLst/>
                        <a:latin typeface="Arial"/>
                        <a:cs typeface="Arial"/>
                      </a:endParaRPr>
                    </a:p>
                  </a:txBody>
                  <a:tcPr marL="144000" anchor="ctr">
                    <a:lnL w="12700" cmpd="sng">
                      <a:noFill/>
                    </a:lnL>
                    <a:lnR w="12700" cap="flat" cmpd="sng" algn="ctr">
                      <a:solidFill>
                        <a:schemeClr val="bg1"/>
                      </a:solidFill>
                      <a:prstDash val="solid"/>
                      <a:round/>
                      <a:headEnd type="none" w="med" len="med"/>
                      <a:tailEnd type="none" w="med" len="med"/>
                    </a:lnR>
                    <a:lnT w="12700" cap="flat" cmpd="sng" algn="ctr">
                      <a:solidFill>
                        <a:srgbClr val="FF0000"/>
                      </a:solidFill>
                      <a:prstDash val="solid"/>
                      <a:round/>
                      <a:headEnd type="none" w="med" len="med"/>
                      <a:tailEnd type="none" w="med" len="med"/>
                    </a:lnT>
                    <a:lnB w="38100" cmpd="sng">
                      <a:noFill/>
                    </a:lnB>
                  </a:tcPr>
                </a:tc>
                <a:tc>
                  <a:txBody>
                    <a:bodyPr/>
                    <a:lstStyle/>
                    <a:p>
                      <a:pPr fontAlgn="base"/>
                      <a:r>
                        <a:rPr lang="en-US" sz="1200">
                          <a:solidFill>
                            <a:srgbClr val="FFFFFF"/>
                          </a:solidFill>
                          <a:effectLst/>
                          <a:latin typeface="Arial"/>
                          <a:cs typeface="Arial"/>
                        </a:rPr>
                        <a:t>Memory</a:t>
                      </a:r>
                      <a:endParaRPr lang="en-US" altLang="zh-TW" sz="1200">
                        <a:solidFill>
                          <a:srgbClr val="FFFFFF"/>
                        </a:solidFill>
                        <a:effectLst/>
                        <a:latin typeface="Arial"/>
                        <a:cs typeface="Arial"/>
                      </a:endParaRPr>
                    </a:p>
                  </a:txBody>
                  <a:tcPr marL="144000" anchor="ctr">
                    <a:lnL w="12700" cap="flat" cmpd="sng" algn="ctr">
                      <a:solidFill>
                        <a:schemeClr val="bg1"/>
                      </a:solidFill>
                      <a:prstDash val="solid"/>
                      <a:round/>
                      <a:headEnd type="none" w="med" len="med"/>
                      <a:tailEnd type="none" w="med" len="med"/>
                    </a:lnL>
                    <a:lnR w="12700" cmpd="sng">
                      <a:noFill/>
                    </a:lnR>
                    <a:lnT w="12700" cap="flat" cmpd="sng" algn="ctr">
                      <a:solidFill>
                        <a:srgbClr val="FF0000"/>
                      </a:solidFill>
                      <a:prstDash val="solid"/>
                      <a:round/>
                      <a:headEnd type="none" w="med" len="med"/>
                      <a:tailEnd type="none" w="med" len="med"/>
                    </a:lnT>
                    <a:lnB w="38100" cmpd="sng">
                      <a:noFill/>
                    </a:lnB>
                  </a:tcPr>
                </a:tc>
                <a:extLst>
                  <a:ext uri="{0D108BD9-81ED-4DB2-BD59-A6C34878D82A}">
                    <a16:rowId xmlns:a16="http://schemas.microsoft.com/office/drawing/2014/main" val="2662166920"/>
                  </a:ext>
                </a:extLst>
              </a:tr>
              <a:tr h="474121">
                <a:tc>
                  <a:txBody>
                    <a:bodyPr/>
                    <a:lstStyle/>
                    <a:p>
                      <a:pPr lvl="0">
                        <a:buNone/>
                      </a:pPr>
                      <a:r>
                        <a:rPr lang="en-US" sz="1200" b="1">
                          <a:effectLst/>
                          <a:latin typeface="Arial"/>
                          <a:cs typeface="Arial"/>
                        </a:rPr>
                        <a:t>RAM-16GDR5T0-UD-4800</a:t>
                      </a:r>
                    </a:p>
                  </a:txBody>
                  <a:tcPr marL="144000" anchor="ctr">
                    <a:lnL w="12700" cmpd="sng">
                      <a:noFill/>
                    </a:lnL>
                    <a:lnR w="12700" cap="flat" cmpd="sng" algn="ctr">
                      <a:solidFill>
                        <a:schemeClr val="bg1"/>
                      </a:solidFill>
                      <a:prstDash val="solid"/>
                      <a:round/>
                      <a:headEnd type="none" w="med" len="med"/>
                      <a:tailEnd type="none" w="med" len="med"/>
                    </a:lnR>
                    <a:lnT w="38100" cmpd="sng">
                      <a:noFill/>
                    </a:lnT>
                    <a:lnB w="12700" cmpd="sng">
                      <a:noFill/>
                    </a:lnB>
                  </a:tcPr>
                </a:tc>
                <a:tc>
                  <a:txBody>
                    <a:bodyPr/>
                    <a:lstStyle/>
                    <a:p>
                      <a:pPr fontAlgn="base"/>
                      <a:r>
                        <a:rPr lang="en-US" sz="1200">
                          <a:effectLst/>
                          <a:latin typeface="Arial"/>
                          <a:cs typeface="Arial"/>
                        </a:rPr>
                        <a:t>16G DDR5 UDIMM 4800MHz</a:t>
                      </a:r>
                    </a:p>
                  </a:txBody>
                  <a:tcPr marL="144000" anchor="ctr">
                    <a:lnL w="12700" cap="flat" cmpd="sng" algn="ctr">
                      <a:solidFill>
                        <a:schemeClr val="bg1"/>
                      </a:solidFill>
                      <a:prstDash val="solid"/>
                      <a:round/>
                      <a:headEnd type="none" w="med" len="med"/>
                      <a:tailEnd type="none" w="med" len="med"/>
                    </a:lnL>
                    <a:lnR w="12700" cmpd="sng">
                      <a:noFill/>
                    </a:lnR>
                    <a:lnT w="38100" cmpd="sng">
                      <a:noFill/>
                    </a:lnT>
                    <a:lnB w="12700" cmpd="sng">
                      <a:noFill/>
                    </a:lnB>
                  </a:tcPr>
                </a:tc>
                <a:extLst>
                  <a:ext uri="{0D108BD9-81ED-4DB2-BD59-A6C34878D82A}">
                    <a16:rowId xmlns:a16="http://schemas.microsoft.com/office/drawing/2014/main" val="1442014689"/>
                  </a:ext>
                </a:extLst>
              </a:tr>
              <a:tr h="474121">
                <a:tc>
                  <a:txBody>
                    <a:bodyPr/>
                    <a:lstStyle/>
                    <a:p>
                      <a:pPr lvl="0">
                        <a:buNone/>
                      </a:pPr>
                      <a:r>
                        <a:rPr lang="en-US" sz="1200" b="1" i="0" u="none" strike="noStrike" baseline="0" noProof="0">
                          <a:solidFill>
                            <a:srgbClr val="000000"/>
                          </a:solidFill>
                          <a:effectLst/>
                          <a:latin typeface="Arial"/>
                        </a:rPr>
                        <a:t>RAM-32GDR5T0-UD-4800</a:t>
                      </a:r>
                      <a:endParaRPr lang="zh-TW" altLang="en-US"/>
                    </a:p>
                  </a:txBody>
                  <a:tcPr marL="144000" anchor="ctr">
                    <a:lnL w="12700" cmpd="sng">
                      <a:noFill/>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fontAlgn="base"/>
                      <a:r>
                        <a:rPr lang="en-US" sz="1200">
                          <a:effectLst/>
                          <a:latin typeface="Arial"/>
                          <a:cs typeface="Arial"/>
                        </a:rPr>
                        <a:t>32G DDR5 UDIMM 4800MHz</a:t>
                      </a:r>
                    </a:p>
                  </a:txBody>
                  <a:tcPr marL="144000" anchor="ctr">
                    <a:lnL w="12700" cap="flat" cmpd="sng" algn="ctr">
                      <a:solidFill>
                        <a:schemeClr val="bg1"/>
                      </a:solidFill>
                      <a:prstDash val="solid"/>
                      <a:round/>
                      <a:headEnd type="none" w="med" len="med"/>
                      <a:tailEnd type="none" w="med" len="med"/>
                    </a:lnL>
                    <a:lnR w="12700" cmpd="sng">
                      <a:noFill/>
                    </a:lnR>
                    <a:lnT w="12700" cmpd="sng">
                      <a:noFill/>
                    </a:lnT>
                    <a:lnB w="12700" cmpd="sng">
                      <a:noFill/>
                    </a:lnB>
                  </a:tcPr>
                </a:tc>
                <a:extLst>
                  <a:ext uri="{0D108BD9-81ED-4DB2-BD59-A6C34878D82A}">
                    <a16:rowId xmlns:a16="http://schemas.microsoft.com/office/drawing/2014/main" val="1296088111"/>
                  </a:ext>
                </a:extLst>
              </a:tr>
              <a:tr h="474121">
                <a:tc>
                  <a:txBody>
                    <a:bodyPr/>
                    <a:lstStyle/>
                    <a:p>
                      <a:pPr lvl="0">
                        <a:buNone/>
                      </a:pPr>
                      <a:r>
                        <a:rPr lang="en-US" sz="1200" b="1" i="0" u="none" strike="noStrike" baseline="0" noProof="0">
                          <a:solidFill>
                            <a:srgbClr val="000000"/>
                          </a:solidFill>
                          <a:effectLst/>
                          <a:latin typeface="Arial"/>
                        </a:rPr>
                        <a:t>RAM-16GDR5ECT0-UD-4800</a:t>
                      </a:r>
                      <a:endParaRPr lang="zh-TW" altLang="en-US"/>
                    </a:p>
                  </a:txBody>
                  <a:tcPr marL="144000" anchor="ctr">
                    <a:lnL w="12700" cmpd="sng">
                      <a:noFill/>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fontAlgn="base"/>
                      <a:r>
                        <a:rPr lang="en-US" sz="1200">
                          <a:effectLst/>
                          <a:latin typeface="Arial"/>
                          <a:cs typeface="Arial"/>
                        </a:rPr>
                        <a:t>16G DDR5 ECC UDIMM 4800MHz</a:t>
                      </a:r>
                    </a:p>
                  </a:txBody>
                  <a:tcPr marL="144000" anchor="ctr">
                    <a:lnL w="12700" cap="flat" cmpd="sng" algn="ctr">
                      <a:solidFill>
                        <a:schemeClr val="bg1"/>
                      </a:solidFill>
                      <a:prstDash val="solid"/>
                      <a:round/>
                      <a:headEnd type="none" w="med" len="med"/>
                      <a:tailEnd type="none" w="med" len="med"/>
                    </a:lnL>
                    <a:lnR w="12700" cmpd="sng">
                      <a:noFill/>
                    </a:lnR>
                    <a:lnT w="12700" cmpd="sng">
                      <a:noFill/>
                    </a:lnT>
                    <a:lnB w="12700" cmpd="sng">
                      <a:noFill/>
                    </a:lnB>
                  </a:tcPr>
                </a:tc>
                <a:extLst>
                  <a:ext uri="{0D108BD9-81ED-4DB2-BD59-A6C34878D82A}">
                    <a16:rowId xmlns:a16="http://schemas.microsoft.com/office/drawing/2014/main" val="565646297"/>
                  </a:ext>
                </a:extLst>
              </a:tr>
              <a:tr h="474120">
                <a:tc>
                  <a:txBody>
                    <a:bodyPr/>
                    <a:lstStyle/>
                    <a:p>
                      <a:pPr lvl="0">
                        <a:buNone/>
                      </a:pPr>
                      <a:r>
                        <a:rPr lang="en-US" sz="1200" b="1" i="0" u="none" strike="noStrike" baseline="0" noProof="0">
                          <a:solidFill>
                            <a:srgbClr val="000000"/>
                          </a:solidFill>
                          <a:effectLst/>
                          <a:latin typeface="Arial"/>
                        </a:rPr>
                        <a:t>RAM-32GDR5ECT0-UD-4800</a:t>
                      </a:r>
                      <a:endParaRPr lang="zh-TW" altLang="en-US"/>
                    </a:p>
                  </a:txBody>
                  <a:tcPr marL="144000" anchor="ctr">
                    <a:lnL w="0">
                      <a:noFill/>
                    </a:lnL>
                    <a:lnR w="12700">
                      <a:solidFill>
                        <a:schemeClr val="bg1"/>
                      </a:solidFill>
                    </a:lnR>
                    <a:lnT w="0">
                      <a:noFill/>
                    </a:lnT>
                    <a:lnB w="0">
                      <a:noFill/>
                    </a:lnB>
                  </a:tcPr>
                </a:tc>
                <a:tc>
                  <a:txBody>
                    <a:bodyPr/>
                    <a:lstStyle/>
                    <a:p>
                      <a:pPr lvl="0">
                        <a:buNone/>
                      </a:pPr>
                      <a:r>
                        <a:rPr lang="en-US" sz="1200">
                          <a:effectLst/>
                          <a:latin typeface="Arial"/>
                          <a:cs typeface="Arial"/>
                        </a:rPr>
                        <a:t>32G DDR5 ECC UDIMM 4800MHz</a:t>
                      </a:r>
                    </a:p>
                  </a:txBody>
                  <a:tcPr marL="144000" anchor="ctr">
                    <a:lnL w="12700">
                      <a:solidFill>
                        <a:schemeClr val="bg1"/>
                      </a:solidFill>
                    </a:lnL>
                    <a:lnR w="0">
                      <a:noFill/>
                    </a:lnR>
                    <a:lnT w="0">
                      <a:noFill/>
                    </a:lnT>
                    <a:lnB w="0">
                      <a:noFill/>
                    </a:lnB>
                  </a:tcPr>
                </a:tc>
                <a:extLst>
                  <a:ext uri="{0D108BD9-81ED-4DB2-BD59-A6C34878D82A}">
                    <a16:rowId xmlns:a16="http://schemas.microsoft.com/office/drawing/2014/main" val="4152533276"/>
                  </a:ext>
                </a:extLst>
              </a:tr>
            </a:tbl>
          </a:graphicData>
        </a:graphic>
      </p:graphicFrame>
      <p:grpSp>
        <p:nvGrpSpPr>
          <p:cNvPr id="2" name="群組 1">
            <a:extLst>
              <a:ext uri="{FF2B5EF4-FFF2-40B4-BE49-F238E27FC236}">
                <a16:creationId xmlns:a16="http://schemas.microsoft.com/office/drawing/2014/main" id="{1FDE7C0B-6599-8C30-972D-81E700D53459}"/>
              </a:ext>
            </a:extLst>
          </p:cNvPr>
          <p:cNvGrpSpPr/>
          <p:nvPr/>
        </p:nvGrpSpPr>
        <p:grpSpPr>
          <a:xfrm>
            <a:off x="8580368" y="2494436"/>
            <a:ext cx="3001826" cy="1247592"/>
            <a:chOff x="2942429" y="3319614"/>
            <a:chExt cx="3001826" cy="1247592"/>
          </a:xfrm>
        </p:grpSpPr>
        <p:sp>
          <p:nvSpPr>
            <p:cNvPr id="7" name="矩形: 圓角 6">
              <a:extLst>
                <a:ext uri="{FF2B5EF4-FFF2-40B4-BE49-F238E27FC236}">
                  <a16:creationId xmlns:a16="http://schemas.microsoft.com/office/drawing/2014/main" id="{58E5F3AA-B554-8BAC-5F05-C9D54C5D33C0}"/>
                </a:ext>
              </a:extLst>
            </p:cNvPr>
            <p:cNvSpPr/>
            <p:nvPr/>
          </p:nvSpPr>
          <p:spPr>
            <a:xfrm>
              <a:off x="2942429" y="3319614"/>
              <a:ext cx="3001825" cy="1231811"/>
            </a:xfrm>
            <a:prstGeom prst="roundRect">
              <a:avLst>
                <a:gd name="adj" fmla="val 6762"/>
              </a:avLst>
            </a:prstGeom>
            <a:gradFill>
              <a:gsLst>
                <a:gs pos="48000">
                  <a:srgbClr val="0B0401"/>
                </a:gs>
                <a:gs pos="100000">
                  <a:srgbClr val="802F06">
                    <a:alpha val="25882"/>
                  </a:srgbClr>
                </a:gs>
              </a:gsLst>
              <a:lin ang="1800000" scaled="0"/>
            </a:gradFill>
            <a:ln>
              <a:gradFill>
                <a:gsLst>
                  <a:gs pos="0">
                    <a:srgbClr val="F46521"/>
                  </a:gs>
                  <a:gs pos="100000">
                    <a:srgbClr val="FF0000"/>
                  </a:gs>
                </a:gsLst>
                <a:lin ang="5400000" scaled="1"/>
              </a:grad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8" name="文字方塊 5">
              <a:extLst>
                <a:ext uri="{FF2B5EF4-FFF2-40B4-BE49-F238E27FC236}">
                  <a16:creationId xmlns:a16="http://schemas.microsoft.com/office/drawing/2014/main" id="{1C5ECBED-9D29-AF5D-1AD0-C797EED70667}"/>
                </a:ext>
              </a:extLst>
            </p:cNvPr>
            <p:cNvSpPr txBox="1"/>
            <p:nvPr/>
          </p:nvSpPr>
          <p:spPr>
            <a:xfrm>
              <a:off x="2988586" y="4092151"/>
              <a:ext cx="1369093" cy="353943"/>
            </a:xfrm>
            <a:prstGeom prst="rect">
              <a:avLst/>
            </a:prstGeom>
            <a:noFill/>
          </p:spPr>
          <p:txBody>
            <a:bodyPr wrap="non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zh-TW" altLang="en-US" sz="1700" b="1">
                  <a:solidFill>
                    <a:schemeClr val="bg1"/>
                  </a:solidFill>
                  <a:latin typeface="Arial" panose="020B0604020202020204" pitchFamily="34" charset="0"/>
                  <a:ea typeface="微軟正黑體"/>
                  <a:cs typeface="Arial" panose="020B0604020202020204" pitchFamily="34" charset="0"/>
                  <a:sym typeface="+mn-lt"/>
                </a:rPr>
                <a:t>Boosted by</a:t>
              </a:r>
              <a:endParaRPr lang="zh-TW" altLang="en-US">
                <a:latin typeface="Arial" panose="020B0604020202020204" pitchFamily="34" charset="0"/>
                <a:cs typeface="Arial" panose="020B0604020202020204" pitchFamily="34" charset="0"/>
              </a:endParaRPr>
            </a:p>
          </p:txBody>
        </p:sp>
        <p:sp>
          <p:nvSpPr>
            <p:cNvPr id="9" name="文字方塊 7">
              <a:extLst>
                <a:ext uri="{FF2B5EF4-FFF2-40B4-BE49-F238E27FC236}">
                  <a16:creationId xmlns:a16="http://schemas.microsoft.com/office/drawing/2014/main" id="{3BCA868C-23F5-F807-6EA1-4A521520C082}"/>
                </a:ext>
              </a:extLst>
            </p:cNvPr>
            <p:cNvSpPr txBox="1"/>
            <p:nvPr/>
          </p:nvSpPr>
          <p:spPr>
            <a:xfrm>
              <a:off x="4170000" y="3782376"/>
              <a:ext cx="1370888" cy="784830"/>
            </a:xfrm>
            <a:prstGeom prst="rect">
              <a:avLst/>
            </a:prstGeom>
            <a:noFill/>
          </p:spPr>
          <p:txBody>
            <a:bodyPr wrap="non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TW" sz="4500" b="1">
                  <a:solidFill>
                    <a:srgbClr val="FE4F00"/>
                  </a:solidFill>
                  <a:latin typeface="Arial" panose="020B0604020202020204" pitchFamily="34" charset="0"/>
                  <a:ea typeface="微軟正黑體"/>
                  <a:cs typeface="Arial" panose="020B0604020202020204" pitchFamily="34" charset="0"/>
                  <a:sym typeface="+mn-lt"/>
                </a:rPr>
                <a:t>1.5X</a:t>
              </a:r>
              <a:endParaRPr lang="zh-TW" altLang="en-US" sz="45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0" name="文字方塊 5">
              <a:extLst>
                <a:ext uri="{FF2B5EF4-FFF2-40B4-BE49-F238E27FC236}">
                  <a16:creationId xmlns:a16="http://schemas.microsoft.com/office/drawing/2014/main" id="{971F9354-1501-09AC-BEDF-80AE4045EE7F}"/>
                </a:ext>
              </a:extLst>
            </p:cNvPr>
            <p:cNvSpPr txBox="1"/>
            <p:nvPr/>
          </p:nvSpPr>
          <p:spPr>
            <a:xfrm>
              <a:off x="5477461" y="4102469"/>
              <a:ext cx="466794" cy="369332"/>
            </a:xfrm>
            <a:prstGeom prst="rect">
              <a:avLst/>
            </a:prstGeom>
            <a:noFill/>
          </p:spPr>
          <p:txBody>
            <a:bodyPr wrap="non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zh-TW" altLang="en-US" b="1">
                  <a:solidFill>
                    <a:schemeClr val="bg1"/>
                  </a:solidFill>
                  <a:latin typeface="Arial" panose="020B0604020202020204" pitchFamily="34" charset="0"/>
                  <a:ea typeface="微軟正黑體"/>
                  <a:cs typeface="Arial" panose="020B0604020202020204" pitchFamily="34" charset="0"/>
                  <a:sym typeface="+mn-lt"/>
                </a:rPr>
                <a:t>up</a:t>
              </a:r>
              <a:endParaRPr kumimoji="1" lang="en-US" altLang="zh-TW" sz="17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11" name="文字方塊 10">
              <a:extLst>
                <a:ext uri="{FF2B5EF4-FFF2-40B4-BE49-F238E27FC236}">
                  <a16:creationId xmlns:a16="http://schemas.microsoft.com/office/drawing/2014/main" id="{50239A34-96AD-CB93-10B3-C29B695513EC}"/>
                </a:ext>
              </a:extLst>
            </p:cNvPr>
            <p:cNvSpPr txBox="1"/>
            <p:nvPr/>
          </p:nvSpPr>
          <p:spPr>
            <a:xfrm>
              <a:off x="2998188" y="3387835"/>
              <a:ext cx="2100256" cy="646331"/>
            </a:xfrm>
            <a:prstGeom prst="rect">
              <a:avLst/>
            </a:prstGeom>
            <a:noFill/>
          </p:spPr>
          <p:txBody>
            <a:bodyPr wrap="square" lIns="91440" tIns="45720" rIns="91440" bIns="45720" anchor="t">
              <a:spAutoFit/>
            </a:bodyPr>
            <a:lstStyle/>
            <a:p>
              <a:r>
                <a:rPr kumimoji="1" lang="zh-TW" sz="1200" b="1">
                  <a:solidFill>
                    <a:schemeClr val="bg1"/>
                  </a:solidFill>
                  <a:latin typeface="Arial" panose="020B0604020202020204" pitchFamily="34" charset="0"/>
                  <a:ea typeface="微軟正黑體"/>
                  <a:cs typeface="Arial" panose="020B0604020202020204" pitchFamily="34" charset="0"/>
                  <a:sym typeface="+mn-lt"/>
                </a:rPr>
                <a:t>Clock Speed Comparison with the Previous Generati</a:t>
              </a:r>
              <a:r>
                <a:rPr kumimoji="1" lang="en-US" altLang="zh-TW" sz="1200" b="1">
                  <a:solidFill>
                    <a:schemeClr val="bg1"/>
                  </a:solidFill>
                  <a:latin typeface="Arial" panose="020B0604020202020204" pitchFamily="34" charset="0"/>
                  <a:ea typeface="微軟正黑體"/>
                  <a:cs typeface="Arial" panose="020B0604020202020204" pitchFamily="34" charset="0"/>
                  <a:sym typeface="+mn-lt"/>
                </a:rPr>
                <a:t>on</a:t>
              </a:r>
              <a:r>
                <a:rPr kumimoji="1" lang="zh-TW" altLang="en-US" sz="1200" b="1">
                  <a:solidFill>
                    <a:schemeClr val="bg1"/>
                  </a:solidFill>
                  <a:latin typeface="Arial" panose="020B0604020202020204" pitchFamily="34" charset="0"/>
                  <a:ea typeface="微軟正黑體"/>
                  <a:cs typeface="Arial" panose="020B0604020202020204" pitchFamily="34" charset="0"/>
                  <a:sym typeface="+mn-lt"/>
                </a:rPr>
                <a:t> </a:t>
              </a:r>
              <a:r>
                <a:rPr kumimoji="1" lang="en-US" altLang="zh-TW" sz="1200" b="1">
                  <a:solidFill>
                    <a:schemeClr val="bg1"/>
                  </a:solidFill>
                  <a:latin typeface="Arial" panose="020B0604020202020204" pitchFamily="34" charset="0"/>
                  <a:ea typeface="微軟正黑體"/>
                  <a:cs typeface="Arial" panose="020B0604020202020204" pitchFamily="34" charset="0"/>
                  <a:sym typeface="+mn-lt"/>
                </a:rPr>
                <a:t>DD</a:t>
              </a:r>
              <a:r>
                <a:rPr kumimoji="1" lang="zh-TW" sz="1200" b="1">
                  <a:solidFill>
                    <a:schemeClr val="bg1"/>
                  </a:solidFill>
                  <a:latin typeface="Arial" panose="020B0604020202020204" pitchFamily="34" charset="0"/>
                  <a:ea typeface="微軟正黑體"/>
                  <a:cs typeface="Arial" panose="020B0604020202020204" pitchFamily="34" charset="0"/>
                  <a:sym typeface="+mn-lt"/>
                </a:rPr>
                <a:t>R4</a:t>
              </a:r>
              <a:endParaRPr lang="zh-TW">
                <a:latin typeface="Arial" panose="020B0604020202020204" pitchFamily="34" charset="0"/>
                <a:cs typeface="Arial" panose="020B0604020202020204" pitchFamily="34" charset="0"/>
              </a:endParaRPr>
            </a:p>
          </p:txBody>
        </p:sp>
      </p:grpSp>
      <p:sp>
        <p:nvSpPr>
          <p:cNvPr id="14" name="文字方塊 13">
            <a:extLst>
              <a:ext uri="{FF2B5EF4-FFF2-40B4-BE49-F238E27FC236}">
                <a16:creationId xmlns:a16="http://schemas.microsoft.com/office/drawing/2014/main" id="{2EAFC1EA-C8F5-3F52-B95E-C017E8D55CA3}"/>
              </a:ext>
            </a:extLst>
          </p:cNvPr>
          <p:cNvSpPr txBox="1"/>
          <p:nvPr/>
        </p:nvSpPr>
        <p:spPr>
          <a:xfrm>
            <a:off x="609805" y="3328295"/>
            <a:ext cx="5217437" cy="2931444"/>
          </a:xfrm>
          <a:prstGeom prst="rect">
            <a:avLst/>
          </a:prstGeom>
          <a:noFill/>
        </p:spPr>
        <p:txBody>
          <a:bodyPr wrap="square" lIns="91440" tIns="45720" rIns="91440" bIns="45720" anchor="t">
            <a:spAutoFit/>
          </a:bodyPr>
          <a:lstStyle/>
          <a:p>
            <a:pPr marL="285750" indent="-285750">
              <a:lnSpc>
                <a:spcPts val="2500"/>
              </a:lnSpc>
              <a:spcBef>
                <a:spcPts val="1200"/>
              </a:spcBef>
              <a:buClr>
                <a:srgbClr val="FF0000"/>
              </a:buClr>
              <a:buFont typeface="Arial"/>
              <a:buChar char="•"/>
            </a:pPr>
            <a:r>
              <a:rPr lang="en-US" altLang="zh-TW" sz="1600">
                <a:solidFill>
                  <a:schemeClr val="bg1"/>
                </a:solidFill>
                <a:latin typeface="Arial" panose="020B0604020202020204" pitchFamily="34" charset="0"/>
                <a:ea typeface="微軟正黑體"/>
                <a:cs typeface="Arial" panose="020B0604020202020204" pitchFamily="34" charset="0"/>
              </a:rPr>
              <a:t>4 x DDR5 UDIMM slots, supporting expansion up to a total of 128 GB, with an option to upgrade to ECC RAM.</a:t>
            </a:r>
            <a:endParaRPr lang="zh-TW" altLang="en-US">
              <a:solidFill>
                <a:schemeClr val="bg1"/>
              </a:solidFill>
              <a:latin typeface="Arial" panose="020B0604020202020204" pitchFamily="34" charset="0"/>
              <a:ea typeface="新細明體" panose="02020500000000000000" pitchFamily="18" charset="-120"/>
              <a:cs typeface="Arial" panose="020B0604020202020204" pitchFamily="34" charset="0"/>
            </a:endParaRPr>
          </a:p>
          <a:p>
            <a:pPr marL="285750" indent="-285750">
              <a:lnSpc>
                <a:spcPts val="2500"/>
              </a:lnSpc>
              <a:spcBef>
                <a:spcPts val="1200"/>
              </a:spcBef>
              <a:buClr>
                <a:srgbClr val="FF0000"/>
              </a:buClr>
              <a:buFont typeface="Arial"/>
              <a:buChar char="•"/>
            </a:pPr>
            <a:r>
              <a:rPr lang="en-US" altLang="zh-TW" sz="1600">
                <a:solidFill>
                  <a:schemeClr val="bg1"/>
                </a:solidFill>
                <a:latin typeface="Arial" panose="020B0604020202020204" pitchFamily="34" charset="0"/>
                <a:ea typeface="微軟正黑體"/>
                <a:cs typeface="Arial" panose="020B0604020202020204" pitchFamily="34" charset="0"/>
              </a:rPr>
              <a:t>Clock speeds starting from 4800MT/s, delivering at least 50% higher performance compared to DDR4.</a:t>
            </a:r>
            <a:endParaRPr lang="zh-TW" altLang="en-US">
              <a:solidFill>
                <a:schemeClr val="bg1"/>
              </a:solidFill>
              <a:latin typeface="Arial" panose="020B0604020202020204" pitchFamily="34" charset="0"/>
              <a:ea typeface="新細明體"/>
              <a:cs typeface="Arial" panose="020B0604020202020204" pitchFamily="34" charset="0"/>
            </a:endParaRPr>
          </a:p>
          <a:p>
            <a:pPr marL="285750" indent="-285750">
              <a:lnSpc>
                <a:spcPts val="2500"/>
              </a:lnSpc>
              <a:spcBef>
                <a:spcPts val="1200"/>
              </a:spcBef>
              <a:buClr>
                <a:srgbClr val="FF0000"/>
              </a:buClr>
              <a:buFont typeface="Arial"/>
              <a:buChar char="•"/>
            </a:pPr>
            <a:r>
              <a:rPr lang="en-US" altLang="zh-TW" sz="1600">
                <a:solidFill>
                  <a:schemeClr val="bg1"/>
                </a:solidFill>
                <a:latin typeface="Arial" panose="020B0604020202020204" pitchFamily="34" charset="0"/>
                <a:ea typeface="微軟正黑體"/>
                <a:cs typeface="Arial" panose="020B0604020202020204" pitchFamily="34" charset="0"/>
              </a:rPr>
              <a:t>Reduced power consumption, cost-effectiveness, and environmental consciousness. Approximately 20% lower power consumption compared to DDR4.</a:t>
            </a:r>
            <a:endParaRPr lang="zh-TW">
              <a:solidFill>
                <a:schemeClr val="bg1"/>
              </a:solidFill>
              <a:latin typeface="Arial" panose="020B0604020202020204" pitchFamily="34" charset="0"/>
              <a:ea typeface="新細明體"/>
              <a:cs typeface="Arial" panose="020B0604020202020204" pitchFamily="34" charset="0"/>
            </a:endParaRPr>
          </a:p>
        </p:txBody>
      </p:sp>
    </p:spTree>
    <p:extLst>
      <p:ext uri="{BB962C8B-B14F-4D97-AF65-F5344CB8AC3E}">
        <p14:creationId xmlns:p14="http://schemas.microsoft.com/office/powerpoint/2010/main" val="24492828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descr="Amazon.com: Crucial T700 4TB Gen5 NVMe M.2 SSD - Up to 12,400 MB/s -  DirectStorage Enabled - CT4000T700SSD3 - Gaming, Photography, Video Editing  &amp; Design - Internal Solid State Drive : Electronics">
            <a:extLst>
              <a:ext uri="{FF2B5EF4-FFF2-40B4-BE49-F238E27FC236}">
                <a16:creationId xmlns:a16="http://schemas.microsoft.com/office/drawing/2014/main" id="{61330DC3-20CD-584D-BCE0-74079D5271C9}"/>
              </a:ext>
            </a:extLst>
          </p:cNvPr>
          <p:cNvPicPr>
            <a:picLocks noChangeAspect="1"/>
          </p:cNvPicPr>
          <p:nvPr/>
        </p:nvPicPr>
        <p:blipFill>
          <a:blip r:embed="rId3"/>
          <a:stretch>
            <a:fillRect/>
          </a:stretch>
        </p:blipFill>
        <p:spPr>
          <a:xfrm>
            <a:off x="7431186" y="2348156"/>
            <a:ext cx="2736183" cy="753362"/>
          </a:xfrm>
          <a:prstGeom prst="rect">
            <a:avLst/>
          </a:prstGeom>
          <a:effectLst>
            <a:reflection blurRad="101600" stA="96000" endPos="35000" dist="76200" dir="5400000" sy="-100000" algn="bl" rotWithShape="0"/>
          </a:effectLst>
        </p:spPr>
      </p:pic>
      <p:pic>
        <p:nvPicPr>
          <p:cNvPr id="9" name="圖片 8" descr="SPATIUM M570 PCIe 5.0 NVMe M.2 HS">
            <a:extLst>
              <a:ext uri="{FF2B5EF4-FFF2-40B4-BE49-F238E27FC236}">
                <a16:creationId xmlns:a16="http://schemas.microsoft.com/office/drawing/2014/main" id="{4E47CE49-364B-6559-6016-EB10B3B36B4F}"/>
              </a:ext>
            </a:extLst>
          </p:cNvPr>
          <p:cNvPicPr>
            <a:picLocks noChangeAspect="1"/>
          </p:cNvPicPr>
          <p:nvPr/>
        </p:nvPicPr>
        <p:blipFill rotWithShape="1">
          <a:blip r:embed="rId4"/>
          <a:srcRect l="15913" t="37370" r="15336" b="37578"/>
          <a:stretch/>
        </p:blipFill>
        <p:spPr>
          <a:xfrm>
            <a:off x="7431186" y="5307225"/>
            <a:ext cx="2736183" cy="803371"/>
          </a:xfrm>
          <a:prstGeom prst="rect">
            <a:avLst/>
          </a:prstGeom>
          <a:effectLst>
            <a:reflection blurRad="101600" stA="96000" endPos="35000" dist="76200" dir="5400000" sy="-100000" algn="bl" rotWithShape="0"/>
          </a:effectLst>
        </p:spPr>
      </p:pic>
      <p:pic>
        <p:nvPicPr>
          <p:cNvPr id="2" name="圖片 1" descr="Gigabyte Aorus Gen5 10000 1 TB Specs | TechPowerUp SSD Database">
            <a:extLst>
              <a:ext uri="{FF2B5EF4-FFF2-40B4-BE49-F238E27FC236}">
                <a16:creationId xmlns:a16="http://schemas.microsoft.com/office/drawing/2014/main" id="{BAB7A69E-6DFD-4B97-25E6-4BFADA79C64C}"/>
              </a:ext>
            </a:extLst>
          </p:cNvPr>
          <p:cNvPicPr>
            <a:picLocks noChangeAspect="1"/>
          </p:cNvPicPr>
          <p:nvPr/>
        </p:nvPicPr>
        <p:blipFill>
          <a:blip r:embed="rId5"/>
          <a:stretch>
            <a:fillRect/>
          </a:stretch>
        </p:blipFill>
        <p:spPr>
          <a:xfrm>
            <a:off x="7431186" y="3866901"/>
            <a:ext cx="2743199" cy="732436"/>
          </a:xfrm>
          <a:prstGeom prst="rect">
            <a:avLst/>
          </a:prstGeom>
          <a:effectLst>
            <a:reflection blurRad="101600" stA="96000" endPos="35000" dist="76200" dir="5400000" sy="-100000" algn="bl" rotWithShape="0"/>
          </a:effectLst>
        </p:spPr>
      </p:pic>
      <p:sp>
        <p:nvSpPr>
          <p:cNvPr id="6" name="文字方塊 5">
            <a:extLst>
              <a:ext uri="{FF2B5EF4-FFF2-40B4-BE49-F238E27FC236}">
                <a16:creationId xmlns:a16="http://schemas.microsoft.com/office/drawing/2014/main" id="{74FF805F-6521-4307-B6BF-1A0874627BC2}"/>
              </a:ext>
            </a:extLst>
          </p:cNvPr>
          <p:cNvSpPr txBox="1"/>
          <p:nvPr/>
        </p:nvSpPr>
        <p:spPr>
          <a:xfrm>
            <a:off x="-1" y="236563"/>
            <a:ext cx="12192001" cy="1508105"/>
          </a:xfrm>
          <a:prstGeom prst="rect">
            <a:avLst/>
          </a:prstGeom>
          <a:noFill/>
        </p:spPr>
        <p:txBody>
          <a:bodyPr wrap="square" lIns="91440" tIns="45720" rIns="91440" bIns="45720" rtlCol="0" anchor="t">
            <a:spAutoFit/>
          </a:bodyPr>
          <a:lstStyle/>
          <a:p>
            <a:pPr algn="ctr"/>
            <a:r>
              <a:rPr lang="en-US" altLang="zh-TW" sz="4600" b="1">
                <a:solidFill>
                  <a:schemeClr val="bg1">
                    <a:lumMod val="75000"/>
                  </a:schemeClr>
                </a:solidFill>
                <a:latin typeface="Arial" panose="020B0604020202020204" pitchFamily="34" charset="0"/>
                <a:ea typeface="微軟正黑體"/>
                <a:cs typeface="Arial" panose="020B0604020202020204" pitchFamily="34" charset="0"/>
              </a:rPr>
              <a:t>Dual</a:t>
            </a:r>
            <a:r>
              <a:rPr lang="zh-TW" sz="4600" b="1">
                <a:solidFill>
                  <a:schemeClr val="bg1">
                    <a:lumMod val="75000"/>
                  </a:schemeClr>
                </a:solidFill>
                <a:latin typeface="Arial" panose="020B0604020202020204" pitchFamily="34" charset="0"/>
                <a:ea typeface="微軟正黑體"/>
                <a:cs typeface="Arial" panose="020B0604020202020204" pitchFamily="34" charset="0"/>
              </a:rPr>
              <a:t> M.2 2280 </a:t>
            </a:r>
            <a:r>
              <a:rPr lang="zh-TW" sz="4600" b="1">
                <a:solidFill>
                  <a:srgbClr val="FF0000"/>
                </a:solidFill>
                <a:latin typeface="Arial" panose="020B0604020202020204" pitchFamily="34" charset="0"/>
                <a:ea typeface="微軟正黑體"/>
                <a:cs typeface="Arial" panose="020B0604020202020204" pitchFamily="34" charset="0"/>
              </a:rPr>
              <a:t>PCIe Gen </a:t>
            </a:r>
            <a:r>
              <a:rPr lang="en-US" altLang="zh-TW" sz="4600" b="1">
                <a:solidFill>
                  <a:srgbClr val="FF0000"/>
                </a:solidFill>
                <a:latin typeface="Arial" panose="020B0604020202020204" pitchFamily="34" charset="0"/>
                <a:ea typeface="微軟正黑體"/>
                <a:cs typeface="Arial" panose="020B0604020202020204" pitchFamily="34" charset="0"/>
              </a:rPr>
              <a:t>5</a:t>
            </a:r>
            <a:r>
              <a:rPr lang="zh-TW" sz="4600" b="1">
                <a:solidFill>
                  <a:schemeClr val="bg1"/>
                </a:solidFill>
                <a:latin typeface="Arial" panose="020B0604020202020204" pitchFamily="34" charset="0"/>
                <a:ea typeface="微軟正黑體"/>
                <a:cs typeface="Arial" panose="020B0604020202020204" pitchFamily="34" charset="0"/>
              </a:rPr>
              <a:t> </a:t>
            </a:r>
            <a:r>
              <a:rPr lang="en-US" altLang="zh-TW" sz="4600" b="1">
                <a:solidFill>
                  <a:schemeClr val="bg1">
                    <a:lumMod val="65000"/>
                  </a:schemeClr>
                </a:solidFill>
                <a:latin typeface="Arial" panose="020B0604020202020204" pitchFamily="34" charset="0"/>
                <a:ea typeface="微軟正黑體"/>
                <a:cs typeface="Arial" panose="020B0604020202020204" pitchFamily="34" charset="0"/>
              </a:rPr>
              <a:t>PCIe Slots</a:t>
            </a:r>
          </a:p>
          <a:p>
            <a:pPr algn="ctr"/>
            <a:r>
              <a:rPr lang="en-US" altLang="zh-TW" sz="4600" b="1">
                <a:solidFill>
                  <a:schemeClr val="bg1">
                    <a:lumMod val="65000"/>
                  </a:schemeClr>
                </a:solidFill>
                <a:latin typeface="Arial" panose="020B0604020202020204" pitchFamily="34" charset="0"/>
                <a:ea typeface="微軟正黑體"/>
                <a:cs typeface="Arial" panose="020B0604020202020204" pitchFamily="34" charset="0"/>
              </a:rPr>
              <a:t>Supporting Latest M.2 </a:t>
            </a:r>
            <a:r>
              <a:rPr lang="en-US" altLang="zh-TW" sz="4600" b="1" err="1">
                <a:solidFill>
                  <a:schemeClr val="bg1">
                    <a:lumMod val="65000"/>
                  </a:schemeClr>
                </a:solidFill>
                <a:latin typeface="Arial" panose="020B0604020202020204" pitchFamily="34" charset="0"/>
                <a:ea typeface="微軟正黑體"/>
                <a:cs typeface="Arial" panose="020B0604020202020204" pitchFamily="34" charset="0"/>
              </a:rPr>
              <a:t>NVMe</a:t>
            </a:r>
            <a:r>
              <a:rPr lang="en-US" altLang="zh-TW" sz="4600" b="1">
                <a:solidFill>
                  <a:schemeClr val="bg1">
                    <a:lumMod val="65000"/>
                  </a:schemeClr>
                </a:solidFill>
                <a:latin typeface="Arial" panose="020B0604020202020204" pitchFamily="34" charset="0"/>
                <a:ea typeface="微軟正黑體"/>
                <a:cs typeface="Arial" panose="020B0604020202020204" pitchFamily="34" charset="0"/>
              </a:rPr>
              <a:t> SSDs</a:t>
            </a:r>
            <a:endParaRPr lang="zh-TW">
              <a:solidFill>
                <a:schemeClr val="bg1">
                  <a:lumMod val="65000"/>
                </a:schemeClr>
              </a:solidFill>
              <a:latin typeface="Arial" panose="020B0604020202020204" pitchFamily="34" charset="0"/>
              <a:cs typeface="Arial" panose="020B0604020202020204" pitchFamily="34" charset="0"/>
            </a:endParaRPr>
          </a:p>
        </p:txBody>
      </p:sp>
      <p:sp>
        <p:nvSpPr>
          <p:cNvPr id="11" name="矩形 10">
            <a:extLst>
              <a:ext uri="{FF2B5EF4-FFF2-40B4-BE49-F238E27FC236}">
                <a16:creationId xmlns:a16="http://schemas.microsoft.com/office/drawing/2014/main" id="{D82DE2B6-47E1-4445-807A-A755E6D9924F}"/>
              </a:ext>
            </a:extLst>
          </p:cNvPr>
          <p:cNvSpPr/>
          <p:nvPr/>
        </p:nvSpPr>
        <p:spPr>
          <a:xfrm>
            <a:off x="556855" y="2465989"/>
            <a:ext cx="6112189" cy="1015663"/>
          </a:xfrm>
          <a:prstGeom prst="rect">
            <a:avLst/>
          </a:prstGeom>
        </p:spPr>
        <p:txBody>
          <a:bodyPr wrap="square" lIns="91440" tIns="45720" rIns="91440" bIns="45720" anchor="t">
            <a:spAutoFit/>
          </a:bodyPr>
          <a:lstStyle/>
          <a:p>
            <a:r>
              <a:rPr lang="zh-TW" sz="3000" b="1">
                <a:solidFill>
                  <a:srgbClr val="FF0505"/>
                </a:solidFill>
                <a:latin typeface="Arial" panose="020B0604020202020204" pitchFamily="34" charset="0"/>
                <a:ea typeface="微軟正黑體"/>
                <a:cs typeface="Arial" panose="020B0604020202020204" pitchFamily="34" charset="0"/>
              </a:rPr>
              <a:t>Faster, and Beyond - Unleash the Power of Speed</a:t>
            </a:r>
            <a:r>
              <a:rPr lang="en-US" altLang="zh-TW" sz="3000" b="1">
                <a:solidFill>
                  <a:srgbClr val="FF0505"/>
                </a:solidFill>
                <a:latin typeface="Arial" panose="020B0604020202020204" pitchFamily="34" charset="0"/>
                <a:ea typeface="微軟正黑體"/>
                <a:cs typeface="Arial" panose="020B0604020202020204" pitchFamily="34" charset="0"/>
              </a:rPr>
              <a:t>!</a:t>
            </a:r>
            <a:endParaRPr lang="zh-TW" altLang="en-US" sz="3000">
              <a:latin typeface="Arial" panose="020B0604020202020204" pitchFamily="34" charset="0"/>
              <a:cs typeface="Arial" panose="020B0604020202020204" pitchFamily="34" charset="0"/>
            </a:endParaRPr>
          </a:p>
        </p:txBody>
      </p:sp>
      <p:sp>
        <p:nvSpPr>
          <p:cNvPr id="14" name="文字方塊 13">
            <a:extLst>
              <a:ext uri="{FF2B5EF4-FFF2-40B4-BE49-F238E27FC236}">
                <a16:creationId xmlns:a16="http://schemas.microsoft.com/office/drawing/2014/main" id="{44C8FAA0-AE1C-3F4C-BE3F-540E873E7D24}"/>
              </a:ext>
            </a:extLst>
          </p:cNvPr>
          <p:cNvSpPr txBox="1"/>
          <p:nvPr/>
        </p:nvSpPr>
        <p:spPr>
          <a:xfrm>
            <a:off x="594903" y="3648433"/>
            <a:ext cx="5915964" cy="700063"/>
          </a:xfrm>
          <a:prstGeom prst="rect">
            <a:avLst/>
          </a:prstGeom>
          <a:noFill/>
        </p:spPr>
        <p:txBody>
          <a:bodyPr wrap="square" lIns="91440" tIns="45720" rIns="91440" bIns="45720" anchor="t">
            <a:spAutoFit/>
          </a:bodyPr>
          <a:lstStyle/>
          <a:p>
            <a:pPr marL="285750" indent="-285750">
              <a:lnSpc>
                <a:spcPts val="2500"/>
              </a:lnSpc>
              <a:buClr>
                <a:srgbClr val="FF0C00"/>
              </a:buClr>
              <a:buFont typeface="Arial"/>
              <a:buChar char="•"/>
            </a:pPr>
            <a:r>
              <a:rPr lang="en-US" altLang="zh-TW" sz="1600">
                <a:solidFill>
                  <a:schemeClr val="bg1"/>
                </a:solidFill>
                <a:latin typeface="Arial" panose="020B0604020202020204" pitchFamily="34" charset="0"/>
                <a:ea typeface="微軟正黑體"/>
                <a:cs typeface="Arial" panose="020B0604020202020204" pitchFamily="34" charset="0"/>
              </a:rPr>
              <a:t>2 x PCIe Gen5 x2 M.2 2280 SSD slots, providing users with robust bandwidth (performance twice that of PCIe Gen4)</a:t>
            </a:r>
            <a:endParaRPr lang="zh-TW" altLang="en-US">
              <a:solidFill>
                <a:schemeClr val="bg1"/>
              </a:solidFill>
              <a:latin typeface="Arial" panose="020B0604020202020204" pitchFamily="34" charset="0"/>
              <a:cs typeface="Arial" panose="020B0604020202020204" pitchFamily="34" charset="0"/>
            </a:endParaRPr>
          </a:p>
        </p:txBody>
      </p:sp>
      <p:sp>
        <p:nvSpPr>
          <p:cNvPr id="16" name="文字方塊 15">
            <a:extLst>
              <a:ext uri="{FF2B5EF4-FFF2-40B4-BE49-F238E27FC236}">
                <a16:creationId xmlns:a16="http://schemas.microsoft.com/office/drawing/2014/main" id="{9DF7F1C6-8C36-DCE0-C468-C74F741BA543}"/>
              </a:ext>
            </a:extLst>
          </p:cNvPr>
          <p:cNvSpPr txBox="1"/>
          <p:nvPr/>
        </p:nvSpPr>
        <p:spPr>
          <a:xfrm>
            <a:off x="594182" y="4688628"/>
            <a:ext cx="5808852" cy="1661865"/>
          </a:xfrm>
          <a:prstGeom prst="rect">
            <a:avLst/>
          </a:prstGeom>
          <a:noFill/>
        </p:spPr>
        <p:txBody>
          <a:bodyPr wrap="square" lIns="91440" tIns="45720" rIns="91440" bIns="45720" anchor="t">
            <a:spAutoFit/>
          </a:bodyPr>
          <a:lstStyle/>
          <a:p>
            <a:pPr marL="285750" indent="-285750">
              <a:lnSpc>
                <a:spcPts val="2500"/>
              </a:lnSpc>
              <a:buClr>
                <a:srgbClr val="FF0C00"/>
              </a:buClr>
              <a:buFont typeface="Arial"/>
              <a:buChar char="•"/>
            </a:pPr>
            <a:r>
              <a:rPr lang="en-US" altLang="zh-TW" sz="1600">
                <a:solidFill>
                  <a:schemeClr val="bg1"/>
                </a:solidFill>
                <a:latin typeface="Arial" panose="020B0604020202020204" pitchFamily="34" charset="0"/>
                <a:ea typeface="微軟正黑體"/>
                <a:cs typeface="Arial" panose="020B0604020202020204" pitchFamily="34" charset="0"/>
              </a:rPr>
              <a:t>M.2 SSD Cache Acceleration for more agile data access. </a:t>
            </a:r>
            <a:br>
              <a:rPr lang="en-US" altLang="zh-TW" sz="1600">
                <a:solidFill>
                  <a:schemeClr val="bg1"/>
                </a:solidFill>
                <a:latin typeface="Arial" panose="020B0604020202020204" pitchFamily="34" charset="0"/>
                <a:ea typeface="微軟正黑體"/>
                <a:cs typeface="Arial" panose="020B0604020202020204" pitchFamily="34" charset="0"/>
              </a:rPr>
            </a:br>
            <a:r>
              <a:rPr lang="en-US" altLang="zh-TW" sz="1600">
                <a:solidFill>
                  <a:schemeClr val="bg1"/>
                </a:solidFill>
                <a:latin typeface="Arial" panose="020B0604020202020204" pitchFamily="34" charset="0"/>
                <a:ea typeface="微軟正黑體"/>
                <a:cs typeface="Arial" panose="020B0604020202020204" pitchFamily="34" charset="0"/>
              </a:rPr>
              <a:t>Enabling SSD caching enhances disk random access performance, reduces I/O latency, and significantly improves operational efficiency for applications requiring high IOPS, such as databases and virtualization.</a:t>
            </a:r>
            <a:endParaRPr lang="zh-TW" altLang="en-US">
              <a:solidFill>
                <a:schemeClr val="bg1"/>
              </a:solidFill>
              <a:latin typeface="Arial" panose="020B0604020202020204" pitchFamily="34" charset="0"/>
              <a:cs typeface="Arial" panose="020B0604020202020204" pitchFamily="34" charset="0"/>
            </a:endParaRPr>
          </a:p>
        </p:txBody>
      </p:sp>
      <p:sp>
        <p:nvSpPr>
          <p:cNvPr id="22" name="矩形 21">
            <a:extLst>
              <a:ext uri="{FF2B5EF4-FFF2-40B4-BE49-F238E27FC236}">
                <a16:creationId xmlns:a16="http://schemas.microsoft.com/office/drawing/2014/main" id="{E82B9601-3DC1-BF9E-05CC-EECE71F9917E}"/>
              </a:ext>
            </a:extLst>
          </p:cNvPr>
          <p:cNvSpPr/>
          <p:nvPr/>
        </p:nvSpPr>
        <p:spPr>
          <a:xfrm>
            <a:off x="7357482" y="3198911"/>
            <a:ext cx="3503514" cy="261610"/>
          </a:xfrm>
          <a:prstGeom prst="rect">
            <a:avLst/>
          </a:prstGeom>
        </p:spPr>
        <p:txBody>
          <a:bodyPr wrap="square" lIns="91440" tIns="45720" rIns="91440" bIns="45720" anchor="t">
            <a:spAutoFit/>
          </a:bodyPr>
          <a:lstStyle/>
          <a:p>
            <a:r>
              <a:rPr lang="zh-TW" altLang="en-US" sz="1100">
                <a:solidFill>
                  <a:schemeClr val="bg1"/>
                </a:solidFill>
                <a:latin typeface="Arial" panose="020B0604020202020204" pitchFamily="34" charset="0"/>
                <a:ea typeface="微軟正黑體"/>
                <a:cs typeface="Arial" panose="020B0604020202020204" pitchFamily="34" charset="0"/>
              </a:rPr>
              <a:t>Crucial </a:t>
            </a:r>
            <a:r>
              <a:rPr lang="en-US" sz="1100">
                <a:solidFill>
                  <a:schemeClr val="bg1"/>
                </a:solidFill>
                <a:latin typeface="Arial" panose="020B0604020202020204" pitchFamily="34" charset="0"/>
                <a:ea typeface="微軟正黑體"/>
                <a:cs typeface="Arial" panose="020B0604020202020204" pitchFamily="34" charset="0"/>
              </a:rPr>
              <a:t>CT4000T700SSD3</a:t>
            </a:r>
            <a:endParaRPr lang="zh-TW" altLang="en-US" sz="1100">
              <a:solidFill>
                <a:schemeClr val="bg1"/>
              </a:solidFill>
              <a:latin typeface="Arial" panose="020B0604020202020204" pitchFamily="34" charset="0"/>
              <a:ea typeface="微軟正黑體"/>
              <a:cs typeface="Arial" panose="020B0604020202020204" pitchFamily="34" charset="0"/>
            </a:endParaRPr>
          </a:p>
        </p:txBody>
      </p:sp>
      <p:sp>
        <p:nvSpPr>
          <p:cNvPr id="23" name="矩形 22">
            <a:extLst>
              <a:ext uri="{FF2B5EF4-FFF2-40B4-BE49-F238E27FC236}">
                <a16:creationId xmlns:a16="http://schemas.microsoft.com/office/drawing/2014/main" id="{9360C1BE-87C3-3038-EB04-E5143539A596}"/>
              </a:ext>
            </a:extLst>
          </p:cNvPr>
          <p:cNvSpPr/>
          <p:nvPr/>
        </p:nvSpPr>
        <p:spPr>
          <a:xfrm>
            <a:off x="7357482" y="6173703"/>
            <a:ext cx="3503514" cy="261610"/>
          </a:xfrm>
          <a:prstGeom prst="rect">
            <a:avLst/>
          </a:prstGeom>
        </p:spPr>
        <p:txBody>
          <a:bodyPr wrap="square" lIns="91440" tIns="45720" rIns="91440" bIns="45720" anchor="t">
            <a:spAutoFit/>
          </a:bodyPr>
          <a:lstStyle/>
          <a:p>
            <a:r>
              <a:rPr lang="zh-CN" altLang="en-US" sz="1100">
                <a:solidFill>
                  <a:schemeClr val="bg1"/>
                </a:solidFill>
                <a:latin typeface="Arial" panose="020B0604020202020204" pitchFamily="34" charset="0"/>
                <a:ea typeface="微軟正黑體"/>
                <a:cs typeface="Arial" panose="020B0604020202020204" pitchFamily="34" charset="0"/>
              </a:rPr>
              <a:t>MSI SPATIUM M570 PCIe 5.0 NVMe M.2 HS</a:t>
            </a:r>
            <a:endParaRPr lang="en-US" sz="1100">
              <a:solidFill>
                <a:schemeClr val="bg1"/>
              </a:solidFill>
              <a:latin typeface="Arial" panose="020B0604020202020204" pitchFamily="34" charset="0"/>
              <a:ea typeface="微軟正黑體"/>
              <a:cs typeface="Arial" panose="020B0604020202020204" pitchFamily="34" charset="0"/>
            </a:endParaRPr>
          </a:p>
        </p:txBody>
      </p:sp>
      <p:sp>
        <p:nvSpPr>
          <p:cNvPr id="24" name="矩形 23">
            <a:extLst>
              <a:ext uri="{FF2B5EF4-FFF2-40B4-BE49-F238E27FC236}">
                <a16:creationId xmlns:a16="http://schemas.microsoft.com/office/drawing/2014/main" id="{3AAEA275-9886-6EAC-727C-1B603331CA9F}"/>
              </a:ext>
            </a:extLst>
          </p:cNvPr>
          <p:cNvSpPr/>
          <p:nvPr/>
        </p:nvSpPr>
        <p:spPr>
          <a:xfrm>
            <a:off x="7357482" y="4692363"/>
            <a:ext cx="3503514" cy="261610"/>
          </a:xfrm>
          <a:prstGeom prst="rect">
            <a:avLst/>
          </a:prstGeom>
        </p:spPr>
        <p:txBody>
          <a:bodyPr wrap="square" lIns="91440" tIns="45720" rIns="91440" bIns="45720" anchor="t">
            <a:spAutoFit/>
          </a:bodyPr>
          <a:lstStyle/>
          <a:p>
            <a:r>
              <a:rPr lang="zh-CN" altLang="en-US" sz="1100">
                <a:solidFill>
                  <a:schemeClr val="bg1"/>
                </a:solidFill>
                <a:latin typeface="Arial" panose="020B0604020202020204" pitchFamily="34" charset="0"/>
                <a:ea typeface="微軟正黑體"/>
                <a:cs typeface="Arial" panose="020B0604020202020204" pitchFamily="34" charset="0"/>
              </a:rPr>
              <a:t>GIGABYTE AORUS Gen5 10000 SSD</a:t>
            </a:r>
            <a:endParaRPr lang="en-US" sz="1100">
              <a:solidFill>
                <a:schemeClr val="bg1"/>
              </a:solidFill>
              <a:latin typeface="Arial" panose="020B0604020202020204" pitchFamily="34" charset="0"/>
              <a:ea typeface="微軟正黑體"/>
              <a:cs typeface="Arial" panose="020B0604020202020204" pitchFamily="34" charset="0"/>
            </a:endParaRPr>
          </a:p>
        </p:txBody>
      </p:sp>
    </p:spTree>
    <p:extLst>
      <p:ext uri="{BB962C8B-B14F-4D97-AF65-F5344CB8AC3E}">
        <p14:creationId xmlns:p14="http://schemas.microsoft.com/office/powerpoint/2010/main" val="23146449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形 1">
            <a:extLst>
              <a:ext uri="{FF2B5EF4-FFF2-40B4-BE49-F238E27FC236}">
                <a16:creationId xmlns:a16="http://schemas.microsoft.com/office/drawing/2014/main" id="{90AF45BC-BCC2-FA16-453E-8D90C4C835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
            <a:ext cx="6555345" cy="6858001"/>
          </a:xfrm>
          <a:prstGeom prst="rect">
            <a:avLst/>
          </a:prstGeom>
        </p:spPr>
      </p:pic>
      <p:sp>
        <p:nvSpPr>
          <p:cNvPr id="3" name="文字方塊 2">
            <a:extLst>
              <a:ext uri="{FF2B5EF4-FFF2-40B4-BE49-F238E27FC236}">
                <a16:creationId xmlns:a16="http://schemas.microsoft.com/office/drawing/2014/main" id="{A5360475-118E-43C3-21CE-A9A0F26DA517}"/>
              </a:ext>
            </a:extLst>
          </p:cNvPr>
          <p:cNvSpPr txBox="1"/>
          <p:nvPr/>
        </p:nvSpPr>
        <p:spPr>
          <a:xfrm>
            <a:off x="403447" y="593442"/>
            <a:ext cx="5741934" cy="1508105"/>
          </a:xfrm>
          <a:prstGeom prst="rect">
            <a:avLst/>
          </a:prstGeom>
          <a:noFill/>
        </p:spPr>
        <p:txBody>
          <a:bodyPr wrap="square" lIns="91440" tIns="45720" rIns="91440" bIns="45720" rtlCol="0" anchor="t">
            <a:spAutoFit/>
          </a:bodyPr>
          <a:lstStyle/>
          <a:p>
            <a:r>
              <a:rPr lang="en-US" altLang="zh-TW" sz="4600" b="1">
                <a:solidFill>
                  <a:schemeClr val="bg1"/>
                </a:solidFill>
                <a:latin typeface="Arial"/>
                <a:ea typeface="微軟正黑體"/>
                <a:cs typeface="Arial"/>
              </a:rPr>
              <a:t>How Much Capacity Do You Need？</a:t>
            </a:r>
          </a:p>
        </p:txBody>
      </p:sp>
      <p:pic>
        <p:nvPicPr>
          <p:cNvPr id="7" name="圖片 4" descr="一張含有 圖表 的圖片&#10;&#10;自動產生的描述">
            <a:extLst>
              <a:ext uri="{FF2B5EF4-FFF2-40B4-BE49-F238E27FC236}">
                <a16:creationId xmlns:a16="http://schemas.microsoft.com/office/drawing/2014/main" id="{B23B66D6-B33D-8BAE-A1A1-850C16B55D9D}"/>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5886"/>
                    </a14:imgEffect>
                    <a14:imgEffect>
                      <a14:saturation sat="400000"/>
                    </a14:imgEffect>
                    <a14:imgEffect>
                      <a14:brightnessContrast contrast="-39000"/>
                    </a14:imgEffect>
                  </a14:imgLayer>
                </a14:imgProps>
              </a:ext>
            </a:extLst>
          </a:blip>
          <a:stretch>
            <a:fillRect/>
          </a:stretch>
        </p:blipFill>
        <p:spPr>
          <a:xfrm>
            <a:off x="0" y="2941212"/>
            <a:ext cx="6555346" cy="3922508"/>
          </a:xfrm>
          <a:prstGeom prst="rect">
            <a:avLst/>
          </a:prstGeom>
        </p:spPr>
      </p:pic>
      <p:sp>
        <p:nvSpPr>
          <p:cNvPr id="9" name="文字方塊 8">
            <a:extLst>
              <a:ext uri="{FF2B5EF4-FFF2-40B4-BE49-F238E27FC236}">
                <a16:creationId xmlns:a16="http://schemas.microsoft.com/office/drawing/2014/main" id="{70B48D66-0621-6E16-FBB8-DF646C822A6B}"/>
              </a:ext>
            </a:extLst>
          </p:cNvPr>
          <p:cNvSpPr txBox="1"/>
          <p:nvPr/>
        </p:nvSpPr>
        <p:spPr>
          <a:xfrm>
            <a:off x="6873299" y="860612"/>
            <a:ext cx="4915254" cy="5293757"/>
          </a:xfrm>
          <a:prstGeom prst="rect">
            <a:avLst/>
          </a:prstGeom>
          <a:noFill/>
        </p:spPr>
        <p:txBody>
          <a:bodyPr wrap="square" lIns="91440" tIns="45720" rIns="91440" bIns="45720" rtlCol="0" anchor="t">
            <a:spAutoFit/>
          </a:bodyPr>
          <a:lstStyle/>
          <a:p>
            <a:pPr marL="285750" indent="-285750">
              <a:spcBef>
                <a:spcPts val="1200"/>
              </a:spcBef>
              <a:buFont typeface="Arial,Sans-Serif"/>
              <a:buChar char="•"/>
            </a:pPr>
            <a:r>
              <a:rPr lang="en-US" altLang="zh-TW" sz="1600" spc="100">
                <a:solidFill>
                  <a:schemeClr val="bg1"/>
                </a:solidFill>
                <a:latin typeface="Arial"/>
                <a:ea typeface="微軟正黑體"/>
                <a:cs typeface="Arial"/>
              </a:rPr>
              <a:t>The storage usage grows at a rate of </a:t>
            </a:r>
            <a:r>
              <a:rPr lang="en-US" sz="1600" spc="100">
                <a:solidFill>
                  <a:srgbClr val="FF0000"/>
                </a:solidFill>
                <a:latin typeface="Arial"/>
                <a:ea typeface="微軟正黑體"/>
                <a:cs typeface="Arial"/>
              </a:rPr>
              <a:t>30% to 40%</a:t>
            </a:r>
            <a:r>
              <a:rPr lang="en-US" sz="1600" spc="100">
                <a:solidFill>
                  <a:schemeClr val="bg1"/>
                </a:solidFill>
                <a:latin typeface="Arial"/>
                <a:ea typeface="微軟正黑體"/>
                <a:cs typeface="Arial"/>
              </a:rPr>
              <a:t> per year.</a:t>
            </a:r>
          </a:p>
          <a:p>
            <a:pPr marL="285750" indent="-285750">
              <a:spcBef>
                <a:spcPts val="1200"/>
              </a:spcBef>
              <a:buFont typeface="Arial,Sans-Serif"/>
              <a:buChar char="•"/>
            </a:pPr>
            <a:r>
              <a:rPr lang="en-US" sz="1600" spc="100">
                <a:solidFill>
                  <a:srgbClr val="FF0000"/>
                </a:solidFill>
                <a:latin typeface="Arial"/>
                <a:ea typeface="微軟正黑體"/>
                <a:cs typeface="Arial"/>
              </a:rPr>
              <a:t>Data Protection</a:t>
            </a:r>
            <a:r>
              <a:rPr lang="en-US" sz="1600" spc="100">
                <a:solidFill>
                  <a:schemeClr val="bg1"/>
                </a:solidFill>
                <a:latin typeface="Arial"/>
                <a:ea typeface="微軟正黑體"/>
                <a:cs typeface="Arial"/>
              </a:rPr>
              <a:t>: Frequent backups require additional storage space to prevent data loss or damage.</a:t>
            </a:r>
          </a:p>
          <a:p>
            <a:pPr marL="285750" indent="-285750">
              <a:spcBef>
                <a:spcPts val="1200"/>
              </a:spcBef>
              <a:buFont typeface="Arial,Sans-Serif"/>
              <a:buChar char="•"/>
            </a:pPr>
            <a:r>
              <a:rPr lang="en-US" sz="1600" spc="100">
                <a:solidFill>
                  <a:srgbClr val="FF0000"/>
                </a:solidFill>
                <a:latin typeface="Arial"/>
                <a:ea typeface="微軟正黑體"/>
                <a:cs typeface="Arial"/>
              </a:rPr>
              <a:t>Big data analysis</a:t>
            </a:r>
            <a:r>
              <a:rPr lang="en-US" sz="1600" spc="100">
                <a:solidFill>
                  <a:schemeClr val="bg1"/>
                </a:solidFill>
                <a:latin typeface="Arial"/>
                <a:ea typeface="微軟正黑體"/>
                <a:cs typeface="Arial"/>
              </a:rPr>
              <a:t> requires large amounts of data storage and processing.</a:t>
            </a:r>
            <a:endParaRPr lang="en-US" altLang="zh-TW" sz="1600" spc="100">
              <a:solidFill>
                <a:schemeClr val="bg1"/>
              </a:solidFill>
              <a:latin typeface="Arial"/>
              <a:ea typeface="新細明體"/>
              <a:cs typeface="Arial"/>
            </a:endParaRPr>
          </a:p>
          <a:p>
            <a:pPr marL="285750" indent="-285750">
              <a:spcBef>
                <a:spcPts val="1200"/>
              </a:spcBef>
              <a:buFont typeface="Arial,Sans-Serif"/>
              <a:buChar char="•"/>
            </a:pPr>
            <a:r>
              <a:rPr lang="en-US" altLang="zh-TW" sz="1600" spc="100">
                <a:solidFill>
                  <a:srgbClr val="FF0000"/>
                </a:solidFill>
                <a:latin typeface="Arial"/>
                <a:ea typeface="微軟正黑體"/>
                <a:cs typeface="Arial"/>
              </a:rPr>
              <a:t>Data Sharing</a:t>
            </a:r>
            <a:r>
              <a:rPr lang="en-US" altLang="zh-TW" sz="1600" spc="100">
                <a:solidFill>
                  <a:schemeClr val="bg1"/>
                </a:solidFill>
                <a:latin typeface="Arial"/>
                <a:ea typeface="微軟正黑體"/>
                <a:cs typeface="Arial"/>
              </a:rPr>
              <a:t>: Central storage systems are needed for data sharing across departments as business expand.</a:t>
            </a:r>
            <a:endParaRPr lang="en-US" sz="1600" spc="100">
              <a:solidFill>
                <a:schemeClr val="bg1"/>
              </a:solidFill>
              <a:latin typeface="Arial"/>
              <a:ea typeface="微軟正黑體"/>
              <a:cs typeface="Arial"/>
            </a:endParaRPr>
          </a:p>
          <a:p>
            <a:pPr marL="285750" indent="-285750">
              <a:spcBef>
                <a:spcPts val="1200"/>
              </a:spcBef>
              <a:buFont typeface="Arial,Sans-Serif"/>
              <a:buChar char="•"/>
            </a:pPr>
            <a:r>
              <a:rPr lang="en-US" altLang="zh-TW" sz="1600" spc="100">
                <a:solidFill>
                  <a:srgbClr val="FF0000"/>
                </a:solidFill>
                <a:latin typeface="Arial"/>
                <a:ea typeface="微軟正黑體"/>
                <a:cs typeface="Arial"/>
              </a:rPr>
              <a:t>Security &amp; Privacy</a:t>
            </a:r>
            <a:r>
              <a:rPr lang="en-US" altLang="zh-TW" sz="1600" spc="100">
                <a:solidFill>
                  <a:schemeClr val="bg1"/>
                </a:solidFill>
                <a:latin typeface="Arial"/>
                <a:ea typeface="微軟正黑體"/>
                <a:cs typeface="Arial"/>
              </a:rPr>
              <a:t>: Companies use on-premised storage solutions to keep sensitive information within their own IT infrastructure.</a:t>
            </a:r>
            <a:endParaRPr lang="en-US" sz="1600" spc="100">
              <a:solidFill>
                <a:schemeClr val="bg1"/>
              </a:solidFill>
              <a:latin typeface="Arial"/>
              <a:ea typeface="微軟正黑體"/>
              <a:cs typeface="Arial"/>
            </a:endParaRPr>
          </a:p>
          <a:p>
            <a:pPr marL="285750" indent="-285750">
              <a:spcBef>
                <a:spcPts val="1200"/>
              </a:spcBef>
              <a:buFont typeface="Arial,Sans-Serif"/>
              <a:buChar char="•"/>
            </a:pPr>
            <a:r>
              <a:rPr lang="en-US" altLang="zh-TW" sz="1600" spc="100">
                <a:solidFill>
                  <a:srgbClr val="FF0000"/>
                </a:solidFill>
                <a:latin typeface="Arial"/>
                <a:ea typeface="微軟正黑體"/>
                <a:cs typeface="Arial"/>
              </a:rPr>
              <a:t>Growth of IoT</a:t>
            </a:r>
            <a:r>
              <a:rPr lang="en-US" altLang="zh-TW" sz="1600" spc="100">
                <a:solidFill>
                  <a:schemeClr val="bg1"/>
                </a:solidFill>
                <a:latin typeface="Arial"/>
                <a:ea typeface="微軟正黑體"/>
                <a:cs typeface="Arial"/>
              </a:rPr>
              <a:t>: devices and their data also contribute to increased storage demand.</a:t>
            </a:r>
            <a:endParaRPr lang="en-US" sz="1600" spc="100">
              <a:solidFill>
                <a:schemeClr val="bg1"/>
              </a:solidFill>
              <a:latin typeface="Arial"/>
              <a:ea typeface="微軟正黑體"/>
              <a:cs typeface="Arial"/>
            </a:endParaRPr>
          </a:p>
        </p:txBody>
      </p:sp>
    </p:spTree>
    <p:extLst>
      <p:ext uri="{BB962C8B-B14F-4D97-AF65-F5344CB8AC3E}">
        <p14:creationId xmlns:p14="http://schemas.microsoft.com/office/powerpoint/2010/main" val="42467665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74FF805F-6521-4307-B6BF-1A0874627BC2}"/>
              </a:ext>
            </a:extLst>
          </p:cNvPr>
          <p:cNvSpPr txBox="1"/>
          <p:nvPr/>
        </p:nvSpPr>
        <p:spPr>
          <a:xfrm>
            <a:off x="0" y="156810"/>
            <a:ext cx="12236450" cy="1823576"/>
          </a:xfrm>
          <a:prstGeom prst="rect">
            <a:avLst/>
          </a:prstGeom>
          <a:noFill/>
        </p:spPr>
        <p:txBody>
          <a:bodyPr wrap="square" lIns="91440" tIns="45720" rIns="91440" bIns="45720" rtlCol="0" anchor="t">
            <a:spAutoFit/>
          </a:bodyPr>
          <a:lstStyle/>
          <a:p>
            <a:pPr algn="ctr">
              <a:lnSpc>
                <a:spcPts val="4500"/>
              </a:lnSpc>
            </a:pPr>
            <a:r>
              <a:rPr lang="zh-TW" sz="4600" b="1">
                <a:solidFill>
                  <a:schemeClr val="bg1">
                    <a:lumMod val="75000"/>
                  </a:schemeClr>
                </a:solidFill>
                <a:latin typeface="Arial" panose="020B0604020202020204" pitchFamily="34" charset="0"/>
                <a:ea typeface="微軟正黑體"/>
                <a:cs typeface="Arial" panose="020B0604020202020204" pitchFamily="34" charset="0"/>
              </a:rPr>
              <a:t>Built-in GPU: Elevating AI Image Recognition and Video Transcoding Efficiency</a:t>
            </a:r>
            <a:endParaRPr lang="zh-TW">
              <a:latin typeface="Arial" panose="020B0604020202020204" pitchFamily="34" charset="0"/>
              <a:cs typeface="Arial" panose="020B0604020202020204" pitchFamily="34" charset="0"/>
            </a:endParaRPr>
          </a:p>
        </p:txBody>
      </p:sp>
      <p:sp>
        <p:nvSpPr>
          <p:cNvPr id="3" name="矩形 2"/>
          <p:cNvSpPr/>
          <p:nvPr/>
        </p:nvSpPr>
        <p:spPr>
          <a:xfrm>
            <a:off x="785092" y="2372561"/>
            <a:ext cx="6506971" cy="1761636"/>
          </a:xfrm>
          <a:prstGeom prst="rect">
            <a:avLst/>
          </a:prstGeom>
        </p:spPr>
        <p:txBody>
          <a:bodyPr wrap="square" lIns="91440" tIns="45720" rIns="91440" bIns="45720" anchor="t">
            <a:spAutoFit/>
          </a:bodyPr>
          <a:lstStyle/>
          <a:p>
            <a:pPr>
              <a:lnSpc>
                <a:spcPts val="2200"/>
              </a:lnSpc>
            </a:pPr>
            <a:r>
              <a:rPr lang="en-US" altLang="zh-TW" sz="1600">
                <a:solidFill>
                  <a:schemeClr val="bg1"/>
                </a:solidFill>
                <a:latin typeface="Arial" panose="020B0604020202020204" pitchFamily="34" charset="0"/>
                <a:ea typeface="微軟正黑體"/>
                <a:cs typeface="Arial" panose="020B0604020202020204" pitchFamily="34" charset="0"/>
              </a:rPr>
              <a:t>The TS-h1277AXU-RP and TS-h1677AXU-RP come equipped with an integrated AMD Radeon™ Graphics GPU. Not only does it accelerate facial recognition efficiency, but it also enhances video transcoding, ensuring smoother streaming transmissions and improving compatibility across various platforms. Transcoding into H.264/265 further optimizes storage efficiency.</a:t>
            </a:r>
            <a:endPar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graphicFrame>
        <p:nvGraphicFramePr>
          <p:cNvPr id="5" name="表格 4">
            <a:extLst>
              <a:ext uri="{FF2B5EF4-FFF2-40B4-BE49-F238E27FC236}">
                <a16:creationId xmlns:a16="http://schemas.microsoft.com/office/drawing/2014/main" id="{93FAE922-AABA-5E9A-D6D6-CFB287F2637E}"/>
              </a:ext>
            </a:extLst>
          </p:cNvPr>
          <p:cNvGraphicFramePr>
            <a:graphicFrameLocks noGrp="1"/>
          </p:cNvGraphicFramePr>
          <p:nvPr>
            <p:extLst>
              <p:ext uri="{D42A27DB-BD31-4B8C-83A1-F6EECF244321}">
                <p14:modId xmlns:p14="http://schemas.microsoft.com/office/powerpoint/2010/main" val="3845056663"/>
              </p:ext>
            </p:extLst>
          </p:nvPr>
        </p:nvGraphicFramePr>
        <p:xfrm>
          <a:off x="899459" y="4526373"/>
          <a:ext cx="9009942" cy="1563129"/>
        </p:xfrm>
        <a:graphic>
          <a:graphicData uri="http://schemas.openxmlformats.org/drawingml/2006/table">
            <a:tbl>
              <a:tblPr firstRow="1" bandRow="1">
                <a:effectLst>
                  <a:reflection blurRad="101600" stA="31000" endPos="31000" dir="5400000" sy="-100000" algn="bl" rotWithShape="0"/>
                </a:effectLst>
                <a:tableStyleId>{073A0DAA-6AF3-43AB-8588-CEC1D06C72B9}</a:tableStyleId>
              </a:tblPr>
              <a:tblGrid>
                <a:gridCol w="1832916">
                  <a:extLst>
                    <a:ext uri="{9D8B030D-6E8A-4147-A177-3AD203B41FA5}">
                      <a16:colId xmlns:a16="http://schemas.microsoft.com/office/drawing/2014/main" val="2726967872"/>
                    </a:ext>
                  </a:extLst>
                </a:gridCol>
                <a:gridCol w="1523999">
                  <a:extLst>
                    <a:ext uri="{9D8B030D-6E8A-4147-A177-3AD203B41FA5}">
                      <a16:colId xmlns:a16="http://schemas.microsoft.com/office/drawing/2014/main" val="3252704528"/>
                    </a:ext>
                  </a:extLst>
                </a:gridCol>
                <a:gridCol w="1346812">
                  <a:extLst>
                    <a:ext uri="{9D8B030D-6E8A-4147-A177-3AD203B41FA5}">
                      <a16:colId xmlns:a16="http://schemas.microsoft.com/office/drawing/2014/main" val="1520069243"/>
                    </a:ext>
                  </a:extLst>
                </a:gridCol>
                <a:gridCol w="1435405">
                  <a:extLst>
                    <a:ext uri="{9D8B030D-6E8A-4147-A177-3AD203B41FA5}">
                      <a16:colId xmlns:a16="http://schemas.microsoft.com/office/drawing/2014/main" val="1859325516"/>
                    </a:ext>
                  </a:extLst>
                </a:gridCol>
                <a:gridCol w="1435405">
                  <a:extLst>
                    <a:ext uri="{9D8B030D-6E8A-4147-A177-3AD203B41FA5}">
                      <a16:colId xmlns:a16="http://schemas.microsoft.com/office/drawing/2014/main" val="3812226790"/>
                    </a:ext>
                  </a:extLst>
                </a:gridCol>
                <a:gridCol w="1435405">
                  <a:extLst>
                    <a:ext uri="{9D8B030D-6E8A-4147-A177-3AD203B41FA5}">
                      <a16:colId xmlns:a16="http://schemas.microsoft.com/office/drawing/2014/main" val="2387807722"/>
                    </a:ext>
                  </a:extLst>
                </a:gridCol>
              </a:tblGrid>
              <a:tr h="648729">
                <a:tc>
                  <a:txBody>
                    <a:bodyPr/>
                    <a:lstStyle/>
                    <a:p>
                      <a:endParaRPr lang="zh-TW" altLang="en-US" sz="1400">
                        <a:latin typeface="Arial" panose="020B0604020202020204" pitchFamily="34" charset="0"/>
                        <a:ea typeface="微軟正黑體" panose="020B0604030504040204" pitchFamily="34" charset="-120"/>
                        <a:cs typeface="Arial" panose="020B0604020202020204" pitchFamily="34" charset="0"/>
                      </a:endParaRPr>
                    </a:p>
                  </a:txBody>
                  <a:tcPr anchor="ctr">
                    <a:lnL w="12700" cmpd="sng">
                      <a:noFill/>
                    </a:lnL>
                    <a:lnR w="12700" cap="flat" cmpd="sng" algn="ctr">
                      <a:solidFill>
                        <a:schemeClr val="bg1"/>
                      </a:solidFill>
                      <a:prstDash val="solid"/>
                      <a:round/>
                      <a:headEnd type="none" w="med" len="med"/>
                      <a:tailEnd type="none" w="med" len="med"/>
                    </a:lnR>
                    <a:lnT w="12700" cap="flat" cmpd="sng" algn="ctr">
                      <a:solidFill>
                        <a:srgbClr val="FF0505"/>
                      </a:solid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r>
                        <a:rPr lang="af-ZA" sz="1400">
                          <a:latin typeface="Arial" panose="020B0604020202020204" pitchFamily="34" charset="0"/>
                          <a:ea typeface="微軟正黑體"/>
                          <a:cs typeface="Arial" panose="020B0604020202020204" pitchFamily="34" charset="0"/>
                        </a:rPr>
                        <a:t>TS-h1677AXU</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0505"/>
                      </a:solid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r>
                        <a:rPr lang="af-ZA" sz="1400">
                          <a:latin typeface="Arial" panose="020B0604020202020204" pitchFamily="34" charset="0"/>
                          <a:ea typeface="微軟正黑體"/>
                          <a:cs typeface="Arial" panose="020B0604020202020204" pitchFamily="34" charset="0"/>
                        </a:rPr>
                        <a:t>TS-h1887XU</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0505"/>
                      </a:solid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r>
                        <a:rPr lang="af-ZA" sz="1400">
                          <a:latin typeface="Arial" panose="020B0604020202020204" pitchFamily="34" charset="0"/>
                          <a:ea typeface="微軟正黑體"/>
                          <a:cs typeface="Arial" panose="020B0604020202020204" pitchFamily="34" charset="0"/>
                        </a:rPr>
                        <a:t>TS-h1677XU</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0505"/>
                      </a:solid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r>
                        <a:rPr lang="af-ZA" sz="1400">
                          <a:latin typeface="Arial" panose="020B0604020202020204" pitchFamily="34" charset="0"/>
                          <a:ea typeface="微軟正黑體"/>
                          <a:cs typeface="Arial" panose="020B0604020202020204" pitchFamily="34" charset="0"/>
                        </a:rPr>
                        <a:t>TS-464eU</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0505"/>
                      </a:solid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r>
                        <a:rPr lang="af-ZA" sz="1400">
                          <a:latin typeface="Arial" panose="020B0604020202020204" pitchFamily="34" charset="0"/>
                          <a:ea typeface="微軟正黑體"/>
                          <a:cs typeface="Arial" panose="020B0604020202020204" pitchFamily="34" charset="0"/>
                        </a:rPr>
                        <a:t>TS-453E</a:t>
                      </a:r>
                    </a:p>
                  </a:txBody>
                  <a:tcPr anchor="ctr">
                    <a:lnL w="12700" cap="flat" cmpd="sng" algn="ctr">
                      <a:solidFill>
                        <a:schemeClr val="bg1"/>
                      </a:solidFill>
                      <a:prstDash val="solid"/>
                      <a:round/>
                      <a:headEnd type="none" w="med" len="med"/>
                      <a:tailEnd type="none" w="med" len="med"/>
                    </a:lnL>
                    <a:lnR w="12700" cmpd="sng">
                      <a:noFill/>
                    </a:lnR>
                    <a:lnT w="12700" cap="flat" cmpd="sng" algn="ctr">
                      <a:solidFill>
                        <a:srgbClr val="FF0505"/>
                      </a:solidFill>
                      <a:prstDash val="solid"/>
                      <a:round/>
                      <a:headEnd type="none" w="med" len="med"/>
                      <a:tailEnd type="none" w="med" len="med"/>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967298753"/>
                  </a:ext>
                </a:extLst>
              </a:tr>
              <a:tr h="0">
                <a:tc>
                  <a:txBody>
                    <a:bodyPr/>
                    <a:lstStyle/>
                    <a:p>
                      <a:pPr lvl="0">
                        <a:buNone/>
                      </a:pPr>
                      <a:r>
                        <a:rPr lang="zh-TW" sz="1400" b="0" i="0" u="none" strike="noStrike" baseline="0" noProof="0">
                          <a:solidFill>
                            <a:srgbClr val="000000"/>
                          </a:solidFill>
                          <a:latin typeface="Arial" panose="020B0604020202020204" pitchFamily="34" charset="0"/>
                          <a:ea typeface="微軟正黑體"/>
                          <a:cs typeface="Arial" panose="020B0604020202020204" pitchFamily="34" charset="0"/>
                        </a:rPr>
                        <a:t>Thumbnail/Hour</a:t>
                      </a:r>
                      <a:endParaRPr lang="zh-TW">
                        <a:latin typeface="Arial" panose="020B0604020202020204" pitchFamily="34" charset="0"/>
                        <a:cs typeface="Arial" panose="020B0604020202020204" pitchFamily="34" charset="0"/>
                      </a:endParaRPr>
                    </a:p>
                  </a:txBody>
                  <a:tcPr anchor="ctr">
                    <a:lnL w="12700" cmpd="sng">
                      <a:noFill/>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tc>
                  <a:txBody>
                    <a:bodyPr/>
                    <a:lstStyle/>
                    <a:p>
                      <a:r>
                        <a:rPr lang="en-US" altLang="zh-TW" sz="1400" b="1">
                          <a:solidFill>
                            <a:srgbClr val="FF0000"/>
                          </a:solidFill>
                          <a:effectLst/>
                          <a:latin typeface="Arial" panose="020B0604020202020204" pitchFamily="34" charset="0"/>
                          <a:ea typeface="微軟正黑體"/>
                          <a:cs typeface="Arial" panose="020B0604020202020204" pitchFamily="34" charset="0"/>
                        </a:rPr>
                        <a:t>91009</a:t>
                      </a:r>
                      <a:endParaRPr lang="zh-TW" altLang="en-US" sz="1400" b="1">
                        <a:solidFill>
                          <a:srgbClr val="FF0000"/>
                        </a:solidFill>
                        <a:latin typeface="Arial" panose="020B0604020202020204" pitchFamily="34" charset="0"/>
                        <a:ea typeface="微軟正黑體"/>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tc>
                  <a:txBody>
                    <a:bodyPr/>
                    <a:lstStyle/>
                    <a:p>
                      <a:r>
                        <a:rPr lang="en-US" altLang="zh-TW" sz="1400">
                          <a:latin typeface="Arial" panose="020B0604020202020204" pitchFamily="34" charset="0"/>
                          <a:ea typeface="微軟正黑體"/>
                          <a:cs typeface="Arial" panose="020B0604020202020204" pitchFamily="34" charset="0"/>
                        </a:rPr>
                        <a:t>50055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tc>
                  <a:txBody>
                    <a:bodyPr/>
                    <a:lstStyle/>
                    <a:p>
                      <a:r>
                        <a:rPr lang="en-US" altLang="zh-TW" sz="1400">
                          <a:latin typeface="Arial" panose="020B0604020202020204" pitchFamily="34" charset="0"/>
                          <a:ea typeface="微軟正黑體"/>
                          <a:cs typeface="Arial" panose="020B0604020202020204" pitchFamily="34" charset="0"/>
                        </a:rPr>
                        <a:t>11917</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tc>
                  <a:txBody>
                    <a:bodyPr/>
                    <a:lstStyle/>
                    <a:p>
                      <a:r>
                        <a:rPr lang="en-US" altLang="zh-TW" sz="1400">
                          <a:latin typeface="Arial" panose="020B0604020202020204" pitchFamily="34" charset="0"/>
                          <a:ea typeface="微軟正黑體"/>
                          <a:cs typeface="Arial" panose="020B0604020202020204" pitchFamily="34" charset="0"/>
                        </a:rPr>
                        <a:t>12834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tc>
                  <a:txBody>
                    <a:bodyPr/>
                    <a:lstStyle/>
                    <a:p>
                      <a:r>
                        <a:rPr lang="en-US" altLang="zh-TW" sz="1400">
                          <a:latin typeface="Arial" panose="020B0604020202020204" pitchFamily="34" charset="0"/>
                          <a:ea typeface="微軟正黑體"/>
                          <a:cs typeface="Arial" panose="020B0604020202020204" pitchFamily="34" charset="0"/>
                        </a:rPr>
                        <a:t>11917</a:t>
                      </a:r>
                    </a:p>
                  </a:txBody>
                  <a:tcPr anchor="ctr">
                    <a:lnL w="12700" cap="flat" cmpd="sng" algn="ctr">
                      <a:solidFill>
                        <a:schemeClr val="bg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25187244"/>
                  </a:ext>
                </a:extLst>
              </a:tr>
              <a:tr h="0">
                <a:tc>
                  <a:txBody>
                    <a:bodyPr/>
                    <a:lstStyle/>
                    <a:p>
                      <a:pPr lvl="0">
                        <a:buNone/>
                      </a:pPr>
                      <a:r>
                        <a:rPr lang="zh-TW" sz="1400" b="0" i="0" u="none" strike="noStrike" baseline="0" noProof="0">
                          <a:solidFill>
                            <a:srgbClr val="000000"/>
                          </a:solidFill>
                          <a:latin typeface="Arial" panose="020B0604020202020204" pitchFamily="34" charset="0"/>
                          <a:ea typeface="微軟正黑體"/>
                          <a:cs typeface="Arial" panose="020B0604020202020204" pitchFamily="34" charset="0"/>
                        </a:rPr>
                        <a:t>Facial Recog./Hour</a:t>
                      </a:r>
                      <a:endParaRPr lang="zh-TW" altLang="en-US" sz="1400">
                        <a:latin typeface="Arial" panose="020B0604020202020204" pitchFamily="34" charset="0"/>
                        <a:ea typeface="微軟正黑體" panose="020B0604030504040204" pitchFamily="34" charset="-120"/>
                        <a:cs typeface="Arial" panose="020B0604020202020204" pitchFamily="34" charset="0"/>
                      </a:endParaRPr>
                    </a:p>
                  </a:txBody>
                  <a:tcPr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altLang="zh-TW" sz="1400" b="1">
                          <a:solidFill>
                            <a:srgbClr val="FF0000"/>
                          </a:solidFill>
                          <a:effectLst/>
                          <a:latin typeface="Arial" panose="020B0604020202020204" pitchFamily="34" charset="0"/>
                          <a:ea typeface="微軟正黑體"/>
                          <a:cs typeface="Arial" panose="020B0604020202020204" pitchFamily="34" charset="0"/>
                        </a:rPr>
                        <a:t>66740</a:t>
                      </a:r>
                      <a:endParaRPr lang="zh-TW" altLang="en-US" sz="1400" b="1">
                        <a:solidFill>
                          <a:srgbClr val="FF0000"/>
                        </a:solidFill>
                        <a:latin typeface="Arial" panose="020B0604020202020204" pitchFamily="34" charset="0"/>
                        <a:ea typeface="微軟正黑體"/>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altLang="zh-TW" sz="1400">
                          <a:latin typeface="Arial" panose="020B0604020202020204" pitchFamily="34" charset="0"/>
                          <a:ea typeface="微軟正黑體"/>
                          <a:cs typeface="Arial" panose="020B0604020202020204" pitchFamily="34" charset="0"/>
                        </a:rPr>
                        <a:t>55616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altLang="zh-TW" sz="1400">
                          <a:latin typeface="Arial" panose="020B0604020202020204" pitchFamily="34" charset="0"/>
                          <a:ea typeface="微軟正黑體"/>
                          <a:cs typeface="Arial" panose="020B0604020202020204" pitchFamily="34" charset="0"/>
                        </a:rPr>
                        <a:t>37077</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altLang="zh-TW" sz="1400">
                          <a:latin typeface="Arial" panose="020B0604020202020204" pitchFamily="34" charset="0"/>
                          <a:ea typeface="微軟正黑體"/>
                          <a:cs typeface="Arial" panose="020B0604020202020204" pitchFamily="34" charset="0"/>
                        </a:rPr>
                        <a:t>10215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altLang="zh-TW" sz="1400">
                          <a:latin typeface="Arial" panose="020B0604020202020204" pitchFamily="34" charset="0"/>
                          <a:ea typeface="微軟正黑體"/>
                          <a:cs typeface="Arial" panose="020B0604020202020204" pitchFamily="34" charset="0"/>
                        </a:rPr>
                        <a:t>10215</a:t>
                      </a:r>
                    </a:p>
                  </a:txBody>
                  <a:tcPr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87835891"/>
                  </a:ext>
                </a:extLst>
              </a:tr>
              <a:tr h="0">
                <a:tc>
                  <a:txBody>
                    <a:bodyPr/>
                    <a:lstStyle/>
                    <a:p>
                      <a:pPr lvl="0">
                        <a:buNone/>
                      </a:pPr>
                      <a:r>
                        <a:rPr lang="af-ZA" sz="1400" b="0" i="0" u="none" strike="noStrike" baseline="0" noProof="0">
                          <a:solidFill>
                            <a:srgbClr val="000000"/>
                          </a:solidFill>
                          <a:latin typeface="Arial" panose="020B0604020202020204" pitchFamily="34" charset="0"/>
                          <a:cs typeface="Arial" panose="020B0604020202020204" pitchFamily="34" charset="0"/>
                        </a:rPr>
                        <a:t>1080p </a:t>
                      </a:r>
                      <a:r>
                        <a:rPr lang="af-ZA" altLang="zh-TW" sz="1400" b="0" i="0" u="none" strike="noStrike" baseline="0" noProof="0">
                          <a:solidFill>
                            <a:srgbClr val="000000"/>
                          </a:solidFill>
                          <a:latin typeface="Arial" panose="020B0604020202020204" pitchFamily="34" charset="0"/>
                          <a:cs typeface="Arial" panose="020B0604020202020204" pitchFamily="34" charset="0"/>
                        </a:rPr>
                        <a:t>Video </a:t>
                      </a:r>
                      <a:r>
                        <a:rPr lang="af-ZA" sz="1400" b="0" i="0" u="none" strike="noStrike" baseline="0" noProof="0">
                          <a:solidFill>
                            <a:srgbClr val="000000"/>
                          </a:solidFill>
                          <a:latin typeface="Arial" panose="020B0604020202020204" pitchFamily="34" charset="0"/>
                          <a:cs typeface="Arial" panose="020B0604020202020204" pitchFamily="34" charset="0"/>
                        </a:rPr>
                        <a:t>FPS</a:t>
                      </a:r>
                    </a:p>
                  </a:txBody>
                  <a:tcPr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altLang="zh-TW" sz="1400" b="1">
                          <a:solidFill>
                            <a:srgbClr val="FF0000"/>
                          </a:solidFill>
                          <a:effectLst/>
                          <a:latin typeface="Arial" panose="020B0604020202020204" pitchFamily="34" charset="0"/>
                          <a:ea typeface="微軟正黑體"/>
                          <a:cs typeface="Arial" panose="020B0604020202020204" pitchFamily="34" charset="0"/>
                        </a:rPr>
                        <a:t>712</a:t>
                      </a:r>
                      <a:endParaRPr lang="zh-TW" altLang="en-US" sz="1400" b="1">
                        <a:solidFill>
                          <a:srgbClr val="FF0000"/>
                        </a:solidFill>
                        <a:latin typeface="Arial" panose="020B0604020202020204" pitchFamily="34" charset="0"/>
                        <a:ea typeface="微軟正黑體"/>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altLang="zh-TW" sz="1400">
                          <a:latin typeface="Arial" panose="020B0604020202020204" pitchFamily="34" charset="0"/>
                          <a:ea typeface="微軟正黑體"/>
                          <a:cs typeface="Arial" panose="020B0604020202020204" pitchFamily="34" charset="0"/>
                        </a:rPr>
                        <a:t>w/o </a:t>
                      </a:r>
                      <a:r>
                        <a:rPr lang="af-ZA" sz="1400">
                          <a:latin typeface="Arial" panose="020B0604020202020204" pitchFamily="34" charset="0"/>
                          <a:ea typeface="微軟正黑體"/>
                          <a:cs typeface="Arial" panose="020B0604020202020204" pitchFamily="34" charset="0"/>
                        </a:rPr>
                        <a:t>igpu</a:t>
                      </a:r>
                      <a:endParaRPr lang="af-ZA" sz="1400" err="1">
                        <a:latin typeface="Arial" panose="020B0604020202020204" pitchFamily="34" charset="0"/>
                        <a:ea typeface="微軟正黑體"/>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zh-TW" altLang="en-US" sz="1400">
                          <a:latin typeface="Arial" panose="020B0604020202020204" pitchFamily="34" charset="0"/>
                          <a:ea typeface="微軟正黑體"/>
                          <a:cs typeface="Arial" panose="020B0604020202020204" pitchFamily="34" charset="0"/>
                        </a:rPr>
                        <a:t>w/o</a:t>
                      </a:r>
                      <a:r>
                        <a:rPr lang="en-US" altLang="zh-TW" sz="1400">
                          <a:latin typeface="Arial" panose="020B0604020202020204" pitchFamily="34" charset="0"/>
                          <a:ea typeface="微軟正黑體"/>
                          <a:cs typeface="Arial" panose="020B0604020202020204" pitchFamily="34" charset="0"/>
                        </a:rPr>
                        <a:t> </a:t>
                      </a:r>
                      <a:r>
                        <a:rPr lang="af-ZA" sz="1400">
                          <a:latin typeface="Arial" panose="020B0604020202020204" pitchFamily="34" charset="0"/>
                          <a:ea typeface="微軟正黑體"/>
                          <a:cs typeface="Arial" panose="020B0604020202020204" pitchFamily="34" charset="0"/>
                        </a:rPr>
                        <a:t>igpu</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altLang="zh-TW" sz="1400">
                          <a:latin typeface="Arial" panose="020B0604020202020204" pitchFamily="34" charset="0"/>
                          <a:ea typeface="微軟正黑體"/>
                          <a:cs typeface="Arial" panose="020B0604020202020204" pitchFamily="34" charset="0"/>
                        </a:rPr>
                        <a:t>171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altLang="zh-TW" sz="1400">
                          <a:latin typeface="Arial" panose="020B0604020202020204" pitchFamily="34" charset="0"/>
                          <a:ea typeface="微軟正黑體"/>
                          <a:cs typeface="Arial" panose="020B0604020202020204" pitchFamily="34" charset="0"/>
                        </a:rPr>
                        <a:t>167</a:t>
                      </a:r>
                    </a:p>
                  </a:txBody>
                  <a:tcPr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46027048"/>
                  </a:ext>
                </a:extLst>
              </a:tr>
            </a:tbl>
          </a:graphicData>
        </a:graphic>
      </p:graphicFrame>
      <p:grpSp>
        <p:nvGrpSpPr>
          <p:cNvPr id="2" name="群組 1">
            <a:extLst>
              <a:ext uri="{FF2B5EF4-FFF2-40B4-BE49-F238E27FC236}">
                <a16:creationId xmlns:a16="http://schemas.microsoft.com/office/drawing/2014/main" id="{C11C3E70-3EEF-08E0-9F84-CC1987D8F638}"/>
              </a:ext>
            </a:extLst>
          </p:cNvPr>
          <p:cNvGrpSpPr/>
          <p:nvPr/>
        </p:nvGrpSpPr>
        <p:grpSpPr>
          <a:xfrm>
            <a:off x="9688149" y="4440380"/>
            <a:ext cx="2225820" cy="1735113"/>
            <a:chOff x="2942430" y="3319614"/>
            <a:chExt cx="2225820" cy="1735113"/>
          </a:xfrm>
          <a:effectLst>
            <a:outerShdw blurRad="203200" dist="190500" dir="8100000" algn="tr" rotWithShape="0">
              <a:prstClr val="black">
                <a:alpha val="40000"/>
              </a:prstClr>
            </a:outerShdw>
          </a:effectLst>
        </p:grpSpPr>
        <p:sp>
          <p:nvSpPr>
            <p:cNvPr id="11" name="矩形: 圓角 10">
              <a:extLst>
                <a:ext uri="{FF2B5EF4-FFF2-40B4-BE49-F238E27FC236}">
                  <a16:creationId xmlns:a16="http://schemas.microsoft.com/office/drawing/2014/main" id="{258CD6C7-58C6-0650-391C-138A7B20082F}"/>
                </a:ext>
              </a:extLst>
            </p:cNvPr>
            <p:cNvSpPr/>
            <p:nvPr/>
          </p:nvSpPr>
          <p:spPr>
            <a:xfrm>
              <a:off x="2942430" y="3319614"/>
              <a:ext cx="2225820" cy="1656536"/>
            </a:xfrm>
            <a:prstGeom prst="roundRect">
              <a:avLst>
                <a:gd name="adj" fmla="val 6762"/>
              </a:avLst>
            </a:prstGeom>
            <a:gradFill>
              <a:gsLst>
                <a:gs pos="48000">
                  <a:srgbClr val="0B0401"/>
                </a:gs>
                <a:gs pos="100000">
                  <a:srgbClr val="802F06">
                    <a:alpha val="25882"/>
                  </a:srgbClr>
                </a:gs>
              </a:gsLst>
              <a:lin ang="1800000" scaled="0"/>
            </a:gradFill>
            <a:ln>
              <a:gradFill>
                <a:gsLst>
                  <a:gs pos="0">
                    <a:srgbClr val="F46521"/>
                  </a:gs>
                  <a:gs pos="100000">
                    <a:srgbClr val="FF0000"/>
                  </a:gs>
                </a:gsLst>
                <a:lin ang="5400000" scaled="1"/>
              </a:gradFill>
            </a:ln>
            <a:effectLst>
              <a:outerShdw blurRad="431800" dist="355600" dir="1740000" algn="ctr" rotWithShape="0">
                <a:srgbClr val="000000">
                  <a:alpha val="23000"/>
                </a:srgbClr>
              </a:outerShdw>
              <a:reflection stA="810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12" name="文字方塊 5">
              <a:extLst>
                <a:ext uri="{FF2B5EF4-FFF2-40B4-BE49-F238E27FC236}">
                  <a16:creationId xmlns:a16="http://schemas.microsoft.com/office/drawing/2014/main" id="{D544F6F0-4E8A-6C35-9E37-FB9606C2B7AC}"/>
                </a:ext>
              </a:extLst>
            </p:cNvPr>
            <p:cNvSpPr txBox="1"/>
            <p:nvPr/>
          </p:nvSpPr>
          <p:spPr>
            <a:xfrm>
              <a:off x="2988586" y="3983947"/>
              <a:ext cx="1369093" cy="353943"/>
            </a:xfrm>
            <a:prstGeom prst="rect">
              <a:avLst/>
            </a:prstGeom>
            <a:noFill/>
          </p:spPr>
          <p:txBody>
            <a:bodyPr wrap="non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zh-TW" altLang="en-US" sz="1700" b="1">
                  <a:solidFill>
                    <a:schemeClr val="bg1"/>
                  </a:solidFill>
                  <a:latin typeface="Arial" panose="020B0604020202020204" pitchFamily="34" charset="0"/>
                  <a:ea typeface="微軟正黑體"/>
                  <a:cs typeface="Arial" panose="020B0604020202020204" pitchFamily="34" charset="0"/>
                  <a:sym typeface="+mn-lt"/>
                </a:rPr>
                <a:t>Boosted by</a:t>
              </a:r>
              <a:endParaRPr kumimoji="1" lang="en-US" altLang="zh-TW" sz="17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13" name="文字方塊 7">
              <a:extLst>
                <a:ext uri="{FF2B5EF4-FFF2-40B4-BE49-F238E27FC236}">
                  <a16:creationId xmlns:a16="http://schemas.microsoft.com/office/drawing/2014/main" id="{F01BC33E-F0FB-5EB4-1399-E265122DF2B7}"/>
                </a:ext>
              </a:extLst>
            </p:cNvPr>
            <p:cNvSpPr txBox="1"/>
            <p:nvPr/>
          </p:nvSpPr>
          <p:spPr>
            <a:xfrm>
              <a:off x="3406955" y="4269897"/>
              <a:ext cx="1691489" cy="784830"/>
            </a:xfrm>
            <a:prstGeom prst="rect">
              <a:avLst/>
            </a:prstGeom>
            <a:noFill/>
          </p:spPr>
          <p:txBody>
            <a:bodyPr wrap="non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TW" sz="4500" b="1">
                  <a:solidFill>
                    <a:srgbClr val="FE4F00"/>
                  </a:solidFill>
                  <a:latin typeface="Arial" panose="020B0604020202020204" pitchFamily="34" charset="0"/>
                  <a:ea typeface="微軟正黑體"/>
                  <a:cs typeface="Arial" panose="020B0604020202020204" pitchFamily="34" charset="0"/>
                  <a:sym typeface="+mn-lt"/>
                </a:rPr>
                <a:t>7.63X</a:t>
              </a:r>
              <a:endParaRPr lang="zh-TW" altLang="en-US" sz="45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5" name="文字方塊 14">
              <a:extLst>
                <a:ext uri="{FF2B5EF4-FFF2-40B4-BE49-F238E27FC236}">
                  <a16:creationId xmlns:a16="http://schemas.microsoft.com/office/drawing/2014/main" id="{A3A4F420-3F72-53D8-3118-3583867CE942}"/>
                </a:ext>
              </a:extLst>
            </p:cNvPr>
            <p:cNvSpPr txBox="1"/>
            <p:nvPr/>
          </p:nvSpPr>
          <p:spPr>
            <a:xfrm>
              <a:off x="2998188" y="3387835"/>
              <a:ext cx="2100256" cy="646331"/>
            </a:xfrm>
            <a:prstGeom prst="rect">
              <a:avLst/>
            </a:prstGeom>
            <a:noFill/>
          </p:spPr>
          <p:txBody>
            <a:bodyPr wrap="square" lIns="91440" tIns="45720" rIns="91440" bIns="45720" anchor="t">
              <a:spAutoFit/>
            </a:bodyPr>
            <a:lstStyle/>
            <a:p>
              <a:r>
                <a:rPr kumimoji="1" lang="zh-TW" sz="1200" b="1">
                  <a:solidFill>
                    <a:schemeClr val="bg1"/>
                  </a:solidFill>
                  <a:latin typeface="Arial" panose="020B0604020202020204" pitchFamily="34" charset="0"/>
                  <a:ea typeface="微軟正黑體"/>
                  <a:cs typeface="Arial" panose="020B0604020202020204" pitchFamily="34" charset="0"/>
                  <a:sym typeface="+mn-lt"/>
                </a:rPr>
                <a:t>Comparison with the Previous Generation 77</a:t>
              </a:r>
              <a:r>
                <a:rPr kumimoji="1" lang="en-US" altLang="zh-TW" sz="1200" b="1">
                  <a:solidFill>
                    <a:schemeClr val="bg1"/>
                  </a:solidFill>
                  <a:latin typeface="Arial" panose="020B0604020202020204" pitchFamily="34" charset="0"/>
                  <a:ea typeface="微軟正黑體"/>
                  <a:cs typeface="Arial" panose="020B0604020202020204" pitchFamily="34" charset="0"/>
                  <a:sym typeface="+mn-lt"/>
                </a:rPr>
                <a:t>XU</a:t>
              </a:r>
              <a:r>
                <a:rPr kumimoji="1" lang="zh-TW" altLang="en-US" sz="1200" b="1">
                  <a:solidFill>
                    <a:schemeClr val="bg1"/>
                  </a:solidFill>
                  <a:latin typeface="Arial" panose="020B0604020202020204" pitchFamily="34" charset="0"/>
                  <a:ea typeface="微軟正黑體"/>
                  <a:cs typeface="Arial" panose="020B0604020202020204" pitchFamily="34" charset="0"/>
                  <a:sym typeface="+mn-lt"/>
                </a:rPr>
                <a:t> </a:t>
              </a:r>
              <a:r>
                <a:rPr kumimoji="1" lang="en-US" altLang="zh-TW" sz="1200" b="1">
                  <a:solidFill>
                    <a:schemeClr val="bg1"/>
                  </a:solidFill>
                  <a:latin typeface="Arial" panose="020B0604020202020204" pitchFamily="34" charset="0"/>
                  <a:ea typeface="微軟正黑體"/>
                  <a:cs typeface="Arial" panose="020B0604020202020204" pitchFamily="34" charset="0"/>
                  <a:sym typeface="+mn-lt"/>
                </a:rPr>
                <a:t>Se</a:t>
              </a:r>
              <a:r>
                <a:rPr kumimoji="1" lang="zh-TW" sz="1200" b="1">
                  <a:solidFill>
                    <a:schemeClr val="bg1"/>
                  </a:solidFill>
                  <a:latin typeface="Arial" panose="020B0604020202020204" pitchFamily="34" charset="0"/>
                  <a:ea typeface="微軟正黑體"/>
                  <a:cs typeface="Arial" panose="020B0604020202020204" pitchFamily="34" charset="0"/>
                  <a:sym typeface="+mn-lt"/>
                </a:rPr>
                <a:t>ries</a:t>
              </a:r>
              <a:endParaRPr lang="zh-TW">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1780778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74FF805F-6521-4307-B6BF-1A0874627BC2}"/>
              </a:ext>
            </a:extLst>
          </p:cNvPr>
          <p:cNvSpPr txBox="1"/>
          <p:nvPr/>
        </p:nvSpPr>
        <p:spPr>
          <a:xfrm>
            <a:off x="-68094" y="116726"/>
            <a:ext cx="12260093" cy="800219"/>
          </a:xfrm>
          <a:prstGeom prst="rect">
            <a:avLst/>
          </a:prstGeom>
          <a:noFill/>
        </p:spPr>
        <p:txBody>
          <a:bodyPr wrap="square" lIns="91440" tIns="45720" rIns="91440" bIns="45720" rtlCol="0" anchor="ctr">
            <a:spAutoFit/>
          </a:bodyPr>
          <a:lstStyle/>
          <a:p>
            <a:pPr algn="ctr"/>
            <a:r>
              <a:rPr lang="en-US" altLang="zh-TW" sz="4600" b="1">
                <a:solidFill>
                  <a:schemeClr val="bg1">
                    <a:lumMod val="65000"/>
                  </a:schemeClr>
                </a:solidFill>
                <a:latin typeface="Arial"/>
                <a:ea typeface="微軟正黑體"/>
                <a:cs typeface="Arial"/>
              </a:rPr>
              <a:t>SPEC: TS-h1277AXU-RP</a:t>
            </a:r>
            <a:endParaRPr lang="en-US" altLang="zh-TW" sz="4600" b="1">
              <a:solidFill>
                <a:schemeClr val="bg1">
                  <a:lumMod val="65000"/>
                </a:schemeClr>
              </a:solidFill>
              <a:latin typeface="Arial"/>
              <a:ea typeface="微軟正黑體" panose="020B0604030504040204" pitchFamily="34" charset="-120"/>
              <a:cs typeface="Arial"/>
            </a:endParaRPr>
          </a:p>
        </p:txBody>
      </p:sp>
      <p:graphicFrame>
        <p:nvGraphicFramePr>
          <p:cNvPr id="3" name="表格 2">
            <a:extLst>
              <a:ext uri="{FF2B5EF4-FFF2-40B4-BE49-F238E27FC236}">
                <a16:creationId xmlns:a16="http://schemas.microsoft.com/office/drawing/2014/main" id="{30223905-C262-B203-6BA4-185F214B3384}"/>
              </a:ext>
            </a:extLst>
          </p:cNvPr>
          <p:cNvGraphicFramePr>
            <a:graphicFrameLocks noGrp="1"/>
          </p:cNvGraphicFramePr>
          <p:nvPr>
            <p:extLst>
              <p:ext uri="{D42A27DB-BD31-4B8C-83A1-F6EECF244321}">
                <p14:modId xmlns:p14="http://schemas.microsoft.com/office/powerpoint/2010/main" val="1949812213"/>
              </p:ext>
            </p:extLst>
          </p:nvPr>
        </p:nvGraphicFramePr>
        <p:xfrm>
          <a:off x="1291509" y="976333"/>
          <a:ext cx="9608981" cy="4130040"/>
        </p:xfrm>
        <a:graphic>
          <a:graphicData uri="http://schemas.openxmlformats.org/drawingml/2006/table">
            <a:tbl>
              <a:tblPr firstRow="1" bandRow="1">
                <a:tableStyleId>{073A0DAA-6AF3-43AB-8588-CEC1D06C72B9}</a:tableStyleId>
              </a:tblPr>
              <a:tblGrid>
                <a:gridCol w="1622921">
                  <a:extLst>
                    <a:ext uri="{9D8B030D-6E8A-4147-A177-3AD203B41FA5}">
                      <a16:colId xmlns:a16="http://schemas.microsoft.com/office/drawing/2014/main" val="2763969955"/>
                    </a:ext>
                  </a:extLst>
                </a:gridCol>
                <a:gridCol w="3949796">
                  <a:extLst>
                    <a:ext uri="{9D8B030D-6E8A-4147-A177-3AD203B41FA5}">
                      <a16:colId xmlns:a16="http://schemas.microsoft.com/office/drawing/2014/main" val="727548842"/>
                    </a:ext>
                  </a:extLst>
                </a:gridCol>
                <a:gridCol w="4036264">
                  <a:extLst>
                    <a:ext uri="{9D8B030D-6E8A-4147-A177-3AD203B41FA5}">
                      <a16:colId xmlns:a16="http://schemas.microsoft.com/office/drawing/2014/main" val="2254272363"/>
                    </a:ext>
                  </a:extLst>
                </a:gridCol>
              </a:tblGrid>
              <a:tr h="132965">
                <a:tc>
                  <a:txBody>
                    <a:bodyPr/>
                    <a:lstStyle/>
                    <a:p>
                      <a:pPr lvl="0">
                        <a:buNone/>
                      </a:pPr>
                      <a:r>
                        <a:rPr lang="zh-TW" altLang="en-US" sz="1200">
                          <a:effectLst/>
                          <a:latin typeface="Arial" panose="020B0604020202020204" pitchFamily="34" charset="0"/>
                          <a:ea typeface="微軟正黑體"/>
                          <a:cs typeface="Arial" panose="020B0604020202020204" pitchFamily="34" charset="0"/>
                        </a:rPr>
                        <a:t>HW SKU</a:t>
                      </a:r>
                      <a:endParaRPr lang="en-US" sz="1200">
                        <a:effectLst/>
                        <a:latin typeface="Arial" panose="020B0604020202020204" pitchFamily="34" charset="0"/>
                        <a:ea typeface="微軟正黑體"/>
                        <a:cs typeface="Arial" panose="020B0604020202020204" pitchFamily="34" charset="0"/>
                      </a:endParaRPr>
                    </a:p>
                  </a:txBody>
                  <a:tcPr marL="180000" anchor="ctr">
                    <a:lnL w="12700" cmpd="sng">
                      <a:noFill/>
                    </a:lnL>
                    <a:lnR w="19050" cap="flat" cmpd="sng" algn="ctr">
                      <a:solidFill>
                        <a:schemeClr val="bg1"/>
                      </a:solidFill>
                      <a:prstDash val="solid"/>
                      <a:round/>
                      <a:headEnd type="none" w="med" len="med"/>
                      <a:tailEnd type="none" w="med" len="med"/>
                    </a:lnR>
                    <a:lnT w="19050" cap="flat" cmpd="sng" algn="ctr">
                      <a:solidFill>
                        <a:srgbClr val="FF0000"/>
                      </a:solid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pPr algn="ctr" fontAlgn="base"/>
                      <a:r>
                        <a:rPr lang="en-US" sz="1200">
                          <a:effectLst/>
                          <a:latin typeface="Arial"/>
                          <a:ea typeface="微軟正黑體"/>
                          <a:cs typeface="Arial"/>
                        </a:rPr>
                        <a:t>TS-h1277AXU-RP-R5-16G</a:t>
                      </a:r>
                      <a:r>
                        <a:rPr lang="en-US" altLang="zh-TW" sz="1200">
                          <a:effectLst/>
                          <a:latin typeface="Arial"/>
                          <a:ea typeface="微軟正黑體"/>
                          <a:cs typeface="Arial"/>
                        </a:rPr>
                        <a:t>​</a:t>
                      </a:r>
                      <a:endParaRPr lang="en-US" altLang="zh-TW" sz="1200" b="1">
                        <a:solidFill>
                          <a:srgbClr val="FFFFFF"/>
                        </a:solidFill>
                        <a:effectLst/>
                        <a:latin typeface="Arial"/>
                        <a:ea typeface="微軟正黑體"/>
                        <a:cs typeface="Arial"/>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rgbClr val="FF0000"/>
                      </a:solid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pPr lvl="0" algn="ctr">
                        <a:buNone/>
                      </a:pPr>
                      <a:r>
                        <a:rPr lang="en-US" sz="1200" b="1" u="none" strike="noStrike" noProof="0">
                          <a:solidFill>
                            <a:srgbClr val="FFFFFF"/>
                          </a:solidFill>
                          <a:effectLst/>
                          <a:latin typeface="Arial"/>
                          <a:ea typeface="微軟正黑體"/>
                          <a:cs typeface="Arial"/>
                        </a:rPr>
                        <a:t>TS-h1277AXU-RP-R7-32G </a:t>
                      </a:r>
                      <a:endParaRPr lang="zh-TW" altLang="en-US" sz="1200">
                        <a:latin typeface="Arial"/>
                        <a:ea typeface="微軟正黑體"/>
                        <a:cs typeface="Arial"/>
                      </a:endParaRPr>
                    </a:p>
                  </a:txBody>
                  <a:tcPr anchor="ctr">
                    <a:lnL w="19050" cap="flat" cmpd="sng" algn="ctr">
                      <a:solidFill>
                        <a:schemeClr val="bg1"/>
                      </a:solidFill>
                      <a:prstDash val="solid"/>
                      <a:round/>
                      <a:headEnd type="none" w="med" len="med"/>
                      <a:tailEnd type="none" w="med" len="med"/>
                    </a:lnL>
                    <a:lnR w="12700" cmpd="sng">
                      <a:noFill/>
                    </a:lnR>
                    <a:lnT w="19050" cap="flat" cmpd="sng" algn="ctr">
                      <a:solidFill>
                        <a:srgbClr val="FF0000"/>
                      </a:solidFill>
                      <a:prstDash val="solid"/>
                      <a:round/>
                      <a:headEnd type="none" w="med" len="med"/>
                      <a:tailEnd type="none" w="med" len="med"/>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88470757"/>
                  </a:ext>
                </a:extLst>
              </a:tr>
              <a:tr h="132965">
                <a:tc>
                  <a:txBody>
                    <a:bodyPr/>
                    <a:lstStyle/>
                    <a:p>
                      <a:pPr lvl="0">
                        <a:buNone/>
                      </a:pPr>
                      <a:r>
                        <a:rPr lang="zh-TW" altLang="en-US" sz="1200">
                          <a:effectLst/>
                          <a:latin typeface="Arial" panose="020B0604020202020204" pitchFamily="34" charset="0"/>
                          <a:ea typeface="微軟正黑體"/>
                          <a:cs typeface="Arial" panose="020B0604020202020204" pitchFamily="34" charset="0"/>
                        </a:rPr>
                        <a:t>CPU</a:t>
                      </a:r>
                      <a:endParaRPr lang="en-US" sz="1200">
                        <a:solidFill>
                          <a:srgbClr val="FFFFFF"/>
                        </a:solidFill>
                        <a:effectLst/>
                        <a:latin typeface="Arial" panose="020B0604020202020204" pitchFamily="34" charset="0"/>
                        <a:ea typeface="微軟正黑體" panose="020B0604030504040204" pitchFamily="34" charset="-120"/>
                        <a:cs typeface="Arial" panose="020B0604020202020204" pitchFamily="34" charset="0"/>
                      </a:endParaRPr>
                    </a:p>
                  </a:txBody>
                  <a:tcPr marL="180000"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lvl="0">
                        <a:buNone/>
                      </a:pPr>
                      <a:r>
                        <a:rPr lang="en-US" sz="1100" b="0" i="0" u="none" strike="noStrike" baseline="0" noProof="0">
                          <a:solidFill>
                            <a:srgbClr val="000000"/>
                          </a:solidFill>
                          <a:effectLst/>
                          <a:latin typeface="Arial"/>
                          <a:cs typeface="Arial"/>
                        </a:rPr>
                        <a:t>Ryzen™ </a:t>
                      </a:r>
                      <a:r>
                        <a:rPr lang="en-US" sz="1100">
                          <a:effectLst/>
                          <a:latin typeface="Arial"/>
                          <a:ea typeface="微軟正黑體"/>
                          <a:cs typeface="Arial"/>
                        </a:rPr>
                        <a:t>5 7000 series 6C12T 3.8 ~ 5.1 GHz​</a:t>
                      </a:r>
                      <a:endParaRPr lang="en-US" sz="1100">
                        <a:solidFill>
                          <a:srgbClr val="FFFFFF"/>
                        </a:solidFill>
                        <a:effectLst/>
                        <a:latin typeface="Arial"/>
                        <a:ea typeface="微軟正黑體"/>
                        <a:cs typeface="Arial"/>
                      </a:endParaRPr>
                    </a:p>
                  </a:txBody>
                  <a:tcPr marL="180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lvl="0">
                        <a:buNone/>
                      </a:pPr>
                      <a:r>
                        <a:rPr lang="en-US" sz="1100" b="0" i="0" u="none" strike="noStrike" baseline="0" noProof="0">
                          <a:solidFill>
                            <a:srgbClr val="000000"/>
                          </a:solidFill>
                          <a:effectLst/>
                          <a:latin typeface="Arial"/>
                          <a:cs typeface="Arial"/>
                        </a:rPr>
                        <a:t>Ryzen™ </a:t>
                      </a:r>
                      <a:r>
                        <a:rPr lang="en-US" sz="1100">
                          <a:effectLst/>
                          <a:latin typeface="Arial"/>
                          <a:ea typeface="微軟正黑體"/>
                          <a:cs typeface="Arial"/>
                        </a:rPr>
                        <a:t>7 7000 series 8C16T 3.8~5.3 GHz</a:t>
                      </a:r>
                    </a:p>
                  </a:txBody>
                  <a:tcPr marL="180000" anchor="ctr">
                    <a:lnL w="190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48718853"/>
                  </a:ext>
                </a:extLst>
              </a:tr>
              <a:tr h="199448">
                <a:tc>
                  <a:txBody>
                    <a:bodyPr/>
                    <a:lstStyle/>
                    <a:p>
                      <a:pPr lvl="0">
                        <a:buNone/>
                      </a:pPr>
                      <a:r>
                        <a:rPr lang="zh-TW" altLang="en-US" sz="1200">
                          <a:effectLst/>
                          <a:latin typeface="Arial"/>
                          <a:ea typeface="微軟正黑體"/>
                          <a:cs typeface="Arial"/>
                        </a:rPr>
                        <a:t>Memory (default)</a:t>
                      </a:r>
                      <a:r>
                        <a:rPr lang="en-US" sz="1200">
                          <a:effectLst/>
                          <a:latin typeface="Arial"/>
                          <a:ea typeface="微軟正黑體"/>
                          <a:cs typeface="Arial"/>
                        </a:rPr>
                        <a:t>​</a:t>
                      </a:r>
                      <a:endParaRPr lang="zh-TW" altLang="en-US" sz="1200">
                        <a:latin typeface="Arial"/>
                        <a:ea typeface="微軟正黑體"/>
                        <a:cs typeface="Arial"/>
                      </a:endParaRPr>
                    </a:p>
                  </a:txBody>
                  <a:tcPr marL="180000"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fontAlgn="base"/>
                      <a:r>
                        <a:rPr lang="en-US" sz="1100">
                          <a:effectLst/>
                          <a:latin typeface="Arial"/>
                          <a:ea typeface="微軟正黑體"/>
                          <a:cs typeface="Arial"/>
                        </a:rPr>
                        <a:t>16GB (16GB x1) DDR5 none-ECC UDIMM​</a:t>
                      </a:r>
                      <a:endParaRPr lang="en-US" sz="1100">
                        <a:solidFill>
                          <a:srgbClr val="FFFFFF"/>
                        </a:solidFill>
                        <a:effectLst/>
                        <a:latin typeface="Arial"/>
                        <a:ea typeface="微軟正黑體"/>
                        <a:cs typeface="Arial"/>
                      </a:endParaRPr>
                    </a:p>
                  </a:txBody>
                  <a:tcPr marL="180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lvl="0">
                        <a:buNone/>
                      </a:pPr>
                      <a:r>
                        <a:rPr lang="en-US" sz="1100" b="0" u="none" strike="noStrike" noProof="0">
                          <a:solidFill>
                            <a:srgbClr val="000000"/>
                          </a:solidFill>
                          <a:effectLst/>
                          <a:latin typeface="Arial"/>
                          <a:ea typeface="微軟正黑體"/>
                          <a:cs typeface="Arial"/>
                        </a:rPr>
                        <a:t>32GB (32GB x1) DDR5 none-ECC UDIMM </a:t>
                      </a:r>
                      <a:endParaRPr lang="zh-TW" altLang="en-US" sz="1100">
                        <a:latin typeface="Arial"/>
                        <a:ea typeface="微軟正黑體"/>
                        <a:cs typeface="Arial"/>
                      </a:endParaRPr>
                    </a:p>
                  </a:txBody>
                  <a:tcPr marL="180000" anchor="ctr">
                    <a:lnL w="190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22541860"/>
                  </a:ext>
                </a:extLst>
              </a:tr>
              <a:tr h="132965">
                <a:tc>
                  <a:txBody>
                    <a:bodyPr/>
                    <a:lstStyle/>
                    <a:p>
                      <a:pPr lvl="0">
                        <a:buNone/>
                      </a:pPr>
                      <a:r>
                        <a:rPr lang="zh-TW" altLang="en-US" sz="1200">
                          <a:effectLst/>
                          <a:latin typeface="Arial"/>
                          <a:ea typeface="微軟正黑體"/>
                          <a:cs typeface="Arial"/>
                        </a:rPr>
                        <a:t>Max. Memory</a:t>
                      </a:r>
                      <a:r>
                        <a:rPr lang="en-US" sz="1200">
                          <a:effectLst/>
                          <a:latin typeface="Arial"/>
                          <a:ea typeface="微軟正黑體"/>
                          <a:cs typeface="Arial"/>
                        </a:rPr>
                        <a:t>​</a:t>
                      </a:r>
                      <a:endParaRPr lang="en-US" sz="1200">
                        <a:solidFill>
                          <a:srgbClr val="FFFFFF"/>
                        </a:solidFill>
                        <a:effectLst/>
                        <a:latin typeface="Arial"/>
                        <a:ea typeface="微軟正黑體"/>
                        <a:cs typeface="Arial"/>
                      </a:endParaRPr>
                    </a:p>
                  </a:txBody>
                  <a:tcPr marL="180000"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gridSpan="2">
                  <a:txBody>
                    <a:bodyPr/>
                    <a:lstStyle/>
                    <a:p>
                      <a:pPr fontAlgn="base"/>
                      <a:r>
                        <a:rPr lang="en-US" sz="1100">
                          <a:effectLst/>
                          <a:latin typeface="Arial"/>
                          <a:ea typeface="微軟正黑體"/>
                          <a:cs typeface="Arial"/>
                        </a:rPr>
                        <a:t>128GB (4 x 32GB)​</a:t>
                      </a:r>
                      <a:endParaRPr lang="en-US" sz="1100">
                        <a:solidFill>
                          <a:srgbClr val="FFFFFF"/>
                        </a:solidFill>
                        <a:effectLst/>
                        <a:latin typeface="Arial"/>
                        <a:ea typeface="微軟正黑體"/>
                        <a:cs typeface="Arial"/>
                      </a:endParaRPr>
                    </a:p>
                  </a:txBody>
                  <a:tcPr marL="180000" anchor="ctr">
                    <a:lnL w="190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zh-TW" altLang="en-US"/>
                    </a:p>
                  </a:txBody>
                  <a:tcPr/>
                </a:tc>
                <a:extLst>
                  <a:ext uri="{0D108BD9-81ED-4DB2-BD59-A6C34878D82A}">
                    <a16:rowId xmlns:a16="http://schemas.microsoft.com/office/drawing/2014/main" val="2944868719"/>
                  </a:ext>
                </a:extLst>
              </a:tr>
              <a:tr h="132965">
                <a:tc>
                  <a:txBody>
                    <a:bodyPr/>
                    <a:lstStyle/>
                    <a:p>
                      <a:pPr lvl="0">
                        <a:buNone/>
                      </a:pPr>
                      <a:r>
                        <a:rPr lang="zh-TW" altLang="en-US" sz="1200">
                          <a:effectLst/>
                          <a:latin typeface="Arial" panose="020B0604020202020204" pitchFamily="34" charset="0"/>
                          <a:ea typeface="微軟正黑體"/>
                          <a:cs typeface="Arial" panose="020B0604020202020204" pitchFamily="34" charset="0"/>
                        </a:rPr>
                        <a:t>Memory Slots</a:t>
                      </a:r>
                      <a:endParaRPr lang="en-US" sz="1200">
                        <a:effectLst/>
                        <a:latin typeface="Arial" panose="020B0604020202020204" pitchFamily="34" charset="0"/>
                        <a:ea typeface="微軟正黑體"/>
                        <a:cs typeface="Arial" panose="020B0604020202020204" pitchFamily="34" charset="0"/>
                      </a:endParaRPr>
                    </a:p>
                  </a:txBody>
                  <a:tcPr marL="180000"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gridSpan="2">
                  <a:txBody>
                    <a:bodyPr/>
                    <a:lstStyle/>
                    <a:p>
                      <a:pPr fontAlgn="base"/>
                      <a:r>
                        <a:rPr lang="en-US" sz="1100">
                          <a:effectLst/>
                          <a:latin typeface="Arial"/>
                          <a:ea typeface="微軟正黑體"/>
                          <a:cs typeface="Arial"/>
                        </a:rPr>
                        <a:t>4 x </a:t>
                      </a:r>
                      <a:r>
                        <a:rPr lang="en-US" sz="1100" b="1">
                          <a:solidFill>
                            <a:srgbClr val="FF0000"/>
                          </a:solidFill>
                          <a:effectLst/>
                          <a:latin typeface="Arial"/>
                          <a:ea typeface="微軟正黑體"/>
                          <a:cs typeface="Arial"/>
                        </a:rPr>
                        <a:t>DDR5 </a:t>
                      </a:r>
                      <a:r>
                        <a:rPr lang="en-US" sz="1100">
                          <a:effectLst/>
                          <a:latin typeface="Arial"/>
                          <a:ea typeface="微軟正黑體"/>
                          <a:cs typeface="Arial"/>
                        </a:rPr>
                        <a:t>UDIMM, ECC support​</a:t>
                      </a:r>
                      <a:endParaRPr lang="en-US" sz="1100">
                        <a:solidFill>
                          <a:srgbClr val="FFFFFF"/>
                        </a:solidFill>
                        <a:effectLst/>
                        <a:latin typeface="Arial"/>
                        <a:ea typeface="微軟正黑體"/>
                        <a:cs typeface="Arial"/>
                      </a:endParaRPr>
                    </a:p>
                  </a:txBody>
                  <a:tcPr marL="180000" anchor="ctr">
                    <a:lnL w="190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zh-TW" altLang="en-US"/>
                    </a:p>
                  </a:txBody>
                  <a:tcPr/>
                </a:tc>
                <a:extLst>
                  <a:ext uri="{0D108BD9-81ED-4DB2-BD59-A6C34878D82A}">
                    <a16:rowId xmlns:a16="http://schemas.microsoft.com/office/drawing/2014/main" val="3985480023"/>
                  </a:ext>
                </a:extLst>
              </a:tr>
              <a:tr h="132965">
                <a:tc>
                  <a:txBody>
                    <a:bodyPr/>
                    <a:lstStyle/>
                    <a:p>
                      <a:pPr lvl="0">
                        <a:buNone/>
                      </a:pPr>
                      <a:r>
                        <a:rPr lang="zh-TW" altLang="en-US" sz="1200">
                          <a:effectLst/>
                          <a:latin typeface="Arial" panose="020B0604020202020204" pitchFamily="34" charset="0"/>
                          <a:ea typeface="微軟正黑體"/>
                          <a:cs typeface="Arial" panose="020B0604020202020204" pitchFamily="34" charset="0"/>
                        </a:rPr>
                        <a:t>O.S</a:t>
                      </a:r>
                    </a:p>
                  </a:txBody>
                  <a:tcPr marL="180000" anchor="ctr">
                    <a:lnL w="0">
                      <a:noFill/>
                    </a:lnL>
                    <a:lnR w="19050">
                      <a:solidFill>
                        <a:schemeClr val="bg1"/>
                      </a:solidFill>
                    </a:lnR>
                    <a:lnT w="0">
                      <a:noFill/>
                    </a:lnT>
                    <a:lnB w="0">
                      <a:noFill/>
                    </a:lnB>
                    <a:lnTlToBr w="0">
                      <a:noFill/>
                    </a:lnTlToBr>
                    <a:lnBlToTr w="0">
                      <a:noFill/>
                    </a:lnBlToTr>
                  </a:tcPr>
                </a:tc>
                <a:tc gridSpan="2">
                  <a:txBody>
                    <a:bodyPr/>
                    <a:lstStyle/>
                    <a:p>
                      <a:pPr lvl="0">
                        <a:buNone/>
                      </a:pPr>
                      <a:r>
                        <a:rPr lang="en-US" sz="1100" b="0" u="none" strike="noStrike" noProof="0" err="1">
                          <a:solidFill>
                            <a:srgbClr val="000000"/>
                          </a:solidFill>
                          <a:effectLst/>
                          <a:latin typeface="Arial"/>
                          <a:ea typeface="微軟正黑體"/>
                          <a:cs typeface="Arial"/>
                        </a:rPr>
                        <a:t>QuTS</a:t>
                      </a:r>
                      <a:r>
                        <a:rPr lang="en-US" sz="1100" b="0" u="none" strike="noStrike" noProof="0">
                          <a:solidFill>
                            <a:srgbClr val="000000"/>
                          </a:solidFill>
                          <a:effectLst/>
                          <a:latin typeface="Arial"/>
                          <a:ea typeface="微軟正黑體"/>
                          <a:cs typeface="Arial"/>
                        </a:rPr>
                        <a:t> hero (</a:t>
                      </a:r>
                      <a:r>
                        <a:rPr lang="zh-TW" altLang="en-US" sz="1100" b="0" u="none" strike="noStrike" noProof="0">
                          <a:solidFill>
                            <a:srgbClr val="000000"/>
                          </a:solidFill>
                          <a:effectLst/>
                          <a:latin typeface="Arial"/>
                          <a:ea typeface="微軟正黑體"/>
                          <a:cs typeface="Arial"/>
                        </a:rPr>
                        <a:t>default) / QTS (optional)</a:t>
                      </a:r>
                      <a:endParaRPr lang="en-US" altLang="zh-TW" sz="1100" b="0" u="none" strike="noStrike" noProof="0">
                        <a:solidFill>
                          <a:srgbClr val="000000"/>
                        </a:solidFill>
                        <a:effectLst/>
                        <a:latin typeface="Arial"/>
                        <a:ea typeface="微軟正黑體"/>
                        <a:cs typeface="Arial"/>
                      </a:endParaRPr>
                    </a:p>
                  </a:txBody>
                  <a:tcPr marL="180000" anchor="ctr">
                    <a:lnL w="19050">
                      <a:solidFill>
                        <a:schemeClr val="bg1"/>
                      </a:solidFill>
                    </a:lnL>
                    <a:lnR w="0">
                      <a:noFill/>
                    </a:lnR>
                    <a:lnT w="0">
                      <a:noFill/>
                    </a:lnT>
                    <a:lnB w="0">
                      <a:noFill/>
                    </a:lnB>
                    <a:lnTlToBr w="0">
                      <a:noFill/>
                    </a:lnTlToBr>
                    <a:lnBlToTr w="0">
                      <a:noFill/>
                    </a:lnBlToTr>
                  </a:tcPr>
                </a:tc>
                <a:tc hMerge="1">
                  <a:txBody>
                    <a:bodyPr/>
                    <a:lstStyle/>
                    <a:p>
                      <a:endParaRPr lang="zh-TW" altLang="en-US"/>
                    </a:p>
                  </a:txBody>
                  <a:tcPr/>
                </a:tc>
                <a:extLst>
                  <a:ext uri="{0D108BD9-81ED-4DB2-BD59-A6C34878D82A}">
                    <a16:rowId xmlns:a16="http://schemas.microsoft.com/office/drawing/2014/main" val="2047032460"/>
                  </a:ext>
                </a:extLst>
              </a:tr>
              <a:tr h="132965">
                <a:tc>
                  <a:txBody>
                    <a:bodyPr/>
                    <a:lstStyle/>
                    <a:p>
                      <a:pPr lvl="0">
                        <a:buNone/>
                      </a:pPr>
                      <a:r>
                        <a:rPr lang="zh-TW" altLang="en-US" sz="1200">
                          <a:effectLst/>
                          <a:latin typeface="Arial" panose="020B0604020202020204" pitchFamily="34" charset="0"/>
                          <a:ea typeface="微軟正黑體"/>
                          <a:cs typeface="Arial" panose="020B0604020202020204" pitchFamily="34" charset="0"/>
                        </a:rPr>
                        <a:t>Disk Slots</a:t>
                      </a:r>
                      <a:endParaRPr lang="en-US" sz="1200">
                        <a:solidFill>
                          <a:srgbClr val="FFFFFF"/>
                        </a:solidFill>
                        <a:effectLst/>
                        <a:latin typeface="Arial" panose="020B0604020202020204" pitchFamily="34" charset="0"/>
                        <a:ea typeface="微軟正黑體" panose="020B0604030504040204" pitchFamily="34" charset="-120"/>
                        <a:cs typeface="Arial" panose="020B0604020202020204" pitchFamily="34" charset="0"/>
                      </a:endParaRPr>
                    </a:p>
                  </a:txBody>
                  <a:tcPr marL="180000"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gridSpan="2">
                  <a:txBody>
                    <a:bodyPr/>
                    <a:lstStyle/>
                    <a:p>
                      <a:pPr fontAlgn="base"/>
                      <a:r>
                        <a:rPr lang="en-US" sz="1100">
                          <a:effectLst/>
                          <a:latin typeface="Arial"/>
                          <a:ea typeface="微軟正黑體"/>
                          <a:cs typeface="Arial"/>
                        </a:rPr>
                        <a:t>12 x 3.5” SATA disk bays​</a:t>
                      </a:r>
                      <a:endParaRPr lang="en-US" sz="1100" b="0" u="none" strike="noStrike" noProof="0">
                        <a:solidFill>
                          <a:srgbClr val="000000"/>
                        </a:solidFill>
                        <a:effectLst/>
                        <a:latin typeface="Arial"/>
                        <a:ea typeface="微軟正黑體"/>
                        <a:cs typeface="Arial"/>
                      </a:endParaRPr>
                    </a:p>
                  </a:txBody>
                  <a:tcPr marL="180000" anchor="ctr">
                    <a:lnL w="190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zh-TW" altLang="en-US"/>
                    </a:p>
                  </a:txBody>
                  <a:tcPr/>
                </a:tc>
                <a:extLst>
                  <a:ext uri="{0D108BD9-81ED-4DB2-BD59-A6C34878D82A}">
                    <a16:rowId xmlns:a16="http://schemas.microsoft.com/office/drawing/2014/main" val="4050232112"/>
                  </a:ext>
                </a:extLst>
              </a:tr>
              <a:tr h="132965">
                <a:tc>
                  <a:txBody>
                    <a:bodyPr/>
                    <a:lstStyle/>
                    <a:p>
                      <a:pPr lvl="0">
                        <a:buNone/>
                      </a:pPr>
                      <a:r>
                        <a:rPr lang="zh-TW" altLang="en-US" sz="1200">
                          <a:effectLst/>
                          <a:latin typeface="Arial"/>
                          <a:ea typeface="微軟正黑體"/>
                          <a:cs typeface="Arial"/>
                        </a:rPr>
                        <a:t>M.2 Slots</a:t>
                      </a:r>
                    </a:p>
                  </a:txBody>
                  <a:tcPr marL="180000" anchor="ctr">
                    <a:lnL w="0">
                      <a:noFill/>
                    </a:lnL>
                    <a:lnR w="19050">
                      <a:solidFill>
                        <a:schemeClr val="bg1"/>
                      </a:solidFill>
                    </a:lnR>
                    <a:lnT w="0">
                      <a:noFill/>
                    </a:lnT>
                    <a:lnB w="0">
                      <a:noFill/>
                    </a:lnB>
                    <a:lnTlToBr w="0">
                      <a:noFill/>
                    </a:lnTlToBr>
                    <a:lnBlToTr w="0">
                      <a:noFill/>
                    </a:lnBlToTr>
                  </a:tcPr>
                </a:tc>
                <a:tc gridSpan="2">
                  <a:txBody>
                    <a:bodyPr/>
                    <a:lstStyle/>
                    <a:p>
                      <a:pPr lvl="0">
                        <a:buNone/>
                      </a:pPr>
                      <a:r>
                        <a:rPr lang="en-US" sz="1100" b="0" i="0" u="none" strike="noStrike" noProof="0">
                          <a:solidFill>
                            <a:srgbClr val="000000"/>
                          </a:solidFill>
                          <a:effectLst/>
                          <a:latin typeface="Arial"/>
                        </a:rPr>
                        <a:t>2 x M.2 2280 </a:t>
                      </a:r>
                      <a:r>
                        <a:rPr lang="en-US" sz="1100" b="1" i="0" u="none" strike="noStrike" noProof="0">
                          <a:solidFill>
                            <a:srgbClr val="FF0000"/>
                          </a:solidFill>
                          <a:effectLst/>
                          <a:latin typeface="Arial"/>
                        </a:rPr>
                        <a:t>PCIe Gen5 </a:t>
                      </a:r>
                      <a:r>
                        <a:rPr lang="en-US" sz="1100" b="0" i="0" u="none" strike="noStrike" noProof="0">
                          <a:solidFill>
                            <a:srgbClr val="000000"/>
                          </a:solidFill>
                          <a:effectLst/>
                          <a:latin typeface="Arial"/>
                        </a:rPr>
                        <a:t>slots</a:t>
                      </a:r>
                      <a:endParaRPr lang="zh-TW" altLang="en-US"/>
                    </a:p>
                  </a:txBody>
                  <a:tcPr marL="180000" anchor="ctr">
                    <a:lnL w="19050">
                      <a:solidFill>
                        <a:schemeClr val="bg1"/>
                      </a:solidFill>
                    </a:lnL>
                    <a:lnR w="0">
                      <a:noFill/>
                    </a:lnR>
                    <a:lnT w="0">
                      <a:noFill/>
                    </a:lnT>
                    <a:lnB w="0">
                      <a:noFill/>
                    </a:lnB>
                    <a:lnTlToBr w="0">
                      <a:noFill/>
                    </a:lnTlToBr>
                    <a:lnBlToTr w="0">
                      <a:noFill/>
                    </a:lnBlToTr>
                  </a:tcPr>
                </a:tc>
                <a:tc hMerge="1">
                  <a:txBody>
                    <a:bodyPr/>
                    <a:lstStyle/>
                    <a:p>
                      <a:endParaRPr lang="zh-TW" altLang="en-US"/>
                    </a:p>
                  </a:txBody>
                  <a:tcPr/>
                </a:tc>
                <a:extLst>
                  <a:ext uri="{0D108BD9-81ED-4DB2-BD59-A6C34878D82A}">
                    <a16:rowId xmlns:a16="http://schemas.microsoft.com/office/drawing/2014/main" val="3416421876"/>
                  </a:ext>
                </a:extLst>
              </a:tr>
              <a:tr h="132965">
                <a:tc>
                  <a:txBody>
                    <a:bodyPr/>
                    <a:lstStyle/>
                    <a:p>
                      <a:pPr lvl="0">
                        <a:buNone/>
                      </a:pPr>
                      <a:r>
                        <a:rPr lang="zh-TW" altLang="en-US" sz="1200">
                          <a:effectLst/>
                          <a:latin typeface="Arial" panose="020B0604020202020204" pitchFamily="34" charset="0"/>
                          <a:ea typeface="微軟正黑體"/>
                          <a:cs typeface="Arial" panose="020B0604020202020204" pitchFamily="34" charset="0"/>
                        </a:rPr>
                        <a:t>Networking</a:t>
                      </a:r>
                      <a:endParaRPr lang="en-US" sz="1200">
                        <a:effectLst/>
                        <a:latin typeface="Arial" panose="020B0604020202020204" pitchFamily="34" charset="0"/>
                        <a:ea typeface="微軟正黑體" panose="020B0604030504040204" pitchFamily="34" charset="-120"/>
                        <a:cs typeface="Arial" panose="020B0604020202020204" pitchFamily="34" charset="0"/>
                      </a:endParaRPr>
                    </a:p>
                  </a:txBody>
                  <a:tcPr marL="180000"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gridSpan="2">
                  <a:txBody>
                    <a:bodyPr/>
                    <a:lstStyle/>
                    <a:p>
                      <a:pPr fontAlgn="base"/>
                      <a:r>
                        <a:rPr lang="en-US" sz="1100">
                          <a:effectLst/>
                          <a:latin typeface="Arial"/>
                          <a:ea typeface="微軟正黑體"/>
                          <a:cs typeface="Arial"/>
                        </a:rPr>
                        <a:t>2 x 2.5GbE + 2 x 10GBASE-T​</a:t>
                      </a:r>
                      <a:endParaRPr lang="en-US" sz="1100">
                        <a:solidFill>
                          <a:srgbClr val="FFFFFF"/>
                        </a:solidFill>
                        <a:effectLst/>
                        <a:latin typeface="Arial"/>
                        <a:ea typeface="微軟正黑體"/>
                        <a:cs typeface="Arial"/>
                      </a:endParaRPr>
                    </a:p>
                  </a:txBody>
                  <a:tcPr marL="180000" anchor="ctr">
                    <a:lnL w="190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zh-TW" altLang="en-US"/>
                    </a:p>
                  </a:txBody>
                  <a:tcPr/>
                </a:tc>
                <a:extLst>
                  <a:ext uri="{0D108BD9-81ED-4DB2-BD59-A6C34878D82A}">
                    <a16:rowId xmlns:a16="http://schemas.microsoft.com/office/drawing/2014/main" val="2330770782"/>
                  </a:ext>
                </a:extLst>
              </a:tr>
              <a:tr h="265930">
                <a:tc>
                  <a:txBody>
                    <a:bodyPr/>
                    <a:lstStyle/>
                    <a:p>
                      <a:pPr lvl="0">
                        <a:buNone/>
                      </a:pPr>
                      <a:r>
                        <a:rPr lang="en-US" sz="1200">
                          <a:effectLst/>
                          <a:latin typeface="Arial"/>
                          <a:ea typeface="微軟正黑體"/>
                          <a:cs typeface="Arial"/>
                        </a:rPr>
                        <a:t>PCIe </a:t>
                      </a:r>
                      <a:r>
                        <a:rPr lang="zh-TW" altLang="en-US" sz="1200">
                          <a:effectLst/>
                          <a:latin typeface="Arial"/>
                          <a:ea typeface="微軟正黑體"/>
                          <a:cs typeface="Arial"/>
                        </a:rPr>
                        <a:t>Expansion Slots</a:t>
                      </a:r>
                      <a:endParaRPr lang="en-US" sz="1200">
                        <a:solidFill>
                          <a:srgbClr val="FFFFFF"/>
                        </a:solidFill>
                        <a:effectLst/>
                        <a:latin typeface="Arial"/>
                        <a:ea typeface="微軟正黑體"/>
                        <a:cs typeface="Arial"/>
                      </a:endParaRPr>
                    </a:p>
                  </a:txBody>
                  <a:tcPr marL="180000"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gridSpan="2">
                  <a:txBody>
                    <a:bodyPr/>
                    <a:lstStyle/>
                    <a:p>
                      <a:pPr fontAlgn="base"/>
                      <a:r>
                        <a:rPr lang="en-US" sz="1100">
                          <a:effectLst/>
                          <a:latin typeface="Arial"/>
                          <a:ea typeface="微軟正黑體"/>
                          <a:cs typeface="Arial"/>
                        </a:rPr>
                        <a:t>3 x </a:t>
                      </a:r>
                      <a:r>
                        <a:rPr lang="en-US" sz="1100" b="0" u="none" strike="noStrike" noProof="0">
                          <a:solidFill>
                            <a:srgbClr val="000000"/>
                          </a:solidFill>
                          <a:effectLst/>
                          <a:latin typeface="Arial"/>
                          <a:ea typeface="微軟正黑體"/>
                          <a:cs typeface="Arial"/>
                        </a:rPr>
                        <a:t>PCIe </a:t>
                      </a:r>
                      <a:r>
                        <a:rPr lang="en-US" sz="1100" b="1" u="none" strike="noStrike" noProof="0">
                          <a:solidFill>
                            <a:srgbClr val="FF0000"/>
                          </a:solidFill>
                          <a:effectLst/>
                          <a:latin typeface="Arial"/>
                          <a:ea typeface="微軟正黑體"/>
                          <a:cs typeface="Arial"/>
                        </a:rPr>
                        <a:t>Gen4 slot </a:t>
                      </a:r>
                      <a:r>
                        <a:rPr lang="en-US" sz="1100">
                          <a:effectLst/>
                          <a:latin typeface="Arial"/>
                          <a:ea typeface="微軟正黑體"/>
                          <a:cs typeface="Arial"/>
                        </a:rPr>
                        <a:t>(Slot 1: Gen4 x4, Slot 2: Gen4 x8 or Gen 4 x4, Slot 3: Gen4 x4)​</a:t>
                      </a:r>
                    </a:p>
                    <a:p>
                      <a:pPr lvl="0">
                        <a:buNone/>
                      </a:pPr>
                      <a:r>
                        <a:rPr lang="en-US" sz="1000" b="0" u="none" strike="noStrike" noProof="0">
                          <a:solidFill>
                            <a:srgbClr val="000000"/>
                          </a:solidFill>
                          <a:effectLst/>
                          <a:latin typeface="Arial"/>
                          <a:ea typeface="微軟正黑體"/>
                          <a:cs typeface="Arial"/>
                        </a:rPr>
                        <a:t>Support 10GbE, 25GbE x 2 NIC</a:t>
                      </a:r>
                      <a:endParaRPr lang="en-US" sz="1000">
                        <a:latin typeface="Arial"/>
                        <a:ea typeface="微軟正黑體"/>
                        <a:cs typeface="Arial"/>
                      </a:endParaRPr>
                    </a:p>
                    <a:p>
                      <a:pPr fontAlgn="base"/>
                      <a:r>
                        <a:rPr lang="en-US" sz="1000">
                          <a:effectLst/>
                          <a:latin typeface="Arial"/>
                          <a:ea typeface="微軟正黑體"/>
                          <a:cs typeface="Arial"/>
                        </a:rPr>
                        <a:t>**Slot 2 provides the width of PCIe Gen4 x8 when Slot 1 is not in use, and provides the width of PCIe Gen4 x4 when Slot 1 is in use.​</a:t>
                      </a:r>
                      <a:endParaRPr lang="en-US" sz="1000">
                        <a:solidFill>
                          <a:srgbClr val="FFFFFF"/>
                        </a:solidFill>
                        <a:effectLst/>
                        <a:latin typeface="Arial"/>
                        <a:ea typeface="微軟正黑體"/>
                        <a:cs typeface="Arial"/>
                      </a:endParaRPr>
                    </a:p>
                  </a:txBody>
                  <a:tcPr marL="180000" anchor="ctr">
                    <a:lnL w="190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zh-TW" altLang="en-US"/>
                    </a:p>
                  </a:txBody>
                  <a:tcPr/>
                </a:tc>
                <a:extLst>
                  <a:ext uri="{0D108BD9-81ED-4DB2-BD59-A6C34878D82A}">
                    <a16:rowId xmlns:a16="http://schemas.microsoft.com/office/drawing/2014/main" val="822564379"/>
                  </a:ext>
                </a:extLst>
              </a:tr>
              <a:tr h="132965">
                <a:tc>
                  <a:txBody>
                    <a:bodyPr/>
                    <a:lstStyle/>
                    <a:p>
                      <a:pPr lvl="0">
                        <a:buNone/>
                      </a:pPr>
                      <a:r>
                        <a:rPr lang="en-US" sz="1200">
                          <a:effectLst/>
                          <a:latin typeface="Arial"/>
                          <a:ea typeface="微軟正黑體"/>
                          <a:cs typeface="Arial"/>
                        </a:rPr>
                        <a:t>USB​ Slots</a:t>
                      </a:r>
                      <a:endParaRPr lang="en-US" sz="1200">
                        <a:solidFill>
                          <a:srgbClr val="FFFFFF"/>
                        </a:solidFill>
                        <a:effectLst/>
                        <a:latin typeface="Arial"/>
                        <a:ea typeface="微軟正黑體"/>
                        <a:cs typeface="Arial"/>
                      </a:endParaRPr>
                    </a:p>
                  </a:txBody>
                  <a:tcPr marL="180000"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gridSpan="2">
                  <a:txBody>
                    <a:bodyPr/>
                    <a:lstStyle/>
                    <a:p>
                      <a:pPr fontAlgn="base"/>
                      <a:r>
                        <a:rPr lang="en-US" sz="1100">
                          <a:effectLst/>
                          <a:latin typeface="Arial"/>
                          <a:ea typeface="微軟正黑體"/>
                          <a:cs typeface="Arial"/>
                        </a:rPr>
                        <a:t>2 x USB 3.2 Gen2 Type-A​</a:t>
                      </a:r>
                      <a:endParaRPr lang="en-US" sz="1100">
                        <a:solidFill>
                          <a:srgbClr val="FFFFFF"/>
                        </a:solidFill>
                        <a:effectLst/>
                        <a:latin typeface="Arial"/>
                        <a:ea typeface="微軟正黑體"/>
                        <a:cs typeface="Arial"/>
                      </a:endParaRPr>
                    </a:p>
                  </a:txBody>
                  <a:tcPr marL="180000" anchor="ctr">
                    <a:lnL w="190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zh-TW" altLang="en-US"/>
                    </a:p>
                  </a:txBody>
                  <a:tcPr/>
                </a:tc>
                <a:extLst>
                  <a:ext uri="{0D108BD9-81ED-4DB2-BD59-A6C34878D82A}">
                    <a16:rowId xmlns:a16="http://schemas.microsoft.com/office/drawing/2014/main" val="1161970856"/>
                  </a:ext>
                </a:extLst>
              </a:tr>
              <a:tr h="132965">
                <a:tc>
                  <a:txBody>
                    <a:bodyPr/>
                    <a:lstStyle/>
                    <a:p>
                      <a:pPr lvl="0">
                        <a:buNone/>
                      </a:pPr>
                      <a:r>
                        <a:rPr lang="zh-TW" altLang="en-US" sz="1200">
                          <a:effectLst/>
                          <a:latin typeface="Arial" panose="020B0604020202020204" pitchFamily="34" charset="0"/>
                          <a:ea typeface="微軟正黑體"/>
                          <a:cs typeface="Arial" panose="020B0604020202020204" pitchFamily="34" charset="0"/>
                        </a:rPr>
                        <a:t>GPU</a:t>
                      </a:r>
                      <a:endParaRPr lang="en-US" sz="1200">
                        <a:solidFill>
                          <a:srgbClr val="FFFFFF"/>
                        </a:solidFill>
                        <a:effectLst/>
                        <a:latin typeface="Arial" panose="020B0604020202020204" pitchFamily="34" charset="0"/>
                        <a:ea typeface="微軟正黑體" panose="020B0604030504040204" pitchFamily="34" charset="-120"/>
                        <a:cs typeface="Arial" panose="020B0604020202020204" pitchFamily="34" charset="0"/>
                      </a:endParaRPr>
                    </a:p>
                  </a:txBody>
                  <a:tcPr marL="180000"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gridSpan="2">
                  <a:txBody>
                    <a:bodyPr/>
                    <a:lstStyle/>
                    <a:p>
                      <a:pPr fontAlgn="base"/>
                      <a:r>
                        <a:rPr lang="en-US" sz="1100">
                          <a:effectLst/>
                          <a:latin typeface="Arial"/>
                          <a:ea typeface="微軟正黑體"/>
                          <a:cs typeface="Arial"/>
                        </a:rPr>
                        <a:t>Yes​</a:t>
                      </a:r>
                      <a:endParaRPr lang="en-US" sz="1100">
                        <a:solidFill>
                          <a:srgbClr val="FFFFFF"/>
                        </a:solidFill>
                        <a:effectLst/>
                        <a:latin typeface="Arial"/>
                        <a:ea typeface="微軟正黑體"/>
                        <a:cs typeface="Arial"/>
                      </a:endParaRPr>
                    </a:p>
                  </a:txBody>
                  <a:tcPr marL="180000" anchor="ctr">
                    <a:lnL w="190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zh-TW" altLang="en-US"/>
                    </a:p>
                  </a:txBody>
                  <a:tcPr/>
                </a:tc>
                <a:extLst>
                  <a:ext uri="{0D108BD9-81ED-4DB2-BD59-A6C34878D82A}">
                    <a16:rowId xmlns:a16="http://schemas.microsoft.com/office/drawing/2014/main" val="1188525297"/>
                  </a:ext>
                </a:extLst>
              </a:tr>
              <a:tr h="132965">
                <a:tc>
                  <a:txBody>
                    <a:bodyPr/>
                    <a:lstStyle/>
                    <a:p>
                      <a:pPr lvl="0">
                        <a:buNone/>
                      </a:pPr>
                      <a:r>
                        <a:rPr lang="zh-TW" altLang="en-US" sz="1200">
                          <a:effectLst/>
                          <a:latin typeface="Arial" panose="020B0604020202020204" pitchFamily="34" charset="0"/>
                          <a:ea typeface="微軟正黑體"/>
                          <a:cs typeface="Arial" panose="020B0604020202020204" pitchFamily="34" charset="0"/>
                        </a:rPr>
                        <a:t>PSU</a:t>
                      </a:r>
                      <a:endParaRPr lang="en-US" sz="1200">
                        <a:effectLst/>
                        <a:latin typeface="Arial" panose="020B0604020202020204" pitchFamily="34" charset="0"/>
                        <a:ea typeface="微軟正黑體" panose="020B0604030504040204" pitchFamily="34" charset="-120"/>
                        <a:cs typeface="Arial" panose="020B0604020202020204" pitchFamily="34" charset="0"/>
                      </a:endParaRPr>
                    </a:p>
                  </a:txBody>
                  <a:tcPr marL="180000"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gridSpan="2">
                  <a:txBody>
                    <a:bodyPr/>
                    <a:lstStyle/>
                    <a:p>
                      <a:pPr fontAlgn="base"/>
                      <a:r>
                        <a:rPr lang="zh-TW" sz="1100" b="0" u="none" strike="noStrike" noProof="0">
                          <a:solidFill>
                            <a:srgbClr val="000000"/>
                          </a:solidFill>
                          <a:effectLst/>
                          <a:latin typeface="Arial"/>
                          <a:ea typeface="微軟正黑體"/>
                          <a:cs typeface="Arial"/>
                        </a:rPr>
                        <a:t>R</a:t>
                      </a:r>
                      <a:r>
                        <a:rPr lang="en-US" altLang="zh-TW" sz="1100" b="0" u="none" strike="noStrike" noProof="0" err="1">
                          <a:solidFill>
                            <a:srgbClr val="000000"/>
                          </a:solidFill>
                          <a:effectLst/>
                          <a:latin typeface="Arial"/>
                          <a:ea typeface="微軟正黑體"/>
                          <a:cs typeface="Arial"/>
                        </a:rPr>
                        <a:t>edundant</a:t>
                      </a:r>
                      <a:r>
                        <a:rPr lang="zh-TW" altLang="en-US" sz="1100" b="0" u="none" strike="noStrike" noProof="0">
                          <a:solidFill>
                            <a:srgbClr val="000000"/>
                          </a:solidFill>
                          <a:effectLst/>
                          <a:latin typeface="Arial"/>
                          <a:ea typeface="微軟正黑體"/>
                          <a:cs typeface="Arial"/>
                        </a:rPr>
                        <a:t> </a:t>
                      </a:r>
                      <a:r>
                        <a:rPr lang="zh-TW" sz="1100" b="0" u="none" strike="noStrike" noProof="0">
                          <a:solidFill>
                            <a:srgbClr val="000000"/>
                          </a:solidFill>
                          <a:effectLst/>
                          <a:latin typeface="Arial"/>
                          <a:ea typeface="微軟正黑體"/>
                          <a:cs typeface="Arial"/>
                        </a:rPr>
                        <a:t>PS</a:t>
                      </a:r>
                      <a:r>
                        <a:rPr lang="en-US" altLang="zh-TW" sz="1100" b="0" u="none" strike="noStrike" noProof="0">
                          <a:solidFill>
                            <a:srgbClr val="000000"/>
                          </a:solidFill>
                          <a:effectLst/>
                          <a:latin typeface="Arial"/>
                          <a:ea typeface="微軟正黑體"/>
                          <a:cs typeface="Arial"/>
                        </a:rPr>
                        <a:t>U</a:t>
                      </a:r>
                      <a:endParaRPr lang="zh-TW" altLang="en-US" sz="1100" b="0" u="none" strike="noStrike" noProof="0">
                        <a:solidFill>
                          <a:srgbClr val="000000"/>
                        </a:solidFill>
                        <a:effectLst/>
                        <a:latin typeface="Arial"/>
                        <a:ea typeface="微軟正黑體"/>
                        <a:cs typeface="Arial"/>
                      </a:endParaRPr>
                    </a:p>
                  </a:txBody>
                  <a:tcPr marL="180000" anchor="ctr">
                    <a:lnL w="190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zh-TW" altLang="en-US"/>
                    </a:p>
                  </a:txBody>
                  <a:tcPr/>
                </a:tc>
                <a:extLst>
                  <a:ext uri="{0D108BD9-81ED-4DB2-BD59-A6C34878D82A}">
                    <a16:rowId xmlns:a16="http://schemas.microsoft.com/office/drawing/2014/main" val="3772952275"/>
                  </a:ext>
                </a:extLst>
              </a:tr>
              <a:tr h="132965">
                <a:tc>
                  <a:txBody>
                    <a:bodyPr/>
                    <a:lstStyle/>
                    <a:p>
                      <a:pPr lvl="0">
                        <a:buNone/>
                      </a:pPr>
                      <a:r>
                        <a:rPr lang="zh-CN" altLang="en-US" sz="1200">
                          <a:effectLst/>
                          <a:latin typeface="Arial"/>
                          <a:ea typeface="微軟正黑體"/>
                          <a:cs typeface="Arial"/>
                        </a:rPr>
                        <a:t>System Fan</a:t>
                      </a:r>
                      <a:r>
                        <a:rPr lang="en-US" sz="1200">
                          <a:effectLst/>
                          <a:latin typeface="Arial"/>
                          <a:ea typeface="微軟正黑體"/>
                          <a:cs typeface="Arial"/>
                        </a:rPr>
                        <a:t>​</a:t>
                      </a:r>
                      <a:endParaRPr lang="en-US" sz="1200">
                        <a:solidFill>
                          <a:srgbClr val="FFFFFF"/>
                        </a:solidFill>
                        <a:effectLst/>
                        <a:latin typeface="Arial"/>
                        <a:ea typeface="微軟正黑體"/>
                        <a:cs typeface="Arial"/>
                      </a:endParaRPr>
                    </a:p>
                  </a:txBody>
                  <a:tcPr marL="180000"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gridSpan="2">
                  <a:txBody>
                    <a:bodyPr/>
                    <a:lstStyle/>
                    <a:p>
                      <a:pPr fontAlgn="base"/>
                      <a:r>
                        <a:rPr lang="en-US" sz="1100">
                          <a:effectLst/>
                          <a:latin typeface="Arial"/>
                          <a:ea typeface="微軟正黑體"/>
                          <a:cs typeface="Arial"/>
                        </a:rPr>
                        <a:t>3 x 60mm​</a:t>
                      </a:r>
                      <a:endParaRPr lang="en-US" sz="1100">
                        <a:solidFill>
                          <a:srgbClr val="FFFFFF"/>
                        </a:solidFill>
                        <a:effectLst/>
                        <a:latin typeface="Arial"/>
                        <a:ea typeface="微軟正黑體"/>
                        <a:cs typeface="Arial"/>
                      </a:endParaRPr>
                    </a:p>
                  </a:txBody>
                  <a:tcPr marL="180000" anchor="ctr">
                    <a:lnL w="190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zh-TW" altLang="en-US"/>
                    </a:p>
                  </a:txBody>
                  <a:tcPr/>
                </a:tc>
                <a:extLst>
                  <a:ext uri="{0D108BD9-81ED-4DB2-BD59-A6C34878D82A}">
                    <a16:rowId xmlns:a16="http://schemas.microsoft.com/office/drawing/2014/main" val="1163794022"/>
                  </a:ext>
                </a:extLst>
              </a:tr>
            </a:tbl>
          </a:graphicData>
        </a:graphic>
      </p:graphicFrame>
    </p:spTree>
    <p:extLst>
      <p:ext uri="{BB962C8B-B14F-4D97-AF65-F5344CB8AC3E}">
        <p14:creationId xmlns:p14="http://schemas.microsoft.com/office/powerpoint/2010/main" val="14341367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74FF805F-6521-4307-B6BF-1A0874627BC2}"/>
              </a:ext>
            </a:extLst>
          </p:cNvPr>
          <p:cNvSpPr txBox="1"/>
          <p:nvPr/>
        </p:nvSpPr>
        <p:spPr>
          <a:xfrm>
            <a:off x="-68094" y="116726"/>
            <a:ext cx="12260093" cy="800219"/>
          </a:xfrm>
          <a:prstGeom prst="rect">
            <a:avLst/>
          </a:prstGeom>
          <a:noFill/>
        </p:spPr>
        <p:txBody>
          <a:bodyPr wrap="square" lIns="91440" tIns="45720" rIns="91440" bIns="45720" rtlCol="0" anchor="ctr">
            <a:spAutoFit/>
          </a:bodyPr>
          <a:lstStyle/>
          <a:p>
            <a:pPr algn="ctr"/>
            <a:r>
              <a:rPr lang="en-US" altLang="zh-TW" sz="4600" b="1">
                <a:solidFill>
                  <a:schemeClr val="bg1">
                    <a:lumMod val="65000"/>
                  </a:schemeClr>
                </a:solidFill>
                <a:latin typeface="Arial"/>
                <a:ea typeface="微軟正黑體"/>
                <a:cs typeface="Arial"/>
              </a:rPr>
              <a:t>SPEC: TS-h1677AXU-RP</a:t>
            </a:r>
            <a:endParaRPr lang="en-US" altLang="zh-TW" sz="4600" b="1">
              <a:solidFill>
                <a:schemeClr val="bg1">
                  <a:lumMod val="65000"/>
                </a:schemeClr>
              </a:solidFill>
              <a:latin typeface="Arial"/>
              <a:ea typeface="微軟正黑體" panose="020B0604030504040204" pitchFamily="34" charset="-120"/>
              <a:cs typeface="Arial"/>
            </a:endParaRPr>
          </a:p>
        </p:txBody>
      </p:sp>
      <p:graphicFrame>
        <p:nvGraphicFramePr>
          <p:cNvPr id="3" name="表格 2">
            <a:extLst>
              <a:ext uri="{FF2B5EF4-FFF2-40B4-BE49-F238E27FC236}">
                <a16:creationId xmlns:a16="http://schemas.microsoft.com/office/drawing/2014/main" id="{30223905-C262-B203-6BA4-185F214B3384}"/>
              </a:ext>
            </a:extLst>
          </p:cNvPr>
          <p:cNvGraphicFramePr>
            <a:graphicFrameLocks noGrp="1"/>
          </p:cNvGraphicFramePr>
          <p:nvPr>
            <p:extLst>
              <p:ext uri="{D42A27DB-BD31-4B8C-83A1-F6EECF244321}">
                <p14:modId xmlns:p14="http://schemas.microsoft.com/office/powerpoint/2010/main" val="44777170"/>
              </p:ext>
            </p:extLst>
          </p:nvPr>
        </p:nvGraphicFramePr>
        <p:xfrm>
          <a:off x="1291509" y="976333"/>
          <a:ext cx="9608981" cy="4321428"/>
        </p:xfrm>
        <a:graphic>
          <a:graphicData uri="http://schemas.openxmlformats.org/drawingml/2006/table">
            <a:tbl>
              <a:tblPr firstRow="1" bandRow="1">
                <a:tableStyleId>{073A0DAA-6AF3-43AB-8588-CEC1D06C72B9}</a:tableStyleId>
              </a:tblPr>
              <a:tblGrid>
                <a:gridCol w="1622921">
                  <a:extLst>
                    <a:ext uri="{9D8B030D-6E8A-4147-A177-3AD203B41FA5}">
                      <a16:colId xmlns:a16="http://schemas.microsoft.com/office/drawing/2014/main" val="2763969955"/>
                    </a:ext>
                  </a:extLst>
                </a:gridCol>
                <a:gridCol w="7986060">
                  <a:extLst>
                    <a:ext uri="{9D8B030D-6E8A-4147-A177-3AD203B41FA5}">
                      <a16:colId xmlns:a16="http://schemas.microsoft.com/office/drawing/2014/main" val="727548842"/>
                    </a:ext>
                  </a:extLst>
                </a:gridCol>
              </a:tblGrid>
              <a:tr h="253167">
                <a:tc>
                  <a:txBody>
                    <a:bodyPr/>
                    <a:lstStyle/>
                    <a:p>
                      <a:pPr lvl="0">
                        <a:buNone/>
                      </a:pPr>
                      <a:r>
                        <a:rPr lang="zh-TW" altLang="en-US" sz="1200">
                          <a:effectLst/>
                          <a:latin typeface="Arial" panose="020B0604020202020204" pitchFamily="34" charset="0"/>
                          <a:ea typeface="微軟正黑體"/>
                          <a:cs typeface="Arial" panose="020B0604020202020204" pitchFamily="34" charset="0"/>
                        </a:rPr>
                        <a:t>HW SKU</a:t>
                      </a:r>
                      <a:endParaRPr lang="en-US" sz="1200">
                        <a:effectLst/>
                        <a:latin typeface="Arial" panose="020B0604020202020204" pitchFamily="34" charset="0"/>
                        <a:ea typeface="微軟正黑體"/>
                        <a:cs typeface="Arial" panose="020B0604020202020204" pitchFamily="34" charset="0"/>
                      </a:endParaRPr>
                    </a:p>
                  </a:txBody>
                  <a:tcPr marL="180000" anchor="ctr">
                    <a:lnL w="12700" cmpd="sng">
                      <a:noFill/>
                    </a:lnL>
                    <a:lnR w="19050" cap="flat" cmpd="sng" algn="ctr">
                      <a:solidFill>
                        <a:schemeClr val="bg1"/>
                      </a:solidFill>
                      <a:prstDash val="solid"/>
                      <a:round/>
                      <a:headEnd type="none" w="med" len="med"/>
                      <a:tailEnd type="none" w="med" len="med"/>
                    </a:lnR>
                    <a:lnT w="19050" cap="flat" cmpd="sng" algn="ctr">
                      <a:solidFill>
                        <a:srgbClr val="FF0000"/>
                      </a:solid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pPr algn="ctr" fontAlgn="base"/>
                      <a:r>
                        <a:rPr lang="en-US" sz="1200">
                          <a:effectLst/>
                          <a:latin typeface="Arial" panose="020B0604020202020204" pitchFamily="34" charset="0"/>
                          <a:ea typeface="微軟正黑體"/>
                          <a:cs typeface="Arial" panose="020B0604020202020204" pitchFamily="34" charset="0"/>
                        </a:rPr>
                        <a:t>TS-h1677AXU-RP-R7-32G​</a:t>
                      </a:r>
                    </a:p>
                  </a:txBody>
                  <a:tcPr anchor="ctr">
                    <a:lnL w="19050" cap="flat" cmpd="sng" algn="ctr">
                      <a:solidFill>
                        <a:schemeClr val="bg1"/>
                      </a:solidFill>
                      <a:prstDash val="solid"/>
                      <a:round/>
                      <a:headEnd type="none" w="med" len="med"/>
                      <a:tailEnd type="none" w="med" len="med"/>
                    </a:lnL>
                    <a:lnR w="12700" cmpd="sng">
                      <a:noFill/>
                    </a:lnR>
                    <a:lnT w="19050" cap="flat" cmpd="sng" algn="ctr">
                      <a:solidFill>
                        <a:srgbClr val="FF0000"/>
                      </a:solidFill>
                      <a:prstDash val="solid"/>
                      <a:round/>
                      <a:headEnd type="none" w="med" len="med"/>
                      <a:tailEnd type="none" w="med" len="med"/>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88470757"/>
                  </a:ext>
                </a:extLst>
              </a:tr>
              <a:tr h="253167">
                <a:tc>
                  <a:txBody>
                    <a:bodyPr/>
                    <a:lstStyle/>
                    <a:p>
                      <a:pPr lvl="0">
                        <a:buNone/>
                      </a:pPr>
                      <a:r>
                        <a:rPr lang="zh-TW" altLang="en-US" sz="1200">
                          <a:effectLst/>
                          <a:latin typeface="Arial" panose="020B0604020202020204" pitchFamily="34" charset="0"/>
                          <a:ea typeface="微軟正黑體"/>
                          <a:cs typeface="Arial" panose="020B0604020202020204" pitchFamily="34" charset="0"/>
                        </a:rPr>
                        <a:t>CPU</a:t>
                      </a:r>
                      <a:endParaRPr lang="en-US" sz="1200">
                        <a:solidFill>
                          <a:srgbClr val="FFFFFF"/>
                        </a:solidFill>
                        <a:effectLst/>
                        <a:latin typeface="Arial" panose="020B0604020202020204" pitchFamily="34" charset="0"/>
                        <a:ea typeface="微軟正黑體"/>
                        <a:cs typeface="Arial" panose="020B0604020202020204" pitchFamily="34" charset="0"/>
                      </a:endParaRPr>
                    </a:p>
                  </a:txBody>
                  <a:tcPr marL="180000"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lvl="0">
                        <a:buNone/>
                      </a:pPr>
                      <a:r>
                        <a:rPr lang="en-US" sz="1100" b="0" i="0" u="none" strike="noStrike" baseline="0" noProof="0" dirty="0">
                          <a:solidFill>
                            <a:srgbClr val="000000"/>
                          </a:solidFill>
                          <a:effectLst/>
                          <a:latin typeface="Arial" panose="020B0604020202020204" pitchFamily="34" charset="0"/>
                          <a:cs typeface="Arial" panose="020B0604020202020204" pitchFamily="34" charset="0"/>
                        </a:rPr>
                        <a:t>Ryzen™ </a:t>
                      </a:r>
                      <a:r>
                        <a:rPr lang="en-US" sz="1100" dirty="0">
                          <a:effectLst/>
                          <a:latin typeface="Arial" panose="020B0604020202020204" pitchFamily="34" charset="0"/>
                          <a:ea typeface="微軟正黑體"/>
                          <a:cs typeface="Arial" panose="020B0604020202020204" pitchFamily="34" charset="0"/>
                        </a:rPr>
                        <a:t>7 7000 series 8C16T 3.8 ~ 5.3 GHz​</a:t>
                      </a:r>
                      <a:endParaRPr lang="en-US" sz="1100" dirty="0">
                        <a:solidFill>
                          <a:srgbClr val="FFFFFF"/>
                        </a:solidFill>
                        <a:effectLst/>
                        <a:latin typeface="Arial" panose="020B0604020202020204" pitchFamily="34" charset="0"/>
                        <a:ea typeface="微軟正黑體"/>
                        <a:cs typeface="Arial" panose="020B0604020202020204" pitchFamily="34" charset="0"/>
                      </a:endParaRPr>
                    </a:p>
                  </a:txBody>
                  <a:tcPr marL="180000" anchor="ctr">
                    <a:lnL w="190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48718853"/>
                  </a:ext>
                </a:extLst>
              </a:tr>
              <a:tr h="350539">
                <a:tc>
                  <a:txBody>
                    <a:bodyPr/>
                    <a:lstStyle/>
                    <a:p>
                      <a:pPr lvl="0">
                        <a:buNone/>
                      </a:pPr>
                      <a:r>
                        <a:rPr lang="zh-TW" altLang="en-US" sz="1200">
                          <a:effectLst/>
                          <a:latin typeface="Arial"/>
                          <a:ea typeface="微軟正黑體"/>
                          <a:cs typeface="Arial"/>
                        </a:rPr>
                        <a:t>Memory (default)</a:t>
                      </a:r>
                      <a:r>
                        <a:rPr lang="en-US" sz="1200">
                          <a:effectLst/>
                          <a:latin typeface="Arial"/>
                          <a:ea typeface="微軟正黑體"/>
                          <a:cs typeface="Arial"/>
                        </a:rPr>
                        <a:t>​</a:t>
                      </a:r>
                      <a:endParaRPr lang="zh-TW" altLang="en-US" sz="1200">
                        <a:latin typeface="Arial"/>
                        <a:ea typeface="微軟正黑體"/>
                        <a:cs typeface="Arial"/>
                      </a:endParaRPr>
                    </a:p>
                  </a:txBody>
                  <a:tcPr marL="180000"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fontAlgn="base"/>
                      <a:r>
                        <a:rPr lang="it-IT" sz="1100">
                          <a:effectLst/>
                          <a:latin typeface="Arial" panose="020B0604020202020204" pitchFamily="34" charset="0"/>
                          <a:ea typeface="微軟正黑體"/>
                          <a:cs typeface="Arial" panose="020B0604020202020204" pitchFamily="34" charset="0"/>
                        </a:rPr>
                        <a:t>32GB (32GB x1) DDR5 none-ECC UDIMM​</a:t>
                      </a:r>
                    </a:p>
                  </a:txBody>
                  <a:tcPr marL="180000" anchor="ctr">
                    <a:lnL w="190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22541860"/>
                  </a:ext>
                </a:extLst>
              </a:tr>
              <a:tr h="253167">
                <a:tc>
                  <a:txBody>
                    <a:bodyPr/>
                    <a:lstStyle/>
                    <a:p>
                      <a:pPr lvl="0">
                        <a:buNone/>
                      </a:pPr>
                      <a:r>
                        <a:rPr lang="zh-TW" altLang="en-US" sz="1200">
                          <a:effectLst/>
                          <a:latin typeface="Arial"/>
                          <a:ea typeface="微軟正黑體"/>
                          <a:cs typeface="Arial"/>
                        </a:rPr>
                        <a:t>Max. Memory</a:t>
                      </a:r>
                      <a:r>
                        <a:rPr lang="en-US" sz="1200">
                          <a:effectLst/>
                          <a:latin typeface="Arial"/>
                          <a:ea typeface="微軟正黑體"/>
                          <a:cs typeface="Arial"/>
                        </a:rPr>
                        <a:t>​</a:t>
                      </a:r>
                      <a:endParaRPr lang="en-US" sz="1200">
                        <a:solidFill>
                          <a:srgbClr val="FFFFFF"/>
                        </a:solidFill>
                        <a:effectLst/>
                        <a:latin typeface="Arial"/>
                        <a:ea typeface="微軟正黑體"/>
                        <a:cs typeface="Arial"/>
                      </a:endParaRPr>
                    </a:p>
                  </a:txBody>
                  <a:tcPr marL="180000"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fontAlgn="base"/>
                      <a:r>
                        <a:rPr lang="en-US" sz="1100">
                          <a:effectLst/>
                          <a:latin typeface="Arial" panose="020B0604020202020204" pitchFamily="34" charset="0"/>
                          <a:ea typeface="微軟正黑體"/>
                          <a:cs typeface="Arial" panose="020B0604020202020204" pitchFamily="34" charset="0"/>
                        </a:rPr>
                        <a:t>128GB (4 x 32GB)​</a:t>
                      </a:r>
                      <a:endParaRPr lang="en-US" sz="1100">
                        <a:solidFill>
                          <a:srgbClr val="FFFFFF"/>
                        </a:solidFill>
                        <a:effectLst/>
                        <a:latin typeface="Arial" panose="020B0604020202020204" pitchFamily="34" charset="0"/>
                        <a:ea typeface="微軟正黑體"/>
                        <a:cs typeface="Arial" panose="020B0604020202020204" pitchFamily="34" charset="0"/>
                      </a:endParaRPr>
                    </a:p>
                  </a:txBody>
                  <a:tcPr marL="180000" anchor="ctr">
                    <a:lnL w="190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44868719"/>
                  </a:ext>
                </a:extLst>
              </a:tr>
              <a:tr h="253167">
                <a:tc>
                  <a:txBody>
                    <a:bodyPr/>
                    <a:lstStyle/>
                    <a:p>
                      <a:pPr lvl="0">
                        <a:buNone/>
                      </a:pPr>
                      <a:r>
                        <a:rPr lang="zh-TW" altLang="en-US" sz="1200">
                          <a:effectLst/>
                          <a:latin typeface="Arial" panose="020B0604020202020204" pitchFamily="34" charset="0"/>
                          <a:ea typeface="微軟正黑體"/>
                          <a:cs typeface="Arial" panose="020B0604020202020204" pitchFamily="34" charset="0"/>
                        </a:rPr>
                        <a:t>Memory Slots</a:t>
                      </a:r>
                      <a:endParaRPr lang="en-US" sz="1200">
                        <a:effectLst/>
                        <a:latin typeface="Arial" panose="020B0604020202020204" pitchFamily="34" charset="0"/>
                        <a:ea typeface="微軟正黑體"/>
                        <a:cs typeface="Arial" panose="020B0604020202020204" pitchFamily="34" charset="0"/>
                      </a:endParaRPr>
                    </a:p>
                  </a:txBody>
                  <a:tcPr marL="180000"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fontAlgn="base"/>
                      <a:r>
                        <a:rPr lang="en-US" sz="1100">
                          <a:effectLst/>
                          <a:latin typeface="Arial" panose="020B0604020202020204" pitchFamily="34" charset="0"/>
                          <a:ea typeface="微軟正黑體"/>
                          <a:cs typeface="Arial" panose="020B0604020202020204" pitchFamily="34" charset="0"/>
                        </a:rPr>
                        <a:t>4 x </a:t>
                      </a:r>
                      <a:r>
                        <a:rPr lang="en-US" sz="1100" b="1">
                          <a:solidFill>
                            <a:srgbClr val="FF0000"/>
                          </a:solidFill>
                          <a:effectLst/>
                          <a:latin typeface="Arial" panose="020B0604020202020204" pitchFamily="34" charset="0"/>
                          <a:ea typeface="微軟正黑體"/>
                          <a:cs typeface="Arial" panose="020B0604020202020204" pitchFamily="34" charset="0"/>
                        </a:rPr>
                        <a:t>DDR5 </a:t>
                      </a:r>
                      <a:r>
                        <a:rPr lang="en-US" sz="1100">
                          <a:effectLst/>
                          <a:latin typeface="Arial" panose="020B0604020202020204" pitchFamily="34" charset="0"/>
                          <a:ea typeface="微軟正黑體"/>
                          <a:cs typeface="Arial" panose="020B0604020202020204" pitchFamily="34" charset="0"/>
                        </a:rPr>
                        <a:t>UDIMM, ECC support​</a:t>
                      </a:r>
                      <a:endParaRPr lang="en-US" sz="1100">
                        <a:solidFill>
                          <a:srgbClr val="FFFFFF"/>
                        </a:solidFill>
                        <a:effectLst/>
                        <a:latin typeface="Arial" panose="020B0604020202020204" pitchFamily="34" charset="0"/>
                        <a:ea typeface="微軟正黑體"/>
                        <a:cs typeface="Arial" panose="020B0604020202020204" pitchFamily="34" charset="0"/>
                      </a:endParaRPr>
                    </a:p>
                  </a:txBody>
                  <a:tcPr marL="180000" anchor="ctr">
                    <a:lnL w="190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85480023"/>
                  </a:ext>
                </a:extLst>
              </a:tr>
              <a:tr h="253167">
                <a:tc>
                  <a:txBody>
                    <a:bodyPr/>
                    <a:lstStyle/>
                    <a:p>
                      <a:pPr lvl="0">
                        <a:buNone/>
                      </a:pPr>
                      <a:r>
                        <a:rPr lang="zh-TW" altLang="en-US" sz="1200">
                          <a:effectLst/>
                          <a:latin typeface="Arial" panose="020B0604020202020204" pitchFamily="34" charset="0"/>
                          <a:ea typeface="微軟正黑體"/>
                          <a:cs typeface="Arial" panose="020B0604020202020204" pitchFamily="34" charset="0"/>
                        </a:rPr>
                        <a:t>O.S</a:t>
                      </a:r>
                      <a:endParaRPr lang="zh-TW" altLang="en-US">
                        <a:latin typeface="Arial" panose="020B0604020202020204" pitchFamily="34" charset="0"/>
                        <a:cs typeface="Arial" panose="020B0604020202020204" pitchFamily="34" charset="0"/>
                      </a:endParaRPr>
                    </a:p>
                  </a:txBody>
                  <a:tcPr marL="180000" anchor="ctr">
                    <a:lnL w="0">
                      <a:noFill/>
                    </a:lnL>
                    <a:lnR w="19050">
                      <a:solidFill>
                        <a:schemeClr val="bg1"/>
                      </a:solidFill>
                    </a:lnR>
                    <a:lnT w="0">
                      <a:noFill/>
                    </a:lnT>
                    <a:lnB w="0">
                      <a:noFill/>
                    </a:lnB>
                    <a:lnTlToBr w="0">
                      <a:noFill/>
                    </a:lnTlToBr>
                    <a:lnBlToTr w="0">
                      <a:noFill/>
                    </a:lnBlToTr>
                  </a:tcPr>
                </a:tc>
                <a:tc>
                  <a:txBody>
                    <a:bodyPr/>
                    <a:lstStyle/>
                    <a:p>
                      <a:pPr lvl="0">
                        <a:buNone/>
                      </a:pPr>
                      <a:r>
                        <a:rPr lang="en-US" sz="1100" b="0" i="0" u="none" strike="noStrike" baseline="0" noProof="0">
                          <a:solidFill>
                            <a:srgbClr val="000000"/>
                          </a:solidFill>
                          <a:effectLst/>
                          <a:latin typeface="Arial" panose="020B0604020202020204" pitchFamily="34" charset="0"/>
                          <a:cs typeface="Arial" panose="020B0604020202020204" pitchFamily="34" charset="0"/>
                        </a:rPr>
                        <a:t>QuTS hero (default) / QTS (optional)</a:t>
                      </a:r>
                      <a:endParaRPr lang="zh-TW" altLang="en-US">
                        <a:latin typeface="Arial" panose="020B0604020202020204" pitchFamily="34" charset="0"/>
                        <a:cs typeface="Arial" panose="020B0604020202020204" pitchFamily="34" charset="0"/>
                      </a:endParaRPr>
                    </a:p>
                  </a:txBody>
                  <a:tcPr marL="180000" anchor="ctr">
                    <a:lnL w="19050">
                      <a:solidFill>
                        <a:schemeClr val="bg1"/>
                      </a:solidFill>
                    </a:lnL>
                    <a:lnR w="0">
                      <a:noFill/>
                    </a:lnR>
                    <a:lnT w="0">
                      <a:noFill/>
                    </a:lnT>
                    <a:lnB w="0">
                      <a:noFill/>
                    </a:lnB>
                    <a:lnTlToBr w="0">
                      <a:noFill/>
                    </a:lnTlToBr>
                    <a:lnBlToTr w="0">
                      <a:noFill/>
                    </a:lnBlToTr>
                  </a:tcPr>
                </a:tc>
                <a:extLst>
                  <a:ext uri="{0D108BD9-81ED-4DB2-BD59-A6C34878D82A}">
                    <a16:rowId xmlns:a16="http://schemas.microsoft.com/office/drawing/2014/main" val="1629942874"/>
                  </a:ext>
                </a:extLst>
              </a:tr>
              <a:tr h="253167">
                <a:tc>
                  <a:txBody>
                    <a:bodyPr/>
                    <a:lstStyle/>
                    <a:p>
                      <a:pPr lvl="0">
                        <a:buNone/>
                      </a:pPr>
                      <a:r>
                        <a:rPr lang="zh-TW" altLang="en-US" sz="1200">
                          <a:effectLst/>
                          <a:latin typeface="Arial" panose="020B0604020202020204" pitchFamily="34" charset="0"/>
                          <a:ea typeface="微軟正黑體"/>
                          <a:cs typeface="Arial" panose="020B0604020202020204" pitchFamily="34" charset="0"/>
                        </a:rPr>
                        <a:t>Disk Slots</a:t>
                      </a:r>
                      <a:endParaRPr lang="en-US" sz="1200">
                        <a:solidFill>
                          <a:srgbClr val="FFFFFF"/>
                        </a:solidFill>
                        <a:effectLst/>
                        <a:latin typeface="Arial" panose="020B0604020202020204" pitchFamily="34" charset="0"/>
                        <a:ea typeface="微軟正黑體"/>
                        <a:cs typeface="Arial" panose="020B0604020202020204" pitchFamily="34" charset="0"/>
                      </a:endParaRPr>
                    </a:p>
                  </a:txBody>
                  <a:tcPr marL="180000"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fontAlgn="base"/>
                      <a:r>
                        <a:rPr lang="en-US" sz="1100">
                          <a:effectLst/>
                          <a:latin typeface="Arial"/>
                          <a:ea typeface="微軟正黑體"/>
                          <a:cs typeface="Arial"/>
                        </a:rPr>
                        <a:t>1</a:t>
                      </a:r>
                      <a:r>
                        <a:rPr lang="en-US" altLang="zh-TW" sz="1100">
                          <a:effectLst/>
                          <a:latin typeface="Arial"/>
                          <a:ea typeface="微軟正黑體"/>
                          <a:cs typeface="Arial"/>
                        </a:rPr>
                        <a:t>6</a:t>
                      </a:r>
                      <a:r>
                        <a:rPr lang="en-US" sz="1100">
                          <a:effectLst/>
                          <a:latin typeface="Arial"/>
                          <a:ea typeface="微軟正黑體"/>
                          <a:cs typeface="Arial"/>
                        </a:rPr>
                        <a:t> x 3.5” SATA disk bays​</a:t>
                      </a:r>
                      <a:endParaRPr lang="en-US" sz="1100" b="0" u="none" strike="noStrike" noProof="0">
                        <a:solidFill>
                          <a:srgbClr val="000000"/>
                        </a:solidFill>
                        <a:effectLst/>
                        <a:latin typeface="Arial"/>
                        <a:ea typeface="微軟正黑體"/>
                        <a:cs typeface="Arial"/>
                      </a:endParaRPr>
                    </a:p>
                  </a:txBody>
                  <a:tcPr marL="180000" anchor="ctr">
                    <a:lnL w="190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50232112"/>
                  </a:ext>
                </a:extLst>
              </a:tr>
              <a:tr h="253167">
                <a:tc>
                  <a:txBody>
                    <a:bodyPr/>
                    <a:lstStyle/>
                    <a:p>
                      <a:pPr lvl="0">
                        <a:buNone/>
                      </a:pPr>
                      <a:r>
                        <a:rPr lang="zh-TW" altLang="en-US" sz="1200">
                          <a:effectLst/>
                          <a:latin typeface="Arial"/>
                          <a:ea typeface="微軟正黑體"/>
                          <a:cs typeface="Arial"/>
                        </a:rPr>
                        <a:t>M.2 Slots</a:t>
                      </a:r>
                    </a:p>
                  </a:txBody>
                  <a:tcPr marL="180000" anchor="ctr">
                    <a:lnL w="0">
                      <a:noFill/>
                    </a:lnL>
                    <a:lnR w="19050">
                      <a:solidFill>
                        <a:schemeClr val="bg1"/>
                      </a:solidFill>
                    </a:lnR>
                    <a:lnT w="0">
                      <a:noFill/>
                    </a:lnT>
                    <a:lnB w="0">
                      <a:noFill/>
                    </a:lnB>
                    <a:lnTlToBr w="0">
                      <a:noFill/>
                    </a:lnTlToBr>
                    <a:lnBlToTr w="0">
                      <a:noFill/>
                    </a:lnBlToTr>
                  </a:tcPr>
                </a:tc>
                <a:tc>
                  <a:txBody>
                    <a:bodyPr/>
                    <a:lstStyle/>
                    <a:p>
                      <a:pPr lvl="0">
                        <a:buNone/>
                      </a:pPr>
                      <a:r>
                        <a:rPr lang="en-US" sz="1100" b="0" i="0" u="none" strike="noStrike" noProof="0">
                          <a:solidFill>
                            <a:srgbClr val="000000"/>
                          </a:solidFill>
                          <a:effectLst/>
                          <a:latin typeface="Arial"/>
                        </a:rPr>
                        <a:t>2 x M.2 2280 </a:t>
                      </a:r>
                      <a:r>
                        <a:rPr lang="en-US" sz="1100" b="1" i="0" u="none" strike="noStrike" noProof="0">
                          <a:solidFill>
                            <a:srgbClr val="FF0000"/>
                          </a:solidFill>
                          <a:effectLst/>
                          <a:latin typeface="Arial"/>
                        </a:rPr>
                        <a:t>PCIe Gen5 </a:t>
                      </a:r>
                      <a:r>
                        <a:rPr lang="en-US" sz="1100" b="0" i="0" u="none" strike="noStrike" noProof="0">
                          <a:solidFill>
                            <a:srgbClr val="000000"/>
                          </a:solidFill>
                          <a:effectLst/>
                          <a:latin typeface="Arial"/>
                        </a:rPr>
                        <a:t>slots</a:t>
                      </a:r>
                      <a:endParaRPr lang="zh-TW" altLang="en-US"/>
                    </a:p>
                  </a:txBody>
                  <a:tcPr marL="180000" anchor="ctr">
                    <a:lnL w="19050">
                      <a:solidFill>
                        <a:schemeClr val="bg1"/>
                      </a:solidFill>
                    </a:lnL>
                    <a:lnR w="0">
                      <a:noFill/>
                    </a:lnR>
                    <a:lnT w="0">
                      <a:noFill/>
                    </a:lnT>
                    <a:lnB w="0">
                      <a:noFill/>
                    </a:lnB>
                    <a:lnTlToBr w="0">
                      <a:noFill/>
                    </a:lnTlToBr>
                    <a:lnBlToTr w="0">
                      <a:noFill/>
                    </a:lnBlToTr>
                  </a:tcPr>
                </a:tc>
                <a:extLst>
                  <a:ext uri="{0D108BD9-81ED-4DB2-BD59-A6C34878D82A}">
                    <a16:rowId xmlns:a16="http://schemas.microsoft.com/office/drawing/2014/main" val="3565108857"/>
                  </a:ext>
                </a:extLst>
              </a:tr>
              <a:tr h="253167">
                <a:tc>
                  <a:txBody>
                    <a:bodyPr/>
                    <a:lstStyle/>
                    <a:p>
                      <a:pPr lvl="0">
                        <a:buNone/>
                      </a:pPr>
                      <a:r>
                        <a:rPr lang="zh-TW" altLang="en-US" sz="1200">
                          <a:effectLst/>
                          <a:latin typeface="Arial" panose="020B0604020202020204" pitchFamily="34" charset="0"/>
                          <a:ea typeface="微軟正黑體"/>
                          <a:cs typeface="Arial" panose="020B0604020202020204" pitchFamily="34" charset="0"/>
                        </a:rPr>
                        <a:t>Networking</a:t>
                      </a:r>
                      <a:endParaRPr lang="en-US" sz="1200">
                        <a:effectLst/>
                        <a:latin typeface="Arial" panose="020B0604020202020204" pitchFamily="34" charset="0"/>
                        <a:ea typeface="微軟正黑體"/>
                        <a:cs typeface="Arial" panose="020B0604020202020204" pitchFamily="34" charset="0"/>
                      </a:endParaRPr>
                    </a:p>
                  </a:txBody>
                  <a:tcPr marL="180000"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fontAlgn="base"/>
                      <a:r>
                        <a:rPr lang="en-US" sz="1100">
                          <a:effectLst/>
                          <a:latin typeface="Arial" panose="020B0604020202020204" pitchFamily="34" charset="0"/>
                          <a:ea typeface="微軟正黑體"/>
                          <a:cs typeface="Arial" panose="020B0604020202020204" pitchFamily="34" charset="0"/>
                        </a:rPr>
                        <a:t>2 x 2.5GbE + 2 x 10GBASE-T​</a:t>
                      </a:r>
                      <a:endParaRPr lang="en-US" sz="1100">
                        <a:solidFill>
                          <a:srgbClr val="FFFFFF"/>
                        </a:solidFill>
                        <a:effectLst/>
                        <a:latin typeface="Arial" panose="020B0604020202020204" pitchFamily="34" charset="0"/>
                        <a:ea typeface="微軟正黑體"/>
                        <a:cs typeface="Arial" panose="020B0604020202020204" pitchFamily="34" charset="0"/>
                      </a:endParaRPr>
                    </a:p>
                  </a:txBody>
                  <a:tcPr marL="180000" anchor="ctr">
                    <a:lnL w="190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30770782"/>
                  </a:ext>
                </a:extLst>
              </a:tr>
              <a:tr h="532301">
                <a:tc>
                  <a:txBody>
                    <a:bodyPr/>
                    <a:lstStyle/>
                    <a:p>
                      <a:pPr lvl="0">
                        <a:buNone/>
                      </a:pPr>
                      <a:r>
                        <a:rPr lang="en-US" sz="1200">
                          <a:effectLst/>
                          <a:latin typeface="Arial"/>
                          <a:ea typeface="微軟正黑體"/>
                          <a:cs typeface="Arial"/>
                        </a:rPr>
                        <a:t>PCIe </a:t>
                      </a:r>
                      <a:r>
                        <a:rPr lang="zh-TW" altLang="en-US" sz="1200">
                          <a:effectLst/>
                          <a:latin typeface="Arial"/>
                          <a:ea typeface="微軟正黑體"/>
                          <a:cs typeface="Arial"/>
                        </a:rPr>
                        <a:t>Expansion Slots</a:t>
                      </a:r>
                      <a:endParaRPr lang="en-US" sz="1200">
                        <a:solidFill>
                          <a:srgbClr val="FFFFFF"/>
                        </a:solidFill>
                        <a:effectLst/>
                        <a:latin typeface="Arial"/>
                        <a:ea typeface="微軟正黑體"/>
                        <a:cs typeface="Arial"/>
                      </a:endParaRPr>
                    </a:p>
                  </a:txBody>
                  <a:tcPr marL="180000"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fontAlgn="base"/>
                      <a:r>
                        <a:rPr lang="en-US" sz="1100">
                          <a:effectLst/>
                          <a:latin typeface="Arial" panose="020B0604020202020204" pitchFamily="34" charset="0"/>
                          <a:ea typeface="微軟正黑體"/>
                          <a:cs typeface="Arial" panose="020B0604020202020204" pitchFamily="34" charset="0"/>
                        </a:rPr>
                        <a:t>3 PCIe </a:t>
                      </a:r>
                      <a:r>
                        <a:rPr lang="en-US" sz="1100" b="1">
                          <a:solidFill>
                            <a:srgbClr val="FF0000"/>
                          </a:solidFill>
                          <a:effectLst/>
                          <a:latin typeface="Arial" panose="020B0604020202020204" pitchFamily="34" charset="0"/>
                          <a:ea typeface="微軟正黑體"/>
                          <a:cs typeface="Arial" panose="020B0604020202020204" pitchFamily="34" charset="0"/>
                        </a:rPr>
                        <a:t>Gen4 slot </a:t>
                      </a:r>
                      <a:r>
                        <a:rPr lang="en-US" sz="1100">
                          <a:effectLst/>
                          <a:latin typeface="Arial" panose="020B0604020202020204" pitchFamily="34" charset="0"/>
                          <a:ea typeface="微軟正黑體"/>
                          <a:cs typeface="Arial" panose="020B0604020202020204" pitchFamily="34" charset="0"/>
                        </a:rPr>
                        <a:t>(Slot 1: Gen4 x4, Slot 2: Gen4 x8 or Gen 4 x4, Slot 3: Gen4 x4)​</a:t>
                      </a:r>
                    </a:p>
                    <a:p>
                      <a:pPr fontAlgn="base"/>
                      <a:r>
                        <a:rPr lang="en-US" sz="1000">
                          <a:effectLst/>
                          <a:latin typeface="Arial" panose="020B0604020202020204" pitchFamily="34" charset="0"/>
                          <a:ea typeface="微軟正黑體"/>
                          <a:cs typeface="Arial" panose="020B0604020202020204" pitchFamily="34" charset="0"/>
                        </a:rPr>
                        <a:t>Support 10GbE, 25GbE x 2 NIC</a:t>
                      </a:r>
                    </a:p>
                    <a:p>
                      <a:pPr fontAlgn="base"/>
                      <a:r>
                        <a:rPr lang="en-US" sz="1000">
                          <a:effectLst/>
                          <a:latin typeface="Arial" panose="020B0604020202020204" pitchFamily="34" charset="0"/>
                          <a:ea typeface="微軟正黑體"/>
                          <a:cs typeface="Arial" panose="020B0604020202020204" pitchFamily="34" charset="0"/>
                        </a:rPr>
                        <a:t>**Slot 2 provides the width of PCIe Gen4 x8 when Slot 1 is not in use, and provides the width of PCIe Gen4 x4 when Slot 1 is in use.​</a:t>
                      </a:r>
                    </a:p>
                  </a:txBody>
                  <a:tcPr marL="180000" anchor="ctr">
                    <a:lnL w="190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22564379"/>
                  </a:ext>
                </a:extLst>
              </a:tr>
              <a:tr h="233693">
                <a:tc>
                  <a:txBody>
                    <a:bodyPr/>
                    <a:lstStyle/>
                    <a:p>
                      <a:pPr lvl="0">
                        <a:buNone/>
                      </a:pPr>
                      <a:r>
                        <a:rPr lang="en-US" sz="1200">
                          <a:effectLst/>
                          <a:latin typeface="Arial"/>
                          <a:ea typeface="微軟正黑體"/>
                          <a:cs typeface="Arial"/>
                        </a:rPr>
                        <a:t>USB​ Slots</a:t>
                      </a:r>
                      <a:endParaRPr lang="en-US" sz="1200">
                        <a:solidFill>
                          <a:srgbClr val="FFFFFF"/>
                        </a:solidFill>
                        <a:effectLst/>
                        <a:latin typeface="Arial"/>
                        <a:ea typeface="微軟正黑體"/>
                        <a:cs typeface="Arial"/>
                      </a:endParaRPr>
                    </a:p>
                  </a:txBody>
                  <a:tcPr marL="180000"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fontAlgn="base"/>
                      <a:r>
                        <a:rPr lang="en-US" altLang="zh-TW" sz="1100">
                          <a:effectLst/>
                          <a:latin typeface="Arial" panose="020B0604020202020204" pitchFamily="34" charset="0"/>
                          <a:ea typeface="微軟正黑體"/>
                          <a:cs typeface="Arial" panose="020B0604020202020204" pitchFamily="34" charset="0"/>
                        </a:rPr>
                        <a:t>2 x USB 3.2 Gen2 Type-A​</a:t>
                      </a:r>
                      <a:endParaRPr lang="en-US" altLang="zh-TW" sz="1100">
                        <a:solidFill>
                          <a:srgbClr val="FFFFFF"/>
                        </a:solidFill>
                        <a:effectLst/>
                        <a:latin typeface="Arial" panose="020B0604020202020204" pitchFamily="34" charset="0"/>
                        <a:ea typeface="微軟正黑體"/>
                        <a:cs typeface="Arial" panose="020B0604020202020204" pitchFamily="34" charset="0"/>
                      </a:endParaRPr>
                    </a:p>
                  </a:txBody>
                  <a:tcPr marL="180000" anchor="ctr">
                    <a:lnL w="190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61970856"/>
                  </a:ext>
                </a:extLst>
              </a:tr>
              <a:tr h="233693">
                <a:tc>
                  <a:txBody>
                    <a:bodyPr/>
                    <a:lstStyle/>
                    <a:p>
                      <a:pPr lvl="0">
                        <a:buNone/>
                      </a:pPr>
                      <a:r>
                        <a:rPr lang="zh-TW" altLang="en-US" sz="1200">
                          <a:effectLst/>
                          <a:latin typeface="Arial" panose="020B0604020202020204" pitchFamily="34" charset="0"/>
                          <a:ea typeface="微軟正黑體"/>
                          <a:cs typeface="Arial" panose="020B0604020202020204" pitchFamily="34" charset="0"/>
                        </a:rPr>
                        <a:t>GPU</a:t>
                      </a:r>
                      <a:endParaRPr lang="en-US" sz="1200">
                        <a:solidFill>
                          <a:srgbClr val="FFFFFF"/>
                        </a:solidFill>
                        <a:effectLst/>
                        <a:latin typeface="Arial" panose="020B0604020202020204" pitchFamily="34" charset="0"/>
                        <a:ea typeface="微軟正黑體"/>
                        <a:cs typeface="Arial" panose="020B0604020202020204" pitchFamily="34" charset="0"/>
                      </a:endParaRPr>
                    </a:p>
                  </a:txBody>
                  <a:tcPr marL="180000"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fontAlgn="base"/>
                      <a:r>
                        <a:rPr lang="en-US" altLang="zh-TW" sz="1100">
                          <a:effectLst/>
                          <a:latin typeface="Arial" panose="020B0604020202020204" pitchFamily="34" charset="0"/>
                          <a:ea typeface="微軟正黑體"/>
                          <a:cs typeface="Arial" panose="020B0604020202020204" pitchFamily="34" charset="0"/>
                        </a:rPr>
                        <a:t>iGPU​</a:t>
                      </a:r>
                      <a:endParaRPr lang="en-US" altLang="zh-TW" sz="1100">
                        <a:solidFill>
                          <a:srgbClr val="FFFFFF"/>
                        </a:solidFill>
                        <a:effectLst/>
                        <a:latin typeface="Arial" panose="020B0604020202020204" pitchFamily="34" charset="0"/>
                        <a:ea typeface="微軟正黑體"/>
                        <a:cs typeface="Arial" panose="020B0604020202020204" pitchFamily="34" charset="0"/>
                      </a:endParaRPr>
                    </a:p>
                  </a:txBody>
                  <a:tcPr marL="180000" anchor="ctr">
                    <a:lnL w="190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88525297"/>
                  </a:ext>
                </a:extLst>
              </a:tr>
              <a:tr h="233693">
                <a:tc>
                  <a:txBody>
                    <a:bodyPr/>
                    <a:lstStyle/>
                    <a:p>
                      <a:pPr lvl="0">
                        <a:buNone/>
                      </a:pPr>
                      <a:r>
                        <a:rPr lang="zh-TW" altLang="en-US" sz="1200">
                          <a:effectLst/>
                          <a:latin typeface="Arial" panose="020B0604020202020204" pitchFamily="34" charset="0"/>
                          <a:ea typeface="微軟正黑體"/>
                          <a:cs typeface="Arial" panose="020B0604020202020204" pitchFamily="34" charset="0"/>
                        </a:rPr>
                        <a:t>PSU</a:t>
                      </a:r>
                      <a:endParaRPr lang="en-US" sz="1200">
                        <a:effectLst/>
                        <a:latin typeface="Arial" panose="020B0604020202020204" pitchFamily="34" charset="0"/>
                        <a:ea typeface="微軟正黑體"/>
                        <a:cs typeface="Arial" panose="020B0604020202020204" pitchFamily="34" charset="0"/>
                      </a:endParaRPr>
                    </a:p>
                  </a:txBody>
                  <a:tcPr marL="180000"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fontAlgn="base"/>
                      <a:r>
                        <a:rPr lang="en-US" altLang="zh-TW" sz="1100" b="0" u="none" strike="noStrike" noProof="0">
                          <a:solidFill>
                            <a:srgbClr val="000000"/>
                          </a:solidFill>
                          <a:effectLst/>
                          <a:latin typeface="Arial" panose="020B0604020202020204" pitchFamily="34" charset="0"/>
                          <a:ea typeface="微軟正黑體"/>
                          <a:cs typeface="Arial" panose="020B0604020202020204" pitchFamily="34" charset="0"/>
                        </a:rPr>
                        <a:t>Redundant</a:t>
                      </a:r>
                      <a:r>
                        <a:rPr lang="zh-TW" sz="1100" b="0" u="none" strike="noStrike" noProof="0">
                          <a:solidFill>
                            <a:srgbClr val="000000"/>
                          </a:solidFill>
                          <a:effectLst/>
                          <a:latin typeface="Arial" panose="020B0604020202020204" pitchFamily="34" charset="0"/>
                          <a:ea typeface="微軟正黑體"/>
                          <a:cs typeface="Arial" panose="020B0604020202020204" pitchFamily="34" charset="0"/>
                        </a:rPr>
                        <a:t> </a:t>
                      </a:r>
                      <a:r>
                        <a:rPr lang="en-US" altLang="zh-TW" sz="1100" b="0" u="none" strike="noStrike" noProof="0">
                          <a:solidFill>
                            <a:srgbClr val="000000"/>
                          </a:solidFill>
                          <a:effectLst/>
                          <a:latin typeface="Arial" panose="020B0604020202020204" pitchFamily="34" charset="0"/>
                          <a:ea typeface="微軟正黑體"/>
                          <a:cs typeface="Arial" panose="020B0604020202020204" pitchFamily="34" charset="0"/>
                        </a:rPr>
                        <a:t>PSU</a:t>
                      </a:r>
                      <a:endParaRPr lang="zh-TW" sz="1100" b="0" u="none" strike="noStrike" noProof="0">
                        <a:solidFill>
                          <a:srgbClr val="000000"/>
                        </a:solidFill>
                        <a:effectLst/>
                        <a:latin typeface="Arial" panose="020B0604020202020204" pitchFamily="34" charset="0"/>
                        <a:ea typeface="微軟正黑體"/>
                        <a:cs typeface="Arial" panose="020B0604020202020204" pitchFamily="34" charset="0"/>
                      </a:endParaRPr>
                    </a:p>
                  </a:txBody>
                  <a:tcPr marL="180000" anchor="ctr">
                    <a:lnL w="190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72952275"/>
                  </a:ext>
                </a:extLst>
              </a:tr>
              <a:tr h="389489">
                <a:tc>
                  <a:txBody>
                    <a:bodyPr/>
                    <a:lstStyle/>
                    <a:p>
                      <a:pPr lvl="0">
                        <a:buNone/>
                      </a:pPr>
                      <a:r>
                        <a:rPr lang="zh-CN" altLang="en-US" sz="1200">
                          <a:effectLst/>
                          <a:latin typeface="Arial"/>
                          <a:ea typeface="微軟正黑體"/>
                          <a:cs typeface="Arial"/>
                        </a:rPr>
                        <a:t>System Fan</a:t>
                      </a:r>
                      <a:r>
                        <a:rPr lang="en-US" sz="1200">
                          <a:effectLst/>
                          <a:latin typeface="Arial"/>
                          <a:ea typeface="微軟正黑體"/>
                          <a:cs typeface="Arial"/>
                        </a:rPr>
                        <a:t>​</a:t>
                      </a:r>
                      <a:endParaRPr lang="en-US" sz="1200">
                        <a:solidFill>
                          <a:srgbClr val="FFFFFF"/>
                        </a:solidFill>
                        <a:effectLst/>
                        <a:latin typeface="Arial"/>
                        <a:ea typeface="微軟正黑體"/>
                        <a:cs typeface="Arial"/>
                      </a:endParaRPr>
                    </a:p>
                  </a:txBody>
                  <a:tcPr marL="180000"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fontAlgn="base"/>
                      <a:r>
                        <a:rPr lang="en-US" sz="1100" dirty="0">
                          <a:effectLst/>
                          <a:latin typeface="Arial" panose="020B0604020202020204" pitchFamily="34" charset="0"/>
                          <a:ea typeface="微軟正黑體"/>
                          <a:cs typeface="Arial" panose="020B0604020202020204" pitchFamily="34" charset="0"/>
                        </a:rPr>
                        <a:t>3 x 60mm​</a:t>
                      </a:r>
                      <a:endParaRPr lang="en-US" sz="1100" dirty="0">
                        <a:solidFill>
                          <a:srgbClr val="FFFFFF"/>
                        </a:solidFill>
                        <a:effectLst/>
                        <a:latin typeface="Arial" panose="020B0604020202020204" pitchFamily="34" charset="0"/>
                        <a:ea typeface="微軟正黑體"/>
                        <a:cs typeface="Arial" panose="020B0604020202020204" pitchFamily="34" charset="0"/>
                      </a:endParaRPr>
                    </a:p>
                  </a:txBody>
                  <a:tcPr marL="180000" anchor="ctr">
                    <a:lnL w="190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63794022"/>
                  </a:ext>
                </a:extLst>
              </a:tr>
            </a:tbl>
          </a:graphicData>
        </a:graphic>
      </p:graphicFrame>
    </p:spTree>
    <p:extLst>
      <p:ext uri="{BB962C8B-B14F-4D97-AF65-F5344CB8AC3E}">
        <p14:creationId xmlns:p14="http://schemas.microsoft.com/office/powerpoint/2010/main" val="17257187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字方塊 10">
            <a:extLst>
              <a:ext uri="{FF2B5EF4-FFF2-40B4-BE49-F238E27FC236}">
                <a16:creationId xmlns:a16="http://schemas.microsoft.com/office/drawing/2014/main" id="{C56526E8-A287-4872-AD27-3F4A118DBCD7}"/>
              </a:ext>
            </a:extLst>
          </p:cNvPr>
          <p:cNvSpPr txBox="1"/>
          <p:nvPr/>
        </p:nvSpPr>
        <p:spPr>
          <a:xfrm>
            <a:off x="345572" y="2372814"/>
            <a:ext cx="6372727" cy="3400931"/>
          </a:xfrm>
          <a:prstGeom prst="rect">
            <a:avLst/>
          </a:prstGeom>
          <a:noFill/>
        </p:spPr>
        <p:txBody>
          <a:bodyPr wrap="square" lIns="91440" tIns="45720" rIns="91440" bIns="45720" rtlCol="0" anchor="t">
            <a:spAutoFit/>
          </a:bodyPr>
          <a:lstStyle/>
          <a:p>
            <a:r>
              <a:rPr lang="zh-TW" sz="5500" b="1">
                <a:solidFill>
                  <a:schemeClr val="bg1">
                    <a:lumMod val="75000"/>
                  </a:schemeClr>
                </a:solidFill>
                <a:latin typeface="Arial" panose="020B0604020202020204" pitchFamily="34" charset="0"/>
                <a:ea typeface="微軟正黑體"/>
                <a:cs typeface="Arial" panose="020B0604020202020204" pitchFamily="34" charset="0"/>
                <a:sym typeface="+mn-lt"/>
              </a:rPr>
              <a:t>Enterprise-Grade Operating System</a:t>
            </a:r>
            <a:br>
              <a:rPr lang="en-US" altLang="zh-TW" sz="2500">
                <a:latin typeface="Arial" panose="020B0604020202020204" pitchFamily="34" charset="0"/>
                <a:ea typeface="微軟正黑體" panose="020B0604030504040204" pitchFamily="34" charset="-120"/>
                <a:cs typeface="Arial" panose="020B0604020202020204" pitchFamily="34" charset="0"/>
              </a:rPr>
            </a:br>
            <a:r>
              <a:rPr lang="en-US" altLang="zh-TW" sz="2500" b="1" kern="0" spc="300">
                <a:solidFill>
                  <a:srgbClr val="FF3A00"/>
                </a:solidFill>
                <a:latin typeface="Arial" panose="020B0604020202020204" pitchFamily="34" charset="0"/>
                <a:ea typeface="微軟正黑體"/>
                <a:cs typeface="Arial" panose="020B0604020202020204" pitchFamily="34" charset="0"/>
                <a:sym typeface="+mn-lt"/>
              </a:rPr>
              <a:t>Powered by </a:t>
            </a:r>
            <a:r>
              <a:rPr lang="en-US" altLang="zh-TW" sz="2500" b="1" kern="0" spc="300" err="1">
                <a:solidFill>
                  <a:srgbClr val="FF3A00"/>
                </a:solidFill>
                <a:latin typeface="Arial" panose="020B0604020202020204" pitchFamily="34" charset="0"/>
                <a:ea typeface="微軟正黑體"/>
                <a:cs typeface="Arial" panose="020B0604020202020204" pitchFamily="34" charset="0"/>
                <a:sym typeface="+mn-lt"/>
              </a:rPr>
              <a:t>QuTS</a:t>
            </a:r>
            <a:r>
              <a:rPr lang="en-US" altLang="zh-TW" sz="2500" b="1" kern="0" spc="300">
                <a:solidFill>
                  <a:srgbClr val="FF3A00"/>
                </a:solidFill>
                <a:latin typeface="Arial" panose="020B0604020202020204" pitchFamily="34" charset="0"/>
                <a:ea typeface="微軟正黑體"/>
                <a:cs typeface="Arial" panose="020B0604020202020204" pitchFamily="34" charset="0"/>
                <a:sym typeface="+mn-lt"/>
              </a:rPr>
              <a:t> hero with Enterprise ZFS Technology</a:t>
            </a:r>
            <a:endParaRPr lang="zh-TW" altLang="en-US">
              <a:latin typeface="Arial" panose="020B0604020202020204" pitchFamily="34" charset="0"/>
              <a:ea typeface="微軟正黑體"/>
              <a:cs typeface="Arial" panose="020B0604020202020204" pitchFamily="34" charset="0"/>
            </a:endParaRPr>
          </a:p>
          <a:p>
            <a:endParaRPr lang="zh-TW" altLang="en-US" sz="55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5" name="圖形 4">
            <a:extLst>
              <a:ext uri="{FF2B5EF4-FFF2-40B4-BE49-F238E27FC236}">
                <a16:creationId xmlns:a16="http://schemas.microsoft.com/office/drawing/2014/main" id="{D08877CF-A201-4F59-C10E-B39C377DBE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839" y="539205"/>
            <a:ext cx="1348877" cy="242926"/>
          </a:xfrm>
          <a:prstGeom prst="rect">
            <a:avLst/>
          </a:prstGeom>
        </p:spPr>
      </p:pic>
    </p:spTree>
    <p:extLst>
      <p:ext uri="{BB962C8B-B14F-4D97-AF65-F5344CB8AC3E}">
        <p14:creationId xmlns:p14="http://schemas.microsoft.com/office/powerpoint/2010/main" val="2690071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descr="一張含有 螢幕擷取畫面, Rectangle, 正方形, 框架 的圖片&#10;&#10;自動產生的描述">
            <a:extLst>
              <a:ext uri="{FF2B5EF4-FFF2-40B4-BE49-F238E27FC236}">
                <a16:creationId xmlns:a16="http://schemas.microsoft.com/office/drawing/2014/main" id="{E630611B-17CB-ED31-C0CD-85D48A41F1B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14836" y="1724833"/>
            <a:ext cx="2042914" cy="1761985"/>
          </a:xfrm>
          <a:prstGeom prst="rect">
            <a:avLst/>
          </a:prstGeom>
        </p:spPr>
      </p:pic>
      <p:pic>
        <p:nvPicPr>
          <p:cNvPr id="10" name="圖片 9" descr="一張含有 螢幕擷取畫面, Rectangle, 正方形, 框架 的圖片&#10;&#10;自動產生的描述">
            <a:extLst>
              <a:ext uri="{FF2B5EF4-FFF2-40B4-BE49-F238E27FC236}">
                <a16:creationId xmlns:a16="http://schemas.microsoft.com/office/drawing/2014/main" id="{7FC506AB-2CAB-016F-DE09-A7339DFDA1D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743395" y="1724833"/>
            <a:ext cx="2042914" cy="1761985"/>
          </a:xfrm>
          <a:prstGeom prst="rect">
            <a:avLst/>
          </a:prstGeom>
        </p:spPr>
      </p:pic>
      <p:pic>
        <p:nvPicPr>
          <p:cNvPr id="11" name="圖片 10" descr="一張含有 螢幕擷取畫面, Rectangle, 正方形, 框架 的圖片&#10;&#10;自動產生的描述">
            <a:extLst>
              <a:ext uri="{FF2B5EF4-FFF2-40B4-BE49-F238E27FC236}">
                <a16:creationId xmlns:a16="http://schemas.microsoft.com/office/drawing/2014/main" id="{8DD7DA13-240A-A77A-240C-C98A477CF5A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071954" y="1724832"/>
            <a:ext cx="2042914" cy="1761985"/>
          </a:xfrm>
          <a:prstGeom prst="rect">
            <a:avLst/>
          </a:prstGeom>
        </p:spPr>
      </p:pic>
      <p:pic>
        <p:nvPicPr>
          <p:cNvPr id="12" name="圖片 11" descr="一張含有 螢幕擷取畫面, Rectangle, 正方形, 框架 的圖片&#10;&#10;自動產生的描述">
            <a:extLst>
              <a:ext uri="{FF2B5EF4-FFF2-40B4-BE49-F238E27FC236}">
                <a16:creationId xmlns:a16="http://schemas.microsoft.com/office/drawing/2014/main" id="{66F0DF91-C450-76B0-5C1C-C819045FFBF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400513" y="1724831"/>
            <a:ext cx="2042914" cy="1761985"/>
          </a:xfrm>
          <a:prstGeom prst="rect">
            <a:avLst/>
          </a:prstGeom>
        </p:spPr>
      </p:pic>
      <p:pic>
        <p:nvPicPr>
          <p:cNvPr id="13" name="圖片 12" descr="一張含有 螢幕擷取畫面, Rectangle, 正方形, 框架 的圖片&#10;&#10;自動產生的描述">
            <a:extLst>
              <a:ext uri="{FF2B5EF4-FFF2-40B4-BE49-F238E27FC236}">
                <a16:creationId xmlns:a16="http://schemas.microsoft.com/office/drawing/2014/main" id="{DF2EB310-150E-A17C-D898-FB4B3AE8FF1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729070" y="1711640"/>
            <a:ext cx="2042914" cy="1761985"/>
          </a:xfrm>
          <a:prstGeom prst="rect">
            <a:avLst/>
          </a:prstGeom>
        </p:spPr>
      </p:pic>
      <p:sp>
        <p:nvSpPr>
          <p:cNvPr id="51" name="Google Shape;245;p16">
            <a:extLst>
              <a:ext uri="{FF2B5EF4-FFF2-40B4-BE49-F238E27FC236}">
                <a16:creationId xmlns:a16="http://schemas.microsoft.com/office/drawing/2014/main" id="{EA8A87F7-4EB6-4287-95D5-763AD867A349}"/>
              </a:ext>
            </a:extLst>
          </p:cNvPr>
          <p:cNvSpPr txBox="1"/>
          <p:nvPr/>
        </p:nvSpPr>
        <p:spPr>
          <a:xfrm>
            <a:off x="2743393" y="3061071"/>
            <a:ext cx="2042914" cy="338553"/>
          </a:xfrm>
          <a:prstGeom prst="rect">
            <a:avLst/>
          </a:prstGeom>
          <a:noFill/>
          <a:ln>
            <a:noFill/>
          </a:ln>
        </p:spPr>
        <p:txBody>
          <a:bodyPr spcFirstLastPara="1" wrap="square" lIns="91425" tIns="45700" rIns="91425" bIns="45700" anchor="t" anchorCtr="0">
            <a:noAutofit/>
          </a:bodyPr>
          <a:lstStyle/>
          <a:p>
            <a:pPr algn="ctr"/>
            <a:r>
              <a:rPr lang="en-US" sz="1600" b="1">
                <a:solidFill>
                  <a:srgbClr val="FF0C00"/>
                </a:solidFill>
                <a:latin typeface="Arial" panose="020B0604020202020204" pitchFamily="34" charset="0"/>
                <a:ea typeface="微軟正黑體"/>
                <a:cs typeface="Arial" panose="020B0604020202020204" pitchFamily="34" charset="0"/>
                <a:sym typeface="Arial" panose="020B0604020202020204" pitchFamily="34" charset="0"/>
              </a:rPr>
              <a:t>Data Protection</a:t>
            </a:r>
          </a:p>
          <a:p>
            <a:pPr algn="ctr">
              <a:buSzPts val="1152"/>
            </a:pPr>
            <a:endParaRPr lang="en-US" altLang="zh-TW" sz="1600" b="1">
              <a:solidFill>
                <a:srgbClr val="FF0C0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52" name="Google Shape;248;p16">
            <a:extLst>
              <a:ext uri="{FF2B5EF4-FFF2-40B4-BE49-F238E27FC236}">
                <a16:creationId xmlns:a16="http://schemas.microsoft.com/office/drawing/2014/main" id="{676E84F8-CB2A-45D4-8CFE-BE2725E7E40B}"/>
              </a:ext>
            </a:extLst>
          </p:cNvPr>
          <p:cNvSpPr txBox="1"/>
          <p:nvPr/>
        </p:nvSpPr>
        <p:spPr>
          <a:xfrm>
            <a:off x="7414498" y="2878376"/>
            <a:ext cx="2016777" cy="338554"/>
          </a:xfrm>
          <a:prstGeom prst="rect">
            <a:avLst/>
          </a:prstGeom>
          <a:noFill/>
          <a:ln>
            <a:noFill/>
          </a:ln>
        </p:spPr>
        <p:txBody>
          <a:bodyPr spcFirstLastPara="1" wrap="square" lIns="91425" tIns="45700" rIns="91425" bIns="45700" anchor="t" anchorCtr="0">
            <a:noAutofit/>
          </a:bodyPr>
          <a:lstStyle/>
          <a:p>
            <a:pPr algn="ctr"/>
            <a:r>
              <a:rPr lang="en-US" sz="1600" b="1">
                <a:solidFill>
                  <a:srgbClr val="FF0C00"/>
                </a:solidFill>
                <a:latin typeface="Arial" panose="020B0604020202020204" pitchFamily="34" charset="0"/>
                <a:ea typeface="微軟正黑體"/>
                <a:cs typeface="Arial" panose="020B0604020202020204" pitchFamily="34" charset="0"/>
                <a:sym typeface="Arial" panose="020B0604020202020204" pitchFamily="34" charset="0"/>
              </a:rPr>
              <a:t>Stability </a:t>
            </a:r>
            <a:br>
              <a:rPr lang="en-US" sz="1600" b="1">
                <a:solidFill>
                  <a:srgbClr val="FF0C00"/>
                </a:solidFill>
                <a:latin typeface="Arial" panose="020B0604020202020204" pitchFamily="34" charset="0"/>
                <a:ea typeface="微軟正黑體"/>
                <a:cs typeface="Arial" panose="020B0604020202020204" pitchFamily="34" charset="0"/>
                <a:sym typeface="Arial" panose="020B0604020202020204" pitchFamily="34" charset="0"/>
              </a:rPr>
            </a:br>
            <a:r>
              <a:rPr lang="en-US" sz="1600" b="1">
                <a:solidFill>
                  <a:srgbClr val="FF0C00"/>
                </a:solidFill>
                <a:latin typeface="Arial" panose="020B0604020202020204" pitchFamily="34" charset="0"/>
                <a:ea typeface="微軟正黑體"/>
                <a:cs typeface="Arial" panose="020B0604020202020204" pitchFamily="34" charset="0"/>
                <a:sym typeface="Arial" panose="020B0604020202020204" pitchFamily="34" charset="0"/>
              </a:rPr>
              <a:t>&amp; Scalability</a:t>
            </a:r>
          </a:p>
        </p:txBody>
      </p:sp>
      <p:sp>
        <p:nvSpPr>
          <p:cNvPr id="53" name="Google Shape;251;p16">
            <a:extLst>
              <a:ext uri="{FF2B5EF4-FFF2-40B4-BE49-F238E27FC236}">
                <a16:creationId xmlns:a16="http://schemas.microsoft.com/office/drawing/2014/main" id="{6A2EFFEC-D067-4E7D-B6CD-7E6F8A64667D}"/>
              </a:ext>
            </a:extLst>
          </p:cNvPr>
          <p:cNvSpPr txBox="1"/>
          <p:nvPr/>
        </p:nvSpPr>
        <p:spPr>
          <a:xfrm>
            <a:off x="9729070" y="2875788"/>
            <a:ext cx="2042914" cy="338554"/>
          </a:xfrm>
          <a:prstGeom prst="rect">
            <a:avLst/>
          </a:prstGeom>
          <a:noFill/>
          <a:ln>
            <a:noFill/>
          </a:ln>
        </p:spPr>
        <p:txBody>
          <a:bodyPr spcFirstLastPara="1" wrap="square" lIns="91425" tIns="45700" rIns="91425" bIns="45700" anchor="t" anchorCtr="0">
            <a:noAutofit/>
          </a:bodyPr>
          <a:lstStyle/>
          <a:p>
            <a:pPr algn="ctr"/>
            <a:r>
              <a:rPr lang="en-US" sz="1600" b="1">
                <a:solidFill>
                  <a:srgbClr val="FF0C00"/>
                </a:solidFill>
                <a:latin typeface="Arial" panose="020B0604020202020204" pitchFamily="34" charset="0"/>
                <a:ea typeface="微軟正黑體"/>
                <a:cs typeface="Arial" panose="020B0604020202020204" pitchFamily="34" charset="0"/>
                <a:sym typeface="Arial" panose="020B0604020202020204" pitchFamily="34" charset="0"/>
              </a:rPr>
              <a:t>Management &amp; Application</a:t>
            </a:r>
          </a:p>
        </p:txBody>
      </p:sp>
      <p:sp>
        <p:nvSpPr>
          <p:cNvPr id="48" name="Google Shape;239;p16">
            <a:extLst>
              <a:ext uri="{FF2B5EF4-FFF2-40B4-BE49-F238E27FC236}">
                <a16:creationId xmlns:a16="http://schemas.microsoft.com/office/drawing/2014/main" id="{BA1AAD94-AFEB-4B63-8B54-D9E98B690614}"/>
              </a:ext>
            </a:extLst>
          </p:cNvPr>
          <p:cNvSpPr txBox="1"/>
          <p:nvPr/>
        </p:nvSpPr>
        <p:spPr>
          <a:xfrm>
            <a:off x="5085942" y="3061072"/>
            <a:ext cx="2042914" cy="338553"/>
          </a:xfrm>
          <a:prstGeom prst="rect">
            <a:avLst/>
          </a:prstGeom>
          <a:noFill/>
          <a:ln>
            <a:noFill/>
          </a:ln>
        </p:spPr>
        <p:txBody>
          <a:bodyPr spcFirstLastPara="1" wrap="square" lIns="91425" tIns="45700" rIns="91425" bIns="45700" anchor="t" anchorCtr="0">
            <a:noAutofit/>
          </a:bodyPr>
          <a:lstStyle/>
          <a:p>
            <a:pPr algn="ctr"/>
            <a:r>
              <a:rPr lang="en-US" sz="1600" b="1">
                <a:solidFill>
                  <a:srgbClr val="FF0C00"/>
                </a:solidFill>
                <a:latin typeface="Arial" panose="020B0604020202020204" pitchFamily="34" charset="0"/>
                <a:ea typeface="微軟正黑體"/>
                <a:cs typeface="Arial" panose="020B0604020202020204" pitchFamily="34" charset="0"/>
                <a:sym typeface="Arial" panose="020B0604020202020204" pitchFamily="34" charset="0"/>
              </a:rPr>
              <a:t>Data Efficiency</a:t>
            </a:r>
          </a:p>
          <a:p>
            <a:pPr marR="0" lvl="0" algn="ctr">
              <a:lnSpc>
                <a:spcPct val="100000"/>
              </a:lnSpc>
              <a:spcBef>
                <a:spcPts val="0"/>
              </a:spcBef>
              <a:spcAft>
                <a:spcPts val="0"/>
              </a:spcAft>
              <a:buSzPts val="1152"/>
            </a:pPr>
            <a:endParaRPr lang="en-US" altLang="zh-TW" sz="1600" b="1">
              <a:solidFill>
                <a:srgbClr val="FF0C00"/>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54" name="圖形 53">
            <a:extLst>
              <a:ext uri="{FF2B5EF4-FFF2-40B4-BE49-F238E27FC236}">
                <a16:creationId xmlns:a16="http://schemas.microsoft.com/office/drawing/2014/main" id="{A84D5B1E-33E8-4AC8-9DC4-84CAB7C4168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80942" y="1956871"/>
            <a:ext cx="920417" cy="911393"/>
          </a:xfrm>
          <a:prstGeom prst="rect">
            <a:avLst/>
          </a:prstGeom>
        </p:spPr>
      </p:pic>
      <p:pic>
        <p:nvPicPr>
          <p:cNvPr id="55" name="圖形 54">
            <a:extLst>
              <a:ext uri="{FF2B5EF4-FFF2-40B4-BE49-F238E27FC236}">
                <a16:creationId xmlns:a16="http://schemas.microsoft.com/office/drawing/2014/main" id="{789C9F8A-7DED-4A5F-ABC4-937156E2413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20063" y="1893664"/>
            <a:ext cx="1031098" cy="1031098"/>
          </a:xfrm>
          <a:prstGeom prst="rect">
            <a:avLst/>
          </a:prstGeom>
        </p:spPr>
      </p:pic>
      <p:sp>
        <p:nvSpPr>
          <p:cNvPr id="50" name="Google Shape;242;p16">
            <a:extLst>
              <a:ext uri="{FF2B5EF4-FFF2-40B4-BE49-F238E27FC236}">
                <a16:creationId xmlns:a16="http://schemas.microsoft.com/office/drawing/2014/main" id="{51F108DB-0664-4E22-BB92-A77A0302492F}"/>
              </a:ext>
            </a:extLst>
          </p:cNvPr>
          <p:cNvSpPr txBox="1"/>
          <p:nvPr/>
        </p:nvSpPr>
        <p:spPr>
          <a:xfrm>
            <a:off x="449725" y="3051196"/>
            <a:ext cx="2033778" cy="338554"/>
          </a:xfrm>
          <a:prstGeom prst="rect">
            <a:avLst/>
          </a:prstGeom>
          <a:noFill/>
          <a:ln>
            <a:noFill/>
          </a:ln>
        </p:spPr>
        <p:txBody>
          <a:bodyPr spcFirstLastPara="1" wrap="square" lIns="91425" tIns="45700" rIns="91425" bIns="45700" anchor="t" anchorCtr="0">
            <a:noAutofit/>
          </a:bodyPr>
          <a:lstStyle/>
          <a:p>
            <a:pPr algn="ctr"/>
            <a:r>
              <a:rPr lang="en-US" sz="1600" b="1">
                <a:solidFill>
                  <a:srgbClr val="FF0C00"/>
                </a:solidFill>
                <a:latin typeface="Arial" panose="020B0604020202020204" pitchFamily="34" charset="0"/>
                <a:ea typeface="微軟正黑體"/>
                <a:cs typeface="Arial" panose="020B0604020202020204" pitchFamily="34" charset="0"/>
                <a:sym typeface="Arial" panose="020B0604020202020204" pitchFamily="34" charset="0"/>
              </a:rPr>
              <a:t>Data Integrity</a:t>
            </a:r>
          </a:p>
          <a:p>
            <a:pPr marR="0" lvl="0" algn="ctr">
              <a:lnSpc>
                <a:spcPct val="100000"/>
              </a:lnSpc>
              <a:spcBef>
                <a:spcPts val="0"/>
              </a:spcBef>
              <a:spcAft>
                <a:spcPts val="0"/>
              </a:spcAft>
              <a:buSzPts val="1152"/>
            </a:pPr>
            <a:endParaRPr lang="en-US" altLang="zh-TW" sz="1600" b="1">
              <a:solidFill>
                <a:srgbClr val="FF0C00"/>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56" name="圖形 55">
            <a:extLst>
              <a:ext uri="{FF2B5EF4-FFF2-40B4-BE49-F238E27FC236}">
                <a16:creationId xmlns:a16="http://schemas.microsoft.com/office/drawing/2014/main" id="{B2586895-B0B6-4B7E-A669-9EAE4D94525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87672" y="1911329"/>
            <a:ext cx="869216" cy="869216"/>
          </a:xfrm>
          <a:prstGeom prst="rect">
            <a:avLst/>
          </a:prstGeom>
        </p:spPr>
      </p:pic>
      <p:pic>
        <p:nvPicPr>
          <p:cNvPr id="57" name="圖形 56">
            <a:extLst>
              <a:ext uri="{FF2B5EF4-FFF2-40B4-BE49-F238E27FC236}">
                <a16:creationId xmlns:a16="http://schemas.microsoft.com/office/drawing/2014/main" id="{E4DF788C-C945-4A4A-9172-6B1D5ADC48C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857006" y="1822301"/>
            <a:ext cx="961146" cy="961146"/>
          </a:xfrm>
          <a:prstGeom prst="rect">
            <a:avLst/>
          </a:prstGeom>
        </p:spPr>
      </p:pic>
      <p:pic>
        <p:nvPicPr>
          <p:cNvPr id="65" name="圖形 64">
            <a:extLst>
              <a:ext uri="{FF2B5EF4-FFF2-40B4-BE49-F238E27FC236}">
                <a16:creationId xmlns:a16="http://schemas.microsoft.com/office/drawing/2014/main" id="{3B4E5935-5D96-4919-A69A-1189FF81A49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239351" y="1893500"/>
            <a:ext cx="904875" cy="904875"/>
          </a:xfrm>
          <a:prstGeom prst="rect">
            <a:avLst/>
          </a:prstGeom>
        </p:spPr>
      </p:pic>
      <p:sp>
        <p:nvSpPr>
          <p:cNvPr id="68" name="Google Shape;246;p16">
            <a:extLst>
              <a:ext uri="{FF2B5EF4-FFF2-40B4-BE49-F238E27FC236}">
                <a16:creationId xmlns:a16="http://schemas.microsoft.com/office/drawing/2014/main" id="{A75B351A-292D-40C6-A19B-875DCE59BE8A}"/>
              </a:ext>
            </a:extLst>
          </p:cNvPr>
          <p:cNvSpPr/>
          <p:nvPr/>
        </p:nvSpPr>
        <p:spPr>
          <a:xfrm>
            <a:off x="2732093" y="3441598"/>
            <a:ext cx="2191178" cy="3416402"/>
          </a:xfrm>
          <a:prstGeom prst="rect">
            <a:avLst/>
          </a:prstGeom>
          <a:noFill/>
          <a:ln>
            <a:noFill/>
          </a:ln>
        </p:spPr>
        <p:txBody>
          <a:bodyPr spcFirstLastPara="1" wrap="square" lIns="0" tIns="45700" rIns="91425" bIns="45700" anchor="t" anchorCtr="0">
            <a:noAutofit/>
          </a:bodyPr>
          <a:lstStyle/>
          <a:p>
            <a:pPr marL="285750" indent="-285750">
              <a:spcBef>
                <a:spcPts val="800"/>
              </a:spcBef>
              <a:buClr>
                <a:srgbClr val="FF3A00"/>
              </a:buClr>
              <a:buSzPct val="50000"/>
              <a:buFont typeface="Wingdings" panose="05000000000000000000" pitchFamily="2" charset="2"/>
              <a:buChar char="l"/>
              <a:tabLst>
                <a:tab pos="88900" algn="l"/>
              </a:tabLst>
            </a:pPr>
            <a:r>
              <a:rPr lang="en-US" altLang="zh-TW"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The native </a:t>
            </a:r>
            <a:r>
              <a:rPr lang="en-US"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ZFS</a:t>
            </a:r>
            <a:r>
              <a:rPr lang="en-US" altLang="zh-TW"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 snapshot feature allows max </a:t>
            </a:r>
            <a:r>
              <a:rPr lang="en-US"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65,536</a:t>
            </a:r>
            <a:r>
              <a:rPr lang="en-US" altLang="zh-TW"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 snapshots (supports folder</a:t>
            </a:r>
            <a:r>
              <a:rPr lang="en-US"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/LUN) </a:t>
            </a:r>
            <a:endParaRPr lang="en-US" sz="1100">
              <a:solidFill>
                <a:schemeClr val="bg1"/>
              </a:solidFill>
              <a:latin typeface="Arial" panose="020B0604020202020204" pitchFamily="34" charset="0"/>
              <a:ea typeface="微軟正黑體"/>
              <a:cs typeface="Arial" panose="020B0604020202020204" pitchFamily="34" charset="0"/>
            </a:endParaRPr>
          </a:p>
          <a:p>
            <a:pPr marL="285750" indent="-285750">
              <a:spcBef>
                <a:spcPts val="800"/>
              </a:spcBef>
              <a:buClr>
                <a:srgbClr val="FF3A00"/>
              </a:buClr>
              <a:buSzPct val="50000"/>
              <a:buFont typeface="Wingdings" panose="05000000000000000000" pitchFamily="2" charset="2"/>
              <a:buChar char="l"/>
              <a:tabLst>
                <a:tab pos="180975" algn="l"/>
              </a:tabLst>
            </a:pPr>
            <a:r>
              <a:rPr lang="en-US" sz="1100" err="1">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SnapSync</a:t>
            </a:r>
            <a:endParaRPr lang="en-US" sz="1100">
              <a:solidFill>
                <a:schemeClr val="bg1"/>
              </a:solidFill>
              <a:latin typeface="Arial" panose="020B0604020202020204" pitchFamily="34" charset="0"/>
              <a:ea typeface="微軟正黑體"/>
              <a:cs typeface="Arial" panose="020B0604020202020204" pitchFamily="34" charset="0"/>
            </a:endParaRPr>
          </a:p>
          <a:p>
            <a:pPr marL="285750" indent="-285750">
              <a:spcBef>
                <a:spcPts val="800"/>
              </a:spcBef>
              <a:buClr>
                <a:srgbClr val="FF3A00"/>
              </a:buClr>
              <a:buSzPct val="50000"/>
              <a:buFont typeface="Wingdings" panose="05000000000000000000" pitchFamily="2" charset="2"/>
              <a:buChar char="l"/>
              <a:tabLst>
                <a:tab pos="180975" algn="l"/>
              </a:tabLst>
            </a:pPr>
            <a:r>
              <a:rPr lang="en-US" altLang="zh-TW"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More </a:t>
            </a:r>
            <a:r>
              <a:rPr lang="en-US"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RAID</a:t>
            </a:r>
            <a:r>
              <a:rPr lang="en-US" altLang="zh-TW"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 types available</a:t>
            </a:r>
            <a:endParaRPr lang="en-US" sz="1100">
              <a:solidFill>
                <a:schemeClr val="bg1"/>
              </a:solidFill>
              <a:latin typeface="Arial" panose="020B0604020202020204" pitchFamily="34" charset="0"/>
              <a:ea typeface="微軟正黑體"/>
              <a:cs typeface="Arial" panose="020B0604020202020204" pitchFamily="34" charset="0"/>
            </a:endParaRPr>
          </a:p>
          <a:p>
            <a:pPr marL="285750" indent="-285750">
              <a:spcBef>
                <a:spcPts val="800"/>
              </a:spcBef>
              <a:buClr>
                <a:srgbClr val="FF3A00"/>
              </a:buClr>
              <a:buSzPct val="50000"/>
              <a:buFont typeface="Wingdings" panose="05000000000000000000" pitchFamily="2" charset="2"/>
              <a:buChar char="l"/>
              <a:tabLst>
                <a:tab pos="180975" algn="l"/>
              </a:tabLst>
            </a:pPr>
            <a:r>
              <a:rPr lang="en-US"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WORM (write once read many) </a:t>
            </a:r>
            <a:endParaRPr lang="en-US" sz="1100">
              <a:solidFill>
                <a:schemeClr val="bg1"/>
              </a:solidFill>
              <a:latin typeface="Arial" panose="020B0604020202020204" pitchFamily="34" charset="0"/>
              <a:ea typeface="微軟正黑體"/>
              <a:cs typeface="Arial" panose="020B0604020202020204" pitchFamily="34" charset="0"/>
            </a:endParaRPr>
          </a:p>
          <a:p>
            <a:pPr marL="285750" indent="-285750">
              <a:spcBef>
                <a:spcPts val="800"/>
              </a:spcBef>
              <a:buClr>
                <a:srgbClr val="FF3A00"/>
              </a:buClr>
              <a:buSzPct val="50000"/>
              <a:buFont typeface="Wingdings" panose="05000000000000000000" pitchFamily="2" charset="2"/>
              <a:buChar char="l"/>
              <a:tabLst>
                <a:tab pos="180975" algn="l"/>
              </a:tabLst>
            </a:pPr>
            <a:r>
              <a:rPr lang="en-US"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SMB</a:t>
            </a:r>
            <a:r>
              <a:rPr lang="en-US" altLang="zh-TW"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 signing and Encryption </a:t>
            </a:r>
            <a:r>
              <a:rPr lang="en-US"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AES-NI</a:t>
            </a:r>
            <a:r>
              <a:rPr lang="en-US" altLang="zh-TW"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 Acceleration</a:t>
            </a:r>
            <a:endParaRPr lang="en-US" sz="1100">
              <a:solidFill>
                <a:schemeClr val="bg1"/>
              </a:solidFill>
              <a:latin typeface="Arial" panose="020B0604020202020204" pitchFamily="34" charset="0"/>
              <a:ea typeface="微軟正黑體"/>
              <a:cs typeface="Arial" panose="020B0604020202020204" pitchFamily="34" charset="0"/>
            </a:endParaRPr>
          </a:p>
          <a:p>
            <a:pPr marL="285750" indent="-285750">
              <a:spcBef>
                <a:spcPts val="800"/>
              </a:spcBef>
              <a:buClr>
                <a:srgbClr val="FF3A00"/>
              </a:buClr>
              <a:buSzPct val="50000"/>
              <a:buFont typeface="Wingdings" panose="05000000000000000000" pitchFamily="2" charset="2"/>
              <a:buChar char="l"/>
              <a:tabLst>
                <a:tab pos="180975" algn="l"/>
              </a:tabLst>
            </a:pPr>
            <a:r>
              <a:rPr lang="en-US" sz="1100">
                <a:solidFill>
                  <a:srgbClr val="FF0000"/>
                </a:solidFill>
                <a:latin typeface="Arial" panose="020B0604020202020204" pitchFamily="34" charset="0"/>
                <a:ea typeface="微軟正黑體"/>
                <a:cs typeface="Arial" panose="020B0604020202020204" pitchFamily="34" charset="0"/>
                <a:sym typeface="Arial" panose="020B0604020202020204" pitchFamily="34" charset="0"/>
              </a:rPr>
              <a:t>SMB</a:t>
            </a:r>
            <a:r>
              <a:rPr lang="en-US" altLang="zh-TW" sz="1100">
                <a:solidFill>
                  <a:srgbClr val="FF0000"/>
                </a:solidFill>
                <a:latin typeface="Arial" panose="020B0604020202020204" pitchFamily="34" charset="0"/>
                <a:ea typeface="微軟正黑體"/>
                <a:cs typeface="Arial" panose="020B0604020202020204" pitchFamily="34" charset="0"/>
                <a:sym typeface="Arial" panose="020B0604020202020204" pitchFamily="34" charset="0"/>
              </a:rPr>
              <a:t> Signing with </a:t>
            </a:r>
            <a:r>
              <a:rPr lang="en-US" sz="1100">
                <a:solidFill>
                  <a:srgbClr val="FF0000"/>
                </a:solidFill>
                <a:latin typeface="Arial" panose="020B0604020202020204" pitchFamily="34" charset="0"/>
                <a:ea typeface="微軟正黑體"/>
                <a:cs typeface="Arial" panose="020B0604020202020204" pitchFamily="34" charset="0"/>
                <a:sym typeface="Arial" panose="020B0604020202020204" pitchFamily="34" charset="0"/>
              </a:rPr>
              <a:t>GMAC </a:t>
            </a:r>
            <a:endParaRPr lang="en-US" sz="1100">
              <a:solidFill>
                <a:srgbClr val="FF0000"/>
              </a:solidFill>
              <a:latin typeface="Arial" panose="020B0604020202020204" pitchFamily="34" charset="0"/>
              <a:ea typeface="微軟正黑體"/>
              <a:cs typeface="Arial" panose="020B0604020202020204" pitchFamily="34" charset="0"/>
            </a:endParaRPr>
          </a:p>
          <a:p>
            <a:pPr marL="285750" indent="-285750">
              <a:spcBef>
                <a:spcPts val="800"/>
              </a:spcBef>
              <a:buClr>
                <a:srgbClr val="FF3A00"/>
              </a:buClr>
              <a:buSzPct val="50000"/>
              <a:buFont typeface="Wingdings" panose="05000000000000000000" pitchFamily="2" charset="2"/>
              <a:buChar char="l"/>
              <a:tabLst>
                <a:tab pos="180975" algn="l"/>
              </a:tabLst>
            </a:pPr>
            <a:r>
              <a:rPr lang="en-US" sz="1100">
                <a:solidFill>
                  <a:srgbClr val="FFFFFF"/>
                </a:solidFill>
                <a:latin typeface="Arial" panose="020B0604020202020204" pitchFamily="34" charset="0"/>
                <a:ea typeface="微軟正黑體"/>
                <a:cs typeface="Arial" panose="020B0604020202020204" pitchFamily="34" charset="0"/>
                <a:sym typeface="Arial" panose="020B0604020202020204" pitchFamily="34" charset="0"/>
              </a:rPr>
              <a:t>Authenticator and </a:t>
            </a:r>
            <a:r>
              <a:rPr lang="en-US" altLang="zh-TW" sz="1100" err="1">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Passwordless</a:t>
            </a:r>
            <a:endParaRPr lang="en-US" sz="1100">
              <a:solidFill>
                <a:schemeClr val="bg1"/>
              </a:solidFill>
              <a:latin typeface="Arial" panose="020B0604020202020204" pitchFamily="34" charset="0"/>
              <a:ea typeface="微軟正黑體"/>
              <a:cs typeface="Arial" panose="020B0604020202020204" pitchFamily="34" charset="0"/>
            </a:endParaRPr>
          </a:p>
        </p:txBody>
      </p:sp>
      <p:sp>
        <p:nvSpPr>
          <p:cNvPr id="3" name="文字方塊 2">
            <a:extLst>
              <a:ext uri="{FF2B5EF4-FFF2-40B4-BE49-F238E27FC236}">
                <a16:creationId xmlns:a16="http://schemas.microsoft.com/office/drawing/2014/main" id="{4D92FF18-266C-71C6-044F-F44C4BE32DDE}"/>
              </a:ext>
            </a:extLst>
          </p:cNvPr>
          <p:cNvSpPr txBox="1"/>
          <p:nvPr/>
        </p:nvSpPr>
        <p:spPr>
          <a:xfrm>
            <a:off x="398834" y="338475"/>
            <a:ext cx="11420272" cy="800219"/>
          </a:xfrm>
          <a:prstGeom prst="rect">
            <a:avLst/>
          </a:prstGeom>
          <a:noFill/>
        </p:spPr>
        <p:txBody>
          <a:bodyPr wrap="square" lIns="91440" tIns="45720" rIns="91440" bIns="45720" rtlCol="0" anchor="t">
            <a:spAutoFit/>
          </a:bodyPr>
          <a:lstStyle/>
          <a:p>
            <a:pPr algn="ctr"/>
            <a:r>
              <a:rPr lang="en-US" altLang="zh-TW" sz="4600" b="1" err="1">
                <a:solidFill>
                  <a:schemeClr val="bg1">
                    <a:lumMod val="75000"/>
                  </a:schemeClr>
                </a:solidFill>
                <a:latin typeface="Arial" panose="020B0604020202020204" pitchFamily="34" charset="0"/>
                <a:ea typeface="微軟正黑體"/>
                <a:cs typeface="Arial" panose="020B0604020202020204" pitchFamily="34" charset="0"/>
              </a:rPr>
              <a:t>QuTS</a:t>
            </a:r>
            <a:r>
              <a:rPr lang="en-US" altLang="zh-TW" sz="4600" b="1">
                <a:solidFill>
                  <a:schemeClr val="bg1">
                    <a:lumMod val="75000"/>
                  </a:schemeClr>
                </a:solidFill>
                <a:latin typeface="Arial" panose="020B0604020202020204" pitchFamily="34" charset="0"/>
                <a:ea typeface="微軟正黑體"/>
                <a:cs typeface="Arial" panose="020B0604020202020204" pitchFamily="34" charset="0"/>
              </a:rPr>
              <a:t> hero h5.1.x </a:t>
            </a:r>
            <a:r>
              <a:rPr lang="zh-TW" altLang="en-US" sz="4600" b="1">
                <a:solidFill>
                  <a:schemeClr val="bg1">
                    <a:lumMod val="75000"/>
                  </a:schemeClr>
                </a:solidFill>
                <a:latin typeface="Arial" panose="020B0604020202020204" pitchFamily="34" charset="0"/>
                <a:ea typeface="微軟正黑體"/>
                <a:cs typeface="Arial" panose="020B0604020202020204" pitchFamily="34" charset="0"/>
              </a:rPr>
              <a:t>Highlights</a:t>
            </a:r>
            <a:endParaRPr lang="zh-TW">
              <a:solidFill>
                <a:schemeClr val="bg1">
                  <a:lumMod val="75000"/>
                </a:schemeClr>
              </a:solidFill>
              <a:latin typeface="Arial" panose="020B0604020202020204" pitchFamily="34" charset="0"/>
              <a:cs typeface="Arial" panose="020B0604020202020204" pitchFamily="34" charset="0"/>
            </a:endParaRPr>
          </a:p>
        </p:txBody>
      </p:sp>
      <p:sp>
        <p:nvSpPr>
          <p:cNvPr id="4" name="Google Shape;246;p16">
            <a:extLst>
              <a:ext uri="{FF2B5EF4-FFF2-40B4-BE49-F238E27FC236}">
                <a16:creationId xmlns:a16="http://schemas.microsoft.com/office/drawing/2014/main" id="{D9786760-E00B-9ACA-E691-3ECB0C45F33F}"/>
              </a:ext>
            </a:extLst>
          </p:cNvPr>
          <p:cNvSpPr/>
          <p:nvPr/>
        </p:nvSpPr>
        <p:spPr>
          <a:xfrm>
            <a:off x="389083" y="3441598"/>
            <a:ext cx="2191178" cy="3416402"/>
          </a:xfrm>
          <a:prstGeom prst="rect">
            <a:avLst/>
          </a:prstGeom>
          <a:noFill/>
          <a:ln>
            <a:noFill/>
          </a:ln>
        </p:spPr>
        <p:txBody>
          <a:bodyPr spcFirstLastPara="1" wrap="square" lIns="0" tIns="45700" rIns="91425" bIns="45700" anchor="t" anchorCtr="0">
            <a:noAutofit/>
          </a:bodyPr>
          <a:lstStyle/>
          <a:p>
            <a:pPr marL="285750" indent="-285750">
              <a:lnSpc>
                <a:spcPts val="1700"/>
              </a:lnSpc>
              <a:spcBef>
                <a:spcPts val="800"/>
              </a:spcBef>
              <a:buClr>
                <a:srgbClr val="FF3A00"/>
              </a:buClr>
              <a:buSzPct val="50000"/>
              <a:buFont typeface="Wingdings" panose="05000000000000000000" pitchFamily="2" charset="2"/>
              <a:buChar char="l"/>
              <a:tabLst>
                <a:tab pos="88900" algn="l"/>
              </a:tabLst>
            </a:pPr>
            <a:r>
              <a:rPr lang="zh-TW" altLang="en-US"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QuTS hero no longer needs file system checks (FSCK), with ZFS Mirror layer, COW (copy on Write) could keep the data integrity.</a:t>
            </a:r>
          </a:p>
        </p:txBody>
      </p:sp>
      <p:sp>
        <p:nvSpPr>
          <p:cNvPr id="5" name="Google Shape;246;p16">
            <a:extLst>
              <a:ext uri="{FF2B5EF4-FFF2-40B4-BE49-F238E27FC236}">
                <a16:creationId xmlns:a16="http://schemas.microsoft.com/office/drawing/2014/main" id="{A07FB7E4-5FDB-6C42-392D-4226274288E8}"/>
              </a:ext>
            </a:extLst>
          </p:cNvPr>
          <p:cNvSpPr/>
          <p:nvPr/>
        </p:nvSpPr>
        <p:spPr>
          <a:xfrm>
            <a:off x="5075103" y="3441598"/>
            <a:ext cx="2191178" cy="3416402"/>
          </a:xfrm>
          <a:prstGeom prst="rect">
            <a:avLst/>
          </a:prstGeom>
          <a:noFill/>
          <a:ln>
            <a:noFill/>
          </a:ln>
        </p:spPr>
        <p:txBody>
          <a:bodyPr spcFirstLastPara="1" wrap="square" lIns="0" tIns="45700" rIns="91425" bIns="45700" anchor="t" anchorCtr="0">
            <a:noAutofit/>
          </a:bodyPr>
          <a:lstStyle/>
          <a:p>
            <a:pPr marL="285750" indent="-285750">
              <a:spcBef>
                <a:spcPts val="800"/>
              </a:spcBef>
              <a:buClr>
                <a:srgbClr val="FF3A00"/>
              </a:buClr>
              <a:buSzPct val="50000"/>
              <a:buFont typeface="Wingdings" panose="05000000000000000000" pitchFamily="2" charset="2"/>
              <a:buChar char="l"/>
              <a:tabLst>
                <a:tab pos="88900" algn="l"/>
              </a:tabLst>
            </a:pPr>
            <a:r>
              <a:rPr lang="zh-TW" altLang="en-US"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Offers inline compression, inline compaction &amp; inline deduplication for better storage utilization </a:t>
            </a:r>
            <a:endParaRPr lang="zh-TW" altLang="en-US" sz="1100">
              <a:solidFill>
                <a:schemeClr val="bg1"/>
              </a:solidFill>
              <a:latin typeface="Arial" panose="020B0604020202020204" pitchFamily="34" charset="0"/>
              <a:ea typeface="微軟正黑體" panose="020B0604030504040204" pitchFamily="34" charset="-120"/>
              <a:cs typeface="Arial" panose="020B0604020202020204" pitchFamily="34" charset="0"/>
            </a:endParaRPr>
          </a:p>
          <a:p>
            <a:pPr marL="285750" indent="-285750">
              <a:spcBef>
                <a:spcPts val="800"/>
              </a:spcBef>
              <a:buClr>
                <a:srgbClr val="FF3A00"/>
              </a:buClr>
              <a:buSzPct val="50000"/>
              <a:buFont typeface="Wingdings" panose="05000000000000000000" pitchFamily="2" charset="2"/>
              <a:buChar char="l"/>
              <a:tabLst>
                <a:tab pos="88900" algn="l"/>
              </a:tabLst>
            </a:pPr>
            <a:r>
              <a:rPr lang="en-US" altLang="zh-TW"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ZIL</a:t>
            </a:r>
            <a:r>
              <a:rPr lang="zh-TW" altLang="en-US"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 </a:t>
            </a:r>
            <a:r>
              <a:rPr lang="en-US" altLang="zh-TW"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&amp;</a:t>
            </a:r>
            <a:r>
              <a:rPr lang="zh-TW" altLang="en-US"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 </a:t>
            </a:r>
            <a:r>
              <a:rPr lang="en-US" altLang="zh-TW"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L2ARC</a:t>
            </a:r>
            <a:endParaRPr lang="zh-TW" sz="1100">
              <a:solidFill>
                <a:schemeClr val="bg1"/>
              </a:solidFill>
              <a:latin typeface="Arial" panose="020B0604020202020204" pitchFamily="34" charset="0"/>
              <a:ea typeface="微軟正黑體"/>
              <a:cs typeface="Arial" panose="020B0604020202020204" pitchFamily="34" charset="0"/>
            </a:endParaRPr>
          </a:p>
          <a:p>
            <a:pPr marL="285750" indent="-285750">
              <a:spcBef>
                <a:spcPts val="800"/>
              </a:spcBef>
              <a:buClr>
                <a:srgbClr val="FF3A00"/>
              </a:buClr>
              <a:buSzPct val="50000"/>
              <a:buFont typeface="Wingdings" panose="05000000000000000000" pitchFamily="2" charset="2"/>
              <a:buChar char="l"/>
              <a:tabLst>
                <a:tab pos="88900" algn="l"/>
              </a:tabLst>
            </a:pPr>
            <a:r>
              <a:rPr lang="zh-TW"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Write Coalescing</a:t>
            </a:r>
            <a:endParaRPr lang="zh-TW" sz="1100">
              <a:solidFill>
                <a:schemeClr val="bg1"/>
              </a:solidFill>
              <a:latin typeface="Arial" panose="020B0604020202020204" pitchFamily="34" charset="0"/>
              <a:ea typeface="微軟正黑體" panose="020B0604030504040204" pitchFamily="34" charset="-120"/>
              <a:cs typeface="Arial" panose="020B0604020202020204" pitchFamily="34" charset="0"/>
            </a:endParaRPr>
          </a:p>
          <a:p>
            <a:pPr marL="285750" indent="-285750">
              <a:spcBef>
                <a:spcPts val="800"/>
              </a:spcBef>
              <a:buClr>
                <a:srgbClr val="FF3A00"/>
              </a:buClr>
              <a:buSzPct val="50000"/>
              <a:buFont typeface="Wingdings" panose="05000000000000000000" pitchFamily="2" charset="2"/>
              <a:buChar char="l"/>
              <a:tabLst>
                <a:tab pos="88900" algn="l"/>
              </a:tabLst>
            </a:pPr>
            <a:r>
              <a:rPr lang="zh-TW"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Pool over provisioning</a:t>
            </a:r>
            <a:endParaRPr lang="zh-TW" sz="1100">
              <a:solidFill>
                <a:schemeClr val="bg1"/>
              </a:solidFill>
              <a:latin typeface="Arial" panose="020B0604020202020204" pitchFamily="34" charset="0"/>
              <a:ea typeface="微軟正黑體" panose="020B0604030504040204" pitchFamily="34" charset="-120"/>
              <a:cs typeface="Arial" panose="020B0604020202020204" pitchFamily="34" charset="0"/>
            </a:endParaRPr>
          </a:p>
          <a:p>
            <a:pPr marL="285750" indent="-285750">
              <a:spcBef>
                <a:spcPts val="800"/>
              </a:spcBef>
              <a:buClr>
                <a:srgbClr val="FF3A00"/>
              </a:buClr>
              <a:buSzPct val="50000"/>
              <a:buFont typeface="Wingdings" panose="05000000000000000000" pitchFamily="2" charset="2"/>
              <a:buChar char="l"/>
              <a:tabLst>
                <a:tab pos="88900" algn="l"/>
              </a:tabLst>
            </a:pPr>
            <a:r>
              <a:rPr lang="en-US" altLang="zh-TW" sz="1100">
                <a:solidFill>
                  <a:srgbClr val="FF0000"/>
                </a:solidFill>
                <a:latin typeface="Arial" panose="020B0604020202020204" pitchFamily="34" charset="0"/>
                <a:ea typeface="微軟正黑體"/>
                <a:cs typeface="Arial" panose="020B0604020202020204" pitchFamily="34" charset="0"/>
                <a:sym typeface="Arial" panose="020B0604020202020204" pitchFamily="34" charset="0"/>
              </a:rPr>
              <a:t>SMB</a:t>
            </a:r>
            <a:r>
              <a:rPr lang="zh-TW" altLang="en-US" sz="1100">
                <a:solidFill>
                  <a:srgbClr val="FF0000"/>
                </a:solidFill>
                <a:latin typeface="Arial" panose="020B0604020202020204" pitchFamily="34" charset="0"/>
                <a:ea typeface="微軟正黑體"/>
                <a:cs typeface="Arial" panose="020B0604020202020204" pitchFamily="34" charset="0"/>
                <a:sym typeface="Arial" panose="020B0604020202020204" pitchFamily="34" charset="0"/>
              </a:rPr>
              <a:t> </a:t>
            </a:r>
            <a:r>
              <a:rPr lang="en-US" altLang="zh-TW" sz="1100">
                <a:solidFill>
                  <a:srgbClr val="FF0000"/>
                </a:solidFill>
                <a:latin typeface="Arial" panose="020B0604020202020204" pitchFamily="34" charset="0"/>
                <a:ea typeface="微軟正黑體"/>
                <a:cs typeface="Arial" panose="020B0604020202020204" pitchFamily="34" charset="0"/>
                <a:sym typeface="Arial" panose="020B0604020202020204" pitchFamily="34" charset="0"/>
              </a:rPr>
              <a:t>Multichannel</a:t>
            </a:r>
            <a:endParaRPr lang="zh-TW" sz="1100">
              <a:solidFill>
                <a:srgbClr val="FF0000"/>
              </a:solidFill>
              <a:latin typeface="Arial" panose="020B0604020202020204" pitchFamily="34" charset="0"/>
              <a:ea typeface="微軟正黑體"/>
              <a:cs typeface="Arial" panose="020B0604020202020204" pitchFamily="34" charset="0"/>
            </a:endParaRPr>
          </a:p>
          <a:p>
            <a:pPr marL="285750" indent="-285750">
              <a:spcBef>
                <a:spcPts val="800"/>
              </a:spcBef>
              <a:buClr>
                <a:srgbClr val="FF3A00"/>
              </a:buClr>
              <a:buSzPct val="50000"/>
              <a:buFont typeface="Wingdings" panose="05000000000000000000" pitchFamily="2" charset="2"/>
              <a:buChar char="l"/>
              <a:tabLst>
                <a:tab pos="88900" algn="l"/>
              </a:tabLst>
            </a:pPr>
            <a:r>
              <a:rPr lang="en-US" altLang="zh-TW"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iSCSI</a:t>
            </a:r>
            <a:r>
              <a:rPr lang="zh-TW" altLang="en-US"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 </a:t>
            </a:r>
            <a:r>
              <a:rPr lang="en-US" altLang="zh-TW"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Read</a:t>
            </a:r>
            <a:r>
              <a:rPr lang="zh-TW" altLang="en-US"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 </a:t>
            </a:r>
            <a:r>
              <a:rPr lang="en-US" altLang="zh-TW"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Zero</a:t>
            </a:r>
            <a:r>
              <a:rPr lang="zh-TW" altLang="en-US"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 </a:t>
            </a:r>
            <a:r>
              <a:rPr lang="en-US" altLang="zh-TW"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Copy</a:t>
            </a:r>
            <a:endParaRPr lang="zh-TW" sz="1100">
              <a:solidFill>
                <a:schemeClr val="bg1"/>
              </a:solidFill>
              <a:latin typeface="Arial" panose="020B0604020202020204" pitchFamily="34" charset="0"/>
              <a:ea typeface="微軟正黑體"/>
              <a:cs typeface="Arial" panose="020B0604020202020204" pitchFamily="34" charset="0"/>
            </a:endParaRPr>
          </a:p>
          <a:p>
            <a:pPr marL="285750" indent="-285750">
              <a:spcBef>
                <a:spcPts val="800"/>
              </a:spcBef>
              <a:buClr>
                <a:srgbClr val="FF3A00"/>
              </a:buClr>
              <a:buSzPct val="50000"/>
              <a:buFont typeface="Wingdings" panose="05000000000000000000" pitchFamily="2" charset="2"/>
              <a:buChar char="l"/>
              <a:tabLst>
                <a:tab pos="88900" algn="l"/>
              </a:tabLst>
            </a:pPr>
            <a:r>
              <a:rPr lang="zh-TW"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Enhanced performance on encrypted L</a:t>
            </a:r>
            <a:r>
              <a:rPr lang="en-US" altLang="zh-TW"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UN/</a:t>
            </a:r>
            <a:r>
              <a:rPr lang="zh-TW"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folder</a:t>
            </a:r>
          </a:p>
        </p:txBody>
      </p:sp>
      <p:sp>
        <p:nvSpPr>
          <p:cNvPr id="6" name="Google Shape;246;p16">
            <a:extLst>
              <a:ext uri="{FF2B5EF4-FFF2-40B4-BE49-F238E27FC236}">
                <a16:creationId xmlns:a16="http://schemas.microsoft.com/office/drawing/2014/main" id="{D29066DD-E1BC-4773-E9D6-81B5BECB55B9}"/>
              </a:ext>
            </a:extLst>
          </p:cNvPr>
          <p:cNvSpPr/>
          <p:nvPr/>
        </p:nvSpPr>
        <p:spPr>
          <a:xfrm>
            <a:off x="7418113" y="3441598"/>
            <a:ext cx="2191178" cy="3416402"/>
          </a:xfrm>
          <a:prstGeom prst="rect">
            <a:avLst/>
          </a:prstGeom>
          <a:noFill/>
          <a:ln>
            <a:noFill/>
          </a:ln>
        </p:spPr>
        <p:txBody>
          <a:bodyPr spcFirstLastPara="1" wrap="square" lIns="0" tIns="45700" rIns="91425" bIns="45700" anchor="t" anchorCtr="0">
            <a:noAutofit/>
          </a:bodyPr>
          <a:lstStyle/>
          <a:p>
            <a:pPr marL="285750" indent="-285750">
              <a:spcBef>
                <a:spcPts val="800"/>
              </a:spcBef>
              <a:buClr>
                <a:srgbClr val="FF3A00"/>
              </a:buClr>
              <a:buSzPct val="50000"/>
              <a:buFont typeface="Wingdings" panose="05000000000000000000" pitchFamily="2" charset="2"/>
              <a:buChar char="l"/>
              <a:tabLst>
                <a:tab pos="88900" algn="l"/>
              </a:tabLst>
            </a:pPr>
            <a:r>
              <a:rPr lang="zh-TW" altLang="en-US"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Easily expanded to PB-level storage space.</a:t>
            </a:r>
          </a:p>
          <a:p>
            <a:pPr marL="285750" indent="-285750">
              <a:spcBef>
                <a:spcPts val="800"/>
              </a:spcBef>
              <a:buClr>
                <a:srgbClr val="FF3A00"/>
              </a:buClr>
              <a:buSzPct val="50000"/>
              <a:buFont typeface="Wingdings" panose="05000000000000000000" pitchFamily="2" charset="2"/>
              <a:buChar char="l"/>
              <a:tabLst>
                <a:tab pos="88900" algn="l"/>
              </a:tabLst>
            </a:pPr>
            <a:r>
              <a:rPr lang="zh-TW"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Provide ECC RAM supported model to reach the enterprise level stability </a:t>
            </a:r>
            <a:endParaRPr lang="zh-TW" sz="1100">
              <a:solidFill>
                <a:schemeClr val="bg1"/>
              </a:solidFill>
              <a:latin typeface="Arial" panose="020B0604020202020204" pitchFamily="34" charset="0"/>
              <a:ea typeface="微軟正黑體"/>
              <a:cs typeface="Arial" panose="020B0604020202020204" pitchFamily="34" charset="0"/>
            </a:endParaRPr>
          </a:p>
          <a:p>
            <a:pPr marL="285750" indent="-285750">
              <a:spcBef>
                <a:spcPts val="800"/>
              </a:spcBef>
              <a:buClr>
                <a:srgbClr val="FF3A00"/>
              </a:buClr>
              <a:buSzPct val="50000"/>
              <a:buFont typeface="Wingdings" panose="05000000000000000000" pitchFamily="2" charset="2"/>
              <a:buChar char="l"/>
              <a:tabLst>
                <a:tab pos="88900" algn="l"/>
              </a:tabLst>
            </a:pPr>
            <a:r>
              <a:rPr lang="en-US" altLang="zh-TW" sz="1100">
                <a:solidFill>
                  <a:srgbClr val="FF0000"/>
                </a:solidFill>
                <a:latin typeface="Arial" panose="020B0604020202020204" pitchFamily="34" charset="0"/>
                <a:ea typeface="微軟正黑體"/>
                <a:cs typeface="Arial" panose="020B0604020202020204" pitchFamily="34" charset="0"/>
                <a:sym typeface="Arial" panose="020B0604020202020204" pitchFamily="34" charset="0"/>
              </a:rPr>
              <a:t>Expand/</a:t>
            </a:r>
            <a:r>
              <a:rPr lang="zh-TW" sz="1100">
                <a:solidFill>
                  <a:srgbClr val="FF0000"/>
                </a:solidFill>
                <a:latin typeface="Arial" panose="020B0604020202020204" pitchFamily="34" charset="0"/>
                <a:ea typeface="微軟正黑體"/>
                <a:cs typeface="Arial" panose="020B0604020202020204" pitchFamily="34" charset="0"/>
                <a:sym typeface="Arial" panose="020B0604020202020204" pitchFamily="34" charset="0"/>
              </a:rPr>
              <a:t>Upgrade </a:t>
            </a:r>
            <a:r>
              <a:rPr lang="en-US" altLang="zh-TW" sz="1100">
                <a:solidFill>
                  <a:srgbClr val="FF0000"/>
                </a:solidFill>
                <a:latin typeface="Arial" panose="020B0604020202020204" pitchFamily="34" charset="0"/>
                <a:ea typeface="微軟正黑體"/>
                <a:cs typeface="Arial" panose="020B0604020202020204" pitchFamily="34" charset="0"/>
                <a:sym typeface="Arial" panose="020B0604020202020204" pitchFamily="34" charset="0"/>
              </a:rPr>
              <a:t>ZFS </a:t>
            </a:r>
            <a:r>
              <a:rPr lang="zh-TW" sz="1100">
                <a:solidFill>
                  <a:srgbClr val="FF0000"/>
                </a:solidFill>
                <a:latin typeface="Arial" panose="020B0604020202020204" pitchFamily="34" charset="0"/>
                <a:ea typeface="微軟正黑體"/>
                <a:cs typeface="Arial" panose="020B0604020202020204" pitchFamily="34" charset="0"/>
                <a:sym typeface="Arial" panose="020B0604020202020204" pitchFamily="34" charset="0"/>
              </a:rPr>
              <a:t>RAID</a:t>
            </a:r>
            <a:endParaRPr lang="zh-TW" altLang="en-US" sz="1100">
              <a:solidFill>
                <a:srgbClr val="FF0000"/>
              </a:solidFill>
              <a:latin typeface="Arial" panose="020B0604020202020204" pitchFamily="34" charset="0"/>
              <a:ea typeface="微軟正黑體"/>
              <a:cs typeface="Arial" panose="020B0604020202020204" pitchFamily="34" charset="0"/>
            </a:endParaRPr>
          </a:p>
          <a:p>
            <a:pPr marL="285750" indent="-285750">
              <a:spcBef>
                <a:spcPts val="800"/>
              </a:spcBef>
              <a:buClr>
                <a:srgbClr val="FF3A00"/>
              </a:buClr>
              <a:buSzPct val="50000"/>
              <a:buFont typeface="Wingdings" panose="05000000000000000000" pitchFamily="2" charset="2"/>
              <a:buChar char="l"/>
              <a:tabLst>
                <a:tab pos="88900" algn="l"/>
              </a:tabLst>
            </a:pPr>
            <a:r>
              <a:rPr lang="en-US" altLang="zh-TW"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Provide</a:t>
            </a:r>
            <a:r>
              <a:rPr lang="zh-TW" altLang="en-US"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 </a:t>
            </a:r>
            <a:r>
              <a:rPr lang="en-US" altLang="zh-TW"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the</a:t>
            </a:r>
            <a:r>
              <a:rPr lang="zh-TW" altLang="en-US"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 </a:t>
            </a:r>
            <a:r>
              <a:rPr lang="en-US" altLang="zh-TW"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service</a:t>
            </a:r>
            <a:r>
              <a:rPr lang="zh-TW" altLang="en-US"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 </a:t>
            </a:r>
            <a:r>
              <a:rPr lang="en-US" altLang="zh-TW"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of</a:t>
            </a:r>
            <a:r>
              <a:rPr lang="zh-TW" altLang="en-US"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 </a:t>
            </a:r>
            <a:r>
              <a:rPr lang="en-US" altLang="zh-TW"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SSD/HDD</a:t>
            </a:r>
            <a:r>
              <a:rPr lang="zh-TW" altLang="en-US"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 </a:t>
            </a:r>
            <a:r>
              <a:rPr lang="en-US" altLang="zh-TW"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life</a:t>
            </a:r>
            <a:r>
              <a:rPr lang="zh-TW" altLang="en-US"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 </a:t>
            </a:r>
            <a:r>
              <a:rPr lang="en-US" altLang="zh-TW"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prediction</a:t>
            </a:r>
            <a:r>
              <a:rPr lang="zh-TW" altLang="en-US"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 </a:t>
            </a:r>
            <a:endParaRPr lang="zh-TW" sz="1100">
              <a:solidFill>
                <a:schemeClr val="bg1"/>
              </a:solidFill>
              <a:latin typeface="Arial" panose="020B0604020202020204" pitchFamily="34" charset="0"/>
              <a:ea typeface="微軟正黑體"/>
              <a:cs typeface="Arial" panose="020B0604020202020204" pitchFamily="34" charset="0"/>
            </a:endParaRPr>
          </a:p>
          <a:p>
            <a:pPr marL="285750" indent="-285750">
              <a:spcBef>
                <a:spcPts val="800"/>
              </a:spcBef>
              <a:buClr>
                <a:srgbClr val="FF3A00"/>
              </a:buClr>
              <a:buSzPct val="50000"/>
              <a:buFont typeface="Wingdings" panose="05000000000000000000" pitchFamily="2" charset="2"/>
              <a:buChar char="l"/>
              <a:tabLst>
                <a:tab pos="88900" algn="l"/>
              </a:tabLst>
            </a:pPr>
            <a:r>
              <a:rPr lang="zh-TW"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Predictive Migration</a:t>
            </a:r>
            <a:endParaRPr lang="zh-TW" sz="11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7" name="Google Shape;246;p16">
            <a:extLst>
              <a:ext uri="{FF2B5EF4-FFF2-40B4-BE49-F238E27FC236}">
                <a16:creationId xmlns:a16="http://schemas.microsoft.com/office/drawing/2014/main" id="{08BEBD6B-AB3C-E317-558C-0D8E92DE3B49}"/>
              </a:ext>
            </a:extLst>
          </p:cNvPr>
          <p:cNvSpPr/>
          <p:nvPr/>
        </p:nvSpPr>
        <p:spPr>
          <a:xfrm>
            <a:off x="9761121" y="3441598"/>
            <a:ext cx="2191178" cy="3416402"/>
          </a:xfrm>
          <a:prstGeom prst="rect">
            <a:avLst/>
          </a:prstGeom>
          <a:noFill/>
          <a:ln>
            <a:noFill/>
          </a:ln>
        </p:spPr>
        <p:txBody>
          <a:bodyPr spcFirstLastPara="1" wrap="square" lIns="0" tIns="45700" rIns="91425" bIns="45700" anchor="t" anchorCtr="0">
            <a:noAutofit/>
          </a:bodyPr>
          <a:lstStyle/>
          <a:p>
            <a:pPr marL="285750" indent="-285750">
              <a:spcBef>
                <a:spcPts val="800"/>
              </a:spcBef>
              <a:buClr>
                <a:srgbClr val="FF3A00"/>
              </a:buClr>
              <a:buSzPct val="50000"/>
              <a:buFont typeface="Wingdings" panose="05000000000000000000" pitchFamily="2" charset="2"/>
              <a:buChar char="l"/>
              <a:tabLst>
                <a:tab pos="88900" algn="l"/>
              </a:tabLst>
            </a:pPr>
            <a:r>
              <a:rPr lang="zh-TW" altLang="en-US"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Detailed ACL</a:t>
            </a:r>
          </a:p>
          <a:p>
            <a:pPr marL="285750" indent="-285750">
              <a:spcBef>
                <a:spcPts val="800"/>
              </a:spcBef>
              <a:buClr>
                <a:srgbClr val="FF3A00"/>
              </a:buClr>
              <a:buSzPct val="50000"/>
              <a:buFont typeface="Wingdings" panose="05000000000000000000" pitchFamily="2" charset="2"/>
              <a:buChar char="l"/>
              <a:tabLst>
                <a:tab pos="88900" algn="l"/>
              </a:tabLst>
            </a:pPr>
            <a:r>
              <a:rPr lang="zh-TW"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Protocols &amp; Connection</a:t>
            </a:r>
          </a:p>
          <a:p>
            <a:pPr marL="285750" indent="-285750">
              <a:spcBef>
                <a:spcPts val="800"/>
              </a:spcBef>
              <a:buClr>
                <a:srgbClr val="FF3A00"/>
              </a:buClr>
              <a:buSzPct val="50000"/>
              <a:buFont typeface="Wingdings" panose="05000000000000000000" pitchFamily="2" charset="2"/>
              <a:buChar char="l"/>
              <a:tabLst>
                <a:tab pos="88900" algn="l"/>
              </a:tabLst>
            </a:pPr>
            <a:r>
              <a:rPr lang="zh-TW"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Delegat</a:t>
            </a:r>
            <a:r>
              <a:rPr lang="en-US" altLang="zh-TW"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ed</a:t>
            </a:r>
            <a:r>
              <a:rPr lang="zh-TW" altLang="en-US"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 </a:t>
            </a:r>
            <a:r>
              <a:rPr lang="zh-TW"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Administration</a:t>
            </a:r>
            <a:endParaRPr lang="zh-TW" sz="1100">
              <a:solidFill>
                <a:schemeClr val="bg1"/>
              </a:solidFill>
              <a:latin typeface="Arial" panose="020B0604020202020204" pitchFamily="34" charset="0"/>
              <a:ea typeface="微軟正黑體"/>
              <a:cs typeface="Arial" panose="020B0604020202020204" pitchFamily="34" charset="0"/>
            </a:endParaRPr>
          </a:p>
          <a:p>
            <a:pPr marL="285750" indent="-285750">
              <a:spcBef>
                <a:spcPts val="800"/>
              </a:spcBef>
              <a:buClr>
                <a:srgbClr val="FF3A00"/>
              </a:buClr>
              <a:buSzPct val="50000"/>
              <a:buFont typeface="Wingdings" panose="05000000000000000000" pitchFamily="2" charset="2"/>
              <a:buChar char="l"/>
              <a:tabLst>
                <a:tab pos="88900" algn="l"/>
              </a:tabLst>
            </a:pPr>
            <a:r>
              <a:rPr lang="zh-TW"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AMIZ cl</a:t>
            </a:r>
            <a:r>
              <a:rPr lang="en-US" altLang="zh-TW"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oud</a:t>
            </a:r>
            <a:endParaRPr lang="zh-TW" sz="1100">
              <a:solidFill>
                <a:schemeClr val="bg1"/>
              </a:solidFill>
              <a:latin typeface="Arial" panose="020B0604020202020204" pitchFamily="34" charset="0"/>
              <a:ea typeface="微軟正黑體" panose="020B0604030504040204" pitchFamily="34" charset="-120"/>
              <a:cs typeface="Arial" panose="020B0604020202020204" pitchFamily="34" charset="0"/>
            </a:endParaRPr>
          </a:p>
          <a:p>
            <a:pPr marL="285750" indent="-285750">
              <a:spcBef>
                <a:spcPts val="800"/>
              </a:spcBef>
              <a:buClr>
                <a:srgbClr val="FF3A00"/>
              </a:buClr>
              <a:buSzPct val="50000"/>
              <a:buFont typeface="Wingdings" panose="05000000000000000000" pitchFamily="2" charset="2"/>
              <a:buChar char="l"/>
              <a:tabLst>
                <a:tab pos="88900" algn="l"/>
              </a:tabLst>
            </a:pPr>
            <a:r>
              <a:rPr lang="en-US" altLang="zh-TW" sz="1100">
                <a:solidFill>
                  <a:schemeClr val="bg1"/>
                </a:solidFill>
                <a:latin typeface="Arial"/>
                <a:ea typeface="微軟正黑體"/>
                <a:cs typeface="Arial"/>
                <a:sym typeface="Arial" panose="020B0604020202020204" pitchFamily="34" charset="0"/>
              </a:rPr>
              <a:t>NFS</a:t>
            </a:r>
            <a:r>
              <a:rPr lang="zh-TW" altLang="en-US" sz="1100">
                <a:solidFill>
                  <a:schemeClr val="bg1"/>
                </a:solidFill>
                <a:latin typeface="Arial"/>
                <a:ea typeface="微軟正黑體"/>
                <a:cs typeface="Arial"/>
                <a:sym typeface="Arial" panose="020B0604020202020204" pitchFamily="34" charset="0"/>
              </a:rPr>
              <a:t> </a:t>
            </a:r>
            <a:r>
              <a:rPr lang="en-US" altLang="zh-TW" sz="1100">
                <a:solidFill>
                  <a:schemeClr val="bg1"/>
                </a:solidFill>
                <a:latin typeface="Arial"/>
                <a:ea typeface="微軟正黑體"/>
                <a:cs typeface="Arial"/>
                <a:sym typeface="Arial" panose="020B0604020202020204" pitchFamily="34" charset="0"/>
              </a:rPr>
              <a:t>Fi</a:t>
            </a:r>
            <a:r>
              <a:rPr lang="zh-TW" sz="1100">
                <a:solidFill>
                  <a:schemeClr val="bg1"/>
                </a:solidFill>
                <a:latin typeface="Arial"/>
                <a:ea typeface="微軟正黑體"/>
                <a:cs typeface="Arial"/>
                <a:sym typeface="Arial" panose="020B0604020202020204" pitchFamily="34" charset="0"/>
              </a:rPr>
              <a:t>xe</a:t>
            </a:r>
            <a:r>
              <a:rPr lang="en-US" altLang="zh-TW" sz="1100">
                <a:solidFill>
                  <a:schemeClr val="bg1"/>
                </a:solidFill>
                <a:latin typeface="Arial"/>
                <a:ea typeface="微軟正黑體"/>
                <a:cs typeface="Arial"/>
                <a:sym typeface="Arial" panose="020B0604020202020204" pitchFamily="34" charset="0"/>
              </a:rPr>
              <a:t>d</a:t>
            </a:r>
            <a:r>
              <a:rPr lang="zh-TW" sz="1100">
                <a:solidFill>
                  <a:schemeClr val="bg1"/>
                </a:solidFill>
                <a:latin typeface="Arial"/>
                <a:ea typeface="微軟正黑體"/>
                <a:cs typeface="Arial"/>
                <a:sym typeface="Arial" panose="020B0604020202020204" pitchFamily="34" charset="0"/>
              </a:rPr>
              <a:t> P</a:t>
            </a:r>
            <a:r>
              <a:rPr lang="en-US" altLang="zh-TW" sz="1100">
                <a:solidFill>
                  <a:schemeClr val="bg1"/>
                </a:solidFill>
                <a:latin typeface="Arial"/>
                <a:ea typeface="微軟正黑體"/>
                <a:cs typeface="Arial"/>
                <a:sym typeface="Arial" panose="020B0604020202020204" pitchFamily="34" charset="0"/>
              </a:rPr>
              <a:t>orts</a:t>
            </a:r>
            <a:endParaRPr lang="en-US" altLang="zh-TW" sz="1100">
              <a:solidFill>
                <a:schemeClr val="bg1"/>
              </a:solidFill>
              <a:latin typeface="Arial"/>
              <a:ea typeface="微軟正黑體" panose="020B0604030504040204" pitchFamily="34" charset="-120"/>
              <a:cs typeface="Arial"/>
            </a:endParaRPr>
          </a:p>
        </p:txBody>
      </p:sp>
    </p:spTree>
    <p:extLst>
      <p:ext uri="{BB962C8B-B14F-4D97-AF65-F5344CB8AC3E}">
        <p14:creationId xmlns:p14="http://schemas.microsoft.com/office/powerpoint/2010/main" val="24070208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群組 5">
            <a:extLst>
              <a:ext uri="{FF2B5EF4-FFF2-40B4-BE49-F238E27FC236}">
                <a16:creationId xmlns:a16="http://schemas.microsoft.com/office/drawing/2014/main" id="{F15219CF-327C-06A4-24AA-602C36EDB592}"/>
              </a:ext>
            </a:extLst>
          </p:cNvPr>
          <p:cNvGrpSpPr/>
          <p:nvPr/>
        </p:nvGrpSpPr>
        <p:grpSpPr>
          <a:xfrm>
            <a:off x="115803" y="3220730"/>
            <a:ext cx="2925534" cy="1310068"/>
            <a:chOff x="26403" y="3099228"/>
            <a:chExt cx="2959269" cy="1325175"/>
          </a:xfrm>
        </p:grpSpPr>
        <p:pic>
          <p:nvPicPr>
            <p:cNvPr id="72" name="圖片 71" descr="一張含有 坐, 桌, 正面, 書 的圖片&#10;&#10;自動產生的描述">
              <a:extLst>
                <a:ext uri="{FF2B5EF4-FFF2-40B4-BE49-F238E27FC236}">
                  <a16:creationId xmlns:a16="http://schemas.microsoft.com/office/drawing/2014/main" id="{F4DB49EE-EB74-4184-B6B1-FD457DE717F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7574" y="3509825"/>
              <a:ext cx="2930146" cy="914578"/>
            </a:xfrm>
            <a:prstGeom prst="rect">
              <a:avLst/>
            </a:prstGeom>
          </p:spPr>
        </p:pic>
        <p:pic>
          <p:nvPicPr>
            <p:cNvPr id="73" name="圖片 72" descr="一張含有 坐, 螢幕, 膝上型電腦, 電腦 的圖片&#10;&#10;自動產生的描述">
              <a:extLst>
                <a:ext uri="{FF2B5EF4-FFF2-40B4-BE49-F238E27FC236}">
                  <a16:creationId xmlns:a16="http://schemas.microsoft.com/office/drawing/2014/main" id="{2A696680-DBAB-4F0A-8F6F-23B39DF6430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6403" y="3099228"/>
              <a:ext cx="2959269" cy="773281"/>
            </a:xfrm>
            <a:prstGeom prst="rect">
              <a:avLst/>
            </a:prstGeom>
            <a:effectLst>
              <a:outerShdw blurRad="127000" dist="88900" dir="5400000" algn="t" rotWithShape="0">
                <a:prstClr val="black">
                  <a:alpha val="72000"/>
                </a:prstClr>
              </a:outerShdw>
            </a:effectLst>
          </p:spPr>
        </p:pic>
      </p:grpSp>
      <p:sp>
        <p:nvSpPr>
          <p:cNvPr id="4" name="Title 1">
            <a:extLst>
              <a:ext uri="{FF2B5EF4-FFF2-40B4-BE49-F238E27FC236}">
                <a16:creationId xmlns:a16="http://schemas.microsoft.com/office/drawing/2014/main" id="{FE6A3BFC-FD34-45CE-9218-0BAACF33F161}"/>
              </a:ext>
            </a:extLst>
          </p:cNvPr>
          <p:cNvSpPr txBox="1">
            <a:spLocks/>
          </p:cNvSpPr>
          <p:nvPr/>
        </p:nvSpPr>
        <p:spPr>
          <a:xfrm>
            <a:off x="0" y="5967267"/>
            <a:ext cx="12191999" cy="4822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微軟正黑體" panose="020B0604030504040204" pitchFamily="34" charset="-120"/>
                <a:ea typeface="微軟正黑體" panose="020B0604030504040204" pitchFamily="34" charset="-120"/>
                <a:cs typeface="+mj-cs"/>
              </a:defRPr>
            </a:lvl1pPr>
          </a:lstStyle>
          <a:p>
            <a:pPr algn="ctr"/>
            <a:r>
              <a:rPr lang="en-US" sz="2000">
                <a:solidFill>
                  <a:schemeClr val="accent4">
                    <a:lumMod val="75000"/>
                  </a:schemeClr>
                </a:solidFill>
                <a:latin typeface="Arial" panose="020B0604020202020204" pitchFamily="34" charset="0"/>
                <a:ea typeface="微軟正黑體"/>
                <a:cs typeface="Arial" panose="020B0604020202020204" pitchFamily="34" charset="0"/>
                <a:sym typeface="Arial" panose="020B0604020202020204" pitchFamily="34" charset="0"/>
              </a:rPr>
              <a:t>AES-NI accelerated SMB3 Signing and Encryption</a:t>
            </a:r>
          </a:p>
        </p:txBody>
      </p:sp>
      <p:pic>
        <p:nvPicPr>
          <p:cNvPr id="7" name="Shape 234" descr="C:\Users\user\Desktop\0110\17.png" hidden="1">
            <a:extLst>
              <a:ext uri="{FF2B5EF4-FFF2-40B4-BE49-F238E27FC236}">
                <a16:creationId xmlns:a16="http://schemas.microsoft.com/office/drawing/2014/main" id="{889A04F8-7BA5-42D5-9B18-150C7F4786E6}"/>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32419" y="2957197"/>
            <a:ext cx="1448662" cy="1122648"/>
          </a:xfrm>
          <a:prstGeom prst="rect">
            <a:avLst/>
          </a:prstGeom>
          <a:noFill/>
          <a:ln>
            <a:noFill/>
          </a:ln>
        </p:spPr>
      </p:pic>
      <p:pic>
        <p:nvPicPr>
          <p:cNvPr id="8" name="Shape 235" descr="p38-01.png" hidden="1">
            <a:extLst>
              <a:ext uri="{FF2B5EF4-FFF2-40B4-BE49-F238E27FC236}">
                <a16:creationId xmlns:a16="http://schemas.microsoft.com/office/drawing/2014/main" id="{1D257111-C77E-455B-BAC0-91A964420E5F}"/>
              </a:ext>
            </a:extLst>
          </p:cNvPr>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3490642" y="2815197"/>
            <a:ext cx="5000625" cy="431956"/>
          </a:xfrm>
          <a:prstGeom prst="rect">
            <a:avLst/>
          </a:prstGeom>
          <a:noFill/>
          <a:ln>
            <a:noFill/>
          </a:ln>
        </p:spPr>
      </p:pic>
      <p:pic>
        <p:nvPicPr>
          <p:cNvPr id="15" name="Shape 235" descr="p38-01.png" hidden="1">
            <a:extLst>
              <a:ext uri="{FF2B5EF4-FFF2-40B4-BE49-F238E27FC236}">
                <a16:creationId xmlns:a16="http://schemas.microsoft.com/office/drawing/2014/main" id="{4156105B-FFA6-40B2-A83E-340BB24A9984}"/>
              </a:ext>
            </a:extLst>
          </p:cNvPr>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3490642" y="5219614"/>
            <a:ext cx="5000625" cy="431956"/>
          </a:xfrm>
          <a:prstGeom prst="rect">
            <a:avLst/>
          </a:prstGeom>
          <a:ln w="88900" cap="sq" cmpd="thickThin">
            <a:solidFill>
              <a:schemeClr val="accent4">
                <a:lumMod val="75000"/>
              </a:schemeClr>
            </a:solidFill>
            <a:prstDash val="solid"/>
            <a:miter lim="800000"/>
          </a:ln>
          <a:effectLst>
            <a:innerShdw blurRad="76200">
              <a:srgbClr val="000000"/>
            </a:innerShdw>
          </a:effectLst>
        </p:spPr>
      </p:pic>
      <p:pic>
        <p:nvPicPr>
          <p:cNvPr id="3" name="Picture 2" hidden="1">
            <a:extLst>
              <a:ext uri="{FF2B5EF4-FFF2-40B4-BE49-F238E27FC236}">
                <a16:creationId xmlns:a16="http://schemas.microsoft.com/office/drawing/2014/main" id="{E45598C9-39E6-43E0-A634-CF1E68A3B8BA}"/>
              </a:ext>
            </a:extLst>
          </p:cNvPr>
          <p:cNvPicPr>
            <a:picLocks noChangeAspect="1"/>
          </p:cNvPicPr>
          <p:nvPr/>
        </p:nvPicPr>
        <p:blipFill>
          <a:blip r:embed="rId7"/>
          <a:stretch>
            <a:fillRect/>
          </a:stretch>
        </p:blipFill>
        <p:spPr>
          <a:xfrm>
            <a:off x="2852649" y="4459036"/>
            <a:ext cx="879493" cy="891459"/>
          </a:xfrm>
          <a:prstGeom prst="rect">
            <a:avLst/>
          </a:prstGeom>
        </p:spPr>
      </p:pic>
      <p:pic>
        <p:nvPicPr>
          <p:cNvPr id="19" name="Picture 18" hidden="1">
            <a:extLst>
              <a:ext uri="{FF2B5EF4-FFF2-40B4-BE49-F238E27FC236}">
                <a16:creationId xmlns:a16="http://schemas.microsoft.com/office/drawing/2014/main" id="{521405C2-5EB9-4A05-AD41-D4AB75B24DC7}"/>
              </a:ext>
            </a:extLst>
          </p:cNvPr>
          <p:cNvPicPr>
            <a:picLocks noChangeAspect="1"/>
          </p:cNvPicPr>
          <p:nvPr/>
        </p:nvPicPr>
        <p:blipFill>
          <a:blip r:embed="rId7"/>
          <a:stretch>
            <a:fillRect/>
          </a:stretch>
        </p:blipFill>
        <p:spPr>
          <a:xfrm>
            <a:off x="8336779" y="4448269"/>
            <a:ext cx="879493" cy="891459"/>
          </a:xfrm>
          <a:prstGeom prst="rect">
            <a:avLst/>
          </a:prstGeom>
        </p:spPr>
      </p:pic>
      <p:pic>
        <p:nvPicPr>
          <p:cNvPr id="5124" name="Picture 4" descr="「AES encryption icon」的圖片搜尋結果" hidden="1">
            <a:extLst>
              <a:ext uri="{FF2B5EF4-FFF2-40B4-BE49-F238E27FC236}">
                <a16:creationId xmlns:a16="http://schemas.microsoft.com/office/drawing/2014/main" id="{5A98DE8C-4281-4776-A47A-C2FE22D97634}"/>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2793910" y="2006591"/>
            <a:ext cx="996972" cy="99697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AES encryption icon」的圖片搜尋結果" hidden="1">
            <a:extLst>
              <a:ext uri="{FF2B5EF4-FFF2-40B4-BE49-F238E27FC236}">
                <a16:creationId xmlns:a16="http://schemas.microsoft.com/office/drawing/2014/main" id="{1175CAD3-D23E-484D-88BB-4513939EC1C8}"/>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8210574" y="2006591"/>
            <a:ext cx="996972" cy="996972"/>
          </a:xfrm>
          <a:prstGeom prst="rect">
            <a:avLst/>
          </a:prstGeom>
          <a:noFill/>
          <a:extLst>
            <a:ext uri="{909E8E84-426E-40DD-AFC4-6F175D3DCCD1}">
              <a14:hiddenFill xmlns:a14="http://schemas.microsoft.com/office/drawing/2010/main">
                <a:solidFill>
                  <a:srgbClr val="FFFFFF"/>
                </a:solidFill>
              </a14:hiddenFill>
            </a:ext>
          </a:extLst>
        </p:spPr>
      </p:pic>
      <p:pic>
        <p:nvPicPr>
          <p:cNvPr id="30" name="Shape 505" descr="C:\Users\user\Desktop\0110\15.png" hidden="1">
            <a:extLst>
              <a:ext uri="{FF2B5EF4-FFF2-40B4-BE49-F238E27FC236}">
                <a16:creationId xmlns:a16="http://schemas.microsoft.com/office/drawing/2014/main" id="{1444E6DF-DC66-4D97-BEC5-73BBF6ADE88E}"/>
              </a:ext>
            </a:extLst>
          </p:cNvPr>
          <p:cNvPicPr preferRelativeResize="0"/>
          <p:nvPr/>
        </p:nvPicPr>
        <p:blipFill rotWithShape="1">
          <a:blip r:embed="rId9">
            <a:alphaModFix/>
          </a:blip>
          <a:srcRect/>
          <a:stretch/>
        </p:blipFill>
        <p:spPr>
          <a:xfrm>
            <a:off x="12377355" y="4779118"/>
            <a:ext cx="1745252" cy="1115241"/>
          </a:xfrm>
          <a:prstGeom prst="rect">
            <a:avLst/>
          </a:prstGeom>
          <a:noFill/>
          <a:ln>
            <a:noFill/>
          </a:ln>
        </p:spPr>
      </p:pic>
      <p:pic>
        <p:nvPicPr>
          <p:cNvPr id="31" name="Shape 61" hidden="1">
            <a:extLst>
              <a:ext uri="{FF2B5EF4-FFF2-40B4-BE49-F238E27FC236}">
                <a16:creationId xmlns:a16="http://schemas.microsoft.com/office/drawing/2014/main" id="{76335597-9E15-473C-8CA3-CF5C54E31A7B}"/>
              </a:ext>
            </a:extLst>
          </p:cNvPr>
          <p:cNvPicPr preferRelativeResize="0"/>
          <p:nvPr/>
        </p:nvPicPr>
        <p:blipFill>
          <a:blip r:embed="rId10" cstate="print">
            <a:alphaModFix/>
            <a:extLst>
              <a:ext uri="{28A0092B-C50C-407E-A947-70E740481C1C}">
                <a14:useLocalDpi xmlns:a14="http://schemas.microsoft.com/office/drawing/2010/main"/>
              </a:ext>
            </a:extLst>
          </a:blip>
          <a:stretch>
            <a:fillRect/>
          </a:stretch>
        </p:blipFill>
        <p:spPr>
          <a:xfrm>
            <a:off x="12572251" y="4875148"/>
            <a:ext cx="1296144" cy="938400"/>
          </a:xfrm>
          <a:prstGeom prst="rect">
            <a:avLst/>
          </a:prstGeom>
          <a:noFill/>
          <a:ln>
            <a:noFill/>
          </a:ln>
        </p:spPr>
      </p:pic>
      <p:sp>
        <p:nvSpPr>
          <p:cNvPr id="32" name="Rectangle 31" hidden="1">
            <a:extLst>
              <a:ext uri="{FF2B5EF4-FFF2-40B4-BE49-F238E27FC236}">
                <a16:creationId xmlns:a16="http://schemas.microsoft.com/office/drawing/2014/main" id="{3F7AF219-CF4C-492E-8B7F-E3CE1212BEA9}"/>
              </a:ext>
            </a:extLst>
          </p:cNvPr>
          <p:cNvSpPr/>
          <p:nvPr/>
        </p:nvSpPr>
        <p:spPr>
          <a:xfrm>
            <a:off x="5726360" y="7050758"/>
            <a:ext cx="2237209" cy="1964411"/>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a:solidFill>
                  <a:srgbClr val="002060"/>
                </a:solidFill>
                <a:latin typeface="Arial" panose="020B0604020202020204" pitchFamily="34" charset="0"/>
                <a:ea typeface="微軟正黑體" panose="020B0604030504040204" pitchFamily="34" charset="-120"/>
                <a:sym typeface="Arial" panose="020B0604020202020204" pitchFamily="34" charset="0"/>
              </a:rPr>
              <a:t>PM</a:t>
            </a:r>
            <a:r>
              <a:rPr lang="zh-TW" altLang="en-US" sz="2000">
                <a:solidFill>
                  <a:srgbClr val="002060"/>
                </a:solidFill>
                <a:latin typeface="Arial" panose="020B0604020202020204" pitchFamily="34" charset="0"/>
                <a:ea typeface="微軟正黑體" panose="020B0604030504040204" pitchFamily="34" charset="-120"/>
                <a:sym typeface="Arial" panose="020B0604020202020204" pitchFamily="34" charset="0"/>
              </a:rPr>
              <a:t> 手繪草圖說明</a:t>
            </a:r>
            <a:r>
              <a:rPr lang="en-US" altLang="zh-TW" sz="2000">
                <a:solidFill>
                  <a:srgbClr val="002060"/>
                </a:solidFill>
                <a:latin typeface="Arial" panose="020B0604020202020204" pitchFamily="34" charset="0"/>
                <a:ea typeface="微軟正黑體" panose="020B0604030504040204" pitchFamily="34" charset="-120"/>
                <a:sym typeface="Arial" panose="020B0604020202020204" pitchFamily="34" charset="0"/>
              </a:rPr>
              <a:t>, </a:t>
            </a:r>
            <a:r>
              <a:rPr lang="zh-TW" altLang="en-US" sz="2000">
                <a:solidFill>
                  <a:srgbClr val="002060"/>
                </a:solidFill>
                <a:latin typeface="Arial" panose="020B0604020202020204" pitchFamily="34" charset="0"/>
                <a:ea typeface="微軟正黑體" panose="020B0604030504040204" pitchFamily="34" charset="-120"/>
                <a:sym typeface="Arial" panose="020B0604020202020204" pitchFamily="34" charset="0"/>
              </a:rPr>
              <a:t>再協助微調圖示</a:t>
            </a:r>
          </a:p>
        </p:txBody>
      </p:sp>
      <p:pic>
        <p:nvPicPr>
          <p:cNvPr id="28" name="圖片 17" hidden="1">
            <a:extLst>
              <a:ext uri="{FF2B5EF4-FFF2-40B4-BE49-F238E27FC236}">
                <a16:creationId xmlns:a16="http://schemas.microsoft.com/office/drawing/2014/main" id="{8F58864D-0F09-4900-9869-6C5DAA7C64A4}"/>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2040182" y="4750282"/>
            <a:ext cx="1646645" cy="1646645"/>
          </a:xfrm>
          <a:prstGeom prst="rect">
            <a:avLst/>
          </a:prstGeom>
          <a:noFill/>
          <a:ln>
            <a:noFill/>
          </a:ln>
        </p:spPr>
      </p:pic>
      <p:pic>
        <p:nvPicPr>
          <p:cNvPr id="29" name="圖片 13" hidden="1">
            <a:extLst>
              <a:ext uri="{FF2B5EF4-FFF2-40B4-BE49-F238E27FC236}">
                <a16:creationId xmlns:a16="http://schemas.microsoft.com/office/drawing/2014/main" id="{BFF41324-A38B-4D05-B452-6D59A76E1A0A}"/>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2409020" y="3909718"/>
            <a:ext cx="2067435" cy="2067435"/>
          </a:xfrm>
          <a:prstGeom prst="rect">
            <a:avLst/>
          </a:prstGeom>
          <a:noFill/>
          <a:ln>
            <a:noFill/>
          </a:ln>
        </p:spPr>
      </p:pic>
      <p:pic>
        <p:nvPicPr>
          <p:cNvPr id="48" name="圖片 16" descr="01.png">
            <a:extLst>
              <a:ext uri="{FF2B5EF4-FFF2-40B4-BE49-F238E27FC236}">
                <a16:creationId xmlns:a16="http://schemas.microsoft.com/office/drawing/2014/main" id="{D935CC8C-3075-4E77-9374-79467526C058}"/>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807344" y="2139847"/>
            <a:ext cx="1425718" cy="1311768"/>
          </a:xfrm>
          <a:prstGeom prst="rect">
            <a:avLst/>
          </a:prstGeom>
        </p:spPr>
      </p:pic>
      <p:pic>
        <p:nvPicPr>
          <p:cNvPr id="49" name="Picture 2" descr="\\MARKETING\Marketing\MarketingMaterials\Misc\PPT美化\線上直播PPT\20180130_File Station_PPT直播\image\File station icon.png">
            <a:extLst>
              <a:ext uri="{FF2B5EF4-FFF2-40B4-BE49-F238E27FC236}">
                <a16:creationId xmlns:a16="http://schemas.microsoft.com/office/drawing/2014/main" id="{55575F4D-42E5-48B5-88C1-A6A978C3A393}"/>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2682846" y="2458423"/>
            <a:ext cx="569480" cy="569480"/>
          </a:xfrm>
          <a:prstGeom prst="rect">
            <a:avLst/>
          </a:prstGeom>
          <a:noFill/>
        </p:spPr>
      </p:pic>
      <p:pic>
        <p:nvPicPr>
          <p:cNvPr id="50" name="圖片 17" descr="01.png">
            <a:extLst>
              <a:ext uri="{FF2B5EF4-FFF2-40B4-BE49-F238E27FC236}">
                <a16:creationId xmlns:a16="http://schemas.microsoft.com/office/drawing/2014/main" id="{42AAA8F1-6BD4-4FFD-A768-C0C337A1ABC9}"/>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0153182" y="1921253"/>
            <a:ext cx="1425718" cy="1311768"/>
          </a:xfrm>
          <a:prstGeom prst="rect">
            <a:avLst/>
          </a:prstGeom>
        </p:spPr>
      </p:pic>
      <p:pic>
        <p:nvPicPr>
          <p:cNvPr id="51" name="Picture 2" descr="\\MARKETING\Marketing\MarketingMaterials\Misc\PPT美化\線上直播PPT\20180130_File Station_PPT直播\image\File station icon.png">
            <a:extLst>
              <a:ext uri="{FF2B5EF4-FFF2-40B4-BE49-F238E27FC236}">
                <a16:creationId xmlns:a16="http://schemas.microsoft.com/office/drawing/2014/main" id="{8F9A0993-98F7-4372-8190-DF733259598B}"/>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2682846" y="4941388"/>
            <a:ext cx="569480" cy="569480"/>
          </a:xfrm>
          <a:prstGeom prst="rect">
            <a:avLst/>
          </a:prstGeom>
          <a:noFill/>
        </p:spPr>
      </p:pic>
      <p:sp>
        <p:nvSpPr>
          <p:cNvPr id="52" name="Arrow: Down 19">
            <a:extLst>
              <a:ext uri="{FF2B5EF4-FFF2-40B4-BE49-F238E27FC236}">
                <a16:creationId xmlns:a16="http://schemas.microsoft.com/office/drawing/2014/main" id="{F6C802A2-CE0D-4FDB-AF71-EEFDA8D0548F}"/>
              </a:ext>
            </a:extLst>
          </p:cNvPr>
          <p:cNvSpPr/>
          <p:nvPr/>
        </p:nvSpPr>
        <p:spPr>
          <a:xfrm>
            <a:off x="3107713" y="3208619"/>
            <a:ext cx="1873311" cy="1524094"/>
          </a:xfrm>
          <a:prstGeom prst="downArrow">
            <a:avLst/>
          </a:prstGeom>
          <a:gradFill>
            <a:gsLst>
              <a:gs pos="100000">
                <a:srgbClr val="33CCCC">
                  <a:alpha val="90000"/>
                </a:srgbClr>
              </a:gs>
              <a:gs pos="10000">
                <a:srgbClr val="00FFFF">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53" name="TextBox 21">
            <a:extLst>
              <a:ext uri="{FF2B5EF4-FFF2-40B4-BE49-F238E27FC236}">
                <a16:creationId xmlns:a16="http://schemas.microsoft.com/office/drawing/2014/main" id="{9DF6B57B-B8CA-4A6B-8CF4-610D7DBCD72B}"/>
              </a:ext>
            </a:extLst>
          </p:cNvPr>
          <p:cNvSpPr txBox="1"/>
          <p:nvPr/>
        </p:nvSpPr>
        <p:spPr>
          <a:xfrm>
            <a:off x="3273623" y="3687072"/>
            <a:ext cx="1537760" cy="584775"/>
          </a:xfrm>
          <a:prstGeom prst="rect">
            <a:avLst/>
          </a:prstGeom>
          <a:noFill/>
        </p:spPr>
        <p:txBody>
          <a:bodyPr wrap="square" rtlCol="0">
            <a:spAutoFit/>
          </a:bodyPr>
          <a:lstStyle/>
          <a:p>
            <a:pPr algn="ctr"/>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H/W</a:t>
            </a:r>
          </a:p>
          <a:p>
            <a:pPr algn="ctr"/>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acceleration</a:t>
            </a:r>
            <a:endParaRPr lang="zh-TW" altLang="en-US"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9" name="群組 8">
            <a:extLst>
              <a:ext uri="{FF2B5EF4-FFF2-40B4-BE49-F238E27FC236}">
                <a16:creationId xmlns:a16="http://schemas.microsoft.com/office/drawing/2014/main" id="{2590ECA2-D6BD-E067-5CFF-6475EB00C6E4}"/>
              </a:ext>
            </a:extLst>
          </p:cNvPr>
          <p:cNvGrpSpPr/>
          <p:nvPr/>
        </p:nvGrpSpPr>
        <p:grpSpPr>
          <a:xfrm>
            <a:off x="9041419" y="3213626"/>
            <a:ext cx="3000372" cy="2198225"/>
            <a:chOff x="9075825" y="2805713"/>
            <a:chExt cx="3000372" cy="2198225"/>
          </a:xfrm>
        </p:grpSpPr>
        <p:pic>
          <p:nvPicPr>
            <p:cNvPr id="54" name="圖形 53">
              <a:extLst>
                <a:ext uri="{FF2B5EF4-FFF2-40B4-BE49-F238E27FC236}">
                  <a16:creationId xmlns:a16="http://schemas.microsoft.com/office/drawing/2014/main" id="{383385B0-ABD4-4E62-935F-6F7E610F0BD7}"/>
                </a:ext>
              </a:extLst>
            </p:cNvPr>
            <p:cNvPicPr>
              <a:picLocks noChangeAspect="1"/>
            </p:cNvPicPr>
            <p:nvPr/>
          </p:nvPicPr>
          <p:blipFill rotWithShape="1">
            <a:blip r:embed="rId15" cstate="print">
              <a:extLst>
                <a:ext uri="{28A0092B-C50C-407E-A947-70E740481C1C}">
                  <a14:useLocalDpi xmlns:a14="http://schemas.microsoft.com/office/drawing/2010/main"/>
                </a:ext>
                <a:ext uri="{96DAC541-7B7A-43D3-8B79-37D633B846F1}">
                  <asvg:svgBlip xmlns:asvg="http://schemas.microsoft.com/office/drawing/2016/SVG/main" r:embed="rId16"/>
                </a:ext>
              </a:extLst>
            </a:blip>
            <a:srcRect r="57331"/>
            <a:stretch/>
          </p:blipFill>
          <p:spPr>
            <a:xfrm>
              <a:off x="9075825" y="2805713"/>
              <a:ext cx="1664026" cy="1335781"/>
            </a:xfrm>
            <a:prstGeom prst="rect">
              <a:avLst/>
            </a:prstGeom>
          </p:spPr>
        </p:pic>
        <p:pic>
          <p:nvPicPr>
            <p:cNvPr id="55" name="圖形 54">
              <a:extLst>
                <a:ext uri="{FF2B5EF4-FFF2-40B4-BE49-F238E27FC236}">
                  <a16:creationId xmlns:a16="http://schemas.microsoft.com/office/drawing/2014/main" id="{DAD88C28-631F-46DA-8DF8-D2F3ECD7E64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123572" y="3337063"/>
              <a:ext cx="1952625" cy="1666875"/>
            </a:xfrm>
            <a:prstGeom prst="rect">
              <a:avLst/>
            </a:prstGeom>
          </p:spPr>
        </p:pic>
      </p:grpSp>
      <p:sp>
        <p:nvSpPr>
          <p:cNvPr id="56" name="圖形 15">
            <a:extLst>
              <a:ext uri="{FF2B5EF4-FFF2-40B4-BE49-F238E27FC236}">
                <a16:creationId xmlns:a16="http://schemas.microsoft.com/office/drawing/2014/main" id="{C35EDBBD-F05F-4D97-965D-F2BA2EBC2F6F}"/>
              </a:ext>
            </a:extLst>
          </p:cNvPr>
          <p:cNvSpPr/>
          <p:nvPr/>
        </p:nvSpPr>
        <p:spPr>
          <a:xfrm>
            <a:off x="3483517" y="2299654"/>
            <a:ext cx="435626" cy="582937"/>
          </a:xfrm>
          <a:custGeom>
            <a:avLst/>
            <a:gdLst>
              <a:gd name="connsiteX0" fmla="*/ 504635 w 565880"/>
              <a:gd name="connsiteY0" fmla="*/ 324707 h 757237"/>
              <a:gd name="connsiteX1" fmla="*/ 476917 w 565880"/>
              <a:gd name="connsiteY1" fmla="*/ 324707 h 757237"/>
              <a:gd name="connsiteX2" fmla="*/ 476917 w 565880"/>
              <a:gd name="connsiteY2" fmla="*/ 193929 h 757237"/>
              <a:gd name="connsiteX3" fmla="*/ 282893 w 565880"/>
              <a:gd name="connsiteY3" fmla="*/ 0 h 757237"/>
              <a:gd name="connsiteX4" fmla="*/ 88964 w 565880"/>
              <a:gd name="connsiteY4" fmla="*/ 193929 h 757237"/>
              <a:gd name="connsiteX5" fmla="*/ 88964 w 565880"/>
              <a:gd name="connsiteY5" fmla="*/ 324707 h 757237"/>
              <a:gd name="connsiteX6" fmla="*/ 61246 w 565880"/>
              <a:gd name="connsiteY6" fmla="*/ 324707 h 757237"/>
              <a:gd name="connsiteX7" fmla="*/ 0 w 565880"/>
              <a:gd name="connsiteY7" fmla="*/ 385858 h 757237"/>
              <a:gd name="connsiteX8" fmla="*/ 0 w 565880"/>
              <a:gd name="connsiteY8" fmla="*/ 695992 h 757237"/>
              <a:gd name="connsiteX9" fmla="*/ 61246 w 565880"/>
              <a:gd name="connsiteY9" fmla="*/ 757238 h 757237"/>
              <a:gd name="connsiteX10" fmla="*/ 504635 w 565880"/>
              <a:gd name="connsiteY10" fmla="*/ 757238 h 757237"/>
              <a:gd name="connsiteX11" fmla="*/ 565880 w 565880"/>
              <a:gd name="connsiteY11" fmla="*/ 695992 h 757237"/>
              <a:gd name="connsiteX12" fmla="*/ 565880 w 565880"/>
              <a:gd name="connsiteY12" fmla="*/ 385953 h 757237"/>
              <a:gd name="connsiteX13" fmla="*/ 504635 w 565880"/>
              <a:gd name="connsiteY13" fmla="*/ 324707 h 757237"/>
              <a:gd name="connsiteX14" fmla="*/ 301657 w 565880"/>
              <a:gd name="connsiteY14" fmla="*/ 560165 h 757237"/>
              <a:gd name="connsiteX15" fmla="*/ 301657 w 565880"/>
              <a:gd name="connsiteY15" fmla="*/ 632936 h 757237"/>
              <a:gd name="connsiteX16" fmla="*/ 282893 w 565880"/>
              <a:gd name="connsiteY16" fmla="*/ 651701 h 757237"/>
              <a:gd name="connsiteX17" fmla="*/ 264128 w 565880"/>
              <a:gd name="connsiteY17" fmla="*/ 632936 h 757237"/>
              <a:gd name="connsiteX18" fmla="*/ 264128 w 565880"/>
              <a:gd name="connsiteY18" fmla="*/ 560165 h 757237"/>
              <a:gd name="connsiteX19" fmla="*/ 227838 w 565880"/>
              <a:gd name="connsiteY19" fmla="*/ 508445 h 757237"/>
              <a:gd name="connsiteX20" fmla="*/ 282893 w 565880"/>
              <a:gd name="connsiteY20" fmla="*/ 453390 h 757237"/>
              <a:gd name="connsiteX21" fmla="*/ 337947 w 565880"/>
              <a:gd name="connsiteY21" fmla="*/ 508445 h 757237"/>
              <a:gd name="connsiteX22" fmla="*/ 301657 w 565880"/>
              <a:gd name="connsiteY22" fmla="*/ 560165 h 757237"/>
              <a:gd name="connsiteX23" fmla="*/ 403384 w 565880"/>
              <a:gd name="connsiteY23" fmla="*/ 324707 h 757237"/>
              <a:gd name="connsiteX24" fmla="*/ 162401 w 565880"/>
              <a:gd name="connsiteY24" fmla="*/ 324707 h 757237"/>
              <a:gd name="connsiteX25" fmla="*/ 162401 w 565880"/>
              <a:gd name="connsiteY25" fmla="*/ 193929 h 757237"/>
              <a:gd name="connsiteX26" fmla="*/ 282893 w 565880"/>
              <a:gd name="connsiteY26" fmla="*/ 73438 h 757237"/>
              <a:gd name="connsiteX27" fmla="*/ 403384 w 565880"/>
              <a:gd name="connsiteY27" fmla="*/ 193929 h 757237"/>
              <a:gd name="connsiteX28" fmla="*/ 403384 w 565880"/>
              <a:gd name="connsiteY28" fmla="*/ 324707 h 75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65880" h="757237">
                <a:moveTo>
                  <a:pt x="504635" y="324707"/>
                </a:moveTo>
                <a:lnTo>
                  <a:pt x="476917" y="324707"/>
                </a:lnTo>
                <a:lnTo>
                  <a:pt x="476917" y="193929"/>
                </a:lnTo>
                <a:cubicBezTo>
                  <a:pt x="476822" y="86963"/>
                  <a:pt x="389858" y="0"/>
                  <a:pt x="282893" y="0"/>
                </a:cubicBezTo>
                <a:cubicBezTo>
                  <a:pt x="175927" y="0"/>
                  <a:pt x="88964" y="86963"/>
                  <a:pt x="88964" y="193929"/>
                </a:cubicBezTo>
                <a:lnTo>
                  <a:pt x="88964" y="324707"/>
                </a:lnTo>
                <a:lnTo>
                  <a:pt x="61246" y="324707"/>
                </a:lnTo>
                <a:cubicBezTo>
                  <a:pt x="27432" y="324707"/>
                  <a:pt x="0" y="352139"/>
                  <a:pt x="0" y="385858"/>
                </a:cubicBezTo>
                <a:lnTo>
                  <a:pt x="0" y="695992"/>
                </a:lnTo>
                <a:cubicBezTo>
                  <a:pt x="0" y="729806"/>
                  <a:pt x="27432" y="757238"/>
                  <a:pt x="61246" y="757238"/>
                </a:cubicBezTo>
                <a:lnTo>
                  <a:pt x="504635" y="757238"/>
                </a:lnTo>
                <a:cubicBezTo>
                  <a:pt x="538448" y="757238"/>
                  <a:pt x="565880" y="729806"/>
                  <a:pt x="565880" y="695992"/>
                </a:cubicBezTo>
                <a:lnTo>
                  <a:pt x="565880" y="385953"/>
                </a:lnTo>
                <a:cubicBezTo>
                  <a:pt x="565785" y="352139"/>
                  <a:pt x="538353" y="324707"/>
                  <a:pt x="504635" y="324707"/>
                </a:cubicBezTo>
                <a:close/>
                <a:moveTo>
                  <a:pt x="301657" y="560165"/>
                </a:moveTo>
                <a:lnTo>
                  <a:pt x="301657" y="632936"/>
                </a:lnTo>
                <a:cubicBezTo>
                  <a:pt x="301657" y="643319"/>
                  <a:pt x="293275" y="651701"/>
                  <a:pt x="282893" y="651701"/>
                </a:cubicBezTo>
                <a:cubicBezTo>
                  <a:pt x="272510" y="651701"/>
                  <a:pt x="264128" y="643319"/>
                  <a:pt x="264128" y="632936"/>
                </a:cubicBezTo>
                <a:lnTo>
                  <a:pt x="264128" y="560165"/>
                </a:lnTo>
                <a:cubicBezTo>
                  <a:pt x="242983" y="552450"/>
                  <a:pt x="227838" y="532257"/>
                  <a:pt x="227838" y="508445"/>
                </a:cubicBezTo>
                <a:cubicBezTo>
                  <a:pt x="227838" y="478060"/>
                  <a:pt x="252508" y="453390"/>
                  <a:pt x="282893" y="453390"/>
                </a:cubicBezTo>
                <a:cubicBezTo>
                  <a:pt x="313277" y="453390"/>
                  <a:pt x="337947" y="478060"/>
                  <a:pt x="337947" y="508445"/>
                </a:cubicBezTo>
                <a:cubicBezTo>
                  <a:pt x="337947" y="532352"/>
                  <a:pt x="322802" y="552545"/>
                  <a:pt x="301657" y="560165"/>
                </a:cubicBezTo>
                <a:close/>
                <a:moveTo>
                  <a:pt x="403384" y="324707"/>
                </a:moveTo>
                <a:lnTo>
                  <a:pt x="162401" y="324707"/>
                </a:lnTo>
                <a:lnTo>
                  <a:pt x="162401" y="193929"/>
                </a:lnTo>
                <a:cubicBezTo>
                  <a:pt x="162401" y="127445"/>
                  <a:pt x="216503" y="73438"/>
                  <a:pt x="282893" y="73438"/>
                </a:cubicBezTo>
                <a:cubicBezTo>
                  <a:pt x="349282" y="73438"/>
                  <a:pt x="403384" y="127540"/>
                  <a:pt x="403384" y="193929"/>
                </a:cubicBezTo>
                <a:cubicBezTo>
                  <a:pt x="403384" y="193929"/>
                  <a:pt x="403384" y="324707"/>
                  <a:pt x="403384" y="324707"/>
                </a:cubicBezTo>
                <a:close/>
              </a:path>
            </a:pathLst>
          </a:custGeom>
          <a:solidFill>
            <a:schemeClr val="bg1"/>
          </a:solidFill>
          <a:ln w="9525" cap="flat">
            <a:noFill/>
            <a:prstDash val="solid"/>
            <a:miter/>
          </a:ln>
        </p:spPr>
        <p:txBody>
          <a:bodyPr rtlCol="0" anchor="ctr"/>
          <a:lstStyle/>
          <a:p>
            <a:endParaRPr lang="zh-TW" altLang="en-US">
              <a:solidFill>
                <a:schemeClr val="bg1"/>
              </a:solidFill>
              <a:latin typeface="Arial" panose="020B0604020202020204" pitchFamily="34" charset="0"/>
              <a:cs typeface="Arial" panose="020B0604020202020204" pitchFamily="34" charset="0"/>
            </a:endParaRPr>
          </a:p>
        </p:txBody>
      </p:sp>
      <p:sp>
        <p:nvSpPr>
          <p:cNvPr id="57" name="文字方塊 56">
            <a:extLst>
              <a:ext uri="{FF2B5EF4-FFF2-40B4-BE49-F238E27FC236}">
                <a16:creationId xmlns:a16="http://schemas.microsoft.com/office/drawing/2014/main" id="{54E65E52-0B96-4EDE-AAA2-755708715F98}"/>
              </a:ext>
            </a:extLst>
          </p:cNvPr>
          <p:cNvSpPr txBox="1"/>
          <p:nvPr/>
        </p:nvSpPr>
        <p:spPr>
          <a:xfrm>
            <a:off x="3419656" y="2860767"/>
            <a:ext cx="569480" cy="307777"/>
          </a:xfrm>
          <a:prstGeom prst="rect">
            <a:avLst/>
          </a:prstGeom>
          <a:noFill/>
        </p:spPr>
        <p:txBody>
          <a:bodyPr wrap="square" rtlCol="0">
            <a:spAutoFit/>
          </a:bodyPr>
          <a:lstStyle/>
          <a:p>
            <a:r>
              <a:rPr lang="en-US" altLang="zh-TW" sz="1400" b="1">
                <a:solidFill>
                  <a:schemeClr val="bg1"/>
                </a:solidFill>
                <a:latin typeface="Arial" panose="020B0604020202020204" pitchFamily="34" charset="0"/>
                <a:cs typeface="Arial" panose="020B0604020202020204" pitchFamily="34" charset="0"/>
              </a:rPr>
              <a:t>AES</a:t>
            </a:r>
            <a:endParaRPr lang="zh-TW" altLang="en-US" sz="1400" b="1">
              <a:solidFill>
                <a:schemeClr val="bg1"/>
              </a:solidFill>
              <a:latin typeface="Arial" panose="020B0604020202020204" pitchFamily="34" charset="0"/>
              <a:cs typeface="Arial" panose="020B0604020202020204" pitchFamily="34" charset="0"/>
            </a:endParaRPr>
          </a:p>
        </p:txBody>
      </p:sp>
      <p:sp>
        <p:nvSpPr>
          <p:cNvPr id="58" name="圖形 15">
            <a:extLst>
              <a:ext uri="{FF2B5EF4-FFF2-40B4-BE49-F238E27FC236}">
                <a16:creationId xmlns:a16="http://schemas.microsoft.com/office/drawing/2014/main" id="{D3F9ADFB-63F8-4B87-8607-6382C197B26E}"/>
              </a:ext>
            </a:extLst>
          </p:cNvPr>
          <p:cNvSpPr/>
          <p:nvPr/>
        </p:nvSpPr>
        <p:spPr>
          <a:xfrm>
            <a:off x="3483517" y="4834226"/>
            <a:ext cx="435626" cy="582937"/>
          </a:xfrm>
          <a:custGeom>
            <a:avLst/>
            <a:gdLst>
              <a:gd name="connsiteX0" fmla="*/ 504635 w 565880"/>
              <a:gd name="connsiteY0" fmla="*/ 324707 h 757237"/>
              <a:gd name="connsiteX1" fmla="*/ 476917 w 565880"/>
              <a:gd name="connsiteY1" fmla="*/ 324707 h 757237"/>
              <a:gd name="connsiteX2" fmla="*/ 476917 w 565880"/>
              <a:gd name="connsiteY2" fmla="*/ 193929 h 757237"/>
              <a:gd name="connsiteX3" fmla="*/ 282893 w 565880"/>
              <a:gd name="connsiteY3" fmla="*/ 0 h 757237"/>
              <a:gd name="connsiteX4" fmla="*/ 88964 w 565880"/>
              <a:gd name="connsiteY4" fmla="*/ 193929 h 757237"/>
              <a:gd name="connsiteX5" fmla="*/ 88964 w 565880"/>
              <a:gd name="connsiteY5" fmla="*/ 324707 h 757237"/>
              <a:gd name="connsiteX6" fmla="*/ 61246 w 565880"/>
              <a:gd name="connsiteY6" fmla="*/ 324707 h 757237"/>
              <a:gd name="connsiteX7" fmla="*/ 0 w 565880"/>
              <a:gd name="connsiteY7" fmla="*/ 385858 h 757237"/>
              <a:gd name="connsiteX8" fmla="*/ 0 w 565880"/>
              <a:gd name="connsiteY8" fmla="*/ 695992 h 757237"/>
              <a:gd name="connsiteX9" fmla="*/ 61246 w 565880"/>
              <a:gd name="connsiteY9" fmla="*/ 757238 h 757237"/>
              <a:gd name="connsiteX10" fmla="*/ 504635 w 565880"/>
              <a:gd name="connsiteY10" fmla="*/ 757238 h 757237"/>
              <a:gd name="connsiteX11" fmla="*/ 565880 w 565880"/>
              <a:gd name="connsiteY11" fmla="*/ 695992 h 757237"/>
              <a:gd name="connsiteX12" fmla="*/ 565880 w 565880"/>
              <a:gd name="connsiteY12" fmla="*/ 385953 h 757237"/>
              <a:gd name="connsiteX13" fmla="*/ 504635 w 565880"/>
              <a:gd name="connsiteY13" fmla="*/ 324707 h 757237"/>
              <a:gd name="connsiteX14" fmla="*/ 301657 w 565880"/>
              <a:gd name="connsiteY14" fmla="*/ 560165 h 757237"/>
              <a:gd name="connsiteX15" fmla="*/ 301657 w 565880"/>
              <a:gd name="connsiteY15" fmla="*/ 632936 h 757237"/>
              <a:gd name="connsiteX16" fmla="*/ 282893 w 565880"/>
              <a:gd name="connsiteY16" fmla="*/ 651701 h 757237"/>
              <a:gd name="connsiteX17" fmla="*/ 264128 w 565880"/>
              <a:gd name="connsiteY17" fmla="*/ 632936 h 757237"/>
              <a:gd name="connsiteX18" fmla="*/ 264128 w 565880"/>
              <a:gd name="connsiteY18" fmla="*/ 560165 h 757237"/>
              <a:gd name="connsiteX19" fmla="*/ 227838 w 565880"/>
              <a:gd name="connsiteY19" fmla="*/ 508445 h 757237"/>
              <a:gd name="connsiteX20" fmla="*/ 282893 w 565880"/>
              <a:gd name="connsiteY20" fmla="*/ 453390 h 757237"/>
              <a:gd name="connsiteX21" fmla="*/ 337947 w 565880"/>
              <a:gd name="connsiteY21" fmla="*/ 508445 h 757237"/>
              <a:gd name="connsiteX22" fmla="*/ 301657 w 565880"/>
              <a:gd name="connsiteY22" fmla="*/ 560165 h 757237"/>
              <a:gd name="connsiteX23" fmla="*/ 403384 w 565880"/>
              <a:gd name="connsiteY23" fmla="*/ 324707 h 757237"/>
              <a:gd name="connsiteX24" fmla="*/ 162401 w 565880"/>
              <a:gd name="connsiteY24" fmla="*/ 324707 h 757237"/>
              <a:gd name="connsiteX25" fmla="*/ 162401 w 565880"/>
              <a:gd name="connsiteY25" fmla="*/ 193929 h 757237"/>
              <a:gd name="connsiteX26" fmla="*/ 282893 w 565880"/>
              <a:gd name="connsiteY26" fmla="*/ 73438 h 757237"/>
              <a:gd name="connsiteX27" fmla="*/ 403384 w 565880"/>
              <a:gd name="connsiteY27" fmla="*/ 193929 h 757237"/>
              <a:gd name="connsiteX28" fmla="*/ 403384 w 565880"/>
              <a:gd name="connsiteY28" fmla="*/ 324707 h 75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65880" h="757237">
                <a:moveTo>
                  <a:pt x="504635" y="324707"/>
                </a:moveTo>
                <a:lnTo>
                  <a:pt x="476917" y="324707"/>
                </a:lnTo>
                <a:lnTo>
                  <a:pt x="476917" y="193929"/>
                </a:lnTo>
                <a:cubicBezTo>
                  <a:pt x="476822" y="86963"/>
                  <a:pt x="389858" y="0"/>
                  <a:pt x="282893" y="0"/>
                </a:cubicBezTo>
                <a:cubicBezTo>
                  <a:pt x="175927" y="0"/>
                  <a:pt x="88964" y="86963"/>
                  <a:pt x="88964" y="193929"/>
                </a:cubicBezTo>
                <a:lnTo>
                  <a:pt x="88964" y="324707"/>
                </a:lnTo>
                <a:lnTo>
                  <a:pt x="61246" y="324707"/>
                </a:lnTo>
                <a:cubicBezTo>
                  <a:pt x="27432" y="324707"/>
                  <a:pt x="0" y="352139"/>
                  <a:pt x="0" y="385858"/>
                </a:cubicBezTo>
                <a:lnTo>
                  <a:pt x="0" y="695992"/>
                </a:lnTo>
                <a:cubicBezTo>
                  <a:pt x="0" y="729806"/>
                  <a:pt x="27432" y="757238"/>
                  <a:pt x="61246" y="757238"/>
                </a:cubicBezTo>
                <a:lnTo>
                  <a:pt x="504635" y="757238"/>
                </a:lnTo>
                <a:cubicBezTo>
                  <a:pt x="538448" y="757238"/>
                  <a:pt x="565880" y="729806"/>
                  <a:pt x="565880" y="695992"/>
                </a:cubicBezTo>
                <a:lnTo>
                  <a:pt x="565880" y="385953"/>
                </a:lnTo>
                <a:cubicBezTo>
                  <a:pt x="565785" y="352139"/>
                  <a:pt x="538353" y="324707"/>
                  <a:pt x="504635" y="324707"/>
                </a:cubicBezTo>
                <a:close/>
                <a:moveTo>
                  <a:pt x="301657" y="560165"/>
                </a:moveTo>
                <a:lnTo>
                  <a:pt x="301657" y="632936"/>
                </a:lnTo>
                <a:cubicBezTo>
                  <a:pt x="301657" y="643319"/>
                  <a:pt x="293275" y="651701"/>
                  <a:pt x="282893" y="651701"/>
                </a:cubicBezTo>
                <a:cubicBezTo>
                  <a:pt x="272510" y="651701"/>
                  <a:pt x="264128" y="643319"/>
                  <a:pt x="264128" y="632936"/>
                </a:cubicBezTo>
                <a:lnTo>
                  <a:pt x="264128" y="560165"/>
                </a:lnTo>
                <a:cubicBezTo>
                  <a:pt x="242983" y="552450"/>
                  <a:pt x="227838" y="532257"/>
                  <a:pt x="227838" y="508445"/>
                </a:cubicBezTo>
                <a:cubicBezTo>
                  <a:pt x="227838" y="478060"/>
                  <a:pt x="252508" y="453390"/>
                  <a:pt x="282893" y="453390"/>
                </a:cubicBezTo>
                <a:cubicBezTo>
                  <a:pt x="313277" y="453390"/>
                  <a:pt x="337947" y="478060"/>
                  <a:pt x="337947" y="508445"/>
                </a:cubicBezTo>
                <a:cubicBezTo>
                  <a:pt x="337947" y="532352"/>
                  <a:pt x="322802" y="552545"/>
                  <a:pt x="301657" y="560165"/>
                </a:cubicBezTo>
                <a:close/>
                <a:moveTo>
                  <a:pt x="403384" y="324707"/>
                </a:moveTo>
                <a:lnTo>
                  <a:pt x="162401" y="324707"/>
                </a:lnTo>
                <a:lnTo>
                  <a:pt x="162401" y="193929"/>
                </a:lnTo>
                <a:cubicBezTo>
                  <a:pt x="162401" y="127445"/>
                  <a:pt x="216503" y="73438"/>
                  <a:pt x="282893" y="73438"/>
                </a:cubicBezTo>
                <a:cubicBezTo>
                  <a:pt x="349282" y="73438"/>
                  <a:pt x="403384" y="127540"/>
                  <a:pt x="403384" y="193929"/>
                </a:cubicBezTo>
                <a:cubicBezTo>
                  <a:pt x="403384" y="193929"/>
                  <a:pt x="403384" y="324707"/>
                  <a:pt x="403384" y="324707"/>
                </a:cubicBezTo>
                <a:close/>
              </a:path>
            </a:pathLst>
          </a:custGeom>
          <a:solidFill>
            <a:schemeClr val="accent4">
              <a:lumMod val="75000"/>
            </a:schemeClr>
          </a:solidFill>
          <a:ln w="9525" cap="flat">
            <a:noFill/>
            <a:prstDash val="solid"/>
            <a:miter/>
          </a:ln>
        </p:spPr>
        <p:txBody>
          <a:bodyPr rtlCol="0" anchor="ctr"/>
          <a:lstStyle/>
          <a:p>
            <a:endParaRPr lang="zh-TW" altLang="en-US">
              <a:solidFill>
                <a:srgbClr val="FFD41D"/>
              </a:solidFill>
              <a:latin typeface="Arial" panose="020B0604020202020204" pitchFamily="34" charset="0"/>
              <a:cs typeface="Arial" panose="020B0604020202020204" pitchFamily="34" charset="0"/>
            </a:endParaRPr>
          </a:p>
        </p:txBody>
      </p:sp>
      <p:sp>
        <p:nvSpPr>
          <p:cNvPr id="59" name="文字方塊 58">
            <a:extLst>
              <a:ext uri="{FF2B5EF4-FFF2-40B4-BE49-F238E27FC236}">
                <a16:creationId xmlns:a16="http://schemas.microsoft.com/office/drawing/2014/main" id="{E1C1A531-8F54-433A-836F-A8C0F16CA6A6}"/>
              </a:ext>
            </a:extLst>
          </p:cNvPr>
          <p:cNvSpPr txBox="1"/>
          <p:nvPr/>
        </p:nvSpPr>
        <p:spPr>
          <a:xfrm>
            <a:off x="3285810" y="5395339"/>
            <a:ext cx="827569" cy="307777"/>
          </a:xfrm>
          <a:prstGeom prst="rect">
            <a:avLst/>
          </a:prstGeom>
          <a:noFill/>
        </p:spPr>
        <p:txBody>
          <a:bodyPr wrap="square" rtlCol="0">
            <a:spAutoFit/>
          </a:bodyPr>
          <a:lstStyle/>
          <a:p>
            <a:r>
              <a:rPr lang="en-US" altLang="zh-TW" sz="1400" b="1">
                <a:solidFill>
                  <a:schemeClr val="accent4">
                    <a:lumMod val="75000"/>
                  </a:schemeClr>
                </a:solidFill>
                <a:latin typeface="Arial" panose="020B0604020202020204" pitchFamily="34" charset="0"/>
                <a:cs typeface="Arial" panose="020B0604020202020204" pitchFamily="34" charset="0"/>
              </a:rPr>
              <a:t>AES-NI</a:t>
            </a:r>
            <a:endParaRPr lang="zh-TW" altLang="en-US" sz="1400" b="1">
              <a:solidFill>
                <a:schemeClr val="accent4">
                  <a:lumMod val="75000"/>
                </a:schemeClr>
              </a:solidFill>
              <a:latin typeface="Arial" panose="020B0604020202020204" pitchFamily="34" charset="0"/>
              <a:cs typeface="Arial" panose="020B0604020202020204" pitchFamily="34" charset="0"/>
            </a:endParaRPr>
          </a:p>
        </p:txBody>
      </p:sp>
      <p:grpSp>
        <p:nvGrpSpPr>
          <p:cNvPr id="60" name="群組 59">
            <a:extLst>
              <a:ext uri="{FF2B5EF4-FFF2-40B4-BE49-F238E27FC236}">
                <a16:creationId xmlns:a16="http://schemas.microsoft.com/office/drawing/2014/main" id="{FC2B413C-1874-4A81-8261-FADEB63AB4C3}"/>
              </a:ext>
            </a:extLst>
          </p:cNvPr>
          <p:cNvGrpSpPr/>
          <p:nvPr/>
        </p:nvGrpSpPr>
        <p:grpSpPr>
          <a:xfrm>
            <a:off x="4078956" y="2681495"/>
            <a:ext cx="4045057" cy="2730356"/>
            <a:chOff x="3868795" y="2472554"/>
            <a:chExt cx="4383665" cy="2730356"/>
          </a:xfrm>
        </p:grpSpPr>
        <p:sp>
          <p:nvSpPr>
            <p:cNvPr id="61" name="矩形: 圓角 60">
              <a:extLst>
                <a:ext uri="{FF2B5EF4-FFF2-40B4-BE49-F238E27FC236}">
                  <a16:creationId xmlns:a16="http://schemas.microsoft.com/office/drawing/2014/main" id="{70610544-362C-41E3-BA34-35806556BDB6}"/>
                </a:ext>
              </a:extLst>
            </p:cNvPr>
            <p:cNvSpPr/>
            <p:nvPr/>
          </p:nvSpPr>
          <p:spPr>
            <a:xfrm>
              <a:off x="3868795" y="2472554"/>
              <a:ext cx="4383665" cy="219456"/>
            </a:xfrm>
            <a:prstGeom prst="roundRect">
              <a:avLst>
                <a:gd name="adj" fmla="val 50000"/>
              </a:avLst>
            </a:prstGeom>
            <a:solidFill>
              <a:srgbClr val="000115">
                <a:alpha val="82000"/>
              </a:srgbClr>
            </a:solidFill>
            <a:ln>
              <a:gradFill>
                <a:gsLst>
                  <a:gs pos="0">
                    <a:schemeClr val="accent1">
                      <a:lumMod val="45000"/>
                      <a:lumOff val="55000"/>
                      <a:alpha val="13000"/>
                    </a:schemeClr>
                  </a:gs>
                  <a:gs pos="100000">
                    <a:schemeClr val="accent1">
                      <a:lumMod val="30000"/>
                      <a:lumOff val="70000"/>
                      <a:alpha val="4500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62" name="矩形: 圓角 61">
              <a:extLst>
                <a:ext uri="{FF2B5EF4-FFF2-40B4-BE49-F238E27FC236}">
                  <a16:creationId xmlns:a16="http://schemas.microsoft.com/office/drawing/2014/main" id="{08904F42-774F-4B82-AD5B-A2E21A336A62}"/>
                </a:ext>
              </a:extLst>
            </p:cNvPr>
            <p:cNvSpPr/>
            <p:nvPr/>
          </p:nvSpPr>
          <p:spPr>
            <a:xfrm>
              <a:off x="3890962" y="2495847"/>
              <a:ext cx="1394773" cy="174433"/>
            </a:xfrm>
            <a:prstGeom prst="roundRect">
              <a:avLst>
                <a:gd name="adj" fmla="val 50000"/>
              </a:avLst>
            </a:prstGeom>
            <a:gradFill>
              <a:gsLst>
                <a:gs pos="100000">
                  <a:srgbClr val="33CCCC"/>
                </a:gs>
                <a:gs pos="0">
                  <a:srgbClr val="0070C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63" name="矩形: 圓角 62">
              <a:extLst>
                <a:ext uri="{FF2B5EF4-FFF2-40B4-BE49-F238E27FC236}">
                  <a16:creationId xmlns:a16="http://schemas.microsoft.com/office/drawing/2014/main" id="{6EDD16AA-F7B9-40E4-83A0-294380E967B4}"/>
                </a:ext>
              </a:extLst>
            </p:cNvPr>
            <p:cNvSpPr/>
            <p:nvPr/>
          </p:nvSpPr>
          <p:spPr>
            <a:xfrm>
              <a:off x="3868795" y="4983454"/>
              <a:ext cx="4383665" cy="219456"/>
            </a:xfrm>
            <a:prstGeom prst="roundRect">
              <a:avLst>
                <a:gd name="adj" fmla="val 50000"/>
              </a:avLst>
            </a:prstGeom>
            <a:solidFill>
              <a:srgbClr val="000115"/>
            </a:solidFill>
            <a:ln>
              <a:gradFill>
                <a:gsLst>
                  <a:gs pos="0">
                    <a:schemeClr val="accent1">
                      <a:lumMod val="45000"/>
                      <a:lumOff val="55000"/>
                      <a:alpha val="13000"/>
                    </a:schemeClr>
                  </a:gs>
                  <a:gs pos="100000">
                    <a:schemeClr val="accent1">
                      <a:lumMod val="30000"/>
                      <a:lumOff val="70000"/>
                      <a:alpha val="4500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64" name="矩形: 圓角 63">
              <a:extLst>
                <a:ext uri="{FF2B5EF4-FFF2-40B4-BE49-F238E27FC236}">
                  <a16:creationId xmlns:a16="http://schemas.microsoft.com/office/drawing/2014/main" id="{2EF027EA-4405-4C86-A332-9370E671F020}"/>
                </a:ext>
              </a:extLst>
            </p:cNvPr>
            <p:cNvSpPr/>
            <p:nvPr/>
          </p:nvSpPr>
          <p:spPr>
            <a:xfrm>
              <a:off x="3890961" y="5005365"/>
              <a:ext cx="4345421" cy="175998"/>
            </a:xfrm>
            <a:prstGeom prst="roundRect">
              <a:avLst>
                <a:gd name="adj" fmla="val 50000"/>
              </a:avLst>
            </a:prstGeom>
            <a:gradFill>
              <a:gsLst>
                <a:gs pos="100000">
                  <a:srgbClr val="FFD41D"/>
                </a:gs>
                <a:gs pos="0">
                  <a:schemeClr val="accent4">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grpSp>
      <p:sp>
        <p:nvSpPr>
          <p:cNvPr id="66" name="TextBox 20">
            <a:extLst>
              <a:ext uri="{FF2B5EF4-FFF2-40B4-BE49-F238E27FC236}">
                <a16:creationId xmlns:a16="http://schemas.microsoft.com/office/drawing/2014/main" id="{6C119275-6F29-4A1D-92BD-26D0350939AE}"/>
              </a:ext>
            </a:extLst>
          </p:cNvPr>
          <p:cNvSpPr txBox="1"/>
          <p:nvPr/>
        </p:nvSpPr>
        <p:spPr>
          <a:xfrm>
            <a:off x="4712415" y="4680709"/>
            <a:ext cx="2772951" cy="523220"/>
          </a:xfrm>
          <a:prstGeom prst="rect">
            <a:avLst/>
          </a:prstGeom>
          <a:noFill/>
        </p:spPr>
        <p:txBody>
          <a:bodyPr wrap="square" lIns="91440" tIns="45720" rIns="91440" bIns="45720" rtlCol="0" anchor="t">
            <a:spAutoFit/>
          </a:bodyPr>
          <a:lstStyle/>
          <a:p>
            <a:pPr algn="ctr"/>
            <a:r>
              <a:rPr lang="en-US" altLang="zh-TW" sz="2800">
                <a:solidFill>
                  <a:schemeClr val="accent4">
                    <a:lumMod val="75000"/>
                  </a:schemeClr>
                </a:solidFill>
                <a:latin typeface="Arial"/>
                <a:ea typeface="微軟正黑體"/>
                <a:cs typeface="Arial"/>
                <a:sym typeface="Arial" panose="020B0604020202020204" pitchFamily="34" charset="0"/>
              </a:rPr>
              <a:t>Up to 3X faster!</a:t>
            </a:r>
            <a:endParaRPr lang="zh-TW"/>
          </a:p>
        </p:txBody>
      </p:sp>
      <p:sp>
        <p:nvSpPr>
          <p:cNvPr id="67" name="圖形 15">
            <a:extLst>
              <a:ext uri="{FF2B5EF4-FFF2-40B4-BE49-F238E27FC236}">
                <a16:creationId xmlns:a16="http://schemas.microsoft.com/office/drawing/2014/main" id="{6AB5BEFE-6364-4CD7-B44A-C642DC645C3D}"/>
              </a:ext>
            </a:extLst>
          </p:cNvPr>
          <p:cNvSpPr/>
          <p:nvPr/>
        </p:nvSpPr>
        <p:spPr>
          <a:xfrm>
            <a:off x="8260204" y="2299654"/>
            <a:ext cx="435626" cy="582937"/>
          </a:xfrm>
          <a:custGeom>
            <a:avLst/>
            <a:gdLst>
              <a:gd name="connsiteX0" fmla="*/ 504635 w 565880"/>
              <a:gd name="connsiteY0" fmla="*/ 324707 h 757237"/>
              <a:gd name="connsiteX1" fmla="*/ 476917 w 565880"/>
              <a:gd name="connsiteY1" fmla="*/ 324707 h 757237"/>
              <a:gd name="connsiteX2" fmla="*/ 476917 w 565880"/>
              <a:gd name="connsiteY2" fmla="*/ 193929 h 757237"/>
              <a:gd name="connsiteX3" fmla="*/ 282893 w 565880"/>
              <a:gd name="connsiteY3" fmla="*/ 0 h 757237"/>
              <a:gd name="connsiteX4" fmla="*/ 88964 w 565880"/>
              <a:gd name="connsiteY4" fmla="*/ 193929 h 757237"/>
              <a:gd name="connsiteX5" fmla="*/ 88964 w 565880"/>
              <a:gd name="connsiteY5" fmla="*/ 324707 h 757237"/>
              <a:gd name="connsiteX6" fmla="*/ 61246 w 565880"/>
              <a:gd name="connsiteY6" fmla="*/ 324707 h 757237"/>
              <a:gd name="connsiteX7" fmla="*/ 0 w 565880"/>
              <a:gd name="connsiteY7" fmla="*/ 385858 h 757237"/>
              <a:gd name="connsiteX8" fmla="*/ 0 w 565880"/>
              <a:gd name="connsiteY8" fmla="*/ 695992 h 757237"/>
              <a:gd name="connsiteX9" fmla="*/ 61246 w 565880"/>
              <a:gd name="connsiteY9" fmla="*/ 757238 h 757237"/>
              <a:gd name="connsiteX10" fmla="*/ 504635 w 565880"/>
              <a:gd name="connsiteY10" fmla="*/ 757238 h 757237"/>
              <a:gd name="connsiteX11" fmla="*/ 565880 w 565880"/>
              <a:gd name="connsiteY11" fmla="*/ 695992 h 757237"/>
              <a:gd name="connsiteX12" fmla="*/ 565880 w 565880"/>
              <a:gd name="connsiteY12" fmla="*/ 385953 h 757237"/>
              <a:gd name="connsiteX13" fmla="*/ 504635 w 565880"/>
              <a:gd name="connsiteY13" fmla="*/ 324707 h 757237"/>
              <a:gd name="connsiteX14" fmla="*/ 301657 w 565880"/>
              <a:gd name="connsiteY14" fmla="*/ 560165 h 757237"/>
              <a:gd name="connsiteX15" fmla="*/ 301657 w 565880"/>
              <a:gd name="connsiteY15" fmla="*/ 632936 h 757237"/>
              <a:gd name="connsiteX16" fmla="*/ 282893 w 565880"/>
              <a:gd name="connsiteY16" fmla="*/ 651701 h 757237"/>
              <a:gd name="connsiteX17" fmla="*/ 264128 w 565880"/>
              <a:gd name="connsiteY17" fmla="*/ 632936 h 757237"/>
              <a:gd name="connsiteX18" fmla="*/ 264128 w 565880"/>
              <a:gd name="connsiteY18" fmla="*/ 560165 h 757237"/>
              <a:gd name="connsiteX19" fmla="*/ 227838 w 565880"/>
              <a:gd name="connsiteY19" fmla="*/ 508445 h 757237"/>
              <a:gd name="connsiteX20" fmla="*/ 282893 w 565880"/>
              <a:gd name="connsiteY20" fmla="*/ 453390 h 757237"/>
              <a:gd name="connsiteX21" fmla="*/ 337947 w 565880"/>
              <a:gd name="connsiteY21" fmla="*/ 508445 h 757237"/>
              <a:gd name="connsiteX22" fmla="*/ 301657 w 565880"/>
              <a:gd name="connsiteY22" fmla="*/ 560165 h 757237"/>
              <a:gd name="connsiteX23" fmla="*/ 403384 w 565880"/>
              <a:gd name="connsiteY23" fmla="*/ 324707 h 757237"/>
              <a:gd name="connsiteX24" fmla="*/ 162401 w 565880"/>
              <a:gd name="connsiteY24" fmla="*/ 324707 h 757237"/>
              <a:gd name="connsiteX25" fmla="*/ 162401 w 565880"/>
              <a:gd name="connsiteY25" fmla="*/ 193929 h 757237"/>
              <a:gd name="connsiteX26" fmla="*/ 282893 w 565880"/>
              <a:gd name="connsiteY26" fmla="*/ 73438 h 757237"/>
              <a:gd name="connsiteX27" fmla="*/ 403384 w 565880"/>
              <a:gd name="connsiteY27" fmla="*/ 193929 h 757237"/>
              <a:gd name="connsiteX28" fmla="*/ 403384 w 565880"/>
              <a:gd name="connsiteY28" fmla="*/ 324707 h 75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65880" h="757237">
                <a:moveTo>
                  <a:pt x="504635" y="324707"/>
                </a:moveTo>
                <a:lnTo>
                  <a:pt x="476917" y="324707"/>
                </a:lnTo>
                <a:lnTo>
                  <a:pt x="476917" y="193929"/>
                </a:lnTo>
                <a:cubicBezTo>
                  <a:pt x="476822" y="86963"/>
                  <a:pt x="389858" y="0"/>
                  <a:pt x="282893" y="0"/>
                </a:cubicBezTo>
                <a:cubicBezTo>
                  <a:pt x="175927" y="0"/>
                  <a:pt x="88964" y="86963"/>
                  <a:pt x="88964" y="193929"/>
                </a:cubicBezTo>
                <a:lnTo>
                  <a:pt x="88964" y="324707"/>
                </a:lnTo>
                <a:lnTo>
                  <a:pt x="61246" y="324707"/>
                </a:lnTo>
                <a:cubicBezTo>
                  <a:pt x="27432" y="324707"/>
                  <a:pt x="0" y="352139"/>
                  <a:pt x="0" y="385858"/>
                </a:cubicBezTo>
                <a:lnTo>
                  <a:pt x="0" y="695992"/>
                </a:lnTo>
                <a:cubicBezTo>
                  <a:pt x="0" y="729806"/>
                  <a:pt x="27432" y="757238"/>
                  <a:pt x="61246" y="757238"/>
                </a:cubicBezTo>
                <a:lnTo>
                  <a:pt x="504635" y="757238"/>
                </a:lnTo>
                <a:cubicBezTo>
                  <a:pt x="538448" y="757238"/>
                  <a:pt x="565880" y="729806"/>
                  <a:pt x="565880" y="695992"/>
                </a:cubicBezTo>
                <a:lnTo>
                  <a:pt x="565880" y="385953"/>
                </a:lnTo>
                <a:cubicBezTo>
                  <a:pt x="565785" y="352139"/>
                  <a:pt x="538353" y="324707"/>
                  <a:pt x="504635" y="324707"/>
                </a:cubicBezTo>
                <a:close/>
                <a:moveTo>
                  <a:pt x="301657" y="560165"/>
                </a:moveTo>
                <a:lnTo>
                  <a:pt x="301657" y="632936"/>
                </a:lnTo>
                <a:cubicBezTo>
                  <a:pt x="301657" y="643319"/>
                  <a:pt x="293275" y="651701"/>
                  <a:pt x="282893" y="651701"/>
                </a:cubicBezTo>
                <a:cubicBezTo>
                  <a:pt x="272510" y="651701"/>
                  <a:pt x="264128" y="643319"/>
                  <a:pt x="264128" y="632936"/>
                </a:cubicBezTo>
                <a:lnTo>
                  <a:pt x="264128" y="560165"/>
                </a:lnTo>
                <a:cubicBezTo>
                  <a:pt x="242983" y="552450"/>
                  <a:pt x="227838" y="532257"/>
                  <a:pt x="227838" y="508445"/>
                </a:cubicBezTo>
                <a:cubicBezTo>
                  <a:pt x="227838" y="478060"/>
                  <a:pt x="252508" y="453390"/>
                  <a:pt x="282893" y="453390"/>
                </a:cubicBezTo>
                <a:cubicBezTo>
                  <a:pt x="313277" y="453390"/>
                  <a:pt x="337947" y="478060"/>
                  <a:pt x="337947" y="508445"/>
                </a:cubicBezTo>
                <a:cubicBezTo>
                  <a:pt x="337947" y="532352"/>
                  <a:pt x="322802" y="552545"/>
                  <a:pt x="301657" y="560165"/>
                </a:cubicBezTo>
                <a:close/>
                <a:moveTo>
                  <a:pt x="403384" y="324707"/>
                </a:moveTo>
                <a:lnTo>
                  <a:pt x="162401" y="324707"/>
                </a:lnTo>
                <a:lnTo>
                  <a:pt x="162401" y="193929"/>
                </a:lnTo>
                <a:cubicBezTo>
                  <a:pt x="162401" y="127445"/>
                  <a:pt x="216503" y="73438"/>
                  <a:pt x="282893" y="73438"/>
                </a:cubicBezTo>
                <a:cubicBezTo>
                  <a:pt x="349282" y="73438"/>
                  <a:pt x="403384" y="127540"/>
                  <a:pt x="403384" y="193929"/>
                </a:cubicBezTo>
                <a:cubicBezTo>
                  <a:pt x="403384" y="193929"/>
                  <a:pt x="403384" y="324707"/>
                  <a:pt x="403384" y="324707"/>
                </a:cubicBezTo>
                <a:close/>
              </a:path>
            </a:pathLst>
          </a:custGeom>
          <a:solidFill>
            <a:schemeClr val="bg1"/>
          </a:solidFill>
          <a:ln w="9525" cap="flat">
            <a:noFill/>
            <a:prstDash val="solid"/>
            <a:miter/>
          </a:ln>
        </p:spPr>
        <p:txBody>
          <a:bodyPr rtlCol="0" anchor="ctr"/>
          <a:lstStyle/>
          <a:p>
            <a:endParaRPr lang="zh-TW" altLang="en-US">
              <a:solidFill>
                <a:schemeClr val="bg1"/>
              </a:solidFill>
              <a:latin typeface="Arial" panose="020B0604020202020204" pitchFamily="34" charset="0"/>
              <a:cs typeface="Arial" panose="020B0604020202020204" pitchFamily="34" charset="0"/>
            </a:endParaRPr>
          </a:p>
        </p:txBody>
      </p:sp>
      <p:sp>
        <p:nvSpPr>
          <p:cNvPr id="68" name="文字方塊 67">
            <a:extLst>
              <a:ext uri="{FF2B5EF4-FFF2-40B4-BE49-F238E27FC236}">
                <a16:creationId xmlns:a16="http://schemas.microsoft.com/office/drawing/2014/main" id="{E4AF1A8D-B52C-43D5-8E98-A3F6AF1818EB}"/>
              </a:ext>
            </a:extLst>
          </p:cNvPr>
          <p:cNvSpPr txBox="1"/>
          <p:nvPr/>
        </p:nvSpPr>
        <p:spPr>
          <a:xfrm>
            <a:off x="8208797" y="2860767"/>
            <a:ext cx="569480" cy="307777"/>
          </a:xfrm>
          <a:prstGeom prst="rect">
            <a:avLst/>
          </a:prstGeom>
          <a:noFill/>
        </p:spPr>
        <p:txBody>
          <a:bodyPr wrap="square" rtlCol="0">
            <a:spAutoFit/>
          </a:bodyPr>
          <a:lstStyle/>
          <a:p>
            <a:r>
              <a:rPr lang="en-US" altLang="zh-TW" sz="1400" b="1">
                <a:solidFill>
                  <a:schemeClr val="bg1"/>
                </a:solidFill>
                <a:latin typeface="Arial" panose="020B0604020202020204" pitchFamily="34" charset="0"/>
                <a:cs typeface="Arial" panose="020B0604020202020204" pitchFamily="34" charset="0"/>
              </a:rPr>
              <a:t>AES</a:t>
            </a:r>
            <a:endParaRPr lang="zh-TW" altLang="en-US" sz="1400" b="1">
              <a:solidFill>
                <a:schemeClr val="bg1"/>
              </a:solidFill>
              <a:latin typeface="Arial" panose="020B0604020202020204" pitchFamily="34" charset="0"/>
              <a:cs typeface="Arial" panose="020B0604020202020204" pitchFamily="34" charset="0"/>
            </a:endParaRPr>
          </a:p>
        </p:txBody>
      </p:sp>
      <p:sp>
        <p:nvSpPr>
          <p:cNvPr id="69" name="圖形 15">
            <a:extLst>
              <a:ext uri="{FF2B5EF4-FFF2-40B4-BE49-F238E27FC236}">
                <a16:creationId xmlns:a16="http://schemas.microsoft.com/office/drawing/2014/main" id="{E1E306F3-6BD0-45BB-9C53-875877FB4884}"/>
              </a:ext>
            </a:extLst>
          </p:cNvPr>
          <p:cNvSpPr/>
          <p:nvPr/>
        </p:nvSpPr>
        <p:spPr>
          <a:xfrm>
            <a:off x="8445963" y="4834226"/>
            <a:ext cx="435626" cy="582937"/>
          </a:xfrm>
          <a:custGeom>
            <a:avLst/>
            <a:gdLst>
              <a:gd name="connsiteX0" fmla="*/ 504635 w 565880"/>
              <a:gd name="connsiteY0" fmla="*/ 324707 h 757237"/>
              <a:gd name="connsiteX1" fmla="*/ 476917 w 565880"/>
              <a:gd name="connsiteY1" fmla="*/ 324707 h 757237"/>
              <a:gd name="connsiteX2" fmla="*/ 476917 w 565880"/>
              <a:gd name="connsiteY2" fmla="*/ 193929 h 757237"/>
              <a:gd name="connsiteX3" fmla="*/ 282893 w 565880"/>
              <a:gd name="connsiteY3" fmla="*/ 0 h 757237"/>
              <a:gd name="connsiteX4" fmla="*/ 88964 w 565880"/>
              <a:gd name="connsiteY4" fmla="*/ 193929 h 757237"/>
              <a:gd name="connsiteX5" fmla="*/ 88964 w 565880"/>
              <a:gd name="connsiteY5" fmla="*/ 324707 h 757237"/>
              <a:gd name="connsiteX6" fmla="*/ 61246 w 565880"/>
              <a:gd name="connsiteY6" fmla="*/ 324707 h 757237"/>
              <a:gd name="connsiteX7" fmla="*/ 0 w 565880"/>
              <a:gd name="connsiteY7" fmla="*/ 385858 h 757237"/>
              <a:gd name="connsiteX8" fmla="*/ 0 w 565880"/>
              <a:gd name="connsiteY8" fmla="*/ 695992 h 757237"/>
              <a:gd name="connsiteX9" fmla="*/ 61246 w 565880"/>
              <a:gd name="connsiteY9" fmla="*/ 757238 h 757237"/>
              <a:gd name="connsiteX10" fmla="*/ 504635 w 565880"/>
              <a:gd name="connsiteY10" fmla="*/ 757238 h 757237"/>
              <a:gd name="connsiteX11" fmla="*/ 565880 w 565880"/>
              <a:gd name="connsiteY11" fmla="*/ 695992 h 757237"/>
              <a:gd name="connsiteX12" fmla="*/ 565880 w 565880"/>
              <a:gd name="connsiteY12" fmla="*/ 385953 h 757237"/>
              <a:gd name="connsiteX13" fmla="*/ 504635 w 565880"/>
              <a:gd name="connsiteY13" fmla="*/ 324707 h 757237"/>
              <a:gd name="connsiteX14" fmla="*/ 301657 w 565880"/>
              <a:gd name="connsiteY14" fmla="*/ 560165 h 757237"/>
              <a:gd name="connsiteX15" fmla="*/ 301657 w 565880"/>
              <a:gd name="connsiteY15" fmla="*/ 632936 h 757237"/>
              <a:gd name="connsiteX16" fmla="*/ 282893 w 565880"/>
              <a:gd name="connsiteY16" fmla="*/ 651701 h 757237"/>
              <a:gd name="connsiteX17" fmla="*/ 264128 w 565880"/>
              <a:gd name="connsiteY17" fmla="*/ 632936 h 757237"/>
              <a:gd name="connsiteX18" fmla="*/ 264128 w 565880"/>
              <a:gd name="connsiteY18" fmla="*/ 560165 h 757237"/>
              <a:gd name="connsiteX19" fmla="*/ 227838 w 565880"/>
              <a:gd name="connsiteY19" fmla="*/ 508445 h 757237"/>
              <a:gd name="connsiteX20" fmla="*/ 282893 w 565880"/>
              <a:gd name="connsiteY20" fmla="*/ 453390 h 757237"/>
              <a:gd name="connsiteX21" fmla="*/ 337947 w 565880"/>
              <a:gd name="connsiteY21" fmla="*/ 508445 h 757237"/>
              <a:gd name="connsiteX22" fmla="*/ 301657 w 565880"/>
              <a:gd name="connsiteY22" fmla="*/ 560165 h 757237"/>
              <a:gd name="connsiteX23" fmla="*/ 403384 w 565880"/>
              <a:gd name="connsiteY23" fmla="*/ 324707 h 757237"/>
              <a:gd name="connsiteX24" fmla="*/ 162401 w 565880"/>
              <a:gd name="connsiteY24" fmla="*/ 324707 h 757237"/>
              <a:gd name="connsiteX25" fmla="*/ 162401 w 565880"/>
              <a:gd name="connsiteY25" fmla="*/ 193929 h 757237"/>
              <a:gd name="connsiteX26" fmla="*/ 282893 w 565880"/>
              <a:gd name="connsiteY26" fmla="*/ 73438 h 757237"/>
              <a:gd name="connsiteX27" fmla="*/ 403384 w 565880"/>
              <a:gd name="connsiteY27" fmla="*/ 193929 h 757237"/>
              <a:gd name="connsiteX28" fmla="*/ 403384 w 565880"/>
              <a:gd name="connsiteY28" fmla="*/ 324707 h 75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65880" h="757237">
                <a:moveTo>
                  <a:pt x="504635" y="324707"/>
                </a:moveTo>
                <a:lnTo>
                  <a:pt x="476917" y="324707"/>
                </a:lnTo>
                <a:lnTo>
                  <a:pt x="476917" y="193929"/>
                </a:lnTo>
                <a:cubicBezTo>
                  <a:pt x="476822" y="86963"/>
                  <a:pt x="389858" y="0"/>
                  <a:pt x="282893" y="0"/>
                </a:cubicBezTo>
                <a:cubicBezTo>
                  <a:pt x="175927" y="0"/>
                  <a:pt x="88964" y="86963"/>
                  <a:pt x="88964" y="193929"/>
                </a:cubicBezTo>
                <a:lnTo>
                  <a:pt x="88964" y="324707"/>
                </a:lnTo>
                <a:lnTo>
                  <a:pt x="61246" y="324707"/>
                </a:lnTo>
                <a:cubicBezTo>
                  <a:pt x="27432" y="324707"/>
                  <a:pt x="0" y="352139"/>
                  <a:pt x="0" y="385858"/>
                </a:cubicBezTo>
                <a:lnTo>
                  <a:pt x="0" y="695992"/>
                </a:lnTo>
                <a:cubicBezTo>
                  <a:pt x="0" y="729806"/>
                  <a:pt x="27432" y="757238"/>
                  <a:pt x="61246" y="757238"/>
                </a:cubicBezTo>
                <a:lnTo>
                  <a:pt x="504635" y="757238"/>
                </a:lnTo>
                <a:cubicBezTo>
                  <a:pt x="538448" y="757238"/>
                  <a:pt x="565880" y="729806"/>
                  <a:pt x="565880" y="695992"/>
                </a:cubicBezTo>
                <a:lnTo>
                  <a:pt x="565880" y="385953"/>
                </a:lnTo>
                <a:cubicBezTo>
                  <a:pt x="565785" y="352139"/>
                  <a:pt x="538353" y="324707"/>
                  <a:pt x="504635" y="324707"/>
                </a:cubicBezTo>
                <a:close/>
                <a:moveTo>
                  <a:pt x="301657" y="560165"/>
                </a:moveTo>
                <a:lnTo>
                  <a:pt x="301657" y="632936"/>
                </a:lnTo>
                <a:cubicBezTo>
                  <a:pt x="301657" y="643319"/>
                  <a:pt x="293275" y="651701"/>
                  <a:pt x="282893" y="651701"/>
                </a:cubicBezTo>
                <a:cubicBezTo>
                  <a:pt x="272510" y="651701"/>
                  <a:pt x="264128" y="643319"/>
                  <a:pt x="264128" y="632936"/>
                </a:cubicBezTo>
                <a:lnTo>
                  <a:pt x="264128" y="560165"/>
                </a:lnTo>
                <a:cubicBezTo>
                  <a:pt x="242983" y="552450"/>
                  <a:pt x="227838" y="532257"/>
                  <a:pt x="227838" y="508445"/>
                </a:cubicBezTo>
                <a:cubicBezTo>
                  <a:pt x="227838" y="478060"/>
                  <a:pt x="252508" y="453390"/>
                  <a:pt x="282893" y="453390"/>
                </a:cubicBezTo>
                <a:cubicBezTo>
                  <a:pt x="313277" y="453390"/>
                  <a:pt x="337947" y="478060"/>
                  <a:pt x="337947" y="508445"/>
                </a:cubicBezTo>
                <a:cubicBezTo>
                  <a:pt x="337947" y="532352"/>
                  <a:pt x="322802" y="552545"/>
                  <a:pt x="301657" y="560165"/>
                </a:cubicBezTo>
                <a:close/>
                <a:moveTo>
                  <a:pt x="403384" y="324707"/>
                </a:moveTo>
                <a:lnTo>
                  <a:pt x="162401" y="324707"/>
                </a:lnTo>
                <a:lnTo>
                  <a:pt x="162401" y="193929"/>
                </a:lnTo>
                <a:cubicBezTo>
                  <a:pt x="162401" y="127445"/>
                  <a:pt x="216503" y="73438"/>
                  <a:pt x="282893" y="73438"/>
                </a:cubicBezTo>
                <a:cubicBezTo>
                  <a:pt x="349282" y="73438"/>
                  <a:pt x="403384" y="127540"/>
                  <a:pt x="403384" y="193929"/>
                </a:cubicBezTo>
                <a:cubicBezTo>
                  <a:pt x="403384" y="193929"/>
                  <a:pt x="403384" y="324707"/>
                  <a:pt x="403384" y="324707"/>
                </a:cubicBezTo>
                <a:close/>
              </a:path>
            </a:pathLst>
          </a:custGeom>
          <a:solidFill>
            <a:schemeClr val="accent4">
              <a:lumMod val="75000"/>
            </a:schemeClr>
          </a:solidFill>
          <a:ln w="9525" cap="flat">
            <a:noFill/>
            <a:prstDash val="solid"/>
            <a:miter/>
          </a:ln>
        </p:spPr>
        <p:txBody>
          <a:bodyPr rtlCol="0" anchor="ctr"/>
          <a:lstStyle/>
          <a:p>
            <a:endParaRPr lang="zh-TW" altLang="en-US">
              <a:solidFill>
                <a:srgbClr val="FFD41D"/>
              </a:solidFill>
              <a:latin typeface="Arial" panose="020B0604020202020204" pitchFamily="34" charset="0"/>
              <a:cs typeface="Arial" panose="020B0604020202020204" pitchFamily="34" charset="0"/>
            </a:endParaRPr>
          </a:p>
        </p:txBody>
      </p:sp>
      <p:sp>
        <p:nvSpPr>
          <p:cNvPr id="70" name="文字方塊 69">
            <a:extLst>
              <a:ext uri="{FF2B5EF4-FFF2-40B4-BE49-F238E27FC236}">
                <a16:creationId xmlns:a16="http://schemas.microsoft.com/office/drawing/2014/main" id="{097B784B-06CE-4B72-95D4-5683211833D0}"/>
              </a:ext>
            </a:extLst>
          </p:cNvPr>
          <p:cNvSpPr txBox="1"/>
          <p:nvPr/>
        </p:nvSpPr>
        <p:spPr>
          <a:xfrm>
            <a:off x="8248256" y="5395339"/>
            <a:ext cx="827569" cy="307777"/>
          </a:xfrm>
          <a:prstGeom prst="rect">
            <a:avLst/>
          </a:prstGeom>
          <a:noFill/>
        </p:spPr>
        <p:txBody>
          <a:bodyPr wrap="square" rtlCol="0">
            <a:spAutoFit/>
          </a:bodyPr>
          <a:lstStyle/>
          <a:p>
            <a:r>
              <a:rPr lang="en-US" altLang="zh-TW" sz="1400" b="1">
                <a:solidFill>
                  <a:schemeClr val="accent4">
                    <a:lumMod val="75000"/>
                  </a:schemeClr>
                </a:solidFill>
                <a:latin typeface="Arial" panose="020B0604020202020204" pitchFamily="34" charset="0"/>
                <a:cs typeface="Arial" panose="020B0604020202020204" pitchFamily="34" charset="0"/>
              </a:rPr>
              <a:t>AES-NI</a:t>
            </a:r>
            <a:endParaRPr lang="zh-TW" altLang="en-US" sz="1400" b="1">
              <a:solidFill>
                <a:schemeClr val="accent4">
                  <a:lumMod val="75000"/>
                </a:schemeClr>
              </a:solidFill>
              <a:latin typeface="Arial" panose="020B0604020202020204" pitchFamily="34" charset="0"/>
              <a:cs typeface="Arial" panose="020B0604020202020204" pitchFamily="34" charset="0"/>
            </a:endParaRPr>
          </a:p>
        </p:txBody>
      </p:sp>
      <p:sp>
        <p:nvSpPr>
          <p:cNvPr id="44" name="Arrow: Down 19">
            <a:extLst>
              <a:ext uri="{FF2B5EF4-FFF2-40B4-BE49-F238E27FC236}">
                <a16:creationId xmlns:a16="http://schemas.microsoft.com/office/drawing/2014/main" id="{55275557-9C65-4590-97B0-7F7FFC444BB4}"/>
              </a:ext>
            </a:extLst>
          </p:cNvPr>
          <p:cNvSpPr/>
          <p:nvPr/>
        </p:nvSpPr>
        <p:spPr>
          <a:xfrm>
            <a:off x="7369521" y="3208619"/>
            <a:ext cx="1873311" cy="1524094"/>
          </a:xfrm>
          <a:prstGeom prst="downArrow">
            <a:avLst/>
          </a:prstGeom>
          <a:gradFill>
            <a:gsLst>
              <a:gs pos="100000">
                <a:srgbClr val="33CCCC">
                  <a:alpha val="90000"/>
                </a:srgbClr>
              </a:gs>
              <a:gs pos="10000">
                <a:srgbClr val="00FFFF">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5" name="TextBox 21">
            <a:extLst>
              <a:ext uri="{FF2B5EF4-FFF2-40B4-BE49-F238E27FC236}">
                <a16:creationId xmlns:a16="http://schemas.microsoft.com/office/drawing/2014/main" id="{F017BF80-69DA-4423-B147-4587A98C7AF9}"/>
              </a:ext>
            </a:extLst>
          </p:cNvPr>
          <p:cNvSpPr txBox="1"/>
          <p:nvPr/>
        </p:nvSpPr>
        <p:spPr>
          <a:xfrm>
            <a:off x="7535431" y="3687072"/>
            <a:ext cx="1537760" cy="584775"/>
          </a:xfrm>
          <a:prstGeom prst="rect">
            <a:avLst/>
          </a:prstGeom>
          <a:noFill/>
        </p:spPr>
        <p:txBody>
          <a:bodyPr wrap="square" rtlCol="0">
            <a:spAutoFit/>
          </a:bodyPr>
          <a:lstStyle/>
          <a:p>
            <a:pPr algn="ctr"/>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H/W</a:t>
            </a:r>
          </a:p>
          <a:p>
            <a:pPr algn="ctr"/>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acceleration</a:t>
            </a:r>
            <a:endParaRPr lang="zh-TW" altLang="en-US"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5" name="文字方塊 4">
            <a:extLst>
              <a:ext uri="{FF2B5EF4-FFF2-40B4-BE49-F238E27FC236}">
                <a16:creationId xmlns:a16="http://schemas.microsoft.com/office/drawing/2014/main" id="{99C93479-0BC4-C74C-B038-BF3DA79CEB34}"/>
              </a:ext>
            </a:extLst>
          </p:cNvPr>
          <p:cNvSpPr txBox="1"/>
          <p:nvPr/>
        </p:nvSpPr>
        <p:spPr>
          <a:xfrm>
            <a:off x="398834" y="172282"/>
            <a:ext cx="11420272" cy="1823576"/>
          </a:xfrm>
          <a:prstGeom prst="rect">
            <a:avLst/>
          </a:prstGeom>
          <a:noFill/>
        </p:spPr>
        <p:txBody>
          <a:bodyPr wrap="square" lIns="91440" tIns="45720" rIns="91440" bIns="45720" rtlCol="0" anchor="t">
            <a:spAutoFit/>
          </a:bodyPr>
          <a:lstStyle/>
          <a:p>
            <a:pPr algn="ctr">
              <a:lnSpc>
                <a:spcPts val="4500"/>
              </a:lnSpc>
            </a:pPr>
            <a:r>
              <a:rPr lang="en-US" altLang="zh-TW" sz="4600" b="1">
                <a:solidFill>
                  <a:schemeClr val="bg1">
                    <a:lumMod val="75000"/>
                  </a:schemeClr>
                </a:solidFill>
                <a:latin typeface="Arial" panose="020B0604020202020204" pitchFamily="34" charset="0"/>
                <a:ea typeface="微軟正黑體"/>
                <a:cs typeface="Arial" panose="020B0604020202020204" pitchFamily="34" charset="0"/>
              </a:rPr>
              <a:t>AES-NI</a:t>
            </a:r>
            <a:r>
              <a:rPr lang="zh-TW" altLang="en-US" sz="4600" b="1">
                <a:solidFill>
                  <a:schemeClr val="bg1">
                    <a:lumMod val="75000"/>
                  </a:schemeClr>
                </a:solidFill>
                <a:latin typeface="Arial" panose="020B0604020202020204" pitchFamily="34" charset="0"/>
                <a:ea typeface="微軟正黑體"/>
                <a:cs typeface="Arial" panose="020B0604020202020204" pitchFamily="34" charset="0"/>
              </a:rPr>
              <a:t> </a:t>
            </a:r>
            <a:r>
              <a:rPr lang="en-US" altLang="zh-TW" sz="4600" b="1">
                <a:solidFill>
                  <a:schemeClr val="bg1">
                    <a:lumMod val="75000"/>
                  </a:schemeClr>
                </a:solidFill>
                <a:latin typeface="Arial" panose="020B0604020202020204" pitchFamily="34" charset="0"/>
                <a:ea typeface="微軟正黑體"/>
                <a:cs typeface="Arial" panose="020B0604020202020204" pitchFamily="34" charset="0"/>
              </a:rPr>
              <a:t>Acceleration</a:t>
            </a:r>
            <a:r>
              <a:rPr lang="zh-TW" altLang="en-US" sz="4600" b="1">
                <a:solidFill>
                  <a:schemeClr val="bg1">
                    <a:lumMod val="75000"/>
                  </a:schemeClr>
                </a:solidFill>
                <a:latin typeface="Arial" panose="020B0604020202020204" pitchFamily="34" charset="0"/>
                <a:ea typeface="微軟正黑體"/>
                <a:cs typeface="Arial" panose="020B0604020202020204" pitchFamily="34" charset="0"/>
              </a:rPr>
              <a:t> </a:t>
            </a:r>
            <a:r>
              <a:rPr lang="en-US" altLang="zh-TW" sz="4600" b="1">
                <a:solidFill>
                  <a:schemeClr val="bg1">
                    <a:lumMod val="75000"/>
                  </a:schemeClr>
                </a:solidFill>
                <a:latin typeface="Arial" panose="020B0604020202020204" pitchFamily="34" charset="0"/>
                <a:ea typeface="微軟正黑體"/>
                <a:cs typeface="Arial" panose="020B0604020202020204" pitchFamily="34" charset="0"/>
              </a:rPr>
              <a:t>for</a:t>
            </a:r>
            <a:r>
              <a:rPr lang="zh-TW" altLang="en-US" sz="4600" b="1">
                <a:solidFill>
                  <a:schemeClr val="bg1">
                    <a:lumMod val="75000"/>
                  </a:schemeClr>
                </a:solidFill>
                <a:latin typeface="Arial" panose="020B0604020202020204" pitchFamily="34" charset="0"/>
                <a:ea typeface="微軟正黑體"/>
                <a:cs typeface="Arial" panose="020B0604020202020204" pitchFamily="34" charset="0"/>
              </a:rPr>
              <a:t> </a:t>
            </a:r>
            <a:endParaRPr lang="en-US" altLang="zh-TW" sz="4600" b="1">
              <a:solidFill>
                <a:schemeClr val="bg1">
                  <a:lumMod val="75000"/>
                </a:schemeClr>
              </a:solidFill>
              <a:latin typeface="Arial" panose="020B0604020202020204" pitchFamily="34" charset="0"/>
              <a:ea typeface="微軟正黑體"/>
              <a:cs typeface="Arial" panose="020B0604020202020204" pitchFamily="34" charset="0"/>
            </a:endParaRPr>
          </a:p>
          <a:p>
            <a:pPr algn="ctr">
              <a:lnSpc>
                <a:spcPts val="4500"/>
              </a:lnSpc>
            </a:pPr>
            <a:r>
              <a:rPr lang="en-US" altLang="zh-TW" sz="4600" b="1">
                <a:solidFill>
                  <a:schemeClr val="bg1">
                    <a:lumMod val="75000"/>
                  </a:schemeClr>
                </a:solidFill>
                <a:latin typeface="Arial" panose="020B0604020202020204" pitchFamily="34" charset="0"/>
                <a:ea typeface="微軟正黑體"/>
                <a:cs typeface="Arial" panose="020B0604020202020204" pitchFamily="34" charset="0"/>
              </a:rPr>
              <a:t>SMB3</a:t>
            </a:r>
            <a:r>
              <a:rPr lang="zh-TW" altLang="en-US" sz="4600" b="1">
                <a:solidFill>
                  <a:schemeClr val="bg1">
                    <a:lumMod val="75000"/>
                  </a:schemeClr>
                </a:solidFill>
                <a:latin typeface="Arial" panose="020B0604020202020204" pitchFamily="34" charset="0"/>
                <a:ea typeface="微軟正黑體"/>
                <a:cs typeface="Arial" panose="020B0604020202020204" pitchFamily="34" charset="0"/>
              </a:rPr>
              <a:t> </a:t>
            </a:r>
            <a:r>
              <a:rPr lang="en-US" altLang="zh-TW" sz="4600" b="1">
                <a:solidFill>
                  <a:schemeClr val="bg1">
                    <a:lumMod val="75000"/>
                  </a:schemeClr>
                </a:solidFill>
                <a:latin typeface="Arial" panose="020B0604020202020204" pitchFamily="34" charset="0"/>
                <a:ea typeface="微軟正黑體"/>
                <a:cs typeface="Arial" panose="020B0604020202020204" pitchFamily="34" charset="0"/>
              </a:rPr>
              <a:t>Signing</a:t>
            </a:r>
            <a:r>
              <a:rPr lang="zh-TW" altLang="en-US" sz="4600" b="1">
                <a:solidFill>
                  <a:schemeClr val="bg1">
                    <a:lumMod val="75000"/>
                  </a:schemeClr>
                </a:solidFill>
                <a:latin typeface="Arial" panose="020B0604020202020204" pitchFamily="34" charset="0"/>
                <a:ea typeface="微軟正黑體"/>
                <a:cs typeface="Arial" panose="020B0604020202020204" pitchFamily="34" charset="0"/>
              </a:rPr>
              <a:t> </a:t>
            </a:r>
            <a:r>
              <a:rPr lang="en-US" altLang="zh-TW" sz="4600" b="1">
                <a:solidFill>
                  <a:schemeClr val="bg1">
                    <a:lumMod val="75000"/>
                  </a:schemeClr>
                </a:solidFill>
                <a:latin typeface="Arial" panose="020B0604020202020204" pitchFamily="34" charset="0"/>
                <a:ea typeface="微軟正黑體"/>
                <a:cs typeface="Arial" panose="020B0604020202020204" pitchFamily="34" charset="0"/>
              </a:rPr>
              <a:t>a</a:t>
            </a:r>
            <a:r>
              <a:rPr lang="zh-TW" sz="4600" b="1">
                <a:solidFill>
                  <a:schemeClr val="bg1">
                    <a:lumMod val="75000"/>
                  </a:schemeClr>
                </a:solidFill>
                <a:latin typeface="Arial" panose="020B0604020202020204" pitchFamily="34" charset="0"/>
                <a:ea typeface="微軟正黑體"/>
                <a:cs typeface="Arial" panose="020B0604020202020204" pitchFamily="34" charset="0"/>
              </a:rPr>
              <a:t>nd </a:t>
            </a:r>
            <a:r>
              <a:rPr lang="en-US" altLang="zh-TW" sz="4600" b="1" err="1">
                <a:solidFill>
                  <a:schemeClr val="bg1">
                    <a:lumMod val="75000"/>
                  </a:schemeClr>
                </a:solidFill>
                <a:latin typeface="Arial" panose="020B0604020202020204" pitchFamily="34" charset="0"/>
                <a:ea typeface="微軟正黑體"/>
                <a:cs typeface="Arial" panose="020B0604020202020204" pitchFamily="34" charset="0"/>
              </a:rPr>
              <a:t>Encryp</a:t>
            </a:r>
            <a:r>
              <a:rPr lang="zh-TW" sz="4600" b="1">
                <a:solidFill>
                  <a:schemeClr val="bg1">
                    <a:lumMod val="75000"/>
                  </a:schemeClr>
                </a:solidFill>
                <a:latin typeface="Arial" panose="020B0604020202020204" pitchFamily="34" charset="0"/>
                <a:ea typeface="微軟正黑體"/>
                <a:cs typeface="Arial" panose="020B0604020202020204" pitchFamily="34" charset="0"/>
              </a:rPr>
              <a:t>tion</a:t>
            </a:r>
          </a:p>
          <a:p>
            <a:pPr algn="ctr">
              <a:lnSpc>
                <a:spcPts val="4500"/>
              </a:lnSpc>
            </a:pPr>
            <a:endParaRPr lang="zh-TW" altLang="en-US" sz="4600" b="1">
              <a:solidFill>
                <a:schemeClr val="bg1">
                  <a:lumMod val="75000"/>
                </a:schemeClr>
              </a:solidFill>
              <a:latin typeface="Arial" panose="020B0604020202020204" pitchFamily="34" charset="0"/>
              <a:ea typeface="微軟正黑體"/>
              <a:cs typeface="Arial" panose="020B0604020202020204" pitchFamily="34" charset="0"/>
            </a:endParaRPr>
          </a:p>
        </p:txBody>
      </p:sp>
    </p:spTree>
    <p:extLst>
      <p:ext uri="{BB962C8B-B14F-4D97-AF65-F5344CB8AC3E}">
        <p14:creationId xmlns:p14="http://schemas.microsoft.com/office/powerpoint/2010/main" val="3399174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6">
            <a:extLst>
              <a:ext uri="{FF2B5EF4-FFF2-40B4-BE49-F238E27FC236}">
                <a16:creationId xmlns:a16="http://schemas.microsoft.com/office/drawing/2014/main" id="{C0947147-4C6E-115B-1194-73D23E69CD60}"/>
              </a:ext>
            </a:extLst>
          </p:cNvPr>
          <p:cNvSpPr txBox="1"/>
          <p:nvPr/>
        </p:nvSpPr>
        <p:spPr>
          <a:xfrm>
            <a:off x="512748" y="269886"/>
            <a:ext cx="11186445" cy="1538883"/>
          </a:xfrm>
          <a:prstGeom prst="rect">
            <a:avLst/>
          </a:prstGeom>
          <a:noFill/>
        </p:spPr>
        <p:txBody>
          <a:bodyPr wrap="square" lIns="91440" tIns="45720" rIns="91440" bIns="45720" rtlCol="0" anchor="t">
            <a:spAutoFit/>
          </a:bodyPr>
          <a:lstStyle/>
          <a:p>
            <a:pPr algn="ctr"/>
            <a:r>
              <a:rPr lang="en-US" sz="4700" b="1">
                <a:solidFill>
                  <a:schemeClr val="bg1">
                    <a:lumMod val="75000"/>
                  </a:schemeClr>
                </a:solidFill>
                <a:latin typeface="Arial" panose="020B0604020202020204" pitchFamily="34" charset="0"/>
                <a:ea typeface="微軟正黑體"/>
                <a:cs typeface="Arial" panose="020B0604020202020204" pitchFamily="34" charset="0"/>
              </a:rPr>
              <a:t>Supports AES-128-GMAC for</a:t>
            </a:r>
          </a:p>
          <a:p>
            <a:pPr algn="ctr"/>
            <a:r>
              <a:rPr lang="en-US" sz="4700" b="1">
                <a:solidFill>
                  <a:schemeClr val="bg1">
                    <a:lumMod val="75000"/>
                  </a:schemeClr>
                </a:solidFill>
                <a:latin typeface="Arial" panose="020B0604020202020204" pitchFamily="34" charset="0"/>
                <a:ea typeface="微軟正黑體"/>
                <a:cs typeface="Arial" panose="020B0604020202020204" pitchFamily="34" charset="0"/>
              </a:rPr>
              <a:t>SMB signing acceleration</a:t>
            </a:r>
          </a:p>
        </p:txBody>
      </p:sp>
      <p:sp>
        <p:nvSpPr>
          <p:cNvPr id="8" name="Content Placeholder 6">
            <a:extLst>
              <a:ext uri="{FF2B5EF4-FFF2-40B4-BE49-F238E27FC236}">
                <a16:creationId xmlns:a16="http://schemas.microsoft.com/office/drawing/2014/main" id="{C9C87ED7-2687-24FC-4B84-324CF06DD6FE}"/>
              </a:ext>
            </a:extLst>
          </p:cNvPr>
          <p:cNvSpPr txBox="1">
            <a:spLocks/>
          </p:cNvSpPr>
          <p:nvPr/>
        </p:nvSpPr>
        <p:spPr>
          <a:xfrm>
            <a:off x="1310308" y="1904996"/>
            <a:ext cx="9571384" cy="974178"/>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altLang="zh-TW" sz="2000" b="1">
                <a:solidFill>
                  <a:schemeClr val="bg1"/>
                </a:solidFill>
                <a:latin typeface="Arial" panose="020B0604020202020204" pitchFamily="34" charset="0"/>
                <a:ea typeface="微軟正黑體"/>
                <a:cs typeface="Arial" panose="020B0604020202020204" pitchFamily="34" charset="0"/>
              </a:rPr>
              <a:t>In 10Gb/s network, </a:t>
            </a:r>
            <a:r>
              <a:rPr lang="en-US" sz="2000" b="1">
                <a:solidFill>
                  <a:srgbClr val="00B0F0"/>
                </a:solidFill>
                <a:latin typeface="Arial" panose="020B0604020202020204" pitchFamily="34" charset="0"/>
                <a:ea typeface="微軟正黑體"/>
                <a:cs typeface="Arial" panose="020B0604020202020204" pitchFamily="34" charset="0"/>
              </a:rPr>
              <a:t>AES-NI</a:t>
            </a:r>
            <a:r>
              <a:rPr lang="en-US" altLang="zh-TW" sz="2000" b="1">
                <a:solidFill>
                  <a:srgbClr val="00B0F0"/>
                </a:solidFill>
                <a:latin typeface="Arial" panose="020B0604020202020204" pitchFamily="34" charset="0"/>
                <a:ea typeface="微軟正黑體"/>
                <a:cs typeface="Arial" panose="020B0604020202020204" pitchFamily="34" charset="0"/>
              </a:rPr>
              <a:t> enabled </a:t>
            </a:r>
            <a:r>
              <a:rPr lang="en-US" sz="2000" b="1">
                <a:solidFill>
                  <a:srgbClr val="00B0F0"/>
                </a:solidFill>
                <a:latin typeface="Arial" panose="020B0604020202020204" pitchFamily="34" charset="0"/>
                <a:ea typeface="微軟正黑體"/>
                <a:cs typeface="Arial" panose="020B0604020202020204" pitchFamily="34" charset="0"/>
              </a:rPr>
              <a:t>CPU</a:t>
            </a:r>
            <a:r>
              <a:rPr lang="en-US" sz="2000" b="1">
                <a:solidFill>
                  <a:srgbClr val="FFFFFF"/>
                </a:solidFill>
                <a:latin typeface="Arial" panose="020B0604020202020204" pitchFamily="34" charset="0"/>
                <a:ea typeface="微軟正黑體"/>
                <a:cs typeface="Arial" panose="020B0604020202020204" pitchFamily="34" charset="0"/>
              </a:rPr>
              <a:t>, </a:t>
            </a:r>
            <a:r>
              <a:rPr lang="en-US" sz="2000" b="1">
                <a:solidFill>
                  <a:srgbClr val="FF0000"/>
                </a:solidFill>
                <a:latin typeface="Arial" panose="020B0604020202020204" pitchFamily="34" charset="0"/>
                <a:ea typeface="微軟正黑體"/>
                <a:cs typeface="Arial" panose="020B0604020202020204" pitchFamily="34" charset="0"/>
              </a:rPr>
              <a:t>new GMAC</a:t>
            </a:r>
            <a:r>
              <a:rPr lang="en-US" altLang="zh-TW" sz="2000" b="1">
                <a:solidFill>
                  <a:srgbClr val="FFFFFF"/>
                </a:solidFill>
                <a:latin typeface="Arial" panose="020B0604020202020204" pitchFamily="34" charset="0"/>
                <a:ea typeface="微軟正黑體"/>
                <a:cs typeface="Arial" panose="020B0604020202020204" pitchFamily="34" charset="0"/>
              </a:rPr>
              <a:t> algorithm outperforms the former</a:t>
            </a:r>
            <a:r>
              <a:rPr lang="en-US" altLang="zh-TW" sz="2000" b="1">
                <a:solidFill>
                  <a:schemeClr val="bg1"/>
                </a:solidFill>
                <a:latin typeface="Arial" panose="020B0604020202020204" pitchFamily="34" charset="0"/>
                <a:ea typeface="微軟正黑體"/>
                <a:cs typeface="Arial" panose="020B0604020202020204" pitchFamily="34" charset="0"/>
              </a:rPr>
              <a:t> </a:t>
            </a:r>
            <a:r>
              <a:rPr lang="en-US" sz="2000" b="1">
                <a:solidFill>
                  <a:schemeClr val="bg1"/>
                </a:solidFill>
                <a:latin typeface="Arial" panose="020B0604020202020204" pitchFamily="34" charset="0"/>
                <a:ea typeface="微軟正黑體"/>
                <a:cs typeface="Arial" panose="020B0604020202020204" pitchFamily="34" charset="0"/>
              </a:rPr>
              <a:t>CMAC</a:t>
            </a:r>
            <a:r>
              <a:rPr lang="en-US" altLang="zh-TW" sz="2000" b="1">
                <a:solidFill>
                  <a:schemeClr val="bg1"/>
                </a:solidFill>
                <a:latin typeface="Arial" panose="020B0604020202020204" pitchFamily="34" charset="0"/>
                <a:ea typeface="微軟正黑體"/>
                <a:cs typeface="Arial" panose="020B0604020202020204" pitchFamily="34" charset="0"/>
              </a:rPr>
              <a:t> algorithm significantly. </a:t>
            </a:r>
            <a:endParaRPr lang="en-US" sz="2000" b="1">
              <a:solidFill>
                <a:schemeClr val="bg1"/>
              </a:solidFill>
              <a:latin typeface="Arial" panose="020B0604020202020204" pitchFamily="34" charset="0"/>
              <a:ea typeface="微軟正黑體"/>
              <a:cs typeface="Arial" panose="020B0604020202020204" pitchFamily="34" charset="0"/>
            </a:endParaRPr>
          </a:p>
        </p:txBody>
      </p:sp>
      <p:sp>
        <p:nvSpPr>
          <p:cNvPr id="13" name="文字方塊 12">
            <a:extLst>
              <a:ext uri="{FF2B5EF4-FFF2-40B4-BE49-F238E27FC236}">
                <a16:creationId xmlns:a16="http://schemas.microsoft.com/office/drawing/2014/main" id="{ECDD8AB8-0785-8057-ED04-839A88474BDD}"/>
              </a:ext>
            </a:extLst>
          </p:cNvPr>
          <p:cNvSpPr txBox="1"/>
          <p:nvPr/>
        </p:nvSpPr>
        <p:spPr>
          <a:xfrm>
            <a:off x="6136422" y="4717654"/>
            <a:ext cx="1899204" cy="430887"/>
          </a:xfrm>
          <a:prstGeom prst="rect">
            <a:avLst/>
          </a:prstGeom>
          <a:noFill/>
        </p:spPr>
        <p:txBody>
          <a:bodyPr wrap="square">
            <a:spAutoFit/>
          </a:bodyPr>
          <a:lstStyle/>
          <a:p>
            <a:pPr algn="ctr"/>
            <a:r>
              <a:rPr lang="en-US" altLang="zh-TW" sz="2200" b="1">
                <a:solidFill>
                  <a:srgbClr val="FF3A00"/>
                </a:solidFill>
                <a:latin typeface="Arial" panose="020B0604020202020204" pitchFamily="34" charset="0"/>
                <a:ea typeface="微軟正黑體" panose="020B0604030504040204" pitchFamily="34" charset="-120"/>
                <a:cs typeface="Arial" panose="020B0604020202020204" pitchFamily="34" charset="0"/>
              </a:rPr>
              <a:t>GMAC</a:t>
            </a:r>
            <a:endParaRPr lang="zh-TW" altLang="en-US" sz="2200">
              <a:solidFill>
                <a:srgbClr val="FF3A0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4" name="文字方塊 13">
            <a:extLst>
              <a:ext uri="{FF2B5EF4-FFF2-40B4-BE49-F238E27FC236}">
                <a16:creationId xmlns:a16="http://schemas.microsoft.com/office/drawing/2014/main" id="{78B3B35A-C0B3-15B0-F7DF-5AEC6CE1D2C5}"/>
              </a:ext>
            </a:extLst>
          </p:cNvPr>
          <p:cNvSpPr txBox="1"/>
          <p:nvPr/>
        </p:nvSpPr>
        <p:spPr>
          <a:xfrm>
            <a:off x="3137917" y="4717654"/>
            <a:ext cx="1899204" cy="430887"/>
          </a:xfrm>
          <a:prstGeom prst="rect">
            <a:avLst/>
          </a:prstGeom>
          <a:noFill/>
        </p:spPr>
        <p:txBody>
          <a:bodyPr wrap="square">
            <a:spAutoFit/>
          </a:bodyPr>
          <a:lstStyle/>
          <a:p>
            <a:pPr algn="ctr"/>
            <a:r>
              <a:rPr lang="en-US" altLang="zh-TW" sz="2200" b="1">
                <a:solidFill>
                  <a:schemeClr val="bg1"/>
                </a:solidFill>
                <a:latin typeface="Arial" panose="020B0604020202020204" pitchFamily="34" charset="0"/>
                <a:ea typeface="微軟正黑體" panose="020B0604030504040204" pitchFamily="34" charset="-120"/>
                <a:cs typeface="Arial" panose="020B0604020202020204" pitchFamily="34" charset="0"/>
              </a:rPr>
              <a:t>CMAC</a:t>
            </a:r>
            <a:endParaRPr lang="zh-TW" altLang="en-US" sz="22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2" name="Picture 1">
            <a:extLst>
              <a:ext uri="{FF2B5EF4-FFF2-40B4-BE49-F238E27FC236}">
                <a16:creationId xmlns:a16="http://schemas.microsoft.com/office/drawing/2014/main" id="{6A219910-6933-0130-0834-3F0C02CA5582}"/>
              </a:ext>
            </a:extLst>
          </p:cNvPr>
          <p:cNvPicPr>
            <a:picLocks noChangeAspect="1"/>
          </p:cNvPicPr>
          <p:nvPr/>
        </p:nvPicPr>
        <p:blipFill>
          <a:blip r:embed="rId3"/>
          <a:stretch>
            <a:fillRect/>
          </a:stretch>
        </p:blipFill>
        <p:spPr>
          <a:xfrm>
            <a:off x="6158989" y="5186542"/>
            <a:ext cx="1927036" cy="1396516"/>
          </a:xfrm>
          <a:prstGeom prst="rect">
            <a:avLst/>
          </a:prstGeom>
        </p:spPr>
      </p:pic>
      <p:pic>
        <p:nvPicPr>
          <p:cNvPr id="3" name="Picture 2">
            <a:extLst>
              <a:ext uri="{FF2B5EF4-FFF2-40B4-BE49-F238E27FC236}">
                <a16:creationId xmlns:a16="http://schemas.microsoft.com/office/drawing/2014/main" id="{0B4FC11F-822B-50E2-4A0E-C5D04BE864B3}"/>
              </a:ext>
            </a:extLst>
          </p:cNvPr>
          <p:cNvPicPr>
            <a:picLocks noChangeAspect="1"/>
          </p:cNvPicPr>
          <p:nvPr/>
        </p:nvPicPr>
        <p:blipFill>
          <a:blip r:embed="rId4"/>
          <a:stretch>
            <a:fillRect/>
          </a:stretch>
        </p:blipFill>
        <p:spPr>
          <a:xfrm>
            <a:off x="3137917" y="5191598"/>
            <a:ext cx="1927036" cy="1396516"/>
          </a:xfrm>
          <a:prstGeom prst="rect">
            <a:avLst/>
          </a:prstGeom>
        </p:spPr>
      </p:pic>
      <p:sp>
        <p:nvSpPr>
          <p:cNvPr id="10" name="文字方塊 13">
            <a:extLst>
              <a:ext uri="{FF2B5EF4-FFF2-40B4-BE49-F238E27FC236}">
                <a16:creationId xmlns:a16="http://schemas.microsoft.com/office/drawing/2014/main" id="{2D0E6AFD-7E35-6580-7FF9-B7FC4B91A787}"/>
              </a:ext>
            </a:extLst>
          </p:cNvPr>
          <p:cNvSpPr txBox="1"/>
          <p:nvPr/>
        </p:nvSpPr>
        <p:spPr>
          <a:xfrm>
            <a:off x="1091619" y="5723756"/>
            <a:ext cx="1899204" cy="430887"/>
          </a:xfrm>
          <a:prstGeom prst="rect">
            <a:avLst/>
          </a:prstGeom>
          <a:noFill/>
        </p:spPr>
        <p:txBody>
          <a:bodyPr wrap="square">
            <a:spAutoFit/>
          </a:bodyPr>
          <a:lstStyle/>
          <a:p>
            <a:pPr algn="r"/>
            <a:r>
              <a:rPr lang="en-US" altLang="zh-TW" sz="2200">
                <a:solidFill>
                  <a:schemeClr val="bg1"/>
                </a:solidFill>
                <a:latin typeface="Arial" panose="020B0604020202020204" pitchFamily="34" charset="0"/>
                <a:ea typeface="微軟正黑體" panose="020B0604030504040204" pitchFamily="34" charset="-120"/>
                <a:cs typeface="Arial" panose="020B0604020202020204" pitchFamily="34" charset="0"/>
              </a:rPr>
              <a:t>x86</a:t>
            </a:r>
            <a:endParaRPr lang="zh-TW" altLang="en-US" sz="22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7" name="文字方塊 12">
            <a:extLst>
              <a:ext uri="{FF2B5EF4-FFF2-40B4-BE49-F238E27FC236}">
                <a16:creationId xmlns:a16="http://schemas.microsoft.com/office/drawing/2014/main" id="{0B546BA5-0F95-CF47-B15D-DAD786942A0B}"/>
              </a:ext>
            </a:extLst>
          </p:cNvPr>
          <p:cNvSpPr txBox="1"/>
          <p:nvPr/>
        </p:nvSpPr>
        <p:spPr>
          <a:xfrm>
            <a:off x="8035626" y="5723756"/>
            <a:ext cx="1899204" cy="430887"/>
          </a:xfrm>
          <a:prstGeom prst="rect">
            <a:avLst/>
          </a:prstGeom>
          <a:noFill/>
        </p:spPr>
        <p:txBody>
          <a:bodyPr wrap="square">
            <a:spAutoFit/>
          </a:bodyPr>
          <a:lstStyle/>
          <a:p>
            <a:pPr algn="ctr"/>
            <a:r>
              <a:rPr lang="en-US" altLang="zh-TW" sz="2200">
                <a:solidFill>
                  <a:srgbClr val="FF3A00"/>
                </a:solidFill>
                <a:latin typeface="Arial" panose="020B0604020202020204" pitchFamily="34" charset="0"/>
                <a:ea typeface="微軟正黑體" panose="020B0604030504040204" pitchFamily="34" charset="-120"/>
                <a:cs typeface="Arial" panose="020B0604020202020204" pitchFamily="34" charset="0"/>
              </a:rPr>
              <a:t>2X</a:t>
            </a:r>
            <a:r>
              <a:rPr lang="zh-TW" altLang="en-US" sz="2200">
                <a:solidFill>
                  <a:srgbClr val="FF3A00"/>
                </a:solidFill>
                <a:latin typeface="Arial" panose="020B0604020202020204" pitchFamily="34" charset="0"/>
                <a:ea typeface="微軟正黑體" panose="020B0604030504040204" pitchFamily="34" charset="-120"/>
                <a:cs typeface="Arial" panose="020B0604020202020204" pitchFamily="34" charset="0"/>
              </a:rPr>
              <a:t> </a:t>
            </a:r>
            <a:r>
              <a:rPr lang="en-US" altLang="zh-TW" sz="2200">
                <a:solidFill>
                  <a:srgbClr val="FF3A00"/>
                </a:solidFill>
                <a:latin typeface="Arial" panose="020B0604020202020204" pitchFamily="34" charset="0"/>
                <a:ea typeface="微軟正黑體" panose="020B0604030504040204" pitchFamily="34" charset="-120"/>
                <a:cs typeface="Arial" panose="020B0604020202020204" pitchFamily="34" charset="0"/>
              </a:rPr>
              <a:t>Faster</a:t>
            </a:r>
            <a:endParaRPr lang="zh-TW" altLang="en-US" sz="2200">
              <a:solidFill>
                <a:srgbClr val="FF3A0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5" name="TextBox 4">
            <a:extLst>
              <a:ext uri="{FF2B5EF4-FFF2-40B4-BE49-F238E27FC236}">
                <a16:creationId xmlns:a16="http://schemas.microsoft.com/office/drawing/2014/main" id="{15DCC3F0-71CB-54C3-3D85-45BC4D651FAF}"/>
              </a:ext>
            </a:extLst>
          </p:cNvPr>
          <p:cNvSpPr txBox="1"/>
          <p:nvPr/>
        </p:nvSpPr>
        <p:spPr>
          <a:xfrm>
            <a:off x="1406033" y="3179855"/>
            <a:ext cx="9803834" cy="1323439"/>
          </a:xfrm>
          <a:prstGeom prst="rect">
            <a:avLst/>
          </a:prstGeom>
          <a:noFill/>
        </p:spPr>
        <p:txBody>
          <a:bodyPr wrap="square">
            <a:spAutoFit/>
          </a:bodyPr>
          <a:lstStyle/>
          <a:p>
            <a:r>
              <a:rPr lang="en-TW" sz="2000">
                <a:solidFill>
                  <a:schemeClr val="bg1"/>
                </a:solidFill>
                <a:latin typeface="Arial" panose="020B0604020202020204" pitchFamily="34" charset="0"/>
                <a:cs typeface="Arial" panose="020B0604020202020204" pitchFamily="34" charset="0"/>
              </a:rPr>
              <a:t>QuTS hero h5.1 supports AES-128-GMAC signing acceleration (only in Windows Server 2022 and Windows 11 clients) that not only greatly increases data signing efficiency over SMB 3.1.1 but also enhances the CPU utilization of the NAS system - providing the best balance of security and performance.</a:t>
            </a:r>
          </a:p>
        </p:txBody>
      </p:sp>
    </p:spTree>
    <p:extLst>
      <p:ext uri="{BB962C8B-B14F-4D97-AF65-F5344CB8AC3E}">
        <p14:creationId xmlns:p14="http://schemas.microsoft.com/office/powerpoint/2010/main" val="30062588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BC921-37D9-C35B-7A76-CAC8CD06DE70}"/>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AC98A68D-6D98-C558-77BA-26D2CE7719C5}"/>
              </a:ext>
            </a:extLst>
          </p:cNvPr>
          <p:cNvSpPr txBox="1"/>
          <p:nvPr/>
        </p:nvSpPr>
        <p:spPr>
          <a:xfrm>
            <a:off x="502777" y="100974"/>
            <a:ext cx="11186445" cy="1323439"/>
          </a:xfrm>
          <a:prstGeom prst="rect">
            <a:avLst/>
          </a:prstGeom>
          <a:noFill/>
        </p:spPr>
        <p:txBody>
          <a:bodyPr wrap="square" lIns="91440" tIns="45720" rIns="91440" bIns="45720" rtlCol="0" anchor="t">
            <a:spAutoFit/>
          </a:bodyPr>
          <a:lstStyle/>
          <a:p>
            <a:pPr algn="ctr"/>
            <a:r>
              <a:rPr lang="en-US" altLang="zh-TW" sz="4000" b="1">
                <a:solidFill>
                  <a:schemeClr val="bg1">
                    <a:lumMod val="75000"/>
                  </a:schemeClr>
                </a:solidFill>
                <a:latin typeface="Arial" panose="020B0604020202020204" pitchFamily="34" charset="0"/>
                <a:ea typeface="微軟正黑體"/>
                <a:cs typeface="Arial" panose="020B0604020202020204" pitchFamily="34" charset="0"/>
              </a:rPr>
              <a:t>SMB </a:t>
            </a:r>
            <a:r>
              <a:rPr lang="zh-TW" sz="4000" b="1">
                <a:solidFill>
                  <a:schemeClr val="bg1">
                    <a:lumMod val="75000"/>
                  </a:schemeClr>
                </a:solidFill>
                <a:latin typeface="Arial" panose="020B0604020202020204" pitchFamily="34" charset="0"/>
                <a:ea typeface="微軟正黑體"/>
                <a:cs typeface="Arial" panose="020B0604020202020204" pitchFamily="34" charset="0"/>
              </a:rPr>
              <a:t>Multichannel</a:t>
            </a:r>
            <a:r>
              <a:rPr lang="en-US" altLang="zh-TW" sz="4000" b="1">
                <a:solidFill>
                  <a:schemeClr val="bg1">
                    <a:lumMod val="75000"/>
                  </a:schemeClr>
                </a:solidFill>
                <a:latin typeface="Arial" panose="020B0604020202020204" pitchFamily="34" charset="0"/>
                <a:ea typeface="微軟正黑體"/>
                <a:cs typeface="Arial" panose="020B0604020202020204" pitchFamily="34" charset="0"/>
              </a:rPr>
              <a:t> for Multiplied Network Performance and Fault-tolerant Connections</a:t>
            </a:r>
            <a:endParaRPr lang="zh-TW" sz="4000" b="1">
              <a:solidFill>
                <a:schemeClr val="bg1">
                  <a:lumMod val="75000"/>
                </a:schemeClr>
              </a:solidFill>
              <a:latin typeface="Arial" panose="020B0604020202020204" pitchFamily="34" charset="0"/>
              <a:ea typeface="微軟正黑體"/>
              <a:cs typeface="Arial" panose="020B0604020202020204" pitchFamily="34" charset="0"/>
            </a:endParaRPr>
          </a:p>
        </p:txBody>
      </p:sp>
      <p:sp>
        <p:nvSpPr>
          <p:cNvPr id="8" name="Content Placeholder 6">
            <a:extLst>
              <a:ext uri="{FF2B5EF4-FFF2-40B4-BE49-F238E27FC236}">
                <a16:creationId xmlns:a16="http://schemas.microsoft.com/office/drawing/2014/main" id="{B7093FB6-F636-9E59-42AB-42ED95D7246D}"/>
              </a:ext>
            </a:extLst>
          </p:cNvPr>
          <p:cNvSpPr txBox="1">
            <a:spLocks/>
          </p:cNvSpPr>
          <p:nvPr/>
        </p:nvSpPr>
        <p:spPr>
          <a:xfrm>
            <a:off x="1382879" y="1593514"/>
            <a:ext cx="9571384" cy="974178"/>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1800">
                <a:solidFill>
                  <a:schemeClr val="bg1"/>
                </a:solidFill>
                <a:latin typeface="Arial" panose="020B0604020202020204" pitchFamily="34" charset="0"/>
                <a:ea typeface="微軟正黑體"/>
                <a:cs typeface="Arial" panose="020B0604020202020204" pitchFamily="34" charset="0"/>
              </a:rPr>
              <a:t>A SMB 3 </a:t>
            </a:r>
            <a:r>
              <a:rPr lang="en-US" altLang="zh-TW" sz="1800">
                <a:solidFill>
                  <a:schemeClr val="bg1"/>
                </a:solidFill>
                <a:latin typeface="Arial" panose="020B0604020202020204" pitchFamily="34" charset="0"/>
                <a:ea typeface="微軟正黑體"/>
                <a:cs typeface="Arial" panose="020B0604020202020204" pitchFamily="34" charset="0"/>
              </a:rPr>
              <a:t>client automatically establishes multiple connections to the SMB server for a single SMB session, and with the multiple connections achieves bandwidth </a:t>
            </a:r>
            <a:r>
              <a:rPr lang="en-US" sz="1800">
                <a:solidFill>
                  <a:srgbClr val="FFFFFF"/>
                </a:solidFill>
                <a:latin typeface="Arial" panose="020B0604020202020204" pitchFamily="34" charset="0"/>
                <a:ea typeface="微軟正黑體"/>
                <a:cs typeface="Arial" panose="020B0604020202020204" pitchFamily="34" charset="0"/>
              </a:rPr>
              <a:t>aggregation and </a:t>
            </a:r>
            <a:r>
              <a:rPr lang="en-US" sz="1800">
                <a:solidFill>
                  <a:schemeClr val="bg1"/>
                </a:solidFill>
                <a:latin typeface="Arial" panose="020B0604020202020204" pitchFamily="34" charset="0"/>
                <a:ea typeface="微軟正黑體"/>
                <a:cs typeface="Arial" panose="020B0604020202020204" pitchFamily="34" charset="0"/>
              </a:rPr>
              <a:t>network fault tolerance.</a:t>
            </a:r>
          </a:p>
        </p:txBody>
      </p:sp>
      <p:grpSp>
        <p:nvGrpSpPr>
          <p:cNvPr id="2" name="群組 1">
            <a:extLst>
              <a:ext uri="{FF2B5EF4-FFF2-40B4-BE49-F238E27FC236}">
                <a16:creationId xmlns:a16="http://schemas.microsoft.com/office/drawing/2014/main" id="{9692FB20-2B01-4BC9-EFD8-A6C3CD196E50}"/>
              </a:ext>
            </a:extLst>
          </p:cNvPr>
          <p:cNvGrpSpPr/>
          <p:nvPr/>
        </p:nvGrpSpPr>
        <p:grpSpPr>
          <a:xfrm>
            <a:off x="512748" y="2717056"/>
            <a:ext cx="11382999" cy="3831661"/>
            <a:chOff x="274124" y="2393575"/>
            <a:chExt cx="12343988" cy="4155142"/>
          </a:xfrm>
        </p:grpSpPr>
        <p:sp>
          <p:nvSpPr>
            <p:cNvPr id="4" name="矩形: 圓角 3">
              <a:extLst>
                <a:ext uri="{FF2B5EF4-FFF2-40B4-BE49-F238E27FC236}">
                  <a16:creationId xmlns:a16="http://schemas.microsoft.com/office/drawing/2014/main" id="{F299429A-834F-3CFE-BF6A-256A4A1FEEE1}"/>
                </a:ext>
              </a:extLst>
            </p:cNvPr>
            <p:cNvSpPr/>
            <p:nvPr/>
          </p:nvSpPr>
          <p:spPr>
            <a:xfrm>
              <a:off x="5968252" y="2393575"/>
              <a:ext cx="6649860" cy="4155141"/>
            </a:xfrm>
            <a:prstGeom prst="roundRect">
              <a:avLst>
                <a:gd name="adj" fmla="val 7486"/>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latin typeface="Arial" panose="020B0604020202020204" pitchFamily="34" charset="0"/>
                <a:cs typeface="Arial" panose="020B0604020202020204" pitchFamily="34" charset="0"/>
              </a:endParaRPr>
            </a:p>
          </p:txBody>
        </p:sp>
        <p:sp>
          <p:nvSpPr>
            <p:cNvPr id="5" name="矩形: 圓角 4">
              <a:extLst>
                <a:ext uri="{FF2B5EF4-FFF2-40B4-BE49-F238E27FC236}">
                  <a16:creationId xmlns:a16="http://schemas.microsoft.com/office/drawing/2014/main" id="{7A853689-C453-4642-B408-3D36F8C3064F}"/>
                </a:ext>
              </a:extLst>
            </p:cNvPr>
            <p:cNvSpPr/>
            <p:nvPr/>
          </p:nvSpPr>
          <p:spPr>
            <a:xfrm>
              <a:off x="274124" y="2393576"/>
              <a:ext cx="5487941" cy="4155141"/>
            </a:xfrm>
            <a:prstGeom prst="roundRect">
              <a:avLst>
                <a:gd name="adj" fmla="val 7486"/>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latin typeface="Arial" panose="020B0604020202020204" pitchFamily="34" charset="0"/>
                <a:cs typeface="Arial" panose="020B0604020202020204" pitchFamily="34" charset="0"/>
              </a:endParaRPr>
            </a:p>
          </p:txBody>
        </p:sp>
        <p:sp>
          <p:nvSpPr>
            <p:cNvPr id="11" name="文字方塊 3">
              <a:extLst>
                <a:ext uri="{FF2B5EF4-FFF2-40B4-BE49-F238E27FC236}">
                  <a16:creationId xmlns:a16="http://schemas.microsoft.com/office/drawing/2014/main" id="{11EB6CC1-EC0C-E23D-3F5F-80A7FC727A23}"/>
                </a:ext>
              </a:extLst>
            </p:cNvPr>
            <p:cNvSpPr txBox="1"/>
            <p:nvPr/>
          </p:nvSpPr>
          <p:spPr>
            <a:xfrm>
              <a:off x="1839624" y="2583546"/>
              <a:ext cx="2711755" cy="400512"/>
            </a:xfrm>
            <a:prstGeom prst="rect">
              <a:avLst/>
            </a:prstGeom>
            <a:noFill/>
          </p:spPr>
          <p:txBody>
            <a:bodyPr wrap="square" lIns="91440" tIns="45720" rIns="91440" bIns="45720" anchor="t">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b="1">
                  <a:latin typeface="Arial" panose="020B0604020202020204" pitchFamily="34" charset="0"/>
                  <a:ea typeface="微軟正黑體"/>
                  <a:cs typeface="Arial" panose="020B0604020202020204" pitchFamily="34" charset="0"/>
                </a:rPr>
                <a:t>Without Multichannel</a:t>
              </a:r>
            </a:p>
          </p:txBody>
        </p:sp>
        <p:sp>
          <p:nvSpPr>
            <p:cNvPr id="15" name="文字方塊 4">
              <a:extLst>
                <a:ext uri="{FF2B5EF4-FFF2-40B4-BE49-F238E27FC236}">
                  <a16:creationId xmlns:a16="http://schemas.microsoft.com/office/drawing/2014/main" id="{8D86AC44-FE46-E9BE-E258-0541EE2B5395}"/>
                </a:ext>
              </a:extLst>
            </p:cNvPr>
            <p:cNvSpPr txBox="1"/>
            <p:nvPr/>
          </p:nvSpPr>
          <p:spPr>
            <a:xfrm>
              <a:off x="7908298" y="2605880"/>
              <a:ext cx="2533090" cy="400512"/>
            </a:xfrm>
            <a:prstGeom prst="rect">
              <a:avLst/>
            </a:prstGeom>
            <a:noFill/>
          </p:spPr>
          <p:txBody>
            <a:bodyPr wrap="square" lIns="91440" tIns="45720" rIns="91440" bIns="45720" anchor="t">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b="1">
                  <a:latin typeface="Arial" panose="020B0604020202020204" pitchFamily="34" charset="0"/>
                  <a:ea typeface="微軟正黑體"/>
                  <a:cs typeface="Arial" panose="020B0604020202020204" pitchFamily="34" charset="0"/>
                </a:rPr>
                <a:t>With Multichannel</a:t>
              </a:r>
            </a:p>
          </p:txBody>
        </p:sp>
        <p:pic>
          <p:nvPicPr>
            <p:cNvPr id="16" name="圖形 5">
              <a:extLst>
                <a:ext uri="{FF2B5EF4-FFF2-40B4-BE49-F238E27FC236}">
                  <a16:creationId xmlns:a16="http://schemas.microsoft.com/office/drawing/2014/main" id="{DF5B3748-E6EC-194B-470E-F7B2E84119BC}"/>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52558"/>
            <a:stretch/>
          </p:blipFill>
          <p:spPr>
            <a:xfrm>
              <a:off x="525768" y="3252211"/>
              <a:ext cx="5030021" cy="3149975"/>
            </a:xfrm>
            <a:prstGeom prst="rect">
              <a:avLst/>
            </a:prstGeom>
          </p:spPr>
        </p:pic>
        <p:sp>
          <p:nvSpPr>
            <p:cNvPr id="19" name="文字方塊 6">
              <a:extLst>
                <a:ext uri="{FF2B5EF4-FFF2-40B4-BE49-F238E27FC236}">
                  <a16:creationId xmlns:a16="http://schemas.microsoft.com/office/drawing/2014/main" id="{C0800BD3-D3F8-981A-7A57-7C53693B8EC9}"/>
                </a:ext>
              </a:extLst>
            </p:cNvPr>
            <p:cNvSpPr txBox="1"/>
            <p:nvPr/>
          </p:nvSpPr>
          <p:spPr>
            <a:xfrm>
              <a:off x="11002204" y="4047506"/>
              <a:ext cx="960929" cy="300384"/>
            </a:xfrm>
            <a:prstGeom prst="rect">
              <a:avLst/>
            </a:prstGeom>
            <a:noFill/>
          </p:spPr>
          <p:txBody>
            <a:bodyPr wrap="square" lIns="91440" tIns="45720" rIns="91440" bIns="45720" anchor="t">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200" b="1">
                  <a:latin typeface="Arial" panose="020B0604020202020204" pitchFamily="34" charset="0"/>
                  <a:ea typeface="微軟正黑體"/>
                  <a:cs typeface="Arial" panose="020B0604020202020204" pitchFamily="34" charset="0"/>
                </a:rPr>
                <a:t>Faster!</a:t>
              </a:r>
              <a:endParaRPr lang="zh-TW" altLang="en-US">
                <a:latin typeface="Arial" panose="020B0604020202020204" pitchFamily="34" charset="0"/>
                <a:cs typeface="Arial" panose="020B0604020202020204" pitchFamily="34" charset="0"/>
              </a:endParaRPr>
            </a:p>
          </p:txBody>
        </p:sp>
        <p:sp>
          <p:nvSpPr>
            <p:cNvPr id="21" name="文字方塊 7">
              <a:extLst>
                <a:ext uri="{FF2B5EF4-FFF2-40B4-BE49-F238E27FC236}">
                  <a16:creationId xmlns:a16="http://schemas.microsoft.com/office/drawing/2014/main" id="{4C0349EF-CC5E-45F1-C702-44828DCEF01C}"/>
                </a:ext>
              </a:extLst>
            </p:cNvPr>
            <p:cNvSpPr txBox="1"/>
            <p:nvPr/>
          </p:nvSpPr>
          <p:spPr>
            <a:xfrm>
              <a:off x="10977862" y="5673797"/>
              <a:ext cx="1640250" cy="500640"/>
            </a:xfrm>
            <a:prstGeom prst="rect">
              <a:avLst/>
            </a:prstGeom>
            <a:noFill/>
          </p:spPr>
          <p:txBody>
            <a:bodyPr wrap="square" lIns="91440" tIns="45720" rIns="91440" bIns="45720" anchor="t">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latin typeface="Arial" panose="020B0604020202020204" pitchFamily="34" charset="0"/>
                  <a:ea typeface="微軟正黑體"/>
                  <a:cs typeface="Arial" panose="020B0604020202020204" pitchFamily="34" charset="0"/>
                </a:rPr>
                <a:t>Network fault tolerance!</a:t>
              </a:r>
              <a:endParaRPr lang="en-US" sz="1200" b="1">
                <a:latin typeface="Arial" panose="020B0604020202020204" pitchFamily="34" charset="0"/>
                <a:ea typeface="微軟正黑體" panose="020B0604030504040204" pitchFamily="34" charset="-120"/>
                <a:cs typeface="Arial" panose="020B0604020202020204" pitchFamily="34" charset="0"/>
              </a:endParaRPr>
            </a:p>
          </p:txBody>
        </p:sp>
        <p:pic>
          <p:nvPicPr>
            <p:cNvPr id="23" name="圖形 8">
              <a:extLst>
                <a:ext uri="{FF2B5EF4-FFF2-40B4-BE49-F238E27FC236}">
                  <a16:creationId xmlns:a16="http://schemas.microsoft.com/office/drawing/2014/main" id="{24F862A4-0AC0-0791-DE71-8155BBEDEF17}"/>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3413" r="-855"/>
            <a:stretch/>
          </p:blipFill>
          <p:spPr>
            <a:xfrm>
              <a:off x="6077283" y="3252210"/>
              <a:ext cx="5030021" cy="3149975"/>
            </a:xfrm>
            <a:prstGeom prst="rect">
              <a:avLst/>
            </a:prstGeom>
          </p:spPr>
        </p:pic>
      </p:grpSp>
    </p:spTree>
    <p:extLst>
      <p:ext uri="{BB962C8B-B14F-4D97-AF65-F5344CB8AC3E}">
        <p14:creationId xmlns:p14="http://schemas.microsoft.com/office/powerpoint/2010/main" val="8989095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A21E1-A986-048D-CC67-98D80B9CAB44}"/>
            </a:ext>
          </a:extLst>
        </p:cNvPr>
        <p:cNvGrpSpPr/>
        <p:nvPr/>
      </p:nvGrpSpPr>
      <p:grpSpPr>
        <a:xfrm>
          <a:off x="0" y="0"/>
          <a:ext cx="0" cy="0"/>
          <a:chOff x="0" y="0"/>
          <a:chExt cx="0" cy="0"/>
        </a:xfrm>
      </p:grpSpPr>
      <p:sp>
        <p:nvSpPr>
          <p:cNvPr id="4" name="矩形: 圓角 3">
            <a:extLst>
              <a:ext uri="{FF2B5EF4-FFF2-40B4-BE49-F238E27FC236}">
                <a16:creationId xmlns:a16="http://schemas.microsoft.com/office/drawing/2014/main" id="{BB9C3A06-AFDC-52DA-D65D-A3B4E8D8E62F}"/>
              </a:ext>
            </a:extLst>
          </p:cNvPr>
          <p:cNvSpPr/>
          <p:nvPr/>
        </p:nvSpPr>
        <p:spPr>
          <a:xfrm>
            <a:off x="1213503" y="3555050"/>
            <a:ext cx="10091204" cy="2153541"/>
          </a:xfrm>
          <a:prstGeom prst="roundRect">
            <a:avLst>
              <a:gd name="adj" fmla="val 8334"/>
            </a:avLst>
          </a:prstGeom>
          <a:gradFill>
            <a:gsLst>
              <a:gs pos="44000">
                <a:srgbClr val="F5F5F5">
                  <a:alpha val="76000"/>
                </a:srgbClr>
              </a:gs>
              <a:gs pos="64000">
                <a:srgbClr val="F9F9F9"/>
              </a:gs>
              <a:gs pos="0">
                <a:schemeClr val="bg1"/>
              </a:gs>
              <a:gs pos="100000">
                <a:schemeClr val="bg1">
                  <a:lumMod val="95000"/>
                  <a:alpha val="62000"/>
                </a:schemeClr>
              </a:gs>
            </a:gsLst>
            <a:lin ang="5400000" scaled="1"/>
          </a:gradFill>
          <a:ln>
            <a:gradFill>
              <a:gsLst>
                <a:gs pos="0">
                  <a:schemeClr val="accent1">
                    <a:lumMod val="5000"/>
                    <a:lumOff val="95000"/>
                  </a:schemeClr>
                </a:gs>
                <a:gs pos="83000">
                  <a:srgbClr val="FF3A00"/>
                </a:gs>
                <a:gs pos="100000">
                  <a:schemeClr val="accent1">
                    <a:lumMod val="30000"/>
                    <a:lumOff val="70000"/>
                  </a:schemeClr>
                </a:gs>
              </a:gsLst>
              <a:lin ang="2700000" scaled="0"/>
            </a:gradFill>
          </a:ln>
          <a:effectLst>
            <a:reflection blurRad="469900" stA="50000" endA="300" endPos="32000" dist="889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6" name="文字方塊 5">
            <a:extLst>
              <a:ext uri="{FF2B5EF4-FFF2-40B4-BE49-F238E27FC236}">
                <a16:creationId xmlns:a16="http://schemas.microsoft.com/office/drawing/2014/main" id="{3B71EA1C-C197-AE29-D4B1-AC97923EA504}"/>
              </a:ext>
            </a:extLst>
          </p:cNvPr>
          <p:cNvSpPr txBox="1"/>
          <p:nvPr/>
        </p:nvSpPr>
        <p:spPr>
          <a:xfrm>
            <a:off x="-1" y="608365"/>
            <a:ext cx="12192001" cy="800219"/>
          </a:xfrm>
          <a:prstGeom prst="rect">
            <a:avLst/>
          </a:prstGeom>
          <a:noFill/>
        </p:spPr>
        <p:txBody>
          <a:bodyPr wrap="square" lIns="91440" tIns="45720" rIns="91440" bIns="45720" rtlCol="0" anchor="t">
            <a:spAutoFit/>
          </a:bodyPr>
          <a:lstStyle/>
          <a:p>
            <a:pPr algn="ctr"/>
            <a:r>
              <a:rPr lang="zh-TW" sz="4600" b="1">
                <a:solidFill>
                  <a:schemeClr val="bg1">
                    <a:lumMod val="75000"/>
                  </a:schemeClr>
                </a:solidFill>
                <a:latin typeface="Arial" panose="020B0604020202020204" pitchFamily="34" charset="0"/>
                <a:ea typeface="微軟正黑體"/>
                <a:cs typeface="Arial" panose="020B0604020202020204" pitchFamily="34" charset="0"/>
              </a:rPr>
              <a:t>Virtualization Storage S</a:t>
            </a:r>
            <a:r>
              <a:rPr lang="zh-TW" sz="4600" b="1">
                <a:solidFill>
                  <a:srgbClr val="BFBFBF"/>
                </a:solidFill>
                <a:latin typeface="Arial" panose="020B0604020202020204" pitchFamily="34" charset="0"/>
                <a:ea typeface="微軟正黑體"/>
                <a:cs typeface="Arial" panose="020B0604020202020204" pitchFamily="34" charset="0"/>
              </a:rPr>
              <a:t>olu</a:t>
            </a:r>
            <a:r>
              <a:rPr lang="zh-TW" sz="4600" b="1">
                <a:solidFill>
                  <a:schemeClr val="bg1">
                    <a:lumMod val="75000"/>
                  </a:schemeClr>
                </a:solidFill>
                <a:latin typeface="Arial" panose="020B0604020202020204" pitchFamily="34" charset="0"/>
                <a:ea typeface="微軟正黑體"/>
                <a:cs typeface="Arial" panose="020B0604020202020204" pitchFamily="34" charset="0"/>
              </a:rPr>
              <a:t>tions</a:t>
            </a:r>
            <a:endParaRPr lang="zh-TW">
              <a:latin typeface="Arial" panose="020B0604020202020204" pitchFamily="34" charset="0"/>
              <a:cs typeface="Arial" panose="020B0604020202020204" pitchFamily="34" charset="0"/>
            </a:endParaRPr>
          </a:p>
        </p:txBody>
      </p:sp>
      <p:sp>
        <p:nvSpPr>
          <p:cNvPr id="12" name="文字方塊 11">
            <a:extLst>
              <a:ext uri="{FF2B5EF4-FFF2-40B4-BE49-F238E27FC236}">
                <a16:creationId xmlns:a16="http://schemas.microsoft.com/office/drawing/2014/main" id="{C6077DF2-CEC1-6332-2CA9-7BD7B9222318}"/>
              </a:ext>
            </a:extLst>
          </p:cNvPr>
          <p:cNvSpPr txBox="1"/>
          <p:nvPr/>
        </p:nvSpPr>
        <p:spPr>
          <a:xfrm>
            <a:off x="10260878" y="-1190121"/>
            <a:ext cx="877163" cy="369332"/>
          </a:xfrm>
          <a:prstGeom prst="rect">
            <a:avLst/>
          </a:prstGeom>
          <a:noFill/>
        </p:spPr>
        <p:txBody>
          <a:bodyPr wrap="none" lIns="91440" tIns="45720" rIns="91440" bIns="45720" rtlCol="0" anchor="t">
            <a:spAutoFit/>
          </a:bodyPr>
          <a:lstStyle/>
          <a:p>
            <a:r>
              <a:rPr kumimoji="1" lang="en" altLang="zh-TW">
                <a:solidFill>
                  <a:srgbClr val="FF0000"/>
                </a:solidFill>
                <a:latin typeface="Arial" panose="020B0604020202020204" pitchFamily="34" charset="0"/>
                <a:ea typeface="新細明體"/>
                <a:cs typeface="Arial" panose="020B0604020202020204" pitchFamily="34" charset="0"/>
              </a:rPr>
              <a:t>可排版</a:t>
            </a:r>
            <a:endParaRPr lang="en" altLang="zh-TW">
              <a:solidFill>
                <a:srgbClr val="FF0000"/>
              </a:solidFill>
              <a:latin typeface="Arial" panose="020B0604020202020204" pitchFamily="34" charset="0"/>
              <a:ea typeface="新細明體"/>
              <a:cs typeface="Arial" panose="020B0604020202020204" pitchFamily="34" charset="0"/>
            </a:endParaRPr>
          </a:p>
        </p:txBody>
      </p:sp>
      <p:sp>
        <p:nvSpPr>
          <p:cNvPr id="11" name="矩形 10">
            <a:extLst>
              <a:ext uri="{FF2B5EF4-FFF2-40B4-BE49-F238E27FC236}">
                <a16:creationId xmlns:a16="http://schemas.microsoft.com/office/drawing/2014/main" id="{A39874B5-4923-B24C-4735-C907504D67D9}"/>
              </a:ext>
            </a:extLst>
          </p:cNvPr>
          <p:cNvSpPr/>
          <p:nvPr/>
        </p:nvSpPr>
        <p:spPr>
          <a:xfrm>
            <a:off x="1357436" y="2314361"/>
            <a:ext cx="10091204" cy="923330"/>
          </a:xfrm>
          <a:prstGeom prst="rect">
            <a:avLst/>
          </a:prstGeom>
        </p:spPr>
        <p:txBody>
          <a:bodyPr wrap="square" lIns="91440" tIns="45720" rIns="91440" bIns="45720" anchor="t">
            <a:spAutoFit/>
          </a:bodyPr>
          <a:lstStyle/>
          <a:p>
            <a:r>
              <a:rPr lang="zh-TW" b="1">
                <a:solidFill>
                  <a:schemeClr val="bg1"/>
                </a:solidFill>
                <a:latin typeface="Arial" panose="020B0604020202020204" pitchFamily="34" charset="0"/>
                <a:ea typeface="微軟正黑體"/>
                <a:cs typeface="Arial" panose="020B0604020202020204" pitchFamily="34" charset="0"/>
              </a:rPr>
              <a:t>Virtualization applications significantly enhance the management efficiency and resource availability of enterprise IT. QNAP NAS provides a reliable, high-performance, and cost-effective storage solution for diverse virtualization platforms.</a:t>
            </a:r>
            <a:endParaRPr lang="zh-TW" sz="1600">
              <a:latin typeface="Arial" panose="020B0604020202020204" pitchFamily="34" charset="0"/>
              <a:cs typeface="Arial" panose="020B0604020202020204" pitchFamily="34" charset="0"/>
            </a:endParaRPr>
          </a:p>
        </p:txBody>
      </p:sp>
      <p:pic>
        <p:nvPicPr>
          <p:cNvPr id="3" name="圖片 2" descr="一張含有 文字, 螢幕擷取畫面, 字型 的圖片&#10;&#10;自動產生的描述">
            <a:extLst>
              <a:ext uri="{FF2B5EF4-FFF2-40B4-BE49-F238E27FC236}">
                <a16:creationId xmlns:a16="http://schemas.microsoft.com/office/drawing/2014/main" id="{3415B720-345C-F0B5-91C0-AD9CA463F5AC}"/>
              </a:ext>
            </a:extLst>
          </p:cNvPr>
          <p:cNvPicPr>
            <a:picLocks noChangeAspect="1"/>
          </p:cNvPicPr>
          <p:nvPr/>
        </p:nvPicPr>
        <p:blipFill>
          <a:blip r:embed="rId3"/>
          <a:stretch>
            <a:fillRect/>
          </a:stretch>
        </p:blipFill>
        <p:spPr>
          <a:xfrm>
            <a:off x="1814041" y="3843662"/>
            <a:ext cx="8700649" cy="1324883"/>
          </a:xfrm>
          <a:prstGeom prst="rect">
            <a:avLst/>
          </a:prstGeom>
        </p:spPr>
      </p:pic>
      <p:sp>
        <p:nvSpPr>
          <p:cNvPr id="5" name="文字方塊 17">
            <a:extLst>
              <a:ext uri="{FF2B5EF4-FFF2-40B4-BE49-F238E27FC236}">
                <a16:creationId xmlns:a16="http://schemas.microsoft.com/office/drawing/2014/main" id="{C3EADE3E-86D6-B6F4-4D33-4B592012A58A}"/>
              </a:ext>
            </a:extLst>
          </p:cNvPr>
          <p:cNvSpPr txBox="1"/>
          <p:nvPr/>
        </p:nvSpPr>
        <p:spPr>
          <a:xfrm>
            <a:off x="1213503" y="6111135"/>
            <a:ext cx="8484310" cy="276999"/>
          </a:xfrm>
          <a:prstGeom prst="rect">
            <a:avLst/>
          </a:prstGeom>
          <a:noFill/>
        </p:spPr>
        <p:txBody>
          <a:bodyPr wrap="non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200">
                <a:solidFill>
                  <a:srgbClr val="FFFFFF"/>
                </a:solidFill>
                <a:latin typeface="Arial" panose="020B0604020202020204" pitchFamily="34" charset="0"/>
                <a:ea typeface="微軟正黑體"/>
                <a:cs typeface="Arial" panose="020B0604020202020204" pitchFamily="34" charset="0"/>
              </a:rPr>
              <a:t>Note: </a:t>
            </a:r>
            <a:r>
              <a:rPr lang="zh-TW" sz="1200">
                <a:solidFill>
                  <a:srgbClr val="FFFFFF"/>
                </a:solidFill>
                <a:latin typeface="Arial" panose="020B0604020202020204" pitchFamily="34" charset="0"/>
                <a:ea typeface="微軟正黑體"/>
                <a:cs typeface="Arial" panose="020B0604020202020204" pitchFamily="34" charset="0"/>
              </a:rPr>
              <a:t>Virtualization certification</a:t>
            </a:r>
            <a:r>
              <a:rPr lang="en-US" altLang="zh-TW" sz="1200">
                <a:solidFill>
                  <a:srgbClr val="FFFFFF"/>
                </a:solidFill>
                <a:latin typeface="Arial" panose="020B0604020202020204" pitchFamily="34" charset="0"/>
                <a:ea typeface="微軟正黑體"/>
                <a:cs typeface="Arial" panose="020B0604020202020204" pitchFamily="34" charset="0"/>
              </a:rPr>
              <a:t>s are still </a:t>
            </a:r>
            <a:r>
              <a:rPr lang="zh-TW" sz="1200">
                <a:solidFill>
                  <a:srgbClr val="FFFFFF"/>
                </a:solidFill>
                <a:latin typeface="Arial" panose="020B0604020202020204" pitchFamily="34" charset="0"/>
                <a:ea typeface="微軟正黑體"/>
                <a:cs typeface="Arial" panose="020B0604020202020204" pitchFamily="34" charset="0"/>
              </a:rPr>
              <a:t>in progres</a:t>
            </a:r>
            <a:r>
              <a:rPr lang="en-US" altLang="zh-TW" sz="1200">
                <a:solidFill>
                  <a:srgbClr val="FFFFFF"/>
                </a:solidFill>
                <a:latin typeface="Arial" panose="020B0604020202020204" pitchFamily="34" charset="0"/>
                <a:ea typeface="微軟正黑體"/>
                <a:cs typeface="Arial" panose="020B0604020202020204" pitchFamily="34" charset="0"/>
              </a:rPr>
              <a:t>s. The NAS models are</a:t>
            </a:r>
            <a:r>
              <a:rPr lang="zh-TW" sz="1200">
                <a:solidFill>
                  <a:srgbClr val="FFFFFF"/>
                </a:solidFill>
                <a:latin typeface="Arial" panose="020B0604020202020204" pitchFamily="34" charset="0"/>
                <a:ea typeface="微軟正黑體"/>
                <a:cs typeface="Arial" panose="020B0604020202020204" pitchFamily="34" charset="0"/>
              </a:rPr>
              <a:t> expected t</a:t>
            </a:r>
            <a:r>
              <a:rPr lang="en-US" altLang="zh-TW" sz="1200">
                <a:solidFill>
                  <a:srgbClr val="FFFFFF"/>
                </a:solidFill>
                <a:latin typeface="Arial" panose="020B0604020202020204" pitchFamily="34" charset="0"/>
                <a:ea typeface="微軟正黑體"/>
                <a:cs typeface="Arial" panose="020B0604020202020204" pitchFamily="34" charset="0"/>
              </a:rPr>
              <a:t>o be certified by</a:t>
            </a:r>
            <a:r>
              <a:rPr lang="zh-TW" altLang="en-US" sz="1200">
                <a:solidFill>
                  <a:srgbClr val="FFFFFF"/>
                </a:solidFill>
                <a:latin typeface="Arial" panose="020B0604020202020204" pitchFamily="34" charset="0"/>
                <a:ea typeface="微軟正黑體"/>
                <a:cs typeface="Arial" panose="020B0604020202020204" pitchFamily="34" charset="0"/>
              </a:rPr>
              <a:t> </a:t>
            </a:r>
            <a:r>
              <a:rPr lang="en-US" altLang="zh-TW" sz="1200">
                <a:solidFill>
                  <a:srgbClr val="FFFFFF"/>
                </a:solidFill>
                <a:latin typeface="Arial" panose="020B0604020202020204" pitchFamily="34" charset="0"/>
                <a:ea typeface="微軟正黑體"/>
                <a:cs typeface="Arial" panose="020B0604020202020204" pitchFamily="34" charset="0"/>
              </a:rPr>
              <a:t>the end of Q1,</a:t>
            </a:r>
            <a:r>
              <a:rPr lang="zh-TW" sz="1200">
                <a:solidFill>
                  <a:srgbClr val="FFFFFF"/>
                </a:solidFill>
                <a:latin typeface="Arial" panose="020B0604020202020204" pitchFamily="34" charset="0"/>
                <a:ea typeface="微軟正黑體"/>
                <a:cs typeface="Arial" panose="020B0604020202020204" pitchFamily="34" charset="0"/>
              </a:rPr>
              <a:t> 2024.</a:t>
            </a:r>
            <a:endParaRPr lang="zh-TW">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82304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群組 6">
            <a:extLst>
              <a:ext uri="{FF2B5EF4-FFF2-40B4-BE49-F238E27FC236}">
                <a16:creationId xmlns:a16="http://schemas.microsoft.com/office/drawing/2014/main" id="{EF2D3E9A-8D0B-A17E-DDBD-76F3FBC3734B}"/>
              </a:ext>
            </a:extLst>
          </p:cNvPr>
          <p:cNvGrpSpPr/>
          <p:nvPr/>
        </p:nvGrpSpPr>
        <p:grpSpPr>
          <a:xfrm>
            <a:off x="341424" y="2048857"/>
            <a:ext cx="11530121" cy="2493547"/>
            <a:chOff x="341424" y="2048857"/>
            <a:chExt cx="11120038" cy="2404861"/>
          </a:xfrm>
        </p:grpSpPr>
        <p:pic>
          <p:nvPicPr>
            <p:cNvPr id="14" name="Picture 2">
              <a:extLst>
                <a:ext uri="{FF2B5EF4-FFF2-40B4-BE49-F238E27FC236}">
                  <a16:creationId xmlns:a16="http://schemas.microsoft.com/office/drawing/2014/main" id="{7E9F74F0-07DF-457E-3E5F-C913F1C92E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424" y="2048859"/>
              <a:ext cx="3559948" cy="2404859"/>
            </a:xfrm>
            <a:prstGeom prst="rect">
              <a:avLst/>
            </a:prstGeom>
            <a:noFill/>
            <a:ln w="15240">
              <a:solidFill>
                <a:schemeClr val="bg1"/>
              </a:solidFill>
            </a:ln>
            <a:effectLst>
              <a:outerShdw blurRad="342900" dist="177800" dir="3600000" algn="ctr"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7E495C37-3F57-12B7-B925-B1EF5EA6A2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9332" y="2048857"/>
              <a:ext cx="3559948" cy="2404859"/>
            </a:xfrm>
            <a:prstGeom prst="rect">
              <a:avLst/>
            </a:prstGeom>
            <a:noFill/>
            <a:ln w="15240">
              <a:solidFill>
                <a:schemeClr val="bg1"/>
              </a:solidFill>
            </a:ln>
            <a:effectLst>
              <a:outerShdw blurRad="342900" dist="177800" dir="3600000" algn="ctr"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6" name="Picture 6">
              <a:extLst>
                <a:ext uri="{FF2B5EF4-FFF2-40B4-BE49-F238E27FC236}">
                  <a16:creationId xmlns:a16="http://schemas.microsoft.com/office/drawing/2014/main" id="{A89E17EB-5059-F12C-96F9-4B5ECE4CFC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1514" y="2048858"/>
              <a:ext cx="3559948" cy="2404859"/>
            </a:xfrm>
            <a:prstGeom prst="rect">
              <a:avLst/>
            </a:prstGeom>
            <a:noFill/>
            <a:ln w="15240">
              <a:solidFill>
                <a:schemeClr val="bg1"/>
              </a:solidFill>
            </a:ln>
            <a:effectLst>
              <a:outerShdw blurRad="342900" dist="177800" dir="3600000" algn="ctr" rotWithShape="0">
                <a:srgbClr val="000000">
                  <a:alpha val="40000"/>
                </a:srgbClr>
              </a:outerShdw>
            </a:effectLst>
            <a:extLst>
              <a:ext uri="{909E8E84-426E-40DD-AFC4-6F175D3DCCD1}">
                <a14:hiddenFill xmlns:a14="http://schemas.microsoft.com/office/drawing/2010/main">
                  <a:solidFill>
                    <a:srgbClr val="FFFFFF"/>
                  </a:solidFill>
                </a14:hiddenFill>
              </a:ext>
            </a:extLst>
          </p:spPr>
        </p:pic>
      </p:grpSp>
      <p:sp>
        <p:nvSpPr>
          <p:cNvPr id="8" name="文字方塊 5">
            <a:extLst>
              <a:ext uri="{FF2B5EF4-FFF2-40B4-BE49-F238E27FC236}">
                <a16:creationId xmlns:a16="http://schemas.microsoft.com/office/drawing/2014/main" id="{FBAB40DA-001D-2B0F-8A0A-F76D197FAAE1}"/>
              </a:ext>
            </a:extLst>
          </p:cNvPr>
          <p:cNvSpPr txBox="1"/>
          <p:nvPr/>
        </p:nvSpPr>
        <p:spPr>
          <a:xfrm>
            <a:off x="96038" y="4748424"/>
            <a:ext cx="3925794" cy="461665"/>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solidFill>
                  <a:srgbClr val="FFFFFF"/>
                </a:solidFill>
                <a:latin typeface="Arial" panose="020B0604020202020204" pitchFamily="34" charset="0"/>
                <a:ea typeface="微軟正黑體"/>
                <a:cs typeface="Arial" panose="020B0604020202020204" pitchFamily="34" charset="0"/>
              </a:rPr>
              <a:t>Virtualization</a:t>
            </a:r>
          </a:p>
        </p:txBody>
      </p:sp>
      <p:sp>
        <p:nvSpPr>
          <p:cNvPr id="9" name="文字方塊 6">
            <a:extLst>
              <a:ext uri="{FF2B5EF4-FFF2-40B4-BE49-F238E27FC236}">
                <a16:creationId xmlns:a16="http://schemas.microsoft.com/office/drawing/2014/main" id="{F509890F-8E4F-5278-6CEE-279113A4E002}"/>
              </a:ext>
            </a:extLst>
          </p:cNvPr>
          <p:cNvSpPr txBox="1"/>
          <p:nvPr/>
        </p:nvSpPr>
        <p:spPr>
          <a:xfrm>
            <a:off x="4176873" y="4748424"/>
            <a:ext cx="3838251" cy="461665"/>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b="1">
                <a:solidFill>
                  <a:srgbClr val="FFFFFF"/>
                </a:solidFill>
                <a:latin typeface="Arial" panose="020B0604020202020204" pitchFamily="34" charset="0"/>
                <a:ea typeface="微軟正黑體"/>
                <a:cs typeface="Arial" panose="020B0604020202020204" pitchFamily="34" charset="0"/>
              </a:rPr>
              <a:t>Data Centers</a:t>
            </a:r>
            <a:endParaRPr lang="zh-TW" altLang="en-US">
              <a:latin typeface="Arial" panose="020B0604020202020204" pitchFamily="34" charset="0"/>
              <a:cs typeface="Arial" panose="020B0604020202020204" pitchFamily="34" charset="0"/>
            </a:endParaRPr>
          </a:p>
        </p:txBody>
      </p:sp>
      <p:sp>
        <p:nvSpPr>
          <p:cNvPr id="10" name="文字方塊 7">
            <a:extLst>
              <a:ext uri="{FF2B5EF4-FFF2-40B4-BE49-F238E27FC236}">
                <a16:creationId xmlns:a16="http://schemas.microsoft.com/office/drawing/2014/main" id="{7C918046-7C23-A3ED-BF7C-CF354DE96D85}"/>
              </a:ext>
            </a:extLst>
          </p:cNvPr>
          <p:cNvSpPr txBox="1"/>
          <p:nvPr/>
        </p:nvSpPr>
        <p:spPr>
          <a:xfrm>
            <a:off x="8183583" y="4739159"/>
            <a:ext cx="3838250" cy="461665"/>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solidFill>
                  <a:srgbClr val="FFFFFF"/>
                </a:solidFill>
                <a:latin typeface="Arial" panose="020B0604020202020204" pitchFamily="34" charset="0"/>
                <a:ea typeface="微軟正黑體"/>
                <a:cs typeface="Arial" panose="020B0604020202020204" pitchFamily="34" charset="0"/>
              </a:rPr>
              <a:t>Media &amp; Entertainment</a:t>
            </a:r>
          </a:p>
        </p:txBody>
      </p:sp>
      <p:sp>
        <p:nvSpPr>
          <p:cNvPr id="11" name="文字方塊 8">
            <a:extLst>
              <a:ext uri="{FF2B5EF4-FFF2-40B4-BE49-F238E27FC236}">
                <a16:creationId xmlns:a16="http://schemas.microsoft.com/office/drawing/2014/main" id="{027095DB-BBB3-756F-688A-4B27EB034B1F}"/>
              </a:ext>
            </a:extLst>
          </p:cNvPr>
          <p:cNvSpPr txBox="1"/>
          <p:nvPr/>
        </p:nvSpPr>
        <p:spPr>
          <a:xfrm>
            <a:off x="316255" y="5261543"/>
            <a:ext cx="3668805" cy="1384995"/>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 altLang="zh-TW" sz="1400">
                <a:solidFill>
                  <a:schemeClr val="bg1"/>
                </a:solidFill>
                <a:latin typeface="Arial" panose="020B0604020202020204" pitchFamily="34" charset="0"/>
                <a:ea typeface="微軟正黑體"/>
                <a:cs typeface="Arial" panose="020B0604020202020204" pitchFamily="34" charset="0"/>
                <a:sym typeface="+mn-lt"/>
              </a:rPr>
              <a:t>In the realm of non-structured data processing, breaking through the performance bottlenecks of </a:t>
            </a:r>
            <a:r>
              <a:rPr lang="en" sz="1400">
                <a:solidFill>
                  <a:schemeClr val="bg1"/>
                </a:solidFill>
                <a:latin typeface="Arial" panose="020B0604020202020204" pitchFamily="34" charset="0"/>
                <a:ea typeface="微軟正黑體"/>
                <a:cs typeface="Arial" panose="020B0604020202020204" pitchFamily="34" charset="0"/>
                <a:sym typeface="+mn-lt"/>
              </a:rPr>
              <a:t>I/O-intensive applications, ideal for extensive virtualization environments and </a:t>
            </a:r>
            <a:r>
              <a:rPr lang="en" altLang="zh-TW" sz="1400">
                <a:solidFill>
                  <a:schemeClr val="bg1"/>
                </a:solidFill>
                <a:latin typeface="Arial" panose="020B0604020202020204" pitchFamily="34" charset="0"/>
                <a:ea typeface="微軟正黑體"/>
                <a:cs typeface="Arial" panose="020B0604020202020204" pitchFamily="34" charset="0"/>
                <a:sym typeface="+mn-lt"/>
              </a:rPr>
              <a:t>Desktop Virtualization </a:t>
            </a:r>
            <a:r>
              <a:rPr lang="en" sz="1400">
                <a:solidFill>
                  <a:schemeClr val="bg1"/>
                </a:solidFill>
                <a:latin typeface="Arial" panose="020B0604020202020204" pitchFamily="34" charset="0"/>
                <a:ea typeface="微軟正黑體"/>
                <a:cs typeface="Arial" panose="020B0604020202020204" pitchFamily="34" charset="0"/>
                <a:sym typeface="+mn-lt"/>
              </a:rPr>
              <a:t>(VDI) </a:t>
            </a:r>
            <a:r>
              <a:rPr lang="en" altLang="zh-TW" sz="1400">
                <a:solidFill>
                  <a:schemeClr val="bg1"/>
                </a:solidFill>
                <a:latin typeface="Arial" panose="020B0604020202020204" pitchFamily="34" charset="0"/>
                <a:ea typeface="微軟正黑體"/>
                <a:cs typeface="Arial" panose="020B0604020202020204" pitchFamily="34" charset="0"/>
                <a:sym typeface="+mn-lt"/>
              </a:rPr>
              <a:t>applications</a:t>
            </a:r>
            <a:r>
              <a:rPr lang="en" sz="1400">
                <a:solidFill>
                  <a:schemeClr val="bg1"/>
                </a:solidFill>
                <a:latin typeface="Arial" panose="020B0604020202020204" pitchFamily="34" charset="0"/>
                <a:ea typeface="微軟正黑體"/>
                <a:cs typeface="Arial" panose="020B0604020202020204" pitchFamily="34" charset="0"/>
                <a:sym typeface="+mn-lt"/>
              </a:rPr>
              <a:t>.</a:t>
            </a:r>
            <a:endParaRPr lang="zh-TW" altLang="en-US">
              <a:latin typeface="Arial" panose="020B0604020202020204" pitchFamily="34" charset="0"/>
              <a:cs typeface="Arial" panose="020B0604020202020204" pitchFamily="34" charset="0"/>
            </a:endParaRPr>
          </a:p>
        </p:txBody>
      </p:sp>
      <p:sp>
        <p:nvSpPr>
          <p:cNvPr id="12" name="文字方塊 9">
            <a:extLst>
              <a:ext uri="{FF2B5EF4-FFF2-40B4-BE49-F238E27FC236}">
                <a16:creationId xmlns:a16="http://schemas.microsoft.com/office/drawing/2014/main" id="{465E400B-294A-E3A8-7209-090CDD95C634}"/>
              </a:ext>
            </a:extLst>
          </p:cNvPr>
          <p:cNvSpPr txBox="1"/>
          <p:nvPr/>
        </p:nvSpPr>
        <p:spPr>
          <a:xfrm>
            <a:off x="4214226" y="5217014"/>
            <a:ext cx="3838251" cy="1148263"/>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050"/>
              </a:lnSpc>
            </a:pPr>
            <a:r>
              <a:rPr lang="en-US" sz="1400">
                <a:solidFill>
                  <a:schemeClr val="bg1"/>
                </a:solidFill>
                <a:latin typeface="Arial" panose="020B0604020202020204" pitchFamily="34" charset="0"/>
                <a:ea typeface="微軟正黑體"/>
                <a:cs typeface="Arial" panose="020B0604020202020204" pitchFamily="34" charset="0"/>
                <a:sym typeface="+mn-lt"/>
              </a:rPr>
              <a:t>Delivering ultra-low latency and high IOPS performance, providing data centers hosting critical business systems and data with microsecond-level response times.</a:t>
            </a:r>
            <a:endParaRPr lang="zh-TW" altLang="en-US">
              <a:solidFill>
                <a:schemeClr val="bg1"/>
              </a:solidFill>
              <a:latin typeface="Arial" panose="020B0604020202020204" pitchFamily="34" charset="0"/>
              <a:cs typeface="Arial" panose="020B0604020202020204" pitchFamily="34" charset="0"/>
            </a:endParaRPr>
          </a:p>
        </p:txBody>
      </p:sp>
      <p:sp>
        <p:nvSpPr>
          <p:cNvPr id="13" name="文字方塊 10">
            <a:extLst>
              <a:ext uri="{FF2B5EF4-FFF2-40B4-BE49-F238E27FC236}">
                <a16:creationId xmlns:a16="http://schemas.microsoft.com/office/drawing/2014/main" id="{2F816024-712D-C568-6F95-1EB8DD133D9A}"/>
              </a:ext>
            </a:extLst>
          </p:cNvPr>
          <p:cNvSpPr txBox="1"/>
          <p:nvPr/>
        </p:nvSpPr>
        <p:spPr>
          <a:xfrm>
            <a:off x="8244290" y="5200825"/>
            <a:ext cx="3668805" cy="1417568"/>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050"/>
              </a:lnSpc>
            </a:pPr>
            <a:r>
              <a:rPr lang="en-US" sz="1400">
                <a:solidFill>
                  <a:schemeClr val="bg1"/>
                </a:solidFill>
                <a:latin typeface="Arial" panose="020B0604020202020204" pitchFamily="34" charset="0"/>
                <a:ea typeface="微軟正黑體"/>
                <a:cs typeface="Arial" panose="020B0604020202020204" pitchFamily="34" charset="0"/>
                <a:sym typeface="+mn-lt"/>
              </a:rPr>
              <a:t>Meeting the demands of seamless 4K/8K media streaming and post-production needs, enhancing efficiency in multimedia workflows through faster data transfer, access, and backup.</a:t>
            </a:r>
            <a:endParaRPr lang="zh-TW">
              <a:solidFill>
                <a:schemeClr val="bg1"/>
              </a:solidFill>
              <a:latin typeface="Arial" panose="020B0604020202020204" pitchFamily="34" charset="0"/>
              <a:cs typeface="Arial" panose="020B0604020202020204" pitchFamily="34" charset="0"/>
            </a:endParaRPr>
          </a:p>
        </p:txBody>
      </p:sp>
      <p:sp>
        <p:nvSpPr>
          <p:cNvPr id="18" name="文字方塊 17">
            <a:extLst>
              <a:ext uri="{FF2B5EF4-FFF2-40B4-BE49-F238E27FC236}">
                <a16:creationId xmlns:a16="http://schemas.microsoft.com/office/drawing/2014/main" id="{CD56B073-B496-2365-9861-39F1C0A88367}"/>
              </a:ext>
            </a:extLst>
          </p:cNvPr>
          <p:cNvSpPr txBox="1"/>
          <p:nvPr/>
        </p:nvSpPr>
        <p:spPr>
          <a:xfrm>
            <a:off x="316255" y="0"/>
            <a:ext cx="11791950" cy="1508105"/>
          </a:xfrm>
          <a:prstGeom prst="rect">
            <a:avLst/>
          </a:prstGeom>
          <a:noFill/>
        </p:spPr>
        <p:txBody>
          <a:bodyPr wrap="square" lIns="91440" tIns="45720" rIns="91440" bIns="45720" rtlCol="0" anchor="t">
            <a:spAutoFit/>
          </a:bodyPr>
          <a:lstStyle/>
          <a:p>
            <a:pPr algn="ctr"/>
            <a:r>
              <a:rPr lang="en-US" altLang="zh-TW" sz="4600" b="1">
                <a:solidFill>
                  <a:schemeClr val="bg1">
                    <a:lumMod val="75000"/>
                  </a:schemeClr>
                </a:solidFill>
                <a:latin typeface="Arial" panose="020B0604020202020204" pitchFamily="34" charset="0"/>
                <a:ea typeface="微軟正黑體"/>
                <a:cs typeface="Arial" panose="020B0604020202020204" pitchFamily="34" charset="0"/>
              </a:rPr>
              <a:t>Performance-demanding</a:t>
            </a:r>
          </a:p>
          <a:p>
            <a:pPr algn="ctr"/>
            <a:r>
              <a:rPr lang="en-US" altLang="zh-TW" sz="4600" b="1">
                <a:solidFill>
                  <a:schemeClr val="bg1">
                    <a:lumMod val="75000"/>
                  </a:schemeClr>
                </a:solidFill>
                <a:latin typeface="Arial" panose="020B0604020202020204" pitchFamily="34" charset="0"/>
                <a:ea typeface="微軟正黑體"/>
                <a:cs typeface="Arial" panose="020B0604020202020204" pitchFamily="34" charset="0"/>
              </a:rPr>
              <a:t>NAS Applications</a:t>
            </a:r>
            <a:endParaRPr lang="zh-TW" altLang="en-US">
              <a:solidFill>
                <a:schemeClr val="bg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47357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D423F-53AE-E349-55E7-27F4199B34C9}"/>
            </a:ext>
          </a:extLst>
        </p:cNvPr>
        <p:cNvGrpSpPr/>
        <p:nvPr/>
      </p:nvGrpSpPr>
      <p:grpSpPr>
        <a:xfrm>
          <a:off x="0" y="0"/>
          <a:ext cx="0" cy="0"/>
          <a:chOff x="0" y="0"/>
          <a:chExt cx="0" cy="0"/>
        </a:xfrm>
      </p:grpSpPr>
      <p:pic>
        <p:nvPicPr>
          <p:cNvPr id="10" name="圖片 9" descr="一張含有 黑色, 黑暗, space, 月亮 的圖片&#10;&#10;自動產生的描述">
            <a:extLst>
              <a:ext uri="{FF2B5EF4-FFF2-40B4-BE49-F238E27FC236}">
                <a16:creationId xmlns:a16="http://schemas.microsoft.com/office/drawing/2014/main" id="{A0D67CBB-09DC-B2D6-E69F-C1A6E4363733}"/>
              </a:ext>
            </a:extLst>
          </p:cNvPr>
          <p:cNvPicPr>
            <a:picLocks noChangeAspect="1"/>
          </p:cNvPicPr>
          <p:nvPr/>
        </p:nvPicPr>
        <p:blipFill rotWithShape="1">
          <a:blip r:embed="rId3">
            <a:extLst>
              <a:ext uri="{28A0092B-C50C-407E-A947-70E740481C1C}">
                <a14:useLocalDpi xmlns:a14="http://schemas.microsoft.com/office/drawing/2010/main" val="0"/>
              </a:ext>
            </a:extLst>
          </a:blip>
          <a:srcRect l="28676" b="31781"/>
          <a:stretch/>
        </p:blipFill>
        <p:spPr>
          <a:xfrm>
            <a:off x="-1" y="1403286"/>
            <a:ext cx="8139066" cy="5454713"/>
          </a:xfrm>
          <a:prstGeom prst="rect">
            <a:avLst/>
          </a:prstGeom>
        </p:spPr>
      </p:pic>
      <p:sp>
        <p:nvSpPr>
          <p:cNvPr id="6" name="文字方塊 5">
            <a:extLst>
              <a:ext uri="{FF2B5EF4-FFF2-40B4-BE49-F238E27FC236}">
                <a16:creationId xmlns:a16="http://schemas.microsoft.com/office/drawing/2014/main" id="{217A69A3-8905-83A9-1B0E-AA8568B76F0B}"/>
              </a:ext>
            </a:extLst>
          </p:cNvPr>
          <p:cNvSpPr txBox="1"/>
          <p:nvPr/>
        </p:nvSpPr>
        <p:spPr>
          <a:xfrm>
            <a:off x="0" y="576163"/>
            <a:ext cx="12191999" cy="800219"/>
          </a:xfrm>
          <a:prstGeom prst="rect">
            <a:avLst/>
          </a:prstGeom>
          <a:noFill/>
        </p:spPr>
        <p:txBody>
          <a:bodyPr wrap="square" lIns="91440" tIns="45720" rIns="91440" bIns="45720" rtlCol="0" anchor="t">
            <a:spAutoFit/>
          </a:bodyPr>
          <a:lstStyle/>
          <a:p>
            <a:pPr algn="ctr"/>
            <a:r>
              <a:rPr lang="en-US" altLang="zh-TW" sz="4600" b="1">
                <a:solidFill>
                  <a:schemeClr val="bg1">
                    <a:lumMod val="75000"/>
                  </a:schemeClr>
                </a:solidFill>
                <a:latin typeface="Arial" panose="020B0604020202020204" pitchFamily="34" charset="0"/>
                <a:ea typeface="微軟正黑體"/>
                <a:cs typeface="Arial" panose="020B0604020202020204" pitchFamily="34" charset="0"/>
              </a:rPr>
              <a:t>Petabyte Storage Solution</a:t>
            </a:r>
          </a:p>
        </p:txBody>
      </p:sp>
      <p:sp>
        <p:nvSpPr>
          <p:cNvPr id="3" name="矩形 2">
            <a:extLst>
              <a:ext uri="{FF2B5EF4-FFF2-40B4-BE49-F238E27FC236}">
                <a16:creationId xmlns:a16="http://schemas.microsoft.com/office/drawing/2014/main" id="{9CD932AD-3BC5-27F9-6D86-00F391ABC2F2}"/>
              </a:ext>
            </a:extLst>
          </p:cNvPr>
          <p:cNvSpPr/>
          <p:nvPr/>
        </p:nvSpPr>
        <p:spPr>
          <a:xfrm>
            <a:off x="7305959" y="1958437"/>
            <a:ext cx="4718401" cy="2213619"/>
          </a:xfrm>
          <a:prstGeom prst="rect">
            <a:avLst/>
          </a:prstGeom>
        </p:spPr>
        <p:txBody>
          <a:bodyPr wrap="square" lIns="91440" tIns="45720" rIns="91440" bIns="45720" anchor="t">
            <a:spAutoFit/>
          </a:bodyPr>
          <a:lstStyle/>
          <a:p>
            <a:pPr>
              <a:lnSpc>
                <a:spcPts val="2400"/>
              </a:lnSpc>
            </a:pPr>
            <a:r>
              <a:rPr lang="en-US" altLang="zh-TW" sz="1500" b="1">
                <a:solidFill>
                  <a:schemeClr val="bg1"/>
                </a:solidFill>
                <a:latin typeface="Arial"/>
                <a:ea typeface="微軟正黑體"/>
                <a:cs typeface="Arial"/>
              </a:rPr>
              <a:t>The TS-h1277AXU-RP and </a:t>
            </a:r>
            <a:r>
              <a:rPr lang="en-US" sz="1500" b="1">
                <a:solidFill>
                  <a:schemeClr val="bg1"/>
                </a:solidFill>
                <a:latin typeface="Arial"/>
                <a:ea typeface="微軟正黑體"/>
                <a:cs typeface="Arial"/>
              </a:rPr>
              <a:t>TS-h1677AXU-RP series products can support </a:t>
            </a:r>
            <a:r>
              <a:rPr lang="en-US" sz="1500" b="1">
                <a:solidFill>
                  <a:srgbClr val="FF0000"/>
                </a:solidFill>
                <a:latin typeface="Arial"/>
                <a:ea typeface="微軟正黑體"/>
                <a:cs typeface="Arial"/>
              </a:rPr>
              <a:t>up to 8 QNAP TL-Rx00PES PCIe SATA JBOD enclosures</a:t>
            </a:r>
            <a:r>
              <a:rPr lang="en-US" sz="1500" b="1">
                <a:solidFill>
                  <a:srgbClr val="FFFFFF"/>
                </a:solidFill>
                <a:latin typeface="Arial"/>
                <a:ea typeface="微軟正黑體"/>
                <a:cs typeface="Arial"/>
              </a:rPr>
              <a:t>. By connecting </a:t>
            </a:r>
            <a:r>
              <a:rPr lang="en-US" sz="1500" b="1">
                <a:solidFill>
                  <a:schemeClr val="bg1"/>
                </a:solidFill>
                <a:latin typeface="Arial"/>
                <a:ea typeface="微軟正黑體"/>
                <a:cs typeface="Arial"/>
              </a:rPr>
              <a:t>8 TL-R2400PES-RP 24-bay PCIe SATA JBODs, a total storage capacity of up to 208 disks is achievable (with a maximum total capacity of 4PB</a:t>
            </a:r>
            <a:r>
              <a:rPr lang="en-US" altLang="zh-TW" sz="1500" b="1">
                <a:solidFill>
                  <a:schemeClr val="bg1"/>
                </a:solidFill>
                <a:latin typeface="Arial"/>
                <a:ea typeface="微軟正黑體"/>
                <a:cs typeface="Arial"/>
              </a:rPr>
              <a:t>, and actual usable space </a:t>
            </a:r>
            <a:r>
              <a:rPr lang="en-US" sz="1500" b="1">
                <a:solidFill>
                  <a:schemeClr val="bg1"/>
                </a:solidFill>
                <a:latin typeface="Arial"/>
                <a:ea typeface="微軟正黑體"/>
                <a:cs typeface="Arial"/>
              </a:rPr>
              <a:t>exceeding 3PB).</a:t>
            </a:r>
            <a:endParaRPr lang="zh-TW" altLang="en-US" sz="1500">
              <a:solidFill>
                <a:schemeClr val="bg1"/>
              </a:solidFill>
              <a:latin typeface="Arial"/>
              <a:cs typeface="Arial"/>
            </a:endParaRPr>
          </a:p>
        </p:txBody>
      </p:sp>
      <p:pic>
        <p:nvPicPr>
          <p:cNvPr id="12" name="圖形 11">
            <a:extLst>
              <a:ext uri="{FF2B5EF4-FFF2-40B4-BE49-F238E27FC236}">
                <a16:creationId xmlns:a16="http://schemas.microsoft.com/office/drawing/2014/main" id="{7C46D7E8-F332-152E-4A60-FC122A8BCC7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5000" y="2326881"/>
            <a:ext cx="6316533" cy="4027319"/>
          </a:xfrm>
          <a:prstGeom prst="rect">
            <a:avLst/>
          </a:prstGeom>
          <a:effectLst>
            <a:outerShdw blurRad="177800" dist="152400" dir="2700000" algn="tl" rotWithShape="0">
              <a:prstClr val="black">
                <a:alpha val="40000"/>
              </a:prstClr>
            </a:outerShdw>
          </a:effectLst>
        </p:spPr>
      </p:pic>
      <p:pic>
        <p:nvPicPr>
          <p:cNvPr id="2" name="圖片 1" descr="一張含有 螢幕擷取畫面, 文字, 設計, 單色 的圖片&#10;&#10;自動產生的描述">
            <a:extLst>
              <a:ext uri="{FF2B5EF4-FFF2-40B4-BE49-F238E27FC236}">
                <a16:creationId xmlns:a16="http://schemas.microsoft.com/office/drawing/2014/main" id="{4FCA1E73-14F2-CAD4-1768-DCE49F5E0081}"/>
              </a:ext>
            </a:extLst>
          </p:cNvPr>
          <p:cNvPicPr>
            <a:picLocks noChangeAspect="1"/>
          </p:cNvPicPr>
          <p:nvPr/>
        </p:nvPicPr>
        <p:blipFill>
          <a:blip r:embed="rId6"/>
          <a:stretch>
            <a:fillRect/>
          </a:stretch>
        </p:blipFill>
        <p:spPr>
          <a:xfrm>
            <a:off x="7168077" y="4223822"/>
            <a:ext cx="4981575" cy="1952625"/>
          </a:xfrm>
          <a:prstGeom prst="rect">
            <a:avLst/>
          </a:prstGeom>
        </p:spPr>
      </p:pic>
      <p:sp>
        <p:nvSpPr>
          <p:cNvPr id="4" name="文字方塊 1">
            <a:extLst>
              <a:ext uri="{FF2B5EF4-FFF2-40B4-BE49-F238E27FC236}">
                <a16:creationId xmlns:a16="http://schemas.microsoft.com/office/drawing/2014/main" id="{DD3E17EB-382A-DBD4-DEED-50DF10629BD0}"/>
              </a:ext>
            </a:extLst>
          </p:cNvPr>
          <p:cNvSpPr txBox="1"/>
          <p:nvPr/>
        </p:nvSpPr>
        <p:spPr>
          <a:xfrm>
            <a:off x="7298673" y="6203351"/>
            <a:ext cx="4720381" cy="553998"/>
          </a:xfrm>
          <a:prstGeom prst="rect">
            <a:avLst/>
          </a:prstGeom>
          <a:noFill/>
        </p:spPr>
        <p:txBody>
          <a:bodyPr wrap="squar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000">
                <a:solidFill>
                  <a:schemeClr val="bg1"/>
                </a:solidFill>
                <a:latin typeface="Arial" panose="020B0604020202020204" pitchFamily="34" charset="0"/>
                <a:ea typeface="+mn-lt"/>
                <a:cs typeface="Arial" panose="020B0604020202020204" pitchFamily="34" charset="0"/>
              </a:rPr>
              <a:t>Note:</a:t>
            </a:r>
            <a:r>
              <a:rPr lang="zh-TW" altLang="en-US" sz="1000">
                <a:solidFill>
                  <a:schemeClr val="bg1"/>
                </a:solidFill>
                <a:latin typeface="Arial" panose="020B0604020202020204" pitchFamily="34" charset="0"/>
                <a:ea typeface="+mn-lt"/>
                <a:cs typeface="Arial" panose="020B0604020202020204" pitchFamily="34" charset="0"/>
              </a:rPr>
              <a:t>  </a:t>
            </a:r>
            <a:r>
              <a:rPr lang="zh-TW" sz="1000">
                <a:solidFill>
                  <a:schemeClr val="bg1"/>
                </a:solidFill>
                <a:latin typeface="Arial" panose="020B0604020202020204" pitchFamily="34" charset="0"/>
                <a:ea typeface="微軟正黑體"/>
                <a:cs typeface="Arial" panose="020B0604020202020204" pitchFamily="34" charset="0"/>
              </a:rPr>
              <a:t>The TL-R2400PES-RP is scheduled to be released in late February 2024.</a:t>
            </a:r>
            <a:r>
              <a:rPr lang="zh-TW" altLang="en-US" sz="1000">
                <a:solidFill>
                  <a:schemeClr val="bg1"/>
                </a:solidFill>
                <a:latin typeface="Arial" panose="020B0604020202020204" pitchFamily="34" charset="0"/>
                <a:ea typeface="微軟正黑體"/>
                <a:cs typeface="Arial" panose="020B0604020202020204" pitchFamily="34" charset="0"/>
              </a:rPr>
              <a:t> </a:t>
            </a:r>
            <a:r>
              <a:rPr lang="zh-TW" sz="1000">
                <a:solidFill>
                  <a:schemeClr val="bg1"/>
                </a:solidFill>
                <a:latin typeface="Arial" panose="020B0604020202020204" pitchFamily="34" charset="0"/>
                <a:ea typeface="微軟正黑體"/>
                <a:cs typeface="Arial" panose="020B0604020202020204" pitchFamily="34" charset="0"/>
              </a:rPr>
              <a:t>For information on NAS support quantities, please refer to the com</a:t>
            </a:r>
            <a:r>
              <a:rPr lang="en-US" altLang="zh-TW" sz="1000" err="1">
                <a:solidFill>
                  <a:schemeClr val="bg1"/>
                </a:solidFill>
                <a:latin typeface="Arial" panose="020B0604020202020204" pitchFamily="34" charset="0"/>
                <a:ea typeface="微軟正黑體"/>
                <a:cs typeface="Arial" panose="020B0604020202020204" pitchFamily="34" charset="0"/>
              </a:rPr>
              <a:t>patib</a:t>
            </a:r>
            <a:r>
              <a:rPr lang="zh-TW" sz="1000">
                <a:solidFill>
                  <a:schemeClr val="bg1"/>
                </a:solidFill>
                <a:latin typeface="Arial" panose="020B0604020202020204" pitchFamily="34" charset="0"/>
                <a:ea typeface="微軟正黑體"/>
                <a:cs typeface="Arial" panose="020B0604020202020204" pitchFamily="34" charset="0"/>
              </a:rPr>
              <a:t>ility list at</a:t>
            </a:r>
            <a:r>
              <a:rPr lang="zh-TW" altLang="en-US" sz="1000">
                <a:solidFill>
                  <a:schemeClr val="bg1"/>
                </a:solidFill>
                <a:latin typeface="Arial" panose="020B0604020202020204" pitchFamily="34" charset="0"/>
                <a:ea typeface="微軟正黑體"/>
                <a:cs typeface="Arial" panose="020B0604020202020204" pitchFamily="34" charset="0"/>
              </a:rPr>
              <a:t> </a:t>
            </a:r>
            <a:r>
              <a:rPr lang="en-US" altLang="zh-TW" sz="1000">
                <a:solidFill>
                  <a:schemeClr val="bg1"/>
                </a:solidFill>
                <a:latin typeface="Arial" panose="020B0604020202020204" pitchFamily="34" charset="0"/>
                <a:ea typeface="微軟正黑體"/>
                <a:cs typeface="Arial" panose="020B0604020202020204" pitchFamily="34" charset="0"/>
              </a:rPr>
              <a:t>https://www.qnap.com/go/compatibility-expansion/pcie </a:t>
            </a:r>
            <a:endParaRPr lang="zh-TW" altLang="en-US" sz="1000">
              <a:solidFill>
                <a:schemeClr val="bg1"/>
              </a:solidFill>
              <a:latin typeface="Arial" panose="020B0604020202020204" pitchFamily="34" charset="0"/>
              <a:ea typeface="微軟正黑體"/>
              <a:cs typeface="Arial" panose="020B0604020202020204" pitchFamily="34" charset="0"/>
            </a:endParaRPr>
          </a:p>
        </p:txBody>
      </p:sp>
    </p:spTree>
    <p:extLst>
      <p:ext uri="{BB962C8B-B14F-4D97-AF65-F5344CB8AC3E}">
        <p14:creationId xmlns:p14="http://schemas.microsoft.com/office/powerpoint/2010/main" val="10405394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53902-D88D-ABED-38DA-152A58966798}"/>
            </a:ext>
          </a:extLst>
        </p:cNvPr>
        <p:cNvGrpSpPr/>
        <p:nvPr/>
      </p:nvGrpSpPr>
      <p:grpSpPr>
        <a:xfrm>
          <a:off x="0" y="0"/>
          <a:ext cx="0" cy="0"/>
          <a:chOff x="0" y="0"/>
          <a:chExt cx="0" cy="0"/>
        </a:xfrm>
      </p:grpSpPr>
      <p:sp>
        <p:nvSpPr>
          <p:cNvPr id="18" name="文字方塊 17">
            <a:extLst>
              <a:ext uri="{FF2B5EF4-FFF2-40B4-BE49-F238E27FC236}">
                <a16:creationId xmlns:a16="http://schemas.microsoft.com/office/drawing/2014/main" id="{EC8A432D-2218-2CE2-6422-C78052A82CF8}"/>
              </a:ext>
            </a:extLst>
          </p:cNvPr>
          <p:cNvSpPr txBox="1"/>
          <p:nvPr/>
        </p:nvSpPr>
        <p:spPr>
          <a:xfrm>
            <a:off x="297613" y="-17200"/>
            <a:ext cx="11791950" cy="1508105"/>
          </a:xfrm>
          <a:prstGeom prst="rect">
            <a:avLst/>
          </a:prstGeom>
          <a:noFill/>
        </p:spPr>
        <p:txBody>
          <a:bodyPr wrap="square" lIns="91440" tIns="45720" rIns="91440" bIns="45720" rtlCol="0" anchor="t">
            <a:spAutoFit/>
          </a:bodyPr>
          <a:lstStyle/>
          <a:p>
            <a:pPr algn="ctr"/>
            <a:r>
              <a:rPr lang="en-US" sz="4600" b="1">
                <a:solidFill>
                  <a:schemeClr val="bg1">
                    <a:lumMod val="75000"/>
                  </a:schemeClr>
                </a:solidFill>
                <a:latin typeface="Arial" panose="020B0604020202020204" pitchFamily="34" charset="0"/>
                <a:ea typeface="微軟正黑體"/>
                <a:cs typeface="Arial" panose="020B0604020202020204" pitchFamily="34" charset="0"/>
              </a:rPr>
              <a:t>Use Case Example</a:t>
            </a:r>
          </a:p>
          <a:p>
            <a:pPr algn="ctr"/>
            <a:r>
              <a:rPr lang="en-US" sz="4600" b="1">
                <a:solidFill>
                  <a:schemeClr val="bg1">
                    <a:lumMod val="75000"/>
                  </a:schemeClr>
                </a:solidFill>
                <a:latin typeface="Arial" panose="020B0604020202020204" pitchFamily="34" charset="0"/>
                <a:ea typeface="微軟正黑體"/>
                <a:cs typeface="Arial" panose="020B0604020202020204" pitchFamily="34" charset="0"/>
              </a:rPr>
              <a:t>Multimedia Studio</a:t>
            </a:r>
            <a:endParaRPr lang="zh-TW" altLang="en-US">
              <a:latin typeface="Arial" panose="020B0604020202020204" pitchFamily="34" charset="0"/>
              <a:cs typeface="Arial" panose="020B0604020202020204" pitchFamily="34" charset="0"/>
            </a:endParaRPr>
          </a:p>
        </p:txBody>
      </p:sp>
      <p:cxnSp>
        <p:nvCxnSpPr>
          <p:cNvPr id="3" name="直線單箭頭接點 2">
            <a:extLst>
              <a:ext uri="{FF2B5EF4-FFF2-40B4-BE49-F238E27FC236}">
                <a16:creationId xmlns:a16="http://schemas.microsoft.com/office/drawing/2014/main" id="{CEA09B32-3E04-E634-560C-A06C8DF9A33C}"/>
              </a:ext>
            </a:extLst>
          </p:cNvPr>
          <p:cNvCxnSpPr>
            <a:cxnSpLocks/>
          </p:cNvCxnSpPr>
          <p:nvPr/>
        </p:nvCxnSpPr>
        <p:spPr>
          <a:xfrm flipV="1">
            <a:off x="1708157" y="5022358"/>
            <a:ext cx="1866984" cy="904"/>
          </a:xfrm>
          <a:prstGeom prst="straightConnector1">
            <a:avLst/>
          </a:prstGeom>
          <a:ln w="50800" cap="rnd" cmpd="sng">
            <a:solidFill>
              <a:schemeClr val="accent2">
                <a:lumMod val="75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4" name="直線單箭頭接點 3">
            <a:extLst>
              <a:ext uri="{FF2B5EF4-FFF2-40B4-BE49-F238E27FC236}">
                <a16:creationId xmlns:a16="http://schemas.microsoft.com/office/drawing/2014/main" id="{A8681485-D006-02DC-B4C3-566B1E4977E6}"/>
              </a:ext>
            </a:extLst>
          </p:cNvPr>
          <p:cNvCxnSpPr>
            <a:cxnSpLocks/>
          </p:cNvCxnSpPr>
          <p:nvPr/>
        </p:nvCxnSpPr>
        <p:spPr>
          <a:xfrm flipH="1" flipV="1">
            <a:off x="4370333" y="4557404"/>
            <a:ext cx="8954" cy="1280847"/>
          </a:xfrm>
          <a:prstGeom prst="straightConnector1">
            <a:avLst/>
          </a:prstGeom>
          <a:ln w="50800" cap="rnd" cmpd="sng">
            <a:solidFill>
              <a:srgbClr val="00B0F0"/>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5" name="直線單箭頭接點 4">
            <a:extLst>
              <a:ext uri="{FF2B5EF4-FFF2-40B4-BE49-F238E27FC236}">
                <a16:creationId xmlns:a16="http://schemas.microsoft.com/office/drawing/2014/main" id="{3998FCF3-A297-CE99-B536-8BA71C646BA7}"/>
              </a:ext>
            </a:extLst>
          </p:cNvPr>
          <p:cNvCxnSpPr>
            <a:cxnSpLocks/>
          </p:cNvCxnSpPr>
          <p:nvPr/>
        </p:nvCxnSpPr>
        <p:spPr>
          <a:xfrm>
            <a:off x="8184101" y="4404278"/>
            <a:ext cx="0" cy="977058"/>
          </a:xfrm>
          <a:prstGeom prst="straightConnector1">
            <a:avLst/>
          </a:prstGeom>
          <a:ln w="50800" cap="rnd" cmpd="sng">
            <a:solidFill>
              <a:schemeClr val="accent1">
                <a:lumMod val="60000"/>
                <a:lumOff val="40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6" name="直線單箭頭接點 5">
            <a:extLst>
              <a:ext uri="{FF2B5EF4-FFF2-40B4-BE49-F238E27FC236}">
                <a16:creationId xmlns:a16="http://schemas.microsoft.com/office/drawing/2014/main" id="{001A240B-EF8C-16A7-9EB7-8EE8A5351A7C}"/>
              </a:ext>
            </a:extLst>
          </p:cNvPr>
          <p:cNvCxnSpPr>
            <a:cxnSpLocks/>
          </p:cNvCxnSpPr>
          <p:nvPr/>
        </p:nvCxnSpPr>
        <p:spPr>
          <a:xfrm>
            <a:off x="10282014" y="4345050"/>
            <a:ext cx="0" cy="977058"/>
          </a:xfrm>
          <a:prstGeom prst="straightConnector1">
            <a:avLst/>
          </a:prstGeom>
          <a:ln w="50800" cap="rnd" cmpd="sng">
            <a:solidFill>
              <a:schemeClr val="accent1">
                <a:lumMod val="60000"/>
                <a:lumOff val="40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7" name="直線單箭頭接點 16">
            <a:extLst>
              <a:ext uri="{FF2B5EF4-FFF2-40B4-BE49-F238E27FC236}">
                <a16:creationId xmlns:a16="http://schemas.microsoft.com/office/drawing/2014/main" id="{0EF9169A-6AD2-6ACA-D798-EA1CADDE846E}"/>
              </a:ext>
            </a:extLst>
          </p:cNvPr>
          <p:cNvCxnSpPr>
            <a:cxnSpLocks/>
          </p:cNvCxnSpPr>
          <p:nvPr/>
        </p:nvCxnSpPr>
        <p:spPr>
          <a:xfrm flipV="1">
            <a:off x="1940411" y="3074243"/>
            <a:ext cx="1623177" cy="23812"/>
          </a:xfrm>
          <a:prstGeom prst="straightConnector1">
            <a:avLst/>
          </a:prstGeom>
          <a:ln w="50800" cap="rnd" cmpd="sng">
            <a:solidFill>
              <a:schemeClr val="accent6">
                <a:lumMod val="75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9" name="直線單箭頭接點 18">
            <a:extLst>
              <a:ext uri="{FF2B5EF4-FFF2-40B4-BE49-F238E27FC236}">
                <a16:creationId xmlns:a16="http://schemas.microsoft.com/office/drawing/2014/main" id="{F1EF017F-E9F6-136E-CB4E-1BF50E4A8FA1}"/>
              </a:ext>
            </a:extLst>
          </p:cNvPr>
          <p:cNvCxnSpPr>
            <a:cxnSpLocks/>
          </p:cNvCxnSpPr>
          <p:nvPr/>
        </p:nvCxnSpPr>
        <p:spPr>
          <a:xfrm>
            <a:off x="7666623" y="3293909"/>
            <a:ext cx="12727" cy="763283"/>
          </a:xfrm>
          <a:prstGeom prst="straightConnector1">
            <a:avLst/>
          </a:prstGeom>
          <a:ln w="50800" cap="rnd" cmpd="sng">
            <a:solidFill>
              <a:schemeClr val="accent1">
                <a:lumMod val="60000"/>
                <a:lumOff val="40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pic>
        <p:nvPicPr>
          <p:cNvPr id="21" name="圖形 11">
            <a:extLst>
              <a:ext uri="{FF2B5EF4-FFF2-40B4-BE49-F238E27FC236}">
                <a16:creationId xmlns:a16="http://schemas.microsoft.com/office/drawing/2014/main" id="{ED04746E-946B-C3FF-5D04-48242B4229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58980" y="5180103"/>
            <a:ext cx="714599" cy="1015452"/>
          </a:xfrm>
          <a:prstGeom prst="rect">
            <a:avLst/>
          </a:prstGeom>
        </p:spPr>
      </p:pic>
      <p:pic>
        <p:nvPicPr>
          <p:cNvPr id="23" name="圖形 13">
            <a:extLst>
              <a:ext uri="{FF2B5EF4-FFF2-40B4-BE49-F238E27FC236}">
                <a16:creationId xmlns:a16="http://schemas.microsoft.com/office/drawing/2014/main" id="{37731156-1DCF-B133-6370-DE8F2DA39B1F}"/>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79132" y="2351421"/>
            <a:ext cx="1246990" cy="1593201"/>
          </a:xfrm>
          <a:prstGeom prst="rect">
            <a:avLst/>
          </a:prstGeom>
        </p:spPr>
      </p:pic>
      <p:pic>
        <p:nvPicPr>
          <p:cNvPr id="24" name="圖片 23">
            <a:extLst>
              <a:ext uri="{FF2B5EF4-FFF2-40B4-BE49-F238E27FC236}">
                <a16:creationId xmlns:a16="http://schemas.microsoft.com/office/drawing/2014/main" id="{5C833700-8705-4667-E217-7C4AA84C48F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74896" y="2471218"/>
            <a:ext cx="727731" cy="444988"/>
          </a:xfrm>
          <a:prstGeom prst="rect">
            <a:avLst/>
          </a:prstGeom>
        </p:spPr>
      </p:pic>
      <p:pic>
        <p:nvPicPr>
          <p:cNvPr id="25" name="圖形 15">
            <a:extLst>
              <a:ext uri="{FF2B5EF4-FFF2-40B4-BE49-F238E27FC236}">
                <a16:creationId xmlns:a16="http://schemas.microsoft.com/office/drawing/2014/main" id="{609402FA-DACE-A0B9-2451-93E2B1537DAA}"/>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47374" y="4245050"/>
            <a:ext cx="1246991" cy="1593201"/>
          </a:xfrm>
          <a:prstGeom prst="rect">
            <a:avLst/>
          </a:prstGeom>
        </p:spPr>
      </p:pic>
      <p:sp>
        <p:nvSpPr>
          <p:cNvPr id="26" name="文字方塊 16">
            <a:extLst>
              <a:ext uri="{FF2B5EF4-FFF2-40B4-BE49-F238E27FC236}">
                <a16:creationId xmlns:a16="http://schemas.microsoft.com/office/drawing/2014/main" id="{5C23822B-7A6A-D2A1-8AFB-7B2068B439DA}"/>
              </a:ext>
            </a:extLst>
          </p:cNvPr>
          <p:cNvSpPr txBox="1"/>
          <p:nvPr/>
        </p:nvSpPr>
        <p:spPr>
          <a:xfrm>
            <a:off x="7696579" y="6214675"/>
            <a:ext cx="1191352" cy="276999"/>
          </a:xfrm>
          <a:prstGeom prst="rect">
            <a:avLst/>
          </a:prstGeom>
          <a:noFill/>
        </p:spPr>
        <p:txBody>
          <a:bodyPr wrap="non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200">
                <a:solidFill>
                  <a:srgbClr val="FFFFFF"/>
                </a:solidFill>
                <a:latin typeface="Arial"/>
                <a:ea typeface="新細明體"/>
                <a:cs typeface="Arial"/>
              </a:rPr>
              <a:t>10GbE Server</a:t>
            </a:r>
            <a:endParaRPr lang="zh-TW" altLang="en-US" sz="1200">
              <a:solidFill>
                <a:srgbClr val="FFFFFF"/>
              </a:solidFill>
              <a:latin typeface="Arial"/>
              <a:ea typeface="新細明體"/>
              <a:cs typeface="Arial"/>
            </a:endParaRPr>
          </a:p>
        </p:txBody>
      </p:sp>
      <p:sp>
        <p:nvSpPr>
          <p:cNvPr id="28" name="文字方塊 18">
            <a:extLst>
              <a:ext uri="{FF2B5EF4-FFF2-40B4-BE49-F238E27FC236}">
                <a16:creationId xmlns:a16="http://schemas.microsoft.com/office/drawing/2014/main" id="{78BCA94E-C3F6-A959-CEF4-9458685401CE}"/>
              </a:ext>
            </a:extLst>
          </p:cNvPr>
          <p:cNvSpPr txBox="1"/>
          <p:nvPr/>
        </p:nvSpPr>
        <p:spPr>
          <a:xfrm>
            <a:off x="1445082" y="3713578"/>
            <a:ext cx="928459" cy="276999"/>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200">
                <a:solidFill>
                  <a:srgbClr val="FFFFFF"/>
                </a:solidFill>
                <a:latin typeface="Arial" panose="020B0604020202020204" pitchFamily="34" charset="0"/>
                <a:cs typeface="Arial" panose="020B0604020202020204" pitchFamily="34" charset="0"/>
              </a:rPr>
              <a:t>10GbE</a:t>
            </a:r>
            <a:r>
              <a:rPr lang="zh-TW" altLang="en-US" sz="1200">
                <a:solidFill>
                  <a:srgbClr val="FFFFFF"/>
                </a:solidFill>
                <a:latin typeface="Arial" panose="020B0604020202020204" pitchFamily="34" charset="0"/>
                <a:cs typeface="Arial" panose="020B0604020202020204" pitchFamily="34" charset="0"/>
              </a:rPr>
              <a:t> </a:t>
            </a:r>
            <a:r>
              <a:rPr lang="en-US" altLang="zh-TW" sz="1200">
                <a:solidFill>
                  <a:srgbClr val="FFFFFF"/>
                </a:solidFill>
                <a:latin typeface="Arial" panose="020B0604020202020204" pitchFamily="34" charset="0"/>
                <a:cs typeface="Arial" panose="020B0604020202020204" pitchFamily="34" charset="0"/>
              </a:rPr>
              <a:t>PC</a:t>
            </a:r>
            <a:endParaRPr lang="zh-TW" altLang="en-US" sz="1200">
              <a:solidFill>
                <a:srgbClr val="FFFFFF"/>
              </a:solidFill>
              <a:latin typeface="Arial" panose="020B0604020202020204" pitchFamily="34" charset="0"/>
              <a:cs typeface="Arial" panose="020B0604020202020204" pitchFamily="34" charset="0"/>
            </a:endParaRPr>
          </a:p>
        </p:txBody>
      </p:sp>
      <p:sp>
        <p:nvSpPr>
          <p:cNvPr id="29" name="文字方塊 19">
            <a:extLst>
              <a:ext uri="{FF2B5EF4-FFF2-40B4-BE49-F238E27FC236}">
                <a16:creationId xmlns:a16="http://schemas.microsoft.com/office/drawing/2014/main" id="{661282C1-4013-B86A-2257-929B4525D945}"/>
              </a:ext>
            </a:extLst>
          </p:cNvPr>
          <p:cNvSpPr txBox="1"/>
          <p:nvPr/>
        </p:nvSpPr>
        <p:spPr>
          <a:xfrm>
            <a:off x="1285559" y="5657432"/>
            <a:ext cx="1028880" cy="276999"/>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200">
                <a:solidFill>
                  <a:srgbClr val="FFFFFF"/>
                </a:solidFill>
                <a:latin typeface="Arial" panose="020B0604020202020204" pitchFamily="34" charset="0"/>
                <a:cs typeface="Arial" panose="020B0604020202020204" pitchFamily="34" charset="0"/>
              </a:rPr>
              <a:t>2.5GbE</a:t>
            </a:r>
            <a:r>
              <a:rPr lang="zh-TW" altLang="en-US" sz="1200">
                <a:solidFill>
                  <a:srgbClr val="FFFFFF"/>
                </a:solidFill>
                <a:latin typeface="Arial" panose="020B0604020202020204" pitchFamily="34" charset="0"/>
                <a:cs typeface="Arial" panose="020B0604020202020204" pitchFamily="34" charset="0"/>
              </a:rPr>
              <a:t> </a:t>
            </a:r>
            <a:r>
              <a:rPr lang="en-US" altLang="zh-TW" sz="1200">
                <a:solidFill>
                  <a:srgbClr val="FFFFFF"/>
                </a:solidFill>
                <a:latin typeface="Arial" panose="020B0604020202020204" pitchFamily="34" charset="0"/>
                <a:cs typeface="Arial" panose="020B0604020202020204" pitchFamily="34" charset="0"/>
              </a:rPr>
              <a:t>PC</a:t>
            </a:r>
            <a:endParaRPr lang="zh-TW" altLang="en-US" sz="1200">
              <a:solidFill>
                <a:srgbClr val="FFFFFF"/>
              </a:solidFill>
              <a:latin typeface="Arial" panose="020B0604020202020204" pitchFamily="34" charset="0"/>
              <a:cs typeface="Arial" panose="020B0604020202020204" pitchFamily="34" charset="0"/>
            </a:endParaRPr>
          </a:p>
        </p:txBody>
      </p:sp>
      <p:pic>
        <p:nvPicPr>
          <p:cNvPr id="31" name="圖形 21">
            <a:extLst>
              <a:ext uri="{FF2B5EF4-FFF2-40B4-BE49-F238E27FC236}">
                <a16:creationId xmlns:a16="http://schemas.microsoft.com/office/drawing/2014/main" id="{E48A9898-5613-BB69-8D5E-E9990E9DD36E}"/>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559658" y="5146871"/>
            <a:ext cx="902659" cy="964294"/>
          </a:xfrm>
          <a:prstGeom prst="rect">
            <a:avLst/>
          </a:prstGeom>
        </p:spPr>
      </p:pic>
      <p:sp>
        <p:nvSpPr>
          <p:cNvPr id="32" name="文字方塊 22">
            <a:extLst>
              <a:ext uri="{FF2B5EF4-FFF2-40B4-BE49-F238E27FC236}">
                <a16:creationId xmlns:a16="http://schemas.microsoft.com/office/drawing/2014/main" id="{80DCDA1C-6767-64A6-50C8-5E90E3388128}"/>
              </a:ext>
            </a:extLst>
          </p:cNvPr>
          <p:cNvSpPr txBox="1"/>
          <p:nvPr/>
        </p:nvSpPr>
        <p:spPr>
          <a:xfrm>
            <a:off x="3830114" y="6220557"/>
            <a:ext cx="1208985" cy="276999"/>
          </a:xfrm>
          <a:prstGeom prst="rect">
            <a:avLst/>
          </a:prstGeom>
          <a:noFill/>
        </p:spPr>
        <p:txBody>
          <a:bodyPr wrap="non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200">
                <a:solidFill>
                  <a:srgbClr val="FFFFFF"/>
                </a:solidFill>
                <a:latin typeface="Arial" panose="020B0604020202020204" pitchFamily="34" charset="0"/>
                <a:cs typeface="Arial" panose="020B0604020202020204" pitchFamily="34" charset="0"/>
              </a:rPr>
              <a:t>1GbE</a:t>
            </a:r>
            <a:r>
              <a:rPr lang="zh-TW" altLang="en-US" sz="1200">
                <a:solidFill>
                  <a:srgbClr val="FFFFFF"/>
                </a:solidFill>
                <a:latin typeface="Arial" panose="020B0604020202020204" pitchFamily="34" charset="0"/>
                <a:cs typeface="Arial" panose="020B0604020202020204" pitchFamily="34" charset="0"/>
              </a:rPr>
              <a:t> </a:t>
            </a:r>
            <a:r>
              <a:rPr lang="en-US" altLang="zh-TW" sz="1200">
                <a:solidFill>
                  <a:srgbClr val="FFFFFF"/>
                </a:solidFill>
                <a:latin typeface="Arial" panose="020B0604020202020204" pitchFamily="34" charset="0"/>
                <a:cs typeface="Arial" panose="020B0604020202020204" pitchFamily="34" charset="0"/>
              </a:rPr>
              <a:t>Devices</a:t>
            </a:r>
            <a:endParaRPr lang="zh-TW" altLang="en-US" sz="1200">
              <a:solidFill>
                <a:srgbClr val="FFFFFF"/>
              </a:solidFill>
              <a:latin typeface="Arial" panose="020B0604020202020204" pitchFamily="34" charset="0"/>
              <a:cs typeface="Arial" panose="020B0604020202020204" pitchFamily="34" charset="0"/>
            </a:endParaRPr>
          </a:p>
        </p:txBody>
      </p:sp>
      <p:cxnSp>
        <p:nvCxnSpPr>
          <p:cNvPr id="40" name="直線單箭頭接點 39">
            <a:extLst>
              <a:ext uri="{FF2B5EF4-FFF2-40B4-BE49-F238E27FC236}">
                <a16:creationId xmlns:a16="http://schemas.microsoft.com/office/drawing/2014/main" id="{FF0E6069-B0B9-C42C-51F6-3406C8208F1A}"/>
              </a:ext>
            </a:extLst>
          </p:cNvPr>
          <p:cNvCxnSpPr>
            <a:cxnSpLocks/>
          </p:cNvCxnSpPr>
          <p:nvPr/>
        </p:nvCxnSpPr>
        <p:spPr>
          <a:xfrm>
            <a:off x="3563588" y="3074243"/>
            <a:ext cx="0" cy="1211448"/>
          </a:xfrm>
          <a:prstGeom prst="straightConnector1">
            <a:avLst/>
          </a:prstGeom>
          <a:ln w="50800" cap="rnd" cmpd="sng">
            <a:solidFill>
              <a:schemeClr val="accent6">
                <a:lumMod val="75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41" name="直線單箭頭接點 40">
            <a:extLst>
              <a:ext uri="{FF2B5EF4-FFF2-40B4-BE49-F238E27FC236}">
                <a16:creationId xmlns:a16="http://schemas.microsoft.com/office/drawing/2014/main" id="{9534A6FD-F268-073C-0849-E849895336A3}"/>
              </a:ext>
            </a:extLst>
          </p:cNvPr>
          <p:cNvCxnSpPr>
            <a:cxnSpLocks/>
          </p:cNvCxnSpPr>
          <p:nvPr/>
        </p:nvCxnSpPr>
        <p:spPr>
          <a:xfrm>
            <a:off x="5178263" y="4342046"/>
            <a:ext cx="1593496" cy="0"/>
          </a:xfrm>
          <a:prstGeom prst="straightConnector1">
            <a:avLst/>
          </a:prstGeom>
          <a:ln w="50800" cap="rnd" cmpd="sng">
            <a:solidFill>
              <a:schemeClr val="accent6">
                <a:lumMod val="75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43" name="直線單箭頭接點 42">
            <a:extLst>
              <a:ext uri="{FF2B5EF4-FFF2-40B4-BE49-F238E27FC236}">
                <a16:creationId xmlns:a16="http://schemas.microsoft.com/office/drawing/2014/main" id="{206D5CC5-3EE0-A70E-2F62-060781D4FACF}"/>
              </a:ext>
            </a:extLst>
          </p:cNvPr>
          <p:cNvCxnSpPr>
            <a:cxnSpLocks/>
          </p:cNvCxnSpPr>
          <p:nvPr/>
        </p:nvCxnSpPr>
        <p:spPr>
          <a:xfrm>
            <a:off x="8910088" y="4342046"/>
            <a:ext cx="1371926" cy="8659"/>
          </a:xfrm>
          <a:prstGeom prst="straightConnector1">
            <a:avLst/>
          </a:prstGeom>
          <a:ln w="50800" cap="rnd" cmpd="sng">
            <a:solidFill>
              <a:schemeClr val="accent1">
                <a:lumMod val="60000"/>
                <a:lumOff val="40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44" name="直線單箭頭接點 43">
            <a:extLst>
              <a:ext uri="{FF2B5EF4-FFF2-40B4-BE49-F238E27FC236}">
                <a16:creationId xmlns:a16="http://schemas.microsoft.com/office/drawing/2014/main" id="{C9052F5B-DD70-FB04-1B78-E72C201E2DB7}"/>
              </a:ext>
            </a:extLst>
          </p:cNvPr>
          <p:cNvCxnSpPr>
            <a:cxnSpLocks/>
          </p:cNvCxnSpPr>
          <p:nvPr/>
        </p:nvCxnSpPr>
        <p:spPr>
          <a:xfrm flipV="1">
            <a:off x="6802345" y="4406448"/>
            <a:ext cx="15817" cy="845342"/>
          </a:xfrm>
          <a:prstGeom prst="straightConnector1">
            <a:avLst/>
          </a:prstGeom>
          <a:ln w="50800" cap="rnd" cmpd="sng">
            <a:solidFill>
              <a:schemeClr val="accent6">
                <a:lumMod val="75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45" name="文字方塊 37">
            <a:extLst>
              <a:ext uri="{FF2B5EF4-FFF2-40B4-BE49-F238E27FC236}">
                <a16:creationId xmlns:a16="http://schemas.microsoft.com/office/drawing/2014/main" id="{FC7B56EF-8053-6F62-73F7-D2347937E6C1}"/>
              </a:ext>
            </a:extLst>
          </p:cNvPr>
          <p:cNvSpPr txBox="1"/>
          <p:nvPr/>
        </p:nvSpPr>
        <p:spPr>
          <a:xfrm>
            <a:off x="6370930" y="6220558"/>
            <a:ext cx="928459" cy="276999"/>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200">
                <a:solidFill>
                  <a:srgbClr val="FFFFFF"/>
                </a:solidFill>
                <a:latin typeface="Arial" panose="020B0604020202020204" pitchFamily="34" charset="0"/>
                <a:cs typeface="Arial" panose="020B0604020202020204" pitchFamily="34" charset="0"/>
              </a:rPr>
              <a:t>10GbE</a:t>
            </a:r>
            <a:r>
              <a:rPr lang="zh-TW" altLang="en-US" sz="1200">
                <a:solidFill>
                  <a:srgbClr val="FFFFFF"/>
                </a:solidFill>
                <a:latin typeface="Arial" panose="020B0604020202020204" pitchFamily="34" charset="0"/>
                <a:cs typeface="Arial" panose="020B0604020202020204" pitchFamily="34" charset="0"/>
              </a:rPr>
              <a:t> </a:t>
            </a:r>
            <a:r>
              <a:rPr lang="en-US" altLang="zh-TW" sz="1200">
                <a:solidFill>
                  <a:srgbClr val="FFFFFF"/>
                </a:solidFill>
                <a:latin typeface="Arial" panose="020B0604020202020204" pitchFamily="34" charset="0"/>
                <a:cs typeface="Arial" panose="020B0604020202020204" pitchFamily="34" charset="0"/>
              </a:rPr>
              <a:t>PC</a:t>
            </a:r>
            <a:endParaRPr lang="zh-TW" altLang="en-US" sz="1200">
              <a:solidFill>
                <a:srgbClr val="FFFFFF"/>
              </a:solidFill>
              <a:latin typeface="Arial" panose="020B0604020202020204" pitchFamily="34" charset="0"/>
              <a:cs typeface="Arial" panose="020B0604020202020204" pitchFamily="34" charset="0"/>
            </a:endParaRPr>
          </a:p>
        </p:txBody>
      </p:sp>
      <p:pic>
        <p:nvPicPr>
          <p:cNvPr id="46" name="圖形 38">
            <a:extLst>
              <a:ext uri="{FF2B5EF4-FFF2-40B4-BE49-F238E27FC236}">
                <a16:creationId xmlns:a16="http://schemas.microsoft.com/office/drawing/2014/main" id="{F7EFB38A-E4D8-9C04-A0D1-816642AE18F5}"/>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035453" y="4754194"/>
            <a:ext cx="1246992" cy="1593201"/>
          </a:xfrm>
          <a:prstGeom prst="rect">
            <a:avLst/>
          </a:prstGeom>
        </p:spPr>
      </p:pic>
      <p:pic>
        <p:nvPicPr>
          <p:cNvPr id="47" name="圖片 46">
            <a:extLst>
              <a:ext uri="{FF2B5EF4-FFF2-40B4-BE49-F238E27FC236}">
                <a16:creationId xmlns:a16="http://schemas.microsoft.com/office/drawing/2014/main" id="{5A065C93-F460-5AEA-C8D5-DA805572A54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891273" y="4957041"/>
            <a:ext cx="727731" cy="444988"/>
          </a:xfrm>
          <a:prstGeom prst="rect">
            <a:avLst/>
          </a:prstGeom>
        </p:spPr>
      </p:pic>
      <p:pic>
        <p:nvPicPr>
          <p:cNvPr id="49" name="圖形 41">
            <a:extLst>
              <a:ext uri="{FF2B5EF4-FFF2-40B4-BE49-F238E27FC236}">
                <a16:creationId xmlns:a16="http://schemas.microsoft.com/office/drawing/2014/main" id="{25C32103-584C-D467-EA94-CBDDBEBB73C1}"/>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rot="20865496">
            <a:off x="4305403" y="5233124"/>
            <a:ext cx="914556" cy="927248"/>
          </a:xfrm>
          <a:prstGeom prst="rect">
            <a:avLst/>
          </a:prstGeom>
        </p:spPr>
      </p:pic>
      <p:sp>
        <p:nvSpPr>
          <p:cNvPr id="27" name="文字方塊 17">
            <a:extLst>
              <a:ext uri="{FF2B5EF4-FFF2-40B4-BE49-F238E27FC236}">
                <a16:creationId xmlns:a16="http://schemas.microsoft.com/office/drawing/2014/main" id="{CC848096-4319-68C6-9F52-34EB68EB53AC}"/>
              </a:ext>
            </a:extLst>
          </p:cNvPr>
          <p:cNvSpPr txBox="1"/>
          <p:nvPr/>
        </p:nvSpPr>
        <p:spPr>
          <a:xfrm>
            <a:off x="8928157" y="6214674"/>
            <a:ext cx="2854115" cy="276999"/>
          </a:xfrm>
          <a:prstGeom prst="rect">
            <a:avLst/>
          </a:prstGeom>
          <a:noFill/>
        </p:spPr>
        <p:txBody>
          <a:bodyPr wrap="non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200">
                <a:solidFill>
                  <a:srgbClr val="FFFFFF"/>
                </a:solidFill>
                <a:latin typeface="Arial" panose="020B0604020202020204" pitchFamily="34" charset="0"/>
                <a:ea typeface="新細明體"/>
                <a:cs typeface="Arial" panose="020B0604020202020204" pitchFamily="34" charset="0"/>
              </a:rPr>
              <a:t>TS-h1277AXU-RP / TS-h1677AXU-RP</a:t>
            </a:r>
            <a:endParaRPr lang="zh-TW" sz="1200">
              <a:latin typeface="Arial" panose="020B0604020202020204" pitchFamily="34" charset="0"/>
              <a:cs typeface="Arial" panose="020B0604020202020204" pitchFamily="34" charset="0"/>
            </a:endParaRPr>
          </a:p>
        </p:txBody>
      </p:sp>
      <p:sp>
        <p:nvSpPr>
          <p:cNvPr id="7" name="矩形: 圓角化同側角落 6">
            <a:extLst>
              <a:ext uri="{FF2B5EF4-FFF2-40B4-BE49-F238E27FC236}">
                <a16:creationId xmlns:a16="http://schemas.microsoft.com/office/drawing/2014/main" id="{C6A53E81-D4B7-5B6A-ADB1-505D8BD2FE41}"/>
              </a:ext>
            </a:extLst>
          </p:cNvPr>
          <p:cNvSpPr/>
          <p:nvPr/>
        </p:nvSpPr>
        <p:spPr>
          <a:xfrm rot="10800000">
            <a:off x="4298461" y="1554795"/>
            <a:ext cx="3368162" cy="984978"/>
          </a:xfrm>
          <a:prstGeom prst="round2SameRect">
            <a:avLst/>
          </a:prstGeom>
          <a:gradFill>
            <a:gsLst>
              <a:gs pos="0">
                <a:srgbClr val="424651"/>
              </a:gs>
              <a:gs pos="100000">
                <a:schemeClr val="tx1">
                  <a:lumMod val="95000"/>
                  <a:lumOff val="5000"/>
                </a:schemeClr>
              </a:gs>
            </a:gsLst>
            <a:lin ang="5400000" scaled="1"/>
          </a:gradFill>
          <a:ln>
            <a:noFill/>
          </a:ln>
          <a:effectLst>
            <a:innerShdw blurRad="228600" dist="38100" dir="21540000">
              <a:prstClr val="black">
                <a:alpha val="7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1200">
              <a:latin typeface="Arial" panose="020B0604020202020204" pitchFamily="34" charset="0"/>
              <a:cs typeface="Arial" panose="020B0604020202020204" pitchFamily="34" charset="0"/>
            </a:endParaRPr>
          </a:p>
        </p:txBody>
      </p:sp>
      <p:sp>
        <p:nvSpPr>
          <p:cNvPr id="9" name="文字方塊 49">
            <a:extLst>
              <a:ext uri="{FF2B5EF4-FFF2-40B4-BE49-F238E27FC236}">
                <a16:creationId xmlns:a16="http://schemas.microsoft.com/office/drawing/2014/main" id="{B636DD60-5873-29BA-6752-0E82ACEAA4DD}"/>
              </a:ext>
            </a:extLst>
          </p:cNvPr>
          <p:cNvSpPr txBox="1"/>
          <p:nvPr/>
        </p:nvSpPr>
        <p:spPr>
          <a:xfrm>
            <a:off x="4988429" y="1670834"/>
            <a:ext cx="671979" cy="276999"/>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200" b="1">
                <a:solidFill>
                  <a:schemeClr val="accent1">
                    <a:lumMod val="60000"/>
                    <a:lumOff val="40000"/>
                  </a:schemeClr>
                </a:solidFill>
                <a:latin typeface="Arial" panose="020B0604020202020204" pitchFamily="34" charset="0"/>
                <a:cs typeface="Arial" panose="020B0604020202020204" pitchFamily="34" charset="0"/>
              </a:rPr>
              <a:t>25GbE</a:t>
            </a:r>
            <a:endParaRPr lang="zh-TW" altLang="en-US" sz="1200" b="1">
              <a:solidFill>
                <a:schemeClr val="accent1">
                  <a:lumMod val="60000"/>
                  <a:lumOff val="40000"/>
                </a:schemeClr>
              </a:solidFill>
              <a:latin typeface="Arial" panose="020B0604020202020204" pitchFamily="34" charset="0"/>
              <a:cs typeface="Arial" panose="020B0604020202020204" pitchFamily="34" charset="0"/>
            </a:endParaRPr>
          </a:p>
        </p:txBody>
      </p:sp>
      <p:cxnSp>
        <p:nvCxnSpPr>
          <p:cNvPr id="11" name="直線單箭頭接點 10">
            <a:extLst>
              <a:ext uri="{FF2B5EF4-FFF2-40B4-BE49-F238E27FC236}">
                <a16:creationId xmlns:a16="http://schemas.microsoft.com/office/drawing/2014/main" id="{24C18471-69EA-F5AD-6FD9-0124FFD002A1}"/>
              </a:ext>
            </a:extLst>
          </p:cNvPr>
          <p:cNvCxnSpPr>
            <a:cxnSpLocks/>
          </p:cNvCxnSpPr>
          <p:nvPr/>
        </p:nvCxnSpPr>
        <p:spPr>
          <a:xfrm>
            <a:off x="4721550" y="1793965"/>
            <a:ext cx="201404" cy="0"/>
          </a:xfrm>
          <a:prstGeom prst="straightConnector1">
            <a:avLst/>
          </a:prstGeom>
          <a:ln w="50800" cap="sq" cmpd="sng">
            <a:solidFill>
              <a:schemeClr val="accent1">
                <a:lumMod val="60000"/>
                <a:lumOff val="40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12" name="文字方塊 51">
            <a:extLst>
              <a:ext uri="{FF2B5EF4-FFF2-40B4-BE49-F238E27FC236}">
                <a16:creationId xmlns:a16="http://schemas.microsoft.com/office/drawing/2014/main" id="{B016DE1E-D7AF-915F-ED4A-0BA5C69AE8E5}"/>
              </a:ext>
            </a:extLst>
          </p:cNvPr>
          <p:cNvSpPr txBox="1"/>
          <p:nvPr/>
        </p:nvSpPr>
        <p:spPr>
          <a:xfrm>
            <a:off x="4988429" y="2050818"/>
            <a:ext cx="671979" cy="276999"/>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200" b="1">
                <a:solidFill>
                  <a:schemeClr val="accent6">
                    <a:lumMod val="75000"/>
                  </a:schemeClr>
                </a:solidFill>
                <a:latin typeface="Arial" panose="020B0604020202020204" pitchFamily="34" charset="0"/>
                <a:cs typeface="Arial" panose="020B0604020202020204" pitchFamily="34" charset="0"/>
              </a:rPr>
              <a:t>10GbE</a:t>
            </a:r>
            <a:endParaRPr lang="zh-TW" altLang="en-US" sz="1200" b="1">
              <a:solidFill>
                <a:schemeClr val="accent6">
                  <a:lumMod val="75000"/>
                </a:schemeClr>
              </a:solidFill>
              <a:latin typeface="Arial" panose="020B0604020202020204" pitchFamily="34" charset="0"/>
              <a:cs typeface="Arial" panose="020B0604020202020204" pitchFamily="34" charset="0"/>
            </a:endParaRPr>
          </a:p>
        </p:txBody>
      </p:sp>
      <p:cxnSp>
        <p:nvCxnSpPr>
          <p:cNvPr id="13" name="直線單箭頭接點 12">
            <a:extLst>
              <a:ext uri="{FF2B5EF4-FFF2-40B4-BE49-F238E27FC236}">
                <a16:creationId xmlns:a16="http://schemas.microsoft.com/office/drawing/2014/main" id="{89103B15-F9C2-54E4-6D2F-420CDD906D66}"/>
              </a:ext>
            </a:extLst>
          </p:cNvPr>
          <p:cNvCxnSpPr>
            <a:cxnSpLocks/>
          </p:cNvCxnSpPr>
          <p:nvPr/>
        </p:nvCxnSpPr>
        <p:spPr>
          <a:xfrm>
            <a:off x="4721550" y="2173187"/>
            <a:ext cx="201404" cy="0"/>
          </a:xfrm>
          <a:prstGeom prst="straightConnector1">
            <a:avLst/>
          </a:prstGeom>
          <a:ln w="50800" cap="sq" cmpd="sng">
            <a:solidFill>
              <a:schemeClr val="accent6">
                <a:lumMod val="75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14" name="文字方塊 53">
            <a:extLst>
              <a:ext uri="{FF2B5EF4-FFF2-40B4-BE49-F238E27FC236}">
                <a16:creationId xmlns:a16="http://schemas.microsoft.com/office/drawing/2014/main" id="{B0165360-9365-C0C9-1B78-B88BE37D2E23}"/>
              </a:ext>
            </a:extLst>
          </p:cNvPr>
          <p:cNvSpPr txBox="1"/>
          <p:nvPr/>
        </p:nvSpPr>
        <p:spPr>
          <a:xfrm>
            <a:off x="6359765" y="1670834"/>
            <a:ext cx="715260" cy="276999"/>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200" b="1">
                <a:solidFill>
                  <a:schemeClr val="accent2">
                    <a:lumMod val="75000"/>
                  </a:schemeClr>
                </a:solidFill>
                <a:latin typeface="Arial" panose="020B0604020202020204" pitchFamily="34" charset="0"/>
                <a:cs typeface="Arial" panose="020B0604020202020204" pitchFamily="34" charset="0"/>
              </a:rPr>
              <a:t>2.5GbE</a:t>
            </a:r>
            <a:endParaRPr lang="zh-TW" altLang="en-US" sz="1200" b="1">
              <a:solidFill>
                <a:schemeClr val="accent2">
                  <a:lumMod val="75000"/>
                </a:schemeClr>
              </a:solidFill>
              <a:latin typeface="Arial" panose="020B0604020202020204" pitchFamily="34" charset="0"/>
              <a:cs typeface="Arial" panose="020B0604020202020204" pitchFamily="34" charset="0"/>
            </a:endParaRPr>
          </a:p>
        </p:txBody>
      </p:sp>
      <p:cxnSp>
        <p:nvCxnSpPr>
          <p:cNvPr id="15" name="直線單箭頭接點 14">
            <a:extLst>
              <a:ext uri="{FF2B5EF4-FFF2-40B4-BE49-F238E27FC236}">
                <a16:creationId xmlns:a16="http://schemas.microsoft.com/office/drawing/2014/main" id="{2B7DCADD-BE2D-4A0F-CC82-B48E79803555}"/>
              </a:ext>
            </a:extLst>
          </p:cNvPr>
          <p:cNvCxnSpPr>
            <a:cxnSpLocks/>
          </p:cNvCxnSpPr>
          <p:nvPr/>
        </p:nvCxnSpPr>
        <p:spPr>
          <a:xfrm>
            <a:off x="6092886" y="1793965"/>
            <a:ext cx="201404" cy="0"/>
          </a:xfrm>
          <a:prstGeom prst="straightConnector1">
            <a:avLst/>
          </a:prstGeom>
          <a:ln w="50800" cap="sq" cmpd="sng">
            <a:solidFill>
              <a:schemeClr val="accent2">
                <a:lumMod val="75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16" name="文字方塊 57">
            <a:extLst>
              <a:ext uri="{FF2B5EF4-FFF2-40B4-BE49-F238E27FC236}">
                <a16:creationId xmlns:a16="http://schemas.microsoft.com/office/drawing/2014/main" id="{8A22790E-775A-08E4-4BBD-2D292F9574C3}"/>
              </a:ext>
            </a:extLst>
          </p:cNvPr>
          <p:cNvSpPr txBox="1"/>
          <p:nvPr/>
        </p:nvSpPr>
        <p:spPr>
          <a:xfrm>
            <a:off x="6370203" y="2050818"/>
            <a:ext cx="1419124" cy="276999"/>
          </a:xfrm>
          <a:prstGeom prst="rect">
            <a:avLst/>
          </a:prstGeom>
          <a:noFill/>
          <a:ln>
            <a:noFill/>
          </a:ln>
        </p:spPr>
        <p:txBody>
          <a:bodyPr wrap="squar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200" b="1">
                <a:solidFill>
                  <a:srgbClr val="00B0F0"/>
                </a:solidFill>
                <a:latin typeface="Arial" panose="020B0604020202020204" pitchFamily="34" charset="0"/>
                <a:cs typeface="Arial" panose="020B0604020202020204" pitchFamily="34" charset="0"/>
              </a:rPr>
              <a:t>1GbE</a:t>
            </a:r>
          </a:p>
        </p:txBody>
      </p:sp>
      <p:cxnSp>
        <p:nvCxnSpPr>
          <p:cNvPr id="22" name="直線單箭頭接點 21">
            <a:extLst>
              <a:ext uri="{FF2B5EF4-FFF2-40B4-BE49-F238E27FC236}">
                <a16:creationId xmlns:a16="http://schemas.microsoft.com/office/drawing/2014/main" id="{2D79E994-A7B3-F105-C12D-FDB73036FBFA}"/>
              </a:ext>
            </a:extLst>
          </p:cNvPr>
          <p:cNvCxnSpPr>
            <a:cxnSpLocks/>
          </p:cNvCxnSpPr>
          <p:nvPr/>
        </p:nvCxnSpPr>
        <p:spPr>
          <a:xfrm>
            <a:off x="6103324" y="2197554"/>
            <a:ext cx="201404" cy="0"/>
          </a:xfrm>
          <a:prstGeom prst="straightConnector1">
            <a:avLst/>
          </a:prstGeom>
          <a:ln w="50800" cap="sq" cmpd="sng">
            <a:solidFill>
              <a:srgbClr val="00B0F0"/>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pic>
        <p:nvPicPr>
          <p:cNvPr id="30" name="圖片 29" descr="一張含有 電腦, 室內 的圖片&#10;&#10;自動產生的描述">
            <a:extLst>
              <a:ext uri="{FF2B5EF4-FFF2-40B4-BE49-F238E27FC236}">
                <a16:creationId xmlns:a16="http://schemas.microsoft.com/office/drawing/2014/main" id="{5B73D9EC-1AB4-D30D-C271-E36C4C38FB71}"/>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9296317" y="5251790"/>
            <a:ext cx="2019078" cy="933154"/>
          </a:xfrm>
          <a:prstGeom prst="rect">
            <a:avLst/>
          </a:prstGeom>
        </p:spPr>
      </p:pic>
      <p:cxnSp>
        <p:nvCxnSpPr>
          <p:cNvPr id="65" name="直線單箭頭接點 64">
            <a:extLst>
              <a:ext uri="{FF2B5EF4-FFF2-40B4-BE49-F238E27FC236}">
                <a16:creationId xmlns:a16="http://schemas.microsoft.com/office/drawing/2014/main" id="{91C94310-49BB-1939-6E09-C0A37859945D}"/>
              </a:ext>
            </a:extLst>
          </p:cNvPr>
          <p:cNvCxnSpPr>
            <a:cxnSpLocks/>
          </p:cNvCxnSpPr>
          <p:nvPr/>
        </p:nvCxnSpPr>
        <p:spPr>
          <a:xfrm>
            <a:off x="3575141" y="4510437"/>
            <a:ext cx="0" cy="512990"/>
          </a:xfrm>
          <a:prstGeom prst="straightConnector1">
            <a:avLst/>
          </a:prstGeom>
          <a:ln w="50800" cap="rnd" cmpd="sng">
            <a:solidFill>
              <a:schemeClr val="accent2">
                <a:lumMod val="75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pic>
        <p:nvPicPr>
          <p:cNvPr id="8" name="圖片 7" descr="一張含有 電子產品, 電子裝置, 文字, 電路 的圖片&#10;&#10;自動產生的描述">
            <a:extLst>
              <a:ext uri="{FF2B5EF4-FFF2-40B4-BE49-F238E27FC236}">
                <a16:creationId xmlns:a16="http://schemas.microsoft.com/office/drawing/2014/main" id="{5B2B2E8B-28A6-8AC9-6FD0-B3238C270C3E}"/>
              </a:ext>
            </a:extLst>
          </p:cNvPr>
          <p:cNvPicPr>
            <a:picLocks noChangeAspect="1"/>
          </p:cNvPicPr>
          <p:nvPr/>
        </p:nvPicPr>
        <p:blipFill rotWithShape="1">
          <a:blip r:embed="rId13"/>
          <a:srcRect t="24518" b="21621"/>
          <a:stretch/>
        </p:blipFill>
        <p:spPr>
          <a:xfrm>
            <a:off x="3231452" y="3915330"/>
            <a:ext cx="2235201" cy="749796"/>
          </a:xfrm>
          <a:prstGeom prst="rect">
            <a:avLst/>
          </a:prstGeom>
        </p:spPr>
      </p:pic>
      <p:sp>
        <p:nvSpPr>
          <p:cNvPr id="10" name="文字方塊 56">
            <a:extLst>
              <a:ext uri="{FF2B5EF4-FFF2-40B4-BE49-F238E27FC236}">
                <a16:creationId xmlns:a16="http://schemas.microsoft.com/office/drawing/2014/main" id="{1ECC4534-15E1-D132-F707-496419865BEC}"/>
              </a:ext>
            </a:extLst>
          </p:cNvPr>
          <p:cNvSpPr txBox="1"/>
          <p:nvPr/>
        </p:nvSpPr>
        <p:spPr>
          <a:xfrm>
            <a:off x="3514605" y="3617509"/>
            <a:ext cx="1663658" cy="276999"/>
          </a:xfrm>
          <a:prstGeom prst="rect">
            <a:avLst/>
          </a:prstGeom>
          <a:noFill/>
        </p:spPr>
        <p:txBody>
          <a:bodyPr wrap="squar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a:solidFill>
                  <a:schemeClr val="bg1"/>
                </a:solidFill>
                <a:latin typeface="Arial" panose="020B0604020202020204" pitchFamily="34" charset="0"/>
                <a:ea typeface="新細明體"/>
                <a:cs typeface="Arial" panose="020B0604020202020204" pitchFamily="34" charset="0"/>
              </a:rPr>
              <a:t>QSW-M2106R-2S2T</a:t>
            </a:r>
            <a:endParaRPr lang="zh-TW" altLang="en-US" sz="1200">
              <a:solidFill>
                <a:schemeClr val="bg1"/>
              </a:solidFill>
              <a:latin typeface="Arial" panose="020B0604020202020204" pitchFamily="34" charset="0"/>
              <a:ea typeface="新細明體"/>
              <a:cs typeface="Arial" panose="020B0604020202020204" pitchFamily="34" charset="0"/>
            </a:endParaRPr>
          </a:p>
        </p:txBody>
      </p:sp>
      <p:grpSp>
        <p:nvGrpSpPr>
          <p:cNvPr id="70" name="群組 69">
            <a:extLst>
              <a:ext uri="{FF2B5EF4-FFF2-40B4-BE49-F238E27FC236}">
                <a16:creationId xmlns:a16="http://schemas.microsoft.com/office/drawing/2014/main" id="{57DABB4F-F423-A2DB-CE7A-497486F25BEF}"/>
              </a:ext>
            </a:extLst>
          </p:cNvPr>
          <p:cNvGrpSpPr/>
          <p:nvPr/>
        </p:nvGrpSpPr>
        <p:grpSpPr>
          <a:xfrm>
            <a:off x="6969788" y="2462487"/>
            <a:ext cx="1419124" cy="847481"/>
            <a:chOff x="7548096" y="2226967"/>
            <a:chExt cx="1547306" cy="941761"/>
          </a:xfrm>
        </p:grpSpPr>
        <p:sp>
          <p:nvSpPr>
            <p:cNvPr id="71" name="手繪多邊形: 圖案 70">
              <a:extLst>
                <a:ext uri="{FF2B5EF4-FFF2-40B4-BE49-F238E27FC236}">
                  <a16:creationId xmlns:a16="http://schemas.microsoft.com/office/drawing/2014/main" id="{022DD359-0AED-7679-A703-94BD6D97FFA9}"/>
                </a:ext>
              </a:extLst>
            </p:cNvPr>
            <p:cNvSpPr/>
            <p:nvPr/>
          </p:nvSpPr>
          <p:spPr>
            <a:xfrm>
              <a:off x="7548096" y="2226967"/>
              <a:ext cx="1547306" cy="941761"/>
            </a:xfrm>
            <a:custGeom>
              <a:avLst/>
              <a:gdLst>
                <a:gd name="connsiteX0" fmla="*/ 1822436 w 2185188"/>
                <a:gd name="connsiteY0" fmla="*/ 1330002 h 1330002"/>
                <a:gd name="connsiteX1" fmla="*/ 2185083 w 2185188"/>
                <a:gd name="connsiteY1" fmla="*/ 949774 h 1330002"/>
                <a:gd name="connsiteX2" fmla="*/ 1867572 w 2185188"/>
                <a:gd name="connsiteY2" fmla="*/ 590959 h 1330002"/>
                <a:gd name="connsiteX3" fmla="*/ 1689879 w 2185188"/>
                <a:gd name="connsiteY3" fmla="*/ 301138 h 1330002"/>
                <a:gd name="connsiteX4" fmla="*/ 1350883 w 2185188"/>
                <a:gd name="connsiteY4" fmla="*/ 229871 h 1330002"/>
                <a:gd name="connsiteX5" fmla="*/ 810676 w 2185188"/>
                <a:gd name="connsiteY5" fmla="*/ 13931 h 1330002"/>
                <a:gd name="connsiteX6" fmla="*/ 427258 w 2185188"/>
                <a:gd name="connsiteY6" fmla="*/ 441535 h 1330002"/>
                <a:gd name="connsiteX7" fmla="*/ 86124 w 2185188"/>
                <a:gd name="connsiteY7" fmla="*/ 618516 h 1330002"/>
                <a:gd name="connsiteX8" fmla="*/ 40513 w 2185188"/>
                <a:gd name="connsiteY8" fmla="*/ 1073677 h 1330002"/>
                <a:gd name="connsiteX9" fmla="*/ 414430 w 2185188"/>
                <a:gd name="connsiteY9" fmla="*/ 1327389 h 1330002"/>
                <a:gd name="connsiteX10" fmla="*/ 420844 w 2185188"/>
                <a:gd name="connsiteY10" fmla="*/ 1179866 h 1330002"/>
                <a:gd name="connsiteX11" fmla="*/ 172120 w 2185188"/>
                <a:gd name="connsiteY11" fmla="*/ 1010962 h 1330002"/>
                <a:gd name="connsiteX12" fmla="*/ 202290 w 2185188"/>
                <a:gd name="connsiteY12" fmla="*/ 707600 h 1330002"/>
                <a:gd name="connsiteX13" fmla="*/ 481658 w 2185188"/>
                <a:gd name="connsiteY13" fmla="*/ 593572 h 1330002"/>
                <a:gd name="connsiteX14" fmla="*/ 565992 w 2185188"/>
                <a:gd name="connsiteY14" fmla="*/ 607588 h 1330002"/>
                <a:gd name="connsiteX15" fmla="*/ 565992 w 2185188"/>
                <a:gd name="connsiteY15" fmla="*/ 514465 h 1330002"/>
                <a:gd name="connsiteX16" fmla="*/ 844172 w 2185188"/>
                <a:gd name="connsiteY16" fmla="*/ 158128 h 1330002"/>
                <a:gd name="connsiteX17" fmla="*/ 1251822 w 2185188"/>
                <a:gd name="connsiteY17" fmla="*/ 348175 h 1330002"/>
                <a:gd name="connsiteX18" fmla="*/ 1280566 w 2185188"/>
                <a:gd name="connsiteY18" fmla="*/ 405426 h 1330002"/>
                <a:gd name="connsiteX19" fmla="*/ 1340193 w 2185188"/>
                <a:gd name="connsiteY19" fmla="*/ 384284 h 1330002"/>
                <a:gd name="connsiteX20" fmla="*/ 1605545 w 2185188"/>
                <a:gd name="connsiteY20" fmla="*/ 421343 h 1330002"/>
                <a:gd name="connsiteX21" fmla="*/ 1727888 w 2185188"/>
                <a:gd name="connsiteY21" fmla="*/ 661989 h 1330002"/>
                <a:gd name="connsiteX22" fmla="*/ 1727888 w 2185188"/>
                <a:gd name="connsiteY22" fmla="*/ 736107 h 1330002"/>
                <a:gd name="connsiteX23" fmla="*/ 1824812 w 2185188"/>
                <a:gd name="connsiteY23" fmla="*/ 736107 h 1330002"/>
                <a:gd name="connsiteX24" fmla="*/ 2039353 w 2185188"/>
                <a:gd name="connsiteY24" fmla="*/ 967386 h 1330002"/>
                <a:gd name="connsiteX25" fmla="*/ 1822436 w 2185188"/>
                <a:gd name="connsiteY25" fmla="*/ 1182004 h 1330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85188" h="1330002">
                  <a:moveTo>
                    <a:pt x="1822436" y="1330002"/>
                  </a:moveTo>
                  <a:cubicBezTo>
                    <a:pt x="2027575" y="1325147"/>
                    <a:pt x="2189936" y="1154912"/>
                    <a:pt x="2185083" y="949774"/>
                  </a:cubicBezTo>
                  <a:cubicBezTo>
                    <a:pt x="2180797" y="768788"/>
                    <a:pt x="2046693" y="617236"/>
                    <a:pt x="1867572" y="590959"/>
                  </a:cubicBezTo>
                  <a:cubicBezTo>
                    <a:pt x="1848643" y="474786"/>
                    <a:pt x="1784828" y="370703"/>
                    <a:pt x="1689879" y="301138"/>
                  </a:cubicBezTo>
                  <a:cubicBezTo>
                    <a:pt x="1591610" y="231498"/>
                    <a:pt x="1468876" y="205695"/>
                    <a:pt x="1350883" y="229871"/>
                  </a:cubicBezTo>
                  <a:cubicBezTo>
                    <a:pt x="1234801" y="50648"/>
                    <a:pt x="1018316" y="-35890"/>
                    <a:pt x="810676" y="13931"/>
                  </a:cubicBezTo>
                  <a:cubicBezTo>
                    <a:pt x="608301" y="66049"/>
                    <a:pt x="457081" y="234696"/>
                    <a:pt x="427258" y="441535"/>
                  </a:cubicBezTo>
                  <a:cubicBezTo>
                    <a:pt x="292439" y="445156"/>
                    <a:pt x="166719" y="510380"/>
                    <a:pt x="86124" y="618516"/>
                  </a:cubicBezTo>
                  <a:cubicBezTo>
                    <a:pt x="-9370" y="751166"/>
                    <a:pt x="-26761" y="924714"/>
                    <a:pt x="40513" y="1073677"/>
                  </a:cubicBezTo>
                  <a:cubicBezTo>
                    <a:pt x="109090" y="1220507"/>
                    <a:pt x="252650" y="1317918"/>
                    <a:pt x="414430" y="1327389"/>
                  </a:cubicBezTo>
                  <a:close/>
                  <a:moveTo>
                    <a:pt x="420844" y="1179866"/>
                  </a:moveTo>
                  <a:cubicBezTo>
                    <a:pt x="313351" y="1173095"/>
                    <a:pt x="218055" y="1108382"/>
                    <a:pt x="172120" y="1010962"/>
                  </a:cubicBezTo>
                  <a:cubicBezTo>
                    <a:pt x="127548" y="911665"/>
                    <a:pt x="139034" y="796174"/>
                    <a:pt x="202290" y="707600"/>
                  </a:cubicBezTo>
                  <a:cubicBezTo>
                    <a:pt x="266963" y="620597"/>
                    <a:pt x="374577" y="576675"/>
                    <a:pt x="481658" y="593572"/>
                  </a:cubicBezTo>
                  <a:lnTo>
                    <a:pt x="565992" y="607588"/>
                  </a:lnTo>
                  <a:lnTo>
                    <a:pt x="565992" y="514465"/>
                  </a:lnTo>
                  <a:cubicBezTo>
                    <a:pt x="566816" y="346220"/>
                    <a:pt x="681155" y="199756"/>
                    <a:pt x="844172" y="158128"/>
                  </a:cubicBezTo>
                  <a:cubicBezTo>
                    <a:pt x="1007745" y="118689"/>
                    <a:pt x="1176865" y="197532"/>
                    <a:pt x="1251822" y="348175"/>
                  </a:cubicBezTo>
                  <a:lnTo>
                    <a:pt x="1280566" y="405426"/>
                  </a:lnTo>
                  <a:lnTo>
                    <a:pt x="1340193" y="384284"/>
                  </a:lnTo>
                  <a:cubicBezTo>
                    <a:pt x="1429408" y="352762"/>
                    <a:pt x="1528380" y="366586"/>
                    <a:pt x="1605545" y="421343"/>
                  </a:cubicBezTo>
                  <a:cubicBezTo>
                    <a:pt x="1682267" y="477544"/>
                    <a:pt x="1727688" y="566885"/>
                    <a:pt x="1727888" y="661989"/>
                  </a:cubicBezTo>
                  <a:lnTo>
                    <a:pt x="1727888" y="736107"/>
                  </a:lnTo>
                  <a:lnTo>
                    <a:pt x="1824812" y="736107"/>
                  </a:lnTo>
                  <a:cubicBezTo>
                    <a:pt x="1947921" y="740730"/>
                    <a:pt x="2043976" y="844277"/>
                    <a:pt x="2039353" y="967386"/>
                  </a:cubicBezTo>
                  <a:cubicBezTo>
                    <a:pt x="2034941" y="1084926"/>
                    <a:pt x="1940018" y="1178844"/>
                    <a:pt x="1822436" y="1182004"/>
                  </a:cubicBezTo>
                  <a:close/>
                </a:path>
              </a:pathLst>
            </a:custGeom>
            <a:solidFill>
              <a:srgbClr val="00B0F0"/>
            </a:solidFill>
            <a:ln w="23713"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sz="1200">
                <a:latin typeface="Arial" panose="020B0604020202020204" pitchFamily="34" charset="0"/>
                <a:cs typeface="Arial" panose="020B0604020202020204" pitchFamily="34" charset="0"/>
              </a:endParaRPr>
            </a:p>
          </p:txBody>
        </p:sp>
        <p:sp>
          <p:nvSpPr>
            <p:cNvPr id="72" name="文字方塊 10">
              <a:extLst>
                <a:ext uri="{FF2B5EF4-FFF2-40B4-BE49-F238E27FC236}">
                  <a16:creationId xmlns:a16="http://schemas.microsoft.com/office/drawing/2014/main" id="{3B0CE535-C66F-9E9D-489F-C80A89CC4ED4}"/>
                </a:ext>
              </a:extLst>
            </p:cNvPr>
            <p:cNvSpPr txBox="1"/>
            <p:nvPr/>
          </p:nvSpPr>
          <p:spPr>
            <a:xfrm>
              <a:off x="7756227" y="2641256"/>
              <a:ext cx="1131044" cy="307814"/>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a:solidFill>
                    <a:schemeClr val="bg1"/>
                  </a:solidFill>
                  <a:latin typeface="Arial" panose="020B0604020202020204" pitchFamily="34" charset="0"/>
                  <a:ea typeface="微軟正黑體"/>
                  <a:cs typeface="Arial" panose="020B0604020202020204" pitchFamily="34" charset="0"/>
                </a:rPr>
                <a:t>Internet</a:t>
              </a:r>
              <a:endParaRPr lang="zh-TW" altLang="en-US" sz="1200">
                <a:solidFill>
                  <a:schemeClr val="bg1"/>
                </a:solidFill>
                <a:latin typeface="Arial" panose="020B0604020202020204" pitchFamily="34" charset="0"/>
                <a:cs typeface="Arial" panose="020B0604020202020204" pitchFamily="34" charset="0"/>
              </a:endParaRPr>
            </a:p>
          </p:txBody>
        </p:sp>
      </p:grpSp>
      <p:sp>
        <p:nvSpPr>
          <p:cNvPr id="2" name="文字方塊 17">
            <a:extLst>
              <a:ext uri="{FF2B5EF4-FFF2-40B4-BE49-F238E27FC236}">
                <a16:creationId xmlns:a16="http://schemas.microsoft.com/office/drawing/2014/main" id="{1EC6CE1D-07EC-97A7-80FB-A108778B1D01}"/>
              </a:ext>
            </a:extLst>
          </p:cNvPr>
          <p:cNvSpPr txBox="1"/>
          <p:nvPr/>
        </p:nvSpPr>
        <p:spPr>
          <a:xfrm>
            <a:off x="8420157" y="1677312"/>
            <a:ext cx="3756805" cy="1384995"/>
          </a:xfrm>
          <a:prstGeom prst="rect">
            <a:avLst/>
          </a:prstGeom>
          <a:noFill/>
        </p:spPr>
        <p:txBody>
          <a:bodyPr wrap="squar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rgbClr val="FFFFFF"/>
                </a:solidFill>
                <a:latin typeface="Arial"/>
                <a:ea typeface="新細明體"/>
                <a:cs typeface="Arial"/>
              </a:rPr>
              <a:t>In the cutting-edge Multimedia Studio, our network thrives with a core 10GbE switch, distributed 10GbE switch, and accessible 2.5GbE switch. Storage prowess is embodied in the TS-h1277AXU-RP, while clients boast a 25GbE server, 10GbE workstation, and a versatile 2.5GbE PC. Elevate your multimedia experience!</a:t>
            </a:r>
            <a:endParaRPr lang="zh-TW"/>
          </a:p>
        </p:txBody>
      </p:sp>
      <p:pic>
        <p:nvPicPr>
          <p:cNvPr id="20" name="圖片 19" descr="一張含有 電子產品, 電子裝置, 文字, 電路 的圖片&#10;&#10;自動產生的描述">
            <a:extLst>
              <a:ext uri="{FF2B5EF4-FFF2-40B4-BE49-F238E27FC236}">
                <a16:creationId xmlns:a16="http://schemas.microsoft.com/office/drawing/2014/main" id="{9A243861-5548-C193-C7CC-A2A1935E548E}"/>
              </a:ext>
            </a:extLst>
          </p:cNvPr>
          <p:cNvPicPr>
            <a:picLocks noChangeAspect="1"/>
          </p:cNvPicPr>
          <p:nvPr/>
        </p:nvPicPr>
        <p:blipFill rotWithShape="1">
          <a:blip r:embed="rId13"/>
          <a:srcRect t="24518" b="21621"/>
          <a:stretch/>
        </p:blipFill>
        <p:spPr>
          <a:xfrm>
            <a:off x="6703747" y="3958625"/>
            <a:ext cx="2235201" cy="749796"/>
          </a:xfrm>
          <a:prstGeom prst="rect">
            <a:avLst/>
          </a:prstGeom>
        </p:spPr>
      </p:pic>
      <p:sp>
        <p:nvSpPr>
          <p:cNvPr id="33" name="文字方塊 56">
            <a:extLst>
              <a:ext uri="{FF2B5EF4-FFF2-40B4-BE49-F238E27FC236}">
                <a16:creationId xmlns:a16="http://schemas.microsoft.com/office/drawing/2014/main" id="{CEF2C549-5782-7BFA-62CB-0C4BBCA1F9B9}"/>
              </a:ext>
            </a:extLst>
          </p:cNvPr>
          <p:cNvSpPr txBox="1"/>
          <p:nvPr/>
        </p:nvSpPr>
        <p:spPr>
          <a:xfrm>
            <a:off x="6986900" y="3660804"/>
            <a:ext cx="1663658" cy="276999"/>
          </a:xfrm>
          <a:prstGeom prst="rect">
            <a:avLst/>
          </a:prstGeom>
          <a:noFill/>
        </p:spPr>
        <p:txBody>
          <a:bodyPr wrap="squar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a:solidFill>
                  <a:schemeClr val="bg1"/>
                </a:solidFill>
                <a:latin typeface="Arial" panose="020B0604020202020204" pitchFamily="34" charset="0"/>
                <a:ea typeface="新細明體"/>
                <a:cs typeface="Arial" panose="020B0604020202020204" pitchFamily="34" charset="0"/>
              </a:rPr>
              <a:t>QSW-M2106R-2S2T</a:t>
            </a:r>
            <a:endParaRPr lang="zh-TW" altLang="en-US" sz="1200">
              <a:solidFill>
                <a:schemeClr val="bg1"/>
              </a:solidFill>
              <a:latin typeface="Arial" panose="020B0604020202020204" pitchFamily="34" charset="0"/>
              <a:ea typeface="新細明體"/>
              <a:cs typeface="Arial" panose="020B0604020202020204" pitchFamily="34" charset="0"/>
            </a:endParaRPr>
          </a:p>
        </p:txBody>
      </p:sp>
    </p:spTree>
    <p:extLst>
      <p:ext uri="{BB962C8B-B14F-4D97-AF65-F5344CB8AC3E}">
        <p14:creationId xmlns:p14="http://schemas.microsoft.com/office/powerpoint/2010/main" val="7140884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A42E66-3478-3490-3218-A14B53F3D1D1}"/>
            </a:ext>
          </a:extLst>
        </p:cNvPr>
        <p:cNvGrpSpPr/>
        <p:nvPr/>
      </p:nvGrpSpPr>
      <p:grpSpPr>
        <a:xfrm>
          <a:off x="0" y="0"/>
          <a:ext cx="0" cy="0"/>
          <a:chOff x="0" y="0"/>
          <a:chExt cx="0" cy="0"/>
        </a:xfrm>
      </p:grpSpPr>
      <p:cxnSp>
        <p:nvCxnSpPr>
          <p:cNvPr id="13" name="直線單箭頭接點 12">
            <a:extLst>
              <a:ext uri="{FF2B5EF4-FFF2-40B4-BE49-F238E27FC236}">
                <a16:creationId xmlns:a16="http://schemas.microsoft.com/office/drawing/2014/main" id="{ADF49DFD-821A-29A0-9413-46FBC148B53C}"/>
              </a:ext>
            </a:extLst>
          </p:cNvPr>
          <p:cNvCxnSpPr>
            <a:cxnSpLocks/>
          </p:cNvCxnSpPr>
          <p:nvPr/>
        </p:nvCxnSpPr>
        <p:spPr>
          <a:xfrm>
            <a:off x="5270747" y="3605034"/>
            <a:ext cx="846836" cy="0"/>
          </a:xfrm>
          <a:prstGeom prst="straightConnector1">
            <a:avLst/>
          </a:prstGeom>
          <a:ln w="50800" cap="rnd" cmpd="sng">
            <a:solidFill>
              <a:schemeClr val="accent6">
                <a:lumMod val="75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grpSp>
        <p:nvGrpSpPr>
          <p:cNvPr id="112" name="群組 111">
            <a:extLst>
              <a:ext uri="{FF2B5EF4-FFF2-40B4-BE49-F238E27FC236}">
                <a16:creationId xmlns:a16="http://schemas.microsoft.com/office/drawing/2014/main" id="{A02D4FD3-576A-5948-732C-65F1B89080FD}"/>
              </a:ext>
            </a:extLst>
          </p:cNvPr>
          <p:cNvGrpSpPr/>
          <p:nvPr/>
        </p:nvGrpSpPr>
        <p:grpSpPr>
          <a:xfrm>
            <a:off x="2205726" y="2682268"/>
            <a:ext cx="1120574" cy="922765"/>
            <a:chOff x="4106684" y="2515123"/>
            <a:chExt cx="415586" cy="577058"/>
          </a:xfrm>
        </p:grpSpPr>
        <p:grpSp>
          <p:nvGrpSpPr>
            <p:cNvPr id="113" name="群組 112">
              <a:extLst>
                <a:ext uri="{FF2B5EF4-FFF2-40B4-BE49-F238E27FC236}">
                  <a16:creationId xmlns:a16="http://schemas.microsoft.com/office/drawing/2014/main" id="{7EFD61A7-682D-90A5-3144-80FFA752601D}"/>
                </a:ext>
              </a:extLst>
            </p:cNvPr>
            <p:cNvGrpSpPr/>
            <p:nvPr/>
          </p:nvGrpSpPr>
          <p:grpSpPr>
            <a:xfrm>
              <a:off x="4106684" y="2515123"/>
              <a:ext cx="141812" cy="572287"/>
              <a:chOff x="3618020" y="2515123"/>
              <a:chExt cx="141812" cy="572287"/>
            </a:xfrm>
          </p:grpSpPr>
          <p:cxnSp>
            <p:nvCxnSpPr>
              <p:cNvPr id="115" name="直線單箭頭接點 114">
                <a:extLst>
                  <a:ext uri="{FF2B5EF4-FFF2-40B4-BE49-F238E27FC236}">
                    <a16:creationId xmlns:a16="http://schemas.microsoft.com/office/drawing/2014/main" id="{6FD88805-EA79-6297-B57F-EDDF9A8AD27A}"/>
                  </a:ext>
                </a:extLst>
              </p:cNvPr>
              <p:cNvCxnSpPr>
                <a:cxnSpLocks/>
              </p:cNvCxnSpPr>
              <p:nvPr/>
            </p:nvCxnSpPr>
            <p:spPr>
              <a:xfrm flipH="1">
                <a:off x="3755448" y="2515123"/>
                <a:ext cx="4384" cy="572287"/>
              </a:xfrm>
              <a:prstGeom prst="straightConnector1">
                <a:avLst/>
              </a:prstGeom>
              <a:ln w="50800" cap="rnd" cmpd="sng">
                <a:solidFill>
                  <a:schemeClr val="accent6">
                    <a:lumMod val="75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16" name="直線單箭頭接點 115">
                <a:extLst>
                  <a:ext uri="{FF2B5EF4-FFF2-40B4-BE49-F238E27FC236}">
                    <a16:creationId xmlns:a16="http://schemas.microsoft.com/office/drawing/2014/main" id="{1A8AB240-A576-E196-AB5E-F563C3E47BDE}"/>
                  </a:ext>
                </a:extLst>
              </p:cNvPr>
              <p:cNvCxnSpPr>
                <a:cxnSpLocks/>
              </p:cNvCxnSpPr>
              <p:nvPr/>
            </p:nvCxnSpPr>
            <p:spPr>
              <a:xfrm>
                <a:off x="3618020" y="2515123"/>
                <a:ext cx="141812" cy="0"/>
              </a:xfrm>
              <a:prstGeom prst="straightConnector1">
                <a:avLst/>
              </a:prstGeom>
              <a:ln w="50800" cap="rnd" cmpd="sng">
                <a:solidFill>
                  <a:schemeClr val="accent6">
                    <a:lumMod val="75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grpSp>
        <p:cxnSp>
          <p:nvCxnSpPr>
            <p:cNvPr id="114" name="直線單箭頭接點 113">
              <a:extLst>
                <a:ext uri="{FF2B5EF4-FFF2-40B4-BE49-F238E27FC236}">
                  <a16:creationId xmlns:a16="http://schemas.microsoft.com/office/drawing/2014/main" id="{56CD8F8B-038A-52B9-6448-21CA5B72F652}"/>
                </a:ext>
              </a:extLst>
            </p:cNvPr>
            <p:cNvCxnSpPr>
              <a:cxnSpLocks/>
            </p:cNvCxnSpPr>
            <p:nvPr/>
          </p:nvCxnSpPr>
          <p:spPr>
            <a:xfrm>
              <a:off x="4249634" y="3090131"/>
              <a:ext cx="272636" cy="2050"/>
            </a:xfrm>
            <a:prstGeom prst="straightConnector1">
              <a:avLst/>
            </a:prstGeom>
            <a:ln w="50800" cap="rnd" cmpd="sng">
              <a:solidFill>
                <a:schemeClr val="accent6">
                  <a:lumMod val="75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grpSp>
      <p:pic>
        <p:nvPicPr>
          <p:cNvPr id="2" name="圖片 1" descr="一張含有 電子產品, 電子工程, 控制台, 電路 的圖片&#10;&#10;自動產生的描述">
            <a:extLst>
              <a:ext uri="{FF2B5EF4-FFF2-40B4-BE49-F238E27FC236}">
                <a16:creationId xmlns:a16="http://schemas.microsoft.com/office/drawing/2014/main" id="{1809F9D2-3620-F57D-37D6-C0E04D27C37A}"/>
              </a:ext>
            </a:extLst>
          </p:cNvPr>
          <p:cNvPicPr>
            <a:picLocks noChangeAspect="1"/>
          </p:cNvPicPr>
          <p:nvPr/>
        </p:nvPicPr>
        <p:blipFill rotWithShape="1">
          <a:blip r:embed="rId3"/>
          <a:srcRect t="26740" b="26505"/>
          <a:stretch/>
        </p:blipFill>
        <p:spPr>
          <a:xfrm>
            <a:off x="3180861" y="3234461"/>
            <a:ext cx="2235201" cy="646321"/>
          </a:xfrm>
          <a:prstGeom prst="rect">
            <a:avLst/>
          </a:prstGeom>
        </p:spPr>
      </p:pic>
      <p:sp>
        <p:nvSpPr>
          <p:cNvPr id="18" name="文字方塊 17">
            <a:extLst>
              <a:ext uri="{FF2B5EF4-FFF2-40B4-BE49-F238E27FC236}">
                <a16:creationId xmlns:a16="http://schemas.microsoft.com/office/drawing/2014/main" id="{23751DCF-1417-DBF9-DBE0-BF142671D754}"/>
              </a:ext>
            </a:extLst>
          </p:cNvPr>
          <p:cNvSpPr txBox="1"/>
          <p:nvPr/>
        </p:nvSpPr>
        <p:spPr>
          <a:xfrm>
            <a:off x="308051" y="-16552"/>
            <a:ext cx="11791950" cy="1508105"/>
          </a:xfrm>
          <a:prstGeom prst="rect">
            <a:avLst/>
          </a:prstGeom>
          <a:noFill/>
        </p:spPr>
        <p:txBody>
          <a:bodyPr wrap="square" lIns="91440" tIns="45720" rIns="91440" bIns="45720" rtlCol="0" anchor="t">
            <a:spAutoFit/>
          </a:bodyPr>
          <a:lstStyle/>
          <a:p>
            <a:pPr algn="ctr"/>
            <a:r>
              <a:rPr lang="en-US" sz="4600" b="1">
                <a:solidFill>
                  <a:schemeClr val="bg1">
                    <a:lumMod val="75000"/>
                  </a:schemeClr>
                </a:solidFill>
                <a:latin typeface="Arial" panose="020B0604020202020204" pitchFamily="34" charset="0"/>
                <a:ea typeface="微軟正黑體"/>
                <a:cs typeface="Arial" panose="020B0604020202020204" pitchFamily="34" charset="0"/>
              </a:rPr>
              <a:t>Use Case Example</a:t>
            </a:r>
          </a:p>
          <a:p>
            <a:pPr algn="ctr"/>
            <a:r>
              <a:rPr lang="en-US" sz="4600" b="1">
                <a:solidFill>
                  <a:schemeClr val="bg1">
                    <a:lumMod val="75000"/>
                  </a:schemeClr>
                </a:solidFill>
                <a:latin typeface="Arial" panose="020B0604020202020204" pitchFamily="34" charset="0"/>
                <a:ea typeface="微軟正黑體"/>
                <a:cs typeface="Arial" panose="020B0604020202020204" pitchFamily="34" charset="0"/>
              </a:rPr>
              <a:t>Office File Server</a:t>
            </a:r>
            <a:endParaRPr lang="zh-TW" altLang="en-US">
              <a:latin typeface="Arial" panose="020B0604020202020204" pitchFamily="34" charset="0"/>
              <a:cs typeface="Arial" panose="020B0604020202020204" pitchFamily="34" charset="0"/>
            </a:endParaRPr>
          </a:p>
        </p:txBody>
      </p:sp>
      <p:sp>
        <p:nvSpPr>
          <p:cNvPr id="7" name="矩形: 圓角化同側角落 6">
            <a:extLst>
              <a:ext uri="{FF2B5EF4-FFF2-40B4-BE49-F238E27FC236}">
                <a16:creationId xmlns:a16="http://schemas.microsoft.com/office/drawing/2014/main" id="{092D9B01-EC6A-4139-DD40-0BF1B8259FE6}"/>
              </a:ext>
            </a:extLst>
          </p:cNvPr>
          <p:cNvSpPr/>
          <p:nvPr/>
        </p:nvSpPr>
        <p:spPr>
          <a:xfrm rot="10800000">
            <a:off x="4298461" y="1554795"/>
            <a:ext cx="3368162" cy="984978"/>
          </a:xfrm>
          <a:prstGeom prst="round2SameRect">
            <a:avLst/>
          </a:prstGeom>
          <a:gradFill>
            <a:gsLst>
              <a:gs pos="0">
                <a:srgbClr val="424651"/>
              </a:gs>
              <a:gs pos="100000">
                <a:schemeClr val="tx1">
                  <a:lumMod val="95000"/>
                  <a:lumOff val="5000"/>
                </a:schemeClr>
              </a:gs>
            </a:gsLst>
            <a:lin ang="5400000" scaled="1"/>
          </a:gradFill>
          <a:ln>
            <a:noFill/>
          </a:ln>
          <a:effectLst>
            <a:innerShdw blurRad="228600" dist="38100" dir="21540000">
              <a:prstClr val="black">
                <a:alpha val="7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1200">
              <a:latin typeface="Arial" panose="020B0604020202020204" pitchFamily="34" charset="0"/>
              <a:cs typeface="Arial" panose="020B0604020202020204" pitchFamily="34" charset="0"/>
            </a:endParaRPr>
          </a:p>
        </p:txBody>
      </p:sp>
      <p:cxnSp>
        <p:nvCxnSpPr>
          <p:cNvPr id="8" name="直線單箭頭接點 7">
            <a:extLst>
              <a:ext uri="{FF2B5EF4-FFF2-40B4-BE49-F238E27FC236}">
                <a16:creationId xmlns:a16="http://schemas.microsoft.com/office/drawing/2014/main" id="{3E3DD4E0-6BC8-AF28-EF02-6DE4E5394370}"/>
              </a:ext>
            </a:extLst>
          </p:cNvPr>
          <p:cNvCxnSpPr>
            <a:cxnSpLocks/>
            <a:stCxn id="87" idx="3"/>
          </p:cNvCxnSpPr>
          <p:nvPr/>
        </p:nvCxnSpPr>
        <p:spPr>
          <a:xfrm flipV="1">
            <a:off x="1989045" y="4627546"/>
            <a:ext cx="1432820" cy="1"/>
          </a:xfrm>
          <a:prstGeom prst="straightConnector1">
            <a:avLst/>
          </a:prstGeom>
          <a:ln w="50800" cap="rnd" cmpd="sng">
            <a:solidFill>
              <a:srgbClr val="00B0F0"/>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9" name="直線單箭頭接點 8">
            <a:extLst>
              <a:ext uri="{FF2B5EF4-FFF2-40B4-BE49-F238E27FC236}">
                <a16:creationId xmlns:a16="http://schemas.microsoft.com/office/drawing/2014/main" id="{C160154D-DFAF-7163-BCA9-55E4FFF2EBA8}"/>
              </a:ext>
            </a:extLst>
          </p:cNvPr>
          <p:cNvCxnSpPr>
            <a:cxnSpLocks/>
          </p:cNvCxnSpPr>
          <p:nvPr/>
        </p:nvCxnSpPr>
        <p:spPr>
          <a:xfrm>
            <a:off x="2151529" y="5933087"/>
            <a:ext cx="1422129" cy="0"/>
          </a:xfrm>
          <a:prstGeom prst="straightConnector1">
            <a:avLst/>
          </a:prstGeom>
          <a:ln w="50800" cap="rnd" cmpd="sng">
            <a:solidFill>
              <a:schemeClr val="accent2">
                <a:lumMod val="75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0" name="直線單箭頭接點 9">
            <a:extLst>
              <a:ext uri="{FF2B5EF4-FFF2-40B4-BE49-F238E27FC236}">
                <a16:creationId xmlns:a16="http://schemas.microsoft.com/office/drawing/2014/main" id="{36A4B94A-7168-6AAE-BF28-7511136302D1}"/>
              </a:ext>
            </a:extLst>
          </p:cNvPr>
          <p:cNvCxnSpPr>
            <a:cxnSpLocks/>
          </p:cNvCxnSpPr>
          <p:nvPr/>
        </p:nvCxnSpPr>
        <p:spPr>
          <a:xfrm>
            <a:off x="9437853" y="3681548"/>
            <a:ext cx="0" cy="995807"/>
          </a:xfrm>
          <a:prstGeom prst="straightConnector1">
            <a:avLst/>
          </a:prstGeom>
          <a:ln w="50800" cap="rnd" cmpd="sng">
            <a:solidFill>
              <a:schemeClr val="accent1">
                <a:lumMod val="60000"/>
                <a:lumOff val="40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1" name="直線單箭頭接點 10">
            <a:extLst>
              <a:ext uri="{FF2B5EF4-FFF2-40B4-BE49-F238E27FC236}">
                <a16:creationId xmlns:a16="http://schemas.microsoft.com/office/drawing/2014/main" id="{C518E47A-9E35-320F-03C8-F4E1DEF19698}"/>
              </a:ext>
            </a:extLst>
          </p:cNvPr>
          <p:cNvCxnSpPr>
            <a:cxnSpLocks/>
          </p:cNvCxnSpPr>
          <p:nvPr/>
        </p:nvCxnSpPr>
        <p:spPr>
          <a:xfrm>
            <a:off x="10956273" y="3681548"/>
            <a:ext cx="0" cy="1282338"/>
          </a:xfrm>
          <a:prstGeom prst="straightConnector1">
            <a:avLst/>
          </a:prstGeom>
          <a:ln w="50800" cap="rnd" cmpd="sng">
            <a:solidFill>
              <a:schemeClr val="accent1">
                <a:lumMod val="60000"/>
                <a:lumOff val="40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grpSp>
        <p:nvGrpSpPr>
          <p:cNvPr id="14" name="群組 13">
            <a:extLst>
              <a:ext uri="{FF2B5EF4-FFF2-40B4-BE49-F238E27FC236}">
                <a16:creationId xmlns:a16="http://schemas.microsoft.com/office/drawing/2014/main" id="{54479D74-BB4C-C1C5-922D-17565E684EEC}"/>
              </a:ext>
            </a:extLst>
          </p:cNvPr>
          <p:cNvGrpSpPr/>
          <p:nvPr/>
        </p:nvGrpSpPr>
        <p:grpSpPr>
          <a:xfrm>
            <a:off x="5244936" y="4638141"/>
            <a:ext cx="1561936" cy="1289154"/>
            <a:chOff x="5302445" y="4607185"/>
            <a:chExt cx="989460" cy="1132556"/>
          </a:xfrm>
        </p:grpSpPr>
        <p:grpSp>
          <p:nvGrpSpPr>
            <p:cNvPr id="99" name="群組 98">
              <a:extLst>
                <a:ext uri="{FF2B5EF4-FFF2-40B4-BE49-F238E27FC236}">
                  <a16:creationId xmlns:a16="http://schemas.microsoft.com/office/drawing/2014/main" id="{F7F6FD2F-7185-9874-5838-B2C921C99495}"/>
                </a:ext>
              </a:extLst>
            </p:cNvPr>
            <p:cNvGrpSpPr/>
            <p:nvPr/>
          </p:nvGrpSpPr>
          <p:grpSpPr>
            <a:xfrm>
              <a:off x="5302445" y="4607185"/>
              <a:ext cx="643582" cy="1132556"/>
              <a:chOff x="5302445" y="4607185"/>
              <a:chExt cx="830892" cy="1132556"/>
            </a:xfrm>
          </p:grpSpPr>
          <p:cxnSp>
            <p:nvCxnSpPr>
              <p:cNvPr id="101" name="直線單箭頭接點 100">
                <a:extLst>
                  <a:ext uri="{FF2B5EF4-FFF2-40B4-BE49-F238E27FC236}">
                    <a16:creationId xmlns:a16="http://schemas.microsoft.com/office/drawing/2014/main" id="{064A084C-F8C8-211D-E008-DE097F1A66DE}"/>
                  </a:ext>
                </a:extLst>
              </p:cNvPr>
              <p:cNvCxnSpPr>
                <a:cxnSpLocks/>
              </p:cNvCxnSpPr>
              <p:nvPr/>
            </p:nvCxnSpPr>
            <p:spPr>
              <a:xfrm>
                <a:off x="5302445" y="4607185"/>
                <a:ext cx="830892" cy="0"/>
              </a:xfrm>
              <a:prstGeom prst="straightConnector1">
                <a:avLst/>
              </a:prstGeom>
              <a:ln w="50800" cap="rnd" cmpd="sng">
                <a:solidFill>
                  <a:schemeClr val="accent6">
                    <a:lumMod val="75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02" name="直線單箭頭接點 101">
                <a:extLst>
                  <a:ext uri="{FF2B5EF4-FFF2-40B4-BE49-F238E27FC236}">
                    <a16:creationId xmlns:a16="http://schemas.microsoft.com/office/drawing/2014/main" id="{5A0D6528-AC31-7768-7EAF-E011301CA444}"/>
                  </a:ext>
                </a:extLst>
              </p:cNvPr>
              <p:cNvCxnSpPr>
                <a:cxnSpLocks/>
              </p:cNvCxnSpPr>
              <p:nvPr/>
            </p:nvCxnSpPr>
            <p:spPr>
              <a:xfrm>
                <a:off x="5302445" y="5739741"/>
                <a:ext cx="830892" cy="0"/>
              </a:xfrm>
              <a:prstGeom prst="straightConnector1">
                <a:avLst/>
              </a:prstGeom>
              <a:ln w="50800" cap="rnd" cmpd="sng">
                <a:solidFill>
                  <a:schemeClr val="accent6">
                    <a:lumMod val="75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03" name="直線單箭頭接點 102">
                <a:extLst>
                  <a:ext uri="{FF2B5EF4-FFF2-40B4-BE49-F238E27FC236}">
                    <a16:creationId xmlns:a16="http://schemas.microsoft.com/office/drawing/2014/main" id="{5E239DA6-EDF2-7C87-C300-7334798E6AC6}"/>
                  </a:ext>
                </a:extLst>
              </p:cNvPr>
              <p:cNvCxnSpPr>
                <a:cxnSpLocks/>
              </p:cNvCxnSpPr>
              <p:nvPr/>
            </p:nvCxnSpPr>
            <p:spPr>
              <a:xfrm>
                <a:off x="6133337" y="4607185"/>
                <a:ext cx="0" cy="1132556"/>
              </a:xfrm>
              <a:prstGeom prst="straightConnector1">
                <a:avLst/>
              </a:prstGeom>
              <a:ln w="50800" cap="rnd" cmpd="sng">
                <a:solidFill>
                  <a:schemeClr val="accent6">
                    <a:lumMod val="75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grpSp>
        <p:cxnSp>
          <p:nvCxnSpPr>
            <p:cNvPr id="100" name="直線單箭頭接點 99">
              <a:extLst>
                <a:ext uri="{FF2B5EF4-FFF2-40B4-BE49-F238E27FC236}">
                  <a16:creationId xmlns:a16="http://schemas.microsoft.com/office/drawing/2014/main" id="{20EC073D-F38F-0C23-007E-D56BED7B587C}"/>
                </a:ext>
              </a:extLst>
            </p:cNvPr>
            <p:cNvCxnSpPr>
              <a:cxnSpLocks/>
            </p:cNvCxnSpPr>
            <p:nvPr/>
          </p:nvCxnSpPr>
          <p:spPr>
            <a:xfrm>
              <a:off x="5946027" y="5137238"/>
              <a:ext cx="345878" cy="0"/>
            </a:xfrm>
            <a:prstGeom prst="straightConnector1">
              <a:avLst/>
            </a:prstGeom>
            <a:ln w="50800" cap="rnd" cmpd="sng">
              <a:solidFill>
                <a:schemeClr val="accent6">
                  <a:lumMod val="75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grpSp>
      <p:cxnSp>
        <p:nvCxnSpPr>
          <p:cNvPr id="15" name="直線單箭頭接點 14">
            <a:extLst>
              <a:ext uri="{FF2B5EF4-FFF2-40B4-BE49-F238E27FC236}">
                <a16:creationId xmlns:a16="http://schemas.microsoft.com/office/drawing/2014/main" id="{74D480B6-3A85-4787-8E97-A75EB56AFC2D}"/>
              </a:ext>
            </a:extLst>
          </p:cNvPr>
          <p:cNvCxnSpPr>
            <a:cxnSpLocks/>
          </p:cNvCxnSpPr>
          <p:nvPr/>
        </p:nvCxnSpPr>
        <p:spPr>
          <a:xfrm>
            <a:off x="9844481" y="2694540"/>
            <a:ext cx="0" cy="581883"/>
          </a:xfrm>
          <a:prstGeom prst="straightConnector1">
            <a:avLst/>
          </a:prstGeom>
          <a:ln w="50800" cap="rnd" cmpd="sng">
            <a:solidFill>
              <a:schemeClr val="accent1">
                <a:lumMod val="60000"/>
                <a:lumOff val="40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6" name="直線單箭頭接點 15">
            <a:extLst>
              <a:ext uri="{FF2B5EF4-FFF2-40B4-BE49-F238E27FC236}">
                <a16:creationId xmlns:a16="http://schemas.microsoft.com/office/drawing/2014/main" id="{AA28F763-A08F-B0E8-A325-C0339AE92300}"/>
              </a:ext>
            </a:extLst>
          </p:cNvPr>
          <p:cNvCxnSpPr>
            <a:cxnSpLocks/>
          </p:cNvCxnSpPr>
          <p:nvPr/>
        </p:nvCxnSpPr>
        <p:spPr>
          <a:xfrm>
            <a:off x="6925347" y="3662198"/>
            <a:ext cx="0" cy="1512642"/>
          </a:xfrm>
          <a:prstGeom prst="straightConnector1">
            <a:avLst/>
          </a:prstGeom>
          <a:ln w="50800" cap="rnd" cmpd="sng">
            <a:solidFill>
              <a:schemeClr val="accent1">
                <a:lumMod val="60000"/>
                <a:lumOff val="40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22" name="直線單箭頭接點 21">
            <a:extLst>
              <a:ext uri="{FF2B5EF4-FFF2-40B4-BE49-F238E27FC236}">
                <a16:creationId xmlns:a16="http://schemas.microsoft.com/office/drawing/2014/main" id="{7E0FDD91-9DB2-0CED-DB02-F87EB29B73AD}"/>
              </a:ext>
            </a:extLst>
          </p:cNvPr>
          <p:cNvCxnSpPr>
            <a:cxnSpLocks/>
          </p:cNvCxnSpPr>
          <p:nvPr/>
        </p:nvCxnSpPr>
        <p:spPr>
          <a:xfrm>
            <a:off x="8400590" y="3605034"/>
            <a:ext cx="846836" cy="0"/>
          </a:xfrm>
          <a:prstGeom prst="straightConnector1">
            <a:avLst/>
          </a:prstGeom>
          <a:ln w="50800" cap="rnd" cmpd="sng">
            <a:solidFill>
              <a:schemeClr val="accent1">
                <a:lumMod val="60000"/>
                <a:lumOff val="40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grpSp>
        <p:nvGrpSpPr>
          <p:cNvPr id="59" name="群組 58">
            <a:extLst>
              <a:ext uri="{FF2B5EF4-FFF2-40B4-BE49-F238E27FC236}">
                <a16:creationId xmlns:a16="http://schemas.microsoft.com/office/drawing/2014/main" id="{1A864D12-15E4-B5A7-7A94-0EB4FF383EA3}"/>
              </a:ext>
            </a:extLst>
          </p:cNvPr>
          <p:cNvGrpSpPr/>
          <p:nvPr/>
        </p:nvGrpSpPr>
        <p:grpSpPr>
          <a:xfrm>
            <a:off x="9134920" y="1896751"/>
            <a:ext cx="1419124" cy="863743"/>
            <a:chOff x="9192429" y="1666713"/>
            <a:chExt cx="1547306" cy="941761"/>
          </a:xfrm>
        </p:grpSpPr>
        <p:sp>
          <p:nvSpPr>
            <p:cNvPr id="97" name="手繪多邊形: 圖案 96">
              <a:extLst>
                <a:ext uri="{FF2B5EF4-FFF2-40B4-BE49-F238E27FC236}">
                  <a16:creationId xmlns:a16="http://schemas.microsoft.com/office/drawing/2014/main" id="{33B44F48-001F-854B-DC27-7711C1154FBD}"/>
                </a:ext>
              </a:extLst>
            </p:cNvPr>
            <p:cNvSpPr/>
            <p:nvPr/>
          </p:nvSpPr>
          <p:spPr>
            <a:xfrm>
              <a:off x="9192429" y="1666713"/>
              <a:ext cx="1547306" cy="941761"/>
            </a:xfrm>
            <a:custGeom>
              <a:avLst/>
              <a:gdLst>
                <a:gd name="connsiteX0" fmla="*/ 1822436 w 2185188"/>
                <a:gd name="connsiteY0" fmla="*/ 1330002 h 1330002"/>
                <a:gd name="connsiteX1" fmla="*/ 2185083 w 2185188"/>
                <a:gd name="connsiteY1" fmla="*/ 949774 h 1330002"/>
                <a:gd name="connsiteX2" fmla="*/ 1867572 w 2185188"/>
                <a:gd name="connsiteY2" fmla="*/ 590959 h 1330002"/>
                <a:gd name="connsiteX3" fmla="*/ 1689879 w 2185188"/>
                <a:gd name="connsiteY3" fmla="*/ 301138 h 1330002"/>
                <a:gd name="connsiteX4" fmla="*/ 1350883 w 2185188"/>
                <a:gd name="connsiteY4" fmla="*/ 229871 h 1330002"/>
                <a:gd name="connsiteX5" fmla="*/ 810676 w 2185188"/>
                <a:gd name="connsiteY5" fmla="*/ 13931 h 1330002"/>
                <a:gd name="connsiteX6" fmla="*/ 427258 w 2185188"/>
                <a:gd name="connsiteY6" fmla="*/ 441535 h 1330002"/>
                <a:gd name="connsiteX7" fmla="*/ 86124 w 2185188"/>
                <a:gd name="connsiteY7" fmla="*/ 618516 h 1330002"/>
                <a:gd name="connsiteX8" fmla="*/ 40513 w 2185188"/>
                <a:gd name="connsiteY8" fmla="*/ 1073677 h 1330002"/>
                <a:gd name="connsiteX9" fmla="*/ 414430 w 2185188"/>
                <a:gd name="connsiteY9" fmla="*/ 1327389 h 1330002"/>
                <a:gd name="connsiteX10" fmla="*/ 420844 w 2185188"/>
                <a:gd name="connsiteY10" fmla="*/ 1179866 h 1330002"/>
                <a:gd name="connsiteX11" fmla="*/ 172120 w 2185188"/>
                <a:gd name="connsiteY11" fmla="*/ 1010962 h 1330002"/>
                <a:gd name="connsiteX12" fmla="*/ 202290 w 2185188"/>
                <a:gd name="connsiteY12" fmla="*/ 707600 h 1330002"/>
                <a:gd name="connsiteX13" fmla="*/ 481658 w 2185188"/>
                <a:gd name="connsiteY13" fmla="*/ 593572 h 1330002"/>
                <a:gd name="connsiteX14" fmla="*/ 565992 w 2185188"/>
                <a:gd name="connsiteY14" fmla="*/ 607588 h 1330002"/>
                <a:gd name="connsiteX15" fmla="*/ 565992 w 2185188"/>
                <a:gd name="connsiteY15" fmla="*/ 514465 h 1330002"/>
                <a:gd name="connsiteX16" fmla="*/ 844172 w 2185188"/>
                <a:gd name="connsiteY16" fmla="*/ 158128 h 1330002"/>
                <a:gd name="connsiteX17" fmla="*/ 1251822 w 2185188"/>
                <a:gd name="connsiteY17" fmla="*/ 348175 h 1330002"/>
                <a:gd name="connsiteX18" fmla="*/ 1280566 w 2185188"/>
                <a:gd name="connsiteY18" fmla="*/ 405426 h 1330002"/>
                <a:gd name="connsiteX19" fmla="*/ 1340193 w 2185188"/>
                <a:gd name="connsiteY19" fmla="*/ 384284 h 1330002"/>
                <a:gd name="connsiteX20" fmla="*/ 1605545 w 2185188"/>
                <a:gd name="connsiteY20" fmla="*/ 421343 h 1330002"/>
                <a:gd name="connsiteX21" fmla="*/ 1727888 w 2185188"/>
                <a:gd name="connsiteY21" fmla="*/ 661989 h 1330002"/>
                <a:gd name="connsiteX22" fmla="*/ 1727888 w 2185188"/>
                <a:gd name="connsiteY22" fmla="*/ 736107 h 1330002"/>
                <a:gd name="connsiteX23" fmla="*/ 1824812 w 2185188"/>
                <a:gd name="connsiteY23" fmla="*/ 736107 h 1330002"/>
                <a:gd name="connsiteX24" fmla="*/ 2039353 w 2185188"/>
                <a:gd name="connsiteY24" fmla="*/ 967386 h 1330002"/>
                <a:gd name="connsiteX25" fmla="*/ 1822436 w 2185188"/>
                <a:gd name="connsiteY25" fmla="*/ 1182004 h 1330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85188" h="1330002">
                  <a:moveTo>
                    <a:pt x="1822436" y="1330002"/>
                  </a:moveTo>
                  <a:cubicBezTo>
                    <a:pt x="2027575" y="1325147"/>
                    <a:pt x="2189936" y="1154912"/>
                    <a:pt x="2185083" y="949774"/>
                  </a:cubicBezTo>
                  <a:cubicBezTo>
                    <a:pt x="2180797" y="768788"/>
                    <a:pt x="2046693" y="617236"/>
                    <a:pt x="1867572" y="590959"/>
                  </a:cubicBezTo>
                  <a:cubicBezTo>
                    <a:pt x="1848643" y="474786"/>
                    <a:pt x="1784828" y="370703"/>
                    <a:pt x="1689879" y="301138"/>
                  </a:cubicBezTo>
                  <a:cubicBezTo>
                    <a:pt x="1591610" y="231498"/>
                    <a:pt x="1468876" y="205695"/>
                    <a:pt x="1350883" y="229871"/>
                  </a:cubicBezTo>
                  <a:cubicBezTo>
                    <a:pt x="1234801" y="50648"/>
                    <a:pt x="1018316" y="-35890"/>
                    <a:pt x="810676" y="13931"/>
                  </a:cubicBezTo>
                  <a:cubicBezTo>
                    <a:pt x="608301" y="66049"/>
                    <a:pt x="457081" y="234696"/>
                    <a:pt x="427258" y="441535"/>
                  </a:cubicBezTo>
                  <a:cubicBezTo>
                    <a:pt x="292439" y="445156"/>
                    <a:pt x="166719" y="510380"/>
                    <a:pt x="86124" y="618516"/>
                  </a:cubicBezTo>
                  <a:cubicBezTo>
                    <a:pt x="-9370" y="751166"/>
                    <a:pt x="-26761" y="924714"/>
                    <a:pt x="40513" y="1073677"/>
                  </a:cubicBezTo>
                  <a:cubicBezTo>
                    <a:pt x="109090" y="1220507"/>
                    <a:pt x="252650" y="1317918"/>
                    <a:pt x="414430" y="1327389"/>
                  </a:cubicBezTo>
                  <a:close/>
                  <a:moveTo>
                    <a:pt x="420844" y="1179866"/>
                  </a:moveTo>
                  <a:cubicBezTo>
                    <a:pt x="313351" y="1173095"/>
                    <a:pt x="218055" y="1108382"/>
                    <a:pt x="172120" y="1010962"/>
                  </a:cubicBezTo>
                  <a:cubicBezTo>
                    <a:pt x="127548" y="911665"/>
                    <a:pt x="139034" y="796174"/>
                    <a:pt x="202290" y="707600"/>
                  </a:cubicBezTo>
                  <a:cubicBezTo>
                    <a:pt x="266963" y="620597"/>
                    <a:pt x="374577" y="576675"/>
                    <a:pt x="481658" y="593572"/>
                  </a:cubicBezTo>
                  <a:lnTo>
                    <a:pt x="565992" y="607588"/>
                  </a:lnTo>
                  <a:lnTo>
                    <a:pt x="565992" y="514465"/>
                  </a:lnTo>
                  <a:cubicBezTo>
                    <a:pt x="566816" y="346220"/>
                    <a:pt x="681155" y="199756"/>
                    <a:pt x="844172" y="158128"/>
                  </a:cubicBezTo>
                  <a:cubicBezTo>
                    <a:pt x="1007745" y="118689"/>
                    <a:pt x="1176865" y="197532"/>
                    <a:pt x="1251822" y="348175"/>
                  </a:cubicBezTo>
                  <a:lnTo>
                    <a:pt x="1280566" y="405426"/>
                  </a:lnTo>
                  <a:lnTo>
                    <a:pt x="1340193" y="384284"/>
                  </a:lnTo>
                  <a:cubicBezTo>
                    <a:pt x="1429408" y="352762"/>
                    <a:pt x="1528380" y="366586"/>
                    <a:pt x="1605545" y="421343"/>
                  </a:cubicBezTo>
                  <a:cubicBezTo>
                    <a:pt x="1682267" y="477544"/>
                    <a:pt x="1727688" y="566885"/>
                    <a:pt x="1727888" y="661989"/>
                  </a:cubicBezTo>
                  <a:lnTo>
                    <a:pt x="1727888" y="736107"/>
                  </a:lnTo>
                  <a:lnTo>
                    <a:pt x="1824812" y="736107"/>
                  </a:lnTo>
                  <a:cubicBezTo>
                    <a:pt x="1947921" y="740730"/>
                    <a:pt x="2043976" y="844277"/>
                    <a:pt x="2039353" y="967386"/>
                  </a:cubicBezTo>
                  <a:cubicBezTo>
                    <a:pt x="2034941" y="1084926"/>
                    <a:pt x="1940018" y="1178844"/>
                    <a:pt x="1822436" y="1182004"/>
                  </a:cubicBezTo>
                  <a:close/>
                </a:path>
              </a:pathLst>
            </a:custGeom>
            <a:solidFill>
              <a:srgbClr val="00B0F0"/>
            </a:solidFill>
            <a:ln w="23713"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sz="1200">
                <a:latin typeface="Arial" panose="020B0604020202020204" pitchFamily="34" charset="0"/>
                <a:cs typeface="Arial" panose="020B0604020202020204" pitchFamily="34" charset="0"/>
              </a:endParaRPr>
            </a:p>
          </p:txBody>
        </p:sp>
        <p:sp>
          <p:nvSpPr>
            <p:cNvPr id="98" name="文字方塊 23">
              <a:extLst>
                <a:ext uri="{FF2B5EF4-FFF2-40B4-BE49-F238E27FC236}">
                  <a16:creationId xmlns:a16="http://schemas.microsoft.com/office/drawing/2014/main" id="{7CFA5AA3-B491-06BD-737A-714053B15B23}"/>
                </a:ext>
              </a:extLst>
            </p:cNvPr>
            <p:cNvSpPr txBox="1"/>
            <p:nvPr/>
          </p:nvSpPr>
          <p:spPr>
            <a:xfrm>
              <a:off x="9400560" y="2131236"/>
              <a:ext cx="1131044" cy="335577"/>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400" b="1">
                  <a:solidFill>
                    <a:schemeClr val="bg1"/>
                  </a:solidFill>
                  <a:latin typeface="Arial" panose="020B0604020202020204" pitchFamily="34" charset="0"/>
                  <a:ea typeface="微軟正黑體"/>
                  <a:cs typeface="Arial" panose="020B0604020202020204" pitchFamily="34" charset="0"/>
                </a:rPr>
                <a:t>Internet</a:t>
              </a:r>
              <a:endParaRPr lang="zh-TW" altLang="en-US" sz="1400" b="1">
                <a:solidFill>
                  <a:schemeClr val="bg1"/>
                </a:solidFill>
                <a:latin typeface="Arial" panose="020B0604020202020204" pitchFamily="34" charset="0"/>
                <a:ea typeface="新細明體"/>
                <a:cs typeface="Arial" panose="020B0604020202020204" pitchFamily="34" charset="0"/>
              </a:endParaRPr>
            </a:p>
          </p:txBody>
        </p:sp>
      </p:grpSp>
      <p:pic>
        <p:nvPicPr>
          <p:cNvPr id="60" name="圖形 24">
            <a:extLst>
              <a:ext uri="{FF2B5EF4-FFF2-40B4-BE49-F238E27FC236}">
                <a16:creationId xmlns:a16="http://schemas.microsoft.com/office/drawing/2014/main" id="{3AB6A6DC-3482-A5DF-99C0-F1F47445622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12733" y="4472260"/>
            <a:ext cx="714599" cy="1034937"/>
          </a:xfrm>
          <a:prstGeom prst="rect">
            <a:avLst/>
          </a:prstGeom>
        </p:spPr>
      </p:pic>
      <p:pic>
        <p:nvPicPr>
          <p:cNvPr id="62" name="圖形 26">
            <a:extLst>
              <a:ext uri="{FF2B5EF4-FFF2-40B4-BE49-F238E27FC236}">
                <a16:creationId xmlns:a16="http://schemas.microsoft.com/office/drawing/2014/main" id="{47512912-BCE4-A835-01AC-B0CEFABDFB69}"/>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72315" y="1825964"/>
            <a:ext cx="1246996" cy="1623773"/>
          </a:xfrm>
          <a:prstGeom prst="rect">
            <a:avLst/>
          </a:prstGeom>
        </p:spPr>
      </p:pic>
      <p:pic>
        <p:nvPicPr>
          <p:cNvPr id="63" name="圖片 62">
            <a:extLst>
              <a:ext uri="{FF2B5EF4-FFF2-40B4-BE49-F238E27FC236}">
                <a16:creationId xmlns:a16="http://schemas.microsoft.com/office/drawing/2014/main" id="{C2111BB6-9671-CB6D-3603-581583EE225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25540" y="2048380"/>
            <a:ext cx="727734" cy="453527"/>
          </a:xfrm>
          <a:prstGeom prst="rect">
            <a:avLst/>
          </a:prstGeom>
        </p:spPr>
      </p:pic>
      <p:sp>
        <p:nvSpPr>
          <p:cNvPr id="64" name="文字方塊 28">
            <a:extLst>
              <a:ext uri="{FF2B5EF4-FFF2-40B4-BE49-F238E27FC236}">
                <a16:creationId xmlns:a16="http://schemas.microsoft.com/office/drawing/2014/main" id="{EE7AA6D7-D876-CB22-8CD6-E461748AD9E9}"/>
              </a:ext>
            </a:extLst>
          </p:cNvPr>
          <p:cNvSpPr txBox="1"/>
          <p:nvPr/>
        </p:nvSpPr>
        <p:spPr>
          <a:xfrm>
            <a:off x="8938425" y="5526685"/>
            <a:ext cx="1191352" cy="276999"/>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200">
                <a:solidFill>
                  <a:srgbClr val="FFFFFF"/>
                </a:solidFill>
                <a:latin typeface="Arial" panose="020B0604020202020204" pitchFamily="34" charset="0"/>
                <a:cs typeface="Arial" panose="020B0604020202020204" pitchFamily="34" charset="0"/>
              </a:rPr>
              <a:t>25GbE Server</a:t>
            </a:r>
            <a:endParaRPr lang="zh-TW" altLang="en-US" sz="1200">
              <a:solidFill>
                <a:srgbClr val="FFFFFF"/>
              </a:solidFill>
              <a:latin typeface="Arial" panose="020B0604020202020204" pitchFamily="34" charset="0"/>
              <a:cs typeface="Arial" panose="020B0604020202020204" pitchFamily="34" charset="0"/>
            </a:endParaRPr>
          </a:p>
        </p:txBody>
      </p:sp>
      <p:grpSp>
        <p:nvGrpSpPr>
          <p:cNvPr id="66" name="群組 65">
            <a:extLst>
              <a:ext uri="{FF2B5EF4-FFF2-40B4-BE49-F238E27FC236}">
                <a16:creationId xmlns:a16="http://schemas.microsoft.com/office/drawing/2014/main" id="{DBDC5071-C7C9-5061-A8CE-79485C9792A8}"/>
              </a:ext>
            </a:extLst>
          </p:cNvPr>
          <p:cNvGrpSpPr/>
          <p:nvPr/>
        </p:nvGrpSpPr>
        <p:grpSpPr>
          <a:xfrm>
            <a:off x="9014089" y="3019109"/>
            <a:ext cx="2509569" cy="782256"/>
            <a:chOff x="9071598" y="2789068"/>
            <a:chExt cx="2767545" cy="862669"/>
          </a:xfrm>
        </p:grpSpPr>
        <p:pic>
          <p:nvPicPr>
            <p:cNvPr id="95" name="內容版面配置區 26">
              <a:extLst>
                <a:ext uri="{FF2B5EF4-FFF2-40B4-BE49-F238E27FC236}">
                  <a16:creationId xmlns:a16="http://schemas.microsoft.com/office/drawing/2014/main" id="{18817C8A-32FA-535D-E73B-3425EA413A0C}"/>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9071598" y="3053291"/>
              <a:ext cx="2767545" cy="598446"/>
            </a:xfrm>
            <a:prstGeom prst="rect">
              <a:avLst/>
            </a:prstGeom>
          </p:spPr>
        </p:pic>
        <p:sp>
          <p:nvSpPr>
            <p:cNvPr id="96" name="文字方塊 32">
              <a:extLst>
                <a:ext uri="{FF2B5EF4-FFF2-40B4-BE49-F238E27FC236}">
                  <a16:creationId xmlns:a16="http://schemas.microsoft.com/office/drawing/2014/main" id="{468F3661-7624-F98D-D07A-6CABADDD2351}"/>
                </a:ext>
              </a:extLst>
            </p:cNvPr>
            <p:cNvSpPr txBox="1"/>
            <p:nvPr/>
          </p:nvSpPr>
          <p:spPr>
            <a:xfrm>
              <a:off x="10135389" y="2789068"/>
              <a:ext cx="1434524" cy="305473"/>
            </a:xfrm>
            <a:prstGeom prst="rect">
              <a:avLst/>
            </a:prstGeom>
            <a:noFill/>
          </p:spPr>
          <p:txBody>
            <a:bodyPr wrap="non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200">
                  <a:solidFill>
                    <a:schemeClr val="bg1"/>
                  </a:solidFill>
                  <a:latin typeface="Arial" panose="020B0604020202020204" pitchFamily="34" charset="0"/>
                  <a:ea typeface="新細明體"/>
                  <a:cs typeface="Arial" panose="020B0604020202020204" pitchFamily="34" charset="0"/>
                </a:rPr>
                <a:t>QSW-M5216-1T</a:t>
              </a:r>
              <a:endParaRPr lang="zh-TW" altLang="en-US" sz="1200">
                <a:solidFill>
                  <a:schemeClr val="bg1"/>
                </a:solidFill>
                <a:latin typeface="Arial" panose="020B0604020202020204" pitchFamily="34" charset="0"/>
                <a:ea typeface="新細明體"/>
                <a:cs typeface="Arial" panose="020B0604020202020204" pitchFamily="34" charset="0"/>
              </a:endParaRPr>
            </a:p>
          </p:txBody>
        </p:sp>
      </p:grpSp>
      <p:sp>
        <p:nvSpPr>
          <p:cNvPr id="67" name="文字方塊 33">
            <a:extLst>
              <a:ext uri="{FF2B5EF4-FFF2-40B4-BE49-F238E27FC236}">
                <a16:creationId xmlns:a16="http://schemas.microsoft.com/office/drawing/2014/main" id="{CFBCC101-CAB8-818B-3356-BBD2037D30D8}"/>
              </a:ext>
            </a:extLst>
          </p:cNvPr>
          <p:cNvSpPr txBox="1"/>
          <p:nvPr/>
        </p:nvSpPr>
        <p:spPr>
          <a:xfrm>
            <a:off x="625177" y="1693350"/>
            <a:ext cx="928459" cy="276999"/>
          </a:xfrm>
          <a:prstGeom prst="rect">
            <a:avLst/>
          </a:prstGeom>
          <a:noFill/>
        </p:spPr>
        <p:txBody>
          <a:bodyPr wrap="non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200">
                <a:solidFill>
                  <a:schemeClr val="bg1"/>
                </a:solidFill>
                <a:latin typeface="Arial" panose="020B0604020202020204" pitchFamily="34" charset="0"/>
                <a:ea typeface="新細明體"/>
                <a:cs typeface="Arial" panose="020B0604020202020204" pitchFamily="34" charset="0"/>
              </a:rPr>
              <a:t>10GbE</a:t>
            </a:r>
            <a:r>
              <a:rPr lang="zh-TW" altLang="en-US" sz="1200">
                <a:solidFill>
                  <a:schemeClr val="bg1"/>
                </a:solidFill>
                <a:latin typeface="Arial" panose="020B0604020202020204" pitchFamily="34" charset="0"/>
                <a:ea typeface="新細明體"/>
                <a:cs typeface="Arial" panose="020B0604020202020204" pitchFamily="34" charset="0"/>
              </a:rPr>
              <a:t> </a:t>
            </a:r>
            <a:r>
              <a:rPr lang="en-US" altLang="zh-TW" sz="1200">
                <a:solidFill>
                  <a:schemeClr val="bg1"/>
                </a:solidFill>
                <a:latin typeface="Arial" panose="020B0604020202020204" pitchFamily="34" charset="0"/>
                <a:ea typeface="新細明體"/>
                <a:cs typeface="Arial" panose="020B0604020202020204" pitchFamily="34" charset="0"/>
              </a:rPr>
              <a:t>PC</a:t>
            </a:r>
            <a:endParaRPr lang="zh-TW" altLang="en-US" sz="1200">
              <a:solidFill>
                <a:schemeClr val="bg1"/>
              </a:solidFill>
              <a:latin typeface="Arial" panose="020B0604020202020204" pitchFamily="34" charset="0"/>
              <a:ea typeface="新細明體"/>
              <a:cs typeface="Arial" panose="020B0604020202020204" pitchFamily="34" charset="0"/>
            </a:endParaRPr>
          </a:p>
        </p:txBody>
      </p:sp>
      <p:grpSp>
        <p:nvGrpSpPr>
          <p:cNvPr id="68" name="群組 67">
            <a:extLst>
              <a:ext uri="{FF2B5EF4-FFF2-40B4-BE49-F238E27FC236}">
                <a16:creationId xmlns:a16="http://schemas.microsoft.com/office/drawing/2014/main" id="{08FF3713-E197-51F1-EFDD-EFF226A75FB2}"/>
              </a:ext>
            </a:extLst>
          </p:cNvPr>
          <p:cNvGrpSpPr/>
          <p:nvPr/>
        </p:nvGrpSpPr>
        <p:grpSpPr>
          <a:xfrm>
            <a:off x="6041274" y="3029681"/>
            <a:ext cx="2509569" cy="771670"/>
            <a:chOff x="6098783" y="2799640"/>
            <a:chExt cx="2767545" cy="850998"/>
          </a:xfrm>
        </p:grpSpPr>
        <p:pic>
          <p:nvPicPr>
            <p:cNvPr id="93" name="內容版面配置區 26">
              <a:extLst>
                <a:ext uri="{FF2B5EF4-FFF2-40B4-BE49-F238E27FC236}">
                  <a16:creationId xmlns:a16="http://schemas.microsoft.com/office/drawing/2014/main" id="{E64D7D3F-DE97-81DE-F5E8-6CA0988EC5BD}"/>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6098783" y="3052192"/>
              <a:ext cx="2767545" cy="598446"/>
            </a:xfrm>
            <a:prstGeom prst="rect">
              <a:avLst/>
            </a:prstGeom>
          </p:spPr>
        </p:pic>
        <p:sp>
          <p:nvSpPr>
            <p:cNvPr id="94" name="文字方塊 36">
              <a:extLst>
                <a:ext uri="{FF2B5EF4-FFF2-40B4-BE49-F238E27FC236}">
                  <a16:creationId xmlns:a16="http://schemas.microsoft.com/office/drawing/2014/main" id="{B97A1A52-28FB-0E9A-DC23-B6219B915AF2}"/>
                </a:ext>
              </a:extLst>
            </p:cNvPr>
            <p:cNvSpPr txBox="1"/>
            <p:nvPr/>
          </p:nvSpPr>
          <p:spPr>
            <a:xfrm>
              <a:off x="7189232" y="2799640"/>
              <a:ext cx="1434524" cy="305475"/>
            </a:xfrm>
            <a:prstGeom prst="rect">
              <a:avLst/>
            </a:prstGeom>
            <a:noFill/>
          </p:spPr>
          <p:txBody>
            <a:bodyPr wrap="non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200">
                  <a:solidFill>
                    <a:schemeClr val="bg1"/>
                  </a:solidFill>
                  <a:latin typeface="Arial" panose="020B0604020202020204" pitchFamily="34" charset="0"/>
                  <a:ea typeface="新細明體"/>
                  <a:cs typeface="Arial" panose="020B0604020202020204" pitchFamily="34" charset="0"/>
                </a:rPr>
                <a:t>QSW-M5216-1T</a:t>
              </a:r>
              <a:endParaRPr lang="zh-TW" altLang="en-US" sz="1200">
                <a:solidFill>
                  <a:schemeClr val="bg1"/>
                </a:solidFill>
                <a:latin typeface="Arial" panose="020B0604020202020204" pitchFamily="34" charset="0"/>
                <a:ea typeface="新細明體"/>
                <a:cs typeface="Arial" panose="020B0604020202020204" pitchFamily="34" charset="0"/>
              </a:endParaRPr>
            </a:p>
          </p:txBody>
        </p:sp>
      </p:grpSp>
      <p:sp>
        <p:nvSpPr>
          <p:cNvPr id="69" name="文字方塊 37">
            <a:extLst>
              <a:ext uri="{FF2B5EF4-FFF2-40B4-BE49-F238E27FC236}">
                <a16:creationId xmlns:a16="http://schemas.microsoft.com/office/drawing/2014/main" id="{44FBFB90-FA2A-B707-5B9A-6D539255768E}"/>
              </a:ext>
            </a:extLst>
          </p:cNvPr>
          <p:cNvSpPr txBox="1"/>
          <p:nvPr/>
        </p:nvSpPr>
        <p:spPr>
          <a:xfrm>
            <a:off x="584808" y="3804767"/>
            <a:ext cx="2005129" cy="276999"/>
          </a:xfrm>
          <a:prstGeom prst="rect">
            <a:avLst/>
          </a:prstGeom>
          <a:noFill/>
        </p:spPr>
        <p:txBody>
          <a:bodyPr wrap="squar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200">
                <a:solidFill>
                  <a:schemeClr val="bg1"/>
                </a:solidFill>
                <a:latin typeface="Arial" panose="020B0604020202020204" pitchFamily="34" charset="0"/>
                <a:ea typeface="新細明體"/>
                <a:cs typeface="Arial" panose="020B0604020202020204" pitchFamily="34" charset="0"/>
              </a:rPr>
              <a:t>Wi-Fi AP with 2.5GbE</a:t>
            </a:r>
            <a:endParaRPr lang="zh-TW" altLang="en-US" sz="1200">
              <a:solidFill>
                <a:schemeClr val="bg1"/>
              </a:solidFill>
              <a:latin typeface="Arial" panose="020B0604020202020204" pitchFamily="34" charset="0"/>
              <a:ea typeface="新細明體"/>
              <a:cs typeface="Arial" panose="020B0604020202020204" pitchFamily="34" charset="0"/>
            </a:endParaRPr>
          </a:p>
        </p:txBody>
      </p:sp>
      <p:grpSp>
        <p:nvGrpSpPr>
          <p:cNvPr id="70" name="群組 69">
            <a:extLst>
              <a:ext uri="{FF2B5EF4-FFF2-40B4-BE49-F238E27FC236}">
                <a16:creationId xmlns:a16="http://schemas.microsoft.com/office/drawing/2014/main" id="{A69502B8-F8D8-DD49-DA39-B6548AA097CE}"/>
              </a:ext>
            </a:extLst>
          </p:cNvPr>
          <p:cNvGrpSpPr/>
          <p:nvPr/>
        </p:nvGrpSpPr>
        <p:grpSpPr>
          <a:xfrm>
            <a:off x="6087704" y="4869053"/>
            <a:ext cx="2509569" cy="768276"/>
            <a:chOff x="6145213" y="4639021"/>
            <a:chExt cx="2767545" cy="847256"/>
          </a:xfrm>
        </p:grpSpPr>
        <p:pic>
          <p:nvPicPr>
            <p:cNvPr id="91" name="內容版面配置區 26">
              <a:extLst>
                <a:ext uri="{FF2B5EF4-FFF2-40B4-BE49-F238E27FC236}">
                  <a16:creationId xmlns:a16="http://schemas.microsoft.com/office/drawing/2014/main" id="{8C57654B-E7C8-416A-EE23-78D15F1923E2}"/>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6145213" y="4887831"/>
              <a:ext cx="2767545" cy="598446"/>
            </a:xfrm>
            <a:prstGeom prst="rect">
              <a:avLst/>
            </a:prstGeom>
          </p:spPr>
        </p:pic>
        <p:sp>
          <p:nvSpPr>
            <p:cNvPr id="92" name="文字方塊 40">
              <a:extLst>
                <a:ext uri="{FF2B5EF4-FFF2-40B4-BE49-F238E27FC236}">
                  <a16:creationId xmlns:a16="http://schemas.microsoft.com/office/drawing/2014/main" id="{ECCEB340-1294-F176-08E2-09BDCAF02CD3}"/>
                </a:ext>
              </a:extLst>
            </p:cNvPr>
            <p:cNvSpPr txBox="1"/>
            <p:nvPr/>
          </p:nvSpPr>
          <p:spPr>
            <a:xfrm>
              <a:off x="7239254" y="4639021"/>
              <a:ext cx="1434524" cy="305475"/>
            </a:xfrm>
            <a:prstGeom prst="rect">
              <a:avLst/>
            </a:prstGeom>
            <a:noFill/>
          </p:spPr>
          <p:txBody>
            <a:bodyPr wrap="non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200">
                  <a:solidFill>
                    <a:schemeClr val="bg1"/>
                  </a:solidFill>
                  <a:latin typeface="Arial" panose="020B0604020202020204" pitchFamily="34" charset="0"/>
                  <a:ea typeface="新細明體"/>
                  <a:cs typeface="Arial" panose="020B0604020202020204" pitchFamily="34" charset="0"/>
                </a:rPr>
                <a:t>QSW-M5216-1T</a:t>
              </a:r>
              <a:endParaRPr lang="zh-TW" altLang="en-US" sz="1200">
                <a:solidFill>
                  <a:schemeClr val="bg1"/>
                </a:solidFill>
                <a:latin typeface="Arial" panose="020B0604020202020204" pitchFamily="34" charset="0"/>
                <a:ea typeface="新細明體"/>
                <a:cs typeface="Arial" panose="020B0604020202020204" pitchFamily="34" charset="0"/>
              </a:endParaRPr>
            </a:p>
          </p:txBody>
        </p:sp>
      </p:grpSp>
      <p:sp>
        <p:nvSpPr>
          <p:cNvPr id="73" name="文字方塊 43">
            <a:extLst>
              <a:ext uri="{FF2B5EF4-FFF2-40B4-BE49-F238E27FC236}">
                <a16:creationId xmlns:a16="http://schemas.microsoft.com/office/drawing/2014/main" id="{096B900A-9FB1-37CB-314B-B4EE6E9770D4}"/>
              </a:ext>
            </a:extLst>
          </p:cNvPr>
          <p:cNvSpPr txBox="1"/>
          <p:nvPr/>
        </p:nvSpPr>
        <p:spPr>
          <a:xfrm>
            <a:off x="3452402" y="3052240"/>
            <a:ext cx="1598964" cy="276999"/>
          </a:xfrm>
          <a:prstGeom prst="rect">
            <a:avLst/>
          </a:prstGeom>
          <a:noFill/>
        </p:spPr>
        <p:txBody>
          <a:bodyPr wrap="non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a:solidFill>
                  <a:schemeClr val="bg1"/>
                </a:solidFill>
                <a:latin typeface="Arial" panose="020B0604020202020204" pitchFamily="34" charset="0"/>
                <a:ea typeface="新細明體"/>
                <a:cs typeface="Arial" panose="020B0604020202020204" pitchFamily="34" charset="0"/>
              </a:rPr>
              <a:t>QSW-M3216R-8S8T</a:t>
            </a:r>
            <a:endParaRPr lang="zh-TW" altLang="en-US" sz="1200">
              <a:solidFill>
                <a:schemeClr val="bg1"/>
              </a:solidFill>
              <a:latin typeface="Arial" panose="020B0604020202020204" pitchFamily="34" charset="0"/>
              <a:ea typeface="新細明體"/>
              <a:cs typeface="Arial" panose="020B0604020202020204" pitchFamily="34" charset="0"/>
            </a:endParaRPr>
          </a:p>
        </p:txBody>
      </p:sp>
      <p:pic>
        <p:nvPicPr>
          <p:cNvPr id="75" name="圖形 45">
            <a:extLst>
              <a:ext uri="{FF2B5EF4-FFF2-40B4-BE49-F238E27FC236}">
                <a16:creationId xmlns:a16="http://schemas.microsoft.com/office/drawing/2014/main" id="{2C557046-E1B4-E1A7-8AC5-23DFC050CEB4}"/>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rot="20865496">
            <a:off x="605549" y="5478515"/>
            <a:ext cx="914556" cy="945041"/>
          </a:xfrm>
          <a:prstGeom prst="rect">
            <a:avLst/>
          </a:prstGeom>
        </p:spPr>
      </p:pic>
      <p:pic>
        <p:nvPicPr>
          <p:cNvPr id="76" name="圖形 46">
            <a:extLst>
              <a:ext uri="{FF2B5EF4-FFF2-40B4-BE49-F238E27FC236}">
                <a16:creationId xmlns:a16="http://schemas.microsoft.com/office/drawing/2014/main" id="{C5BA8E00-BFEE-63DE-69EA-4DFD5CB154B3}"/>
              </a:ext>
            </a:extLst>
          </p:cNvPr>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356958" y="5520332"/>
            <a:ext cx="902659" cy="982798"/>
          </a:xfrm>
          <a:prstGeom prst="rect">
            <a:avLst/>
          </a:prstGeom>
        </p:spPr>
      </p:pic>
      <p:sp>
        <p:nvSpPr>
          <p:cNvPr id="77" name="文字方塊 47">
            <a:extLst>
              <a:ext uri="{FF2B5EF4-FFF2-40B4-BE49-F238E27FC236}">
                <a16:creationId xmlns:a16="http://schemas.microsoft.com/office/drawing/2014/main" id="{CEC4F22E-746A-248B-76E4-91BB585B2021}"/>
              </a:ext>
            </a:extLst>
          </p:cNvPr>
          <p:cNvSpPr txBox="1"/>
          <p:nvPr/>
        </p:nvSpPr>
        <p:spPr>
          <a:xfrm>
            <a:off x="880943" y="5167310"/>
            <a:ext cx="1337226" cy="276999"/>
          </a:xfrm>
          <a:prstGeom prst="rect">
            <a:avLst/>
          </a:prstGeom>
          <a:noFill/>
        </p:spPr>
        <p:txBody>
          <a:bodyPr wrap="non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200">
                <a:solidFill>
                  <a:schemeClr val="bg1"/>
                </a:solidFill>
                <a:latin typeface="Arial" panose="020B0604020202020204" pitchFamily="34" charset="0"/>
                <a:ea typeface="新細明體"/>
                <a:cs typeface="Arial" panose="020B0604020202020204" pitchFamily="34" charset="0"/>
              </a:rPr>
              <a:t>2.5GbE</a:t>
            </a:r>
            <a:r>
              <a:rPr lang="zh-TW" altLang="en-US" sz="1200">
                <a:solidFill>
                  <a:schemeClr val="bg1"/>
                </a:solidFill>
                <a:latin typeface="Arial" panose="020B0604020202020204" pitchFamily="34" charset="0"/>
                <a:ea typeface="新細明體"/>
                <a:cs typeface="Arial" panose="020B0604020202020204" pitchFamily="34" charset="0"/>
              </a:rPr>
              <a:t> </a:t>
            </a:r>
            <a:r>
              <a:rPr lang="en-US" altLang="zh-TW" sz="1200">
                <a:solidFill>
                  <a:schemeClr val="bg1"/>
                </a:solidFill>
                <a:latin typeface="Arial" panose="020B0604020202020204" pitchFamily="34" charset="0"/>
                <a:ea typeface="新細明體"/>
                <a:cs typeface="Arial" panose="020B0604020202020204" pitchFamily="34" charset="0"/>
              </a:rPr>
              <a:t>Devices</a:t>
            </a:r>
            <a:endParaRPr lang="zh-TW" altLang="en-US" sz="1200">
              <a:solidFill>
                <a:schemeClr val="bg1"/>
              </a:solidFill>
              <a:latin typeface="Arial" panose="020B0604020202020204" pitchFamily="34" charset="0"/>
              <a:ea typeface="新細明體"/>
              <a:cs typeface="Arial" panose="020B0604020202020204" pitchFamily="34" charset="0"/>
            </a:endParaRPr>
          </a:p>
        </p:txBody>
      </p:sp>
      <p:sp>
        <p:nvSpPr>
          <p:cNvPr id="89" name="文字方塊 49">
            <a:extLst>
              <a:ext uri="{FF2B5EF4-FFF2-40B4-BE49-F238E27FC236}">
                <a16:creationId xmlns:a16="http://schemas.microsoft.com/office/drawing/2014/main" id="{15910AAF-19A5-15F5-A56C-41B36AFC165E}"/>
              </a:ext>
            </a:extLst>
          </p:cNvPr>
          <p:cNvSpPr txBox="1"/>
          <p:nvPr/>
        </p:nvSpPr>
        <p:spPr>
          <a:xfrm>
            <a:off x="4988429" y="1670834"/>
            <a:ext cx="671979" cy="276999"/>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200" b="1">
                <a:solidFill>
                  <a:schemeClr val="accent1">
                    <a:lumMod val="60000"/>
                    <a:lumOff val="40000"/>
                  </a:schemeClr>
                </a:solidFill>
                <a:latin typeface="Arial" panose="020B0604020202020204" pitchFamily="34" charset="0"/>
                <a:cs typeface="Arial" panose="020B0604020202020204" pitchFamily="34" charset="0"/>
              </a:rPr>
              <a:t>25GbE</a:t>
            </a:r>
            <a:endParaRPr lang="zh-TW" altLang="en-US" sz="1200" b="1">
              <a:solidFill>
                <a:schemeClr val="accent1">
                  <a:lumMod val="60000"/>
                  <a:lumOff val="40000"/>
                </a:schemeClr>
              </a:solidFill>
              <a:latin typeface="Arial" panose="020B0604020202020204" pitchFamily="34" charset="0"/>
              <a:cs typeface="Arial" panose="020B0604020202020204" pitchFamily="34" charset="0"/>
            </a:endParaRPr>
          </a:p>
        </p:txBody>
      </p:sp>
      <p:cxnSp>
        <p:nvCxnSpPr>
          <p:cNvPr id="90" name="直線單箭頭接點 89">
            <a:extLst>
              <a:ext uri="{FF2B5EF4-FFF2-40B4-BE49-F238E27FC236}">
                <a16:creationId xmlns:a16="http://schemas.microsoft.com/office/drawing/2014/main" id="{93BC0646-2875-2EA2-55E5-9E70D43BCB2A}"/>
              </a:ext>
            </a:extLst>
          </p:cNvPr>
          <p:cNvCxnSpPr>
            <a:cxnSpLocks/>
          </p:cNvCxnSpPr>
          <p:nvPr/>
        </p:nvCxnSpPr>
        <p:spPr>
          <a:xfrm>
            <a:off x="4721550" y="1793965"/>
            <a:ext cx="201404" cy="0"/>
          </a:xfrm>
          <a:prstGeom prst="straightConnector1">
            <a:avLst/>
          </a:prstGeom>
          <a:ln w="50800" cap="sq" cmpd="sng">
            <a:solidFill>
              <a:schemeClr val="accent1">
                <a:lumMod val="60000"/>
                <a:lumOff val="40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79" name="文字方塊 51">
            <a:extLst>
              <a:ext uri="{FF2B5EF4-FFF2-40B4-BE49-F238E27FC236}">
                <a16:creationId xmlns:a16="http://schemas.microsoft.com/office/drawing/2014/main" id="{B0153EA0-ABEC-AA99-F478-3689D2CEFE66}"/>
              </a:ext>
            </a:extLst>
          </p:cNvPr>
          <p:cNvSpPr txBox="1"/>
          <p:nvPr/>
        </p:nvSpPr>
        <p:spPr>
          <a:xfrm>
            <a:off x="4988429" y="2050818"/>
            <a:ext cx="671979" cy="276999"/>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200" b="1">
                <a:solidFill>
                  <a:schemeClr val="accent6">
                    <a:lumMod val="75000"/>
                  </a:schemeClr>
                </a:solidFill>
                <a:latin typeface="Arial" panose="020B0604020202020204" pitchFamily="34" charset="0"/>
                <a:cs typeface="Arial" panose="020B0604020202020204" pitchFamily="34" charset="0"/>
              </a:rPr>
              <a:t>10GbE</a:t>
            </a:r>
            <a:endParaRPr lang="zh-TW" altLang="en-US" sz="1200" b="1">
              <a:solidFill>
                <a:schemeClr val="accent6">
                  <a:lumMod val="75000"/>
                </a:schemeClr>
              </a:solidFill>
              <a:latin typeface="Arial" panose="020B0604020202020204" pitchFamily="34" charset="0"/>
              <a:cs typeface="Arial" panose="020B0604020202020204" pitchFamily="34" charset="0"/>
            </a:endParaRPr>
          </a:p>
        </p:txBody>
      </p:sp>
      <p:cxnSp>
        <p:nvCxnSpPr>
          <p:cNvPr id="80" name="直線單箭頭接點 79">
            <a:extLst>
              <a:ext uri="{FF2B5EF4-FFF2-40B4-BE49-F238E27FC236}">
                <a16:creationId xmlns:a16="http://schemas.microsoft.com/office/drawing/2014/main" id="{65F50080-E3CF-CB61-1749-9FE49D068BC7}"/>
              </a:ext>
            </a:extLst>
          </p:cNvPr>
          <p:cNvCxnSpPr>
            <a:cxnSpLocks/>
          </p:cNvCxnSpPr>
          <p:nvPr/>
        </p:nvCxnSpPr>
        <p:spPr>
          <a:xfrm>
            <a:off x="4721550" y="2173187"/>
            <a:ext cx="201404" cy="0"/>
          </a:xfrm>
          <a:prstGeom prst="straightConnector1">
            <a:avLst/>
          </a:prstGeom>
          <a:ln w="50800" cap="sq" cmpd="sng">
            <a:solidFill>
              <a:schemeClr val="accent6">
                <a:lumMod val="75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81" name="文字方塊 53">
            <a:extLst>
              <a:ext uri="{FF2B5EF4-FFF2-40B4-BE49-F238E27FC236}">
                <a16:creationId xmlns:a16="http://schemas.microsoft.com/office/drawing/2014/main" id="{ABCFE060-5514-3B59-F932-86D5E404A44C}"/>
              </a:ext>
            </a:extLst>
          </p:cNvPr>
          <p:cNvSpPr txBox="1"/>
          <p:nvPr/>
        </p:nvSpPr>
        <p:spPr>
          <a:xfrm>
            <a:off x="6359765" y="1670834"/>
            <a:ext cx="715260" cy="276999"/>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200" b="1">
                <a:solidFill>
                  <a:schemeClr val="accent2">
                    <a:lumMod val="75000"/>
                  </a:schemeClr>
                </a:solidFill>
                <a:latin typeface="Arial" panose="020B0604020202020204" pitchFamily="34" charset="0"/>
                <a:cs typeface="Arial" panose="020B0604020202020204" pitchFamily="34" charset="0"/>
              </a:rPr>
              <a:t>2.5GbE</a:t>
            </a:r>
            <a:endParaRPr lang="zh-TW" altLang="en-US" sz="1200" b="1">
              <a:solidFill>
                <a:schemeClr val="accent2">
                  <a:lumMod val="75000"/>
                </a:schemeClr>
              </a:solidFill>
              <a:latin typeface="Arial" panose="020B0604020202020204" pitchFamily="34" charset="0"/>
              <a:cs typeface="Arial" panose="020B0604020202020204" pitchFamily="34" charset="0"/>
            </a:endParaRPr>
          </a:p>
        </p:txBody>
      </p:sp>
      <p:cxnSp>
        <p:nvCxnSpPr>
          <p:cNvPr id="82" name="直線單箭頭接點 81">
            <a:extLst>
              <a:ext uri="{FF2B5EF4-FFF2-40B4-BE49-F238E27FC236}">
                <a16:creationId xmlns:a16="http://schemas.microsoft.com/office/drawing/2014/main" id="{CEEC0F2E-1BB7-92B7-8B4D-5EEB64CAA3E2}"/>
              </a:ext>
            </a:extLst>
          </p:cNvPr>
          <p:cNvCxnSpPr>
            <a:cxnSpLocks/>
          </p:cNvCxnSpPr>
          <p:nvPr/>
        </p:nvCxnSpPr>
        <p:spPr>
          <a:xfrm>
            <a:off x="6092886" y="1793965"/>
            <a:ext cx="201404" cy="0"/>
          </a:xfrm>
          <a:prstGeom prst="straightConnector1">
            <a:avLst/>
          </a:prstGeom>
          <a:ln w="50800" cap="sq" cmpd="sng">
            <a:solidFill>
              <a:schemeClr val="accent2">
                <a:lumMod val="75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83" name="文字方塊 55">
            <a:extLst>
              <a:ext uri="{FF2B5EF4-FFF2-40B4-BE49-F238E27FC236}">
                <a16:creationId xmlns:a16="http://schemas.microsoft.com/office/drawing/2014/main" id="{BADD9D25-59A4-FBB3-265B-01DB141C36C8}"/>
              </a:ext>
            </a:extLst>
          </p:cNvPr>
          <p:cNvSpPr txBox="1"/>
          <p:nvPr/>
        </p:nvSpPr>
        <p:spPr>
          <a:xfrm>
            <a:off x="3598883" y="4161686"/>
            <a:ext cx="1579536" cy="276999"/>
          </a:xfrm>
          <a:prstGeom prst="rect">
            <a:avLst/>
          </a:prstGeom>
          <a:noFill/>
        </p:spPr>
        <p:txBody>
          <a:bodyPr wrap="non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a:solidFill>
                  <a:schemeClr val="bg1"/>
                </a:solidFill>
                <a:latin typeface="Arial" panose="020B0604020202020204" pitchFamily="34" charset="0"/>
                <a:cs typeface="Arial" panose="020B0604020202020204" pitchFamily="34" charset="0"/>
              </a:rPr>
              <a:t>QSW-M2116P-2T2S</a:t>
            </a:r>
            <a:endParaRPr lang="en-US" altLang="zh-TW" sz="1200">
              <a:solidFill>
                <a:schemeClr val="bg1"/>
              </a:solidFill>
              <a:latin typeface="Arial" panose="020B0604020202020204" pitchFamily="34" charset="0"/>
              <a:ea typeface="新細明體"/>
              <a:cs typeface="Arial" panose="020B0604020202020204" pitchFamily="34" charset="0"/>
            </a:endParaRPr>
          </a:p>
        </p:txBody>
      </p:sp>
      <p:sp>
        <p:nvSpPr>
          <p:cNvPr id="84" name="文字方塊 56">
            <a:extLst>
              <a:ext uri="{FF2B5EF4-FFF2-40B4-BE49-F238E27FC236}">
                <a16:creationId xmlns:a16="http://schemas.microsoft.com/office/drawing/2014/main" id="{3902E75E-08A0-5DB7-7941-1B896EB078A5}"/>
              </a:ext>
            </a:extLst>
          </p:cNvPr>
          <p:cNvSpPr txBox="1"/>
          <p:nvPr/>
        </p:nvSpPr>
        <p:spPr>
          <a:xfrm>
            <a:off x="3628246" y="5389713"/>
            <a:ext cx="1598964" cy="276999"/>
          </a:xfrm>
          <a:prstGeom prst="rect">
            <a:avLst/>
          </a:prstGeom>
          <a:noFill/>
        </p:spPr>
        <p:txBody>
          <a:bodyPr wrap="non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a:solidFill>
                  <a:schemeClr val="bg1"/>
                </a:solidFill>
                <a:latin typeface="Arial" panose="020B0604020202020204" pitchFamily="34" charset="0"/>
                <a:ea typeface="新細明體"/>
                <a:cs typeface="Arial" panose="020B0604020202020204" pitchFamily="34" charset="0"/>
              </a:rPr>
              <a:t>QSW-M2106R-2S2T</a:t>
            </a:r>
            <a:endParaRPr lang="zh-TW" altLang="en-US" sz="1200">
              <a:solidFill>
                <a:schemeClr val="bg1"/>
              </a:solidFill>
              <a:latin typeface="Arial" panose="020B0604020202020204" pitchFamily="34" charset="0"/>
              <a:ea typeface="新細明體"/>
              <a:cs typeface="Arial" panose="020B0604020202020204" pitchFamily="34" charset="0"/>
            </a:endParaRPr>
          </a:p>
        </p:txBody>
      </p:sp>
      <p:sp>
        <p:nvSpPr>
          <p:cNvPr id="85" name="文字方塊 57">
            <a:extLst>
              <a:ext uri="{FF2B5EF4-FFF2-40B4-BE49-F238E27FC236}">
                <a16:creationId xmlns:a16="http://schemas.microsoft.com/office/drawing/2014/main" id="{A3843CDA-A87A-FA80-3BE2-C57AD36A6CC7}"/>
              </a:ext>
            </a:extLst>
          </p:cNvPr>
          <p:cNvSpPr txBox="1"/>
          <p:nvPr/>
        </p:nvSpPr>
        <p:spPr>
          <a:xfrm>
            <a:off x="6370203" y="2050818"/>
            <a:ext cx="1419124" cy="276999"/>
          </a:xfrm>
          <a:prstGeom prst="rect">
            <a:avLst/>
          </a:prstGeom>
          <a:noFill/>
          <a:ln>
            <a:noFill/>
          </a:ln>
        </p:spPr>
        <p:txBody>
          <a:bodyPr wrap="squar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200" b="1">
                <a:solidFill>
                  <a:srgbClr val="00B0F0"/>
                </a:solidFill>
                <a:latin typeface="Arial" panose="020B0604020202020204" pitchFamily="34" charset="0"/>
                <a:cs typeface="Arial" panose="020B0604020202020204" pitchFamily="34" charset="0"/>
              </a:rPr>
              <a:t>2.5GbE PoE</a:t>
            </a:r>
          </a:p>
        </p:txBody>
      </p:sp>
      <p:cxnSp>
        <p:nvCxnSpPr>
          <p:cNvPr id="86" name="直線單箭頭接點 85">
            <a:extLst>
              <a:ext uri="{FF2B5EF4-FFF2-40B4-BE49-F238E27FC236}">
                <a16:creationId xmlns:a16="http://schemas.microsoft.com/office/drawing/2014/main" id="{991F9DB1-05FE-C33A-7968-1F320752D203}"/>
              </a:ext>
            </a:extLst>
          </p:cNvPr>
          <p:cNvCxnSpPr>
            <a:cxnSpLocks/>
          </p:cNvCxnSpPr>
          <p:nvPr/>
        </p:nvCxnSpPr>
        <p:spPr>
          <a:xfrm>
            <a:off x="6103324" y="2197554"/>
            <a:ext cx="201404" cy="0"/>
          </a:xfrm>
          <a:prstGeom prst="straightConnector1">
            <a:avLst/>
          </a:prstGeom>
          <a:ln w="50800" cap="sq" cmpd="sng">
            <a:solidFill>
              <a:srgbClr val="00B0F0"/>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pic>
        <p:nvPicPr>
          <p:cNvPr id="87" name="圖片 86">
            <a:extLst>
              <a:ext uri="{FF2B5EF4-FFF2-40B4-BE49-F238E27FC236}">
                <a16:creationId xmlns:a16="http://schemas.microsoft.com/office/drawing/2014/main" id="{28ADA237-84F0-801F-CC18-4946CD497EF1}"/>
              </a:ext>
            </a:extLst>
          </p:cNvPr>
          <p:cNvPicPr>
            <a:picLocks noChangeAspect="1"/>
          </p:cNvPicPr>
          <p:nvPr/>
        </p:nvPicPr>
        <p:blipFill>
          <a:blip r:embed="rId14" cstate="print">
            <a:extLst>
              <a:ext uri="{BEBA8EAE-BF5A-486C-A8C5-ECC9F3942E4B}">
                <a14:imgProps xmlns:a14="http://schemas.microsoft.com/office/drawing/2010/main">
                  <a14:imgLayer r:embed="rId15">
                    <a14:imgEffect>
                      <a14:colorTemperature colorTemp="5300"/>
                    </a14:imgEffect>
                  </a14:imgLayer>
                </a14:imgProps>
              </a:ext>
              <a:ext uri="{28A0092B-C50C-407E-A947-70E740481C1C}">
                <a14:useLocalDpi xmlns:a14="http://schemas.microsoft.com/office/drawing/2010/main"/>
              </a:ext>
            </a:extLst>
          </a:blip>
          <a:stretch>
            <a:fillRect/>
          </a:stretch>
        </p:blipFill>
        <p:spPr>
          <a:xfrm>
            <a:off x="1171529" y="4175109"/>
            <a:ext cx="817516" cy="904875"/>
          </a:xfrm>
          <a:prstGeom prst="rect">
            <a:avLst/>
          </a:prstGeom>
        </p:spPr>
      </p:pic>
      <p:pic>
        <p:nvPicPr>
          <p:cNvPr id="88" name="圖片 87" descr="一張含有 文字, 電子用品 的圖片&#10;&#10;自動產生的描述">
            <a:extLst>
              <a:ext uri="{FF2B5EF4-FFF2-40B4-BE49-F238E27FC236}">
                <a16:creationId xmlns:a16="http://schemas.microsoft.com/office/drawing/2014/main" id="{8DC3F320-6BC0-D810-4798-3DFA65DF8DBA}"/>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3074342" y="4441825"/>
            <a:ext cx="2597100" cy="608627"/>
          </a:xfrm>
          <a:prstGeom prst="rect">
            <a:avLst/>
          </a:prstGeom>
        </p:spPr>
      </p:pic>
      <p:sp>
        <p:nvSpPr>
          <p:cNvPr id="111" name="文字方塊 17">
            <a:extLst>
              <a:ext uri="{FF2B5EF4-FFF2-40B4-BE49-F238E27FC236}">
                <a16:creationId xmlns:a16="http://schemas.microsoft.com/office/drawing/2014/main" id="{6F4030D8-60AE-4265-9D7C-1CDD13C10EDF}"/>
              </a:ext>
            </a:extLst>
          </p:cNvPr>
          <p:cNvSpPr txBox="1"/>
          <p:nvPr/>
        </p:nvSpPr>
        <p:spPr>
          <a:xfrm>
            <a:off x="10318591" y="5535560"/>
            <a:ext cx="1797736" cy="646331"/>
          </a:xfrm>
          <a:prstGeom prst="rect">
            <a:avLst/>
          </a:prstGeom>
          <a:noFill/>
        </p:spPr>
        <p:txBody>
          <a:bodyPr wrap="non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200">
                <a:solidFill>
                  <a:srgbClr val="FFFFFF"/>
                </a:solidFill>
                <a:latin typeface="Arial"/>
                <a:ea typeface="新細明體"/>
                <a:cs typeface="Arial"/>
              </a:rPr>
              <a:t>TS-h1277AXU-RP / </a:t>
            </a:r>
            <a:br>
              <a:rPr lang="en-US" altLang="zh-TW" sz="1200">
                <a:latin typeface="Arial" panose="020B0604020202020204" pitchFamily="34" charset="0"/>
                <a:ea typeface="新細明體"/>
                <a:cs typeface="Arial" panose="020B0604020202020204" pitchFamily="34" charset="0"/>
              </a:rPr>
            </a:br>
            <a:r>
              <a:rPr lang="en-US" altLang="zh-TW" sz="1200">
                <a:solidFill>
                  <a:srgbClr val="FFFFFF"/>
                </a:solidFill>
                <a:latin typeface="Arial"/>
                <a:ea typeface="新細明體"/>
                <a:cs typeface="Arial"/>
              </a:rPr>
              <a:t>TS-h1677AXU-RP</a:t>
            </a:r>
            <a:endParaRPr lang="en-US" altLang="zh-TW">
              <a:latin typeface="Arial"/>
              <a:cs typeface="Arial"/>
            </a:endParaRPr>
          </a:p>
          <a:p>
            <a:r>
              <a:rPr lang="en-US" altLang="zh-TW" sz="1200">
                <a:solidFill>
                  <a:srgbClr val="FFFFFF"/>
                </a:solidFill>
                <a:latin typeface="Arial"/>
                <a:ea typeface="新細明體"/>
                <a:cs typeface="Arial"/>
              </a:rPr>
              <a:t>With QNAP 25GbE NIC</a:t>
            </a:r>
            <a:endParaRPr lang="en-US" altLang="zh-TW" sz="1200">
              <a:solidFill>
                <a:srgbClr val="FFFFFF"/>
              </a:solidFill>
              <a:latin typeface="Arial" panose="020B0604020202020204" pitchFamily="34" charset="0"/>
              <a:ea typeface="新細明體"/>
              <a:cs typeface="Arial" panose="020B0604020202020204" pitchFamily="34" charset="0"/>
            </a:endParaRPr>
          </a:p>
        </p:txBody>
      </p:sp>
      <p:pic>
        <p:nvPicPr>
          <p:cNvPr id="3" name="圖片 2" descr="一張含有 電子產品, 電子裝置, 文字, 電路 的圖片&#10;&#10;自動產生的描述">
            <a:extLst>
              <a:ext uri="{FF2B5EF4-FFF2-40B4-BE49-F238E27FC236}">
                <a16:creationId xmlns:a16="http://schemas.microsoft.com/office/drawing/2014/main" id="{635D13C0-9A88-71AC-7E68-CC5ABF853882}"/>
              </a:ext>
            </a:extLst>
          </p:cNvPr>
          <p:cNvPicPr>
            <a:picLocks noChangeAspect="1"/>
          </p:cNvPicPr>
          <p:nvPr/>
        </p:nvPicPr>
        <p:blipFill rotWithShape="1">
          <a:blip r:embed="rId17"/>
          <a:srcRect t="23585" b="21107"/>
          <a:stretch/>
        </p:blipFill>
        <p:spPr>
          <a:xfrm>
            <a:off x="3434861" y="5626159"/>
            <a:ext cx="1912817" cy="656482"/>
          </a:xfrm>
          <a:prstGeom prst="rect">
            <a:avLst/>
          </a:prstGeom>
        </p:spPr>
      </p:pic>
      <p:pic>
        <p:nvPicPr>
          <p:cNvPr id="28" name="圖片 27" descr="一張含有 電腦, 室內 的圖片&#10;&#10;自動產生的描述">
            <a:extLst>
              <a:ext uri="{FF2B5EF4-FFF2-40B4-BE49-F238E27FC236}">
                <a16:creationId xmlns:a16="http://schemas.microsoft.com/office/drawing/2014/main" id="{263655A7-A3CF-0DE9-0FB9-42EF92A08B4E}"/>
              </a:ext>
            </a:extLst>
          </p:cNvPr>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10260330" y="4684336"/>
            <a:ext cx="1504737" cy="695442"/>
          </a:xfrm>
          <a:prstGeom prst="rect">
            <a:avLst/>
          </a:prstGeom>
        </p:spPr>
      </p:pic>
    </p:spTree>
    <p:extLst>
      <p:ext uri="{BB962C8B-B14F-4D97-AF65-F5344CB8AC3E}">
        <p14:creationId xmlns:p14="http://schemas.microsoft.com/office/powerpoint/2010/main" val="15439533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D27036-72F4-84B3-076E-AF95D90A87DF}"/>
            </a:ext>
          </a:extLst>
        </p:cNvPr>
        <p:cNvGrpSpPr/>
        <p:nvPr/>
      </p:nvGrpSpPr>
      <p:grpSpPr>
        <a:xfrm>
          <a:off x="0" y="0"/>
          <a:ext cx="0" cy="0"/>
          <a:chOff x="0" y="0"/>
          <a:chExt cx="0" cy="0"/>
        </a:xfrm>
      </p:grpSpPr>
      <p:sp>
        <p:nvSpPr>
          <p:cNvPr id="18" name="文字方塊 17">
            <a:extLst>
              <a:ext uri="{FF2B5EF4-FFF2-40B4-BE49-F238E27FC236}">
                <a16:creationId xmlns:a16="http://schemas.microsoft.com/office/drawing/2014/main" id="{411EFBC0-AAA9-057C-AA84-B3EA9A65C006}"/>
              </a:ext>
            </a:extLst>
          </p:cNvPr>
          <p:cNvSpPr txBox="1"/>
          <p:nvPr/>
        </p:nvSpPr>
        <p:spPr>
          <a:xfrm>
            <a:off x="333188" y="91473"/>
            <a:ext cx="11791950" cy="1323439"/>
          </a:xfrm>
          <a:prstGeom prst="rect">
            <a:avLst/>
          </a:prstGeom>
          <a:noFill/>
        </p:spPr>
        <p:txBody>
          <a:bodyPr wrap="square" lIns="91440" tIns="45720" rIns="91440" bIns="45720" rtlCol="0" anchor="t">
            <a:spAutoFit/>
          </a:bodyPr>
          <a:lstStyle/>
          <a:p>
            <a:pPr algn="ctr">
              <a:lnSpc>
                <a:spcPts val="4800"/>
              </a:lnSpc>
            </a:pPr>
            <a:r>
              <a:rPr lang="en-US" sz="4600" b="1">
                <a:solidFill>
                  <a:schemeClr val="bg1">
                    <a:lumMod val="75000"/>
                  </a:schemeClr>
                </a:solidFill>
                <a:latin typeface="Arial" panose="020B0604020202020204" pitchFamily="34" charset="0"/>
                <a:ea typeface="微軟正黑體"/>
                <a:cs typeface="Arial" panose="020B0604020202020204" pitchFamily="34" charset="0"/>
              </a:rPr>
              <a:t>Use Case Example</a:t>
            </a:r>
          </a:p>
          <a:p>
            <a:pPr algn="ctr">
              <a:lnSpc>
                <a:spcPts val="4800"/>
              </a:lnSpc>
            </a:pPr>
            <a:r>
              <a:rPr lang="en-US" sz="4600" b="1">
                <a:solidFill>
                  <a:schemeClr val="bg1">
                    <a:lumMod val="75000"/>
                  </a:schemeClr>
                </a:solidFill>
                <a:latin typeface="Arial" panose="020B0604020202020204" pitchFamily="34" charset="0"/>
                <a:ea typeface="微軟正黑體"/>
                <a:cs typeface="Arial" panose="020B0604020202020204" pitchFamily="34" charset="0"/>
              </a:rPr>
              <a:t>Data Center Remote Redundancy</a:t>
            </a:r>
            <a:endParaRPr lang="zh-TW" altLang="en-US">
              <a:solidFill>
                <a:schemeClr val="bg1">
                  <a:lumMod val="75000"/>
                </a:schemeClr>
              </a:solidFill>
              <a:latin typeface="Arial" panose="020B0604020202020204" pitchFamily="34" charset="0"/>
              <a:cs typeface="Arial" panose="020B0604020202020204" pitchFamily="34" charset="0"/>
            </a:endParaRPr>
          </a:p>
        </p:txBody>
      </p:sp>
      <p:sp>
        <p:nvSpPr>
          <p:cNvPr id="9" name="文字方塊 149">
            <a:extLst>
              <a:ext uri="{FF2B5EF4-FFF2-40B4-BE49-F238E27FC236}">
                <a16:creationId xmlns:a16="http://schemas.microsoft.com/office/drawing/2014/main" id="{DDA2FAAB-C485-B0FE-0012-F3D2F422C320}"/>
              </a:ext>
            </a:extLst>
          </p:cNvPr>
          <p:cNvSpPr txBox="1"/>
          <p:nvPr/>
        </p:nvSpPr>
        <p:spPr>
          <a:xfrm>
            <a:off x="4131539" y="3128918"/>
            <a:ext cx="1570013" cy="600164"/>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TW" sz="1100" b="1">
                <a:solidFill>
                  <a:schemeClr val="bg1"/>
                </a:solidFill>
              </a:rPr>
              <a:t>Primary </a:t>
            </a:r>
            <a:r>
              <a:rPr lang="en-US" altLang="zh-TW" sz="1100" b="1" err="1">
                <a:solidFill>
                  <a:schemeClr val="bg1"/>
                </a:solidFill>
              </a:rPr>
              <a:t>ESXi</a:t>
            </a:r>
            <a:r>
              <a:rPr lang="en-US" altLang="zh-TW" sz="1100" b="1">
                <a:solidFill>
                  <a:schemeClr val="bg1"/>
                </a:solidFill>
              </a:rPr>
              <a:t> server w</a:t>
            </a:r>
            <a:r>
              <a:rPr lang="en-US" sz="1100" b="1">
                <a:solidFill>
                  <a:schemeClr val="bg1"/>
                </a:solidFill>
              </a:rPr>
              <a:t>ith QNAP 25GbE NIC</a:t>
            </a:r>
            <a:endParaRPr lang="zh-TW" altLang="en-US" sz="1100">
              <a:solidFill>
                <a:schemeClr val="bg1"/>
              </a:solidFill>
            </a:endParaRPr>
          </a:p>
        </p:txBody>
      </p:sp>
      <p:sp>
        <p:nvSpPr>
          <p:cNvPr id="10" name="文字方塊 149">
            <a:extLst>
              <a:ext uri="{FF2B5EF4-FFF2-40B4-BE49-F238E27FC236}">
                <a16:creationId xmlns:a16="http://schemas.microsoft.com/office/drawing/2014/main" id="{3D1D2CDE-CD16-824B-6274-6580D2EFFFCD}"/>
              </a:ext>
            </a:extLst>
          </p:cNvPr>
          <p:cNvSpPr txBox="1"/>
          <p:nvPr/>
        </p:nvSpPr>
        <p:spPr>
          <a:xfrm>
            <a:off x="7967773" y="5943302"/>
            <a:ext cx="2915555" cy="600164"/>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sz="1100" b="1">
                <a:solidFill>
                  <a:schemeClr val="bg1"/>
                </a:solidFill>
              </a:rPr>
              <a:t>DR-site Primary NAS </a:t>
            </a:r>
            <a:endParaRPr lang="zh-TW" altLang="en-US" sz="1100" b="1">
              <a:solidFill>
                <a:schemeClr val="bg1"/>
              </a:solidFill>
            </a:endParaRPr>
          </a:p>
          <a:p>
            <a:pPr algn="ctr"/>
            <a:r>
              <a:rPr lang="en-US" altLang="zh-TW" sz="1100" b="1">
                <a:solidFill>
                  <a:schemeClr val="bg1"/>
                </a:solidFill>
              </a:rPr>
              <a:t>TS-h1677AXU-RP</a:t>
            </a:r>
            <a:br>
              <a:rPr lang="en-US" altLang="zh-TW" sz="1100" b="1">
                <a:latin typeface="Arial" panose="020B0604020202020204" pitchFamily="34" charset="0"/>
                <a:cs typeface="Arial" panose="020B0604020202020204" pitchFamily="34" charset="0"/>
              </a:rPr>
            </a:br>
            <a:r>
              <a:rPr lang="en-US" altLang="zh-TW" sz="1100" b="1">
                <a:solidFill>
                  <a:schemeClr val="bg1"/>
                </a:solidFill>
              </a:rPr>
              <a:t>With QNAP 25GbE NIC</a:t>
            </a:r>
            <a:endParaRPr lang="zh-TW" altLang="en-US" sz="1100" b="1">
              <a:solidFill>
                <a:schemeClr val="bg1"/>
              </a:solidFill>
            </a:endParaRPr>
          </a:p>
        </p:txBody>
      </p:sp>
      <p:sp>
        <p:nvSpPr>
          <p:cNvPr id="11" name="文字方塊 149">
            <a:extLst>
              <a:ext uri="{FF2B5EF4-FFF2-40B4-BE49-F238E27FC236}">
                <a16:creationId xmlns:a16="http://schemas.microsoft.com/office/drawing/2014/main" id="{002090BD-D2D3-1EEE-77BE-F2BD021002FD}"/>
              </a:ext>
            </a:extLst>
          </p:cNvPr>
          <p:cNvSpPr txBox="1"/>
          <p:nvPr/>
        </p:nvSpPr>
        <p:spPr>
          <a:xfrm>
            <a:off x="10125539" y="3128918"/>
            <a:ext cx="1389529" cy="600164"/>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TW" sz="1100" b="1">
                <a:solidFill>
                  <a:schemeClr val="bg1"/>
                </a:solidFill>
              </a:rPr>
              <a:t>Secondary </a:t>
            </a:r>
            <a:r>
              <a:rPr lang="en-US" altLang="zh-TW" sz="1100" b="1" err="1">
                <a:solidFill>
                  <a:schemeClr val="bg1"/>
                </a:solidFill>
              </a:rPr>
              <a:t>ESXi</a:t>
            </a:r>
            <a:r>
              <a:rPr lang="en-US" altLang="zh-TW" sz="1100" b="1">
                <a:solidFill>
                  <a:schemeClr val="bg1"/>
                </a:solidFill>
              </a:rPr>
              <a:t> server </a:t>
            </a:r>
            <a:r>
              <a:rPr lang="en-US" sz="1100" b="1">
                <a:solidFill>
                  <a:schemeClr val="bg1"/>
                </a:solidFill>
              </a:rPr>
              <a:t>with </a:t>
            </a:r>
            <a:endParaRPr lang="zh-TW" altLang="en-US" sz="1100">
              <a:solidFill>
                <a:schemeClr val="bg1"/>
              </a:solidFill>
            </a:endParaRPr>
          </a:p>
          <a:p>
            <a:r>
              <a:rPr lang="en-US" sz="1100" b="1">
                <a:solidFill>
                  <a:schemeClr val="bg1"/>
                </a:solidFill>
              </a:rPr>
              <a:t>QNAP 25GbE NIC</a:t>
            </a:r>
            <a:endParaRPr lang="en-US" sz="1100">
              <a:solidFill>
                <a:schemeClr val="bg1"/>
              </a:solidFill>
            </a:endParaRPr>
          </a:p>
        </p:txBody>
      </p:sp>
      <p:sp>
        <p:nvSpPr>
          <p:cNvPr id="14" name="文字方塊 149">
            <a:extLst>
              <a:ext uri="{FF2B5EF4-FFF2-40B4-BE49-F238E27FC236}">
                <a16:creationId xmlns:a16="http://schemas.microsoft.com/office/drawing/2014/main" id="{B8C65D2A-32D0-C735-3B31-FD9805D5877D}"/>
              </a:ext>
            </a:extLst>
          </p:cNvPr>
          <p:cNvSpPr txBox="1"/>
          <p:nvPr/>
        </p:nvSpPr>
        <p:spPr>
          <a:xfrm>
            <a:off x="3467234" y="5935530"/>
            <a:ext cx="2154476" cy="430887"/>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sz="1100" b="1">
                <a:solidFill>
                  <a:schemeClr val="bg1"/>
                </a:solidFill>
                <a:latin typeface="Arial" panose="020B0604020202020204" pitchFamily="34" charset="0"/>
                <a:cs typeface="Arial" panose="020B0604020202020204" pitchFamily="34" charset="0"/>
              </a:rPr>
              <a:t>Secondary NAS</a:t>
            </a:r>
            <a:br>
              <a:rPr lang="en-US" altLang="zh-TW" sz="1100" b="1">
                <a:solidFill>
                  <a:schemeClr val="bg1"/>
                </a:solidFill>
                <a:latin typeface="Arial" panose="020B0604020202020204" pitchFamily="34" charset="0"/>
                <a:cs typeface="Arial" panose="020B0604020202020204" pitchFamily="34" charset="0"/>
              </a:rPr>
            </a:br>
            <a:r>
              <a:rPr lang="en-US" altLang="zh-TW" sz="1100" b="1">
                <a:solidFill>
                  <a:schemeClr val="bg1"/>
                </a:solidFill>
                <a:latin typeface="Arial" panose="020B0604020202020204" pitchFamily="34" charset="0"/>
                <a:cs typeface="Arial" panose="020B0604020202020204" pitchFamily="34" charset="0"/>
              </a:rPr>
              <a:t>With 25GbE NIC</a:t>
            </a:r>
            <a:endParaRPr lang="zh-TW" altLang="en-US" sz="1100" b="1">
              <a:solidFill>
                <a:schemeClr val="bg1"/>
              </a:solidFill>
              <a:latin typeface="Arial" panose="020B0604020202020204" pitchFamily="34" charset="0"/>
              <a:cs typeface="Arial" panose="020B0604020202020204" pitchFamily="34" charset="0"/>
            </a:endParaRPr>
          </a:p>
        </p:txBody>
      </p:sp>
      <p:sp>
        <p:nvSpPr>
          <p:cNvPr id="16" name="文字方塊 149">
            <a:extLst>
              <a:ext uri="{FF2B5EF4-FFF2-40B4-BE49-F238E27FC236}">
                <a16:creationId xmlns:a16="http://schemas.microsoft.com/office/drawing/2014/main" id="{173151B0-27E1-C416-935B-EDCBBDBEBA20}"/>
              </a:ext>
            </a:extLst>
          </p:cNvPr>
          <p:cNvSpPr txBox="1"/>
          <p:nvPr/>
        </p:nvSpPr>
        <p:spPr>
          <a:xfrm>
            <a:off x="781155" y="5862711"/>
            <a:ext cx="2613631" cy="600164"/>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sz="1100" b="1">
                <a:solidFill>
                  <a:schemeClr val="bg1"/>
                </a:solidFill>
              </a:rPr>
              <a:t>Local-site Primary NAS </a:t>
            </a:r>
            <a:endParaRPr lang="zh-TW" altLang="en-US" sz="1100">
              <a:solidFill>
                <a:schemeClr val="bg1"/>
              </a:solidFill>
            </a:endParaRPr>
          </a:p>
          <a:p>
            <a:pPr algn="ctr"/>
            <a:r>
              <a:rPr lang="en-US" altLang="zh-TW" sz="1100" b="1">
                <a:solidFill>
                  <a:schemeClr val="bg1"/>
                </a:solidFill>
              </a:rPr>
              <a:t>TS-h1677AXU-RP</a:t>
            </a:r>
          </a:p>
          <a:p>
            <a:pPr algn="ctr"/>
            <a:r>
              <a:rPr lang="en-US" altLang="zh-TW" sz="1100" b="1">
                <a:solidFill>
                  <a:schemeClr val="bg1"/>
                </a:solidFill>
              </a:rPr>
              <a:t>With QNAP 25GbE NIC</a:t>
            </a:r>
          </a:p>
        </p:txBody>
      </p:sp>
      <p:sp>
        <p:nvSpPr>
          <p:cNvPr id="22" name="文字方塊 21">
            <a:extLst>
              <a:ext uri="{FF2B5EF4-FFF2-40B4-BE49-F238E27FC236}">
                <a16:creationId xmlns:a16="http://schemas.microsoft.com/office/drawing/2014/main" id="{7BBFB80B-E7A6-2609-3B28-C9ED3EB48E0F}"/>
              </a:ext>
            </a:extLst>
          </p:cNvPr>
          <p:cNvSpPr txBox="1"/>
          <p:nvPr/>
        </p:nvSpPr>
        <p:spPr>
          <a:xfrm>
            <a:off x="928380" y="4041424"/>
            <a:ext cx="1953302" cy="461665"/>
          </a:xfrm>
          <a:prstGeom prst="rect">
            <a:avLst/>
          </a:prstGeom>
          <a:noFill/>
        </p:spPr>
        <p:txBody>
          <a:bodyPr wrap="square" lIns="91440" tIns="45720" rIns="91440" bIns="45720" anchor="t">
            <a:spAutoFit/>
          </a:bodyPr>
          <a:lstStyle/>
          <a:p>
            <a:r>
              <a:rPr lang="en-US" altLang="zh-TW" sz="1200">
                <a:solidFill>
                  <a:schemeClr val="bg1"/>
                </a:solidFill>
                <a:latin typeface="Arial" panose="020B0604020202020204" pitchFamily="34" charset="0"/>
                <a:ea typeface="新細明體"/>
                <a:cs typeface="Arial" panose="020B0604020202020204" pitchFamily="34" charset="0"/>
              </a:rPr>
              <a:t>QNAP QSW-M5216-1T</a:t>
            </a:r>
            <a:r>
              <a:rPr lang="zh-TW" altLang="en-US" sz="1200">
                <a:solidFill>
                  <a:schemeClr val="bg1"/>
                </a:solidFill>
                <a:latin typeface="Arial" panose="020B0604020202020204" pitchFamily="34" charset="0"/>
                <a:ea typeface="新細明體"/>
                <a:cs typeface="Arial" panose="020B0604020202020204" pitchFamily="34" charset="0"/>
              </a:rPr>
              <a:t> </a:t>
            </a:r>
            <a:r>
              <a:rPr lang="en-US" altLang="zh-TW" sz="1200">
                <a:solidFill>
                  <a:schemeClr val="bg1"/>
                </a:solidFill>
                <a:latin typeface="Arial" panose="020B0604020202020204" pitchFamily="34" charset="0"/>
                <a:ea typeface="新細明體"/>
                <a:cs typeface="Arial" panose="020B0604020202020204" pitchFamily="34" charset="0"/>
              </a:rPr>
              <a:t>25GbE </a:t>
            </a:r>
            <a:r>
              <a:rPr lang="zh-TW" altLang="en-US" sz="1200">
                <a:solidFill>
                  <a:schemeClr val="bg1"/>
                </a:solidFill>
                <a:latin typeface="Arial" panose="020B0604020202020204" pitchFamily="34" charset="0"/>
                <a:ea typeface="新細明體"/>
                <a:cs typeface="Arial" panose="020B0604020202020204" pitchFamily="34" charset="0"/>
              </a:rPr>
              <a:t>switch</a:t>
            </a:r>
          </a:p>
        </p:txBody>
      </p:sp>
      <p:sp>
        <p:nvSpPr>
          <p:cNvPr id="25" name="文字方塊 24">
            <a:extLst>
              <a:ext uri="{FF2B5EF4-FFF2-40B4-BE49-F238E27FC236}">
                <a16:creationId xmlns:a16="http://schemas.microsoft.com/office/drawing/2014/main" id="{33690354-B5CC-B1BC-7696-F63F8D160C79}"/>
              </a:ext>
            </a:extLst>
          </p:cNvPr>
          <p:cNvSpPr txBox="1"/>
          <p:nvPr/>
        </p:nvSpPr>
        <p:spPr>
          <a:xfrm>
            <a:off x="817105" y="1752503"/>
            <a:ext cx="3069789" cy="369332"/>
          </a:xfrm>
          <a:prstGeom prst="rect">
            <a:avLst/>
          </a:prstGeom>
          <a:noFill/>
        </p:spPr>
        <p:txBody>
          <a:bodyPr wrap="square" lIns="91440" tIns="45720" rIns="91440" bIns="45720" anchor="t">
            <a:spAutoFit/>
          </a:bodyPr>
          <a:lstStyle/>
          <a:p>
            <a:r>
              <a:rPr lang="en-US" altLang="ja-JP" b="1">
                <a:solidFill>
                  <a:schemeClr val="bg1"/>
                </a:solidFill>
                <a:latin typeface="Arial" panose="020B0604020202020204" pitchFamily="34" charset="0"/>
                <a:ea typeface="微軟正黑體"/>
                <a:cs typeface="Arial" panose="020B0604020202020204" pitchFamily="34" charset="0"/>
              </a:rPr>
              <a:t>L</a:t>
            </a:r>
            <a:r>
              <a:rPr lang="ja-JP" b="1">
                <a:solidFill>
                  <a:schemeClr val="bg1"/>
                </a:solidFill>
                <a:latin typeface="Arial" panose="020B0604020202020204" pitchFamily="34" charset="0"/>
                <a:ea typeface="微軟正黑體"/>
                <a:cs typeface="Arial" panose="020B0604020202020204" pitchFamily="34" charset="0"/>
              </a:rPr>
              <a:t>o</a:t>
            </a:r>
            <a:r>
              <a:rPr lang="en-US" altLang="ja-JP" b="1" err="1">
                <a:solidFill>
                  <a:schemeClr val="bg1"/>
                </a:solidFill>
                <a:latin typeface="Arial" panose="020B0604020202020204" pitchFamily="34" charset="0"/>
                <a:ea typeface="微軟正黑體"/>
                <a:cs typeface="Arial" panose="020B0604020202020204" pitchFamily="34" charset="0"/>
              </a:rPr>
              <a:t>cal</a:t>
            </a:r>
            <a:r>
              <a:rPr lang="ja-JP" b="1">
                <a:solidFill>
                  <a:schemeClr val="bg1"/>
                </a:solidFill>
                <a:latin typeface="Arial" panose="020B0604020202020204" pitchFamily="34" charset="0"/>
                <a:ea typeface="微軟正黑體"/>
                <a:cs typeface="Arial" panose="020B0604020202020204" pitchFamily="34" charset="0"/>
              </a:rPr>
              <a:t> Data Center Facility</a:t>
            </a:r>
            <a:endParaRPr lang="zh-TW" altLang="en-US">
              <a:solidFill>
                <a:schemeClr val="bg1"/>
              </a:solidFill>
              <a:latin typeface="Arial" panose="020B0604020202020204" pitchFamily="34" charset="0"/>
              <a:cs typeface="Arial" panose="020B0604020202020204" pitchFamily="34" charset="0"/>
            </a:endParaRPr>
          </a:p>
        </p:txBody>
      </p:sp>
      <p:sp>
        <p:nvSpPr>
          <p:cNvPr id="26" name="文字方塊 25">
            <a:extLst>
              <a:ext uri="{FF2B5EF4-FFF2-40B4-BE49-F238E27FC236}">
                <a16:creationId xmlns:a16="http://schemas.microsoft.com/office/drawing/2014/main" id="{E898BD1E-D317-FAFC-7561-6680CFFCC347}"/>
              </a:ext>
            </a:extLst>
          </p:cNvPr>
          <p:cNvSpPr txBox="1"/>
          <p:nvPr/>
        </p:nvSpPr>
        <p:spPr>
          <a:xfrm>
            <a:off x="7386870" y="1752503"/>
            <a:ext cx="3358113" cy="369332"/>
          </a:xfrm>
          <a:prstGeom prst="rect">
            <a:avLst/>
          </a:prstGeom>
          <a:noFill/>
        </p:spPr>
        <p:txBody>
          <a:bodyPr wrap="square" lIns="91440" tIns="45720" rIns="91440" bIns="45720" anchor="t">
            <a:spAutoFit/>
          </a:bodyPr>
          <a:lstStyle/>
          <a:p>
            <a:r>
              <a:rPr lang="ja-JP" b="1">
                <a:solidFill>
                  <a:schemeClr val="bg1"/>
                </a:solidFill>
                <a:latin typeface="Arial" panose="020B0604020202020204" pitchFamily="34" charset="0"/>
                <a:ea typeface="微軟正黑體"/>
                <a:cs typeface="Arial" panose="020B0604020202020204" pitchFamily="34" charset="0"/>
              </a:rPr>
              <a:t>Remote Data Center Facility</a:t>
            </a:r>
            <a:endParaRPr lang="zh-TW" altLang="en-US">
              <a:latin typeface="Arial" panose="020B0604020202020204" pitchFamily="34" charset="0"/>
              <a:cs typeface="Arial" panose="020B0604020202020204" pitchFamily="34" charset="0"/>
            </a:endParaRPr>
          </a:p>
        </p:txBody>
      </p:sp>
      <p:sp>
        <p:nvSpPr>
          <p:cNvPr id="27" name="文字方塊 149">
            <a:extLst>
              <a:ext uri="{FF2B5EF4-FFF2-40B4-BE49-F238E27FC236}">
                <a16:creationId xmlns:a16="http://schemas.microsoft.com/office/drawing/2014/main" id="{B89191C5-3CB5-87E9-C9AD-E2A7AD2E237D}"/>
              </a:ext>
            </a:extLst>
          </p:cNvPr>
          <p:cNvSpPr txBox="1"/>
          <p:nvPr/>
        </p:nvSpPr>
        <p:spPr>
          <a:xfrm>
            <a:off x="5864165" y="4387634"/>
            <a:ext cx="1490170" cy="461665"/>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200" b="1">
                <a:solidFill>
                  <a:schemeClr val="bg1"/>
                </a:solidFill>
                <a:ea typeface="微軟正黑體" panose="020B0604030504040204" pitchFamily="34" charset="-120"/>
              </a:rPr>
              <a:t>Multiprotocol Label Switching</a:t>
            </a:r>
            <a:endParaRPr lang="zh-TW" altLang="en-US"/>
          </a:p>
        </p:txBody>
      </p:sp>
      <p:sp>
        <p:nvSpPr>
          <p:cNvPr id="2" name="文字方塊 21">
            <a:extLst>
              <a:ext uri="{FF2B5EF4-FFF2-40B4-BE49-F238E27FC236}">
                <a16:creationId xmlns:a16="http://schemas.microsoft.com/office/drawing/2014/main" id="{D72702FC-DAA3-51DD-5855-2695DB6B07E6}"/>
              </a:ext>
            </a:extLst>
          </p:cNvPr>
          <p:cNvSpPr txBox="1"/>
          <p:nvPr/>
        </p:nvSpPr>
        <p:spPr>
          <a:xfrm>
            <a:off x="7386870" y="4041423"/>
            <a:ext cx="1953302" cy="461665"/>
          </a:xfrm>
          <a:prstGeom prst="rect">
            <a:avLst/>
          </a:prstGeom>
          <a:noFill/>
        </p:spPr>
        <p:txBody>
          <a:bodyPr wrap="square" lIns="91440" tIns="45720" rIns="91440" bIns="45720" anchor="t">
            <a:spAutoFit/>
          </a:bodyPr>
          <a:lstStyle/>
          <a:p>
            <a:r>
              <a:rPr lang="en-US" altLang="zh-TW" sz="1200">
                <a:solidFill>
                  <a:schemeClr val="bg1"/>
                </a:solidFill>
                <a:latin typeface="Arial" panose="020B0604020202020204" pitchFamily="34" charset="0"/>
                <a:ea typeface="新細明體"/>
                <a:cs typeface="Arial" panose="020B0604020202020204" pitchFamily="34" charset="0"/>
              </a:rPr>
              <a:t>QNAP QSW-M5216-1T</a:t>
            </a:r>
            <a:r>
              <a:rPr lang="zh-TW" altLang="en-US" sz="1200">
                <a:solidFill>
                  <a:schemeClr val="bg1"/>
                </a:solidFill>
                <a:latin typeface="Arial" panose="020B0604020202020204" pitchFamily="34" charset="0"/>
                <a:ea typeface="新細明體"/>
                <a:cs typeface="Arial" panose="020B0604020202020204" pitchFamily="34" charset="0"/>
              </a:rPr>
              <a:t> </a:t>
            </a:r>
            <a:r>
              <a:rPr lang="en-US" altLang="zh-TW" sz="1200">
                <a:solidFill>
                  <a:schemeClr val="bg1"/>
                </a:solidFill>
                <a:latin typeface="Arial" panose="020B0604020202020204" pitchFamily="34" charset="0"/>
                <a:ea typeface="新細明體"/>
                <a:cs typeface="Arial" panose="020B0604020202020204" pitchFamily="34" charset="0"/>
              </a:rPr>
              <a:t>25GbE switch</a:t>
            </a:r>
            <a:endParaRPr lang="zh-TW" altLang="en-US" sz="1200">
              <a:solidFill>
                <a:schemeClr val="bg1"/>
              </a:solidFill>
              <a:latin typeface="Arial" panose="020B0604020202020204" pitchFamily="34" charset="0"/>
              <a:ea typeface="新細明體"/>
              <a:cs typeface="Arial" panose="020B0604020202020204" pitchFamily="34" charset="0"/>
            </a:endParaRPr>
          </a:p>
        </p:txBody>
      </p:sp>
    </p:spTree>
    <p:extLst>
      <p:ext uri="{BB962C8B-B14F-4D97-AF65-F5344CB8AC3E}">
        <p14:creationId xmlns:p14="http://schemas.microsoft.com/office/powerpoint/2010/main" val="19909655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ECE99-D09F-5A57-82A6-0196258B9903}"/>
            </a:ext>
          </a:extLst>
        </p:cNvPr>
        <p:cNvGrpSpPr/>
        <p:nvPr/>
      </p:nvGrpSpPr>
      <p:grpSpPr>
        <a:xfrm>
          <a:off x="0" y="0"/>
          <a:ext cx="0" cy="0"/>
          <a:chOff x="0" y="0"/>
          <a:chExt cx="0" cy="0"/>
        </a:xfrm>
      </p:grpSpPr>
    </p:spTree>
    <p:extLst>
      <p:ext uri="{BB962C8B-B14F-4D97-AF65-F5344CB8AC3E}">
        <p14:creationId xmlns:p14="http://schemas.microsoft.com/office/powerpoint/2010/main" val="8908542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6">
            <a:extLst>
              <a:ext uri="{FF2B5EF4-FFF2-40B4-BE49-F238E27FC236}">
                <a16:creationId xmlns:a16="http://schemas.microsoft.com/office/drawing/2014/main" id="{CDEAB60E-5201-696A-ED72-0E091ABC7EAC}"/>
              </a:ext>
            </a:extLst>
          </p:cNvPr>
          <p:cNvSpPr txBox="1"/>
          <p:nvPr/>
        </p:nvSpPr>
        <p:spPr>
          <a:xfrm>
            <a:off x="729373" y="1742983"/>
            <a:ext cx="10627987" cy="1501886"/>
          </a:xfrm>
          <a:prstGeom prst="rect">
            <a:avLst/>
          </a:prstGeom>
          <a:noFill/>
        </p:spPr>
        <p:txBody>
          <a:bodyPr wrap="square" lIns="91440" tIns="45720" rIns="91440" bIns="45720" anchor="t">
            <a:spAutoFit/>
          </a:bodyPr>
          <a:lstStyle/>
          <a:p>
            <a:pPr>
              <a:lnSpc>
                <a:spcPct val="130000"/>
              </a:lnSpc>
              <a:defRPr/>
            </a:pPr>
            <a:r>
              <a:rPr lang="en-US" altLang="zh-TW">
                <a:solidFill>
                  <a:schemeClr val="bg1"/>
                </a:solidFill>
                <a:latin typeface="Arial" panose="020B0604020202020204" pitchFamily="34" charset="0"/>
                <a:ea typeface="Microsoft JhengHei"/>
                <a:cs typeface="Arial" panose="020B0604020202020204" pitchFamily="34" charset="0"/>
                <a:sym typeface="+mn-lt"/>
              </a:rPr>
              <a:t>TS-h1277AXU-RP / TS-h1677AXU-RP</a:t>
            </a:r>
            <a:r>
              <a:rPr lang="zh-TW" altLang="en-US">
                <a:solidFill>
                  <a:schemeClr val="bg1"/>
                </a:solidFill>
                <a:latin typeface="Arial" panose="020B0604020202020204" pitchFamily="34" charset="0"/>
                <a:ea typeface="Microsoft JhengHei"/>
                <a:cs typeface="Arial" panose="020B0604020202020204" pitchFamily="34" charset="0"/>
                <a:sym typeface="+mn-lt"/>
              </a:rPr>
              <a:t> </a:t>
            </a:r>
            <a:r>
              <a:rPr lang="en-US" altLang="zh-TW">
                <a:solidFill>
                  <a:schemeClr val="bg1"/>
                </a:solidFill>
                <a:latin typeface="Arial" panose="020B0604020202020204" pitchFamily="34" charset="0"/>
                <a:ea typeface="Microsoft JhengHei"/>
                <a:cs typeface="Arial" panose="020B0604020202020204" pitchFamily="34" charset="0"/>
                <a:sym typeface="+mn-lt"/>
              </a:rPr>
              <a:t>enterprise NAS models come</a:t>
            </a:r>
            <a:r>
              <a:rPr lang="zh-TW" altLang="en-US">
                <a:solidFill>
                  <a:schemeClr val="bg1"/>
                </a:solidFill>
                <a:latin typeface="Arial" panose="020B0604020202020204" pitchFamily="34" charset="0"/>
                <a:ea typeface="Microsoft JhengHei"/>
                <a:cs typeface="Arial" panose="020B0604020202020204" pitchFamily="34" charset="0"/>
                <a:sym typeface="+mn-lt"/>
              </a:rPr>
              <a:t> </a:t>
            </a:r>
            <a:r>
              <a:rPr lang="en-US" altLang="zh-TW">
                <a:solidFill>
                  <a:schemeClr val="bg1"/>
                </a:solidFill>
                <a:latin typeface="Arial" panose="020B0604020202020204" pitchFamily="34" charset="0"/>
                <a:ea typeface="Microsoft JhengHei"/>
                <a:cs typeface="Arial" panose="020B0604020202020204" pitchFamily="34" charset="0"/>
                <a:sym typeface="+mn-lt"/>
              </a:rPr>
              <a:t>with</a:t>
            </a:r>
            <a:r>
              <a:rPr lang="zh-TW" altLang="en-US">
                <a:solidFill>
                  <a:schemeClr val="bg1"/>
                </a:solidFill>
                <a:latin typeface="Arial" panose="020B0604020202020204" pitchFamily="34" charset="0"/>
                <a:ea typeface="Microsoft JhengHei"/>
                <a:cs typeface="Arial" panose="020B0604020202020204" pitchFamily="34" charset="0"/>
                <a:sym typeface="+mn-lt"/>
              </a:rPr>
              <a:t> </a:t>
            </a:r>
            <a:r>
              <a:rPr lang="en-US" altLang="zh-TW">
                <a:solidFill>
                  <a:schemeClr val="bg1"/>
                </a:solidFill>
                <a:latin typeface="Arial" panose="020B0604020202020204" pitchFamily="34" charset="0"/>
                <a:ea typeface="Microsoft JhengHei"/>
                <a:cs typeface="Arial" panose="020B0604020202020204" pitchFamily="34" charset="0"/>
                <a:sym typeface="+mn-lt"/>
              </a:rPr>
              <a:t>an</a:t>
            </a:r>
            <a:r>
              <a:rPr lang="zh-TW" altLang="en-US">
                <a:solidFill>
                  <a:schemeClr val="bg1"/>
                </a:solidFill>
                <a:latin typeface="Arial" panose="020B0604020202020204" pitchFamily="34" charset="0"/>
                <a:ea typeface="Microsoft JhengHei"/>
                <a:cs typeface="Arial" panose="020B0604020202020204" pitchFamily="34" charset="0"/>
                <a:sym typeface="+mn-lt"/>
              </a:rPr>
              <a:t> </a:t>
            </a:r>
            <a:r>
              <a:rPr lang="en-US" altLang="zh-TW">
                <a:solidFill>
                  <a:schemeClr val="bg1"/>
                </a:solidFill>
                <a:latin typeface="Arial" panose="020B0604020202020204" pitchFamily="34" charset="0"/>
                <a:ea typeface="Microsoft JhengHei"/>
                <a:cs typeface="Arial" panose="020B0604020202020204" pitchFamily="34" charset="0"/>
                <a:sym typeface="+mn-lt"/>
              </a:rPr>
              <a:t>exclusive</a:t>
            </a:r>
            <a:r>
              <a:rPr lang="zh-TW" altLang="en-US">
                <a:solidFill>
                  <a:schemeClr val="bg1"/>
                </a:solidFill>
                <a:latin typeface="Arial" panose="020B0604020202020204" pitchFamily="34" charset="0"/>
                <a:ea typeface="Microsoft JhengHei"/>
                <a:cs typeface="Arial" panose="020B0604020202020204" pitchFamily="34" charset="0"/>
                <a:sym typeface="+mn-lt"/>
              </a:rPr>
              <a:t> </a:t>
            </a:r>
            <a:r>
              <a:rPr lang="en-US" altLang="zh-TW" b="1">
                <a:solidFill>
                  <a:schemeClr val="bg1"/>
                </a:solidFill>
                <a:latin typeface="Arial" panose="020B0604020202020204" pitchFamily="34" charset="0"/>
                <a:ea typeface="Microsoft JhengHei"/>
                <a:cs typeface="Arial" panose="020B0604020202020204" pitchFamily="34" charset="0"/>
                <a:sym typeface="+mn-lt"/>
              </a:rPr>
              <a:t>5-year</a:t>
            </a:r>
            <a:r>
              <a:rPr lang="zh-TW" altLang="en-US">
                <a:solidFill>
                  <a:schemeClr val="bg1"/>
                </a:solidFill>
                <a:latin typeface="Arial" panose="020B0604020202020204" pitchFamily="34" charset="0"/>
                <a:ea typeface="Microsoft JhengHei"/>
                <a:cs typeface="Arial" panose="020B0604020202020204" pitchFamily="34" charset="0"/>
                <a:sym typeface="+mn-lt"/>
              </a:rPr>
              <a:t> </a:t>
            </a:r>
            <a:r>
              <a:rPr lang="en-US" altLang="zh-TW">
                <a:solidFill>
                  <a:schemeClr val="bg1"/>
                </a:solidFill>
                <a:latin typeface="Arial" panose="020B0604020202020204" pitchFamily="34" charset="0"/>
                <a:ea typeface="Microsoft JhengHei"/>
                <a:cs typeface="Arial" panose="020B0604020202020204" pitchFamily="34" charset="0"/>
                <a:sym typeface="+mn-lt"/>
              </a:rPr>
              <a:t>hardware</a:t>
            </a:r>
            <a:r>
              <a:rPr lang="zh-TW" altLang="en-US">
                <a:solidFill>
                  <a:schemeClr val="bg1"/>
                </a:solidFill>
                <a:latin typeface="Arial" panose="020B0604020202020204" pitchFamily="34" charset="0"/>
                <a:ea typeface="Microsoft JhengHei"/>
                <a:cs typeface="Arial" panose="020B0604020202020204" pitchFamily="34" charset="0"/>
                <a:sym typeface="+mn-lt"/>
              </a:rPr>
              <a:t> </a:t>
            </a:r>
            <a:r>
              <a:rPr lang="en-US" altLang="zh-TW">
                <a:solidFill>
                  <a:schemeClr val="bg1"/>
                </a:solidFill>
                <a:latin typeface="Arial" panose="020B0604020202020204" pitchFamily="34" charset="0"/>
                <a:ea typeface="Microsoft JhengHei"/>
                <a:cs typeface="Arial" panose="020B0604020202020204" pitchFamily="34" charset="0"/>
                <a:sym typeface="+mn-lt"/>
              </a:rPr>
              <a:t>warranty,</a:t>
            </a:r>
            <a:r>
              <a:rPr lang="zh-TW" altLang="en-US">
                <a:solidFill>
                  <a:schemeClr val="bg1"/>
                </a:solidFill>
                <a:latin typeface="Arial" panose="020B0604020202020204" pitchFamily="34" charset="0"/>
                <a:ea typeface="Microsoft JhengHei"/>
                <a:cs typeface="Arial" panose="020B0604020202020204" pitchFamily="34" charset="0"/>
                <a:sym typeface="+mn-lt"/>
              </a:rPr>
              <a:t> </a:t>
            </a:r>
            <a:r>
              <a:rPr lang="en-US" altLang="zh-TW">
                <a:solidFill>
                  <a:schemeClr val="bg1"/>
                </a:solidFill>
                <a:latin typeface="Arial" panose="020B0604020202020204" pitchFamily="34" charset="0"/>
                <a:ea typeface="Microsoft JhengHei"/>
                <a:cs typeface="Arial" panose="020B0604020202020204" pitchFamily="34" charset="0"/>
                <a:sym typeface="+mn-lt"/>
              </a:rPr>
              <a:t>covering</a:t>
            </a:r>
            <a:r>
              <a:rPr lang="zh-TW" altLang="en-US">
                <a:solidFill>
                  <a:schemeClr val="bg1"/>
                </a:solidFill>
                <a:latin typeface="Arial" panose="020B0604020202020204" pitchFamily="34" charset="0"/>
                <a:ea typeface="Microsoft JhengHei"/>
                <a:cs typeface="Arial" panose="020B0604020202020204" pitchFamily="34" charset="0"/>
                <a:sym typeface="+mn-lt"/>
              </a:rPr>
              <a:t> </a:t>
            </a:r>
            <a:r>
              <a:rPr lang="en-US" altLang="zh-TW">
                <a:solidFill>
                  <a:schemeClr val="bg1"/>
                </a:solidFill>
                <a:latin typeface="Arial" panose="020B0604020202020204" pitchFamily="34" charset="0"/>
                <a:ea typeface="Microsoft JhengHei"/>
                <a:cs typeface="Arial" panose="020B0604020202020204" pitchFamily="34" charset="0"/>
                <a:sym typeface="+mn-lt"/>
              </a:rPr>
              <a:t>both</a:t>
            </a:r>
            <a:r>
              <a:rPr lang="zh-TW" altLang="en-US">
                <a:solidFill>
                  <a:schemeClr val="bg1"/>
                </a:solidFill>
                <a:latin typeface="Arial" panose="020B0604020202020204" pitchFamily="34" charset="0"/>
                <a:ea typeface="Microsoft JhengHei"/>
                <a:cs typeface="Arial" panose="020B0604020202020204" pitchFamily="34" charset="0"/>
                <a:sym typeface="+mn-lt"/>
              </a:rPr>
              <a:t> </a:t>
            </a:r>
            <a:r>
              <a:rPr lang="en-US" altLang="zh-TW">
                <a:solidFill>
                  <a:schemeClr val="bg1"/>
                </a:solidFill>
                <a:latin typeface="Arial" panose="020B0604020202020204" pitchFamily="34" charset="0"/>
                <a:ea typeface="Microsoft JhengHei"/>
                <a:cs typeface="Arial" panose="020B0604020202020204" pitchFamily="34" charset="0"/>
                <a:sym typeface="+mn-lt"/>
              </a:rPr>
              <a:t>hardware</a:t>
            </a:r>
            <a:r>
              <a:rPr lang="zh-TW" altLang="en-US">
                <a:solidFill>
                  <a:schemeClr val="bg1"/>
                </a:solidFill>
                <a:latin typeface="Arial" panose="020B0604020202020204" pitchFamily="34" charset="0"/>
                <a:ea typeface="Microsoft JhengHei"/>
                <a:cs typeface="Arial" panose="020B0604020202020204" pitchFamily="34" charset="0"/>
                <a:sym typeface="+mn-lt"/>
              </a:rPr>
              <a:t> </a:t>
            </a:r>
            <a:r>
              <a:rPr lang="en-US" altLang="zh-TW">
                <a:solidFill>
                  <a:schemeClr val="bg1"/>
                </a:solidFill>
                <a:latin typeface="Arial" panose="020B0604020202020204" pitchFamily="34" charset="0"/>
                <a:ea typeface="Microsoft JhengHei"/>
                <a:cs typeface="Arial" panose="020B0604020202020204" pitchFamily="34" charset="0"/>
                <a:sym typeface="+mn-lt"/>
              </a:rPr>
              <a:t>repairs</a:t>
            </a:r>
            <a:r>
              <a:rPr lang="zh-TW" altLang="en-US">
                <a:solidFill>
                  <a:schemeClr val="bg1"/>
                </a:solidFill>
                <a:latin typeface="Arial" panose="020B0604020202020204" pitchFamily="34" charset="0"/>
                <a:ea typeface="Microsoft JhengHei"/>
                <a:cs typeface="Arial" panose="020B0604020202020204" pitchFamily="34" charset="0"/>
                <a:sym typeface="+mn-lt"/>
              </a:rPr>
              <a:t> </a:t>
            </a:r>
            <a:r>
              <a:rPr lang="en-US" altLang="zh-TW">
                <a:solidFill>
                  <a:schemeClr val="bg1"/>
                </a:solidFill>
                <a:latin typeface="Arial" panose="020B0604020202020204" pitchFamily="34" charset="0"/>
                <a:ea typeface="Microsoft JhengHei"/>
                <a:cs typeface="Arial" panose="020B0604020202020204" pitchFamily="34" charset="0"/>
                <a:sym typeface="+mn-lt"/>
              </a:rPr>
              <a:t>and</a:t>
            </a:r>
            <a:r>
              <a:rPr lang="zh-TW" altLang="en-US">
                <a:solidFill>
                  <a:schemeClr val="bg1"/>
                </a:solidFill>
                <a:latin typeface="Arial" panose="020B0604020202020204" pitchFamily="34" charset="0"/>
                <a:ea typeface="Microsoft JhengHei"/>
                <a:cs typeface="Arial" panose="020B0604020202020204" pitchFamily="34" charset="0"/>
                <a:sym typeface="+mn-lt"/>
              </a:rPr>
              <a:t> </a:t>
            </a:r>
            <a:r>
              <a:rPr lang="en-US" altLang="zh-TW">
                <a:solidFill>
                  <a:schemeClr val="bg1"/>
                </a:solidFill>
                <a:latin typeface="Arial" panose="020B0604020202020204" pitchFamily="34" charset="0"/>
                <a:ea typeface="Microsoft JhengHei"/>
                <a:cs typeface="Arial" panose="020B0604020202020204" pitchFamily="34" charset="0"/>
                <a:sym typeface="+mn-lt"/>
              </a:rPr>
              <a:t>support</a:t>
            </a:r>
            <a:r>
              <a:rPr lang="zh-TW" altLang="en-US">
                <a:solidFill>
                  <a:schemeClr val="bg1"/>
                </a:solidFill>
                <a:latin typeface="Arial" panose="020B0604020202020204" pitchFamily="34" charset="0"/>
                <a:ea typeface="Microsoft JhengHei"/>
                <a:cs typeface="Arial" panose="020B0604020202020204" pitchFamily="34" charset="0"/>
                <a:sym typeface="+mn-lt"/>
              </a:rPr>
              <a:t> </a:t>
            </a:r>
            <a:r>
              <a:rPr lang="en-US" altLang="zh-TW">
                <a:solidFill>
                  <a:schemeClr val="bg1"/>
                </a:solidFill>
                <a:latin typeface="Arial" panose="020B0604020202020204" pitchFamily="34" charset="0"/>
                <a:ea typeface="Microsoft JhengHei"/>
                <a:cs typeface="Arial" panose="020B0604020202020204" pitchFamily="34" charset="0"/>
                <a:sym typeface="+mn-lt"/>
              </a:rPr>
              <a:t>services.</a:t>
            </a:r>
            <a:r>
              <a:rPr lang="zh-TW" altLang="en-US">
                <a:solidFill>
                  <a:schemeClr val="bg1"/>
                </a:solidFill>
                <a:latin typeface="Arial" panose="020B0604020202020204" pitchFamily="34" charset="0"/>
                <a:ea typeface="Microsoft JhengHei"/>
                <a:cs typeface="Arial" panose="020B0604020202020204" pitchFamily="34" charset="0"/>
                <a:sym typeface="+mn-lt"/>
              </a:rPr>
              <a:t> </a:t>
            </a:r>
            <a:r>
              <a:rPr lang="en-US" altLang="zh-TW">
                <a:solidFill>
                  <a:schemeClr val="bg1"/>
                </a:solidFill>
                <a:latin typeface="Arial" panose="020B0604020202020204" pitchFamily="34" charset="0"/>
                <a:ea typeface="Microsoft JhengHei"/>
                <a:cs typeface="Arial" panose="020B0604020202020204" pitchFamily="34" charset="0"/>
                <a:sym typeface="+mn-lt"/>
              </a:rPr>
              <a:t>QNAP</a:t>
            </a:r>
            <a:r>
              <a:rPr lang="zh-TW" altLang="en-US">
                <a:solidFill>
                  <a:schemeClr val="bg1"/>
                </a:solidFill>
                <a:latin typeface="Arial" panose="020B0604020202020204" pitchFamily="34" charset="0"/>
                <a:ea typeface="Microsoft JhengHei"/>
                <a:cs typeface="Arial" panose="020B0604020202020204" pitchFamily="34" charset="0"/>
                <a:sym typeface="+mn-lt"/>
              </a:rPr>
              <a:t> </a:t>
            </a:r>
            <a:r>
              <a:rPr lang="en-US" altLang="zh-TW">
                <a:solidFill>
                  <a:schemeClr val="bg1"/>
                </a:solidFill>
                <a:latin typeface="Arial" panose="020B0604020202020204" pitchFamily="34" charset="0"/>
                <a:ea typeface="Microsoft JhengHei"/>
                <a:cs typeface="Arial" panose="020B0604020202020204" pitchFamily="34" charset="0"/>
                <a:sym typeface="+mn-lt"/>
              </a:rPr>
              <a:t>offers</a:t>
            </a:r>
            <a:r>
              <a:rPr lang="zh-TW" altLang="en-US">
                <a:solidFill>
                  <a:schemeClr val="bg1"/>
                </a:solidFill>
                <a:latin typeface="Arial" panose="020B0604020202020204" pitchFamily="34" charset="0"/>
                <a:ea typeface="Microsoft JhengHei"/>
                <a:cs typeface="Arial" panose="020B0604020202020204" pitchFamily="34" charset="0"/>
                <a:sym typeface="+mn-lt"/>
              </a:rPr>
              <a:t> </a:t>
            </a:r>
            <a:r>
              <a:rPr lang="en-US" altLang="zh-TW">
                <a:solidFill>
                  <a:schemeClr val="bg1"/>
                </a:solidFill>
                <a:latin typeface="Arial" panose="020B0604020202020204" pitchFamily="34" charset="0"/>
                <a:ea typeface="Microsoft JhengHei"/>
                <a:cs typeface="Arial" panose="020B0604020202020204" pitchFamily="34" charset="0"/>
                <a:sym typeface="+mn-lt"/>
              </a:rPr>
              <a:t>this</a:t>
            </a:r>
            <a:r>
              <a:rPr lang="zh-TW" altLang="en-US">
                <a:solidFill>
                  <a:schemeClr val="bg1"/>
                </a:solidFill>
                <a:latin typeface="Arial" panose="020B0604020202020204" pitchFamily="34" charset="0"/>
                <a:ea typeface="Microsoft JhengHei"/>
                <a:cs typeface="Arial" panose="020B0604020202020204" pitchFamily="34" charset="0"/>
                <a:sym typeface="+mn-lt"/>
              </a:rPr>
              <a:t> </a:t>
            </a:r>
            <a:r>
              <a:rPr lang="en-US" altLang="zh-TW">
                <a:solidFill>
                  <a:schemeClr val="bg1"/>
                </a:solidFill>
                <a:latin typeface="Arial" panose="020B0604020202020204" pitchFamily="34" charset="0"/>
                <a:ea typeface="Microsoft JhengHei"/>
                <a:cs typeface="Arial" panose="020B0604020202020204" pitchFamily="34" charset="0"/>
                <a:sym typeface="+mn-lt"/>
              </a:rPr>
              <a:t>prestigious</a:t>
            </a:r>
            <a:r>
              <a:rPr lang="zh-TW" altLang="en-US">
                <a:solidFill>
                  <a:schemeClr val="bg1"/>
                </a:solidFill>
                <a:latin typeface="Arial" panose="020B0604020202020204" pitchFamily="34" charset="0"/>
                <a:ea typeface="Microsoft JhengHei"/>
                <a:cs typeface="Arial" panose="020B0604020202020204" pitchFamily="34" charset="0"/>
                <a:sym typeface="+mn-lt"/>
              </a:rPr>
              <a:t> </a:t>
            </a:r>
            <a:r>
              <a:rPr lang="en-US" altLang="zh-TW">
                <a:solidFill>
                  <a:schemeClr val="bg1"/>
                </a:solidFill>
                <a:latin typeface="Arial" panose="020B0604020202020204" pitchFamily="34" charset="0"/>
                <a:ea typeface="Microsoft JhengHei"/>
                <a:cs typeface="Arial" panose="020B0604020202020204" pitchFamily="34" charset="0"/>
                <a:sym typeface="+mn-lt"/>
              </a:rPr>
              <a:t>warranty</a:t>
            </a:r>
            <a:r>
              <a:rPr lang="zh-TW" altLang="en-US">
                <a:solidFill>
                  <a:schemeClr val="bg1"/>
                </a:solidFill>
                <a:latin typeface="Arial" panose="020B0604020202020204" pitchFamily="34" charset="0"/>
                <a:ea typeface="Microsoft JhengHei"/>
                <a:cs typeface="Arial" panose="020B0604020202020204" pitchFamily="34" charset="0"/>
                <a:sym typeface="+mn-lt"/>
              </a:rPr>
              <a:t> </a:t>
            </a:r>
            <a:r>
              <a:rPr lang="en-US" altLang="zh-TW">
                <a:solidFill>
                  <a:schemeClr val="bg1"/>
                </a:solidFill>
                <a:latin typeface="Arial" panose="020B0604020202020204" pitchFamily="34" charset="0"/>
                <a:ea typeface="Microsoft JhengHei"/>
                <a:cs typeface="Arial" panose="020B0604020202020204" pitchFamily="34" charset="0"/>
                <a:sym typeface="+mn-lt"/>
              </a:rPr>
              <a:t>service</a:t>
            </a:r>
            <a:r>
              <a:rPr lang="zh-TW" altLang="en-US">
                <a:solidFill>
                  <a:schemeClr val="bg1"/>
                </a:solidFill>
                <a:latin typeface="Arial" panose="020B0604020202020204" pitchFamily="34" charset="0"/>
                <a:ea typeface="Microsoft JhengHei"/>
                <a:cs typeface="Arial" panose="020B0604020202020204" pitchFamily="34" charset="0"/>
                <a:sym typeface="+mn-lt"/>
              </a:rPr>
              <a:t> </a:t>
            </a:r>
            <a:r>
              <a:rPr lang="en-US" altLang="zh-TW">
                <a:solidFill>
                  <a:schemeClr val="bg1"/>
                </a:solidFill>
                <a:latin typeface="Arial" panose="020B0604020202020204" pitchFamily="34" charset="0"/>
                <a:ea typeface="Microsoft JhengHei"/>
                <a:cs typeface="Arial" panose="020B0604020202020204" pitchFamily="34" charset="0"/>
                <a:sym typeface="+mn-lt"/>
              </a:rPr>
              <a:t>to</a:t>
            </a:r>
            <a:r>
              <a:rPr lang="zh-TW" altLang="en-US">
                <a:solidFill>
                  <a:schemeClr val="bg1"/>
                </a:solidFill>
                <a:latin typeface="Arial" panose="020B0604020202020204" pitchFamily="34" charset="0"/>
                <a:ea typeface="Microsoft JhengHei"/>
                <a:cs typeface="Arial" panose="020B0604020202020204" pitchFamily="34" charset="0"/>
                <a:sym typeface="+mn-lt"/>
              </a:rPr>
              <a:t> </a:t>
            </a:r>
            <a:r>
              <a:rPr lang="en-US" altLang="zh-TW">
                <a:solidFill>
                  <a:schemeClr val="bg1"/>
                </a:solidFill>
                <a:latin typeface="Arial" panose="020B0604020202020204" pitchFamily="34" charset="0"/>
                <a:ea typeface="Microsoft JhengHei"/>
                <a:cs typeface="Arial" panose="020B0604020202020204" pitchFamily="34" charset="0"/>
                <a:sym typeface="+mn-lt"/>
              </a:rPr>
              <a:t>ensure</a:t>
            </a:r>
            <a:r>
              <a:rPr lang="zh-TW" altLang="en-US">
                <a:solidFill>
                  <a:schemeClr val="bg1"/>
                </a:solidFill>
                <a:latin typeface="Arial" panose="020B0604020202020204" pitchFamily="34" charset="0"/>
                <a:ea typeface="Microsoft JhengHei"/>
                <a:cs typeface="Arial" panose="020B0604020202020204" pitchFamily="34" charset="0"/>
                <a:sym typeface="+mn-lt"/>
              </a:rPr>
              <a:t> </a:t>
            </a:r>
            <a:r>
              <a:rPr lang="en-US" altLang="zh-TW">
                <a:solidFill>
                  <a:schemeClr val="bg1"/>
                </a:solidFill>
                <a:latin typeface="Arial" panose="020B0604020202020204" pitchFamily="34" charset="0"/>
                <a:ea typeface="Microsoft JhengHei"/>
                <a:cs typeface="Arial" panose="020B0604020202020204" pitchFamily="34" charset="0"/>
                <a:sym typeface="+mn-lt"/>
              </a:rPr>
              <a:t>the</a:t>
            </a:r>
            <a:r>
              <a:rPr lang="zh-TW" altLang="en-US">
                <a:solidFill>
                  <a:schemeClr val="bg1"/>
                </a:solidFill>
                <a:latin typeface="Arial" panose="020B0604020202020204" pitchFamily="34" charset="0"/>
                <a:ea typeface="Microsoft JhengHei"/>
                <a:cs typeface="Arial" panose="020B0604020202020204" pitchFamily="34" charset="0"/>
                <a:sym typeface="+mn-lt"/>
              </a:rPr>
              <a:t> </a:t>
            </a:r>
            <a:r>
              <a:rPr lang="en-US" altLang="zh-TW">
                <a:solidFill>
                  <a:schemeClr val="bg1"/>
                </a:solidFill>
                <a:latin typeface="Arial" panose="020B0604020202020204" pitchFamily="34" charset="0"/>
                <a:ea typeface="Microsoft JhengHei"/>
                <a:cs typeface="Arial" panose="020B0604020202020204" pitchFamily="34" charset="0"/>
                <a:sym typeface="+mn-lt"/>
              </a:rPr>
              <a:t>continuous</a:t>
            </a:r>
            <a:r>
              <a:rPr lang="zh-TW" altLang="en-US">
                <a:solidFill>
                  <a:schemeClr val="bg1"/>
                </a:solidFill>
                <a:latin typeface="Arial" panose="020B0604020202020204" pitchFamily="34" charset="0"/>
                <a:ea typeface="Microsoft JhengHei"/>
                <a:cs typeface="Arial" panose="020B0604020202020204" pitchFamily="34" charset="0"/>
                <a:sym typeface="+mn-lt"/>
              </a:rPr>
              <a:t> </a:t>
            </a:r>
            <a:r>
              <a:rPr lang="en-US" altLang="zh-TW">
                <a:solidFill>
                  <a:schemeClr val="bg1"/>
                </a:solidFill>
                <a:latin typeface="Arial" panose="020B0604020202020204" pitchFamily="34" charset="0"/>
                <a:ea typeface="Microsoft JhengHei"/>
                <a:cs typeface="Arial" panose="020B0604020202020204" pitchFamily="34" charset="0"/>
                <a:sym typeface="+mn-lt"/>
              </a:rPr>
              <a:t>operation</a:t>
            </a:r>
            <a:r>
              <a:rPr lang="zh-TW" altLang="en-US">
                <a:solidFill>
                  <a:schemeClr val="bg1"/>
                </a:solidFill>
                <a:latin typeface="Arial" panose="020B0604020202020204" pitchFamily="34" charset="0"/>
                <a:ea typeface="Microsoft JhengHei"/>
                <a:cs typeface="Arial" panose="020B0604020202020204" pitchFamily="34" charset="0"/>
                <a:sym typeface="+mn-lt"/>
              </a:rPr>
              <a:t> </a:t>
            </a:r>
            <a:r>
              <a:rPr lang="en-US" altLang="zh-TW">
                <a:solidFill>
                  <a:schemeClr val="bg1"/>
                </a:solidFill>
                <a:latin typeface="Arial" panose="020B0604020202020204" pitchFamily="34" charset="0"/>
                <a:ea typeface="Microsoft JhengHei"/>
                <a:cs typeface="Arial" panose="020B0604020202020204" pitchFamily="34" charset="0"/>
                <a:sym typeface="+mn-lt"/>
              </a:rPr>
              <a:t>of</a:t>
            </a:r>
            <a:r>
              <a:rPr lang="zh-TW" altLang="en-US">
                <a:solidFill>
                  <a:schemeClr val="bg1"/>
                </a:solidFill>
                <a:latin typeface="Arial" panose="020B0604020202020204" pitchFamily="34" charset="0"/>
                <a:ea typeface="Microsoft JhengHei"/>
                <a:cs typeface="Arial" panose="020B0604020202020204" pitchFamily="34" charset="0"/>
                <a:sym typeface="+mn-lt"/>
              </a:rPr>
              <a:t> </a:t>
            </a:r>
            <a:r>
              <a:rPr lang="en-US" altLang="zh-TW">
                <a:solidFill>
                  <a:schemeClr val="bg1"/>
                </a:solidFill>
                <a:latin typeface="Arial" panose="020B0604020202020204" pitchFamily="34" charset="0"/>
                <a:ea typeface="Microsoft JhengHei"/>
                <a:cs typeface="Arial" panose="020B0604020202020204" pitchFamily="34" charset="0"/>
                <a:sym typeface="+mn-lt"/>
              </a:rPr>
              <a:t>your</a:t>
            </a:r>
            <a:r>
              <a:rPr lang="zh-TW" altLang="en-US">
                <a:solidFill>
                  <a:schemeClr val="bg1"/>
                </a:solidFill>
                <a:latin typeface="Arial" panose="020B0604020202020204" pitchFamily="34" charset="0"/>
                <a:ea typeface="Microsoft JhengHei"/>
                <a:cs typeface="Arial" panose="020B0604020202020204" pitchFamily="34" charset="0"/>
                <a:sym typeface="+mn-lt"/>
              </a:rPr>
              <a:t> </a:t>
            </a:r>
            <a:r>
              <a:rPr lang="en-US" altLang="zh-TW">
                <a:solidFill>
                  <a:schemeClr val="bg1"/>
                </a:solidFill>
                <a:latin typeface="Arial" panose="020B0604020202020204" pitchFamily="34" charset="0"/>
                <a:ea typeface="Microsoft JhengHei"/>
                <a:cs typeface="Arial" panose="020B0604020202020204" pitchFamily="34" charset="0"/>
                <a:sym typeface="+mn-lt"/>
              </a:rPr>
              <a:t>business</a:t>
            </a:r>
            <a:r>
              <a:rPr lang="zh-TW" altLang="en-US">
                <a:solidFill>
                  <a:schemeClr val="bg1"/>
                </a:solidFill>
                <a:latin typeface="Arial" panose="020B0604020202020204" pitchFamily="34" charset="0"/>
                <a:ea typeface="Microsoft JhengHei"/>
                <a:cs typeface="Arial" panose="020B0604020202020204" pitchFamily="34" charset="0"/>
                <a:sym typeface="+mn-lt"/>
              </a:rPr>
              <a:t> </a:t>
            </a:r>
            <a:r>
              <a:rPr lang="en-US" altLang="zh-TW" err="1">
                <a:solidFill>
                  <a:schemeClr val="bg1"/>
                </a:solidFill>
                <a:latin typeface="Arial" panose="020B0604020202020204" pitchFamily="34" charset="0"/>
                <a:ea typeface="Microsoft JhengHei"/>
                <a:cs typeface="Arial" panose="020B0604020202020204" pitchFamily="34" charset="0"/>
                <a:sym typeface="+mn-lt"/>
              </a:rPr>
              <a:t>organizati</a:t>
            </a:r>
            <a:r>
              <a:rPr lang="zh-TW">
                <a:solidFill>
                  <a:schemeClr val="bg1"/>
                </a:solidFill>
                <a:latin typeface="Arial" panose="020B0604020202020204" pitchFamily="34" charset="0"/>
                <a:ea typeface="Microsoft JhengHei"/>
                <a:cs typeface="Arial" panose="020B0604020202020204" pitchFamily="34" charset="0"/>
                <a:sym typeface="+mn-lt"/>
              </a:rPr>
              <a:t>on and prov</a:t>
            </a:r>
            <a:r>
              <a:rPr lang="en-US" altLang="zh-TW">
                <a:solidFill>
                  <a:schemeClr val="bg1"/>
                </a:solidFill>
                <a:latin typeface="Arial" panose="020B0604020202020204" pitchFamily="34" charset="0"/>
                <a:ea typeface="Microsoft JhengHei"/>
                <a:cs typeface="Arial" panose="020B0604020202020204" pitchFamily="34" charset="0"/>
                <a:sym typeface="+mn-lt"/>
              </a:rPr>
              <a:t>ide</a:t>
            </a:r>
            <a:r>
              <a:rPr lang="zh-TW" altLang="en-US">
                <a:solidFill>
                  <a:schemeClr val="bg1"/>
                </a:solidFill>
                <a:latin typeface="Arial" panose="020B0604020202020204" pitchFamily="34" charset="0"/>
                <a:ea typeface="Microsoft JhengHei"/>
                <a:cs typeface="Arial" panose="020B0604020202020204" pitchFamily="34" charset="0"/>
                <a:sym typeface="+mn-lt"/>
              </a:rPr>
              <a:t> </a:t>
            </a:r>
            <a:r>
              <a:rPr lang="en-US" altLang="zh-TW">
                <a:solidFill>
                  <a:schemeClr val="bg1"/>
                </a:solidFill>
                <a:latin typeface="Arial" panose="020B0604020202020204" pitchFamily="34" charset="0"/>
                <a:ea typeface="Microsoft JhengHei"/>
                <a:cs typeface="Arial" panose="020B0604020202020204" pitchFamily="34" charset="0"/>
                <a:sym typeface="+mn-lt"/>
              </a:rPr>
              <a:t>u</a:t>
            </a:r>
            <a:r>
              <a:rPr lang="zh-TW">
                <a:solidFill>
                  <a:schemeClr val="bg1"/>
                </a:solidFill>
                <a:latin typeface="Arial" panose="020B0604020202020204" pitchFamily="34" charset="0"/>
                <a:ea typeface="Microsoft JhengHei"/>
                <a:cs typeface="Arial" panose="020B0604020202020204" pitchFamily="34" charset="0"/>
                <a:sym typeface="+mn-lt"/>
              </a:rPr>
              <a:t>ninterrupted services to your customers.</a:t>
            </a:r>
            <a:endParaRPr lang="zh-TW">
              <a:solidFill>
                <a:schemeClr val="bg1"/>
              </a:solidFill>
              <a:latin typeface="Arial" panose="020B0604020202020204" pitchFamily="34" charset="0"/>
              <a:cs typeface="Arial" panose="020B0604020202020204" pitchFamily="34" charset="0"/>
            </a:endParaRPr>
          </a:p>
        </p:txBody>
      </p:sp>
      <p:sp>
        <p:nvSpPr>
          <p:cNvPr id="3" name="文字方塊 2">
            <a:extLst>
              <a:ext uri="{FF2B5EF4-FFF2-40B4-BE49-F238E27FC236}">
                <a16:creationId xmlns:a16="http://schemas.microsoft.com/office/drawing/2014/main" id="{46E39232-03EF-A6C3-DF9B-9C3ACD52EE31}"/>
              </a:ext>
            </a:extLst>
          </p:cNvPr>
          <p:cNvSpPr txBox="1"/>
          <p:nvPr/>
        </p:nvSpPr>
        <p:spPr>
          <a:xfrm>
            <a:off x="316255" y="200393"/>
            <a:ext cx="11791950" cy="1246495"/>
          </a:xfrm>
          <a:prstGeom prst="rect">
            <a:avLst/>
          </a:prstGeom>
          <a:noFill/>
        </p:spPr>
        <p:txBody>
          <a:bodyPr wrap="square" lIns="91440" tIns="45720" rIns="91440" bIns="45720" rtlCol="0" anchor="t">
            <a:spAutoFit/>
          </a:bodyPr>
          <a:lstStyle/>
          <a:p>
            <a:pPr algn="ctr">
              <a:lnSpc>
                <a:spcPts val="4500"/>
              </a:lnSpc>
            </a:pPr>
            <a:r>
              <a:rPr lang="en-US" altLang="zh-TW" sz="4600" b="1">
                <a:solidFill>
                  <a:schemeClr val="bg1">
                    <a:lumMod val="75000"/>
                  </a:schemeClr>
                </a:solidFill>
                <a:latin typeface="Arial" panose="020B0604020202020204" pitchFamily="34" charset="0"/>
                <a:ea typeface="微軟正黑體"/>
                <a:cs typeface="Arial" panose="020B0604020202020204" pitchFamily="34" charset="0"/>
              </a:rPr>
              <a:t>Standard</a:t>
            </a:r>
            <a:r>
              <a:rPr lang="zh-TW" altLang="en-US" sz="4600" b="1">
                <a:solidFill>
                  <a:schemeClr val="bg1">
                    <a:lumMod val="75000"/>
                  </a:schemeClr>
                </a:solidFill>
                <a:latin typeface="Arial" panose="020B0604020202020204" pitchFamily="34" charset="0"/>
                <a:ea typeface="微軟正黑體"/>
                <a:cs typeface="Arial" panose="020B0604020202020204" pitchFamily="34" charset="0"/>
              </a:rPr>
              <a:t> </a:t>
            </a:r>
            <a:r>
              <a:rPr lang="en-US" altLang="zh-TW" sz="4600" b="1">
                <a:solidFill>
                  <a:schemeClr val="bg1">
                    <a:lumMod val="75000"/>
                  </a:schemeClr>
                </a:solidFill>
                <a:latin typeface="Arial" panose="020B0604020202020204" pitchFamily="34" charset="0"/>
                <a:ea typeface="微軟正黑體"/>
                <a:cs typeface="Arial" panose="020B0604020202020204" pitchFamily="34" charset="0"/>
              </a:rPr>
              <a:t>5-Year</a:t>
            </a:r>
            <a:r>
              <a:rPr lang="zh-TW" altLang="en-US" sz="4600" b="1">
                <a:solidFill>
                  <a:schemeClr val="bg1">
                    <a:lumMod val="75000"/>
                  </a:schemeClr>
                </a:solidFill>
                <a:latin typeface="Arial" panose="020B0604020202020204" pitchFamily="34" charset="0"/>
                <a:ea typeface="微軟正黑體"/>
                <a:cs typeface="Arial" panose="020B0604020202020204" pitchFamily="34" charset="0"/>
              </a:rPr>
              <a:t> </a:t>
            </a:r>
            <a:r>
              <a:rPr lang="en-US" altLang="zh-TW" sz="4600" b="1">
                <a:solidFill>
                  <a:schemeClr val="bg1">
                    <a:lumMod val="75000"/>
                  </a:schemeClr>
                </a:solidFill>
                <a:latin typeface="Arial" panose="020B0604020202020204" pitchFamily="34" charset="0"/>
                <a:ea typeface="微軟正黑體"/>
                <a:cs typeface="Arial" panose="020B0604020202020204" pitchFamily="34" charset="0"/>
              </a:rPr>
              <a:t>Warranty</a:t>
            </a:r>
          </a:p>
          <a:p>
            <a:pPr algn="ctr">
              <a:lnSpc>
                <a:spcPts val="4500"/>
              </a:lnSpc>
            </a:pPr>
            <a:r>
              <a:rPr lang="en-US" altLang="zh-TW" sz="4600" b="1">
                <a:solidFill>
                  <a:schemeClr val="bg1">
                    <a:lumMod val="75000"/>
                  </a:schemeClr>
                </a:solidFill>
                <a:latin typeface="Arial" panose="020B0604020202020204" pitchFamily="34" charset="0"/>
                <a:ea typeface="微軟正黑體"/>
                <a:cs typeface="Arial" panose="020B0604020202020204" pitchFamily="34" charset="0"/>
              </a:rPr>
              <a:t>and</a:t>
            </a:r>
            <a:r>
              <a:rPr lang="zh-TW" sz="4600" b="1">
                <a:solidFill>
                  <a:schemeClr val="bg1">
                    <a:lumMod val="75000"/>
                  </a:schemeClr>
                </a:solidFill>
                <a:latin typeface="Arial" panose="020B0604020202020204" pitchFamily="34" charset="0"/>
                <a:ea typeface="微軟正黑體"/>
                <a:cs typeface="Arial" panose="020B0604020202020204" pitchFamily="34" charset="0"/>
              </a:rPr>
              <a:t> Support Services</a:t>
            </a:r>
            <a:endParaRPr lang="zh-TW">
              <a:solidFill>
                <a:schemeClr val="bg1">
                  <a:lumMod val="75000"/>
                </a:schemeClr>
              </a:solidFill>
              <a:latin typeface="Arial" panose="020B0604020202020204" pitchFamily="34" charset="0"/>
              <a:cs typeface="Arial" panose="020B0604020202020204" pitchFamily="34" charset="0"/>
            </a:endParaRPr>
          </a:p>
        </p:txBody>
      </p:sp>
      <p:grpSp>
        <p:nvGrpSpPr>
          <p:cNvPr id="10" name="群組 9">
            <a:extLst>
              <a:ext uri="{FF2B5EF4-FFF2-40B4-BE49-F238E27FC236}">
                <a16:creationId xmlns:a16="http://schemas.microsoft.com/office/drawing/2014/main" id="{36F6CC08-433E-FDB2-07A2-BC812721C447}"/>
              </a:ext>
            </a:extLst>
          </p:cNvPr>
          <p:cNvGrpSpPr/>
          <p:nvPr/>
        </p:nvGrpSpPr>
        <p:grpSpPr>
          <a:xfrm>
            <a:off x="729374" y="2887565"/>
            <a:ext cx="10482693" cy="3505173"/>
            <a:chOff x="660402" y="2921748"/>
            <a:chExt cx="10482693" cy="3505173"/>
          </a:xfrm>
          <a:effectLst>
            <a:outerShdw blurRad="152400" dist="317500" dir="5400000" sx="90000" sy="-19000" rotWithShape="0">
              <a:prstClr val="black">
                <a:alpha val="15000"/>
              </a:prstClr>
            </a:outerShdw>
            <a:reflection blurRad="88900" endPos="35000" dist="25400" dir="5400000" sy="-100000" algn="bl" rotWithShape="0"/>
          </a:effectLst>
        </p:grpSpPr>
        <p:pic>
          <p:nvPicPr>
            <p:cNvPr id="8" name="圖形 7" descr="一張含有 標誌, 字型, 文字, 圖形 的圖片&#10;&#10;自動產生的描述">
              <a:extLst>
                <a:ext uri="{FF2B5EF4-FFF2-40B4-BE49-F238E27FC236}">
                  <a16:creationId xmlns:a16="http://schemas.microsoft.com/office/drawing/2014/main" id="{2B38483F-0D22-AE07-CC48-4111E7DAB3F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54062" y="2921748"/>
              <a:ext cx="4589033" cy="3505173"/>
            </a:xfrm>
            <a:prstGeom prst="rect">
              <a:avLst/>
            </a:prstGeom>
          </p:spPr>
        </p:pic>
        <p:pic>
          <p:nvPicPr>
            <p:cNvPr id="5" name="圖片 4" descr="一張含有 電腦, 室內 的圖片&#10;&#10;自動產生的描述">
              <a:extLst>
                <a:ext uri="{FF2B5EF4-FFF2-40B4-BE49-F238E27FC236}">
                  <a16:creationId xmlns:a16="http://schemas.microsoft.com/office/drawing/2014/main" id="{CD6B6C21-9ECF-157E-91CF-A26E43F3B51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60402" y="3575147"/>
              <a:ext cx="6170422" cy="2851774"/>
            </a:xfrm>
            <a:prstGeom prst="rect">
              <a:avLst/>
            </a:prstGeom>
          </p:spPr>
        </p:pic>
      </p:grpSp>
    </p:spTree>
    <p:extLst>
      <p:ext uri="{BB962C8B-B14F-4D97-AF65-F5344CB8AC3E}">
        <p14:creationId xmlns:p14="http://schemas.microsoft.com/office/powerpoint/2010/main" val="18442820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矩形: 圓角 133">
            <a:extLst>
              <a:ext uri="{FF2B5EF4-FFF2-40B4-BE49-F238E27FC236}">
                <a16:creationId xmlns:a16="http://schemas.microsoft.com/office/drawing/2014/main" id="{29C9B97A-E345-86ED-42A1-423B93A50A2B}"/>
              </a:ext>
            </a:extLst>
          </p:cNvPr>
          <p:cNvSpPr/>
          <p:nvPr/>
        </p:nvSpPr>
        <p:spPr>
          <a:xfrm>
            <a:off x="3987087" y="2417420"/>
            <a:ext cx="4470738" cy="2127459"/>
          </a:xfrm>
          <a:prstGeom prst="roundRect">
            <a:avLst>
              <a:gd name="adj" fmla="val 9951"/>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endParaRPr>
          </a:p>
        </p:txBody>
      </p:sp>
      <p:sp>
        <p:nvSpPr>
          <p:cNvPr id="135" name="矩形: 圓角 134">
            <a:extLst>
              <a:ext uri="{FF2B5EF4-FFF2-40B4-BE49-F238E27FC236}">
                <a16:creationId xmlns:a16="http://schemas.microsoft.com/office/drawing/2014/main" id="{513D17BC-45C9-10A8-4770-BAB0E2EB7F98}"/>
              </a:ext>
            </a:extLst>
          </p:cNvPr>
          <p:cNvSpPr/>
          <p:nvPr/>
        </p:nvSpPr>
        <p:spPr>
          <a:xfrm>
            <a:off x="3982545" y="215622"/>
            <a:ext cx="4491622" cy="2018927"/>
          </a:xfrm>
          <a:prstGeom prst="roundRect">
            <a:avLst>
              <a:gd name="adj" fmla="val 8543"/>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36" name="矩形: 圓角 135">
            <a:extLst>
              <a:ext uri="{FF2B5EF4-FFF2-40B4-BE49-F238E27FC236}">
                <a16:creationId xmlns:a16="http://schemas.microsoft.com/office/drawing/2014/main" id="{0A861672-4B24-C884-349D-6E2AC36D66BA}"/>
              </a:ext>
            </a:extLst>
          </p:cNvPr>
          <p:cNvSpPr/>
          <p:nvPr/>
        </p:nvSpPr>
        <p:spPr>
          <a:xfrm>
            <a:off x="2292729" y="1498509"/>
            <a:ext cx="1565633" cy="3022341"/>
          </a:xfrm>
          <a:prstGeom prst="roundRect">
            <a:avLst>
              <a:gd name="adj" fmla="val 10241"/>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37" name="矩形: 圓角 136">
            <a:extLst>
              <a:ext uri="{FF2B5EF4-FFF2-40B4-BE49-F238E27FC236}">
                <a16:creationId xmlns:a16="http://schemas.microsoft.com/office/drawing/2014/main" id="{1E4AAA18-F1A7-5937-6EA1-27222E3975A1}"/>
              </a:ext>
            </a:extLst>
          </p:cNvPr>
          <p:cNvSpPr/>
          <p:nvPr/>
        </p:nvSpPr>
        <p:spPr>
          <a:xfrm>
            <a:off x="6474691" y="4691876"/>
            <a:ext cx="1983133" cy="1862145"/>
          </a:xfrm>
          <a:prstGeom prst="roundRect">
            <a:avLst>
              <a:gd name="adj" fmla="val 7620"/>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38" name="矩形: 圓角 137">
            <a:extLst>
              <a:ext uri="{FF2B5EF4-FFF2-40B4-BE49-F238E27FC236}">
                <a16:creationId xmlns:a16="http://schemas.microsoft.com/office/drawing/2014/main" id="{F6F2212B-D564-2299-9328-FB1BA12EA7A5}"/>
              </a:ext>
            </a:extLst>
          </p:cNvPr>
          <p:cNvSpPr/>
          <p:nvPr/>
        </p:nvSpPr>
        <p:spPr>
          <a:xfrm>
            <a:off x="3979414" y="4691875"/>
            <a:ext cx="2366552" cy="857106"/>
          </a:xfrm>
          <a:prstGeom prst="roundRect">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39" name="矩形: 圓角 138">
            <a:extLst>
              <a:ext uri="{FF2B5EF4-FFF2-40B4-BE49-F238E27FC236}">
                <a16:creationId xmlns:a16="http://schemas.microsoft.com/office/drawing/2014/main" id="{613F8FC4-014E-9DE1-01A9-1584D43A9C46}"/>
              </a:ext>
            </a:extLst>
          </p:cNvPr>
          <p:cNvSpPr/>
          <p:nvPr/>
        </p:nvSpPr>
        <p:spPr>
          <a:xfrm>
            <a:off x="8596859" y="1880120"/>
            <a:ext cx="3352673" cy="2650443"/>
          </a:xfrm>
          <a:prstGeom prst="roundRect">
            <a:avLst>
              <a:gd name="adj" fmla="val 5302"/>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40" name="矩形: 圓角 139">
            <a:extLst>
              <a:ext uri="{FF2B5EF4-FFF2-40B4-BE49-F238E27FC236}">
                <a16:creationId xmlns:a16="http://schemas.microsoft.com/office/drawing/2014/main" id="{25E33AAE-38C6-AFB6-C94F-C335A218BD28}"/>
              </a:ext>
            </a:extLst>
          </p:cNvPr>
          <p:cNvSpPr/>
          <p:nvPr/>
        </p:nvSpPr>
        <p:spPr>
          <a:xfrm>
            <a:off x="3967980" y="5642649"/>
            <a:ext cx="2377986" cy="902912"/>
          </a:xfrm>
          <a:prstGeom prst="roundRect">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41" name="矩形: 圓角 140">
            <a:extLst>
              <a:ext uri="{FF2B5EF4-FFF2-40B4-BE49-F238E27FC236}">
                <a16:creationId xmlns:a16="http://schemas.microsoft.com/office/drawing/2014/main" id="{C0B9F225-6493-4627-E6EB-573B2FD1993A}"/>
              </a:ext>
            </a:extLst>
          </p:cNvPr>
          <p:cNvSpPr/>
          <p:nvPr/>
        </p:nvSpPr>
        <p:spPr>
          <a:xfrm>
            <a:off x="8609216" y="215623"/>
            <a:ext cx="3362983" cy="1527274"/>
          </a:xfrm>
          <a:prstGeom prst="roundRect">
            <a:avLst>
              <a:gd name="adj" fmla="val 9430"/>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b="1">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43" name="矩形: 圓角 142">
            <a:extLst>
              <a:ext uri="{FF2B5EF4-FFF2-40B4-BE49-F238E27FC236}">
                <a16:creationId xmlns:a16="http://schemas.microsoft.com/office/drawing/2014/main" id="{7D480F70-8946-35C1-25C1-28DC11AC79F7}"/>
              </a:ext>
            </a:extLst>
          </p:cNvPr>
          <p:cNvSpPr/>
          <p:nvPr/>
        </p:nvSpPr>
        <p:spPr>
          <a:xfrm>
            <a:off x="8586548" y="4691874"/>
            <a:ext cx="2125033" cy="1893237"/>
          </a:xfrm>
          <a:prstGeom prst="roundRect">
            <a:avLst>
              <a:gd name="adj" fmla="val 5834"/>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44" name="矩形: 圓角 143">
            <a:extLst>
              <a:ext uri="{FF2B5EF4-FFF2-40B4-BE49-F238E27FC236}">
                <a16:creationId xmlns:a16="http://schemas.microsoft.com/office/drawing/2014/main" id="{F331E1DA-DF88-7A7E-D4C7-3E56132307AB}"/>
              </a:ext>
            </a:extLst>
          </p:cNvPr>
          <p:cNvSpPr/>
          <p:nvPr/>
        </p:nvSpPr>
        <p:spPr>
          <a:xfrm>
            <a:off x="10824262" y="4691874"/>
            <a:ext cx="1125270" cy="1853685"/>
          </a:xfrm>
          <a:prstGeom prst="roundRect">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800" b="1">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45" name="矩形: 圓角 144">
            <a:extLst>
              <a:ext uri="{FF2B5EF4-FFF2-40B4-BE49-F238E27FC236}">
                <a16:creationId xmlns:a16="http://schemas.microsoft.com/office/drawing/2014/main" id="{BF17AE50-33D9-D7CD-1415-0D6D93C40E43}"/>
              </a:ext>
            </a:extLst>
          </p:cNvPr>
          <p:cNvSpPr/>
          <p:nvPr/>
        </p:nvSpPr>
        <p:spPr>
          <a:xfrm>
            <a:off x="253882" y="4691874"/>
            <a:ext cx="3625013" cy="1853685"/>
          </a:xfrm>
          <a:prstGeom prst="roundRect">
            <a:avLst>
              <a:gd name="adj" fmla="val 9231"/>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8000" b="1">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46" name="矩形: 圓角 145">
            <a:extLst>
              <a:ext uri="{FF2B5EF4-FFF2-40B4-BE49-F238E27FC236}">
                <a16:creationId xmlns:a16="http://schemas.microsoft.com/office/drawing/2014/main" id="{9DC177E4-5DBF-BEB0-415C-F10B129C48BC}"/>
              </a:ext>
            </a:extLst>
          </p:cNvPr>
          <p:cNvSpPr/>
          <p:nvPr/>
        </p:nvSpPr>
        <p:spPr>
          <a:xfrm>
            <a:off x="253882" y="2720383"/>
            <a:ext cx="1934426" cy="1800466"/>
          </a:xfrm>
          <a:prstGeom prst="roundRect">
            <a:avLst>
              <a:gd name="adj" fmla="val 9236"/>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47" name="矩形: 圓角 146">
            <a:extLst>
              <a:ext uri="{FF2B5EF4-FFF2-40B4-BE49-F238E27FC236}">
                <a16:creationId xmlns:a16="http://schemas.microsoft.com/office/drawing/2014/main" id="{851F8D62-14D0-DE4D-3739-26F8296C3188}"/>
              </a:ext>
            </a:extLst>
          </p:cNvPr>
          <p:cNvSpPr/>
          <p:nvPr/>
        </p:nvSpPr>
        <p:spPr>
          <a:xfrm>
            <a:off x="247558" y="1506970"/>
            <a:ext cx="1934426" cy="1088573"/>
          </a:xfrm>
          <a:prstGeom prst="roundRect">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tLang="zh-TW">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48" name="矩形: 圓角 147">
            <a:extLst>
              <a:ext uri="{FF2B5EF4-FFF2-40B4-BE49-F238E27FC236}">
                <a16:creationId xmlns:a16="http://schemas.microsoft.com/office/drawing/2014/main" id="{7717B40D-FCEA-CFDB-282E-7EB2E94889A8}"/>
              </a:ext>
            </a:extLst>
          </p:cNvPr>
          <p:cNvSpPr/>
          <p:nvPr/>
        </p:nvSpPr>
        <p:spPr>
          <a:xfrm>
            <a:off x="253882" y="215623"/>
            <a:ext cx="3604480" cy="1166508"/>
          </a:xfrm>
          <a:prstGeom prst="roundRect">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tLang="zh-TW">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86" name="矩形: 圓角 185">
            <a:extLst>
              <a:ext uri="{FF2B5EF4-FFF2-40B4-BE49-F238E27FC236}">
                <a16:creationId xmlns:a16="http://schemas.microsoft.com/office/drawing/2014/main" id="{AF920127-E5EF-405D-41C3-DABA25F97450}"/>
              </a:ext>
            </a:extLst>
          </p:cNvPr>
          <p:cNvSpPr/>
          <p:nvPr/>
        </p:nvSpPr>
        <p:spPr>
          <a:xfrm>
            <a:off x="4077077" y="355358"/>
            <a:ext cx="1664152" cy="1739453"/>
          </a:xfrm>
          <a:prstGeom prst="roundRect">
            <a:avLst>
              <a:gd name="adj" fmla="val 8543"/>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TW" sz="1600" b="1">
                <a:solidFill>
                  <a:srgbClr val="000000"/>
                </a:solidFill>
                <a:latin typeface="Arial" panose="020B0604020202020204" pitchFamily="34" charset="0"/>
                <a:ea typeface="微軟正黑體"/>
                <a:cs typeface="Arial" panose="020B0604020202020204" pitchFamily="34" charset="0"/>
              </a:rPr>
              <a:t>3</a:t>
            </a:r>
            <a:r>
              <a:rPr lang="zh-TW" sz="1600" b="1">
                <a:solidFill>
                  <a:srgbClr val="000000"/>
                </a:solidFill>
                <a:latin typeface="Arial" panose="020B0604020202020204" pitchFamily="34" charset="0"/>
                <a:ea typeface="微軟正黑體"/>
                <a:cs typeface="Arial" panose="020B0604020202020204" pitchFamily="34" charset="0"/>
              </a:rPr>
              <a:t> x PCIe Gen4 </a:t>
            </a:r>
            <a:r>
              <a:rPr lang="en-US" altLang="zh-TW" sz="1600" b="1">
                <a:solidFill>
                  <a:srgbClr val="000000"/>
                </a:solidFill>
                <a:latin typeface="Arial" panose="020B0604020202020204" pitchFamily="34" charset="0"/>
                <a:ea typeface="微軟正黑體"/>
                <a:cs typeface="Arial" panose="020B0604020202020204" pitchFamily="34" charset="0"/>
              </a:rPr>
              <a:t>e</a:t>
            </a:r>
            <a:r>
              <a:rPr lang="zh-TW" sz="1600" b="1">
                <a:solidFill>
                  <a:srgbClr val="000000"/>
                </a:solidFill>
                <a:latin typeface="Arial" panose="020B0604020202020204" pitchFamily="34" charset="0"/>
                <a:ea typeface="微軟正黑體"/>
                <a:cs typeface="Arial" panose="020B0604020202020204" pitchFamily="34" charset="0"/>
              </a:rPr>
              <a:t>xpansion </a:t>
            </a:r>
            <a:r>
              <a:rPr lang="en-US" altLang="zh-TW" sz="1600" b="1">
                <a:solidFill>
                  <a:srgbClr val="000000"/>
                </a:solidFill>
                <a:latin typeface="Arial" panose="020B0604020202020204" pitchFamily="34" charset="0"/>
                <a:ea typeface="微軟正黑體"/>
                <a:cs typeface="Arial" panose="020B0604020202020204" pitchFamily="34" charset="0"/>
              </a:rPr>
              <a:t>s</a:t>
            </a:r>
            <a:r>
              <a:rPr lang="zh-TW" sz="1600" b="1">
                <a:solidFill>
                  <a:srgbClr val="000000"/>
                </a:solidFill>
                <a:latin typeface="Arial" panose="020B0604020202020204" pitchFamily="34" charset="0"/>
                <a:ea typeface="微軟正黑體"/>
                <a:cs typeface="Arial" panose="020B0604020202020204" pitchFamily="34" charset="0"/>
              </a:rPr>
              <a:t>lots</a:t>
            </a:r>
            <a:r>
              <a:rPr lang="en-US" altLang="zh-TW" sz="1600" b="1">
                <a:solidFill>
                  <a:srgbClr val="000000"/>
                </a:solidFill>
                <a:latin typeface="Arial" panose="020B0604020202020204" pitchFamily="34" charset="0"/>
                <a:ea typeface="微軟正黑體"/>
                <a:cs typeface="Arial" panose="020B0604020202020204" pitchFamily="34" charset="0"/>
              </a:rPr>
              <a:t> for Ethernet, FC, storage, and more</a:t>
            </a:r>
            <a:endParaRPr lang="zh-TW" sz="2000">
              <a:latin typeface="Arial" panose="020B0604020202020204" pitchFamily="34" charset="0"/>
              <a:cs typeface="Arial" panose="020B0604020202020204" pitchFamily="34" charset="0"/>
            </a:endParaRPr>
          </a:p>
        </p:txBody>
      </p:sp>
      <p:sp>
        <p:nvSpPr>
          <p:cNvPr id="187" name="矩形: 圓角 186">
            <a:extLst>
              <a:ext uri="{FF2B5EF4-FFF2-40B4-BE49-F238E27FC236}">
                <a16:creationId xmlns:a16="http://schemas.microsoft.com/office/drawing/2014/main" id="{C513B968-3F3C-E69E-81CC-23D33D8988A7}"/>
              </a:ext>
            </a:extLst>
          </p:cNvPr>
          <p:cNvSpPr/>
          <p:nvPr/>
        </p:nvSpPr>
        <p:spPr>
          <a:xfrm>
            <a:off x="2224826" y="3167770"/>
            <a:ext cx="1695730" cy="1083140"/>
          </a:xfrm>
          <a:prstGeom prst="roundRect">
            <a:avLst>
              <a:gd name="adj" fmla="val 10241"/>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400" b="1">
                <a:solidFill>
                  <a:schemeClr val="tx1"/>
                </a:solidFill>
                <a:latin typeface="Arial" panose="020B0604020202020204" pitchFamily="34" charset="0"/>
                <a:ea typeface="微軟正黑體"/>
                <a:cs typeface="Arial" panose="020B0604020202020204" pitchFamily="34" charset="0"/>
              </a:rPr>
              <a:t>Up to</a:t>
            </a:r>
            <a:endParaRPr lang="en-US" altLang="zh-TW" sz="1400">
              <a:solidFill>
                <a:schemeClr val="tx1"/>
              </a:solidFill>
              <a:latin typeface="Arial" panose="020B0604020202020204" pitchFamily="34" charset="0"/>
              <a:ea typeface="微軟正黑體" panose="020B0604030504040204" pitchFamily="34" charset="-120"/>
              <a:cs typeface="Arial" panose="020B0604020202020204" pitchFamily="34" charset="0"/>
            </a:endParaRPr>
          </a:p>
          <a:p>
            <a:pPr algn="ctr"/>
            <a:r>
              <a:rPr lang="en-US" altLang="zh-TW" sz="2800" b="1">
                <a:solidFill>
                  <a:srgbClr val="FF3A00"/>
                </a:solidFill>
                <a:latin typeface="Arial" panose="020B0604020202020204" pitchFamily="34" charset="0"/>
                <a:ea typeface="微軟正黑體"/>
                <a:cs typeface="Arial" panose="020B0604020202020204" pitchFamily="34" charset="0"/>
              </a:rPr>
              <a:t>8</a:t>
            </a:r>
            <a:r>
              <a:rPr lang="en-US" altLang="zh-TW" sz="2800" b="1">
                <a:solidFill>
                  <a:srgbClr val="00B0F0"/>
                </a:solidFill>
                <a:latin typeface="Arial" panose="020B0604020202020204" pitchFamily="34" charset="0"/>
                <a:ea typeface="微軟正黑體"/>
                <a:cs typeface="Arial" panose="020B0604020202020204" pitchFamily="34" charset="0"/>
              </a:rPr>
              <a:t> </a:t>
            </a:r>
            <a:r>
              <a:rPr lang="en-US" altLang="zh-TW" sz="1600" b="1">
                <a:solidFill>
                  <a:schemeClr val="tx1"/>
                </a:solidFill>
                <a:latin typeface="Arial" panose="020B0604020202020204" pitchFamily="34" charset="0"/>
                <a:ea typeface="微軟正黑體"/>
                <a:cs typeface="Arial" panose="020B0604020202020204" pitchFamily="34" charset="0"/>
              </a:rPr>
              <a:t>Cores</a:t>
            </a:r>
            <a:endParaRPr lang="en-US" altLang="zh-TW" sz="1600">
              <a:solidFill>
                <a:schemeClr val="tx1"/>
              </a:solidFill>
              <a:latin typeface="Arial" panose="020B0604020202020204" pitchFamily="34" charset="0"/>
              <a:ea typeface="微軟正黑體"/>
              <a:cs typeface="Arial" panose="020B0604020202020204" pitchFamily="34" charset="0"/>
            </a:endParaRPr>
          </a:p>
          <a:p>
            <a:pPr algn="ctr"/>
            <a:r>
              <a:rPr lang="en-US" sz="1200" b="1">
                <a:solidFill>
                  <a:schemeClr val="tx1"/>
                </a:solidFill>
                <a:latin typeface="Arial" panose="020B0604020202020204" pitchFamily="34" charset="0"/>
                <a:ea typeface="微軟正黑體"/>
                <a:cs typeface="Arial" panose="020B0604020202020204" pitchFamily="34" charset="0"/>
              </a:rPr>
              <a:t>AMD Ryzen™ </a:t>
            </a:r>
            <a:endParaRPr lang="en-US" sz="1200">
              <a:solidFill>
                <a:schemeClr val="tx1"/>
              </a:solidFill>
              <a:latin typeface="Arial" panose="020B0604020202020204" pitchFamily="34" charset="0"/>
              <a:ea typeface="Calibri" panose="020F0502020204030204"/>
              <a:cs typeface="Arial" panose="020B0604020202020204" pitchFamily="34" charset="0"/>
            </a:endParaRPr>
          </a:p>
          <a:p>
            <a:pPr algn="ctr"/>
            <a:r>
              <a:rPr lang="en-US" sz="1200" b="1">
                <a:solidFill>
                  <a:schemeClr val="tx1"/>
                </a:solidFill>
                <a:latin typeface="Arial" panose="020B0604020202020204" pitchFamily="34" charset="0"/>
                <a:ea typeface="微軟正黑體"/>
                <a:cs typeface="Arial" panose="020B0604020202020204" pitchFamily="34" charset="0"/>
              </a:rPr>
              <a:t>7000 </a:t>
            </a:r>
            <a:r>
              <a:rPr lang="zh-TW" altLang="en-US" sz="1200" b="1">
                <a:solidFill>
                  <a:schemeClr val="tx1"/>
                </a:solidFill>
                <a:latin typeface="Arial" panose="020B0604020202020204" pitchFamily="34" charset="0"/>
                <a:ea typeface="微軟正黑體"/>
                <a:cs typeface="Arial" panose="020B0604020202020204" pitchFamily="34" charset="0"/>
              </a:rPr>
              <a:t>series Processors</a:t>
            </a:r>
            <a:endParaRPr lang="en-US" altLang="zh-TW" sz="1200" b="1">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88" name="矩形: 圓角 187" hidden="1">
            <a:extLst>
              <a:ext uri="{FF2B5EF4-FFF2-40B4-BE49-F238E27FC236}">
                <a16:creationId xmlns:a16="http://schemas.microsoft.com/office/drawing/2014/main" id="{168DD725-B21A-2029-F0CB-95B2DDD82F4A}"/>
              </a:ext>
            </a:extLst>
          </p:cNvPr>
          <p:cNvSpPr/>
          <p:nvPr/>
        </p:nvSpPr>
        <p:spPr>
          <a:xfrm>
            <a:off x="6481129" y="4683415"/>
            <a:ext cx="1983134" cy="1862144"/>
          </a:xfrm>
          <a:prstGeom prst="roundRect">
            <a:avLst>
              <a:gd name="adj" fmla="val 7620"/>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tLang="zh-TW">
              <a:solidFill>
                <a:schemeClr val="tx1"/>
              </a:solidFill>
              <a:latin typeface="微軟正黑體" panose="020B0604030504040204" pitchFamily="34" charset="-120"/>
              <a:ea typeface="微軟正黑體" panose="020B0604030504040204" pitchFamily="34" charset="-120"/>
            </a:endParaRPr>
          </a:p>
          <a:p>
            <a:pPr algn="ctr"/>
            <a:endParaRPr lang="en-US" altLang="zh-TW">
              <a:solidFill>
                <a:schemeClr val="tx1"/>
              </a:solidFill>
              <a:latin typeface="微軟正黑體" panose="020B0604030504040204" pitchFamily="34" charset="-120"/>
              <a:ea typeface="微軟正黑體" panose="020B0604030504040204" pitchFamily="34" charset="-120"/>
            </a:endParaRPr>
          </a:p>
          <a:p>
            <a:pPr algn="ctr"/>
            <a:endParaRPr lang="en-US" altLang="zh-TW">
              <a:solidFill>
                <a:schemeClr val="tx1"/>
              </a:solidFill>
              <a:latin typeface="微軟正黑體" panose="020B0604030504040204" pitchFamily="34" charset="-120"/>
              <a:ea typeface="微軟正黑體" panose="020B0604030504040204" pitchFamily="34" charset="-120"/>
            </a:endParaRPr>
          </a:p>
          <a:p>
            <a:pPr algn="ctr"/>
            <a:r>
              <a:rPr lang="en-US" altLang="zh-TW" b="1">
                <a:solidFill>
                  <a:schemeClr val="tx1"/>
                </a:solidFill>
                <a:latin typeface="微軟正黑體" panose="020B0604030504040204" pitchFamily="34" charset="-120"/>
                <a:ea typeface="微軟正黑體" panose="020B0604030504040204" pitchFamily="34" charset="-120"/>
              </a:rPr>
              <a:t>2.5GbE</a:t>
            </a:r>
            <a:endParaRPr lang="zh-TW" altLang="en-US" b="1">
              <a:solidFill>
                <a:schemeClr val="tx1"/>
              </a:solidFill>
              <a:latin typeface="微軟正黑體" panose="020B0604030504040204" pitchFamily="34" charset="-120"/>
              <a:ea typeface="微軟正黑體" panose="020B0604030504040204" pitchFamily="34" charset="-120"/>
            </a:endParaRPr>
          </a:p>
        </p:txBody>
      </p:sp>
      <p:sp>
        <p:nvSpPr>
          <p:cNvPr id="189" name="矩形: 圓角 188">
            <a:extLst>
              <a:ext uri="{FF2B5EF4-FFF2-40B4-BE49-F238E27FC236}">
                <a16:creationId xmlns:a16="http://schemas.microsoft.com/office/drawing/2014/main" id="{4F7CA164-A8ED-3024-996D-9AB84809FFD7}"/>
              </a:ext>
            </a:extLst>
          </p:cNvPr>
          <p:cNvSpPr/>
          <p:nvPr/>
        </p:nvSpPr>
        <p:spPr>
          <a:xfrm>
            <a:off x="3784416" y="4671786"/>
            <a:ext cx="1827701" cy="853909"/>
          </a:xfrm>
          <a:prstGeom prst="roundRect">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50000"/>
              </a:lnSpc>
            </a:pPr>
            <a:r>
              <a:rPr lang="en-US" altLang="zh-TW" sz="1600" b="1">
                <a:solidFill>
                  <a:schemeClr val="bg1">
                    <a:lumMod val="50000"/>
                  </a:schemeClr>
                </a:solidFill>
                <a:latin typeface="Arial" panose="020B0604020202020204" pitchFamily="34" charset="0"/>
                <a:ea typeface="微軟正黑體"/>
                <a:cs typeface="Arial" panose="020B0604020202020204" pitchFamily="34" charset="0"/>
              </a:rPr>
              <a:t>16GB RAM</a:t>
            </a:r>
            <a:endParaRPr lang="zh-TW" altLang="en-US" sz="1600" b="1">
              <a:solidFill>
                <a:schemeClr val="bg1">
                  <a:lumMod val="50000"/>
                </a:schemeClr>
              </a:solidFill>
              <a:latin typeface="Arial" panose="020B0604020202020204" pitchFamily="34" charset="0"/>
              <a:ea typeface="微軟正黑體"/>
              <a:cs typeface="Arial" panose="020B0604020202020204" pitchFamily="34" charset="0"/>
            </a:endParaRPr>
          </a:p>
          <a:p>
            <a:pPr algn="ctr">
              <a:lnSpc>
                <a:spcPct val="150000"/>
              </a:lnSpc>
            </a:pPr>
            <a:r>
              <a:rPr lang="en-US" altLang="zh-TW" sz="1600" b="1">
                <a:solidFill>
                  <a:schemeClr val="bg1">
                    <a:lumMod val="50000"/>
                  </a:schemeClr>
                </a:solidFill>
                <a:latin typeface="Arial" panose="020B0604020202020204" pitchFamily="34" charset="0"/>
                <a:ea typeface="微軟正黑體"/>
                <a:cs typeface="Arial" panose="020B0604020202020204" pitchFamily="34" charset="0"/>
              </a:rPr>
              <a:t>32GB RAM</a:t>
            </a:r>
            <a:endParaRPr lang="zh-TW" altLang="en-US" sz="1600" b="1">
              <a:solidFill>
                <a:schemeClr val="bg1">
                  <a:lumMod val="50000"/>
                </a:schemeClr>
              </a:solidFill>
              <a:latin typeface="Arial" panose="020B0604020202020204" pitchFamily="34" charset="0"/>
              <a:ea typeface="微軟正黑體"/>
              <a:cs typeface="Arial" panose="020B0604020202020204" pitchFamily="34" charset="0"/>
            </a:endParaRPr>
          </a:p>
        </p:txBody>
      </p:sp>
      <p:sp>
        <p:nvSpPr>
          <p:cNvPr id="190" name="矩形: 圓角 189" hidden="1">
            <a:extLst>
              <a:ext uri="{FF2B5EF4-FFF2-40B4-BE49-F238E27FC236}">
                <a16:creationId xmlns:a16="http://schemas.microsoft.com/office/drawing/2014/main" id="{FA5D4272-BDD8-460A-E09A-922872EAD6F6}"/>
              </a:ext>
            </a:extLst>
          </p:cNvPr>
          <p:cNvSpPr/>
          <p:nvPr/>
        </p:nvSpPr>
        <p:spPr>
          <a:xfrm>
            <a:off x="8592987" y="1828102"/>
            <a:ext cx="1251125" cy="1880514"/>
          </a:xfrm>
          <a:prstGeom prst="roundRect">
            <a:avLst>
              <a:gd name="adj" fmla="val 14193"/>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err="1">
                <a:solidFill>
                  <a:schemeClr val="tx1"/>
                </a:solidFill>
                <a:latin typeface="微軟正黑體" panose="020B0604030504040204" pitchFamily="34" charset="-120"/>
                <a:ea typeface="微軟正黑體" panose="020B0604030504040204" pitchFamily="34" charset="-120"/>
              </a:rPr>
              <a:t>IntelQAT</a:t>
            </a:r>
            <a:endParaRPr lang="zh-TW" altLang="en-US">
              <a:solidFill>
                <a:schemeClr val="tx1"/>
              </a:solidFill>
              <a:latin typeface="微軟正黑體" panose="020B0604030504040204" pitchFamily="34" charset="-120"/>
              <a:ea typeface="微軟正黑體" panose="020B0604030504040204" pitchFamily="34" charset="-120"/>
            </a:endParaRPr>
          </a:p>
        </p:txBody>
      </p:sp>
      <p:sp>
        <p:nvSpPr>
          <p:cNvPr id="191" name="矩形: 圓角 190" hidden="1">
            <a:extLst>
              <a:ext uri="{FF2B5EF4-FFF2-40B4-BE49-F238E27FC236}">
                <a16:creationId xmlns:a16="http://schemas.microsoft.com/office/drawing/2014/main" id="{A68CCBF8-F740-076D-F620-3D0D9565E045}"/>
              </a:ext>
            </a:extLst>
          </p:cNvPr>
          <p:cNvSpPr/>
          <p:nvPr/>
        </p:nvSpPr>
        <p:spPr>
          <a:xfrm>
            <a:off x="3678146" y="-1979128"/>
            <a:ext cx="1983134" cy="1880514"/>
          </a:xfrm>
          <a:prstGeom prst="roundRect">
            <a:avLst>
              <a:gd name="adj" fmla="val 9410"/>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4800" b="1">
                <a:solidFill>
                  <a:srgbClr val="33CCCC"/>
                </a:solidFill>
                <a:latin typeface="微軟正黑體" panose="020B0604030504040204" pitchFamily="34" charset="-120"/>
                <a:ea typeface="微軟正黑體" panose="020B0604030504040204" pitchFamily="34" charset="-120"/>
              </a:rPr>
              <a:t>3</a:t>
            </a:r>
            <a:r>
              <a:rPr lang="zh-TW" altLang="en-US" sz="4800" b="1">
                <a:solidFill>
                  <a:srgbClr val="33CCCC"/>
                </a:solidFill>
                <a:latin typeface="微軟正黑體" panose="020B0604030504040204" pitchFamily="34" charset="-120"/>
                <a:ea typeface="微軟正黑體" panose="020B0604030504040204" pitchFamily="34" charset="-120"/>
              </a:rPr>
              <a:t>個</a:t>
            </a:r>
            <a:endParaRPr lang="en-US" altLang="zh-TW" sz="4800" b="1">
              <a:solidFill>
                <a:srgbClr val="33CCCC"/>
              </a:solidFill>
              <a:latin typeface="微軟正黑體" panose="020B0604030504040204" pitchFamily="34" charset="-120"/>
              <a:ea typeface="微軟正黑體" panose="020B0604030504040204" pitchFamily="34" charset="-120"/>
            </a:endParaRPr>
          </a:p>
          <a:p>
            <a:pPr algn="ctr"/>
            <a:r>
              <a:rPr lang="en-US" altLang="zh-TW">
                <a:solidFill>
                  <a:schemeClr val="tx1"/>
                </a:solidFill>
                <a:latin typeface="微軟正黑體" panose="020B0604030504040204" pitchFamily="34" charset="-120"/>
                <a:ea typeface="微軟正黑體" panose="020B0604030504040204" pitchFamily="34" charset="-120"/>
              </a:rPr>
              <a:t>PCIe Gen3 x4</a:t>
            </a:r>
          </a:p>
          <a:p>
            <a:pPr algn="ctr"/>
            <a:r>
              <a:rPr lang="zh-TW" altLang="en-US" sz="2000" b="1">
                <a:solidFill>
                  <a:schemeClr val="tx1"/>
                </a:solidFill>
                <a:latin typeface="微軟正黑體" panose="020B0604030504040204" pitchFamily="34" charset="-120"/>
                <a:ea typeface="微軟正黑體" panose="020B0604030504040204" pitchFamily="34" charset="-120"/>
              </a:rPr>
              <a:t>擴充槽</a:t>
            </a:r>
            <a:r>
              <a:rPr lang="en-US" altLang="zh-TW" sz="2000" b="1">
                <a:solidFill>
                  <a:schemeClr val="tx1"/>
                </a:solidFill>
                <a:latin typeface="微軟正黑體" panose="020B0604030504040204" pitchFamily="34" charset="-120"/>
                <a:ea typeface="微軟正黑體" panose="020B0604030504040204" pitchFamily="34" charset="-120"/>
              </a:rPr>
              <a:t> </a:t>
            </a:r>
            <a:endParaRPr lang="zh-TW" altLang="en-US" sz="2000" b="1">
              <a:solidFill>
                <a:schemeClr val="tx1"/>
              </a:solidFill>
              <a:latin typeface="微軟正黑體" panose="020B0604030504040204" pitchFamily="34" charset="-120"/>
              <a:ea typeface="微軟正黑體" panose="020B0604030504040204" pitchFamily="34" charset="-120"/>
            </a:endParaRPr>
          </a:p>
        </p:txBody>
      </p:sp>
      <p:sp>
        <p:nvSpPr>
          <p:cNvPr id="192" name="矩形: 圓角 191">
            <a:extLst>
              <a:ext uri="{FF2B5EF4-FFF2-40B4-BE49-F238E27FC236}">
                <a16:creationId xmlns:a16="http://schemas.microsoft.com/office/drawing/2014/main" id="{2FCD3C03-3D81-DAF6-B093-90CFC4DBB799}"/>
              </a:ext>
            </a:extLst>
          </p:cNvPr>
          <p:cNvSpPr/>
          <p:nvPr/>
        </p:nvSpPr>
        <p:spPr>
          <a:xfrm>
            <a:off x="4120896" y="5624895"/>
            <a:ext cx="1632468" cy="921496"/>
          </a:xfrm>
          <a:prstGeom prst="roundRect">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altLang="zh-TW" b="1">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93" name="矩形: 圓角 192">
            <a:extLst>
              <a:ext uri="{FF2B5EF4-FFF2-40B4-BE49-F238E27FC236}">
                <a16:creationId xmlns:a16="http://schemas.microsoft.com/office/drawing/2014/main" id="{68EEE7EC-7A35-D3C9-0E8A-BE7B8BA92503}"/>
              </a:ext>
            </a:extLst>
          </p:cNvPr>
          <p:cNvSpPr/>
          <p:nvPr/>
        </p:nvSpPr>
        <p:spPr>
          <a:xfrm>
            <a:off x="8609215" y="43462"/>
            <a:ext cx="3362983" cy="942295"/>
          </a:xfrm>
          <a:prstGeom prst="roundRect">
            <a:avLst>
              <a:gd name="adj" fmla="val 11668"/>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TW" altLang="en-US" sz="1600" b="1">
                <a:solidFill>
                  <a:schemeClr val="tx1"/>
                </a:solidFill>
                <a:latin typeface="Arial" panose="020B0604020202020204" pitchFamily="34" charset="0"/>
                <a:ea typeface="微軟正黑體"/>
                <a:cs typeface="Arial" panose="020B0604020202020204" pitchFamily="34" charset="0"/>
              </a:rPr>
              <a:t>Support dual OS </a:t>
            </a:r>
            <a:br>
              <a:rPr lang="en-US" altLang="zh-TW" sz="1600" b="1">
                <a:solidFill>
                  <a:schemeClr val="tx1"/>
                </a:solidFill>
                <a:latin typeface="Arial" panose="020B0604020202020204" pitchFamily="34" charset="0"/>
                <a:ea typeface="微軟正黑體"/>
                <a:cs typeface="Arial" panose="020B0604020202020204" pitchFamily="34" charset="0"/>
              </a:rPr>
            </a:br>
            <a:r>
              <a:rPr lang="zh-TW" altLang="en-US" sz="1400" b="1">
                <a:solidFill>
                  <a:schemeClr val="tx1"/>
                </a:solidFill>
                <a:latin typeface="Arial" panose="020B0604020202020204" pitchFamily="34" charset="0"/>
                <a:ea typeface="微軟正黑體"/>
                <a:cs typeface="Arial" panose="020B0604020202020204" pitchFamily="34" charset="0"/>
              </a:rPr>
              <a:t>(</a:t>
            </a:r>
            <a:r>
              <a:rPr lang="en-US" altLang="zh-TW" sz="1400" b="1">
                <a:solidFill>
                  <a:schemeClr val="tx1"/>
                </a:solidFill>
                <a:latin typeface="Arial" panose="020B0604020202020204" pitchFamily="34" charset="0"/>
                <a:ea typeface="微軟正黑體"/>
                <a:cs typeface="Arial" panose="020B0604020202020204" pitchFamily="34" charset="0"/>
              </a:rPr>
              <a:t>D</a:t>
            </a:r>
            <a:r>
              <a:rPr lang="zh-TW" altLang="en-US" sz="1400" b="1">
                <a:solidFill>
                  <a:schemeClr val="tx1"/>
                </a:solidFill>
                <a:latin typeface="Arial" panose="020B0604020202020204" pitchFamily="34" charset="0"/>
                <a:ea typeface="微軟正黑體"/>
                <a:cs typeface="Arial" panose="020B0604020202020204" pitchFamily="34" charset="0"/>
              </a:rPr>
              <a:t>efault </a:t>
            </a:r>
            <a:r>
              <a:rPr lang="en-US" altLang="zh-TW" sz="1400" b="1">
                <a:solidFill>
                  <a:schemeClr val="tx1"/>
                </a:solidFill>
                <a:latin typeface="Arial" panose="020B0604020202020204" pitchFamily="34" charset="0"/>
                <a:ea typeface="微軟正黑體"/>
                <a:cs typeface="Arial" panose="020B0604020202020204" pitchFamily="34" charset="0"/>
              </a:rPr>
              <a:t>is</a:t>
            </a:r>
            <a:r>
              <a:rPr lang="zh-TW" altLang="en-US" sz="1400" b="1">
                <a:solidFill>
                  <a:schemeClr val="tx1"/>
                </a:solidFill>
                <a:latin typeface="Arial" panose="020B0604020202020204" pitchFamily="34" charset="0"/>
                <a:ea typeface="微軟正黑體"/>
                <a:cs typeface="Arial" panose="020B0604020202020204" pitchFamily="34" charset="0"/>
              </a:rPr>
              <a:t> QuTS hero)</a:t>
            </a:r>
          </a:p>
        </p:txBody>
      </p:sp>
      <p:sp>
        <p:nvSpPr>
          <p:cNvPr id="194" name="矩形: 圓角 193" hidden="1">
            <a:extLst>
              <a:ext uri="{FF2B5EF4-FFF2-40B4-BE49-F238E27FC236}">
                <a16:creationId xmlns:a16="http://schemas.microsoft.com/office/drawing/2014/main" id="{13368A10-845C-D53D-88D1-1032304EDC21}"/>
              </a:ext>
            </a:extLst>
          </p:cNvPr>
          <p:cNvSpPr/>
          <p:nvPr/>
        </p:nvSpPr>
        <p:spPr>
          <a:xfrm>
            <a:off x="8844959" y="-2379656"/>
            <a:ext cx="3362982" cy="780550"/>
          </a:xfrm>
          <a:prstGeom prst="roundRect">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a:solidFill>
                  <a:schemeClr val="tx1"/>
                </a:solidFill>
                <a:latin typeface="微軟正黑體" panose="020B0604030504040204" pitchFamily="34" charset="-120"/>
                <a:ea typeface="微軟正黑體" panose="020B0604030504040204" pitchFamily="34" charset="-120"/>
              </a:rPr>
              <a:t>USB 3.2 Gen2 (10Gbps)</a:t>
            </a:r>
          </a:p>
          <a:p>
            <a:pPr algn="ctr"/>
            <a:r>
              <a:rPr lang="zh-TW" altLang="en-US">
                <a:solidFill>
                  <a:schemeClr val="tx1"/>
                </a:solidFill>
                <a:latin typeface="微軟正黑體" panose="020B0604030504040204" pitchFamily="34" charset="-120"/>
                <a:ea typeface="微軟正黑體" panose="020B0604030504040204" pitchFamily="34" charset="-120"/>
              </a:rPr>
              <a:t>與</a:t>
            </a:r>
            <a:r>
              <a:rPr lang="en-US" altLang="zh-TW">
                <a:solidFill>
                  <a:schemeClr val="tx1"/>
                </a:solidFill>
                <a:latin typeface="微軟正黑體" panose="020B0604030504040204" pitchFamily="34" charset="-120"/>
                <a:ea typeface="微軟正黑體" panose="020B0604030504040204" pitchFamily="34" charset="-120"/>
              </a:rPr>
              <a:t> One-Touch-Copy</a:t>
            </a:r>
            <a:endParaRPr lang="zh-TW" altLang="en-US">
              <a:solidFill>
                <a:schemeClr val="tx1"/>
              </a:solidFill>
              <a:latin typeface="微軟正黑體" panose="020B0604030504040204" pitchFamily="34" charset="-120"/>
              <a:ea typeface="微軟正黑體" panose="020B0604030504040204" pitchFamily="34" charset="-120"/>
            </a:endParaRPr>
          </a:p>
        </p:txBody>
      </p:sp>
      <p:sp>
        <p:nvSpPr>
          <p:cNvPr id="197" name="矩形: 圓角 196">
            <a:extLst>
              <a:ext uri="{FF2B5EF4-FFF2-40B4-BE49-F238E27FC236}">
                <a16:creationId xmlns:a16="http://schemas.microsoft.com/office/drawing/2014/main" id="{E58BCD7B-5B39-D6D8-7408-148454BE3DD5}"/>
              </a:ext>
            </a:extLst>
          </p:cNvPr>
          <p:cNvSpPr/>
          <p:nvPr/>
        </p:nvSpPr>
        <p:spPr>
          <a:xfrm>
            <a:off x="10830700" y="4683413"/>
            <a:ext cx="1125270" cy="1853685"/>
          </a:xfrm>
          <a:prstGeom prst="roundRect">
            <a:avLst>
              <a:gd name="adj" fmla="val 9832"/>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1200" b="1">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98" name="矩形: 圓角 197">
            <a:extLst>
              <a:ext uri="{FF2B5EF4-FFF2-40B4-BE49-F238E27FC236}">
                <a16:creationId xmlns:a16="http://schemas.microsoft.com/office/drawing/2014/main" id="{47F4B0B8-8529-020F-A85B-0DF21458F673}"/>
              </a:ext>
            </a:extLst>
          </p:cNvPr>
          <p:cNvSpPr/>
          <p:nvPr/>
        </p:nvSpPr>
        <p:spPr>
          <a:xfrm>
            <a:off x="260320" y="4683413"/>
            <a:ext cx="3625013" cy="1853685"/>
          </a:xfrm>
          <a:prstGeom prst="roundRect">
            <a:avLst>
              <a:gd name="adj" fmla="val 9231"/>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b="1">
              <a:solidFill>
                <a:schemeClr val="tx1"/>
              </a:solidFill>
              <a:latin typeface="Arial" panose="020B0604020202020204" pitchFamily="34" charset="0"/>
              <a:ea typeface="微軟正黑體" panose="020B0604030504040204" pitchFamily="34" charset="-120"/>
              <a:cs typeface="Arial" panose="020B0604020202020204" pitchFamily="34" charset="0"/>
            </a:endParaRPr>
          </a:p>
          <a:p>
            <a:pPr algn="ctr"/>
            <a:endParaRPr lang="en-US" altLang="zh-TW">
              <a:solidFill>
                <a:schemeClr val="tx1"/>
              </a:solidFill>
              <a:latin typeface="Arial" panose="020B0604020202020204" pitchFamily="34" charset="0"/>
              <a:ea typeface="微軟正黑體" panose="020B0604030504040204" pitchFamily="34" charset="-120"/>
              <a:cs typeface="Arial" panose="020B0604020202020204" pitchFamily="34" charset="0"/>
            </a:endParaRPr>
          </a:p>
          <a:p>
            <a:pPr algn="ctr"/>
            <a:endParaRPr lang="en-US" altLang="zh-TW">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99" name="矩形: 圓角 198">
            <a:extLst>
              <a:ext uri="{FF2B5EF4-FFF2-40B4-BE49-F238E27FC236}">
                <a16:creationId xmlns:a16="http://schemas.microsoft.com/office/drawing/2014/main" id="{A5AA60C4-7469-E6A0-259D-5B38CE7D4024}"/>
              </a:ext>
            </a:extLst>
          </p:cNvPr>
          <p:cNvSpPr/>
          <p:nvPr/>
        </p:nvSpPr>
        <p:spPr>
          <a:xfrm>
            <a:off x="260320" y="2711921"/>
            <a:ext cx="1934426" cy="1800466"/>
          </a:xfrm>
          <a:prstGeom prst="roundRect">
            <a:avLst>
              <a:gd name="adj" fmla="val 9236"/>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5400" b="1">
                <a:solidFill>
                  <a:schemeClr val="tx1"/>
                </a:solidFill>
                <a:latin typeface="Arial" panose="020B0604020202020204" pitchFamily="34" charset="0"/>
                <a:ea typeface="微軟正黑體" panose="020B0604030504040204" pitchFamily="34" charset="-120"/>
                <a:cs typeface="Arial" panose="020B0604020202020204" pitchFamily="34" charset="0"/>
              </a:rPr>
              <a:t> </a:t>
            </a:r>
            <a:r>
              <a:rPr lang="en-US" altLang="zh-TW">
                <a:solidFill>
                  <a:schemeClr val="tx1"/>
                </a:solidFill>
                <a:latin typeface="Arial" panose="020B0604020202020204" pitchFamily="34" charset="0"/>
                <a:ea typeface="微軟正黑體" panose="020B0604030504040204" pitchFamily="34" charset="-120"/>
                <a:cs typeface="Arial" panose="020B0604020202020204" pitchFamily="34" charset="0"/>
              </a:rPr>
              <a:t> </a:t>
            </a:r>
            <a:endParaRPr lang="zh-TW" altLang="en-US" sz="1600" b="1">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00" name="矩形: 圓角 199">
            <a:extLst>
              <a:ext uri="{FF2B5EF4-FFF2-40B4-BE49-F238E27FC236}">
                <a16:creationId xmlns:a16="http://schemas.microsoft.com/office/drawing/2014/main" id="{96145A08-35F8-944B-E251-35CABE6FD8E2}"/>
              </a:ext>
            </a:extLst>
          </p:cNvPr>
          <p:cNvSpPr/>
          <p:nvPr/>
        </p:nvSpPr>
        <p:spPr>
          <a:xfrm>
            <a:off x="242468" y="1515851"/>
            <a:ext cx="2020141" cy="1088573"/>
          </a:xfrm>
          <a:prstGeom prst="roundRect">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400" b="1">
                <a:solidFill>
                  <a:schemeClr val="tx1"/>
                </a:solidFill>
                <a:latin typeface="Arial"/>
                <a:ea typeface="微軟正黑體"/>
                <a:cs typeface="Arial"/>
              </a:rPr>
              <a:t>Expand your storage capacity to </a:t>
            </a:r>
            <a:r>
              <a:rPr lang="en-US" altLang="zh-TW" sz="1400" b="1">
                <a:solidFill>
                  <a:srgbClr val="FF0000"/>
                </a:solidFill>
                <a:latin typeface="Arial"/>
                <a:ea typeface="微軟正黑體"/>
                <a:cs typeface="Arial"/>
              </a:rPr>
              <a:t>3PB+ </a:t>
            </a:r>
            <a:r>
              <a:rPr lang="en-US" altLang="zh-TW" sz="1400" b="1">
                <a:solidFill>
                  <a:schemeClr val="tx1"/>
                </a:solidFill>
                <a:latin typeface="Arial"/>
                <a:ea typeface="微軟正黑體"/>
                <a:cs typeface="Arial"/>
              </a:rPr>
              <a:t>with additional</a:t>
            </a:r>
            <a:r>
              <a:rPr lang="en-US" altLang="zh-TW" sz="1400" b="1">
                <a:solidFill>
                  <a:srgbClr val="FF3A00"/>
                </a:solidFill>
                <a:latin typeface="Arial"/>
                <a:ea typeface="微軟正黑體"/>
                <a:cs typeface="Arial"/>
              </a:rPr>
              <a:t> </a:t>
            </a:r>
            <a:r>
              <a:rPr lang="en-US" sz="1400" b="1">
                <a:solidFill>
                  <a:srgbClr val="FF3A00"/>
                </a:solidFill>
                <a:latin typeface="Arial"/>
                <a:ea typeface="微軟正黑體"/>
                <a:cs typeface="Arial"/>
              </a:rPr>
              <a:t>JBOD</a:t>
            </a:r>
            <a:endParaRPr lang="zh-TW" sz="1400">
              <a:latin typeface="Arial"/>
              <a:ea typeface="微軟正黑體"/>
              <a:cs typeface="Arial"/>
            </a:endParaRPr>
          </a:p>
        </p:txBody>
      </p:sp>
      <p:pic>
        <p:nvPicPr>
          <p:cNvPr id="152" name="圖片 151" descr="一張含有 文字, 螢幕擷取畫面 的圖片&#10;&#10;自動產生的描述">
            <a:extLst>
              <a:ext uri="{FF2B5EF4-FFF2-40B4-BE49-F238E27FC236}">
                <a16:creationId xmlns:a16="http://schemas.microsoft.com/office/drawing/2014/main" id="{AEF3E02D-BD84-ACEE-77E8-90EA724B067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36071" b="36071"/>
          <a:stretch/>
        </p:blipFill>
        <p:spPr>
          <a:xfrm>
            <a:off x="8632295" y="4779736"/>
            <a:ext cx="2050684" cy="571293"/>
          </a:xfrm>
          <a:prstGeom prst="rect">
            <a:avLst/>
          </a:prstGeom>
          <a:effectLst>
            <a:outerShdw blurRad="165100" dist="152400" dir="8100000" algn="tr" rotWithShape="0">
              <a:prstClr val="black">
                <a:alpha val="40000"/>
              </a:prstClr>
            </a:outerShdw>
          </a:effectLst>
        </p:spPr>
      </p:pic>
      <p:sp>
        <p:nvSpPr>
          <p:cNvPr id="153" name="文字方塊 42">
            <a:extLst>
              <a:ext uri="{FF2B5EF4-FFF2-40B4-BE49-F238E27FC236}">
                <a16:creationId xmlns:a16="http://schemas.microsoft.com/office/drawing/2014/main" id="{E1F0FC95-EAED-F7E3-3F67-AD0D01C0F067}"/>
              </a:ext>
            </a:extLst>
          </p:cNvPr>
          <p:cNvSpPr txBox="1"/>
          <p:nvPr/>
        </p:nvSpPr>
        <p:spPr>
          <a:xfrm>
            <a:off x="8851667" y="4878821"/>
            <a:ext cx="1607410" cy="323165"/>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500" b="1">
                <a:solidFill>
                  <a:srgbClr val="FF0000"/>
                </a:solidFill>
                <a:latin typeface="Arial" panose="020B0604020202020204" pitchFamily="34" charset="0"/>
                <a:ea typeface="微軟正黑體"/>
                <a:cs typeface="Arial" panose="020B0604020202020204" pitchFamily="34" charset="0"/>
              </a:rPr>
              <a:t>PCIe Gen5 M.2</a:t>
            </a:r>
          </a:p>
        </p:txBody>
      </p:sp>
      <p:sp>
        <p:nvSpPr>
          <p:cNvPr id="157" name="文字方塊 49">
            <a:extLst>
              <a:ext uri="{FF2B5EF4-FFF2-40B4-BE49-F238E27FC236}">
                <a16:creationId xmlns:a16="http://schemas.microsoft.com/office/drawing/2014/main" id="{E0635212-1275-98D8-9D07-4C0CDA14F938}"/>
              </a:ext>
            </a:extLst>
          </p:cNvPr>
          <p:cNvSpPr txBox="1"/>
          <p:nvPr/>
        </p:nvSpPr>
        <p:spPr>
          <a:xfrm>
            <a:off x="8632295" y="2036306"/>
            <a:ext cx="3329372" cy="923330"/>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b="1">
                <a:latin typeface="Arial" panose="020B0604020202020204" pitchFamily="34" charset="0"/>
                <a:ea typeface="微軟正黑體"/>
                <a:cs typeface="Arial" panose="020B0604020202020204" pitchFamily="34" charset="0"/>
              </a:rPr>
              <a:t>2 x 10GBASE-T + </a:t>
            </a:r>
            <a:endParaRPr lang="zh-TW" altLang="en-US" sz="1600">
              <a:latin typeface="Arial" panose="020B0604020202020204" pitchFamily="34" charset="0"/>
              <a:ea typeface="新細明體" panose="02020500000000000000" pitchFamily="18" charset="-120"/>
              <a:cs typeface="Arial" panose="020B0604020202020204" pitchFamily="34" charset="0"/>
            </a:endParaRPr>
          </a:p>
          <a:p>
            <a:pPr algn="ctr"/>
            <a:r>
              <a:rPr lang="en-US" altLang="zh-TW" b="1">
                <a:latin typeface="Arial" panose="020B0604020202020204" pitchFamily="34" charset="0"/>
                <a:ea typeface="微軟正黑體"/>
                <a:cs typeface="Arial" panose="020B0604020202020204" pitchFamily="34" charset="0"/>
              </a:rPr>
              <a:t>2 x 2.5GbE + </a:t>
            </a:r>
            <a:endParaRPr lang="zh-TW" altLang="en-US" sz="1600">
              <a:latin typeface="Arial" panose="020B0604020202020204" pitchFamily="34" charset="0"/>
              <a:ea typeface="新細明體"/>
              <a:cs typeface="Arial" panose="020B0604020202020204" pitchFamily="34" charset="0"/>
            </a:endParaRPr>
          </a:p>
          <a:p>
            <a:pPr algn="ctr"/>
            <a:r>
              <a:rPr lang="en-US" altLang="zh-TW" b="1">
                <a:latin typeface="Arial" panose="020B0604020202020204" pitchFamily="34" charset="0"/>
                <a:ea typeface="微軟正黑體"/>
                <a:cs typeface="Arial" panose="020B0604020202020204" pitchFamily="34" charset="0"/>
              </a:rPr>
              <a:t>2 x USB-A 3.2 Gen 2 10Gbps</a:t>
            </a:r>
          </a:p>
        </p:txBody>
      </p:sp>
      <p:sp>
        <p:nvSpPr>
          <p:cNvPr id="158" name="文字方塊 51">
            <a:extLst>
              <a:ext uri="{FF2B5EF4-FFF2-40B4-BE49-F238E27FC236}">
                <a16:creationId xmlns:a16="http://schemas.microsoft.com/office/drawing/2014/main" id="{4C96C6C3-4612-CF8F-0FD3-1F47B083EE60}"/>
              </a:ext>
            </a:extLst>
          </p:cNvPr>
          <p:cNvSpPr txBox="1"/>
          <p:nvPr/>
        </p:nvSpPr>
        <p:spPr>
          <a:xfrm>
            <a:off x="5255062" y="4848177"/>
            <a:ext cx="1229905" cy="584775"/>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200" b="1">
                <a:latin typeface="Arial" panose="020B0604020202020204" pitchFamily="34" charset="0"/>
                <a:ea typeface="微軟正黑體"/>
                <a:cs typeface="Arial" panose="020B0604020202020204" pitchFamily="34" charset="0"/>
              </a:rPr>
              <a:t>Up</a:t>
            </a:r>
            <a:r>
              <a:rPr lang="zh-TW" altLang="en-US" sz="1200" b="1">
                <a:solidFill>
                  <a:srgbClr val="000000"/>
                </a:solidFill>
                <a:latin typeface="Arial" panose="020B0604020202020204" pitchFamily="34" charset="0"/>
                <a:ea typeface="微軟正黑體"/>
                <a:cs typeface="Arial" panose="020B0604020202020204" pitchFamily="34" charset="0"/>
              </a:rPr>
              <a:t> to Total </a:t>
            </a:r>
            <a:br>
              <a:rPr lang="en-US" altLang="zh-TW" sz="1200" b="1">
                <a:solidFill>
                  <a:srgbClr val="000000"/>
                </a:solidFill>
                <a:latin typeface="Arial" panose="020B0604020202020204" pitchFamily="34" charset="0"/>
                <a:ea typeface="微軟正黑體"/>
                <a:cs typeface="Arial" panose="020B0604020202020204" pitchFamily="34" charset="0"/>
              </a:rPr>
            </a:br>
            <a:r>
              <a:rPr lang="zh-TW" altLang="en-US" sz="2000" b="1">
                <a:solidFill>
                  <a:srgbClr val="FF3A00"/>
                </a:solidFill>
                <a:latin typeface="Arial" panose="020B0604020202020204" pitchFamily="34" charset="0"/>
                <a:ea typeface="微軟正黑體"/>
                <a:cs typeface="Arial" panose="020B0604020202020204" pitchFamily="34" charset="0"/>
              </a:rPr>
              <a:t>128GB</a:t>
            </a:r>
          </a:p>
        </p:txBody>
      </p:sp>
      <p:pic>
        <p:nvPicPr>
          <p:cNvPr id="159" name="圖片 158">
            <a:extLst>
              <a:ext uri="{FF2B5EF4-FFF2-40B4-BE49-F238E27FC236}">
                <a16:creationId xmlns:a16="http://schemas.microsoft.com/office/drawing/2014/main" id="{82B9C337-6E22-35EB-3416-E2CFF57C01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874377" y="845159"/>
            <a:ext cx="2863025" cy="618413"/>
          </a:xfrm>
          <a:prstGeom prst="rect">
            <a:avLst/>
          </a:prstGeom>
          <a:effectLst>
            <a:outerShdw blurRad="292100" dist="152400" dir="8100000" algn="tr" rotWithShape="0">
              <a:prstClr val="black">
                <a:alpha val="40000"/>
              </a:prstClr>
            </a:outerShdw>
          </a:effectLst>
        </p:spPr>
      </p:pic>
      <p:sp>
        <p:nvSpPr>
          <p:cNvPr id="160" name="文字方塊 61">
            <a:extLst>
              <a:ext uri="{FF2B5EF4-FFF2-40B4-BE49-F238E27FC236}">
                <a16:creationId xmlns:a16="http://schemas.microsoft.com/office/drawing/2014/main" id="{DA340DDB-ADFB-A5C2-FD90-D6B33308BAAE}"/>
              </a:ext>
            </a:extLst>
          </p:cNvPr>
          <p:cNvSpPr txBox="1"/>
          <p:nvPr/>
        </p:nvSpPr>
        <p:spPr>
          <a:xfrm>
            <a:off x="3914111" y="2401372"/>
            <a:ext cx="4507188" cy="800219"/>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800" b="1">
                <a:solidFill>
                  <a:srgbClr val="FE4F00"/>
                </a:solidFill>
                <a:latin typeface="Arial" panose="020B0604020202020204" pitchFamily="34" charset="0"/>
                <a:ea typeface="微軟正黑體"/>
                <a:cs typeface="Arial" panose="020B0604020202020204" pitchFamily="34" charset="0"/>
              </a:rPr>
              <a:t>TS-hx77AXU</a:t>
            </a:r>
          </a:p>
          <a:p>
            <a:pPr algn="ctr"/>
            <a:r>
              <a:rPr lang="en-US" altLang="zh-TW" sz="1800" b="1">
                <a:solidFill>
                  <a:schemeClr val="tx1"/>
                </a:solidFill>
                <a:latin typeface="Arial" panose="020B0604020202020204" pitchFamily="34" charset="0"/>
                <a:ea typeface="微軟正黑體"/>
                <a:cs typeface="Arial" panose="020B0604020202020204" pitchFamily="34" charset="0"/>
              </a:rPr>
              <a:t>Enterprise 12/16-bay NAS</a:t>
            </a:r>
            <a:endParaRPr lang="zh-TW" altLang="zh-TW">
              <a:solidFill>
                <a:schemeClr val="tx1"/>
              </a:solidFill>
              <a:latin typeface="Arial" panose="020B0604020202020204" pitchFamily="34" charset="0"/>
              <a:cs typeface="Arial" panose="020B0604020202020204" pitchFamily="34" charset="0"/>
            </a:endParaRPr>
          </a:p>
        </p:txBody>
      </p:sp>
      <p:sp>
        <p:nvSpPr>
          <p:cNvPr id="164" name="矩形 163">
            <a:extLst>
              <a:ext uri="{FF2B5EF4-FFF2-40B4-BE49-F238E27FC236}">
                <a16:creationId xmlns:a16="http://schemas.microsoft.com/office/drawing/2014/main" id="{3A6B5028-7C2D-DE1C-ADFB-E8FB9AA60617}"/>
              </a:ext>
            </a:extLst>
          </p:cNvPr>
          <p:cNvSpPr/>
          <p:nvPr/>
        </p:nvSpPr>
        <p:spPr>
          <a:xfrm>
            <a:off x="10824262" y="5932105"/>
            <a:ext cx="1147936" cy="400110"/>
          </a:xfrm>
          <a:prstGeom prst="rect">
            <a:avLst/>
          </a:prstGeom>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latin typeface="Arial" panose="020B0604020202020204" pitchFamily="34" charset="0"/>
                <a:ea typeface="微軟正黑體"/>
                <a:cs typeface="Arial" panose="020B0604020202020204" pitchFamily="34" charset="0"/>
              </a:rPr>
              <a:t>Standard 5-Year Warranty</a:t>
            </a:r>
            <a:endParaRPr lang="zh-TW" altLang="en-US" sz="1000">
              <a:latin typeface="Arial" panose="020B0604020202020204" pitchFamily="34" charset="0"/>
              <a:cs typeface="Arial" panose="020B0604020202020204" pitchFamily="34" charset="0"/>
            </a:endParaRPr>
          </a:p>
        </p:txBody>
      </p:sp>
      <p:sp>
        <p:nvSpPr>
          <p:cNvPr id="168" name="文字方塊 49">
            <a:extLst>
              <a:ext uri="{FF2B5EF4-FFF2-40B4-BE49-F238E27FC236}">
                <a16:creationId xmlns:a16="http://schemas.microsoft.com/office/drawing/2014/main" id="{943B8472-BE71-484A-BE8E-911D83429610}"/>
              </a:ext>
            </a:extLst>
          </p:cNvPr>
          <p:cNvSpPr txBox="1"/>
          <p:nvPr/>
        </p:nvSpPr>
        <p:spPr>
          <a:xfrm>
            <a:off x="405702" y="5950050"/>
            <a:ext cx="3240435" cy="523220"/>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rgbClr val="242020"/>
                </a:solidFill>
                <a:latin typeface="Arial" panose="020B0604020202020204" pitchFamily="34" charset="0"/>
                <a:ea typeface="微軟正黑體"/>
                <a:cs typeface="Arial" panose="020B0604020202020204" pitchFamily="34" charset="0"/>
              </a:rPr>
              <a:t>Empower your enterprise with an efficient virtualization environment</a:t>
            </a:r>
            <a:endParaRPr lang="zh-TW" altLang="en-US" sz="1400" b="1">
              <a:solidFill>
                <a:srgbClr val="242020"/>
              </a:solidFill>
              <a:latin typeface="Arial" panose="020B0604020202020204" pitchFamily="34" charset="0"/>
              <a:ea typeface="微軟正黑體"/>
              <a:cs typeface="Arial" panose="020B0604020202020204" pitchFamily="34" charset="0"/>
            </a:endParaRPr>
          </a:p>
        </p:txBody>
      </p:sp>
      <p:sp>
        <p:nvSpPr>
          <p:cNvPr id="172" name="矩形: 圓角 171">
            <a:extLst>
              <a:ext uri="{FF2B5EF4-FFF2-40B4-BE49-F238E27FC236}">
                <a16:creationId xmlns:a16="http://schemas.microsoft.com/office/drawing/2014/main" id="{96AF96F8-9CF8-32D6-A9CA-71EB41D2C14C}"/>
              </a:ext>
            </a:extLst>
          </p:cNvPr>
          <p:cNvSpPr/>
          <p:nvPr/>
        </p:nvSpPr>
        <p:spPr>
          <a:xfrm>
            <a:off x="263955" y="2612885"/>
            <a:ext cx="1908292" cy="650654"/>
          </a:xfrm>
          <a:prstGeom prst="roundRect">
            <a:avLst>
              <a:gd name="adj" fmla="val 10241"/>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400" b="1">
                <a:solidFill>
                  <a:schemeClr val="tx1"/>
                </a:solidFill>
                <a:latin typeface="Arial" panose="020B0604020202020204" pitchFamily="34" charset="0"/>
                <a:ea typeface="微軟正黑體"/>
                <a:cs typeface="Arial" panose="020B0604020202020204" pitchFamily="34" charset="0"/>
              </a:rPr>
              <a:t>Integrated graphics</a:t>
            </a:r>
          </a:p>
        </p:txBody>
      </p:sp>
      <p:sp>
        <p:nvSpPr>
          <p:cNvPr id="181" name="矩形: 圓角 180">
            <a:extLst>
              <a:ext uri="{FF2B5EF4-FFF2-40B4-BE49-F238E27FC236}">
                <a16:creationId xmlns:a16="http://schemas.microsoft.com/office/drawing/2014/main" id="{19BD6227-FE33-F9C4-2DFC-9C8897355BA4}"/>
              </a:ext>
            </a:extLst>
          </p:cNvPr>
          <p:cNvSpPr/>
          <p:nvPr/>
        </p:nvSpPr>
        <p:spPr>
          <a:xfrm>
            <a:off x="3967980" y="5445041"/>
            <a:ext cx="1412295" cy="857106"/>
          </a:xfrm>
          <a:prstGeom prst="roundRect">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2400" b="1">
                <a:solidFill>
                  <a:srgbClr val="FF3A00"/>
                </a:solidFill>
                <a:latin typeface="Arial" panose="020B0604020202020204" pitchFamily="34" charset="0"/>
                <a:ea typeface="微軟正黑體"/>
                <a:cs typeface="Arial" panose="020B0604020202020204" pitchFamily="34" charset="0"/>
              </a:rPr>
              <a:t>3PB up</a:t>
            </a:r>
            <a:endParaRPr lang="zh-TW" altLang="en-US" sz="2400" b="1">
              <a:solidFill>
                <a:srgbClr val="FF3A0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82" name="文字方塊 51">
            <a:extLst>
              <a:ext uri="{FF2B5EF4-FFF2-40B4-BE49-F238E27FC236}">
                <a16:creationId xmlns:a16="http://schemas.microsoft.com/office/drawing/2014/main" id="{C58604D1-2C98-56F4-B529-4E4CD4F0AB86}"/>
              </a:ext>
            </a:extLst>
          </p:cNvPr>
          <p:cNvSpPr txBox="1"/>
          <p:nvPr/>
        </p:nvSpPr>
        <p:spPr>
          <a:xfrm>
            <a:off x="5289196" y="5854721"/>
            <a:ext cx="1080593" cy="584775"/>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600" b="1">
                <a:latin typeface="Arial" panose="020B0604020202020204" pitchFamily="34" charset="0"/>
                <a:ea typeface="微軟正黑體"/>
                <a:cs typeface="Arial" panose="020B0604020202020204" pitchFamily="34" charset="0"/>
              </a:rPr>
              <a:t>Storage </a:t>
            </a:r>
            <a:endParaRPr lang="zh-TW">
              <a:latin typeface="Arial" panose="020B0604020202020204" pitchFamily="34" charset="0"/>
              <a:ea typeface="新細明體" panose="02020500000000000000" pitchFamily="18" charset="-120"/>
              <a:cs typeface="Arial" panose="020B0604020202020204" pitchFamily="34" charset="0"/>
            </a:endParaRPr>
          </a:p>
          <a:p>
            <a:r>
              <a:rPr lang="zh-TW" altLang="en-US" sz="1600" b="1">
                <a:latin typeface="Arial" panose="020B0604020202020204" pitchFamily="34" charset="0"/>
                <a:ea typeface="微軟正黑體"/>
                <a:cs typeface="Arial" panose="020B0604020202020204" pitchFamily="34" charset="0"/>
              </a:rPr>
              <a:t>capacity</a:t>
            </a:r>
            <a:endParaRPr lang="zh-TW">
              <a:latin typeface="Arial" panose="020B0604020202020204" pitchFamily="34" charset="0"/>
              <a:ea typeface="新細明體"/>
              <a:cs typeface="Arial" panose="020B0604020202020204" pitchFamily="34" charset="0"/>
            </a:endParaRPr>
          </a:p>
        </p:txBody>
      </p:sp>
      <p:sp>
        <p:nvSpPr>
          <p:cNvPr id="183" name="文字方塊 51">
            <a:extLst>
              <a:ext uri="{FF2B5EF4-FFF2-40B4-BE49-F238E27FC236}">
                <a16:creationId xmlns:a16="http://schemas.microsoft.com/office/drawing/2014/main" id="{6610DCCB-8916-2A60-318D-9CDD9EBB997D}"/>
              </a:ext>
            </a:extLst>
          </p:cNvPr>
          <p:cNvSpPr txBox="1"/>
          <p:nvPr/>
        </p:nvSpPr>
        <p:spPr>
          <a:xfrm>
            <a:off x="4074541" y="6021638"/>
            <a:ext cx="1458650" cy="553998"/>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900"/>
              </a:lnSpc>
            </a:pPr>
            <a:r>
              <a:rPr lang="zh-TW" altLang="en-US" sz="800">
                <a:latin typeface="Arial" panose="020B0604020202020204" pitchFamily="34" charset="0"/>
                <a:ea typeface="微軟正黑體"/>
                <a:cs typeface="Arial" panose="020B0604020202020204" pitchFamily="34" charset="0"/>
              </a:rPr>
              <a:t>(TS-h1677AXU-RP </a:t>
            </a:r>
            <a:br>
              <a:rPr lang="en-US" altLang="zh-TW" sz="800">
                <a:latin typeface="Arial" panose="020B0604020202020204" pitchFamily="34" charset="0"/>
                <a:ea typeface="微軟正黑體"/>
                <a:cs typeface="Arial" panose="020B0604020202020204" pitchFamily="34" charset="0"/>
              </a:rPr>
            </a:br>
            <a:r>
              <a:rPr lang="zh-TW" altLang="en-US" sz="800">
                <a:latin typeface="Arial" panose="020B0604020202020204" pitchFamily="34" charset="0"/>
                <a:ea typeface="微軟正黑體"/>
                <a:cs typeface="Arial" panose="020B0604020202020204" pitchFamily="34" charset="0"/>
              </a:rPr>
              <a:t>support up to 8x TL-R2400PES-RP installed with 2</a:t>
            </a:r>
            <a:r>
              <a:rPr lang="en-US" altLang="zh-TW" sz="800">
                <a:latin typeface="Arial" panose="020B0604020202020204" pitchFamily="34" charset="0"/>
                <a:ea typeface="微軟正黑體"/>
                <a:cs typeface="Arial" panose="020B0604020202020204" pitchFamily="34" charset="0"/>
              </a:rPr>
              <a:t>2</a:t>
            </a:r>
            <a:r>
              <a:rPr lang="zh-TW" altLang="en-US" sz="800">
                <a:latin typeface="Arial" panose="020B0604020202020204" pitchFamily="34" charset="0"/>
                <a:ea typeface="微軟正黑體"/>
                <a:cs typeface="Arial" panose="020B0604020202020204" pitchFamily="34" charset="0"/>
              </a:rPr>
              <a:t> TB HDD)</a:t>
            </a:r>
          </a:p>
        </p:txBody>
      </p:sp>
      <p:sp>
        <p:nvSpPr>
          <p:cNvPr id="15" name="文字方塊 14">
            <a:extLst>
              <a:ext uri="{FF2B5EF4-FFF2-40B4-BE49-F238E27FC236}">
                <a16:creationId xmlns:a16="http://schemas.microsoft.com/office/drawing/2014/main" id="{24552C32-7215-2C0E-1ABD-B8D10E240977}"/>
              </a:ext>
            </a:extLst>
          </p:cNvPr>
          <p:cNvSpPr txBox="1"/>
          <p:nvPr/>
        </p:nvSpPr>
        <p:spPr>
          <a:xfrm>
            <a:off x="347298" y="284478"/>
            <a:ext cx="210203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600" b="1">
                <a:latin typeface="Arial" panose="020B0604020202020204" pitchFamily="34" charset="0"/>
                <a:ea typeface="微軟正黑體"/>
                <a:cs typeface="Arial" panose="020B0604020202020204" pitchFamily="34" charset="0"/>
              </a:rPr>
              <a:t>25GbE NIC</a:t>
            </a:r>
            <a:r>
              <a:rPr lang="en-US" altLang="zh-TW" sz="1600" b="1">
                <a:latin typeface="Arial" panose="020B0604020202020204" pitchFamily="34" charset="0"/>
                <a:ea typeface="微軟正黑體"/>
                <a:cs typeface="Arial" panose="020B0604020202020204" pitchFamily="34" charset="0"/>
              </a:rPr>
              <a:t> Ready</a:t>
            </a:r>
            <a:endParaRPr lang="zh-TW" altLang="en-US" sz="1600" b="1">
              <a:latin typeface="Arial" panose="020B0604020202020204" pitchFamily="34" charset="0"/>
              <a:ea typeface="微軟正黑體" panose="020B0604030504040204" pitchFamily="34" charset="-120"/>
              <a:cs typeface="Arial" panose="020B0604020202020204" pitchFamily="34" charset="0"/>
            </a:endParaRPr>
          </a:p>
        </p:txBody>
      </p:sp>
      <p:sp>
        <p:nvSpPr>
          <p:cNvPr id="16" name="矩形 15">
            <a:extLst>
              <a:ext uri="{FF2B5EF4-FFF2-40B4-BE49-F238E27FC236}">
                <a16:creationId xmlns:a16="http://schemas.microsoft.com/office/drawing/2014/main" id="{7E2E1234-BDCA-4A06-A7A4-324F6CAD5F39}"/>
              </a:ext>
            </a:extLst>
          </p:cNvPr>
          <p:cNvSpPr/>
          <p:nvPr/>
        </p:nvSpPr>
        <p:spPr>
          <a:xfrm>
            <a:off x="8718877" y="5351029"/>
            <a:ext cx="1923607" cy="1169551"/>
          </a:xfrm>
          <a:prstGeom prst="rect">
            <a:avLst/>
          </a:prstGeom>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b="1">
                <a:solidFill>
                  <a:srgbClr val="000000"/>
                </a:solidFill>
                <a:latin typeface="Arial" panose="020B0604020202020204" pitchFamily="34" charset="0"/>
                <a:ea typeface="微軟正黑體"/>
                <a:cs typeface="Arial" panose="020B0604020202020204" pitchFamily="34" charset="0"/>
              </a:rPr>
              <a:t>Turbocharge your workflow with support for 2 x PCIe Gen5 x2 M.2 2280 </a:t>
            </a:r>
            <a:r>
              <a:rPr lang="en-US" altLang="zh-TW" sz="1400" b="1" err="1">
                <a:solidFill>
                  <a:srgbClr val="000000"/>
                </a:solidFill>
                <a:latin typeface="Arial" panose="020B0604020202020204" pitchFamily="34" charset="0"/>
                <a:ea typeface="微軟正黑體"/>
                <a:cs typeface="Arial" panose="020B0604020202020204" pitchFamily="34" charset="0"/>
              </a:rPr>
              <a:t>NVMe</a:t>
            </a:r>
            <a:r>
              <a:rPr lang="en-US" altLang="zh-TW" sz="1400" b="1">
                <a:solidFill>
                  <a:srgbClr val="000000"/>
                </a:solidFill>
                <a:latin typeface="Arial" panose="020B0604020202020204" pitchFamily="34" charset="0"/>
                <a:ea typeface="微軟正黑體"/>
                <a:cs typeface="Arial" panose="020B0604020202020204" pitchFamily="34" charset="0"/>
              </a:rPr>
              <a:t> SSDs</a:t>
            </a:r>
            <a:endParaRPr lang="zh-TW" altLang="en-US" b="1">
              <a:solidFill>
                <a:srgbClr val="FF3A00"/>
              </a:solidFill>
              <a:latin typeface="Arial" panose="020B0604020202020204" pitchFamily="34" charset="0"/>
              <a:ea typeface="微軟正黑體"/>
              <a:cs typeface="Arial" panose="020B0604020202020204" pitchFamily="34" charset="0"/>
            </a:endParaRPr>
          </a:p>
        </p:txBody>
      </p:sp>
      <p:pic>
        <p:nvPicPr>
          <p:cNvPr id="8" name="圖形 7" descr="一張含有 標誌, 字型, 文字, 圖形 的圖片&#10;&#10;自動產生的描述">
            <a:extLst>
              <a:ext uri="{FF2B5EF4-FFF2-40B4-BE49-F238E27FC236}">
                <a16:creationId xmlns:a16="http://schemas.microsoft.com/office/drawing/2014/main" id="{79CD7BFF-9776-B6F9-87C3-6FD4A93EAE6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81023" y="4985283"/>
            <a:ext cx="1013675" cy="824224"/>
          </a:xfrm>
          <a:prstGeom prst="rect">
            <a:avLst/>
          </a:prstGeom>
        </p:spPr>
      </p:pic>
      <p:pic>
        <p:nvPicPr>
          <p:cNvPr id="13" name="圖片 12" descr="一張含有 文字, 字型, 螢幕擷取畫面, 圖形 的圖片&#10;&#10;自動產生的描述">
            <a:extLst>
              <a:ext uri="{FF2B5EF4-FFF2-40B4-BE49-F238E27FC236}">
                <a16:creationId xmlns:a16="http://schemas.microsoft.com/office/drawing/2014/main" id="{DC13B5D7-0AF1-E143-5AC1-B9C9691153E2}"/>
              </a:ext>
            </a:extLst>
          </p:cNvPr>
          <p:cNvPicPr>
            <a:picLocks noChangeAspect="1"/>
          </p:cNvPicPr>
          <p:nvPr/>
        </p:nvPicPr>
        <p:blipFill>
          <a:blip r:embed="rId7"/>
          <a:stretch>
            <a:fillRect/>
          </a:stretch>
        </p:blipFill>
        <p:spPr>
          <a:xfrm>
            <a:off x="2461413" y="1671588"/>
            <a:ext cx="1241542" cy="1112983"/>
          </a:xfrm>
          <a:prstGeom prst="rect">
            <a:avLst/>
          </a:prstGeom>
        </p:spPr>
      </p:pic>
      <p:pic>
        <p:nvPicPr>
          <p:cNvPr id="3" name="圖片 2" descr="一張含有 文字, 螢幕擷取畫面, 字型 的圖片&#10;&#10;自動產生的描述">
            <a:extLst>
              <a:ext uri="{FF2B5EF4-FFF2-40B4-BE49-F238E27FC236}">
                <a16:creationId xmlns:a16="http://schemas.microsoft.com/office/drawing/2014/main" id="{4B1E8DE0-C894-DC1A-3F08-6BD1A3E2A4F8}"/>
              </a:ext>
            </a:extLst>
          </p:cNvPr>
          <p:cNvPicPr>
            <a:picLocks noChangeAspect="1"/>
          </p:cNvPicPr>
          <p:nvPr/>
        </p:nvPicPr>
        <p:blipFill rotWithShape="1">
          <a:blip r:embed="rId8"/>
          <a:srcRect t="3334" r="49871" b="-1521"/>
          <a:stretch/>
        </p:blipFill>
        <p:spPr>
          <a:xfrm>
            <a:off x="942513" y="4495372"/>
            <a:ext cx="2260625" cy="677377"/>
          </a:xfrm>
          <a:prstGeom prst="rect">
            <a:avLst/>
          </a:prstGeom>
        </p:spPr>
      </p:pic>
      <p:pic>
        <p:nvPicPr>
          <p:cNvPr id="4" name="圖片 3" descr="一張含有 文字, 螢幕擷取畫面, 字型 的圖片&#10;&#10;自動產生的描述">
            <a:extLst>
              <a:ext uri="{FF2B5EF4-FFF2-40B4-BE49-F238E27FC236}">
                <a16:creationId xmlns:a16="http://schemas.microsoft.com/office/drawing/2014/main" id="{A49F5FB8-741B-E5E8-AF47-D734FFECA760}"/>
              </a:ext>
            </a:extLst>
          </p:cNvPr>
          <p:cNvPicPr>
            <a:picLocks noChangeAspect="1"/>
          </p:cNvPicPr>
          <p:nvPr/>
        </p:nvPicPr>
        <p:blipFill rotWithShape="1">
          <a:blip r:embed="rId8"/>
          <a:srcRect l="50643" r="-514" b="819"/>
          <a:stretch/>
        </p:blipFill>
        <p:spPr>
          <a:xfrm>
            <a:off x="919837" y="5201986"/>
            <a:ext cx="2249034" cy="684237"/>
          </a:xfrm>
          <a:prstGeom prst="rect">
            <a:avLst/>
          </a:prstGeom>
        </p:spPr>
      </p:pic>
      <p:pic>
        <p:nvPicPr>
          <p:cNvPr id="10" name="圖片 9" descr="一張含有 電子產品, 螢幕擷取畫面, 電子裝置, 電腦 的圖片&#10;&#10;自動產生的描述">
            <a:extLst>
              <a:ext uri="{FF2B5EF4-FFF2-40B4-BE49-F238E27FC236}">
                <a16:creationId xmlns:a16="http://schemas.microsoft.com/office/drawing/2014/main" id="{95B603F3-1E76-4D36-D06E-A97E35580645}"/>
              </a:ext>
            </a:extLst>
          </p:cNvPr>
          <p:cNvPicPr>
            <a:picLocks noChangeAspect="1"/>
          </p:cNvPicPr>
          <p:nvPr/>
        </p:nvPicPr>
        <p:blipFill rotWithShape="1">
          <a:blip r:embed="rId9"/>
          <a:srcRect l="2520" t="29605" r="42798" b="29441"/>
          <a:stretch/>
        </p:blipFill>
        <p:spPr>
          <a:xfrm>
            <a:off x="5753364" y="706825"/>
            <a:ext cx="2628659" cy="1245857"/>
          </a:xfrm>
          <a:prstGeom prst="rect">
            <a:avLst/>
          </a:prstGeom>
        </p:spPr>
      </p:pic>
      <p:sp>
        <p:nvSpPr>
          <p:cNvPr id="25" name="矩形: 圓角 24">
            <a:extLst>
              <a:ext uri="{FF2B5EF4-FFF2-40B4-BE49-F238E27FC236}">
                <a16:creationId xmlns:a16="http://schemas.microsoft.com/office/drawing/2014/main" id="{6BDFDD88-613A-EE14-70FB-943E5B176E9F}"/>
              </a:ext>
            </a:extLst>
          </p:cNvPr>
          <p:cNvSpPr/>
          <p:nvPr/>
        </p:nvSpPr>
        <p:spPr>
          <a:xfrm>
            <a:off x="6569027" y="4985283"/>
            <a:ext cx="1695730" cy="479376"/>
          </a:xfrm>
          <a:prstGeom prst="roundRect">
            <a:avLst>
              <a:gd name="adj" fmla="val 10241"/>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600" b="1">
                <a:solidFill>
                  <a:schemeClr val="tx1"/>
                </a:solidFill>
                <a:latin typeface="Arial" panose="020B0604020202020204" pitchFamily="34" charset="0"/>
                <a:ea typeface="微軟正黑體"/>
                <a:cs typeface="Arial" panose="020B0604020202020204" pitchFamily="34" charset="0"/>
              </a:rPr>
              <a:t>Faster!</a:t>
            </a:r>
            <a:endParaRPr lang="en-US" altLang="zh-TW" sz="1600" b="1">
              <a:solidFill>
                <a:schemeClr val="tx1"/>
              </a:solidFill>
              <a:latin typeface="Arial" panose="020B0604020202020204" pitchFamily="34" charset="0"/>
              <a:ea typeface="微軟正黑體" panose="020B0604030504040204" pitchFamily="34" charset="-120"/>
              <a:cs typeface="Arial" panose="020B0604020202020204" pitchFamily="34" charset="0"/>
            </a:endParaRPr>
          </a:p>
          <a:p>
            <a:pPr algn="ctr"/>
            <a:r>
              <a:rPr lang="en-US" altLang="zh-TW" sz="2600" b="1">
                <a:solidFill>
                  <a:srgbClr val="FF3A00"/>
                </a:solidFill>
                <a:latin typeface="Arial" panose="020B0604020202020204" pitchFamily="34" charset="0"/>
                <a:ea typeface="微軟正黑體"/>
                <a:cs typeface="Arial" panose="020B0604020202020204" pitchFamily="34" charset="0"/>
              </a:rPr>
              <a:t>DDR5</a:t>
            </a:r>
            <a:endParaRPr lang="en-US" sz="2600">
              <a:solidFill>
                <a:srgbClr val="FF3A00"/>
              </a:solidFill>
              <a:latin typeface="Arial" panose="020B0604020202020204" pitchFamily="34" charset="0"/>
              <a:cs typeface="Arial" panose="020B0604020202020204" pitchFamily="34" charset="0"/>
            </a:endParaRPr>
          </a:p>
        </p:txBody>
      </p:sp>
      <p:sp>
        <p:nvSpPr>
          <p:cNvPr id="26" name="矩形: 圓角 25">
            <a:extLst>
              <a:ext uri="{FF2B5EF4-FFF2-40B4-BE49-F238E27FC236}">
                <a16:creationId xmlns:a16="http://schemas.microsoft.com/office/drawing/2014/main" id="{6CE7228C-B336-7488-67D8-8856C2E915F3}"/>
              </a:ext>
            </a:extLst>
          </p:cNvPr>
          <p:cNvSpPr/>
          <p:nvPr/>
        </p:nvSpPr>
        <p:spPr>
          <a:xfrm>
            <a:off x="6522044" y="5653894"/>
            <a:ext cx="1868910" cy="617169"/>
          </a:xfrm>
          <a:prstGeom prst="roundRect">
            <a:avLst>
              <a:gd name="adj" fmla="val 10241"/>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ts val="1400"/>
              </a:lnSpc>
            </a:pPr>
            <a:r>
              <a:rPr lang="en-US" sz="1300" b="1">
                <a:solidFill>
                  <a:schemeClr val="tx1"/>
                </a:solidFill>
                <a:latin typeface="Arial" panose="020B0604020202020204" pitchFamily="34" charset="0"/>
                <a:ea typeface="微軟正黑體"/>
                <a:cs typeface="Arial" panose="020B0604020202020204" pitchFamily="34" charset="0"/>
              </a:rPr>
              <a:t>Unleash performance with over 4800MT/s UDIMM, optional ECC support</a:t>
            </a:r>
            <a:endParaRPr lang="zh-TW" altLang="en-US" sz="1300">
              <a:solidFill>
                <a:schemeClr val="tx1"/>
              </a:solidFill>
              <a:latin typeface="Arial" panose="020B0604020202020204" pitchFamily="34" charset="0"/>
              <a:cs typeface="Arial" panose="020B0604020202020204" pitchFamily="34" charset="0"/>
            </a:endParaRPr>
          </a:p>
        </p:txBody>
      </p:sp>
      <p:pic>
        <p:nvPicPr>
          <p:cNvPr id="6" name="圖片 5" descr="一張含有 文字, 字型, 螢幕擷取畫面, 圖形 的圖片&#10;&#10;自動產生的描述">
            <a:extLst>
              <a:ext uri="{FF2B5EF4-FFF2-40B4-BE49-F238E27FC236}">
                <a16:creationId xmlns:a16="http://schemas.microsoft.com/office/drawing/2014/main" id="{6D502814-4A9C-068A-65E4-1AF2E803CDBB}"/>
              </a:ext>
            </a:extLst>
          </p:cNvPr>
          <p:cNvPicPr>
            <a:picLocks noChangeAspect="1"/>
          </p:cNvPicPr>
          <p:nvPr/>
        </p:nvPicPr>
        <p:blipFill>
          <a:blip r:embed="rId10"/>
          <a:stretch>
            <a:fillRect/>
          </a:stretch>
        </p:blipFill>
        <p:spPr>
          <a:xfrm>
            <a:off x="514029" y="3135007"/>
            <a:ext cx="1427008" cy="1241855"/>
          </a:xfrm>
          <a:prstGeom prst="rect">
            <a:avLst/>
          </a:prstGeom>
        </p:spPr>
      </p:pic>
      <p:pic>
        <p:nvPicPr>
          <p:cNvPr id="11" name="圖片 10" descr="一張含有 工程, 電子元件, 電子工程, 比例模型 的圖片&#10;&#10;自動產生的描述">
            <a:extLst>
              <a:ext uri="{FF2B5EF4-FFF2-40B4-BE49-F238E27FC236}">
                <a16:creationId xmlns:a16="http://schemas.microsoft.com/office/drawing/2014/main" id="{B9DA888B-FF23-9446-B897-9EB036B814F7}"/>
              </a:ext>
            </a:extLst>
          </p:cNvPr>
          <p:cNvPicPr>
            <a:picLocks noChangeAspect="1"/>
          </p:cNvPicPr>
          <p:nvPr/>
        </p:nvPicPr>
        <p:blipFill>
          <a:blip r:embed="rId11"/>
          <a:stretch>
            <a:fillRect/>
          </a:stretch>
        </p:blipFill>
        <p:spPr>
          <a:xfrm>
            <a:off x="756097" y="621790"/>
            <a:ext cx="889688" cy="561204"/>
          </a:xfrm>
          <a:prstGeom prst="rect">
            <a:avLst/>
          </a:prstGeom>
        </p:spPr>
      </p:pic>
      <p:pic>
        <p:nvPicPr>
          <p:cNvPr id="14" name="圖片 13" descr="一張含有 電子產品, 電子工程, 工程, 機器 的圖片&#10;&#10;自動產生的描述">
            <a:extLst>
              <a:ext uri="{FF2B5EF4-FFF2-40B4-BE49-F238E27FC236}">
                <a16:creationId xmlns:a16="http://schemas.microsoft.com/office/drawing/2014/main" id="{4DBB5373-2C44-748B-9ACA-514D20D071AE}"/>
              </a:ext>
            </a:extLst>
          </p:cNvPr>
          <p:cNvPicPr>
            <a:picLocks noChangeAspect="1"/>
          </p:cNvPicPr>
          <p:nvPr/>
        </p:nvPicPr>
        <p:blipFill>
          <a:blip r:embed="rId12"/>
          <a:stretch>
            <a:fillRect/>
          </a:stretch>
        </p:blipFill>
        <p:spPr>
          <a:xfrm>
            <a:off x="2412345" y="621790"/>
            <a:ext cx="910282" cy="571501"/>
          </a:xfrm>
          <a:prstGeom prst="rect">
            <a:avLst/>
          </a:prstGeom>
        </p:spPr>
      </p:pic>
      <p:sp>
        <p:nvSpPr>
          <p:cNvPr id="17" name="文字方塊 51">
            <a:extLst>
              <a:ext uri="{FF2B5EF4-FFF2-40B4-BE49-F238E27FC236}">
                <a16:creationId xmlns:a16="http://schemas.microsoft.com/office/drawing/2014/main" id="{7CED3E4D-85E7-6B7C-1E9E-2C4CE77BBE5C}"/>
              </a:ext>
            </a:extLst>
          </p:cNvPr>
          <p:cNvSpPr txBox="1"/>
          <p:nvPr/>
        </p:nvSpPr>
        <p:spPr>
          <a:xfrm>
            <a:off x="542345" y="1158795"/>
            <a:ext cx="1264690" cy="230832"/>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900" b="1">
                <a:latin typeface="Arial" panose="020B0604020202020204" pitchFamily="34" charset="0"/>
                <a:ea typeface="微軟正黑體"/>
                <a:cs typeface="Arial" panose="020B0604020202020204" pitchFamily="34" charset="0"/>
              </a:rPr>
              <a:t>QXG-25G2SF-E810</a:t>
            </a:r>
            <a:endParaRPr lang="zh-TW">
              <a:latin typeface="Arial" panose="020B0604020202020204" pitchFamily="34" charset="0"/>
              <a:cs typeface="Arial" panose="020B0604020202020204" pitchFamily="34" charset="0"/>
            </a:endParaRPr>
          </a:p>
        </p:txBody>
      </p:sp>
      <p:sp>
        <p:nvSpPr>
          <p:cNvPr id="18" name="文字方塊 51">
            <a:extLst>
              <a:ext uri="{FF2B5EF4-FFF2-40B4-BE49-F238E27FC236}">
                <a16:creationId xmlns:a16="http://schemas.microsoft.com/office/drawing/2014/main" id="{C759BF81-905E-7724-1F6C-D464484F5423}"/>
              </a:ext>
            </a:extLst>
          </p:cNvPr>
          <p:cNvSpPr txBox="1"/>
          <p:nvPr/>
        </p:nvSpPr>
        <p:spPr>
          <a:xfrm>
            <a:off x="2220804" y="1148498"/>
            <a:ext cx="1264690" cy="230832"/>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900" b="1">
                <a:latin typeface="Arial" panose="020B0604020202020204" pitchFamily="34" charset="0"/>
                <a:ea typeface="微軟正黑體"/>
                <a:cs typeface="Arial" panose="020B0604020202020204" pitchFamily="34" charset="0"/>
              </a:rPr>
              <a:t>QXG-25G2SF-CX6</a:t>
            </a:r>
            <a:endParaRPr lang="zh-TW">
              <a:latin typeface="Arial" panose="020B0604020202020204" pitchFamily="34" charset="0"/>
              <a:cs typeface="Arial" panose="020B0604020202020204" pitchFamily="34" charset="0"/>
            </a:endParaRPr>
          </a:p>
        </p:txBody>
      </p:sp>
      <p:pic>
        <p:nvPicPr>
          <p:cNvPr id="20" name="圖片 19" descr="一張含有 電子產品, 螢幕擷取畫面, 電子裝置, 電腦 的圖片&#10;&#10;自動產生的描述">
            <a:extLst>
              <a:ext uri="{FF2B5EF4-FFF2-40B4-BE49-F238E27FC236}">
                <a16:creationId xmlns:a16="http://schemas.microsoft.com/office/drawing/2014/main" id="{AC565E17-7834-8C23-51E7-9CCC0CD2CCB8}"/>
              </a:ext>
            </a:extLst>
          </p:cNvPr>
          <p:cNvPicPr>
            <a:picLocks noChangeAspect="1"/>
          </p:cNvPicPr>
          <p:nvPr/>
        </p:nvPicPr>
        <p:blipFill rotWithShape="1">
          <a:blip r:embed="rId9"/>
          <a:srcRect l="22203" t="57430" r="57770" b="30294"/>
          <a:stretch/>
        </p:blipFill>
        <p:spPr>
          <a:xfrm>
            <a:off x="8798594" y="3150436"/>
            <a:ext cx="3030383" cy="1213649"/>
          </a:xfrm>
          <a:prstGeom prst="rect">
            <a:avLst/>
          </a:prstGeom>
          <a:effectLst>
            <a:softEdge rad="114300"/>
          </a:effectLst>
        </p:spPr>
      </p:pic>
      <p:sp>
        <p:nvSpPr>
          <p:cNvPr id="22" name="矩形 21">
            <a:extLst>
              <a:ext uri="{FF2B5EF4-FFF2-40B4-BE49-F238E27FC236}">
                <a16:creationId xmlns:a16="http://schemas.microsoft.com/office/drawing/2014/main" id="{B22C268A-1B2E-DACD-49D7-B55173E07A60}"/>
              </a:ext>
            </a:extLst>
          </p:cNvPr>
          <p:cNvSpPr/>
          <p:nvPr/>
        </p:nvSpPr>
        <p:spPr>
          <a:xfrm>
            <a:off x="7753863" y="783240"/>
            <a:ext cx="628135" cy="112240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cxnSp>
        <p:nvCxnSpPr>
          <p:cNvPr id="32" name="直線接點 31">
            <a:extLst>
              <a:ext uri="{FF2B5EF4-FFF2-40B4-BE49-F238E27FC236}">
                <a16:creationId xmlns:a16="http://schemas.microsoft.com/office/drawing/2014/main" id="{C4E98B24-1B01-39DF-609D-B3FF89E60F88}"/>
              </a:ext>
            </a:extLst>
          </p:cNvPr>
          <p:cNvCxnSpPr>
            <a:cxnSpLocks/>
          </p:cNvCxnSpPr>
          <p:nvPr/>
        </p:nvCxnSpPr>
        <p:spPr>
          <a:xfrm>
            <a:off x="4147887" y="5140565"/>
            <a:ext cx="10524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4" name="圖片 33" descr="一張含有 電腦, 室內 的圖片&#10;&#10;自動產生的描述">
            <a:extLst>
              <a:ext uri="{FF2B5EF4-FFF2-40B4-BE49-F238E27FC236}">
                <a16:creationId xmlns:a16="http://schemas.microsoft.com/office/drawing/2014/main" id="{295F0D26-EEE6-168C-439A-8256A9C93056}"/>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4772080" y="3248519"/>
            <a:ext cx="2829261" cy="1307595"/>
          </a:xfrm>
          <a:prstGeom prst="rect">
            <a:avLst/>
          </a:prstGeom>
        </p:spPr>
      </p:pic>
    </p:spTree>
    <p:extLst>
      <p:ext uri="{BB962C8B-B14F-4D97-AF65-F5344CB8AC3E}">
        <p14:creationId xmlns:p14="http://schemas.microsoft.com/office/powerpoint/2010/main" val="20855626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descr="一張含有 文字, 字型, 螢幕擷取畫面, 圖形 的圖片&#10;&#10;自動產生的描述">
            <a:extLst>
              <a:ext uri="{FF2B5EF4-FFF2-40B4-BE49-F238E27FC236}">
                <a16:creationId xmlns:a16="http://schemas.microsoft.com/office/drawing/2014/main" id="{96B505DE-69BC-57E5-FE94-05A19B387D9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85815" y="1595025"/>
            <a:ext cx="4387891" cy="1682961"/>
          </a:xfrm>
          <a:prstGeom prst="rect">
            <a:avLst/>
          </a:prstGeom>
        </p:spPr>
      </p:pic>
      <p:sp>
        <p:nvSpPr>
          <p:cNvPr id="10" name="文字方塊 1">
            <a:extLst>
              <a:ext uri="{FF2B5EF4-FFF2-40B4-BE49-F238E27FC236}">
                <a16:creationId xmlns:a16="http://schemas.microsoft.com/office/drawing/2014/main" id="{31CB6F9B-E2C7-3A62-D4E7-12C8CA26A047}"/>
              </a:ext>
            </a:extLst>
          </p:cNvPr>
          <p:cNvSpPr txBox="1"/>
          <p:nvPr/>
        </p:nvSpPr>
        <p:spPr>
          <a:xfrm>
            <a:off x="583265" y="5946795"/>
            <a:ext cx="7295690" cy="556306"/>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50000"/>
              </a:lnSpc>
            </a:pPr>
            <a:r>
              <a:rPr lang="en-US" altLang="zh-TW" sz="700" spc="150">
                <a:solidFill>
                  <a:schemeClr val="bg1"/>
                </a:solidFill>
                <a:latin typeface="Arial" panose="020B0604020202020204" pitchFamily="34" charset="0"/>
                <a:ea typeface="微軟正黑體" panose="020B0604030504040204" pitchFamily="34" charset="-120"/>
                <a:cs typeface="Arial" panose="020B0604020202020204" pitchFamily="34" charset="0"/>
              </a:rPr>
              <a:t>Copyright© 2024 QNAP Systems, Inc. All rights reserved. QNAP® and other names of QNAP Products are proprietary marks or registered trademarks of QNAP Systems, Inc. Other products and company names mentioned herein are trademarks of their respective holders.​​​​​​​</a:t>
            </a:r>
          </a:p>
        </p:txBody>
      </p:sp>
      <p:pic>
        <p:nvPicPr>
          <p:cNvPr id="12" name="圖形 11">
            <a:extLst>
              <a:ext uri="{FF2B5EF4-FFF2-40B4-BE49-F238E27FC236}">
                <a16:creationId xmlns:a16="http://schemas.microsoft.com/office/drawing/2014/main" id="{C7805F25-7FFF-B20E-FC7F-737F5DDC782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5816" y="666162"/>
            <a:ext cx="1410021" cy="255438"/>
          </a:xfrm>
          <a:prstGeom prst="rect">
            <a:avLst/>
          </a:prstGeom>
        </p:spPr>
      </p:pic>
      <p:sp>
        <p:nvSpPr>
          <p:cNvPr id="13" name="文字方塊 1">
            <a:extLst>
              <a:ext uri="{FF2B5EF4-FFF2-40B4-BE49-F238E27FC236}">
                <a16:creationId xmlns:a16="http://schemas.microsoft.com/office/drawing/2014/main" id="{724BE060-D6C6-C84B-76D0-06AB0025A08B}"/>
              </a:ext>
            </a:extLst>
          </p:cNvPr>
          <p:cNvSpPr txBox="1"/>
          <p:nvPr/>
        </p:nvSpPr>
        <p:spPr>
          <a:xfrm>
            <a:off x="685815" y="7014198"/>
            <a:ext cx="7295690" cy="556306"/>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50000"/>
              </a:lnSpc>
            </a:pPr>
            <a:r>
              <a:rPr lang="en-US" altLang="zh-TW" sz="700" spc="150">
                <a:solidFill>
                  <a:schemeClr val="bg1">
                    <a:lumMod val="65000"/>
                  </a:schemeClr>
                </a:solidFill>
                <a:latin typeface="微軟正黑體" panose="020B0604030504040204" pitchFamily="34" charset="-120"/>
                <a:ea typeface="微軟正黑體" panose="020B0604030504040204" pitchFamily="34" charset="-120"/>
              </a:rPr>
              <a:t>Copyright© 2023 QNAP Systems, Inc. All rights reserved. QNAP® and other names of QNAP Products are proprietary marks or registered trademarks of QNAP Systems, Inc. Other products and company names mentioned herein are trademarks of their respective holders.​​​​​​​​​</a:t>
            </a:r>
            <a:endParaRPr lang="zh-TW" altLang="en-US" sz="700" spc="150">
              <a:solidFill>
                <a:schemeClr val="bg1">
                  <a:lumMod val="65000"/>
                </a:schemeClr>
              </a:solidFill>
              <a:latin typeface="微軟正黑體" panose="020B0604030504040204" pitchFamily="34" charset="-120"/>
              <a:ea typeface="微軟正黑體" panose="020B0604030504040204" pitchFamily="34" charset="-120"/>
            </a:endParaRPr>
          </a:p>
        </p:txBody>
      </p:sp>
      <p:sp>
        <p:nvSpPr>
          <p:cNvPr id="14" name="文字方塊 13">
            <a:extLst>
              <a:ext uri="{FF2B5EF4-FFF2-40B4-BE49-F238E27FC236}">
                <a16:creationId xmlns:a16="http://schemas.microsoft.com/office/drawing/2014/main" id="{9AAC8A79-663B-8A57-A8B1-5A11F649D5FE}"/>
              </a:ext>
            </a:extLst>
          </p:cNvPr>
          <p:cNvSpPr txBox="1"/>
          <p:nvPr/>
        </p:nvSpPr>
        <p:spPr>
          <a:xfrm>
            <a:off x="516766" y="3519779"/>
            <a:ext cx="5579234" cy="1938992"/>
          </a:xfrm>
          <a:prstGeom prst="rect">
            <a:avLst/>
          </a:prstGeom>
          <a:noFill/>
        </p:spPr>
        <p:txBody>
          <a:bodyPr wrap="square" lIns="91440" tIns="45720" rIns="91440" bIns="45720" rtlCol="0" anchor="t">
            <a:spAutoFit/>
          </a:bodyPr>
          <a:lstStyle/>
          <a:p>
            <a:r>
              <a:rPr lang="en-US" altLang="zh-TW" sz="2400" b="1">
                <a:solidFill>
                  <a:schemeClr val="bg1"/>
                </a:solidFill>
                <a:latin typeface="Arial"/>
                <a:ea typeface="微軟正黑體"/>
                <a:cs typeface="Arial"/>
              </a:rPr>
              <a:t>12-bay / 16-bay ZFS Enterprise Rackmount NAS </a:t>
            </a:r>
          </a:p>
          <a:p>
            <a:endParaRPr lang="en-US" altLang="zh-TW" sz="2400" b="1">
              <a:solidFill>
                <a:schemeClr val="bg1"/>
              </a:solidFill>
              <a:latin typeface="Arial"/>
              <a:ea typeface="微軟正黑體"/>
              <a:cs typeface="Arial"/>
            </a:endParaRPr>
          </a:p>
          <a:p>
            <a:r>
              <a:rPr lang="en-US" altLang="zh-TW" sz="2400" b="1" i="1">
                <a:solidFill>
                  <a:schemeClr val="bg1"/>
                </a:solidFill>
                <a:latin typeface="Arial"/>
                <a:ea typeface="微軟正黑體"/>
                <a:cs typeface="Arial"/>
              </a:rPr>
              <a:t>Cost Effective.</a:t>
            </a:r>
          </a:p>
          <a:p>
            <a:r>
              <a:rPr lang="en-US" altLang="zh-TW" sz="2400" b="1" i="1">
                <a:solidFill>
                  <a:schemeClr val="bg1"/>
                </a:solidFill>
                <a:latin typeface="Arial"/>
                <a:ea typeface="微軟正黑體"/>
                <a:cs typeface="Arial"/>
              </a:rPr>
              <a:t>Endless Possibilities.</a:t>
            </a:r>
          </a:p>
        </p:txBody>
      </p:sp>
    </p:spTree>
    <p:extLst>
      <p:ext uri="{BB962C8B-B14F-4D97-AF65-F5344CB8AC3E}">
        <p14:creationId xmlns:p14="http://schemas.microsoft.com/office/powerpoint/2010/main" val="30520744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圓角 14">
            <a:extLst>
              <a:ext uri="{FF2B5EF4-FFF2-40B4-BE49-F238E27FC236}">
                <a16:creationId xmlns:a16="http://schemas.microsoft.com/office/drawing/2014/main" id="{A0913200-022E-DCF0-241E-55E29B4BA4A5}"/>
              </a:ext>
            </a:extLst>
          </p:cNvPr>
          <p:cNvSpPr/>
          <p:nvPr/>
        </p:nvSpPr>
        <p:spPr>
          <a:xfrm>
            <a:off x="3977183" y="5457616"/>
            <a:ext cx="4719141" cy="1136743"/>
          </a:xfrm>
          <a:prstGeom prst="roundRect">
            <a:avLst>
              <a:gd name="adj" fmla="val 6762"/>
            </a:avLst>
          </a:prstGeom>
          <a:gradFill>
            <a:gsLst>
              <a:gs pos="8000">
                <a:srgbClr val="F46521">
                  <a:alpha val="16000"/>
                </a:srgbClr>
              </a:gs>
              <a:gs pos="100000">
                <a:srgbClr val="F46521">
                  <a:alpha val="0"/>
                </a:srgbClr>
              </a:gs>
            </a:gsLst>
            <a:lin ang="1800000" scaled="0"/>
          </a:gradFill>
          <a:ln>
            <a:gradFill>
              <a:gsLst>
                <a:gs pos="0">
                  <a:srgbClr val="F46521"/>
                </a:gs>
                <a:gs pos="100000">
                  <a:srgbClr val="FF0000"/>
                </a:gs>
              </a:gsLst>
              <a:lin ang="5400000" scaled="1"/>
            </a:grad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6" name="文字方塊 5">
            <a:extLst>
              <a:ext uri="{FF2B5EF4-FFF2-40B4-BE49-F238E27FC236}">
                <a16:creationId xmlns:a16="http://schemas.microsoft.com/office/drawing/2014/main" id="{74FF805F-6521-4307-B6BF-1A0874627BC2}"/>
              </a:ext>
            </a:extLst>
          </p:cNvPr>
          <p:cNvSpPr txBox="1"/>
          <p:nvPr/>
        </p:nvSpPr>
        <p:spPr>
          <a:xfrm>
            <a:off x="-1" y="366445"/>
            <a:ext cx="12192001" cy="769441"/>
          </a:xfrm>
          <a:prstGeom prst="rect">
            <a:avLst/>
          </a:prstGeom>
          <a:noFill/>
        </p:spPr>
        <p:txBody>
          <a:bodyPr wrap="square" lIns="91440" tIns="45720" rIns="91440" bIns="45720" rtlCol="0" anchor="t">
            <a:spAutoFit/>
          </a:bodyPr>
          <a:lstStyle/>
          <a:p>
            <a:pPr algn="ctr"/>
            <a:r>
              <a:rPr lang="en-US" sz="4400" b="1">
                <a:solidFill>
                  <a:schemeClr val="bg1">
                    <a:lumMod val="75000"/>
                  </a:schemeClr>
                </a:solidFill>
                <a:latin typeface="Arial" panose="020B0604020202020204" pitchFamily="34" charset="0"/>
                <a:ea typeface="微軟正黑體"/>
                <a:cs typeface="Arial" panose="020B0604020202020204" pitchFamily="34" charset="0"/>
              </a:rPr>
              <a:t>The Next-Gen Ryzen 8-Core Rackmount NAS</a:t>
            </a:r>
            <a:endParaRPr lang="zh-TW" sz="4400">
              <a:solidFill>
                <a:schemeClr val="bg1">
                  <a:lumMod val="75000"/>
                </a:schemeClr>
              </a:solidFill>
              <a:latin typeface="Arial" panose="020B0604020202020204" pitchFamily="34" charset="0"/>
              <a:cs typeface="Arial" panose="020B0604020202020204" pitchFamily="34" charset="0"/>
            </a:endParaRPr>
          </a:p>
        </p:txBody>
      </p:sp>
      <p:sp>
        <p:nvSpPr>
          <p:cNvPr id="16" name="文字方塊 15">
            <a:extLst>
              <a:ext uri="{FF2B5EF4-FFF2-40B4-BE49-F238E27FC236}">
                <a16:creationId xmlns:a16="http://schemas.microsoft.com/office/drawing/2014/main" id="{BD105CEA-96CE-BD31-C114-8098D0454F64}"/>
              </a:ext>
            </a:extLst>
          </p:cNvPr>
          <p:cNvSpPr txBox="1"/>
          <p:nvPr/>
        </p:nvSpPr>
        <p:spPr>
          <a:xfrm>
            <a:off x="3222490" y="5557760"/>
            <a:ext cx="6094378" cy="830997"/>
          </a:xfrm>
          <a:prstGeom prst="rect">
            <a:avLst/>
          </a:prstGeom>
          <a:noFill/>
        </p:spPr>
        <p:txBody>
          <a:bodyPr wrap="square" lIns="91440" tIns="45720" rIns="91440" bIns="45720" anchor="t">
            <a:spAutoFit/>
          </a:bodyPr>
          <a:lstStyle/>
          <a:p>
            <a:pPr algn="ctr"/>
            <a:r>
              <a:rPr lang="zh-TW" altLang="en-US" sz="2400" b="1" spc="300">
                <a:solidFill>
                  <a:srgbClr val="FF0000"/>
                </a:solidFill>
                <a:latin typeface="Arial" panose="020B0604020202020204" pitchFamily="34" charset="0"/>
                <a:ea typeface="+mj-ea"/>
                <a:cs typeface="Arial" panose="020B0604020202020204" pitchFamily="34" charset="0"/>
              </a:rPr>
              <a:t>Designed for Enterprise Applications</a:t>
            </a:r>
            <a:endParaRPr lang="en-US" altLang="zh-TW" sz="2400" b="1" spc="300">
              <a:solidFill>
                <a:srgbClr val="FF0000"/>
              </a:solidFill>
              <a:latin typeface="Arial" panose="020B0604020202020204" pitchFamily="34" charset="0"/>
              <a:ea typeface="+mj-ea"/>
              <a:cs typeface="Arial" panose="020B0604020202020204" pitchFamily="34" charset="0"/>
            </a:endParaRPr>
          </a:p>
        </p:txBody>
      </p:sp>
      <p:grpSp>
        <p:nvGrpSpPr>
          <p:cNvPr id="13" name="群組 12">
            <a:extLst>
              <a:ext uri="{FF2B5EF4-FFF2-40B4-BE49-F238E27FC236}">
                <a16:creationId xmlns:a16="http://schemas.microsoft.com/office/drawing/2014/main" id="{6763129C-860B-1212-0E17-32574BDFAFB8}"/>
              </a:ext>
            </a:extLst>
          </p:cNvPr>
          <p:cNvGrpSpPr/>
          <p:nvPr/>
        </p:nvGrpSpPr>
        <p:grpSpPr>
          <a:xfrm>
            <a:off x="654592" y="1448822"/>
            <a:ext cx="11096824" cy="414216"/>
            <a:chOff x="634730" y="1448822"/>
            <a:chExt cx="11096824" cy="414216"/>
          </a:xfrm>
        </p:grpSpPr>
        <p:sp>
          <p:nvSpPr>
            <p:cNvPr id="3" name="文字方塊 2">
              <a:extLst>
                <a:ext uri="{FF2B5EF4-FFF2-40B4-BE49-F238E27FC236}">
                  <a16:creationId xmlns:a16="http://schemas.microsoft.com/office/drawing/2014/main" id="{1BD27ED8-161B-1EC0-BAE8-7AF15A934BDA}"/>
                </a:ext>
              </a:extLst>
            </p:cNvPr>
            <p:cNvSpPr txBox="1"/>
            <p:nvPr/>
          </p:nvSpPr>
          <p:spPr>
            <a:xfrm>
              <a:off x="634730" y="1448822"/>
              <a:ext cx="3762172" cy="414216"/>
            </a:xfrm>
            <a:prstGeom prst="rect">
              <a:avLst/>
            </a:prstGeom>
            <a:noFill/>
          </p:spPr>
          <p:txBody>
            <a:bodyPr wrap="square">
              <a:spAutoFit/>
            </a:bodyPr>
            <a:lstStyle/>
            <a:p>
              <a:pPr>
                <a:lnSpc>
                  <a:spcPts val="2800"/>
                </a:lnSpc>
              </a:pPr>
              <a:r>
                <a:rPr lang="en-US" altLang="zh-TW" sz="1800" kern="100">
                  <a:solidFill>
                    <a:schemeClr val="bg1"/>
                  </a:solidFill>
                  <a:latin typeface="Arial" panose="020B0604020202020204" pitchFamily="34" charset="0"/>
                  <a:ea typeface="微軟正黑體" panose="020B0604030504040204" pitchFamily="34" charset="-120"/>
                  <a:cs typeface="Arial" panose="020B0604020202020204" pitchFamily="34" charset="0"/>
                </a:rPr>
                <a:t>2 x 10G BASE-T + 2 x 2.5G RJ45</a:t>
              </a:r>
            </a:p>
          </p:txBody>
        </p:sp>
        <p:sp>
          <p:nvSpPr>
            <p:cNvPr id="5" name="文字方塊 4">
              <a:extLst>
                <a:ext uri="{FF2B5EF4-FFF2-40B4-BE49-F238E27FC236}">
                  <a16:creationId xmlns:a16="http://schemas.microsoft.com/office/drawing/2014/main" id="{9D5E1C88-D677-B94C-B37C-89D42AFA0B2E}"/>
                </a:ext>
              </a:extLst>
            </p:cNvPr>
            <p:cNvSpPr txBox="1"/>
            <p:nvPr/>
          </p:nvSpPr>
          <p:spPr>
            <a:xfrm>
              <a:off x="4749529" y="1448822"/>
              <a:ext cx="3442164" cy="414216"/>
            </a:xfrm>
            <a:prstGeom prst="rect">
              <a:avLst/>
            </a:prstGeom>
            <a:noFill/>
          </p:spPr>
          <p:txBody>
            <a:bodyPr wrap="square">
              <a:spAutoFit/>
            </a:bodyPr>
            <a:lstStyle/>
            <a:p>
              <a:pPr>
                <a:lnSpc>
                  <a:spcPts val="2800"/>
                </a:lnSpc>
              </a:pPr>
              <a:r>
                <a:rPr lang="en-US" altLang="zh-TW" sz="1800" kern="100">
                  <a:solidFill>
                    <a:schemeClr val="bg1"/>
                  </a:solidFill>
                  <a:latin typeface="Arial" panose="020B0604020202020204" pitchFamily="34" charset="0"/>
                  <a:ea typeface="微軟正黑體" panose="020B0604030504040204" pitchFamily="34" charset="-120"/>
                  <a:cs typeface="Arial" panose="020B0604020202020204" pitchFamily="34" charset="0"/>
                </a:rPr>
                <a:t>3 x PCIe Gen 4 expansion slot</a:t>
              </a:r>
            </a:p>
          </p:txBody>
        </p:sp>
        <p:sp>
          <p:nvSpPr>
            <p:cNvPr id="8" name="文字方塊 7">
              <a:extLst>
                <a:ext uri="{FF2B5EF4-FFF2-40B4-BE49-F238E27FC236}">
                  <a16:creationId xmlns:a16="http://schemas.microsoft.com/office/drawing/2014/main" id="{86531003-A56A-B429-17EF-9976D462A767}"/>
                </a:ext>
              </a:extLst>
            </p:cNvPr>
            <p:cNvSpPr txBox="1"/>
            <p:nvPr/>
          </p:nvSpPr>
          <p:spPr>
            <a:xfrm>
              <a:off x="8456770" y="1448822"/>
              <a:ext cx="3274784" cy="414216"/>
            </a:xfrm>
            <a:prstGeom prst="rect">
              <a:avLst/>
            </a:prstGeom>
            <a:noFill/>
          </p:spPr>
          <p:txBody>
            <a:bodyPr wrap="square">
              <a:spAutoFit/>
            </a:bodyPr>
            <a:lstStyle/>
            <a:p>
              <a:pPr>
                <a:lnSpc>
                  <a:spcPts val="2800"/>
                </a:lnSpc>
              </a:pPr>
              <a:r>
                <a:rPr lang="en-US" altLang="zh-TW" sz="1800" kern="100">
                  <a:solidFill>
                    <a:schemeClr val="bg1"/>
                  </a:solidFill>
                  <a:latin typeface="Arial" panose="020B0604020202020204" pitchFamily="34" charset="0"/>
                  <a:ea typeface="微軟正黑體" panose="020B0604030504040204" pitchFamily="34" charset="-120"/>
                  <a:cs typeface="Arial" panose="020B0604020202020204" pitchFamily="34" charset="0"/>
                </a:rPr>
                <a:t>2 x M.2 2280 PCIe Gen5 x 2</a:t>
              </a:r>
            </a:p>
          </p:txBody>
        </p:sp>
        <p:cxnSp>
          <p:nvCxnSpPr>
            <p:cNvPr id="10" name="直線接點 9">
              <a:extLst>
                <a:ext uri="{FF2B5EF4-FFF2-40B4-BE49-F238E27FC236}">
                  <a16:creationId xmlns:a16="http://schemas.microsoft.com/office/drawing/2014/main" id="{36D440BB-F93E-5BD6-DBD1-BF594B77F75C}"/>
                </a:ext>
              </a:extLst>
            </p:cNvPr>
            <p:cNvCxnSpPr>
              <a:cxnSpLocks/>
            </p:cNvCxnSpPr>
            <p:nvPr/>
          </p:nvCxnSpPr>
          <p:spPr>
            <a:xfrm>
              <a:off x="4484451" y="1504088"/>
              <a:ext cx="0" cy="296885"/>
            </a:xfrm>
            <a:prstGeom prst="line">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2" name="直線接點 11">
              <a:extLst>
                <a:ext uri="{FF2B5EF4-FFF2-40B4-BE49-F238E27FC236}">
                  <a16:creationId xmlns:a16="http://schemas.microsoft.com/office/drawing/2014/main" id="{C28F48BC-2AA0-5B62-95AD-4793D98EBE56}"/>
                </a:ext>
              </a:extLst>
            </p:cNvPr>
            <p:cNvCxnSpPr>
              <a:cxnSpLocks/>
            </p:cNvCxnSpPr>
            <p:nvPr/>
          </p:nvCxnSpPr>
          <p:spPr>
            <a:xfrm>
              <a:off x="8254257" y="1504087"/>
              <a:ext cx="0" cy="296885"/>
            </a:xfrm>
            <a:prstGeom prst="line">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85982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74FF805F-6521-4307-B6BF-1A0874627BC2}"/>
              </a:ext>
            </a:extLst>
          </p:cNvPr>
          <p:cNvSpPr txBox="1"/>
          <p:nvPr/>
        </p:nvSpPr>
        <p:spPr>
          <a:xfrm>
            <a:off x="440725" y="3491"/>
            <a:ext cx="11686659" cy="1323439"/>
          </a:xfrm>
          <a:prstGeom prst="rect">
            <a:avLst/>
          </a:prstGeom>
          <a:noFill/>
        </p:spPr>
        <p:txBody>
          <a:bodyPr wrap="square" lIns="91440" tIns="45720" rIns="91440" bIns="45720" rtlCol="0" anchor="t">
            <a:spAutoFit/>
          </a:bodyPr>
          <a:lstStyle/>
          <a:p>
            <a:r>
              <a:rPr lang="en-US" sz="4000" b="1">
                <a:solidFill>
                  <a:schemeClr val="bg1">
                    <a:lumMod val="65000"/>
                  </a:schemeClr>
                </a:solidFill>
                <a:latin typeface="Arial"/>
                <a:ea typeface="微軟正黑體"/>
                <a:cs typeface="Arial"/>
              </a:rPr>
              <a:t>TS-h1277AXU-RP &amp; TS-h1677AXU-RP Takes Hardware Advancement to the Next Level</a:t>
            </a:r>
            <a:endParaRPr lang="zh-TW" altLang="en-US" sz="4000">
              <a:solidFill>
                <a:schemeClr val="bg1">
                  <a:lumMod val="65000"/>
                </a:schemeClr>
              </a:solidFill>
              <a:latin typeface="Arial"/>
              <a:cs typeface="Arial"/>
            </a:endParaRPr>
          </a:p>
        </p:txBody>
      </p:sp>
      <p:pic>
        <p:nvPicPr>
          <p:cNvPr id="5" name="圖片 4">
            <a:extLst>
              <a:ext uri="{FF2B5EF4-FFF2-40B4-BE49-F238E27FC236}">
                <a16:creationId xmlns:a16="http://schemas.microsoft.com/office/drawing/2014/main" id="{EAFC1B65-AA0E-215A-A805-A4BF0276C0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 y="4821172"/>
            <a:ext cx="10487025" cy="997280"/>
          </a:xfrm>
          <a:prstGeom prst="rect">
            <a:avLst/>
          </a:prstGeom>
        </p:spPr>
      </p:pic>
      <p:sp>
        <p:nvSpPr>
          <p:cNvPr id="2" name="文字方塊 5">
            <a:extLst>
              <a:ext uri="{FF2B5EF4-FFF2-40B4-BE49-F238E27FC236}">
                <a16:creationId xmlns:a16="http://schemas.microsoft.com/office/drawing/2014/main" id="{C5CCDB6E-ED91-214C-7DE1-8787C8E6F607}"/>
              </a:ext>
            </a:extLst>
          </p:cNvPr>
          <p:cNvSpPr txBox="1"/>
          <p:nvPr/>
        </p:nvSpPr>
        <p:spPr>
          <a:xfrm>
            <a:off x="4414602" y="1524461"/>
            <a:ext cx="2743200" cy="176888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TW" sz="2000" b="1">
                <a:solidFill>
                  <a:schemeClr val="bg1"/>
                </a:solidFill>
                <a:latin typeface="Arial"/>
                <a:ea typeface="微軟正黑體"/>
                <a:cs typeface="Arial"/>
              </a:rPr>
              <a:t>Ryze</a:t>
            </a:r>
            <a:r>
              <a:rPr lang="en-US" sz="2000" b="1">
                <a:solidFill>
                  <a:schemeClr val="bg1"/>
                </a:solidFill>
                <a:latin typeface="Arial"/>
                <a:ea typeface="微軟正黑體"/>
                <a:cs typeface="Arial"/>
              </a:rPr>
              <a:t>n</a:t>
            </a:r>
            <a:r>
              <a:rPr lang="en-US" altLang="zh-TW" sz="2000" b="1">
                <a:solidFill>
                  <a:schemeClr val="bg1"/>
                </a:solidFill>
                <a:latin typeface="Arial"/>
                <a:ea typeface="微軟正黑體"/>
                <a:cs typeface="Arial"/>
              </a:rPr>
              <a:t>™</a:t>
            </a:r>
            <a:r>
              <a:rPr lang="zh-TW" sz="2000" b="1">
                <a:solidFill>
                  <a:schemeClr val="bg1"/>
                </a:solidFill>
                <a:latin typeface="Arial"/>
                <a:ea typeface="微軟正黑體"/>
                <a:cs typeface="Arial"/>
              </a:rPr>
              <a:t> </a:t>
            </a:r>
            <a:r>
              <a:rPr lang="en-US" altLang="zh-TW" sz="2000" b="1">
                <a:solidFill>
                  <a:schemeClr val="bg1"/>
                </a:solidFill>
                <a:latin typeface="Arial"/>
                <a:ea typeface="微軟正黑體"/>
                <a:cs typeface="Arial"/>
              </a:rPr>
              <a:t>7</a:t>
            </a:r>
            <a:r>
              <a:rPr lang="zh-TW" altLang="en-US" sz="2000" b="1">
                <a:solidFill>
                  <a:schemeClr val="bg1"/>
                </a:solidFill>
                <a:latin typeface="Arial"/>
                <a:ea typeface="微軟正黑體"/>
                <a:cs typeface="Arial"/>
              </a:rPr>
              <a:t> </a:t>
            </a:r>
            <a:r>
              <a:rPr lang="en-US" altLang="zh-TW" sz="2000" b="1">
                <a:solidFill>
                  <a:schemeClr val="bg1"/>
                </a:solidFill>
                <a:latin typeface="Arial"/>
                <a:ea typeface="微軟正黑體"/>
                <a:cs typeface="Arial"/>
              </a:rPr>
              <a:t>3</a:t>
            </a:r>
            <a:r>
              <a:rPr lang="zh-TW" sz="2000" b="1">
                <a:solidFill>
                  <a:schemeClr val="bg1"/>
                </a:solidFill>
                <a:latin typeface="Arial"/>
                <a:ea typeface="微軟正黑體"/>
                <a:cs typeface="Arial"/>
              </a:rPr>
              <a:t>7</a:t>
            </a:r>
            <a:r>
              <a:rPr lang="en-US" sz="2000" b="1">
                <a:solidFill>
                  <a:schemeClr val="bg1"/>
                </a:solidFill>
                <a:latin typeface="Arial"/>
                <a:ea typeface="微軟正黑體"/>
                <a:cs typeface="Arial"/>
              </a:rPr>
              <a:t>00X</a:t>
            </a:r>
            <a:endParaRPr lang="en-US" sz="2000">
              <a:solidFill>
                <a:schemeClr val="bg1"/>
              </a:solidFill>
              <a:latin typeface="Arial"/>
              <a:ea typeface="微軟正黑體"/>
              <a:cs typeface="Arial"/>
            </a:endParaRPr>
          </a:p>
          <a:p>
            <a:pPr marL="180975" indent="-180975">
              <a:lnSpc>
                <a:spcPts val="1600"/>
              </a:lnSpc>
              <a:buFont typeface="Arial,Sans-Serif"/>
              <a:buChar char="•"/>
            </a:pPr>
            <a:r>
              <a:rPr lang="en-US" sz="1200">
                <a:solidFill>
                  <a:schemeClr val="bg1"/>
                </a:solidFill>
                <a:latin typeface="Arial"/>
                <a:ea typeface="微軟正黑體"/>
                <a:cs typeface="Arial"/>
              </a:rPr>
              <a:t># of CPU Cores: 8</a:t>
            </a:r>
          </a:p>
          <a:p>
            <a:pPr marL="180975" indent="-180975">
              <a:lnSpc>
                <a:spcPts val="1600"/>
              </a:lnSpc>
              <a:buFont typeface="Arial,Sans-Serif"/>
              <a:buChar char="•"/>
            </a:pPr>
            <a:r>
              <a:rPr lang="en-US" sz="1200">
                <a:solidFill>
                  <a:schemeClr val="bg1"/>
                </a:solidFill>
                <a:latin typeface="Arial"/>
                <a:ea typeface="微軟正黑體"/>
                <a:cs typeface="Arial"/>
              </a:rPr>
              <a:t># of Threads: 16</a:t>
            </a:r>
          </a:p>
          <a:p>
            <a:pPr marL="180975" indent="-180975">
              <a:lnSpc>
                <a:spcPts val="1600"/>
              </a:lnSpc>
              <a:buFont typeface="Arial,Sans-Serif"/>
              <a:buChar char="•"/>
            </a:pPr>
            <a:r>
              <a:rPr lang="en-US" sz="1200">
                <a:solidFill>
                  <a:schemeClr val="bg1"/>
                </a:solidFill>
                <a:latin typeface="Arial"/>
                <a:ea typeface="微軟正黑體"/>
                <a:cs typeface="Arial"/>
              </a:rPr>
              <a:t>Max. Boost Clock: </a:t>
            </a:r>
            <a:r>
              <a:rPr lang="en-US" sz="1200" b="1">
                <a:solidFill>
                  <a:schemeClr val="bg1"/>
                </a:solidFill>
                <a:latin typeface="Arial"/>
                <a:ea typeface="微軟正黑體"/>
                <a:cs typeface="Arial"/>
              </a:rPr>
              <a:t>4.4GHz</a:t>
            </a:r>
            <a:endParaRPr lang="en-US" sz="1200">
              <a:solidFill>
                <a:schemeClr val="bg1"/>
              </a:solidFill>
              <a:latin typeface="Arial"/>
              <a:ea typeface="微軟正黑體"/>
              <a:cs typeface="Arial"/>
            </a:endParaRPr>
          </a:p>
          <a:p>
            <a:pPr marL="180975" indent="-180975">
              <a:lnSpc>
                <a:spcPts val="1600"/>
              </a:lnSpc>
              <a:buFont typeface="Arial,Sans-Serif"/>
              <a:buChar char="•"/>
            </a:pPr>
            <a:r>
              <a:rPr lang="en-US" sz="1200">
                <a:solidFill>
                  <a:schemeClr val="bg1"/>
                </a:solidFill>
                <a:latin typeface="Arial"/>
                <a:ea typeface="微軟正黑體"/>
                <a:cs typeface="Arial"/>
              </a:rPr>
              <a:t>Base Clock: </a:t>
            </a:r>
            <a:r>
              <a:rPr lang="en-US" sz="1200" b="1">
                <a:solidFill>
                  <a:schemeClr val="bg1"/>
                </a:solidFill>
                <a:latin typeface="Arial"/>
                <a:ea typeface="微軟正黑體"/>
                <a:cs typeface="Arial"/>
              </a:rPr>
              <a:t>3.6GHz</a:t>
            </a:r>
            <a:endParaRPr lang="en-US" sz="1200">
              <a:solidFill>
                <a:schemeClr val="bg1"/>
              </a:solidFill>
              <a:latin typeface="Arial"/>
              <a:ea typeface="微軟正黑體" panose="020B0604030504040204" pitchFamily="34" charset="-120"/>
              <a:cs typeface="Arial"/>
            </a:endParaRPr>
          </a:p>
          <a:p>
            <a:pPr marL="180975" indent="-180975">
              <a:lnSpc>
                <a:spcPts val="1600"/>
              </a:lnSpc>
              <a:buFont typeface="Arial,Sans-Serif"/>
              <a:buChar char="•"/>
            </a:pPr>
            <a:r>
              <a:rPr lang="zh-TW" altLang="en-US" sz="1200">
                <a:solidFill>
                  <a:schemeClr val="bg1"/>
                </a:solidFill>
                <a:latin typeface="Arial"/>
                <a:ea typeface="微軟正黑體"/>
                <a:cs typeface="Arial"/>
              </a:rPr>
              <a:t>Memory Support: </a:t>
            </a:r>
            <a:r>
              <a:rPr lang="en-US" sz="1200">
                <a:solidFill>
                  <a:schemeClr val="bg1"/>
                </a:solidFill>
                <a:latin typeface="Arial"/>
                <a:ea typeface="微軟正黑體"/>
                <a:cs typeface="Arial"/>
              </a:rPr>
              <a:t>DDR4</a:t>
            </a:r>
          </a:p>
          <a:p>
            <a:pPr marL="180975" indent="-180975">
              <a:lnSpc>
                <a:spcPts val="1600"/>
              </a:lnSpc>
              <a:buFont typeface="Arial,Sans-Serif"/>
              <a:buChar char="•"/>
            </a:pPr>
            <a:r>
              <a:rPr lang="en-US" sz="1200">
                <a:solidFill>
                  <a:schemeClr val="bg1"/>
                </a:solidFill>
                <a:latin typeface="Arial"/>
                <a:ea typeface="微軟正黑體"/>
                <a:cs typeface="Arial"/>
              </a:rPr>
              <a:t>GPU</a:t>
            </a:r>
            <a:r>
              <a:rPr lang="en-US" altLang="zh-TW" sz="1200">
                <a:solidFill>
                  <a:schemeClr val="bg1"/>
                </a:solidFill>
                <a:latin typeface="Arial"/>
                <a:ea typeface="微軟正黑體"/>
                <a:cs typeface="Arial"/>
              </a:rPr>
              <a:t>: </a:t>
            </a:r>
            <a:r>
              <a:rPr lang="zh-TW" altLang="en-US" sz="1200">
                <a:solidFill>
                  <a:schemeClr val="bg1"/>
                </a:solidFill>
                <a:latin typeface="Arial"/>
                <a:ea typeface="微軟正黑體"/>
                <a:cs typeface="Arial"/>
              </a:rPr>
              <a:t>N/A</a:t>
            </a:r>
            <a:endParaRPr lang="en-US" sz="1200">
              <a:solidFill>
                <a:schemeClr val="bg1"/>
              </a:solidFill>
              <a:latin typeface="Arial"/>
              <a:ea typeface="微軟正黑體" panose="020B0604030504040204" pitchFamily="34" charset="-120"/>
              <a:cs typeface="Arial"/>
            </a:endParaRPr>
          </a:p>
        </p:txBody>
      </p:sp>
      <p:pic>
        <p:nvPicPr>
          <p:cNvPr id="11" name="圖片 10" descr="一張含有 文字, 字型, 螢幕擷取畫面, 圖形 的圖片&#10;&#10;自動產生的描述">
            <a:extLst>
              <a:ext uri="{FF2B5EF4-FFF2-40B4-BE49-F238E27FC236}">
                <a16:creationId xmlns:a16="http://schemas.microsoft.com/office/drawing/2014/main" id="{BD169CBA-1842-3A66-0ABA-2AA99E8ED141}"/>
              </a:ext>
            </a:extLst>
          </p:cNvPr>
          <p:cNvPicPr>
            <a:picLocks noChangeAspect="1"/>
          </p:cNvPicPr>
          <p:nvPr/>
        </p:nvPicPr>
        <p:blipFill>
          <a:blip r:embed="rId4"/>
          <a:stretch>
            <a:fillRect/>
          </a:stretch>
        </p:blipFill>
        <p:spPr>
          <a:xfrm>
            <a:off x="10684230" y="2134823"/>
            <a:ext cx="1283105" cy="1127760"/>
          </a:xfrm>
          <a:prstGeom prst="rect">
            <a:avLst/>
          </a:prstGeom>
          <a:effectLst>
            <a:reflection blurRad="88900" stA="29000" endPos="55000" dist="50800" dir="5400000" sy="-100000" algn="bl" rotWithShape="0"/>
          </a:effectLst>
        </p:spPr>
      </p:pic>
      <p:pic>
        <p:nvPicPr>
          <p:cNvPr id="10" name="圖形 9">
            <a:extLst>
              <a:ext uri="{FF2B5EF4-FFF2-40B4-BE49-F238E27FC236}">
                <a16:creationId xmlns:a16="http://schemas.microsoft.com/office/drawing/2014/main" id="{EC1848D7-4BF3-E15C-A810-60C8568C2CD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59076" y="3349308"/>
            <a:ext cx="7424818" cy="79692"/>
          </a:xfrm>
          <a:prstGeom prst="rect">
            <a:avLst/>
          </a:prstGeom>
        </p:spPr>
      </p:pic>
      <p:pic>
        <p:nvPicPr>
          <p:cNvPr id="13" name="圖形 12">
            <a:extLst>
              <a:ext uri="{FF2B5EF4-FFF2-40B4-BE49-F238E27FC236}">
                <a16:creationId xmlns:a16="http://schemas.microsoft.com/office/drawing/2014/main" id="{33045992-EB75-590A-4B53-652E7E0C2CC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73966" y="6040569"/>
            <a:ext cx="7424818" cy="79692"/>
          </a:xfrm>
          <a:prstGeom prst="rect">
            <a:avLst/>
          </a:prstGeom>
        </p:spPr>
      </p:pic>
      <p:grpSp>
        <p:nvGrpSpPr>
          <p:cNvPr id="32" name="群組 31">
            <a:extLst>
              <a:ext uri="{FF2B5EF4-FFF2-40B4-BE49-F238E27FC236}">
                <a16:creationId xmlns:a16="http://schemas.microsoft.com/office/drawing/2014/main" id="{0D81CCDF-0522-C8A6-F888-9202093AED95}"/>
              </a:ext>
            </a:extLst>
          </p:cNvPr>
          <p:cNvGrpSpPr/>
          <p:nvPr/>
        </p:nvGrpSpPr>
        <p:grpSpPr>
          <a:xfrm>
            <a:off x="6553047" y="2413830"/>
            <a:ext cx="997440" cy="622557"/>
            <a:chOff x="7360415" y="2301597"/>
            <a:chExt cx="1024217" cy="878042"/>
          </a:xfrm>
        </p:grpSpPr>
        <p:pic>
          <p:nvPicPr>
            <p:cNvPr id="24" name="圖形 23">
              <a:extLst>
                <a:ext uri="{FF2B5EF4-FFF2-40B4-BE49-F238E27FC236}">
                  <a16:creationId xmlns:a16="http://schemas.microsoft.com/office/drawing/2014/main" id="{3C991CB7-915B-F9F1-6F8C-1624282C91D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53121" y="2301597"/>
              <a:ext cx="431511" cy="878042"/>
            </a:xfrm>
            <a:prstGeom prst="rect">
              <a:avLst/>
            </a:prstGeom>
          </p:spPr>
        </p:pic>
        <p:pic>
          <p:nvPicPr>
            <p:cNvPr id="27" name="圖形 26">
              <a:extLst>
                <a:ext uri="{FF2B5EF4-FFF2-40B4-BE49-F238E27FC236}">
                  <a16:creationId xmlns:a16="http://schemas.microsoft.com/office/drawing/2014/main" id="{4364D8DC-CC27-0C23-0DAE-9DDB11C1B4B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671352" y="2301597"/>
              <a:ext cx="431511" cy="878042"/>
            </a:xfrm>
            <a:prstGeom prst="rect">
              <a:avLst/>
            </a:prstGeom>
          </p:spPr>
        </p:pic>
        <p:pic>
          <p:nvPicPr>
            <p:cNvPr id="29" name="圖形 28">
              <a:extLst>
                <a:ext uri="{FF2B5EF4-FFF2-40B4-BE49-F238E27FC236}">
                  <a16:creationId xmlns:a16="http://schemas.microsoft.com/office/drawing/2014/main" id="{39110993-5A3A-B435-BF46-56B7902DD2A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360415" y="2301597"/>
              <a:ext cx="431511" cy="878042"/>
            </a:xfrm>
            <a:prstGeom prst="rect">
              <a:avLst/>
            </a:prstGeom>
          </p:spPr>
        </p:pic>
      </p:grpSp>
      <p:sp>
        <p:nvSpPr>
          <p:cNvPr id="34" name="文字方塊 5">
            <a:extLst>
              <a:ext uri="{FF2B5EF4-FFF2-40B4-BE49-F238E27FC236}">
                <a16:creationId xmlns:a16="http://schemas.microsoft.com/office/drawing/2014/main" id="{EE068F8D-6EE9-6915-EA70-58D4C0C9E9C0}"/>
              </a:ext>
            </a:extLst>
          </p:cNvPr>
          <p:cNvSpPr txBox="1"/>
          <p:nvPr/>
        </p:nvSpPr>
        <p:spPr>
          <a:xfrm>
            <a:off x="7630467" y="1522504"/>
            <a:ext cx="3625961" cy="1769074"/>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altLang="zh-TW" sz="2000" b="1">
                <a:solidFill>
                  <a:srgbClr val="FF0000"/>
                </a:solidFill>
                <a:latin typeface="Arial" panose="020B0604020202020204" pitchFamily="34" charset="0"/>
                <a:ea typeface="微軟正黑體"/>
                <a:cs typeface="Arial" panose="020B0604020202020204" pitchFamily="34" charset="0"/>
              </a:rPr>
              <a:t>AMD Ryzen™ 7 7000 Series</a:t>
            </a:r>
            <a:endParaRPr lang="zh-TW" altLang="en-US">
              <a:latin typeface="Arial" panose="020B0604020202020204" pitchFamily="34" charset="0"/>
              <a:cs typeface="Arial" panose="020B0604020202020204" pitchFamily="34" charset="0"/>
            </a:endParaRPr>
          </a:p>
          <a:p>
            <a:pPr marL="180975" indent="-180975">
              <a:lnSpc>
                <a:spcPts val="1600"/>
              </a:lnSpc>
              <a:buFont typeface="Arial,Sans-Serif"/>
              <a:buChar char="•"/>
            </a:pPr>
            <a:r>
              <a:rPr lang="en-US" altLang="zh-TW" sz="1200">
                <a:solidFill>
                  <a:schemeClr val="bg1"/>
                </a:solidFill>
                <a:latin typeface="Arial" panose="020B0604020202020204" pitchFamily="34" charset="0"/>
                <a:ea typeface="微軟正黑體"/>
                <a:cs typeface="Arial" panose="020B0604020202020204" pitchFamily="34" charset="0"/>
              </a:rPr>
              <a:t># of CPU </a:t>
            </a:r>
            <a:r>
              <a:rPr lang="zh-TW" altLang="en-US" sz="1200">
                <a:solidFill>
                  <a:schemeClr val="bg1"/>
                </a:solidFill>
                <a:latin typeface="Arial" panose="020B0604020202020204" pitchFamily="34" charset="0"/>
                <a:ea typeface="微軟正黑體"/>
                <a:cs typeface="Arial" panose="020B0604020202020204" pitchFamily="34" charset="0"/>
              </a:rPr>
              <a:t>Cores</a:t>
            </a:r>
            <a:r>
              <a:rPr lang="en-US" altLang="zh-TW" sz="1200">
                <a:solidFill>
                  <a:schemeClr val="bg1"/>
                </a:solidFill>
                <a:latin typeface="Arial" panose="020B0604020202020204" pitchFamily="34" charset="0"/>
                <a:ea typeface="微軟正黑體"/>
                <a:cs typeface="Arial" panose="020B0604020202020204" pitchFamily="34" charset="0"/>
              </a:rPr>
              <a:t>：8</a:t>
            </a:r>
          </a:p>
          <a:p>
            <a:pPr marL="180975" indent="-180975">
              <a:lnSpc>
                <a:spcPts val="1600"/>
              </a:lnSpc>
              <a:buFont typeface="Arial,Sans-Serif"/>
              <a:buChar char="•"/>
            </a:pPr>
            <a:r>
              <a:rPr lang="zh-TW" altLang="en-US" sz="1200">
                <a:solidFill>
                  <a:schemeClr val="bg1"/>
                </a:solidFill>
                <a:latin typeface="Arial" panose="020B0604020202020204" pitchFamily="34" charset="0"/>
                <a:ea typeface="微軟正黑體"/>
                <a:cs typeface="Arial" panose="020B0604020202020204" pitchFamily="34" charset="0"/>
              </a:rPr>
              <a:t># of Threads</a:t>
            </a:r>
            <a:r>
              <a:rPr lang="en-US" altLang="zh-TW" sz="1200">
                <a:solidFill>
                  <a:schemeClr val="bg1"/>
                </a:solidFill>
                <a:latin typeface="Arial" panose="020B0604020202020204" pitchFamily="34" charset="0"/>
                <a:ea typeface="微軟正黑體"/>
                <a:cs typeface="Arial" panose="020B0604020202020204" pitchFamily="34" charset="0"/>
              </a:rPr>
              <a:t>：16</a:t>
            </a:r>
            <a:endParaRPr lang="en-US">
              <a:solidFill>
                <a:schemeClr val="bg1"/>
              </a:solidFill>
              <a:latin typeface="Arial" panose="020B0604020202020204" pitchFamily="34" charset="0"/>
              <a:ea typeface="Calibri" panose="020F0502020204030204"/>
              <a:cs typeface="Arial" panose="020B0604020202020204" pitchFamily="34" charset="0"/>
            </a:endParaRPr>
          </a:p>
          <a:p>
            <a:pPr marL="180975" indent="-180975">
              <a:lnSpc>
                <a:spcPts val="1600"/>
              </a:lnSpc>
              <a:buFont typeface="Arial,Sans-Serif"/>
              <a:buChar char="•"/>
            </a:pPr>
            <a:r>
              <a:rPr lang="zh-TW" altLang="en-US" sz="1200">
                <a:solidFill>
                  <a:schemeClr val="bg1"/>
                </a:solidFill>
                <a:latin typeface="Arial" panose="020B0604020202020204" pitchFamily="34" charset="0"/>
                <a:ea typeface="微軟正黑體"/>
                <a:cs typeface="Arial" panose="020B0604020202020204" pitchFamily="34" charset="0"/>
              </a:rPr>
              <a:t>Max Boost Clocl: </a:t>
            </a:r>
            <a:r>
              <a:rPr lang="en-US" altLang="zh-TW" sz="1200" b="1">
                <a:solidFill>
                  <a:srgbClr val="FF0000"/>
                </a:solidFill>
                <a:latin typeface="Arial" panose="020B0604020202020204" pitchFamily="34" charset="0"/>
                <a:ea typeface="微軟正黑體"/>
                <a:cs typeface="Arial" panose="020B0604020202020204" pitchFamily="34" charset="0"/>
              </a:rPr>
              <a:t>5.3GHz</a:t>
            </a:r>
          </a:p>
          <a:p>
            <a:pPr marL="180975" indent="-180975">
              <a:lnSpc>
                <a:spcPts val="1600"/>
              </a:lnSpc>
              <a:buFont typeface="Arial,Sans-Serif"/>
              <a:buChar char="•"/>
            </a:pPr>
            <a:r>
              <a:rPr lang="zh-TW" altLang="en-US" sz="1200">
                <a:solidFill>
                  <a:schemeClr val="bg1"/>
                </a:solidFill>
                <a:latin typeface="Arial" panose="020B0604020202020204" pitchFamily="34" charset="0"/>
                <a:ea typeface="微軟正黑體"/>
                <a:cs typeface="Arial" panose="020B0604020202020204" pitchFamily="34" charset="0"/>
              </a:rPr>
              <a:t>Base Clock: </a:t>
            </a:r>
            <a:r>
              <a:rPr lang="en-US" altLang="zh-TW" sz="1200" b="1">
                <a:solidFill>
                  <a:srgbClr val="FF0000"/>
                </a:solidFill>
                <a:latin typeface="Arial" panose="020B0604020202020204" pitchFamily="34" charset="0"/>
                <a:ea typeface="微軟正黑體"/>
                <a:cs typeface="Arial" panose="020B0604020202020204" pitchFamily="34" charset="0"/>
              </a:rPr>
              <a:t>3.8GHz</a:t>
            </a:r>
          </a:p>
          <a:p>
            <a:pPr marL="180975" indent="-180975">
              <a:lnSpc>
                <a:spcPts val="1600"/>
              </a:lnSpc>
              <a:buFont typeface="Arial,Sans-Serif"/>
              <a:buChar char="•"/>
            </a:pPr>
            <a:r>
              <a:rPr lang="en-US" altLang="zh-TW" sz="1200">
                <a:solidFill>
                  <a:schemeClr val="bg1"/>
                </a:solidFill>
                <a:latin typeface="Arial" panose="020B0604020202020204" pitchFamily="34" charset="0"/>
                <a:ea typeface="微軟正黑體"/>
                <a:cs typeface="Arial" panose="020B0604020202020204" pitchFamily="34" charset="0"/>
              </a:rPr>
              <a:t>Memory Support: </a:t>
            </a:r>
            <a:r>
              <a:rPr lang="en-US" altLang="zh-TW" sz="1200" b="1">
                <a:solidFill>
                  <a:srgbClr val="FF0000"/>
                </a:solidFill>
                <a:latin typeface="Arial" panose="020B0604020202020204" pitchFamily="34" charset="0"/>
                <a:ea typeface="微軟正黑體"/>
                <a:cs typeface="Arial" panose="020B0604020202020204" pitchFamily="34" charset="0"/>
              </a:rPr>
              <a:t>DDR5</a:t>
            </a:r>
          </a:p>
          <a:p>
            <a:pPr marL="180975" indent="-180975">
              <a:lnSpc>
                <a:spcPts val="1600"/>
              </a:lnSpc>
              <a:buFont typeface="Arial,Sans-Serif"/>
              <a:buChar char="•"/>
            </a:pPr>
            <a:r>
              <a:rPr lang="en-US" altLang="zh-TW" sz="1200">
                <a:solidFill>
                  <a:schemeClr val="bg1"/>
                </a:solidFill>
                <a:latin typeface="Arial" panose="020B0604020202020204" pitchFamily="34" charset="0"/>
                <a:ea typeface="微軟正黑體"/>
                <a:cs typeface="Arial" panose="020B0604020202020204" pitchFamily="34" charset="0"/>
              </a:rPr>
              <a:t>GPU: </a:t>
            </a:r>
            <a:r>
              <a:rPr lang="en-US" altLang="zh-TW" sz="1200" b="1">
                <a:solidFill>
                  <a:srgbClr val="FF0000"/>
                </a:solidFill>
                <a:latin typeface="Arial" panose="020B0604020202020204" pitchFamily="34" charset="0"/>
                <a:ea typeface="微軟正黑體"/>
                <a:cs typeface="Arial" panose="020B0604020202020204" pitchFamily="34" charset="0"/>
              </a:rPr>
              <a:t>AMD Radeon™ graphics </a:t>
            </a:r>
            <a:r>
              <a:rPr lang="en-US" altLang="zh-TW" sz="1200" b="1" err="1">
                <a:solidFill>
                  <a:srgbClr val="FF0000"/>
                </a:solidFill>
                <a:latin typeface="Arial" panose="020B0604020202020204" pitchFamily="34" charset="0"/>
                <a:ea typeface="微軟正黑體"/>
                <a:cs typeface="Arial" panose="020B0604020202020204" pitchFamily="34" charset="0"/>
              </a:rPr>
              <a:t>iGPU</a:t>
            </a:r>
            <a:endParaRPr lang="en-US" altLang="zh-TW" sz="1200" b="1">
              <a:solidFill>
                <a:srgbClr val="FF000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5" name="文字方塊 5">
            <a:extLst>
              <a:ext uri="{FF2B5EF4-FFF2-40B4-BE49-F238E27FC236}">
                <a16:creationId xmlns:a16="http://schemas.microsoft.com/office/drawing/2014/main" id="{F87706E5-E9D5-045B-3F6E-00D034662C87}"/>
              </a:ext>
            </a:extLst>
          </p:cNvPr>
          <p:cNvSpPr txBox="1"/>
          <p:nvPr/>
        </p:nvSpPr>
        <p:spPr>
          <a:xfrm>
            <a:off x="4410134" y="4246222"/>
            <a:ext cx="2743200" cy="1769074"/>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TW" sz="2000" b="1">
                <a:solidFill>
                  <a:schemeClr val="bg1"/>
                </a:solidFill>
                <a:latin typeface="Arial"/>
                <a:ea typeface="微軟正黑體"/>
                <a:cs typeface="Arial"/>
              </a:rPr>
              <a:t>Ryze</a:t>
            </a:r>
            <a:r>
              <a:rPr lang="en-US" sz="2000" b="1">
                <a:solidFill>
                  <a:schemeClr val="bg1"/>
                </a:solidFill>
                <a:latin typeface="Arial"/>
                <a:ea typeface="微軟正黑體"/>
                <a:cs typeface="Arial"/>
              </a:rPr>
              <a:t>n</a:t>
            </a:r>
            <a:r>
              <a:rPr lang="en-US" altLang="zh-TW" sz="2000" b="1">
                <a:solidFill>
                  <a:schemeClr val="bg1"/>
                </a:solidFill>
                <a:latin typeface="Arial"/>
                <a:ea typeface="微軟正黑體"/>
                <a:cs typeface="Arial"/>
              </a:rPr>
              <a:t>™</a:t>
            </a:r>
            <a:r>
              <a:rPr lang="zh-TW" sz="2000" b="1">
                <a:solidFill>
                  <a:schemeClr val="bg1"/>
                </a:solidFill>
                <a:latin typeface="Arial"/>
                <a:ea typeface="微軟正黑體"/>
                <a:cs typeface="Arial"/>
              </a:rPr>
              <a:t> </a:t>
            </a:r>
            <a:r>
              <a:rPr lang="en-US" altLang="zh-TW" sz="2000" b="1">
                <a:solidFill>
                  <a:schemeClr val="bg1"/>
                </a:solidFill>
                <a:latin typeface="Arial"/>
                <a:ea typeface="微軟正黑體"/>
                <a:cs typeface="Arial"/>
              </a:rPr>
              <a:t>5</a:t>
            </a:r>
            <a:r>
              <a:rPr lang="zh-TW" altLang="en-US" sz="2000" b="1">
                <a:solidFill>
                  <a:schemeClr val="bg1"/>
                </a:solidFill>
                <a:latin typeface="Arial"/>
                <a:ea typeface="微軟正黑體"/>
                <a:cs typeface="Arial"/>
              </a:rPr>
              <a:t> </a:t>
            </a:r>
            <a:r>
              <a:rPr lang="en-US" altLang="zh-TW" sz="2000" b="1">
                <a:solidFill>
                  <a:schemeClr val="bg1"/>
                </a:solidFill>
                <a:latin typeface="Arial"/>
                <a:ea typeface="微軟正黑體"/>
                <a:cs typeface="Arial"/>
              </a:rPr>
              <a:t>36</a:t>
            </a:r>
            <a:r>
              <a:rPr lang="en-US" sz="2000" b="1">
                <a:solidFill>
                  <a:schemeClr val="bg1"/>
                </a:solidFill>
                <a:latin typeface="Arial"/>
                <a:ea typeface="微軟正黑體"/>
                <a:cs typeface="Arial"/>
              </a:rPr>
              <a:t>00</a:t>
            </a:r>
            <a:endParaRPr lang="en-US" sz="2000">
              <a:solidFill>
                <a:schemeClr val="bg1"/>
              </a:solidFill>
              <a:latin typeface="Arial"/>
              <a:ea typeface="微軟正黑體"/>
              <a:cs typeface="Arial"/>
            </a:endParaRPr>
          </a:p>
          <a:p>
            <a:pPr marL="180975" indent="-180975">
              <a:lnSpc>
                <a:spcPts val="1600"/>
              </a:lnSpc>
              <a:buFont typeface="Arial,Sans-Serif"/>
              <a:buChar char="•"/>
            </a:pPr>
            <a:r>
              <a:rPr lang="en-US" altLang="zh-TW" sz="1200">
                <a:solidFill>
                  <a:schemeClr val="bg1"/>
                </a:solidFill>
                <a:latin typeface="Arial"/>
                <a:ea typeface="微軟正黑體"/>
                <a:cs typeface="Arial"/>
              </a:rPr>
              <a:t># of CPU cores: 6</a:t>
            </a:r>
          </a:p>
          <a:p>
            <a:pPr marL="180975" indent="-180975">
              <a:lnSpc>
                <a:spcPts val="1600"/>
              </a:lnSpc>
              <a:buFont typeface="Arial,Sans-Serif"/>
              <a:buChar char="•"/>
            </a:pPr>
            <a:r>
              <a:rPr lang="zh-TW" altLang="en-US" sz="1200">
                <a:solidFill>
                  <a:schemeClr val="bg1"/>
                </a:solidFill>
                <a:latin typeface="Arial"/>
                <a:ea typeface="微軟正黑體"/>
                <a:cs typeface="Arial"/>
              </a:rPr>
              <a:t># of Threads: </a:t>
            </a:r>
            <a:r>
              <a:rPr lang="en-US" altLang="zh-TW" sz="1200">
                <a:solidFill>
                  <a:schemeClr val="bg1"/>
                </a:solidFill>
                <a:latin typeface="Arial"/>
                <a:ea typeface="微軟正黑體"/>
                <a:cs typeface="Arial"/>
              </a:rPr>
              <a:t>12</a:t>
            </a:r>
          </a:p>
          <a:p>
            <a:pPr marL="180975" indent="-180975">
              <a:lnSpc>
                <a:spcPts val="1600"/>
              </a:lnSpc>
              <a:buFont typeface="Arial,Sans-Serif"/>
              <a:buChar char="•"/>
            </a:pPr>
            <a:r>
              <a:rPr lang="zh-TW" altLang="en-US" sz="1200">
                <a:solidFill>
                  <a:schemeClr val="bg1"/>
                </a:solidFill>
                <a:latin typeface="Arial"/>
                <a:ea typeface="微軟正黑體"/>
                <a:cs typeface="Arial"/>
              </a:rPr>
              <a:t>Max. Boost Clock: </a:t>
            </a:r>
            <a:r>
              <a:rPr lang="en-US" altLang="zh-TW" sz="1200" b="1">
                <a:solidFill>
                  <a:schemeClr val="bg1"/>
                </a:solidFill>
                <a:latin typeface="Arial"/>
                <a:ea typeface="微軟正黑體"/>
                <a:cs typeface="Arial"/>
              </a:rPr>
              <a:t>4.2GHz</a:t>
            </a:r>
          </a:p>
          <a:p>
            <a:pPr marL="180975" indent="-180975">
              <a:lnSpc>
                <a:spcPts val="1600"/>
              </a:lnSpc>
              <a:buFont typeface="Arial,Sans-Serif"/>
              <a:buChar char="•"/>
            </a:pPr>
            <a:r>
              <a:rPr lang="zh-TW" altLang="en-US" sz="1200">
                <a:solidFill>
                  <a:schemeClr val="bg1"/>
                </a:solidFill>
                <a:latin typeface="Arial"/>
                <a:ea typeface="微軟正黑體"/>
                <a:cs typeface="Arial"/>
              </a:rPr>
              <a:t>Base Clock: </a:t>
            </a:r>
            <a:r>
              <a:rPr lang="en-US" altLang="zh-TW" sz="1200" b="1">
                <a:solidFill>
                  <a:schemeClr val="bg1"/>
                </a:solidFill>
                <a:latin typeface="Arial"/>
                <a:ea typeface="微軟正黑體"/>
                <a:cs typeface="Arial"/>
              </a:rPr>
              <a:t>3.6GHz</a:t>
            </a:r>
          </a:p>
          <a:p>
            <a:pPr marL="180975" indent="-180975">
              <a:lnSpc>
                <a:spcPts val="1600"/>
              </a:lnSpc>
              <a:buFont typeface="Arial,Sans-Serif"/>
              <a:buChar char="•"/>
            </a:pPr>
            <a:r>
              <a:rPr lang="zh-TW" altLang="en-US" sz="1200">
                <a:solidFill>
                  <a:schemeClr val="bg1"/>
                </a:solidFill>
                <a:latin typeface="Arial"/>
                <a:ea typeface="微軟正黑體"/>
                <a:cs typeface="Arial"/>
              </a:rPr>
              <a:t>Memory Support: </a:t>
            </a:r>
            <a:r>
              <a:rPr lang="en-US" sz="1200">
                <a:solidFill>
                  <a:schemeClr val="bg1"/>
                </a:solidFill>
                <a:latin typeface="Arial"/>
                <a:ea typeface="微軟正黑體"/>
                <a:cs typeface="Arial"/>
              </a:rPr>
              <a:t>DDR4</a:t>
            </a:r>
          </a:p>
          <a:p>
            <a:pPr marL="180975" indent="-180975">
              <a:lnSpc>
                <a:spcPts val="1600"/>
              </a:lnSpc>
              <a:buFont typeface="Arial,Sans-Serif"/>
              <a:buChar char="•"/>
            </a:pPr>
            <a:r>
              <a:rPr lang="en-US" sz="1200">
                <a:solidFill>
                  <a:schemeClr val="bg1"/>
                </a:solidFill>
                <a:latin typeface="Arial"/>
                <a:ea typeface="微軟正黑體"/>
                <a:cs typeface="Arial"/>
              </a:rPr>
              <a:t>GPU:</a:t>
            </a:r>
            <a:r>
              <a:rPr lang="en-US" altLang="zh-TW" sz="1200">
                <a:solidFill>
                  <a:schemeClr val="bg1"/>
                </a:solidFill>
                <a:latin typeface="Arial"/>
                <a:ea typeface="微軟正黑體"/>
                <a:cs typeface="Arial"/>
              </a:rPr>
              <a:t> N/A</a:t>
            </a:r>
            <a:endParaRPr lang="zh-TW" altLang="en-US" sz="1200">
              <a:solidFill>
                <a:schemeClr val="bg1"/>
              </a:solidFill>
              <a:latin typeface="Arial"/>
              <a:ea typeface="微軟正黑體"/>
              <a:cs typeface="Arial"/>
            </a:endParaRPr>
          </a:p>
        </p:txBody>
      </p:sp>
      <p:grpSp>
        <p:nvGrpSpPr>
          <p:cNvPr id="36" name="群組 35">
            <a:extLst>
              <a:ext uri="{FF2B5EF4-FFF2-40B4-BE49-F238E27FC236}">
                <a16:creationId xmlns:a16="http://schemas.microsoft.com/office/drawing/2014/main" id="{55A6684F-8AA0-76E4-8EAD-8D6255388B83}"/>
              </a:ext>
            </a:extLst>
          </p:cNvPr>
          <p:cNvGrpSpPr/>
          <p:nvPr/>
        </p:nvGrpSpPr>
        <p:grpSpPr>
          <a:xfrm>
            <a:off x="6548579" y="5135591"/>
            <a:ext cx="997440" cy="622557"/>
            <a:chOff x="7360415" y="2301597"/>
            <a:chExt cx="1024217" cy="878042"/>
          </a:xfrm>
        </p:grpSpPr>
        <p:pic>
          <p:nvPicPr>
            <p:cNvPr id="37" name="圖形 36">
              <a:extLst>
                <a:ext uri="{FF2B5EF4-FFF2-40B4-BE49-F238E27FC236}">
                  <a16:creationId xmlns:a16="http://schemas.microsoft.com/office/drawing/2014/main" id="{17F0BC14-3107-45BA-7D47-06930150892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53121" y="2301597"/>
              <a:ext cx="431511" cy="878042"/>
            </a:xfrm>
            <a:prstGeom prst="rect">
              <a:avLst/>
            </a:prstGeom>
          </p:spPr>
        </p:pic>
        <p:pic>
          <p:nvPicPr>
            <p:cNvPr id="38" name="圖形 37">
              <a:extLst>
                <a:ext uri="{FF2B5EF4-FFF2-40B4-BE49-F238E27FC236}">
                  <a16:creationId xmlns:a16="http://schemas.microsoft.com/office/drawing/2014/main" id="{C3E18F7D-0173-3D98-D64A-8D108897810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671352" y="2301597"/>
              <a:ext cx="431511" cy="878042"/>
            </a:xfrm>
            <a:prstGeom prst="rect">
              <a:avLst/>
            </a:prstGeom>
          </p:spPr>
        </p:pic>
        <p:pic>
          <p:nvPicPr>
            <p:cNvPr id="39" name="圖形 38">
              <a:extLst>
                <a:ext uri="{FF2B5EF4-FFF2-40B4-BE49-F238E27FC236}">
                  <a16:creationId xmlns:a16="http://schemas.microsoft.com/office/drawing/2014/main" id="{6AC6C373-0EE2-2824-15D2-16E0CEA9121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360415" y="2301597"/>
              <a:ext cx="431511" cy="878042"/>
            </a:xfrm>
            <a:prstGeom prst="rect">
              <a:avLst/>
            </a:prstGeom>
          </p:spPr>
        </p:pic>
      </p:grpSp>
      <p:sp>
        <p:nvSpPr>
          <p:cNvPr id="40" name="文字方塊 5">
            <a:extLst>
              <a:ext uri="{FF2B5EF4-FFF2-40B4-BE49-F238E27FC236}">
                <a16:creationId xmlns:a16="http://schemas.microsoft.com/office/drawing/2014/main" id="{CBFA674B-328F-0BC3-7AFE-D6AD622EA603}"/>
              </a:ext>
            </a:extLst>
          </p:cNvPr>
          <p:cNvSpPr txBox="1"/>
          <p:nvPr/>
        </p:nvSpPr>
        <p:spPr>
          <a:xfrm>
            <a:off x="7625999" y="4244265"/>
            <a:ext cx="3543583" cy="1769074"/>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altLang="zh-TW" sz="2000" b="1">
                <a:solidFill>
                  <a:srgbClr val="FF0000"/>
                </a:solidFill>
                <a:latin typeface="Arial" panose="020B0604020202020204" pitchFamily="34" charset="0"/>
                <a:ea typeface="微軟正黑體"/>
                <a:cs typeface="Arial" panose="020B0604020202020204" pitchFamily="34" charset="0"/>
              </a:rPr>
              <a:t>AMD Ryzen™ 5 7000 Series</a:t>
            </a:r>
            <a:endParaRPr lang="zh-TW" altLang="en-US">
              <a:latin typeface="Arial" panose="020B0604020202020204" pitchFamily="34" charset="0"/>
              <a:cs typeface="Arial" panose="020B0604020202020204" pitchFamily="34" charset="0"/>
            </a:endParaRPr>
          </a:p>
          <a:p>
            <a:pPr marL="180975" indent="-180975">
              <a:lnSpc>
                <a:spcPts val="1600"/>
              </a:lnSpc>
              <a:buFont typeface="Arial,Sans-Serif"/>
              <a:buChar char="•"/>
            </a:pPr>
            <a:r>
              <a:rPr lang="en-US" altLang="zh-TW" sz="1200">
                <a:solidFill>
                  <a:schemeClr val="bg1"/>
                </a:solidFill>
                <a:latin typeface="Arial" panose="020B0604020202020204" pitchFamily="34" charset="0"/>
                <a:ea typeface="微軟正黑體"/>
                <a:cs typeface="Arial" panose="020B0604020202020204" pitchFamily="34" charset="0"/>
              </a:rPr>
              <a:t># of CPU </a:t>
            </a:r>
            <a:r>
              <a:rPr lang="zh-TW" altLang="en-US" sz="1200">
                <a:solidFill>
                  <a:schemeClr val="bg1"/>
                </a:solidFill>
                <a:latin typeface="Arial" panose="020B0604020202020204" pitchFamily="34" charset="0"/>
                <a:ea typeface="微軟正黑體"/>
                <a:cs typeface="Arial" panose="020B0604020202020204" pitchFamily="34" charset="0"/>
              </a:rPr>
              <a:t>Cores: </a:t>
            </a:r>
            <a:r>
              <a:rPr lang="en-US" altLang="zh-TW" sz="1200">
                <a:solidFill>
                  <a:schemeClr val="bg1"/>
                </a:solidFill>
                <a:latin typeface="Arial" panose="020B0604020202020204" pitchFamily="34" charset="0"/>
                <a:ea typeface="微軟正黑體"/>
                <a:cs typeface="Arial" panose="020B0604020202020204" pitchFamily="34" charset="0"/>
              </a:rPr>
              <a:t>6</a:t>
            </a:r>
          </a:p>
          <a:p>
            <a:pPr marL="180975" indent="-180975">
              <a:lnSpc>
                <a:spcPts val="1600"/>
              </a:lnSpc>
              <a:buFont typeface="Arial,Sans-Serif"/>
              <a:buChar char="•"/>
            </a:pPr>
            <a:r>
              <a:rPr lang="zh-TW" altLang="en-US" sz="1200">
                <a:solidFill>
                  <a:schemeClr val="bg1"/>
                </a:solidFill>
                <a:latin typeface="Arial" panose="020B0604020202020204" pitchFamily="34" charset="0"/>
                <a:ea typeface="微軟正黑體"/>
                <a:cs typeface="Arial" panose="020B0604020202020204" pitchFamily="34" charset="0"/>
              </a:rPr>
              <a:t># of Threads: 12</a:t>
            </a:r>
          </a:p>
          <a:p>
            <a:pPr marL="180975" indent="-180975">
              <a:lnSpc>
                <a:spcPts val="1600"/>
              </a:lnSpc>
              <a:buFont typeface="Arial,Sans-Serif"/>
              <a:buChar char="•"/>
            </a:pPr>
            <a:r>
              <a:rPr lang="zh-TW" altLang="en-US" sz="1200">
                <a:solidFill>
                  <a:schemeClr val="bg1"/>
                </a:solidFill>
                <a:latin typeface="Arial" panose="020B0604020202020204" pitchFamily="34" charset="0"/>
                <a:ea typeface="微軟正黑體"/>
                <a:cs typeface="Arial" panose="020B0604020202020204" pitchFamily="34" charset="0"/>
              </a:rPr>
              <a:t>Max. Boost CLock: 5.1GHz</a:t>
            </a:r>
          </a:p>
          <a:p>
            <a:pPr marL="180975" indent="-180975">
              <a:lnSpc>
                <a:spcPts val="1600"/>
              </a:lnSpc>
              <a:buFont typeface="Arial,Sans-Serif"/>
              <a:buChar char="•"/>
            </a:pPr>
            <a:r>
              <a:rPr lang="zh-TW" altLang="en-US" sz="1200">
                <a:solidFill>
                  <a:schemeClr val="bg1"/>
                </a:solidFill>
                <a:latin typeface="Arial" panose="020B0604020202020204" pitchFamily="34" charset="0"/>
                <a:ea typeface="微軟正黑體"/>
                <a:cs typeface="Arial" panose="020B0604020202020204" pitchFamily="34" charset="0"/>
              </a:rPr>
              <a:t>Base Clock: 3.8GHz</a:t>
            </a:r>
          </a:p>
          <a:p>
            <a:pPr marL="180975" indent="-180975">
              <a:lnSpc>
                <a:spcPts val="1600"/>
              </a:lnSpc>
              <a:buFont typeface="Arial,Sans-Serif"/>
              <a:buChar char="•"/>
            </a:pPr>
            <a:r>
              <a:rPr lang="zh-TW" altLang="en-US" sz="1200">
                <a:solidFill>
                  <a:schemeClr val="bg1"/>
                </a:solidFill>
                <a:latin typeface="Arial" panose="020B0604020202020204" pitchFamily="34" charset="0"/>
                <a:ea typeface="微軟正黑體"/>
                <a:cs typeface="Arial" panose="020B0604020202020204" pitchFamily="34" charset="0"/>
              </a:rPr>
              <a:t>Memory Support: </a:t>
            </a:r>
            <a:r>
              <a:rPr lang="en-US" sz="1200" b="1">
                <a:solidFill>
                  <a:srgbClr val="FF0000"/>
                </a:solidFill>
                <a:latin typeface="Arial" panose="020B0604020202020204" pitchFamily="34" charset="0"/>
                <a:ea typeface="微軟正黑體"/>
                <a:cs typeface="Arial" panose="020B0604020202020204" pitchFamily="34" charset="0"/>
              </a:rPr>
              <a:t>DDR5</a:t>
            </a:r>
          </a:p>
          <a:p>
            <a:pPr marL="180975" indent="-180975">
              <a:lnSpc>
                <a:spcPts val="1600"/>
              </a:lnSpc>
              <a:buFont typeface="Arial,Sans-Serif"/>
              <a:buChar char="•"/>
            </a:pPr>
            <a:r>
              <a:rPr lang="en-US" sz="1200">
                <a:solidFill>
                  <a:schemeClr val="bg1"/>
                </a:solidFill>
                <a:latin typeface="Arial" panose="020B0604020202020204" pitchFamily="34" charset="0"/>
                <a:ea typeface="微軟正黑體"/>
                <a:cs typeface="Arial" panose="020B0604020202020204" pitchFamily="34" charset="0"/>
              </a:rPr>
              <a:t>GPU: </a:t>
            </a:r>
            <a:r>
              <a:rPr lang="en-US" sz="1200" b="1">
                <a:solidFill>
                  <a:srgbClr val="FF0000"/>
                </a:solidFill>
                <a:latin typeface="Arial" panose="020B0604020202020204" pitchFamily="34" charset="0"/>
                <a:ea typeface="微軟正黑體"/>
                <a:cs typeface="Arial" panose="020B0604020202020204" pitchFamily="34" charset="0"/>
              </a:rPr>
              <a:t>AMD Radeon™ graphics </a:t>
            </a:r>
            <a:r>
              <a:rPr lang="en-US" sz="1200" b="1" err="1">
                <a:solidFill>
                  <a:srgbClr val="FF0000"/>
                </a:solidFill>
                <a:latin typeface="Arial" panose="020B0604020202020204" pitchFamily="34" charset="0"/>
                <a:ea typeface="微軟正黑體"/>
                <a:cs typeface="Arial" panose="020B0604020202020204" pitchFamily="34" charset="0"/>
              </a:rPr>
              <a:t>iGPU</a:t>
            </a:r>
            <a:endParaRPr lang="en-US" sz="1200" b="1">
              <a:solidFill>
                <a:srgbClr val="FF0000"/>
              </a:solidFill>
              <a:latin typeface="Arial" panose="020B0604020202020204" pitchFamily="34" charset="0"/>
              <a:ea typeface="微軟正黑體"/>
              <a:cs typeface="Arial" panose="020B0604020202020204" pitchFamily="34" charset="0"/>
            </a:endParaRPr>
          </a:p>
        </p:txBody>
      </p:sp>
      <p:pic>
        <p:nvPicPr>
          <p:cNvPr id="41" name="圖片 40" descr="一張含有 文字, 字型, 螢幕擷取畫面, 圖形 的圖片&#10;&#10;自動產生的描述">
            <a:extLst>
              <a:ext uri="{FF2B5EF4-FFF2-40B4-BE49-F238E27FC236}">
                <a16:creationId xmlns:a16="http://schemas.microsoft.com/office/drawing/2014/main" id="{141682A7-759C-3925-F269-FDFA2E3402E4}"/>
              </a:ext>
            </a:extLst>
          </p:cNvPr>
          <p:cNvPicPr>
            <a:picLocks noChangeAspect="1"/>
          </p:cNvPicPr>
          <p:nvPr/>
        </p:nvPicPr>
        <p:blipFill>
          <a:blip r:embed="rId13"/>
          <a:stretch>
            <a:fillRect/>
          </a:stretch>
        </p:blipFill>
        <p:spPr>
          <a:xfrm>
            <a:off x="10684229" y="4791765"/>
            <a:ext cx="1283105" cy="1137920"/>
          </a:xfrm>
          <a:prstGeom prst="rect">
            <a:avLst/>
          </a:prstGeom>
          <a:effectLst>
            <a:reflection blurRad="88900" stA="29000" endPos="55000" dist="50800" dir="5400000" sy="-100000" algn="bl" rotWithShape="0"/>
          </a:effectLst>
        </p:spPr>
      </p:pic>
    </p:spTree>
    <p:extLst>
      <p:ext uri="{BB962C8B-B14F-4D97-AF65-F5344CB8AC3E}">
        <p14:creationId xmlns:p14="http://schemas.microsoft.com/office/powerpoint/2010/main" val="6641653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74FF805F-6521-4307-B6BF-1A0874627BC2}"/>
              </a:ext>
            </a:extLst>
          </p:cNvPr>
          <p:cNvSpPr txBox="1"/>
          <p:nvPr/>
        </p:nvSpPr>
        <p:spPr>
          <a:xfrm>
            <a:off x="493017" y="531308"/>
            <a:ext cx="7142695" cy="800219"/>
          </a:xfrm>
          <a:prstGeom prst="rect">
            <a:avLst/>
          </a:prstGeom>
          <a:noFill/>
        </p:spPr>
        <p:txBody>
          <a:bodyPr wrap="square" lIns="91440" tIns="45720" rIns="91440" bIns="45720" rtlCol="0" anchor="t">
            <a:spAutoFit/>
          </a:bodyPr>
          <a:lstStyle/>
          <a:p>
            <a:r>
              <a:rPr lang="en-US" altLang="zh-TW" sz="4600" b="1">
                <a:solidFill>
                  <a:schemeClr val="bg1">
                    <a:lumMod val="75000"/>
                  </a:schemeClr>
                </a:solidFill>
                <a:latin typeface="Arial" panose="020B0604020202020204" pitchFamily="34" charset="0"/>
                <a:ea typeface="微軟正黑體"/>
                <a:cs typeface="Arial" panose="020B0604020202020204" pitchFamily="34" charset="0"/>
              </a:rPr>
              <a:t>2U 12-bay &amp; 3U 16-bay</a:t>
            </a:r>
          </a:p>
        </p:txBody>
      </p:sp>
      <p:pic>
        <p:nvPicPr>
          <p:cNvPr id="43" name="圖形 42">
            <a:extLst>
              <a:ext uri="{FF2B5EF4-FFF2-40B4-BE49-F238E27FC236}">
                <a16:creationId xmlns:a16="http://schemas.microsoft.com/office/drawing/2014/main" id="{F932897D-BB73-45BF-E038-8222DCAC03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2852" y="2140970"/>
            <a:ext cx="4003460" cy="382312"/>
          </a:xfrm>
          <a:prstGeom prst="rect">
            <a:avLst/>
          </a:prstGeom>
        </p:spPr>
      </p:pic>
      <p:sp>
        <p:nvSpPr>
          <p:cNvPr id="46" name="TextBox 2">
            <a:extLst>
              <a:ext uri="{FF2B5EF4-FFF2-40B4-BE49-F238E27FC236}">
                <a16:creationId xmlns:a16="http://schemas.microsoft.com/office/drawing/2014/main" id="{7BB4E336-11D8-1F6D-EA43-342ED5325FDE}"/>
              </a:ext>
            </a:extLst>
          </p:cNvPr>
          <p:cNvSpPr txBox="1"/>
          <p:nvPr/>
        </p:nvSpPr>
        <p:spPr>
          <a:xfrm>
            <a:off x="569302" y="2590900"/>
            <a:ext cx="4649797" cy="342355"/>
          </a:xfrm>
          <a:prstGeom prst="rect">
            <a:avLst/>
          </a:prstGeom>
          <a:noFill/>
        </p:spPr>
        <p:txBody>
          <a:bodyPr wrap="square" lIns="91440" tIns="45720" rIns="91440" bIns="45720" anchor="t">
            <a:spAutoFit/>
          </a:bodyPr>
          <a:lstStyle/>
          <a:p>
            <a:r>
              <a:rPr lang="en-US" sz="1600" kern="100">
                <a:solidFill>
                  <a:schemeClr val="bg1"/>
                </a:solidFill>
                <a:latin typeface="Arial" panose="020B0604020202020204" pitchFamily="34" charset="0"/>
                <a:ea typeface="PMingLiU"/>
                <a:cs typeface="Arial" panose="020B0604020202020204" pitchFamily="34" charset="0"/>
              </a:rPr>
              <a:t>Ryzen 5 7600 / Pro 7645, 16GB RAM (1 x 16GB)</a:t>
            </a:r>
            <a:endParaRPr lang="zh-TW" sz="1600">
              <a:solidFill>
                <a:schemeClr val="bg1"/>
              </a:solidFill>
              <a:latin typeface="Arial" panose="020B0604020202020204" pitchFamily="34" charset="0"/>
              <a:cs typeface="Arial" panose="020B0604020202020204" pitchFamily="34" charset="0"/>
            </a:endParaRPr>
          </a:p>
        </p:txBody>
      </p:sp>
      <p:sp>
        <p:nvSpPr>
          <p:cNvPr id="50" name="TextBox 2">
            <a:extLst>
              <a:ext uri="{FF2B5EF4-FFF2-40B4-BE49-F238E27FC236}">
                <a16:creationId xmlns:a16="http://schemas.microsoft.com/office/drawing/2014/main" id="{9FF5D2F9-93E1-73DB-918B-0CD3DCA1CF83}"/>
              </a:ext>
            </a:extLst>
          </p:cNvPr>
          <p:cNvSpPr txBox="1"/>
          <p:nvPr/>
        </p:nvSpPr>
        <p:spPr>
          <a:xfrm>
            <a:off x="559005" y="3750024"/>
            <a:ext cx="4695058" cy="338554"/>
          </a:xfrm>
          <a:prstGeom prst="rect">
            <a:avLst/>
          </a:prstGeom>
          <a:noFill/>
        </p:spPr>
        <p:txBody>
          <a:bodyPr wrap="square" lIns="91440" tIns="45720" rIns="91440" bIns="45720" anchor="t">
            <a:spAutoFit/>
          </a:bodyPr>
          <a:lstStyle/>
          <a:p>
            <a:r>
              <a:rPr lang="de-DE" sz="1600" kern="100">
                <a:solidFill>
                  <a:schemeClr val="bg1"/>
                </a:solidFill>
                <a:latin typeface="Arial" panose="020B0604020202020204" pitchFamily="34" charset="0"/>
                <a:ea typeface="PMingLiU"/>
                <a:cs typeface="Arial" panose="020B0604020202020204" pitchFamily="34" charset="0"/>
              </a:rPr>
              <a:t>Ryzen 7 7700 / Pro 7745, 32GB RAM (1 x 32GB)</a:t>
            </a:r>
          </a:p>
        </p:txBody>
      </p:sp>
      <p:sp>
        <p:nvSpPr>
          <p:cNvPr id="52" name="TextBox 2">
            <a:extLst>
              <a:ext uri="{FF2B5EF4-FFF2-40B4-BE49-F238E27FC236}">
                <a16:creationId xmlns:a16="http://schemas.microsoft.com/office/drawing/2014/main" id="{47FCCF96-BBD9-E739-E608-40BAC9DFA072}"/>
              </a:ext>
            </a:extLst>
          </p:cNvPr>
          <p:cNvSpPr txBox="1"/>
          <p:nvPr/>
        </p:nvSpPr>
        <p:spPr>
          <a:xfrm>
            <a:off x="559005" y="5362135"/>
            <a:ext cx="4695058" cy="338554"/>
          </a:xfrm>
          <a:prstGeom prst="rect">
            <a:avLst/>
          </a:prstGeom>
          <a:noFill/>
        </p:spPr>
        <p:txBody>
          <a:bodyPr wrap="square" lIns="91440" tIns="45720" rIns="91440" bIns="45720" anchor="t">
            <a:spAutoFit/>
          </a:bodyPr>
          <a:lstStyle/>
          <a:p>
            <a:r>
              <a:rPr lang="de-DE" sz="1600" kern="100">
                <a:solidFill>
                  <a:schemeClr val="bg1"/>
                </a:solidFill>
                <a:latin typeface="Arial" panose="020B0604020202020204" pitchFamily="34" charset="0"/>
                <a:ea typeface="PMingLiU"/>
                <a:cs typeface="Arial" panose="020B0604020202020204" pitchFamily="34" charset="0"/>
              </a:rPr>
              <a:t>Ryzen 7 7700 / Pro 7745, 32GB RAM (1 x 32GB)</a:t>
            </a:r>
          </a:p>
        </p:txBody>
      </p:sp>
      <p:grpSp>
        <p:nvGrpSpPr>
          <p:cNvPr id="76" name="群組 75">
            <a:extLst>
              <a:ext uri="{FF2B5EF4-FFF2-40B4-BE49-F238E27FC236}">
                <a16:creationId xmlns:a16="http://schemas.microsoft.com/office/drawing/2014/main" id="{3C827C0E-F886-6172-1226-FC8D0FE6D1AC}"/>
              </a:ext>
            </a:extLst>
          </p:cNvPr>
          <p:cNvGrpSpPr/>
          <p:nvPr/>
        </p:nvGrpSpPr>
        <p:grpSpPr>
          <a:xfrm>
            <a:off x="652851" y="2008550"/>
            <a:ext cx="5736932" cy="2838719"/>
            <a:chOff x="652851" y="2008550"/>
            <a:chExt cx="5310204" cy="2838719"/>
          </a:xfrm>
        </p:grpSpPr>
        <p:pic>
          <p:nvPicPr>
            <p:cNvPr id="48" name="圖形 47">
              <a:extLst>
                <a:ext uri="{FF2B5EF4-FFF2-40B4-BE49-F238E27FC236}">
                  <a16:creationId xmlns:a16="http://schemas.microsoft.com/office/drawing/2014/main" id="{322D3BC2-54CA-61D6-CF05-3C27678FF35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2851" y="2008550"/>
              <a:ext cx="5310204" cy="63561"/>
            </a:xfrm>
            <a:prstGeom prst="rect">
              <a:avLst/>
            </a:prstGeom>
          </p:spPr>
        </p:pic>
        <p:pic>
          <p:nvPicPr>
            <p:cNvPr id="53" name="圖形 52">
              <a:extLst>
                <a:ext uri="{FF2B5EF4-FFF2-40B4-BE49-F238E27FC236}">
                  <a16:creationId xmlns:a16="http://schemas.microsoft.com/office/drawing/2014/main" id="{C7071EAA-37F2-EA86-D311-37149D9490C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2851" y="4784185"/>
              <a:ext cx="5270378" cy="63084"/>
            </a:xfrm>
            <a:prstGeom prst="rect">
              <a:avLst/>
            </a:prstGeom>
          </p:spPr>
        </p:pic>
      </p:grpSp>
      <p:pic>
        <p:nvPicPr>
          <p:cNvPr id="55" name="圖形 54">
            <a:extLst>
              <a:ext uri="{FF2B5EF4-FFF2-40B4-BE49-F238E27FC236}">
                <a16:creationId xmlns:a16="http://schemas.microsoft.com/office/drawing/2014/main" id="{98991A49-53C8-39CC-80E9-51179288F89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2852" y="3325490"/>
            <a:ext cx="4003460" cy="382312"/>
          </a:xfrm>
          <a:prstGeom prst="rect">
            <a:avLst/>
          </a:prstGeom>
        </p:spPr>
      </p:pic>
      <p:pic>
        <p:nvPicPr>
          <p:cNvPr id="57" name="圖形 56">
            <a:extLst>
              <a:ext uri="{FF2B5EF4-FFF2-40B4-BE49-F238E27FC236}">
                <a16:creationId xmlns:a16="http://schemas.microsoft.com/office/drawing/2014/main" id="{549E6C45-C33F-1149-749E-DCC23182245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2852" y="4932272"/>
            <a:ext cx="4003460" cy="382312"/>
          </a:xfrm>
          <a:prstGeom prst="rect">
            <a:avLst/>
          </a:prstGeom>
        </p:spPr>
      </p:pic>
      <p:pic>
        <p:nvPicPr>
          <p:cNvPr id="65" name="圖片 64" descr="一張含有 文字, 字型, 螢幕擷取畫面, 圖形 的圖片&#10;&#10;自動產生的描述">
            <a:extLst>
              <a:ext uri="{FF2B5EF4-FFF2-40B4-BE49-F238E27FC236}">
                <a16:creationId xmlns:a16="http://schemas.microsoft.com/office/drawing/2014/main" id="{7D518A06-F7EE-4D62-B498-DD1031BE4FB0}"/>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5333773" y="3300339"/>
            <a:ext cx="841937" cy="747298"/>
          </a:xfrm>
          <a:prstGeom prst="rect">
            <a:avLst/>
          </a:prstGeom>
        </p:spPr>
      </p:pic>
      <p:pic>
        <p:nvPicPr>
          <p:cNvPr id="67" name="圖片 66" descr="一張含有 文字, 字型, 螢幕擷取畫面, 圖形 的圖片&#10;&#10;自動產生的描述">
            <a:extLst>
              <a:ext uri="{FF2B5EF4-FFF2-40B4-BE49-F238E27FC236}">
                <a16:creationId xmlns:a16="http://schemas.microsoft.com/office/drawing/2014/main" id="{27A32BDF-FA32-B6EC-1990-0BFF227DE431}"/>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5333772" y="2122291"/>
            <a:ext cx="841937" cy="747298"/>
          </a:xfrm>
          <a:prstGeom prst="rect">
            <a:avLst/>
          </a:prstGeom>
        </p:spPr>
      </p:pic>
      <p:pic>
        <p:nvPicPr>
          <p:cNvPr id="68" name="圖片 67" descr="一張含有 文字, 字型, 螢幕擷取畫面, 圖形 的圖片&#10;&#10;自動產生的描述">
            <a:extLst>
              <a:ext uri="{FF2B5EF4-FFF2-40B4-BE49-F238E27FC236}">
                <a16:creationId xmlns:a16="http://schemas.microsoft.com/office/drawing/2014/main" id="{75356A54-D25C-1ECB-4839-649F24CD95A6}"/>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5333772" y="4895296"/>
            <a:ext cx="841937" cy="747298"/>
          </a:xfrm>
          <a:prstGeom prst="rect">
            <a:avLst/>
          </a:prstGeom>
        </p:spPr>
      </p:pic>
      <p:sp>
        <p:nvSpPr>
          <p:cNvPr id="73" name="TextBox 2">
            <a:extLst>
              <a:ext uri="{FF2B5EF4-FFF2-40B4-BE49-F238E27FC236}">
                <a16:creationId xmlns:a16="http://schemas.microsoft.com/office/drawing/2014/main" id="{70E5DB30-5475-DF59-07BE-1CE5390F9647}"/>
              </a:ext>
            </a:extLst>
          </p:cNvPr>
          <p:cNvSpPr txBox="1"/>
          <p:nvPr/>
        </p:nvSpPr>
        <p:spPr>
          <a:xfrm>
            <a:off x="573143" y="1711340"/>
            <a:ext cx="892494" cy="307777"/>
          </a:xfrm>
          <a:prstGeom prst="rect">
            <a:avLst/>
          </a:prstGeom>
          <a:noFill/>
        </p:spPr>
        <p:txBody>
          <a:bodyPr wrap="square" lIns="91440" tIns="45720" rIns="91440" bIns="45720" anchor="t">
            <a:spAutoFit/>
          </a:bodyPr>
          <a:lstStyle/>
          <a:p>
            <a:r>
              <a:rPr lang="en-US" sz="1400" kern="100">
                <a:solidFill>
                  <a:srgbClr val="FF0000"/>
                </a:solidFill>
                <a:latin typeface="Arial" panose="020B0604020202020204" pitchFamily="34" charset="0"/>
                <a:ea typeface="PMingLiU"/>
                <a:cs typeface="Arial" panose="020B0604020202020204" pitchFamily="34" charset="0"/>
              </a:rPr>
              <a:t>12-bay</a:t>
            </a:r>
            <a:endParaRPr lang="zh-TW" sz="1400">
              <a:solidFill>
                <a:srgbClr val="FF0000"/>
              </a:solidFill>
              <a:latin typeface="Arial" panose="020B0604020202020204" pitchFamily="34" charset="0"/>
              <a:cs typeface="Arial" panose="020B0604020202020204" pitchFamily="34" charset="0"/>
            </a:endParaRPr>
          </a:p>
        </p:txBody>
      </p:sp>
      <p:sp>
        <p:nvSpPr>
          <p:cNvPr id="74" name="TextBox 2">
            <a:extLst>
              <a:ext uri="{FF2B5EF4-FFF2-40B4-BE49-F238E27FC236}">
                <a16:creationId xmlns:a16="http://schemas.microsoft.com/office/drawing/2014/main" id="{DF554CA4-646B-44CB-542F-95619946D2AB}"/>
              </a:ext>
            </a:extLst>
          </p:cNvPr>
          <p:cNvSpPr txBox="1"/>
          <p:nvPr/>
        </p:nvSpPr>
        <p:spPr>
          <a:xfrm>
            <a:off x="573142" y="4498601"/>
            <a:ext cx="892494" cy="307777"/>
          </a:xfrm>
          <a:prstGeom prst="rect">
            <a:avLst/>
          </a:prstGeom>
          <a:noFill/>
        </p:spPr>
        <p:txBody>
          <a:bodyPr wrap="square" lIns="91440" tIns="45720" rIns="91440" bIns="45720" anchor="t">
            <a:spAutoFit/>
          </a:bodyPr>
          <a:lstStyle/>
          <a:p>
            <a:r>
              <a:rPr lang="en-US" sz="1400" kern="100">
                <a:solidFill>
                  <a:srgbClr val="FF0000"/>
                </a:solidFill>
                <a:latin typeface="Arial" panose="020B0604020202020204" pitchFamily="34" charset="0"/>
                <a:ea typeface="PMingLiU"/>
                <a:cs typeface="Arial" panose="020B0604020202020204" pitchFamily="34" charset="0"/>
              </a:rPr>
              <a:t>1</a:t>
            </a:r>
            <a:r>
              <a:rPr lang="en-US" altLang="zh-TW" sz="1400" kern="100">
                <a:solidFill>
                  <a:srgbClr val="FF0000"/>
                </a:solidFill>
                <a:latin typeface="Arial" panose="020B0604020202020204" pitchFamily="34" charset="0"/>
                <a:ea typeface="PMingLiU"/>
                <a:cs typeface="Arial" panose="020B0604020202020204" pitchFamily="34" charset="0"/>
              </a:rPr>
              <a:t>6</a:t>
            </a:r>
            <a:r>
              <a:rPr lang="en-US" sz="1400" kern="100">
                <a:solidFill>
                  <a:srgbClr val="FF0000"/>
                </a:solidFill>
                <a:latin typeface="Arial" panose="020B0604020202020204" pitchFamily="34" charset="0"/>
                <a:ea typeface="PMingLiU"/>
                <a:cs typeface="Arial" panose="020B0604020202020204" pitchFamily="34" charset="0"/>
              </a:rPr>
              <a:t>-bay</a:t>
            </a:r>
            <a:endParaRPr lang="zh-TW" sz="140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9007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E19A96F-0877-4410-890E-846CFAE0278D}"/>
              </a:ext>
            </a:extLst>
          </p:cNvPr>
          <p:cNvSpPr txBox="1"/>
          <p:nvPr/>
        </p:nvSpPr>
        <p:spPr>
          <a:xfrm>
            <a:off x="596931" y="2195472"/>
            <a:ext cx="4977018" cy="4274760"/>
          </a:xfrm>
          <a:prstGeom prst="rect">
            <a:avLst/>
          </a:prstGeom>
          <a:noFill/>
        </p:spPr>
        <p:txBody>
          <a:bodyPr wrap="square" lIns="91440" tIns="45720" rIns="91440" bIns="45720" rtlCol="0" anchor="t">
            <a:spAutoFit/>
          </a:bodyPr>
          <a:lstStyle/>
          <a:p>
            <a:pPr>
              <a:lnSpc>
                <a:spcPts val="3000"/>
              </a:lnSpc>
            </a:pPr>
            <a:r>
              <a:rPr lang="en-US" sz="1600" kern="100">
                <a:solidFill>
                  <a:schemeClr val="bg1"/>
                </a:solidFill>
                <a:latin typeface="Arial" panose="020B0604020202020204" pitchFamily="34" charset="0"/>
                <a:ea typeface="微軟正黑體"/>
                <a:cs typeface="Arial" panose="020B0604020202020204" pitchFamily="34" charset="0"/>
              </a:rPr>
              <a:t>Powered by AMD Ryzen™ 7000 </a:t>
            </a:r>
            <a:r>
              <a:rPr lang="en-US" altLang="zh-TW" sz="1600" kern="100">
                <a:solidFill>
                  <a:schemeClr val="bg1"/>
                </a:solidFill>
                <a:latin typeface="Arial" panose="020B0604020202020204" pitchFamily="34" charset="0"/>
                <a:ea typeface="微軟正黑體"/>
                <a:cs typeface="Arial" panose="020B0604020202020204" pitchFamily="34" charset="0"/>
              </a:rPr>
              <a:t>Series processors based on the cutting-edge AMD socket </a:t>
            </a:r>
            <a:r>
              <a:rPr lang="en-US" sz="1600" kern="100">
                <a:solidFill>
                  <a:schemeClr val="bg1"/>
                </a:solidFill>
                <a:latin typeface="Arial" panose="020B0604020202020204" pitchFamily="34" charset="0"/>
                <a:ea typeface="微軟正黑體"/>
                <a:cs typeface="Arial" panose="020B0604020202020204" pitchFamily="34" charset="0"/>
              </a:rPr>
              <a:t>AM5 </a:t>
            </a:r>
            <a:r>
              <a:rPr lang="en-US" altLang="zh-TW" sz="1600" kern="100">
                <a:solidFill>
                  <a:schemeClr val="bg1"/>
                </a:solidFill>
                <a:latin typeface="Arial" panose="020B0604020202020204" pitchFamily="34" charset="0"/>
                <a:ea typeface="微軟正黑體"/>
                <a:cs typeface="Arial" panose="020B0604020202020204" pitchFamily="34" charset="0"/>
              </a:rPr>
              <a:t>platform, the ZFS-based TS-h1277AXU-RP / TS-h1677AXU-RP storage and backup solution unleashes superb performance and enterprise-level potential. With a revolutionary multi-core processor, </a:t>
            </a:r>
            <a:r>
              <a:rPr lang="en-US" sz="1600" kern="100">
                <a:solidFill>
                  <a:schemeClr val="bg1"/>
                </a:solidFill>
                <a:latin typeface="Arial" panose="020B0604020202020204" pitchFamily="34" charset="0"/>
                <a:ea typeface="微軟正黑體"/>
                <a:cs typeface="Arial" panose="020B0604020202020204" pitchFamily="34" charset="0"/>
              </a:rPr>
              <a:t>DDR5 </a:t>
            </a:r>
            <a:r>
              <a:rPr lang="en-US" altLang="zh-TW" sz="1600" kern="100">
                <a:solidFill>
                  <a:schemeClr val="bg1"/>
                </a:solidFill>
                <a:latin typeface="Arial" panose="020B0604020202020204" pitchFamily="34" charset="0"/>
                <a:ea typeface="微軟正黑體"/>
                <a:cs typeface="Arial" panose="020B0604020202020204" pitchFamily="34" charset="0"/>
              </a:rPr>
              <a:t>RAM, </a:t>
            </a:r>
            <a:r>
              <a:rPr lang="en-US" sz="1600" kern="100">
                <a:solidFill>
                  <a:schemeClr val="bg1"/>
                </a:solidFill>
                <a:latin typeface="Arial" panose="020B0604020202020204" pitchFamily="34" charset="0"/>
                <a:ea typeface="微軟正黑體"/>
                <a:cs typeface="Arial" panose="020B0604020202020204" pitchFamily="34" charset="0"/>
              </a:rPr>
              <a:t>M.2 PCIe Gen 5, and redundant power supplies, the TS-h1277AXU-RP delivers excellent performance, ultra-large bandwidth, and trusted reliability for performance-demanding Tier 2 </a:t>
            </a:r>
            <a:r>
              <a:rPr lang="en-US" altLang="zh-TW" sz="1600" kern="100">
                <a:solidFill>
                  <a:schemeClr val="bg1"/>
                </a:solidFill>
                <a:latin typeface="Arial" panose="020B0604020202020204" pitchFamily="34" charset="0"/>
                <a:ea typeface="微軟正黑體"/>
                <a:cs typeface="Arial" panose="020B0604020202020204" pitchFamily="34" charset="0"/>
              </a:rPr>
              <a:t>storage, virtualization, </a:t>
            </a:r>
            <a:r>
              <a:rPr lang="en-US" sz="1600" kern="100">
                <a:solidFill>
                  <a:schemeClr val="bg1"/>
                </a:solidFill>
                <a:latin typeface="Arial" panose="020B0604020202020204" pitchFamily="34" charset="0"/>
                <a:ea typeface="微軟正黑體"/>
                <a:cs typeface="Arial" panose="020B0604020202020204" pitchFamily="34" charset="0"/>
              </a:rPr>
              <a:t>4K </a:t>
            </a:r>
            <a:r>
              <a:rPr lang="en-US" altLang="zh-TW" sz="1600" kern="100">
                <a:solidFill>
                  <a:schemeClr val="bg1"/>
                </a:solidFill>
                <a:latin typeface="Arial" panose="020B0604020202020204" pitchFamily="34" charset="0"/>
                <a:ea typeface="微軟正黑體"/>
                <a:cs typeface="Arial" panose="020B0604020202020204" pitchFamily="34" charset="0"/>
              </a:rPr>
              <a:t>video editing, and PB-level storage applications</a:t>
            </a:r>
            <a:r>
              <a:rPr lang="en-US" sz="1600" kern="100">
                <a:solidFill>
                  <a:schemeClr val="bg1"/>
                </a:solidFill>
                <a:latin typeface="Arial" panose="020B0604020202020204" pitchFamily="34" charset="0"/>
                <a:ea typeface="微軟正黑體"/>
                <a:cs typeface="Arial" panose="020B0604020202020204" pitchFamily="34" charset="0"/>
              </a:rPr>
              <a:t>.</a:t>
            </a:r>
            <a:endParaRPr lang="zh-TW">
              <a:solidFill>
                <a:schemeClr val="bg1"/>
              </a:solidFill>
              <a:latin typeface="Arial" panose="020B0604020202020204" pitchFamily="34" charset="0"/>
              <a:cs typeface="Arial" panose="020B0604020202020204" pitchFamily="34" charset="0"/>
            </a:endParaRPr>
          </a:p>
        </p:txBody>
      </p:sp>
      <p:sp>
        <p:nvSpPr>
          <p:cNvPr id="2" name="文字方塊 1">
            <a:extLst>
              <a:ext uri="{FF2B5EF4-FFF2-40B4-BE49-F238E27FC236}">
                <a16:creationId xmlns:a16="http://schemas.microsoft.com/office/drawing/2014/main" id="{2DAC559E-0CBE-B27C-7D72-506EDA8004CC}"/>
              </a:ext>
            </a:extLst>
          </p:cNvPr>
          <p:cNvSpPr txBox="1"/>
          <p:nvPr/>
        </p:nvSpPr>
        <p:spPr>
          <a:xfrm>
            <a:off x="361812" y="562607"/>
            <a:ext cx="11438301" cy="800219"/>
          </a:xfrm>
          <a:prstGeom prst="rect">
            <a:avLst/>
          </a:prstGeom>
          <a:noFill/>
        </p:spPr>
        <p:txBody>
          <a:bodyPr wrap="square" lIns="91440" tIns="45720" rIns="91440" bIns="45720" rtlCol="0" anchor="t">
            <a:spAutoFit/>
          </a:bodyPr>
          <a:lstStyle/>
          <a:p>
            <a:pPr algn="ctr"/>
            <a:r>
              <a:rPr lang="en-US" altLang="zh-TW" sz="4600" b="1">
                <a:solidFill>
                  <a:schemeClr val="bg1">
                    <a:lumMod val="65000"/>
                  </a:schemeClr>
                </a:solidFill>
                <a:latin typeface="Arial" panose="020B0604020202020204" pitchFamily="34" charset="0"/>
                <a:ea typeface="微軟正黑體"/>
                <a:cs typeface="Arial" panose="020B0604020202020204" pitchFamily="34" charset="0"/>
              </a:rPr>
              <a:t>TS-h1277AXU-RP / TS-h1677AXU-RP</a:t>
            </a:r>
            <a:endParaRPr lang="zh-TW" altLang="en-US">
              <a:solidFill>
                <a:schemeClr val="bg1">
                  <a:lumMod val="6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283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0F8ED0C5-68CA-CE9E-ACCE-C2AA817C8F10}"/>
              </a:ext>
            </a:extLst>
          </p:cNvPr>
          <p:cNvSpPr txBox="1"/>
          <p:nvPr/>
        </p:nvSpPr>
        <p:spPr>
          <a:xfrm>
            <a:off x="-68094" y="80339"/>
            <a:ext cx="12260093" cy="1538883"/>
          </a:xfrm>
          <a:prstGeom prst="rect">
            <a:avLst/>
          </a:prstGeom>
          <a:noFill/>
        </p:spPr>
        <p:txBody>
          <a:bodyPr wrap="square" lIns="91440" tIns="45720" rIns="91440" bIns="45720" rtlCol="0" anchor="ctr">
            <a:spAutoFit/>
          </a:bodyPr>
          <a:lstStyle/>
          <a:p>
            <a:pPr algn="ctr"/>
            <a:r>
              <a:rPr lang="en-US" altLang="zh-TW" sz="4600" b="1">
                <a:solidFill>
                  <a:schemeClr val="bg1">
                    <a:lumMod val="75000"/>
                  </a:schemeClr>
                </a:solidFill>
                <a:latin typeface="Arial" panose="020B0604020202020204" pitchFamily="34" charset="0"/>
                <a:ea typeface="微軟正黑體"/>
                <a:cs typeface="Arial" panose="020B0604020202020204" pitchFamily="34" charset="0"/>
              </a:rPr>
              <a:t>TS-h1277AXU-RP / TS-h1677AXU-RP</a:t>
            </a:r>
            <a:br>
              <a:rPr lang="en-US" altLang="zh-TW" sz="4600" b="1">
                <a:latin typeface="Arial" panose="020B0604020202020204" pitchFamily="34" charset="0"/>
                <a:ea typeface="微軟正黑體"/>
                <a:cs typeface="Arial" panose="020B0604020202020204" pitchFamily="34" charset="0"/>
              </a:rPr>
            </a:br>
            <a:r>
              <a:rPr lang="en-US" altLang="zh-TW" sz="4800" b="1">
                <a:solidFill>
                  <a:schemeClr val="bg1">
                    <a:lumMod val="75000"/>
                  </a:schemeClr>
                </a:solidFill>
                <a:latin typeface="Arial" panose="020B0604020202020204" pitchFamily="34" charset="0"/>
                <a:ea typeface="微軟正黑體"/>
                <a:cs typeface="Arial" panose="020B0604020202020204" pitchFamily="34" charset="0"/>
              </a:rPr>
              <a:t>Front View</a:t>
            </a:r>
            <a:endParaRPr lang="zh-TW" altLang="zh-TW" sz="4800" b="1">
              <a:solidFill>
                <a:schemeClr val="bg1">
                  <a:lumMod val="75000"/>
                </a:schemeClr>
              </a:solidFill>
              <a:latin typeface="Arial" panose="020B0604020202020204" pitchFamily="34" charset="0"/>
              <a:ea typeface="新細明體"/>
              <a:cs typeface="Arial" panose="020B0604020202020204" pitchFamily="34" charset="0"/>
            </a:endParaRPr>
          </a:p>
        </p:txBody>
      </p:sp>
      <p:sp>
        <p:nvSpPr>
          <p:cNvPr id="28" name="文字方塊 27">
            <a:extLst>
              <a:ext uri="{FF2B5EF4-FFF2-40B4-BE49-F238E27FC236}">
                <a16:creationId xmlns:a16="http://schemas.microsoft.com/office/drawing/2014/main" id="{4DCD0FE5-9789-911A-203C-92BDC809E395}"/>
              </a:ext>
            </a:extLst>
          </p:cNvPr>
          <p:cNvSpPr txBox="1"/>
          <p:nvPr/>
        </p:nvSpPr>
        <p:spPr>
          <a:xfrm>
            <a:off x="8926149" y="2591736"/>
            <a:ext cx="2906163" cy="1196994"/>
          </a:xfrm>
          <a:prstGeom prst="rect">
            <a:avLst/>
          </a:prstGeom>
          <a:noFill/>
        </p:spPr>
        <p:txBody>
          <a:bodyPr wrap="square" lIns="91440" tIns="45720" rIns="91440" bIns="45720" rtlCol="0" anchor="t">
            <a:spAutoFit/>
          </a:bodyPr>
          <a:lstStyle/>
          <a:p>
            <a:pPr>
              <a:lnSpc>
                <a:spcPts val="3000"/>
              </a:lnSpc>
            </a:pPr>
            <a:r>
              <a:rPr lang="zh-TW" altLang="en-US" sz="1600">
                <a:solidFill>
                  <a:srgbClr val="FF0000"/>
                </a:solidFill>
                <a:latin typeface="Arial"/>
                <a:ea typeface="微軟正黑體"/>
                <a:cs typeface="Arial"/>
              </a:rPr>
              <a:t>12</a:t>
            </a:r>
            <a:r>
              <a:rPr lang="zh-TW" altLang="en-US" sz="1600">
                <a:solidFill>
                  <a:schemeClr val="bg1"/>
                </a:solidFill>
                <a:latin typeface="Arial"/>
                <a:ea typeface="微軟正黑體"/>
                <a:cs typeface="Arial"/>
              </a:rPr>
              <a:t> / </a:t>
            </a:r>
            <a:r>
              <a:rPr lang="zh-TW" altLang="en-US" sz="1600">
                <a:solidFill>
                  <a:srgbClr val="FF0000"/>
                </a:solidFill>
                <a:latin typeface="Arial"/>
                <a:ea typeface="微軟正黑體"/>
                <a:cs typeface="Arial"/>
              </a:rPr>
              <a:t>16</a:t>
            </a:r>
            <a:r>
              <a:rPr lang="en-US" altLang="zh-TW" sz="1600">
                <a:solidFill>
                  <a:srgbClr val="FF0000"/>
                </a:solidFill>
                <a:latin typeface="Arial"/>
                <a:ea typeface="微軟正黑體"/>
                <a:cs typeface="Arial"/>
              </a:rPr>
              <a:t> </a:t>
            </a:r>
            <a:r>
              <a:rPr lang="zh-TW" altLang="en-US" sz="1600">
                <a:solidFill>
                  <a:schemeClr val="bg1"/>
                </a:solidFill>
                <a:latin typeface="Arial"/>
                <a:ea typeface="微軟正黑體"/>
                <a:cs typeface="Arial"/>
              </a:rPr>
              <a:t>x 3.5”</a:t>
            </a:r>
            <a:r>
              <a:rPr lang="en-US" altLang="zh-TW" sz="1600">
                <a:solidFill>
                  <a:schemeClr val="bg1"/>
                </a:solidFill>
                <a:latin typeface="Arial"/>
                <a:ea typeface="微軟正黑體"/>
                <a:cs typeface="Arial"/>
              </a:rPr>
              <a:t>/2.5”</a:t>
            </a:r>
            <a:r>
              <a:rPr lang="zh-TW" altLang="en-US" sz="1600">
                <a:solidFill>
                  <a:schemeClr val="bg1"/>
                </a:solidFill>
                <a:latin typeface="Arial"/>
                <a:ea typeface="微軟正黑體"/>
                <a:cs typeface="Arial"/>
              </a:rPr>
              <a:t> SATA 6Gb/s HDD/SSD slots, </a:t>
            </a:r>
            <a:br>
              <a:rPr lang="en-US" altLang="zh-TW" sz="1600">
                <a:latin typeface="Arial" panose="020B0604020202020204" pitchFamily="34" charset="0"/>
                <a:ea typeface="微軟正黑體" panose="020B0604030504040204" pitchFamily="34" charset="-120"/>
                <a:cs typeface="Arial" panose="020B0604020202020204" pitchFamily="34" charset="0"/>
              </a:rPr>
            </a:br>
            <a:r>
              <a:rPr lang="zh-TW" altLang="en-US" sz="1600">
                <a:solidFill>
                  <a:schemeClr val="bg1"/>
                </a:solidFill>
                <a:latin typeface="Arial"/>
                <a:ea typeface="微軟正黑體"/>
                <a:cs typeface="Arial"/>
              </a:rPr>
              <a:t>support diverse configurations</a:t>
            </a:r>
          </a:p>
        </p:txBody>
      </p:sp>
      <p:cxnSp>
        <p:nvCxnSpPr>
          <p:cNvPr id="32" name="直線接點 31">
            <a:extLst>
              <a:ext uri="{FF2B5EF4-FFF2-40B4-BE49-F238E27FC236}">
                <a16:creationId xmlns:a16="http://schemas.microsoft.com/office/drawing/2014/main" id="{B46564F1-3A1A-C5DE-5A35-F8CFC5702AB9}"/>
              </a:ext>
            </a:extLst>
          </p:cNvPr>
          <p:cNvCxnSpPr>
            <a:cxnSpLocks/>
          </p:cNvCxnSpPr>
          <p:nvPr/>
        </p:nvCxnSpPr>
        <p:spPr>
          <a:xfrm flipH="1">
            <a:off x="7727894" y="2828768"/>
            <a:ext cx="1089288" cy="0"/>
          </a:xfrm>
          <a:prstGeom prst="line">
            <a:avLst/>
          </a:prstGeom>
          <a:ln w="15875">
            <a:solidFill>
              <a:srgbClr val="FF0000"/>
            </a:solidFill>
            <a:headEnd type="oval"/>
          </a:ln>
        </p:spPr>
        <p:style>
          <a:lnRef idx="1">
            <a:schemeClr val="accent1"/>
          </a:lnRef>
          <a:fillRef idx="0">
            <a:schemeClr val="accent1"/>
          </a:fillRef>
          <a:effectRef idx="0">
            <a:schemeClr val="accent1"/>
          </a:effectRef>
          <a:fontRef idx="minor">
            <a:schemeClr val="tx1"/>
          </a:fontRef>
        </p:style>
      </p:cxnSp>
      <p:sp>
        <p:nvSpPr>
          <p:cNvPr id="34" name="文字方塊 33">
            <a:extLst>
              <a:ext uri="{FF2B5EF4-FFF2-40B4-BE49-F238E27FC236}">
                <a16:creationId xmlns:a16="http://schemas.microsoft.com/office/drawing/2014/main" id="{1EF05EA1-3A45-E184-25B7-4DDCD13AB277}"/>
              </a:ext>
            </a:extLst>
          </p:cNvPr>
          <p:cNvSpPr txBox="1"/>
          <p:nvPr/>
        </p:nvSpPr>
        <p:spPr>
          <a:xfrm>
            <a:off x="9640684" y="4209974"/>
            <a:ext cx="2273214" cy="2351156"/>
          </a:xfrm>
          <a:prstGeom prst="rect">
            <a:avLst/>
          </a:prstGeom>
          <a:noFill/>
        </p:spPr>
        <p:txBody>
          <a:bodyPr wrap="square" lIns="91440" tIns="45720" rIns="91440" bIns="45720" rtlCol="0" anchor="t">
            <a:spAutoFit/>
          </a:bodyPr>
          <a:lstStyle/>
          <a:p>
            <a:pPr>
              <a:lnSpc>
                <a:spcPts val="3000"/>
              </a:lnSpc>
            </a:pPr>
            <a:r>
              <a:rPr lang="zh-TW" altLang="en-US" sz="1600" b="1">
                <a:solidFill>
                  <a:schemeClr val="bg1"/>
                </a:solidFill>
                <a:latin typeface="Arial" panose="020B0604020202020204" pitchFamily="34" charset="0"/>
                <a:ea typeface="微軟正黑體"/>
                <a:cs typeface="Arial" panose="020B0604020202020204" pitchFamily="34" charset="0"/>
              </a:rPr>
              <a:t>Power button &amp;</a:t>
            </a:r>
            <a:endParaRPr lang="zh-TW" altLang="en-US" sz="16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a:p>
            <a:pPr>
              <a:lnSpc>
                <a:spcPts val="3000"/>
              </a:lnSpc>
            </a:pPr>
            <a:r>
              <a:rPr lang="en-US" altLang="zh-TW" sz="1600" b="1">
                <a:solidFill>
                  <a:schemeClr val="bg1"/>
                </a:solidFill>
                <a:latin typeface="Arial" panose="020B0604020202020204" pitchFamily="34" charset="0"/>
                <a:ea typeface="微軟正黑體"/>
                <a:cs typeface="Arial" panose="020B0604020202020204" pitchFamily="34" charset="0"/>
              </a:rPr>
              <a:t>LED</a:t>
            </a:r>
            <a:r>
              <a:rPr lang="zh-TW" altLang="en-US" sz="1600" b="1">
                <a:solidFill>
                  <a:schemeClr val="bg1"/>
                </a:solidFill>
                <a:latin typeface="Arial" panose="020B0604020202020204" pitchFamily="34" charset="0"/>
                <a:ea typeface="微軟正黑體"/>
                <a:cs typeface="Arial" panose="020B0604020202020204" pitchFamily="34" charset="0"/>
              </a:rPr>
              <a:t> indicators</a:t>
            </a:r>
            <a:r>
              <a:rPr lang="en-US" altLang="zh-TW" sz="1600">
                <a:solidFill>
                  <a:schemeClr val="bg1"/>
                </a:solidFill>
                <a:latin typeface="Arial" panose="020B0604020202020204" pitchFamily="34" charset="0"/>
                <a:ea typeface="微軟正黑體"/>
                <a:cs typeface="Arial" panose="020B0604020202020204" pitchFamily="34" charset="0"/>
              </a:rPr>
              <a:t>:</a:t>
            </a:r>
            <a:endParaRPr lang="zh-TW" altLang="en-US" sz="1600">
              <a:solidFill>
                <a:schemeClr val="bg1"/>
              </a:solidFill>
              <a:latin typeface="Arial" panose="020B0604020202020204" pitchFamily="34" charset="0"/>
              <a:ea typeface="微軟正黑體"/>
              <a:cs typeface="Arial" panose="020B0604020202020204" pitchFamily="34" charset="0"/>
            </a:endParaRPr>
          </a:p>
          <a:p>
            <a:pPr>
              <a:lnSpc>
                <a:spcPts val="3000"/>
              </a:lnSpc>
            </a:pPr>
            <a:r>
              <a:rPr lang="zh-TW" altLang="en-US" sz="1600">
                <a:solidFill>
                  <a:schemeClr val="bg1"/>
                </a:solidFill>
                <a:latin typeface="Arial" panose="020B0604020202020204" pitchFamily="34" charset="0"/>
                <a:ea typeface="微軟正黑體"/>
                <a:cs typeface="Arial" panose="020B0604020202020204" pitchFamily="34" charset="0"/>
              </a:rPr>
              <a:t>system status, network, external expansion enclosures, disks</a:t>
            </a:r>
          </a:p>
        </p:txBody>
      </p:sp>
    </p:spTree>
    <p:extLst>
      <p:ext uri="{BB962C8B-B14F-4D97-AF65-F5344CB8AC3E}">
        <p14:creationId xmlns:p14="http://schemas.microsoft.com/office/powerpoint/2010/main" val="10532606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字方塊 17">
            <a:extLst>
              <a:ext uri="{FF2B5EF4-FFF2-40B4-BE49-F238E27FC236}">
                <a16:creationId xmlns:a16="http://schemas.microsoft.com/office/drawing/2014/main" id="{775F2CF5-F364-874D-39CF-0B2444360D76}"/>
              </a:ext>
            </a:extLst>
          </p:cNvPr>
          <p:cNvSpPr txBox="1"/>
          <p:nvPr/>
        </p:nvSpPr>
        <p:spPr>
          <a:xfrm>
            <a:off x="-68094" y="60312"/>
            <a:ext cx="12260093" cy="1538883"/>
          </a:xfrm>
          <a:prstGeom prst="rect">
            <a:avLst/>
          </a:prstGeom>
          <a:noFill/>
        </p:spPr>
        <p:txBody>
          <a:bodyPr wrap="square" lIns="91440" tIns="45720" rIns="91440" bIns="45720" rtlCol="0" anchor="ctr">
            <a:spAutoFit/>
          </a:bodyPr>
          <a:lstStyle/>
          <a:p>
            <a:pPr algn="ctr"/>
            <a:r>
              <a:rPr lang="en-US" altLang="zh-TW" sz="4600" b="1">
                <a:solidFill>
                  <a:schemeClr val="bg1">
                    <a:lumMod val="75000"/>
                  </a:schemeClr>
                </a:solidFill>
                <a:latin typeface="Arial" panose="020B0604020202020204" pitchFamily="34" charset="0"/>
                <a:ea typeface="微軟正黑體"/>
                <a:cs typeface="Arial" panose="020B0604020202020204" pitchFamily="34" charset="0"/>
              </a:rPr>
              <a:t>TS-h1277AXU-RP / TS-h1677AXU-RP</a:t>
            </a:r>
            <a:br>
              <a:rPr lang="en-US" altLang="zh-TW" sz="4600" b="1">
                <a:latin typeface="Arial" panose="020B0604020202020204" pitchFamily="34" charset="0"/>
                <a:ea typeface="微軟正黑體"/>
                <a:cs typeface="Arial" panose="020B0604020202020204" pitchFamily="34" charset="0"/>
              </a:rPr>
            </a:br>
            <a:r>
              <a:rPr lang="zh-TW" altLang="en-US" sz="4800" b="1">
                <a:solidFill>
                  <a:schemeClr val="bg1">
                    <a:lumMod val="75000"/>
                  </a:schemeClr>
                </a:solidFill>
                <a:latin typeface="Arial" panose="020B0604020202020204" pitchFamily="34" charset="0"/>
                <a:ea typeface="微軟正黑體"/>
                <a:cs typeface="Arial" panose="020B0604020202020204" pitchFamily="34" charset="0"/>
              </a:rPr>
              <a:t>Rear View</a:t>
            </a:r>
            <a:endParaRPr lang="en-US" altLang="zh-TW" sz="4800" b="1">
              <a:solidFill>
                <a:schemeClr val="bg1">
                  <a:lumMod val="75000"/>
                </a:schemeClr>
              </a:solidFill>
              <a:latin typeface="Arial" panose="020B0604020202020204" pitchFamily="34" charset="0"/>
              <a:ea typeface="微軟正黑體"/>
              <a:cs typeface="Arial" panose="020B0604020202020204" pitchFamily="34" charset="0"/>
            </a:endParaRPr>
          </a:p>
        </p:txBody>
      </p:sp>
      <p:sp>
        <p:nvSpPr>
          <p:cNvPr id="17" name="文字方塊 16">
            <a:extLst>
              <a:ext uri="{FF2B5EF4-FFF2-40B4-BE49-F238E27FC236}">
                <a16:creationId xmlns:a16="http://schemas.microsoft.com/office/drawing/2014/main" id="{10B36E9E-1691-330C-2072-027EF9538F41}"/>
              </a:ext>
            </a:extLst>
          </p:cNvPr>
          <p:cNvSpPr txBox="1"/>
          <p:nvPr/>
        </p:nvSpPr>
        <p:spPr>
          <a:xfrm>
            <a:off x="1454804" y="3421277"/>
            <a:ext cx="2119571" cy="464294"/>
          </a:xfrm>
          <a:prstGeom prst="rect">
            <a:avLst/>
          </a:prstGeom>
          <a:noFill/>
        </p:spPr>
        <p:txBody>
          <a:bodyPr wrap="square" lIns="91440" tIns="45720" rIns="91440" bIns="45720" rtlCol="0" anchor="t">
            <a:spAutoFit/>
          </a:bodyPr>
          <a:lstStyle/>
          <a:p>
            <a:pPr algn="r">
              <a:lnSpc>
                <a:spcPts val="1500"/>
              </a:lnSpc>
            </a:pPr>
            <a:r>
              <a:rPr lang="en-US" altLang="zh-TW" sz="1200">
                <a:solidFill>
                  <a:schemeClr val="bg1"/>
                </a:solidFill>
                <a:latin typeface="Arial" panose="020B0604020202020204" pitchFamily="34" charset="0"/>
                <a:ea typeface="微軟正黑體"/>
                <a:cs typeface="Arial" panose="020B0604020202020204" pitchFamily="34" charset="0"/>
              </a:rPr>
              <a:t>2 x 2.5GbE  RJ45</a:t>
            </a:r>
            <a:r>
              <a:rPr lang="zh-TW" altLang="en-US" sz="1200">
                <a:solidFill>
                  <a:schemeClr val="bg1"/>
                </a:solidFill>
                <a:latin typeface="Arial" panose="020B0604020202020204" pitchFamily="34" charset="0"/>
                <a:ea typeface="微軟正黑體"/>
                <a:cs typeface="Arial" panose="020B0604020202020204" pitchFamily="34" charset="0"/>
              </a:rPr>
              <a:t> ports</a:t>
            </a:r>
            <a:br>
              <a:rPr lang="en-US" altLang="zh-TW" sz="1200">
                <a:latin typeface="Arial" panose="020B0604020202020204" pitchFamily="34" charset="0"/>
                <a:ea typeface="微軟正黑體"/>
                <a:cs typeface="Arial" panose="020B0604020202020204" pitchFamily="34" charset="0"/>
              </a:rPr>
            </a:br>
            <a:r>
              <a:rPr lang="zh-TW" altLang="en-US" sz="1200">
                <a:solidFill>
                  <a:schemeClr val="bg1"/>
                </a:solidFill>
                <a:latin typeface="Arial" panose="020B0604020202020204" pitchFamily="34" charset="0"/>
                <a:ea typeface="微軟正黑體"/>
                <a:cs typeface="Arial" panose="020B0604020202020204" pitchFamily="34" charset="0"/>
              </a:rPr>
              <a:t>(2.5G/1G/100M/10M)</a:t>
            </a:r>
          </a:p>
        </p:txBody>
      </p:sp>
      <p:sp>
        <p:nvSpPr>
          <p:cNvPr id="33" name="文字方塊 32">
            <a:extLst>
              <a:ext uri="{FF2B5EF4-FFF2-40B4-BE49-F238E27FC236}">
                <a16:creationId xmlns:a16="http://schemas.microsoft.com/office/drawing/2014/main" id="{E20EF315-44EF-34EE-9832-6D5B21B4CE5F}"/>
              </a:ext>
            </a:extLst>
          </p:cNvPr>
          <p:cNvSpPr txBox="1"/>
          <p:nvPr/>
        </p:nvSpPr>
        <p:spPr>
          <a:xfrm>
            <a:off x="3972991" y="3659833"/>
            <a:ext cx="1661971" cy="464294"/>
          </a:xfrm>
          <a:prstGeom prst="rect">
            <a:avLst/>
          </a:prstGeom>
          <a:noFill/>
        </p:spPr>
        <p:txBody>
          <a:bodyPr wrap="square" lIns="91440" tIns="45720" rIns="91440" bIns="45720" rtlCol="0" anchor="t">
            <a:spAutoFit/>
          </a:bodyPr>
          <a:lstStyle/>
          <a:p>
            <a:pPr algn="ctr">
              <a:lnSpc>
                <a:spcPts val="1500"/>
              </a:lnSpc>
            </a:pPr>
            <a:r>
              <a:rPr lang="en-US" altLang="zh-TW" sz="1200">
                <a:solidFill>
                  <a:schemeClr val="bg1"/>
                </a:solidFill>
                <a:latin typeface="Arial" panose="020B0604020202020204" pitchFamily="34" charset="0"/>
                <a:ea typeface="微軟正黑體"/>
                <a:cs typeface="Arial" panose="020B0604020202020204" pitchFamily="34" charset="0"/>
              </a:rPr>
              <a:t>2 x USB 3.2 Gen2 Type-A ports</a:t>
            </a:r>
            <a:endParaRPr lang="zh-TW" altLang="en-US" sz="12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4" name="文字方塊 33">
            <a:extLst>
              <a:ext uri="{FF2B5EF4-FFF2-40B4-BE49-F238E27FC236}">
                <a16:creationId xmlns:a16="http://schemas.microsoft.com/office/drawing/2014/main" id="{72BFBCA3-E5F9-FECF-EAE3-68336CD8295A}"/>
              </a:ext>
            </a:extLst>
          </p:cNvPr>
          <p:cNvSpPr txBox="1"/>
          <p:nvPr/>
        </p:nvSpPr>
        <p:spPr>
          <a:xfrm>
            <a:off x="5802168" y="3421277"/>
            <a:ext cx="2253440" cy="464294"/>
          </a:xfrm>
          <a:prstGeom prst="rect">
            <a:avLst/>
          </a:prstGeom>
          <a:noFill/>
        </p:spPr>
        <p:txBody>
          <a:bodyPr wrap="square" lIns="91440" tIns="45720" rIns="91440" bIns="45720" rtlCol="0" anchor="t">
            <a:spAutoFit/>
          </a:bodyPr>
          <a:lstStyle/>
          <a:p>
            <a:pPr>
              <a:lnSpc>
                <a:spcPts val="1500"/>
              </a:lnSpc>
            </a:pPr>
            <a:r>
              <a:rPr lang="en-US" altLang="zh-TW" sz="1200">
                <a:solidFill>
                  <a:schemeClr val="bg1"/>
                </a:solidFill>
                <a:latin typeface="Arial" panose="020B0604020202020204" pitchFamily="34" charset="0"/>
                <a:ea typeface="微軟正黑體"/>
                <a:cs typeface="Arial" panose="020B0604020202020204" pitchFamily="34" charset="0"/>
              </a:rPr>
              <a:t>2 x 10 GBASE-T </a:t>
            </a:r>
            <a:r>
              <a:rPr lang="zh-TW" altLang="en-US" sz="1200">
                <a:solidFill>
                  <a:schemeClr val="bg1"/>
                </a:solidFill>
                <a:latin typeface="Arial" panose="020B0604020202020204" pitchFamily="34" charset="0"/>
                <a:ea typeface="微軟正黑體"/>
                <a:cs typeface="Arial" panose="020B0604020202020204" pitchFamily="34" charset="0"/>
              </a:rPr>
              <a:t>ports </a:t>
            </a:r>
            <a:br>
              <a:rPr lang="en-US" altLang="zh-TW" sz="1200">
                <a:latin typeface="Arial" panose="020B0604020202020204" pitchFamily="34" charset="0"/>
                <a:ea typeface="微軟正黑體"/>
                <a:cs typeface="Arial" panose="020B0604020202020204" pitchFamily="34" charset="0"/>
              </a:rPr>
            </a:br>
            <a:r>
              <a:rPr lang="zh-TW" altLang="en-US" sz="1200">
                <a:solidFill>
                  <a:schemeClr val="bg1"/>
                </a:solidFill>
                <a:latin typeface="Arial" panose="020B0604020202020204" pitchFamily="34" charset="0"/>
                <a:ea typeface="微軟正黑體"/>
                <a:cs typeface="Arial" panose="020B0604020202020204" pitchFamily="34" charset="0"/>
              </a:rPr>
              <a:t>(10G/5G/2.5G/1G/100M)</a:t>
            </a:r>
          </a:p>
        </p:txBody>
      </p:sp>
      <p:sp>
        <p:nvSpPr>
          <p:cNvPr id="35" name="文字方塊 34">
            <a:extLst>
              <a:ext uri="{FF2B5EF4-FFF2-40B4-BE49-F238E27FC236}">
                <a16:creationId xmlns:a16="http://schemas.microsoft.com/office/drawing/2014/main" id="{2B68B1F2-969D-E1F4-1985-4ACEC2643B3A}"/>
              </a:ext>
            </a:extLst>
          </p:cNvPr>
          <p:cNvSpPr txBox="1"/>
          <p:nvPr/>
        </p:nvSpPr>
        <p:spPr>
          <a:xfrm>
            <a:off x="8222815" y="3659832"/>
            <a:ext cx="1454595" cy="271934"/>
          </a:xfrm>
          <a:prstGeom prst="rect">
            <a:avLst/>
          </a:prstGeom>
          <a:noFill/>
        </p:spPr>
        <p:txBody>
          <a:bodyPr wrap="square" lIns="91440" tIns="45720" rIns="91440" bIns="45720" rtlCol="0" anchor="t">
            <a:spAutoFit/>
          </a:bodyPr>
          <a:lstStyle/>
          <a:p>
            <a:pPr algn="ctr">
              <a:lnSpc>
                <a:spcPts val="1500"/>
              </a:lnSpc>
            </a:pPr>
            <a:r>
              <a:rPr lang="zh-TW" altLang="en-US" sz="1200">
                <a:solidFill>
                  <a:schemeClr val="bg1"/>
                </a:solidFill>
                <a:latin typeface="Arial" panose="020B0604020202020204" pitchFamily="34" charset="0"/>
                <a:ea typeface="微軟正黑體"/>
                <a:cs typeface="Arial" panose="020B0604020202020204" pitchFamily="34" charset="0"/>
              </a:rPr>
              <a:t>Redudant PSU</a:t>
            </a:r>
            <a:endParaRPr lang="zh-TW" altLang="en-US" sz="12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1631875346"/>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TotalTime>
  <Words>6684</Words>
  <Application>Microsoft Office PowerPoint</Application>
  <PresentationFormat>寬螢幕</PresentationFormat>
  <Paragraphs>616</Paragraphs>
  <Slides>36</Slides>
  <Notes>36</Notes>
  <HiddenSlides>0</HiddenSlides>
  <MMClips>0</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36</vt:i4>
      </vt:variant>
    </vt:vector>
  </HeadingPairs>
  <TitlesOfParts>
    <vt:vector size="44" baseType="lpstr">
      <vt:lpstr>Arial,Sans-Serif</vt:lpstr>
      <vt:lpstr>微軟正黑體</vt:lpstr>
      <vt:lpstr>新細明體</vt:lpstr>
      <vt:lpstr>Arial</vt:lpstr>
      <vt:lpstr>Calibri</vt:lpstr>
      <vt:lpstr>Calibri Light</vt:lpstr>
      <vt:lpstr>Wingdings</vt:lpstr>
      <vt:lpstr>Office 佈景主題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EN_TS-h1277AXU,TS-h1677AXU</dc:title>
  <dc:creator>QNAP_Copy Su</dc:creator>
  <cp:lastModifiedBy>Sabrina Wang 王儷蓉</cp:lastModifiedBy>
  <cp:revision>6</cp:revision>
  <dcterms:created xsi:type="dcterms:W3CDTF">2021-03-26T08:21:54Z</dcterms:created>
  <dcterms:modified xsi:type="dcterms:W3CDTF">2024-02-15T03:19:16Z</dcterms:modified>
</cp:coreProperties>
</file>