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70" r:id="rId2"/>
    <p:sldId id="3711" r:id="rId3"/>
    <p:sldId id="3715" r:id="rId4"/>
    <p:sldId id="3663" r:id="rId5"/>
    <p:sldId id="3665" r:id="rId6"/>
    <p:sldId id="3666" r:id="rId7"/>
    <p:sldId id="3687" r:id="rId8"/>
    <p:sldId id="3676" r:id="rId9"/>
    <p:sldId id="3689" r:id="rId10"/>
    <p:sldId id="3717" r:id="rId11"/>
    <p:sldId id="3690" r:id="rId12"/>
    <p:sldId id="3673" r:id="rId13"/>
    <p:sldId id="3685" r:id="rId14"/>
    <p:sldId id="3702" r:id="rId15"/>
    <p:sldId id="3680" r:id="rId16"/>
    <p:sldId id="3684" r:id="rId17"/>
    <p:sldId id="3671" r:id="rId18"/>
    <p:sldId id="3683" r:id="rId19"/>
    <p:sldId id="3682" r:id="rId20"/>
    <p:sldId id="3681" r:id="rId21"/>
    <p:sldId id="3679" r:id="rId22"/>
    <p:sldId id="3688" r:id="rId23"/>
    <p:sldId id="343" r:id="rId24"/>
    <p:sldId id="3669" r:id="rId25"/>
    <p:sldId id="3668" r:id="rId26"/>
    <p:sldId id="3698" r:id="rId27"/>
    <p:sldId id="3716" r:id="rId28"/>
    <p:sldId id="3712" r:id="rId29"/>
    <p:sldId id="3638" r:id="rId30"/>
    <p:sldId id="3706" r:id="rId31"/>
    <p:sldId id="3707" r:id="rId32"/>
    <p:sldId id="3710" r:id="rId33"/>
    <p:sldId id="3709" r:id="rId34"/>
    <p:sldId id="3713" r:id="rId35"/>
    <p:sldId id="3714" r:id="rId36"/>
    <p:sldId id="3691" r:id="rId37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05418B80-B1EB-D240-B9C6-2E4A79F6DE89}">
          <p14:sldIdLst>
            <p14:sldId id="270"/>
            <p14:sldId id="3711"/>
            <p14:sldId id="3715"/>
            <p14:sldId id="3663"/>
            <p14:sldId id="3665"/>
            <p14:sldId id="3666"/>
            <p14:sldId id="3687"/>
            <p14:sldId id="3676"/>
            <p14:sldId id="3689"/>
            <p14:sldId id="3717"/>
            <p14:sldId id="3690"/>
            <p14:sldId id="3673"/>
            <p14:sldId id="3685"/>
            <p14:sldId id="3702"/>
            <p14:sldId id="3680"/>
            <p14:sldId id="3684"/>
            <p14:sldId id="3671"/>
            <p14:sldId id="3683"/>
            <p14:sldId id="3682"/>
            <p14:sldId id="3681"/>
            <p14:sldId id="3679"/>
            <p14:sldId id="3688"/>
            <p14:sldId id="343"/>
            <p14:sldId id="3669"/>
            <p14:sldId id="3668"/>
            <p14:sldId id="3698"/>
            <p14:sldId id="3716"/>
            <p14:sldId id="3712"/>
            <p14:sldId id="3638"/>
            <p14:sldId id="3706"/>
            <p14:sldId id="3707"/>
            <p14:sldId id="3710"/>
            <p14:sldId id="3709"/>
            <p14:sldId id="3713"/>
            <p14:sldId id="3714"/>
          </p14:sldIdLst>
        </p14:section>
        <p14:section name="Template" id="{E7A31256-D6D4-A44F-B1AC-43818D6FDA18}">
          <p14:sldIdLst>
            <p14:sldId id="369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作者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A00"/>
    <a:srgbClr val="F0FFFF"/>
    <a:srgbClr val="FF0C00"/>
    <a:srgbClr val="424651"/>
    <a:srgbClr val="843006"/>
    <a:srgbClr val="481B04"/>
    <a:srgbClr val="B34209"/>
    <a:srgbClr val="AF4009"/>
    <a:srgbClr val="0B0401"/>
    <a:srgbClr val="802F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8284F5-16A8-39A1-219E-4613774CFE6A}" v="849" dt="2024-02-06T08:56:26.0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799" autoAdjust="0"/>
  </p:normalViewPr>
  <p:slideViewPr>
    <p:cSldViewPr snapToGrid="0">
      <p:cViewPr varScale="1">
        <p:scale>
          <a:sx n="109" d="100"/>
          <a:sy n="109" d="100"/>
        </p:scale>
        <p:origin x="888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320C6253-024D-41A2-8F9C-AE3B89932BD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E1FA6D3-F05E-492D-ABE7-08EB73C57CD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AFA468-5733-488E-B409-FDE47B0C9B4C}" type="datetimeFigureOut">
              <a:rPr lang="zh-TW" altLang="en-US" smtClean="0"/>
              <a:t>2024/2/15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AC870A6-F598-4BE9-AB96-D3D3C2ABA83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E63C59D-47A9-45B0-B352-E5AB3D1B4B4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F28A9E-E67B-4D83-9F0D-CDFAF872BE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71105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94A1DE-9E5E-4ACB-81A2-3622A0731AC4}" type="datetimeFigureOut">
              <a:rPr lang="zh-TW" altLang="en-US" smtClean="0"/>
              <a:t>2024/2/15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D8B474-CBEC-484E-B6A8-6236E8C358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9684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30131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E5E219-D3C3-081D-B01C-CD6266D1A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742C15E9-0B8D-4653-A223-611603DE14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CB666119-9A89-3B33-B55E-48E30F179C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24F7FD0-CD6D-47D1-4AE8-021E96EE85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65007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980748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93949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67011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18638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7451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34625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97671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67011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2950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65347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18151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40972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17714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55395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98F7E5-C7F0-4FB5-AC33-013975F44F1E}" type="slidenum">
              <a:rPr lang="en-US" altLang="zh-TW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30653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81429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22451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58E31D-DAF6-28EA-1EF3-384FE60FE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6464BEE0-D146-DA2F-AEA9-E8C5A8A17D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8244B25B-CE49-3F52-928B-0C6E03046A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A67F764-8D45-487E-E68E-2CBB94B285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27701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37BCBB-5A2C-917C-5572-A15F551C3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D31B35F8-1B0E-FB31-DB82-BDE9CC4172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3A5C2460-8FED-997F-B5D6-78FD1D5062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560ECED-CA31-2AE2-C93B-52D3457B9C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74911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2004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7562B0-554E-FCB7-7164-B900D2A7E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E126F2A9-6ED7-A49A-C21A-E14DA6CC26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3DB1A457-ED8F-D2D5-8806-C72548BAA7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92C14E2-FE8C-6C39-4DFA-F19F7744DC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37254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2BE25A-3A73-A64E-1E0E-94D2C19A8E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C531559F-9AF8-2C02-5189-EBD8DC0804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5B74FF64-27B8-B28B-61E3-567F5018D7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CE0AB5A-97BD-324D-5E1E-113A2708A5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04788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CF8984-12C0-D6F6-00D3-E5FEA295B0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2E428350-875D-003B-C02C-C484989B27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7DA39A6E-97DD-174C-6137-1D29FF2A4B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B31307E-D310-D970-9672-FACAC20A52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270352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A9CD32-B167-DAFB-BA49-9D7F2E9F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4B2F9602-C02B-5835-F13C-F4A27D3B82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A1D1BD76-CE17-BA6A-0FF0-3504207655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F7B1D2E-0F55-5C95-F065-282C6E491B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774844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C8AAF2-3139-578B-76C7-73A6105D92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D449AF20-F77E-4BBE-36E0-EB7A23DCEC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3EF086F7-6929-4E03-C3F0-A6569434D2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64CD057-8CA4-F198-8C38-C368D924AC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954728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BDE61-1E53-4880-BD9D-4CD550CDABC6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19322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352568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3402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4583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75367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2679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18097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93949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4779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1.jpe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www.freepik.es/foto-gratis/macho-angulo-casco-realidad-virtual_7133530.htm" TargetMode="External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文字, 螢幕擷取畫面, 計分板, 設計 的圖片&#10;&#10;自動產生的描述">
            <a:extLst>
              <a:ext uri="{FF2B5EF4-FFF2-40B4-BE49-F238E27FC236}">
                <a16:creationId xmlns:a16="http://schemas.microsoft.com/office/drawing/2014/main" id="{D0BEE6CA-BB22-11AB-C719-408B9F893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460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梳子 的圖片&#10;&#10;自動產生的描述">
            <a:extLst>
              <a:ext uri="{FF2B5EF4-FFF2-40B4-BE49-F238E27FC236}">
                <a16:creationId xmlns:a16="http://schemas.microsoft.com/office/drawing/2014/main" id="{AA049515-29F3-6879-58E3-71D173C91F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256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 的圖片&#10;&#10;自動產生的描述">
            <a:extLst>
              <a:ext uri="{FF2B5EF4-FFF2-40B4-BE49-F238E27FC236}">
                <a16:creationId xmlns:a16="http://schemas.microsoft.com/office/drawing/2014/main" id="{AE69EDDD-DA99-E40F-EA9A-508C3C08CB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174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螢幕擷取畫面, 電子產品, 電腦元件, 電腦硬體 的圖片&#10;&#10;自動產生的描述">
            <a:extLst>
              <a:ext uri="{FF2B5EF4-FFF2-40B4-BE49-F238E27FC236}">
                <a16:creationId xmlns:a16="http://schemas.microsoft.com/office/drawing/2014/main" id="{F558396B-9524-9FE4-DF56-3644649118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7464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螢幕擷取畫面, 數位合成, 電腦遊戲, 遊戲軟體 的圖片&#10;&#10;自動產生的描述">
            <a:extLst>
              <a:ext uri="{FF2B5EF4-FFF2-40B4-BE49-F238E27FC236}">
                <a16:creationId xmlns:a16="http://schemas.microsoft.com/office/drawing/2014/main" id="{773B62CD-A564-385F-B900-CF97EF0ED9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9128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電子產品, 電路, 電子工程, 螢幕擷取畫面 的圖片&#10;&#10;自動產生的描述">
            <a:extLst>
              <a:ext uri="{FF2B5EF4-FFF2-40B4-BE49-F238E27FC236}">
                <a16:creationId xmlns:a16="http://schemas.microsoft.com/office/drawing/2014/main" id="{6AA4A598-7F29-E346-03A8-EAD6F8753D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8027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螢幕擷取畫面 的圖片&#10;&#10;自動產生的描述">
            <a:extLst>
              <a:ext uri="{FF2B5EF4-FFF2-40B4-BE49-F238E27FC236}">
                <a16:creationId xmlns:a16="http://schemas.microsoft.com/office/drawing/2014/main" id="{57B0C91F-F699-9A7D-0DE0-E23C5AB6E3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0622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梳子 的圖片&#10;&#10;自動產生的描述">
            <a:extLst>
              <a:ext uri="{FF2B5EF4-FFF2-40B4-BE49-F238E27FC236}">
                <a16:creationId xmlns:a16="http://schemas.microsoft.com/office/drawing/2014/main" id="{5597837C-7BE9-DB4D-EBDF-20F8A982C4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405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梳子 的圖片&#10;&#10;自動產生的描述">
            <a:extLst>
              <a:ext uri="{FF2B5EF4-FFF2-40B4-BE49-F238E27FC236}">
                <a16:creationId xmlns:a16="http://schemas.microsoft.com/office/drawing/2014/main" id="{5597837C-7BE9-DB4D-EBDF-20F8A982C4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圖片 1" descr="一張含有 螢幕擷取畫面, 文字, 3D 模型, 多媒體軟體 的圖片&#10;&#10;自動產生的描述">
            <a:extLst>
              <a:ext uri="{FF2B5EF4-FFF2-40B4-BE49-F238E27FC236}">
                <a16:creationId xmlns:a16="http://schemas.microsoft.com/office/drawing/2014/main" id="{542F6828-1CA2-C1B8-1F2C-82B57D96D2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28" y="1682803"/>
            <a:ext cx="10669944" cy="4879362"/>
          </a:xfrm>
          <a:prstGeom prst="rect">
            <a:avLst/>
          </a:prstGeom>
          <a:effectLst>
            <a:outerShdw blurRad="266700" dist="419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57385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螢幕擷取畫面, 設計, 藝術 的圖片&#10;&#10;自動產生的描述">
            <a:extLst>
              <a:ext uri="{FF2B5EF4-FFF2-40B4-BE49-F238E27FC236}">
                <a16:creationId xmlns:a16="http://schemas.microsoft.com/office/drawing/2014/main" id="{B7E44616-F926-3BBF-3E3A-36CFB8EFC9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5140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電子產品, 文字, 電子工程, 螢幕擷取畫面 的圖片&#10;&#10;自動產生的描述">
            <a:extLst>
              <a:ext uri="{FF2B5EF4-FFF2-40B4-BE49-F238E27FC236}">
                <a16:creationId xmlns:a16="http://schemas.microsoft.com/office/drawing/2014/main" id="{DE2FAE11-D2C7-6544-0B10-E27EA2EA3A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740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螢幕擷取畫面, 黑暗, 夜晚 的圖片&#10;&#10;自動產生的描述">
            <a:extLst>
              <a:ext uri="{FF2B5EF4-FFF2-40B4-BE49-F238E27FC236}">
                <a16:creationId xmlns:a16="http://schemas.microsoft.com/office/drawing/2014/main" id="{27466EB3-748E-BB21-80DA-5CDC5A3485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628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螢幕擷取畫面, 設計, 室內 的圖片&#10;&#10;自動產生的描述">
            <a:extLst>
              <a:ext uri="{FF2B5EF4-FFF2-40B4-BE49-F238E27FC236}">
                <a16:creationId xmlns:a16="http://schemas.microsoft.com/office/drawing/2014/main" id="{086FA05C-C3C6-0E48-2C09-B4DD78B8FD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900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電子產品, 電子工程, 電子元件, 機器 的圖片&#10;&#10;自動產生的描述">
            <a:extLst>
              <a:ext uri="{FF2B5EF4-FFF2-40B4-BE49-F238E27FC236}">
                <a16:creationId xmlns:a16="http://schemas.microsoft.com/office/drawing/2014/main" id="{CD2F8E82-4C00-9F22-B375-49B9968CD6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7443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電子產品, 電子裝置, 螢幕擷取畫面, 電腦元件 的圖片&#10;&#10;自動產生的描述">
            <a:extLst>
              <a:ext uri="{FF2B5EF4-FFF2-40B4-BE49-F238E27FC236}">
                <a16:creationId xmlns:a16="http://schemas.microsoft.com/office/drawing/2014/main" id="{C8692E56-96A3-C42A-0AAC-026B7DC1AD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2152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電子產品, 電子工程 的圖片&#10;&#10;自動產生的描述">
            <a:extLst>
              <a:ext uri="{FF2B5EF4-FFF2-40B4-BE49-F238E27FC236}">
                <a16:creationId xmlns:a16="http://schemas.microsoft.com/office/drawing/2014/main" id="{B3044617-837B-7B96-53C3-FFC6EA755D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5856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電子產品, 電子元件, 電路元件, 電子工程 的圖片&#10;&#10;自動產生的描述">
            <a:extLst>
              <a:ext uri="{FF2B5EF4-FFF2-40B4-BE49-F238E27FC236}">
                <a16:creationId xmlns:a16="http://schemas.microsoft.com/office/drawing/2014/main" id="{B7C78689-F840-769D-2EB0-0EC2DDD856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0079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電子產品, 螢幕擷取畫面, 設計, 電路 的圖片&#10;&#10;自動產生的描述">
            <a:extLst>
              <a:ext uri="{FF2B5EF4-FFF2-40B4-BE49-F238E27FC236}">
                <a16:creationId xmlns:a16="http://schemas.microsoft.com/office/drawing/2014/main" id="{B9069E58-BB20-80FE-C1F8-E7B0829C26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9579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螢幕擷取畫面, 室內, 設計, 文字 的圖片&#10;&#10;自動產生的描述">
            <a:extLst>
              <a:ext uri="{FF2B5EF4-FFF2-40B4-BE49-F238E27FC236}">
                <a16:creationId xmlns:a16="http://schemas.microsoft.com/office/drawing/2014/main" id="{E401319F-5DB0-A5AC-0905-78E90C553F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204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螢幕擷取畫面, 圖書, 室內, 五斗櫃 的圖片&#10;&#10;自動產生的描述">
            <a:extLst>
              <a:ext uri="{FF2B5EF4-FFF2-40B4-BE49-F238E27FC236}">
                <a16:creationId xmlns:a16="http://schemas.microsoft.com/office/drawing/2014/main" id="{EFC9A5DE-08DD-86AB-D2C2-8B6D5E4911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3273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螢幕擷取畫面, 架子, 設計, 傢俱 的圖片&#10;&#10;自動產生的描述">
            <a:extLst>
              <a:ext uri="{FF2B5EF4-FFF2-40B4-BE49-F238E27FC236}">
                <a16:creationId xmlns:a16="http://schemas.microsoft.com/office/drawing/2014/main" id="{04A30242-7EFD-2145-FB79-4723AF177A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7773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形 10">
            <a:extLst>
              <a:ext uri="{FF2B5EF4-FFF2-40B4-BE49-F238E27FC236}">
                <a16:creationId xmlns:a16="http://schemas.microsoft.com/office/drawing/2014/main" id="{787669FC-2605-4022-9C8A-7FDA15F7F4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5737" y="1533525"/>
            <a:ext cx="11820525" cy="5324474"/>
          </a:xfrm>
          <a:prstGeom prst="rect">
            <a:avLst/>
          </a:prstGeom>
        </p:spPr>
      </p:pic>
      <p:pic>
        <p:nvPicPr>
          <p:cNvPr id="6" name="圖片 5" descr="一張含有 文字, 螢幕擷取畫面, 揚聲器, 設計 的圖片&#10;&#10;自動產生的描述">
            <a:extLst>
              <a:ext uri="{FF2B5EF4-FFF2-40B4-BE49-F238E27FC236}">
                <a16:creationId xmlns:a16="http://schemas.microsoft.com/office/drawing/2014/main" id="{16DF5EB5-955B-6C9A-B7AB-CA42818A94B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359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建築, 黑與白, 夜晚, 光線 的圖片&#10;&#10;自動產生的描述">
            <a:extLst>
              <a:ext uri="{FF2B5EF4-FFF2-40B4-BE49-F238E27FC236}">
                <a16:creationId xmlns:a16="http://schemas.microsoft.com/office/drawing/2014/main" id="{60BC0499-5D3D-E80F-81F8-94046A195C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3397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2ED693D-C5ED-4CF8-8AA2-9EFAF6C656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9B92D7E3-F230-4DE2-802C-E37DA028B2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2000218-12DD-40DE-A1C6-B9DC3E01E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9F199-D2CE-4B33-A64D-862126EB1810}" type="datetimeFigureOut">
              <a:rPr lang="zh-TW" altLang="en-US" smtClean="0"/>
              <a:t>2024/2/15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5124035-15A5-42C9-967B-741CA2C1D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36BA94F-D80B-4C9C-9531-26B5605F8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A0D8-6F38-4C69-BF63-7F72F54355A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19792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D4CBB62-1A3B-4F51-AC0F-4A0794DB6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085583B-E7A4-436B-BA19-93E553778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E68C630-A958-4C41-9FC5-B1800B205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9F199-D2CE-4B33-A64D-862126EB1810}" type="datetimeFigureOut">
              <a:rPr lang="zh-TW" altLang="en-US" smtClean="0"/>
              <a:t>2024/2/15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0726C76-65EA-4BBF-A1E5-B1780E937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E8BB843-9244-44C3-A4F0-929458490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A0D8-6F38-4C69-BF63-7F72F54355A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03312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1A4F8BF-8DC4-457A-BE0D-8E2B48E66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AD26CFE-190F-4F9F-B325-031FDE8DD5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0A1328E-6E61-4D49-9C5D-ACE9F6183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9F199-D2CE-4B33-A64D-862126EB1810}" type="datetimeFigureOut">
              <a:rPr lang="zh-TW" altLang="en-US" smtClean="0"/>
              <a:t>2024/2/15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ED87BF0-AA47-4707-9F50-FB3DEB18E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A641230-C2D8-469D-8EDB-091961315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A0D8-6F38-4C69-BF63-7F72F54355A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80002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C626224-EB95-43F0-A36B-622249A0C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EF3195F-05AF-454D-AC4B-983FECDC34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9DA930F4-BCA7-46C4-8DAD-FA2CE15ED9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67794DF-E4A3-4708-BFAC-574749BFE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9F199-D2CE-4B33-A64D-862126EB1810}" type="datetimeFigureOut">
              <a:rPr lang="zh-TW" altLang="en-US" smtClean="0"/>
              <a:t>2024/2/15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5CDAEC8-7423-4AF0-9750-FA4C1F843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077D3C8-3343-402D-BD8A-FB73A50BA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A0D8-6F38-4C69-BF63-7F72F54355A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46173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D2AD08A-53A8-4437-97F2-A705D6CD0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C8927AF-180A-4C98-825E-A3DF07B0E9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DC00ACDE-B371-4DAC-A2DF-B31C31E00C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3EC0F1F9-9E41-4DD4-A9F1-2D97C7ACF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4DD3637B-B751-45C6-84A3-61E3AFFAA1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F75F6E5E-A573-4CD6-902B-259746313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9F199-D2CE-4B33-A64D-862126EB1810}" type="datetimeFigureOut">
              <a:rPr lang="zh-TW" altLang="en-US" smtClean="0"/>
              <a:t>2024/2/15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058DF25D-276F-45FC-9C51-7500B7B6F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079F46E5-A994-46C1-AED2-BDF886C16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A0D8-6F38-4C69-BF63-7F72F54355A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07464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8FD3FB7-832B-44AC-814D-7C7F5796E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7FDEE13C-FB36-4CB0-8C6C-BEBCD4E57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9F199-D2CE-4B33-A64D-862126EB1810}" type="datetimeFigureOut">
              <a:rPr lang="zh-TW" altLang="en-US" smtClean="0"/>
              <a:t>2024/2/15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093EACB8-09E7-4F6F-BFAE-4DD934E7C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332656C-5820-4AA0-BD7D-AB6EA77EE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A0D8-6F38-4C69-BF63-7F72F54355A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35885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D4430902-F8AA-4677-AD39-D5EF1362A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9F199-D2CE-4B33-A64D-862126EB1810}" type="datetimeFigureOut">
              <a:rPr lang="zh-TW" altLang="en-US" smtClean="0"/>
              <a:t>2024/2/15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1CB58A83-D556-4AE6-A947-31928B89E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427B17F-387F-4D21-A73C-61E2510D2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A0D8-6F38-4C69-BF63-7F72F54355A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88861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6F5A739-848E-4BE8-A471-D89ABE3B1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73F17BE-5BEC-40E0-A130-A2B87B6AC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3ADD8959-C959-4319-8BB8-C589B257AF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CEB0A19-B412-485E-A16F-4D1FC126F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9F199-D2CE-4B33-A64D-862126EB1810}" type="datetimeFigureOut">
              <a:rPr lang="zh-TW" altLang="en-US" smtClean="0"/>
              <a:t>2024/2/15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211BC5E-0D18-49EE-8F14-BBA44EB51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CF128F2-363F-4BDE-B698-B6003F221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A0D8-6F38-4C69-BF63-7F72F54355A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93148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3BA0A21-5875-437C-AC5E-08874F8CB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9E4E485B-29F8-459B-B127-F3796E551D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D45C1D0-B513-4BF6-B4AE-6E02942469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187D141-5717-4FF7-B64F-87250B6C7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9F199-D2CE-4B33-A64D-862126EB1810}" type="datetimeFigureOut">
              <a:rPr lang="zh-TW" altLang="en-US" smtClean="0"/>
              <a:t>2024/2/15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539EBE4-A822-4636-85D8-9B5A592F4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1FF7A5B-C0E9-4251-9B94-A9E28AB57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A0D8-6F38-4C69-BF63-7F72F54355A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03178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A1DB62F-0B7A-4A28-945A-9ABBD687B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70E42A3C-72B7-4D66-A797-8D4EA646E1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2CEA65E-8CEE-4EA1-A053-758CF651E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9F199-D2CE-4B33-A64D-862126EB1810}" type="datetimeFigureOut">
              <a:rPr lang="zh-TW" altLang="en-US" smtClean="0"/>
              <a:t>2024/2/15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B85098A-1C86-412E-97CB-4C3FA2435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7E04DEE-308D-4D2E-BEBB-7B8618595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A0D8-6F38-4C69-BF63-7F72F54355A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8411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螢幕擷取畫面, 設計, 藝術 的圖片&#10;&#10;描述是以中可信度自動產生">
            <a:extLst>
              <a:ext uri="{FF2B5EF4-FFF2-40B4-BE49-F238E27FC236}">
                <a16:creationId xmlns:a16="http://schemas.microsoft.com/office/drawing/2014/main" id="{C039CDE1-8722-CCD6-91D0-F2D6E6EEC2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3972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2173F5BC-7490-4612-8500-1F19BA7C98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2B62603C-D2EC-491F-9BD9-5559EFC521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15D14A2-7FBD-44C0-B1F0-1F5C9FE91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9F199-D2CE-4B33-A64D-862126EB1810}" type="datetimeFigureOut">
              <a:rPr lang="zh-TW" altLang="en-US" smtClean="0"/>
              <a:t>2024/2/15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1F62ADA-DF07-4214-B061-10B34030E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3DA9316-924E-48D6-8E8C-DB6E44FC2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A0D8-6F38-4C69-BF63-7F72F54355A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97371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gradFill>
          <a:gsLst>
            <a:gs pos="0">
              <a:srgbClr val="2B2929"/>
            </a:gs>
            <a:gs pos="58999">
              <a:schemeClr val="lt1"/>
            </a:gs>
            <a:gs pos="100000">
              <a:schemeClr val="lt1"/>
            </a:gs>
          </a:gsLst>
          <a:lin ang="5400700" scaled="0"/>
        </a:gra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9945466" y="2057401"/>
            <a:ext cx="615813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23601" y="-2451099"/>
            <a:ext cx="6858001" cy="68580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2" name="Google Shape;22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435601" y="1356968"/>
            <a:ext cx="6858001" cy="68580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3" name="Google Shape;23;p4"/>
          <p:cNvPicPr preferRelativeResize="0"/>
          <p:nvPr/>
        </p:nvPicPr>
        <p:blipFill rotWithShape="1">
          <a:blip r:embed="rId5">
            <a:alphaModFix/>
          </a:blip>
          <a:srcRect l="24986" t="19560" r="27255" b="27830"/>
          <a:stretch/>
        </p:blipFill>
        <p:spPr>
          <a:xfrm rot="5366725">
            <a:off x="-229186" y="4279388"/>
            <a:ext cx="1473199" cy="1523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799948">
            <a:off x="11113601" y="491774"/>
            <a:ext cx="1393632" cy="1439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666691">
            <a:off x="13803" y="-226"/>
            <a:ext cx="1393631" cy="1439111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950967" y="491767"/>
            <a:ext cx="1027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950967" y="1638233"/>
            <a:ext cx="10277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pic>
        <p:nvPicPr>
          <p:cNvPr id="10" name="圖片 9" descr="一張含有 文字, 美工圖案 的圖片&#10;&#10;自動產生的描述">
            <a:extLst>
              <a:ext uri="{FF2B5EF4-FFF2-40B4-BE49-F238E27FC236}">
                <a16:creationId xmlns:a16="http://schemas.microsoft.com/office/drawing/2014/main" id="{8E4F27A0-CD7C-4795-AE1B-21E80BB8CED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312400" y="98824"/>
            <a:ext cx="1757485" cy="37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0532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9">
  <p:cSld name="Title and text 9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0"/>
          <p:cNvSpPr txBox="1">
            <a:spLocks noGrp="1"/>
          </p:cNvSpPr>
          <p:nvPr>
            <p:ph type="ctrTitle"/>
          </p:nvPr>
        </p:nvSpPr>
        <p:spPr>
          <a:xfrm flipH="1">
            <a:off x="720000" y="607427"/>
            <a:ext cx="10752000" cy="8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40" name="Google Shape;240;p30"/>
          <p:cNvSpPr txBox="1">
            <a:spLocks noGrp="1"/>
          </p:cNvSpPr>
          <p:nvPr>
            <p:ph type="subTitle" idx="1"/>
          </p:nvPr>
        </p:nvSpPr>
        <p:spPr>
          <a:xfrm>
            <a:off x="3450800" y="2947533"/>
            <a:ext cx="5290400" cy="24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6773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3"/>
            </a:lvl9pPr>
          </a:lstStyle>
          <a:p>
            <a:endParaRPr/>
          </a:p>
        </p:txBody>
      </p:sp>
      <p:sp>
        <p:nvSpPr>
          <p:cNvPr id="241" name="Google Shape;241;p30">
            <a:hlinkClick r:id="rId2"/>
          </p:cNvPr>
          <p:cNvSpPr txBox="1">
            <a:spLocks noGrp="1"/>
          </p:cNvSpPr>
          <p:nvPr>
            <p:ph type="ctrTitle" idx="2"/>
          </p:nvPr>
        </p:nvSpPr>
        <p:spPr>
          <a:xfrm>
            <a:off x="4298800" y="2399256"/>
            <a:ext cx="3594400" cy="3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pic>
        <p:nvPicPr>
          <p:cNvPr id="242" name="Google Shape;24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9663953" y="4383589"/>
            <a:ext cx="3067567" cy="2767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-1312304" y="4277023"/>
            <a:ext cx="3067567" cy="27678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82415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靜止的, 信封 的圖片&#10;&#10;自動產生的描述">
            <a:extLst>
              <a:ext uri="{FF2B5EF4-FFF2-40B4-BE49-F238E27FC236}">
                <a16:creationId xmlns:a16="http://schemas.microsoft.com/office/drawing/2014/main" id="{75ACE4CA-8F9C-6454-6806-8B4E224C6A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圖片 6" descr="一張含有 路面, 藍色, 坐, 黑暗 的圖片&#10;&#10;自動產生的描述" hidden="1">
            <a:extLst>
              <a:ext uri="{FF2B5EF4-FFF2-40B4-BE49-F238E27FC236}">
                <a16:creationId xmlns:a16="http://schemas.microsoft.com/office/drawing/2014/main" id="{8CB7AF71-4C3D-40A8-A896-9511E42BA9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" y="0"/>
            <a:ext cx="12191015" cy="6858000"/>
          </a:xfrm>
          <a:prstGeom prst="rect">
            <a:avLst/>
          </a:prstGeom>
        </p:spPr>
      </p:pic>
      <p:sp>
        <p:nvSpPr>
          <p:cNvPr id="10" name="標題版面配置區 1">
            <a:extLst>
              <a:ext uri="{FF2B5EF4-FFF2-40B4-BE49-F238E27FC236}">
                <a16:creationId xmlns:a16="http://schemas.microsoft.com/office/drawing/2014/main" id="{D2C9D98B-F424-40C5-AC5F-A1A3977F3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80" y="0"/>
            <a:ext cx="11523476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31448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72DDFC54-5117-4AD0-5797-6C8A57FF50F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5FEEC0"/>
              </a:gs>
              <a:gs pos="100000">
                <a:srgbClr val="00A97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CC598-1871-E854-5EFF-5215434AF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800" b="1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5101921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30690E9-B52A-4CE8-B1F3-A2FD7CF61C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555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形 10">
            <a:extLst>
              <a:ext uri="{FF2B5EF4-FFF2-40B4-BE49-F238E27FC236}">
                <a16:creationId xmlns:a16="http://schemas.microsoft.com/office/drawing/2014/main" id="{787669FC-2605-4022-9C8A-7FDA15F7F4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737" y="1533525"/>
            <a:ext cx="11820525" cy="5324474"/>
          </a:xfrm>
          <a:prstGeom prst="rect">
            <a:avLst/>
          </a:prstGeom>
        </p:spPr>
      </p:pic>
      <p:pic>
        <p:nvPicPr>
          <p:cNvPr id="6" name="圖片 5" descr="一張含有 螢幕擷取畫面, 黑色 的圖片&#10;&#10;自動產生的描述">
            <a:extLst>
              <a:ext uri="{FF2B5EF4-FFF2-40B4-BE49-F238E27FC236}">
                <a16:creationId xmlns:a16="http://schemas.microsoft.com/office/drawing/2014/main" id="{87F54CBA-CA0D-5E4D-513F-ED8C2552E3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938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螢幕擷取畫面 的圖片&#10;&#10;自動產生的描述">
            <a:extLst>
              <a:ext uri="{FF2B5EF4-FFF2-40B4-BE49-F238E27FC236}">
                <a16:creationId xmlns:a16="http://schemas.microsoft.com/office/drawing/2014/main" id="{AC57B9A1-3404-CA40-A0A4-ED05CD5562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018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 的圖片&#10;&#10;自動產生的描述">
            <a:extLst>
              <a:ext uri="{FF2B5EF4-FFF2-40B4-BE49-F238E27FC236}">
                <a16:creationId xmlns:a16="http://schemas.microsoft.com/office/drawing/2014/main" id="{CBB66790-895F-A202-80EB-79A7D52CCD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007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螢幕擷取畫面, 3D 模型 的圖片&#10;&#10;自動產生的描述">
            <a:extLst>
              <a:ext uri="{FF2B5EF4-FFF2-40B4-BE49-F238E27FC236}">
                <a16:creationId xmlns:a16="http://schemas.microsoft.com/office/drawing/2014/main" id="{4ED12E46-98A3-7FE7-BAE6-E4BCDA34FB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873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螢幕擷取畫面, 室內, 電腦 的圖片&#10;&#10;自動產生的描述">
            <a:extLst>
              <a:ext uri="{FF2B5EF4-FFF2-40B4-BE49-F238E27FC236}">
                <a16:creationId xmlns:a16="http://schemas.microsoft.com/office/drawing/2014/main" id="{035D1639-08C5-3177-BA3D-1B7F5FDC97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9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一張含有 螢幕擷取畫面, 黑暗, 夜晚 的圖片&#10;&#10;自動產生的描述">
            <a:extLst>
              <a:ext uri="{FF2B5EF4-FFF2-40B4-BE49-F238E27FC236}">
                <a16:creationId xmlns:a16="http://schemas.microsoft.com/office/drawing/2014/main" id="{B5079FAD-4CCE-0DA0-3F71-F5DBE41E33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278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C284822A-1CE3-438A-AE03-8AC089266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CB68353-53A7-40C3-8BDB-8BAC04B64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3E0C7E2-8DDD-4DA1-BBA9-C8677D66AE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9F199-D2CE-4B33-A64D-862126EB1810}" type="datetimeFigureOut">
              <a:rPr lang="zh-TW" altLang="en-US" smtClean="0"/>
              <a:t>2024/2/15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7332899-1D27-427F-A4CC-AFEE744D1E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241ECE4-D3D2-4F58-AFC5-5EA5C7B2EE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5A0D8-6F38-4C69-BF63-7F72F54355A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5597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89" r:id="rId2"/>
    <p:sldLayoutId id="2147483870" r:id="rId3"/>
    <p:sldLayoutId id="2147483877" r:id="rId4"/>
    <p:sldLayoutId id="2147483884" r:id="rId5"/>
    <p:sldLayoutId id="2147483871" r:id="rId6"/>
    <p:sldLayoutId id="2147483882" r:id="rId7"/>
    <p:sldLayoutId id="2147483872" r:id="rId8"/>
    <p:sldLayoutId id="2147483881" r:id="rId9"/>
    <p:sldLayoutId id="2147483873" r:id="rId10"/>
    <p:sldLayoutId id="2147483885" r:id="rId11"/>
    <p:sldLayoutId id="2147483886" r:id="rId12"/>
    <p:sldLayoutId id="2147483887" r:id="rId13"/>
    <p:sldLayoutId id="2147483888" r:id="rId14"/>
    <p:sldLayoutId id="2147483876" r:id="rId15"/>
    <p:sldLayoutId id="2147483892" r:id="rId16"/>
    <p:sldLayoutId id="2147483897" r:id="rId17"/>
    <p:sldLayoutId id="2147483893" r:id="rId18"/>
    <p:sldLayoutId id="2147483894" r:id="rId19"/>
    <p:sldLayoutId id="2147483900" r:id="rId20"/>
    <p:sldLayoutId id="2147483895" r:id="rId21"/>
    <p:sldLayoutId id="2147483878" r:id="rId22"/>
    <p:sldLayoutId id="2147483879" r:id="rId23"/>
    <p:sldLayoutId id="2147483880" r:id="rId24"/>
    <p:sldLayoutId id="2147483883" r:id="rId25"/>
    <p:sldLayoutId id="2147483875" r:id="rId26"/>
    <p:sldLayoutId id="2147483874" r:id="rId27"/>
    <p:sldLayoutId id="2147483896" r:id="rId28"/>
    <p:sldLayoutId id="2147483891" r:id="rId29"/>
    <p:sldLayoutId id="2147483704" r:id="rId30"/>
    <p:sldLayoutId id="2147483686" r:id="rId31"/>
    <p:sldLayoutId id="2147483706" r:id="rId32"/>
    <p:sldLayoutId id="2147483687" r:id="rId33"/>
    <p:sldLayoutId id="2147483708" r:id="rId34"/>
    <p:sldLayoutId id="2147483709" r:id="rId35"/>
    <p:sldLayoutId id="2147483710" r:id="rId36"/>
    <p:sldLayoutId id="2147483711" r:id="rId37"/>
    <p:sldLayoutId id="2147483712" r:id="rId38"/>
    <p:sldLayoutId id="2147483801" r:id="rId39"/>
    <p:sldLayoutId id="2147483713" r:id="rId40"/>
    <p:sldLayoutId id="2147483797" r:id="rId41"/>
    <p:sldLayoutId id="2147483799" r:id="rId42"/>
    <p:sldLayoutId id="2147483867" r:id="rId43"/>
    <p:sldLayoutId id="2147483868" r:id="rId44"/>
    <p:sldLayoutId id="2147483898" r:id="rId45"/>
    <p:sldLayoutId id="2147483899" r:id="rId4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6" Type="http://schemas.microsoft.com/office/2007/relationships/hdphoto" Target="../media/hdphoto1.wdp"/><Relationship Id="rId5" Type="http://schemas.openxmlformats.org/officeDocument/2006/relationships/image" Target="../media/image47.png"/><Relationship Id="rId4" Type="http://schemas.openxmlformats.org/officeDocument/2006/relationships/image" Target="../media/image46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2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svg"/><Relationship Id="rId3" Type="http://schemas.openxmlformats.org/officeDocument/2006/relationships/image" Target="../media/image83.png"/><Relationship Id="rId7" Type="http://schemas.openxmlformats.org/officeDocument/2006/relationships/image" Target="../media/image87.svg"/><Relationship Id="rId12" Type="http://schemas.openxmlformats.org/officeDocument/2006/relationships/image" Target="../media/image9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6.png"/><Relationship Id="rId11" Type="http://schemas.openxmlformats.org/officeDocument/2006/relationships/image" Target="../media/image91.svg"/><Relationship Id="rId5" Type="http://schemas.openxmlformats.org/officeDocument/2006/relationships/image" Target="../media/image85.sv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sv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10" Type="http://schemas.openxmlformats.org/officeDocument/2006/relationships/image" Target="../media/image101.sv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5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20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12" Type="http://schemas.openxmlformats.org/officeDocument/2006/relationships/image" Target="../media/image11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3.svg"/><Relationship Id="rId11" Type="http://schemas.openxmlformats.org/officeDocument/2006/relationships/image" Target="../media/image118.svg"/><Relationship Id="rId5" Type="http://schemas.openxmlformats.org/officeDocument/2006/relationships/image" Target="../media/image112.png"/><Relationship Id="rId10" Type="http://schemas.openxmlformats.org/officeDocument/2006/relationships/image" Target="../media/image117.png"/><Relationship Id="rId4" Type="http://schemas.openxmlformats.org/officeDocument/2006/relationships/image" Target="../media/image111.svg"/><Relationship Id="rId9" Type="http://schemas.openxmlformats.org/officeDocument/2006/relationships/image" Target="../media/image116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127.svg"/><Relationship Id="rId18" Type="http://schemas.openxmlformats.org/officeDocument/2006/relationships/image" Target="../media/image130.png"/><Relationship Id="rId3" Type="http://schemas.openxmlformats.org/officeDocument/2006/relationships/image" Target="../media/image121.png"/><Relationship Id="rId7" Type="http://schemas.openxmlformats.org/officeDocument/2006/relationships/image" Target="../media/image123.svg"/><Relationship Id="rId12" Type="http://schemas.openxmlformats.org/officeDocument/2006/relationships/image" Target="../media/image115.png"/><Relationship Id="rId17" Type="http://schemas.openxmlformats.org/officeDocument/2006/relationships/image" Target="../media/image120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12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2.png"/><Relationship Id="rId11" Type="http://schemas.openxmlformats.org/officeDocument/2006/relationships/image" Target="../media/image126.svg"/><Relationship Id="rId5" Type="http://schemas.openxmlformats.org/officeDocument/2006/relationships/image" Target="../media/image122.svg"/><Relationship Id="rId15" Type="http://schemas.microsoft.com/office/2007/relationships/hdphoto" Target="../media/hdphoto2.wdp"/><Relationship Id="rId10" Type="http://schemas.openxmlformats.org/officeDocument/2006/relationships/image" Target="../media/image117.png"/><Relationship Id="rId4" Type="http://schemas.openxmlformats.org/officeDocument/2006/relationships/image" Target="../media/image110.png"/><Relationship Id="rId9" Type="http://schemas.openxmlformats.org/officeDocument/2006/relationships/image" Target="../media/image125.png"/><Relationship Id="rId14" Type="http://schemas.openxmlformats.org/officeDocument/2006/relationships/image" Target="../media/image12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33.png"/><Relationship Id="rId4" Type="http://schemas.openxmlformats.org/officeDocument/2006/relationships/image" Target="../media/image132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40.png"/><Relationship Id="rId3" Type="http://schemas.openxmlformats.org/officeDocument/2006/relationships/image" Target="../media/image134.png"/><Relationship Id="rId7" Type="http://schemas.openxmlformats.org/officeDocument/2006/relationships/image" Target="../media/image53.png"/><Relationship Id="rId12" Type="http://schemas.openxmlformats.org/officeDocument/2006/relationships/image" Target="../media/image13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32.svg"/><Relationship Id="rId11" Type="http://schemas.openxmlformats.org/officeDocument/2006/relationships/image" Target="../media/image138.png"/><Relationship Id="rId5" Type="http://schemas.openxmlformats.org/officeDocument/2006/relationships/image" Target="../media/image131.png"/><Relationship Id="rId10" Type="http://schemas.openxmlformats.org/officeDocument/2006/relationships/image" Target="../media/image137.png"/><Relationship Id="rId4" Type="http://schemas.openxmlformats.org/officeDocument/2006/relationships/image" Target="../media/image135.png"/><Relationship Id="rId9" Type="http://schemas.openxmlformats.org/officeDocument/2006/relationships/image" Target="../media/image1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3.svg"/><Relationship Id="rId4" Type="http://schemas.openxmlformats.org/officeDocument/2006/relationships/image" Target="../media/image14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5.sv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sv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svg"/><Relationship Id="rId11" Type="http://schemas.openxmlformats.org/officeDocument/2006/relationships/image" Target="../media/image70.png"/><Relationship Id="rId5" Type="http://schemas.openxmlformats.org/officeDocument/2006/relationships/image" Target="../media/image54.png"/><Relationship Id="rId10" Type="http://schemas.openxmlformats.org/officeDocument/2006/relationships/image" Target="../media/image69.svg"/><Relationship Id="rId4" Type="http://schemas.openxmlformats.org/officeDocument/2006/relationships/image" Target="../media/image64.svg"/><Relationship Id="rId9" Type="http://schemas.openxmlformats.org/officeDocument/2006/relationships/image" Target="../media/image6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文字, 螢幕擷取畫面, 計分板, 設計 的圖片&#10;&#10;自動產生的描述">
            <a:extLst>
              <a:ext uri="{FF2B5EF4-FFF2-40B4-BE49-F238E27FC236}">
                <a16:creationId xmlns:a16="http://schemas.microsoft.com/office/drawing/2014/main" id="{49E8E30B-7B31-9ECF-0ED4-A0C0D41862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596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7DDF6B-7A4F-947C-417C-0949F520AD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074C9B96-C535-6002-D7B8-28450B1E946A}"/>
              </a:ext>
            </a:extLst>
          </p:cNvPr>
          <p:cNvSpPr txBox="1"/>
          <p:nvPr/>
        </p:nvSpPr>
        <p:spPr>
          <a:xfrm>
            <a:off x="7518398" y="2833096"/>
            <a:ext cx="2079779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000" b="1">
                <a:solidFill>
                  <a:srgbClr val="FF3A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/>
              </a:rPr>
              <a:t>オプションのレールキット</a:t>
            </a:r>
            <a:r>
              <a:rPr lang="ja-JP" altLang="en-US" sz="2000" b="1">
                <a:solidFill>
                  <a:srgbClr val="FF3A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  <a:sym typeface="Arial"/>
              </a:rPr>
              <a:t>アクセサリ</a:t>
            </a:r>
            <a:r>
              <a:rPr lang="en-US" altLang="en-US" sz="2000" b="1" dirty="0">
                <a:solidFill>
                  <a:srgbClr val="FF3A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: </a:t>
            </a:r>
            <a:endParaRPr lang="en-US" altLang="en-US" sz="2000" b="1" dirty="0">
              <a:solidFill>
                <a:srgbClr val="FF3A00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r>
              <a:rPr lang="en-US" altLang="en-US" sz="2000" b="1" dirty="0">
                <a:solidFill>
                  <a:srgbClr val="FF3A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RAIL-B02</a:t>
            </a:r>
            <a:endParaRPr lang="en-US" altLang="en-US" sz="2000" b="1" dirty="0">
              <a:solidFill>
                <a:srgbClr val="FF3A00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B1655DBD-04CE-7550-8474-4546734E6DAB}"/>
              </a:ext>
            </a:extLst>
          </p:cNvPr>
          <p:cNvSpPr txBox="1"/>
          <p:nvPr/>
        </p:nvSpPr>
        <p:spPr>
          <a:xfrm>
            <a:off x="7518399" y="3898488"/>
            <a:ext cx="3670156" cy="184665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sz="15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対応機種</a:t>
            </a:r>
            <a:r>
              <a:rPr lang="zh-CN" altLang="en-US" sz="15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：</a:t>
            </a:r>
            <a:endParaRPr lang="zh-TW" altLang="en-US" sz="1500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r>
              <a:rPr lang="en-US" altLang="zh-CN" sz="15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TS-h1277AXU-RP</a:t>
            </a:r>
            <a:endParaRPr lang="en-US" sz="1500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r>
              <a:rPr lang="en-US" altLang="zh-CN" sz="15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TS-h1677AXU-RP</a:t>
            </a:r>
          </a:p>
          <a:p>
            <a:r>
              <a:rPr lang="zh-CN" altLang="en-US" sz="15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最大負荷容量：</a:t>
            </a:r>
            <a:endParaRPr lang="en-US" altLang="zh-CN" sz="1500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r>
              <a:rPr lang="zh-CN" altLang="en-US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最大拡張時 </a:t>
            </a:r>
            <a:r>
              <a:rPr lang="en-US" altLang="zh-CN" sz="3600" b="1" dirty="0">
                <a:solidFill>
                  <a:srgbClr val="FF3A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45.5</a:t>
            </a:r>
            <a:r>
              <a:rPr lang="zh-CN" altLang="en-US" b="1">
                <a:solidFill>
                  <a:srgbClr val="FF3A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Kg </a:t>
            </a:r>
            <a:r>
              <a:rPr lang="zh-CN" altLang="en-US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まで</a:t>
            </a:r>
            <a:br>
              <a:rPr lang="zh-CN" alt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</a:br>
            <a:r>
              <a:rPr lang="zh-CN" altLang="en-US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対応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811A12D1-B833-85AA-7269-1B5427C16DAE}"/>
              </a:ext>
            </a:extLst>
          </p:cNvPr>
          <p:cNvSpPr txBox="1"/>
          <p:nvPr/>
        </p:nvSpPr>
        <p:spPr>
          <a:xfrm>
            <a:off x="-68094" y="171368"/>
            <a:ext cx="12260093" cy="1538883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US" altLang="zh-TW" sz="4600" b="1" dirty="0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TS-h1277AXU-RP / TS-h1677AXU-RP</a:t>
            </a:r>
            <a:br>
              <a:rPr lang="en-US" altLang="zh-TW" sz="4600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</a:br>
            <a:r>
              <a:rPr lang="en-US" altLang="zh-TW" sz="4600" b="1" err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寸法</a:t>
            </a:r>
            <a:endParaRPr lang="en-US" altLang="zh-TW" sz="4600" b="1">
              <a:solidFill>
                <a:schemeClr val="bg1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4CD92A0E-30EC-0761-8240-175AC2E06A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0932">
            <a:off x="9620737" y="3034197"/>
            <a:ext cx="2139257" cy="54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459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字方塊 17">
            <a:extLst>
              <a:ext uri="{FF2B5EF4-FFF2-40B4-BE49-F238E27FC236}">
                <a16:creationId xmlns:a16="http://schemas.microsoft.com/office/drawing/2014/main" id="{775F2CF5-F364-874D-39CF-0B2444360D76}"/>
              </a:ext>
            </a:extLst>
          </p:cNvPr>
          <p:cNvSpPr txBox="1"/>
          <p:nvPr/>
        </p:nvSpPr>
        <p:spPr>
          <a:xfrm>
            <a:off x="-68094" y="255104"/>
            <a:ext cx="12260093" cy="1508105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US" altLang="zh-TW" sz="4600" b="1" dirty="0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TS-h1277AXU-RP / TS-h1677AXU-RP</a:t>
            </a:r>
            <a:br>
              <a:rPr lang="en-US" altLang="zh-TW" sz="4600" b="1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</a:br>
            <a:r>
              <a:rPr lang="ja-JP" altLang="en-US" sz="4600" b="1" dirty="0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天板を簡単に取り外してアップグレード可能</a:t>
            </a:r>
            <a:endParaRPr lang="en-US" altLang="zh-TW" sz="4600" b="1" dirty="0">
              <a:solidFill>
                <a:schemeClr val="bg1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72BFBCA3-E5F9-FECF-EAE3-68336CD8295A}"/>
              </a:ext>
            </a:extLst>
          </p:cNvPr>
          <p:cNvSpPr txBox="1"/>
          <p:nvPr/>
        </p:nvSpPr>
        <p:spPr>
          <a:xfrm>
            <a:off x="9385422" y="4607303"/>
            <a:ext cx="2748521" cy="1302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1600"/>
              </a:lnSpc>
            </a:pPr>
            <a:r>
              <a:rPr lang="en-US" altLang="zh-TW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4 x </a:t>
            </a:r>
            <a:r>
              <a:rPr lang="en-US" altLang="zh-TW" sz="1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DDR5</a:t>
            </a:r>
            <a:r>
              <a:rPr lang="en-US" altLang="zh-TW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 UDIMM </a:t>
            </a:r>
            <a:r>
              <a:rPr lang="en-US" altLang="zh-TW" sz="12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RAMスロット</a:t>
            </a:r>
            <a:r>
              <a:rPr lang="en-US" altLang="zh-TW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 </a:t>
            </a:r>
            <a:br>
              <a:rPr lang="en-US" altLang="zh-TW" sz="1200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</a:br>
            <a:r>
              <a:rPr lang="en-US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最大128GB</a:t>
            </a:r>
            <a:r>
              <a:rPr lang="ja-JP" alt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まで拡張可能です</a:t>
            </a:r>
            <a:r>
              <a:rPr lang="en-US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。</a:t>
            </a:r>
            <a:r>
              <a:rPr lang="en-US" sz="12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非ECC</a:t>
            </a:r>
            <a:r>
              <a:rPr lang="ja-JP" alt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メモリで出荷されますが</a:t>
            </a:r>
            <a:r>
              <a:rPr lang="en-US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、</a:t>
            </a:r>
            <a:r>
              <a:rPr lang="en-US" sz="12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ECCメモリにアップグレードするオプションがあります</a:t>
            </a:r>
            <a:r>
              <a:rPr lang="en-US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。</a:t>
            </a:r>
            <a:br>
              <a:rPr lang="en-US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</a:br>
            <a:r>
              <a:rPr lang="en-US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注: </a:t>
            </a:r>
            <a:r>
              <a:rPr lang="en-US" sz="12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ECCメモリと非ECCメモリを併用することはできません</a:t>
            </a:r>
            <a:r>
              <a:rPr lang="en-US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。</a:t>
            </a:r>
            <a:endParaRPr lang="en-US" altLang="zh-TW" sz="12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2B68B1F2-969D-E1F4-1985-4ACEC2643B3A}"/>
              </a:ext>
            </a:extLst>
          </p:cNvPr>
          <p:cNvSpPr txBox="1"/>
          <p:nvPr/>
        </p:nvSpPr>
        <p:spPr>
          <a:xfrm>
            <a:off x="9385422" y="2680720"/>
            <a:ext cx="2311655" cy="15071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1600"/>
              </a:lnSpc>
            </a:pPr>
            <a:r>
              <a:rPr lang="en-US" altLang="zh-TW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3x </a:t>
            </a:r>
            <a:r>
              <a:rPr lang="en-US" altLang="zh-TW" sz="12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PCIe Gen4</a:t>
            </a:r>
            <a:r>
              <a:rPr lang="zh-TW" alt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拡張スロット</a:t>
            </a:r>
            <a:endParaRPr lang="zh-TW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>
              <a:lnSpc>
                <a:spcPts val="1600"/>
              </a:lnSpc>
            </a:pPr>
            <a:r>
              <a:rPr lang="en-US" altLang="zh-TW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(2x</a:t>
            </a:r>
            <a:r>
              <a:rPr lang="zh-TW" altLang="en-US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 </a:t>
            </a:r>
            <a:r>
              <a:rPr lang="en-US" altLang="zh-TW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PCIe Gen4 x4, 1x PCIe Gen4 x8 or Gen4 x4)</a:t>
            </a:r>
          </a:p>
          <a:p>
            <a:pPr>
              <a:lnSpc>
                <a:spcPts val="1600"/>
              </a:lnSpc>
            </a:pPr>
            <a:r>
              <a:rPr lang="zh-TW" alt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パフォーマンスと拡張性のバランスをとり、</a:t>
            </a:r>
            <a:r>
              <a:rPr lang="zh-TW" sz="12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25Gb</a:t>
            </a:r>
            <a:r>
              <a:rPr lang="en-US" altLang="zh-TW" sz="1200" err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E</a:t>
            </a:r>
            <a:r>
              <a:rPr lang="en-US" sz="120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スマート</a:t>
            </a:r>
            <a:r>
              <a:rPr lang="en-US" sz="120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NIC、ファイバーチャネル、JBODによる柔軟な拡張性を提供します</a:t>
            </a:r>
            <a:r>
              <a:rPr 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。</a:t>
            </a:r>
            <a:endParaRPr lang="en-US" altLang="zh-TW" sz="12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ADFC2DC1-6A05-2D96-DD67-2DBE5AA06E03}"/>
              </a:ext>
            </a:extLst>
          </p:cNvPr>
          <p:cNvSpPr txBox="1"/>
          <p:nvPr/>
        </p:nvSpPr>
        <p:spPr>
          <a:xfrm>
            <a:off x="240477" y="4746554"/>
            <a:ext cx="1749778" cy="150784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altLang="zh-TW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2 x M.2 2280 </a:t>
            </a:r>
            <a:r>
              <a:rPr lang="en-US" altLang="zh-TW" sz="1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PCIe Gen5</a:t>
            </a:r>
            <a:r>
              <a:rPr lang="en-US" altLang="zh-TW" sz="12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 </a:t>
            </a:r>
            <a:r>
              <a:rPr lang="en-US" altLang="zh-TW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x2</a:t>
            </a:r>
            <a:r>
              <a:rPr lang="zh-TW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スロットはストレージ用に個別に使用することも、キャッシュ性能を高めるために使用することも可能で、究極の効率を保証します</a:t>
            </a:r>
            <a:r>
              <a:rPr lang="zh-TW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。</a:t>
            </a:r>
            <a:endParaRPr lang="zh-TW" altLang="en-US" sz="12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14701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1E19A96F-0877-4410-890E-846CFAE0278D}"/>
              </a:ext>
            </a:extLst>
          </p:cNvPr>
          <p:cNvSpPr txBox="1"/>
          <p:nvPr/>
        </p:nvSpPr>
        <p:spPr>
          <a:xfrm>
            <a:off x="380499" y="1169945"/>
            <a:ext cx="7352488" cy="3537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2000"/>
              </a:lnSpc>
            </a:pPr>
            <a:r>
              <a:rPr lang="en-US" sz="2200" b="1" kern="100" err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低消費電力で効率的なマルチコア</a:t>
            </a:r>
            <a:endParaRPr lang="en-US" altLang="zh-TW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E8C288F3-5EFA-3EBB-E465-5E90862530B5}"/>
              </a:ext>
            </a:extLst>
          </p:cNvPr>
          <p:cNvSpPr txBox="1"/>
          <p:nvPr/>
        </p:nvSpPr>
        <p:spPr>
          <a:xfrm>
            <a:off x="4204952" y="6573803"/>
            <a:ext cx="2860468" cy="2308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900" kern="10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PassMark</a:t>
            </a:r>
            <a:r>
              <a:rPr lang="en-US" sz="900" kern="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 Software © 2008-2023</a:t>
            </a:r>
            <a:endParaRPr lang="zh-TW" sz="9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grpSp>
        <p:nvGrpSpPr>
          <p:cNvPr id="47" name="群組 46">
            <a:extLst>
              <a:ext uri="{FF2B5EF4-FFF2-40B4-BE49-F238E27FC236}">
                <a16:creationId xmlns:a16="http://schemas.microsoft.com/office/drawing/2014/main" id="{21321988-7857-0FBE-80BC-C8D2BED5D004}"/>
              </a:ext>
            </a:extLst>
          </p:cNvPr>
          <p:cNvGrpSpPr/>
          <p:nvPr/>
        </p:nvGrpSpPr>
        <p:grpSpPr>
          <a:xfrm>
            <a:off x="582897" y="3273129"/>
            <a:ext cx="2225820" cy="1231811"/>
            <a:chOff x="526475" y="3319615"/>
            <a:chExt cx="2225820" cy="1231811"/>
          </a:xfrm>
        </p:grpSpPr>
        <p:sp>
          <p:nvSpPr>
            <p:cNvPr id="14" name="矩形: 圓角 13">
              <a:extLst>
                <a:ext uri="{FF2B5EF4-FFF2-40B4-BE49-F238E27FC236}">
                  <a16:creationId xmlns:a16="http://schemas.microsoft.com/office/drawing/2014/main" id="{E13F888A-9DB8-B4D6-C71D-45E4B12B9436}"/>
                </a:ext>
              </a:extLst>
            </p:cNvPr>
            <p:cNvSpPr/>
            <p:nvPr/>
          </p:nvSpPr>
          <p:spPr>
            <a:xfrm>
              <a:off x="526475" y="3319615"/>
              <a:ext cx="2225820" cy="1231811"/>
            </a:xfrm>
            <a:prstGeom prst="roundRect">
              <a:avLst>
                <a:gd name="adj" fmla="val 6762"/>
              </a:avLst>
            </a:prstGeom>
            <a:gradFill>
              <a:gsLst>
                <a:gs pos="8000">
                  <a:srgbClr val="F46521">
                    <a:alpha val="16000"/>
                  </a:srgbClr>
                </a:gs>
                <a:gs pos="100000">
                  <a:srgbClr val="F46521">
                    <a:alpha val="0"/>
                  </a:srgbClr>
                </a:gs>
              </a:gsLst>
              <a:lin ang="1800000" scaled="0"/>
            </a:gradFill>
            <a:ln>
              <a:gradFill>
                <a:gsLst>
                  <a:gs pos="0">
                    <a:srgbClr val="F46521"/>
                  </a:gs>
                  <a:gs pos="100000">
                    <a:srgbClr val="FF0000"/>
                  </a:gs>
                </a:gsLst>
                <a:lin ang="5400000" scaled="1"/>
              </a:gradFill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8" name="文字方塊 5">
              <a:extLst>
                <a:ext uri="{FF2B5EF4-FFF2-40B4-BE49-F238E27FC236}">
                  <a16:creationId xmlns:a16="http://schemas.microsoft.com/office/drawing/2014/main" id="{B5252F83-9912-1745-D5FD-5CCC19457031}"/>
                </a:ext>
              </a:extLst>
            </p:cNvPr>
            <p:cNvSpPr txBox="1"/>
            <p:nvPr/>
          </p:nvSpPr>
          <p:spPr>
            <a:xfrm>
              <a:off x="563578" y="3422266"/>
              <a:ext cx="1863011" cy="323165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zh-TW" sz="15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+mn-lt"/>
                </a:rPr>
                <a:t>最大</a:t>
              </a:r>
              <a:r>
                <a:rPr kumimoji="1" lang="ja-JP" altLang="en-US" sz="15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+mn-lt"/>
                </a:rPr>
                <a:t>ブースト時クロック</a:t>
              </a:r>
              <a:endParaRPr lang="en-US" altLang="zh-TW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0" name="文字方塊 7">
              <a:extLst>
                <a:ext uri="{FF2B5EF4-FFF2-40B4-BE49-F238E27FC236}">
                  <a16:creationId xmlns:a16="http://schemas.microsoft.com/office/drawing/2014/main" id="{F689B3A2-15D2-505C-3AFB-C60DDCDCE7D2}"/>
                </a:ext>
              </a:extLst>
            </p:cNvPr>
            <p:cNvSpPr txBox="1"/>
            <p:nvPr/>
          </p:nvSpPr>
          <p:spPr>
            <a:xfrm>
              <a:off x="582233" y="3794316"/>
              <a:ext cx="2114681" cy="646331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zh-TW" sz="3600" b="1" dirty="0">
                  <a:solidFill>
                    <a:srgbClr val="FE4F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  <a:sym typeface="+mn-lt"/>
                </a:rPr>
                <a:t>5.3</a:t>
              </a:r>
              <a:r>
                <a:rPr kumimoji="1" lang="en-US" altLang="zh-TW" sz="36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  <a:sym typeface="+mn-lt"/>
                </a:rPr>
                <a:t> GHz</a:t>
              </a:r>
              <a:endParaRPr lang="zh-TW" altLang="en-US" sz="3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</p:grpSp>
      <p:sp>
        <p:nvSpPr>
          <p:cNvPr id="3" name="文字方塊 2">
            <a:extLst>
              <a:ext uri="{FF2B5EF4-FFF2-40B4-BE49-F238E27FC236}">
                <a16:creationId xmlns:a16="http://schemas.microsoft.com/office/drawing/2014/main" id="{96507E98-AE02-5A9E-F9C9-B9D9A3278995}"/>
              </a:ext>
            </a:extLst>
          </p:cNvPr>
          <p:cNvSpPr txBox="1"/>
          <p:nvPr/>
        </p:nvSpPr>
        <p:spPr>
          <a:xfrm>
            <a:off x="452926" y="1743804"/>
            <a:ext cx="839442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Clr>
                <a:srgbClr val="FF0000"/>
              </a:buClr>
              <a:buFont typeface="Arial,Sans-Serif"/>
              <a:buChar char="•"/>
            </a:pPr>
            <a:r>
              <a:rPr lang="en-US" kern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AMD Ryzen™ 7 7000</a:t>
            </a:r>
            <a:r>
              <a:rPr lang="ja-JP" altLang="en-US" kern="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シリーズ</a:t>
            </a:r>
            <a:r>
              <a:rPr lang="en-US" kern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8</a:t>
            </a:r>
            <a:r>
              <a:rPr lang="zh-TW" altLang="en-US" kern="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コア / 16スレッド</a:t>
            </a:r>
            <a:endParaRPr lang="zh-TW" kern="1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marL="285750" indent="-285750">
              <a:buClr>
                <a:srgbClr val="FF0000"/>
              </a:buClr>
              <a:buFont typeface="Arial,Sans-Serif"/>
              <a:buChar char="•"/>
            </a:pPr>
            <a:r>
              <a:rPr lang="en-US" kern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AMD Ryzen™ 5 7000</a:t>
            </a:r>
            <a:r>
              <a:rPr lang="ja-JP" altLang="en-US" kern="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シリーズ</a:t>
            </a:r>
            <a:r>
              <a:rPr lang="en-US" kern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6</a:t>
            </a:r>
            <a:r>
              <a:rPr lang="zh-TW" altLang="en-US" kern="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コア </a:t>
            </a:r>
            <a:r>
              <a:rPr lang="en-US" altLang="zh-TW" kern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/</a:t>
            </a:r>
            <a:r>
              <a:rPr lang="zh-TW" altLang="en-US" kern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 </a:t>
            </a:r>
            <a:r>
              <a:rPr lang="en-US" altLang="zh-TW" kern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12スレッド</a:t>
            </a:r>
            <a:endParaRPr lang="zh-TW" altLang="en-US" kern="1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BAE9484-3907-E3BF-E68A-0C89AF48FB0A}"/>
              </a:ext>
            </a:extLst>
          </p:cNvPr>
          <p:cNvSpPr/>
          <p:nvPr/>
        </p:nvSpPr>
        <p:spPr>
          <a:xfrm>
            <a:off x="452926" y="6061356"/>
            <a:ext cx="5548628" cy="5078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TW" altLang="en-US" sz="9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注：このページの仕様は</a:t>
            </a:r>
            <a:r>
              <a:rPr kumimoji="1" lang="en-US" sz="9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、AMD</a:t>
            </a:r>
            <a:r>
              <a:rPr kumimoji="1" lang="en-US" altLang="zh-TW" sz="9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 </a:t>
            </a:r>
            <a:r>
              <a:rPr kumimoji="1" lang="en-US" sz="9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Ryzen</a:t>
            </a:r>
            <a:r>
              <a:rPr kumimoji="1" lang="en-US" altLang="zh-TW" sz="9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™ 7 7700</a:t>
            </a:r>
            <a:r>
              <a:rPr kumimoji="1" lang="zh-TW" altLang="en-US" sz="9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を例としています。詳細な仕様は、選択した</a:t>
            </a:r>
            <a:r>
              <a:rPr kumimoji="1" lang="en-US" sz="9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CPU</a:t>
            </a:r>
            <a:r>
              <a:rPr kumimoji="1" lang="en-US" altLang="zh-TW" sz="9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 </a:t>
            </a:r>
            <a:r>
              <a:rPr kumimoji="1" lang="en-US" sz="9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SKU</a:t>
            </a:r>
            <a:r>
              <a:rPr kumimoji="1" lang="ja-JP" altLang="en-US" sz="9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によって異なる場合があります。</a:t>
            </a:r>
            <a:br>
              <a: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</a:br>
            <a:r>
              <a:rPr kumimoji="1" lang="ja-JP" altLang="en-US" sz="9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詳細については、こちらをご覧ください: </a:t>
            </a:r>
            <a:r>
              <a:rPr kumimoji="1" lang="en-US" sz="900" u="sng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 CPU</a:t>
            </a:r>
            <a:r>
              <a:rPr kumimoji="1" lang="ja-JP" altLang="en-US" sz="900" u="sng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比較</a:t>
            </a:r>
            <a:r>
              <a:rPr kumimoji="1" lang="en-US" sz="900" u="sng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（Ryzen7 7700 vs. Ryzen7 3700X）</a:t>
            </a:r>
            <a:endParaRPr lang="en-US" u="sng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文字方塊 1">
            <a:extLst>
              <a:ext uri="{FF2B5EF4-FFF2-40B4-BE49-F238E27FC236}">
                <a16:creationId xmlns:a16="http://schemas.microsoft.com/office/drawing/2014/main" id="{7CC7B265-B5BD-39A6-5968-14027CE3257B}"/>
              </a:ext>
            </a:extLst>
          </p:cNvPr>
          <p:cNvSpPr txBox="1"/>
          <p:nvPr/>
        </p:nvSpPr>
        <p:spPr>
          <a:xfrm>
            <a:off x="452927" y="2459911"/>
            <a:ext cx="5643074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200"/>
              </a:lnSpc>
              <a:spcBef>
                <a:spcPts val="1800"/>
              </a:spcBef>
            </a:pPr>
            <a:r>
              <a:rPr lang="en-US" sz="1200" spc="10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全く新しいAMD</a:t>
            </a:r>
            <a:r>
              <a:rPr lang="en-US" sz="1200" spc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 AM5高性能プロセッサは、最大32MBのキャッシュを搭載し、最大周波数5.3GHzに達する堅牢な機能を提供します。統合AMD Radeon™ Graphicsを搭載し、4Kビデオのトランスコーディングをサポートし、さまざまなAIアプリケーションを高速化します。</a:t>
            </a:r>
            <a:endParaRPr lang="en-US" altLang="zh-TW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1A0EC402-839A-78C7-C249-C77FB00EAE2D}"/>
              </a:ext>
            </a:extLst>
          </p:cNvPr>
          <p:cNvSpPr txBox="1"/>
          <p:nvPr/>
        </p:nvSpPr>
        <p:spPr>
          <a:xfrm>
            <a:off x="304139" y="130480"/>
            <a:ext cx="11811501" cy="101701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altLang="zh-TW" sz="4000" b="1" dirty="0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強力な6コア/12スレッド &amp; 8コア/16</a:t>
            </a:r>
            <a:r>
              <a:rPr lang="ja-JP" altLang="zh-TW" sz="40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スレッド</a:t>
            </a:r>
            <a:br>
              <a:rPr lang="ja-JP" altLang="zh-TW" sz="4000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</a:br>
            <a:r>
              <a:rPr lang="ja-JP" altLang="en-US" sz="4000" b="1" dirty="0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高周波</a:t>
            </a:r>
            <a:r>
              <a:rPr lang="en-US" sz="4000" b="1" dirty="0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5nmプロセッサ</a:t>
            </a:r>
            <a:endParaRPr lang="en-US" altLang="zh-TW" sz="4000" b="1">
              <a:solidFill>
                <a:schemeClr val="bg1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grpSp>
        <p:nvGrpSpPr>
          <p:cNvPr id="49" name="群組 48">
            <a:extLst>
              <a:ext uri="{FF2B5EF4-FFF2-40B4-BE49-F238E27FC236}">
                <a16:creationId xmlns:a16="http://schemas.microsoft.com/office/drawing/2014/main" id="{F2C14F7E-0D17-6959-AA3B-C307F254BFFC}"/>
              </a:ext>
            </a:extLst>
          </p:cNvPr>
          <p:cNvGrpSpPr/>
          <p:nvPr/>
        </p:nvGrpSpPr>
        <p:grpSpPr>
          <a:xfrm>
            <a:off x="582897" y="4739521"/>
            <a:ext cx="2225820" cy="1231811"/>
            <a:chOff x="526475" y="4786007"/>
            <a:chExt cx="2225820" cy="1231811"/>
          </a:xfrm>
        </p:grpSpPr>
        <p:sp>
          <p:nvSpPr>
            <p:cNvPr id="30" name="矩形: 圓角 29">
              <a:extLst>
                <a:ext uri="{FF2B5EF4-FFF2-40B4-BE49-F238E27FC236}">
                  <a16:creationId xmlns:a16="http://schemas.microsoft.com/office/drawing/2014/main" id="{7084B9EB-17BD-4280-7F55-92C1A737A3CE}"/>
                </a:ext>
              </a:extLst>
            </p:cNvPr>
            <p:cNvSpPr/>
            <p:nvPr/>
          </p:nvSpPr>
          <p:spPr>
            <a:xfrm>
              <a:off x="526475" y="4786007"/>
              <a:ext cx="2225820" cy="1231811"/>
            </a:xfrm>
            <a:prstGeom prst="roundRect">
              <a:avLst>
                <a:gd name="adj" fmla="val 6762"/>
              </a:avLst>
            </a:prstGeom>
            <a:gradFill>
              <a:gsLst>
                <a:gs pos="8000">
                  <a:srgbClr val="F46521">
                    <a:alpha val="16000"/>
                  </a:srgbClr>
                </a:gs>
                <a:gs pos="100000">
                  <a:srgbClr val="F46521">
                    <a:alpha val="0"/>
                  </a:srgbClr>
                </a:gs>
              </a:gsLst>
              <a:lin ang="1800000" scaled="0"/>
            </a:gradFill>
            <a:ln>
              <a:gradFill>
                <a:gsLst>
                  <a:gs pos="0">
                    <a:srgbClr val="F46521"/>
                  </a:gs>
                  <a:gs pos="100000">
                    <a:srgbClr val="FF0000"/>
                  </a:gs>
                </a:gsLst>
                <a:lin ang="5400000" scaled="1"/>
              </a:gradFill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31" name="文字方塊 5">
              <a:extLst>
                <a:ext uri="{FF2B5EF4-FFF2-40B4-BE49-F238E27FC236}">
                  <a16:creationId xmlns:a16="http://schemas.microsoft.com/office/drawing/2014/main" id="{FB1AD662-2250-3549-23D5-D066B1ADF064}"/>
                </a:ext>
              </a:extLst>
            </p:cNvPr>
            <p:cNvSpPr txBox="1"/>
            <p:nvPr/>
          </p:nvSpPr>
          <p:spPr>
            <a:xfrm>
              <a:off x="563578" y="4888658"/>
              <a:ext cx="1688283" cy="323165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zh-TW" sz="15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/>
                  <a:sym typeface="+mn-lt"/>
                </a:rPr>
                <a:t>8コア / 16スレッド</a:t>
              </a:r>
              <a:endParaRPr lang="zh-TW" altLang="en-US" sz="15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endParaRPr>
            </a:p>
          </p:txBody>
        </p:sp>
        <p:sp>
          <p:nvSpPr>
            <p:cNvPr id="32" name="文字方塊 7">
              <a:extLst>
                <a:ext uri="{FF2B5EF4-FFF2-40B4-BE49-F238E27FC236}">
                  <a16:creationId xmlns:a16="http://schemas.microsoft.com/office/drawing/2014/main" id="{D2290F7B-9EB7-105C-8ED7-212C3FB13D00}"/>
                </a:ext>
              </a:extLst>
            </p:cNvPr>
            <p:cNvSpPr txBox="1"/>
            <p:nvPr/>
          </p:nvSpPr>
          <p:spPr>
            <a:xfrm>
              <a:off x="582233" y="5260708"/>
              <a:ext cx="2114681" cy="646331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zh-TW" sz="3600" b="1" dirty="0">
                  <a:solidFill>
                    <a:srgbClr val="FE4F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  <a:sym typeface="+mn-lt"/>
                </a:rPr>
                <a:t>3.8</a:t>
              </a:r>
              <a:r>
                <a:rPr kumimoji="1" lang="en-US" altLang="zh-TW" sz="36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  <a:sym typeface="+mn-lt"/>
                </a:rPr>
                <a:t> GHz</a:t>
              </a:r>
              <a:endParaRPr lang="zh-TW" altLang="en-US" sz="3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</p:grpSp>
      <p:grpSp>
        <p:nvGrpSpPr>
          <p:cNvPr id="48" name="群組 47">
            <a:extLst>
              <a:ext uri="{FF2B5EF4-FFF2-40B4-BE49-F238E27FC236}">
                <a16:creationId xmlns:a16="http://schemas.microsoft.com/office/drawing/2014/main" id="{29684DD2-7488-0B25-3286-1AB83DFFF157}"/>
              </a:ext>
            </a:extLst>
          </p:cNvPr>
          <p:cNvGrpSpPr/>
          <p:nvPr/>
        </p:nvGrpSpPr>
        <p:grpSpPr>
          <a:xfrm>
            <a:off x="3208355" y="3273128"/>
            <a:ext cx="2793199" cy="1231811"/>
            <a:chOff x="2942429" y="3319614"/>
            <a:chExt cx="2793199" cy="1231811"/>
          </a:xfrm>
        </p:grpSpPr>
        <p:sp>
          <p:nvSpPr>
            <p:cNvPr id="26" name="矩形: 圓角 25">
              <a:extLst>
                <a:ext uri="{FF2B5EF4-FFF2-40B4-BE49-F238E27FC236}">
                  <a16:creationId xmlns:a16="http://schemas.microsoft.com/office/drawing/2014/main" id="{05976872-3686-3AE2-C624-005D486C8AC8}"/>
                </a:ext>
              </a:extLst>
            </p:cNvPr>
            <p:cNvSpPr/>
            <p:nvPr/>
          </p:nvSpPr>
          <p:spPr>
            <a:xfrm>
              <a:off x="2942429" y="3319614"/>
              <a:ext cx="2793199" cy="1231811"/>
            </a:xfrm>
            <a:prstGeom prst="roundRect">
              <a:avLst>
                <a:gd name="adj" fmla="val 6762"/>
              </a:avLst>
            </a:prstGeom>
            <a:gradFill>
              <a:gsLst>
                <a:gs pos="8000">
                  <a:srgbClr val="F46521">
                    <a:alpha val="16000"/>
                  </a:srgbClr>
                </a:gs>
                <a:gs pos="100000">
                  <a:srgbClr val="F46521">
                    <a:alpha val="0"/>
                  </a:srgbClr>
                </a:gs>
              </a:gsLst>
              <a:lin ang="1800000" scaled="0"/>
            </a:gradFill>
            <a:ln>
              <a:gradFill>
                <a:gsLst>
                  <a:gs pos="0">
                    <a:srgbClr val="F46521"/>
                  </a:gs>
                  <a:gs pos="100000">
                    <a:srgbClr val="FF0000"/>
                  </a:gs>
                </a:gsLst>
                <a:lin ang="5400000" scaled="1"/>
              </a:gradFill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27" name="文字方塊 5">
              <a:extLst>
                <a:ext uri="{FF2B5EF4-FFF2-40B4-BE49-F238E27FC236}">
                  <a16:creationId xmlns:a16="http://schemas.microsoft.com/office/drawing/2014/main" id="{21562160-3E12-834F-765A-730CA3E52E06}"/>
                </a:ext>
              </a:extLst>
            </p:cNvPr>
            <p:cNvSpPr txBox="1"/>
            <p:nvPr/>
          </p:nvSpPr>
          <p:spPr>
            <a:xfrm>
              <a:off x="4913639" y="4052046"/>
              <a:ext cx="814736" cy="35394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sz="17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/>
                </a:rPr>
                <a:t>アップ</a:t>
              </a:r>
              <a:endParaRPr lang="zh-TW" altLang="en-US" sz="17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endParaRPr>
            </a:p>
          </p:txBody>
        </p:sp>
        <p:sp>
          <p:nvSpPr>
            <p:cNvPr id="28" name="文字方塊 7">
              <a:extLst>
                <a:ext uri="{FF2B5EF4-FFF2-40B4-BE49-F238E27FC236}">
                  <a16:creationId xmlns:a16="http://schemas.microsoft.com/office/drawing/2014/main" id="{A9F4EF7A-F1AA-5FB0-8F0A-3221BEB8EFD9}"/>
                </a:ext>
              </a:extLst>
            </p:cNvPr>
            <p:cNvSpPr txBox="1"/>
            <p:nvPr/>
          </p:nvSpPr>
          <p:spPr>
            <a:xfrm>
              <a:off x="3120623" y="3794315"/>
              <a:ext cx="1744388" cy="646331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zh-TW" sz="3600" b="1" dirty="0">
                  <a:solidFill>
                    <a:srgbClr val="FE4F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/>
                  <a:sym typeface="+mn-lt"/>
                </a:rPr>
                <a:t>6.73倍</a:t>
              </a:r>
              <a:endParaRPr lang="zh-TW" altLang="en-US" sz="3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39" name="文字方塊 38">
              <a:extLst>
                <a:ext uri="{FF2B5EF4-FFF2-40B4-BE49-F238E27FC236}">
                  <a16:creationId xmlns:a16="http://schemas.microsoft.com/office/drawing/2014/main" id="{9E893416-3596-59F0-1E78-2610A3509330}"/>
                </a:ext>
              </a:extLst>
            </p:cNvPr>
            <p:cNvSpPr txBox="1"/>
            <p:nvPr/>
          </p:nvSpPr>
          <p:spPr>
            <a:xfrm>
              <a:off x="2998187" y="3387835"/>
              <a:ext cx="2621531" cy="40011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kumimoji="1" lang="zh-TW" altLang="en-US" sz="100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+mn-lt"/>
                </a:rPr>
                <a:t>前世代の</a:t>
              </a:r>
              <a:r>
                <a:rPr kumimoji="1" lang="en-US" altLang="zh-TW" sz="10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+mn-lt"/>
                </a:rPr>
                <a:t>x7</a:t>
              </a:r>
              <a:r>
                <a:rPr kumimoji="1" lang="zh-TW" sz="100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+mn-lt"/>
                </a:rPr>
                <a:t>7XU</a:t>
              </a:r>
              <a:r>
                <a:rPr kumimoji="1" lang="zh-TW" altLang="en-US" sz="100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+mn-lt"/>
                </a:rPr>
                <a:t>と比較した</a:t>
              </a:r>
              <a:br>
                <a:rPr kumimoji="1" lang="zh-TW" altLang="en-US" sz="10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+mn-lt"/>
                </a:rPr>
              </a:br>
              <a:r>
                <a:rPr kumimoji="1" lang="zh-TW" altLang="en-US" sz="100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+mn-lt"/>
                </a:rPr>
                <a:t>サムネイル・パフォーマンス</a:t>
              </a:r>
              <a:endParaRPr lang="en-US" altLang="zh-TW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50" name="群組 49">
            <a:extLst>
              <a:ext uri="{FF2B5EF4-FFF2-40B4-BE49-F238E27FC236}">
                <a16:creationId xmlns:a16="http://schemas.microsoft.com/office/drawing/2014/main" id="{26E4B885-4B43-7828-D7A5-F3EACF00AEE9}"/>
              </a:ext>
            </a:extLst>
          </p:cNvPr>
          <p:cNvGrpSpPr/>
          <p:nvPr/>
        </p:nvGrpSpPr>
        <p:grpSpPr>
          <a:xfrm>
            <a:off x="3208356" y="4726894"/>
            <a:ext cx="2793198" cy="1231811"/>
            <a:chOff x="2942430" y="4773380"/>
            <a:chExt cx="2793198" cy="1231811"/>
          </a:xfrm>
        </p:grpSpPr>
        <p:sp>
          <p:nvSpPr>
            <p:cNvPr id="42" name="矩形: 圓角 41">
              <a:extLst>
                <a:ext uri="{FF2B5EF4-FFF2-40B4-BE49-F238E27FC236}">
                  <a16:creationId xmlns:a16="http://schemas.microsoft.com/office/drawing/2014/main" id="{DF64EC04-F312-BAC4-59BF-F87C09E193B4}"/>
                </a:ext>
              </a:extLst>
            </p:cNvPr>
            <p:cNvSpPr/>
            <p:nvPr/>
          </p:nvSpPr>
          <p:spPr>
            <a:xfrm>
              <a:off x="2942430" y="4773380"/>
              <a:ext cx="2793198" cy="1231811"/>
            </a:xfrm>
            <a:prstGeom prst="roundRect">
              <a:avLst>
                <a:gd name="adj" fmla="val 6762"/>
              </a:avLst>
            </a:prstGeom>
            <a:gradFill>
              <a:gsLst>
                <a:gs pos="8000">
                  <a:srgbClr val="F46521">
                    <a:alpha val="16000"/>
                  </a:srgbClr>
                </a:gs>
                <a:gs pos="100000">
                  <a:srgbClr val="F46521">
                    <a:alpha val="0"/>
                  </a:srgbClr>
                </a:gs>
              </a:gsLst>
              <a:lin ang="1800000" scaled="0"/>
            </a:gradFill>
            <a:ln>
              <a:gradFill>
                <a:gsLst>
                  <a:gs pos="0">
                    <a:srgbClr val="F46521"/>
                  </a:gs>
                  <a:gs pos="100000">
                    <a:srgbClr val="FF0000"/>
                  </a:gs>
                </a:gsLst>
                <a:lin ang="5400000" scaled="1"/>
              </a:gradFill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43" name="文字方塊 5">
              <a:extLst>
                <a:ext uri="{FF2B5EF4-FFF2-40B4-BE49-F238E27FC236}">
                  <a16:creationId xmlns:a16="http://schemas.microsoft.com/office/drawing/2014/main" id="{DD432C57-D5B3-7770-E362-32DB2BDB01A1}"/>
                </a:ext>
              </a:extLst>
            </p:cNvPr>
            <p:cNvSpPr txBox="1"/>
            <p:nvPr/>
          </p:nvSpPr>
          <p:spPr>
            <a:xfrm>
              <a:off x="4873534" y="5502981"/>
              <a:ext cx="694421" cy="353943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sz="17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/>
                </a:rPr>
                <a:t>アップ</a:t>
              </a:r>
            </a:p>
          </p:txBody>
        </p:sp>
        <p:sp>
          <p:nvSpPr>
            <p:cNvPr id="44" name="文字方塊 7">
              <a:extLst>
                <a:ext uri="{FF2B5EF4-FFF2-40B4-BE49-F238E27FC236}">
                  <a16:creationId xmlns:a16="http://schemas.microsoft.com/office/drawing/2014/main" id="{6291B56C-0D4F-B5C1-7549-0D3294C40D67}"/>
                </a:ext>
              </a:extLst>
            </p:cNvPr>
            <p:cNvSpPr txBox="1"/>
            <p:nvPr/>
          </p:nvSpPr>
          <p:spPr>
            <a:xfrm>
              <a:off x="3093886" y="5218513"/>
              <a:ext cx="1744388" cy="646331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zh-TW" sz="3600" b="1" dirty="0">
                  <a:solidFill>
                    <a:srgbClr val="FE4F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/>
                  <a:sym typeface="+mn-lt"/>
                </a:rPr>
                <a:t>1.55倍</a:t>
              </a:r>
              <a:endParaRPr lang="zh-TW" altLang="en-US" sz="3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46" name="文字方塊 45">
              <a:extLst>
                <a:ext uri="{FF2B5EF4-FFF2-40B4-BE49-F238E27FC236}">
                  <a16:creationId xmlns:a16="http://schemas.microsoft.com/office/drawing/2014/main" id="{4E2587E2-1201-FF7C-3AD4-52D2038B31F7}"/>
                </a:ext>
              </a:extLst>
            </p:cNvPr>
            <p:cNvSpPr txBox="1"/>
            <p:nvPr/>
          </p:nvSpPr>
          <p:spPr>
            <a:xfrm>
              <a:off x="2998187" y="4841601"/>
              <a:ext cx="2116832" cy="40011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kumimoji="1" lang="zh-TW" altLang="en-US" sz="100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+mn-lt"/>
                </a:rPr>
                <a:t>前世代の</a:t>
              </a:r>
              <a:r>
                <a:rPr kumimoji="1" lang="en-US" altLang="zh-TW" sz="100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+mn-lt"/>
                </a:rPr>
                <a:t>x7</a:t>
              </a:r>
              <a:r>
                <a:rPr kumimoji="1" lang="zh-TW" sz="100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+mn-lt"/>
                </a:rPr>
                <a:t>7XU</a:t>
              </a:r>
              <a:r>
                <a:rPr kumimoji="1" lang="zh-TW" altLang="en-US" sz="100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+mn-lt"/>
                </a:rPr>
                <a:t>と比較した</a:t>
              </a:r>
              <a:endParaRPr kumimoji="1" lang="en-US" altLang="zh-TW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endParaRPr>
            </a:p>
            <a:p>
              <a:r>
                <a:rPr kumimoji="1" lang="en-US" altLang="zh-TW" sz="10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+mn-lt"/>
                </a:rPr>
                <a:t>CPU</a:t>
              </a:r>
              <a:r>
                <a:rPr kumimoji="1" lang="zh-TW" altLang="en-US" sz="100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+mn-lt"/>
                </a:rPr>
                <a:t>ベンチマーク</a:t>
              </a:r>
              <a:endParaRPr lang="en-US" altLang="zh-TW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99278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78827" y="220029"/>
            <a:ext cx="12034345" cy="6822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ts val="4600"/>
              </a:lnSpc>
            </a:pPr>
            <a:r>
              <a:rPr lang="zh-TW" sz="4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3</a:t>
            </a:r>
            <a:r>
              <a:rPr lang="en-US" altLang="zh-TW" sz="4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x </a:t>
            </a:r>
            <a:r>
              <a:rPr lang="zh-TW" sz="4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PCIe Gen4</a:t>
            </a:r>
            <a:r>
              <a:rPr lang="zh-TW" sz="4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スロット </a:t>
            </a:r>
            <a:r>
              <a:rPr lang="en-US" altLang="zh-TW" sz="4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-</a:t>
            </a:r>
            <a:r>
              <a:rPr lang="zh-TW" sz="4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 </a:t>
            </a:r>
            <a:r>
              <a:rPr lang="zh-TW" altLang="en-US" sz="4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より速く、より先へ</a:t>
            </a:r>
            <a:r>
              <a:rPr lang="zh-TW" sz="4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!</a:t>
            </a:r>
            <a:endParaRPr lang="zh-TW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5738018-4B63-490A-AF4B-7469C6BDC7C8}"/>
              </a:ext>
            </a:extLst>
          </p:cNvPr>
          <p:cNvSpPr txBox="1"/>
          <p:nvPr/>
        </p:nvSpPr>
        <p:spPr>
          <a:xfrm>
            <a:off x="3447997" y="5162034"/>
            <a:ext cx="2849171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buClr>
                <a:srgbClr val="595959"/>
              </a:buClr>
              <a:buSzPct val="25000"/>
            </a:pPr>
            <a:r>
              <a:rPr lang="en-US" altLang="zh-TW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3 x </a:t>
            </a:r>
            <a:r>
              <a:rPr lang="en-US" altLang="zh-TW" sz="1800" b="1" err="1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PCIe</a:t>
            </a:r>
            <a:r>
              <a:rPr lang="en-US" altLang="zh-TW" b="1" err="1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スロット</a:t>
            </a:r>
            <a:r>
              <a:rPr lang="zh-Hant" altLang="en-US" sz="1800" b="1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/>
                <a:cs typeface="Arial"/>
              </a:rPr>
              <a:t>(CP</a:t>
            </a:r>
            <a:r>
              <a:rPr lang="en-US" altLang="zh-Hant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U</a:t>
            </a:r>
            <a:r>
              <a:rPr lang="zh-Hant" altLang="en-US" sz="1800" b="1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/>
                <a:cs typeface="Arial"/>
              </a:rPr>
              <a:t>)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50B48790-98F6-41F8-77DA-4E179C3756A2}"/>
              </a:ext>
            </a:extLst>
          </p:cNvPr>
          <p:cNvSpPr txBox="1"/>
          <p:nvPr/>
        </p:nvSpPr>
        <p:spPr>
          <a:xfrm>
            <a:off x="7065528" y="5162034"/>
            <a:ext cx="2838875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buClr>
                <a:srgbClr val="595959"/>
              </a:buClr>
              <a:buSzPct val="25000"/>
            </a:pPr>
            <a:r>
              <a:rPr lang="en-US" altLang="zh-TW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3 x </a:t>
            </a:r>
            <a:r>
              <a:rPr lang="en-US" altLang="zh-TW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PCIe</a:t>
            </a:r>
            <a:r>
              <a:rPr lang="en-US" altLang="zh-TW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スロット</a:t>
            </a:r>
            <a:r>
              <a:rPr lang="zh-Hant" altLang="en-US" sz="1800" b="1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/>
                <a:cs typeface="Arial"/>
              </a:rPr>
              <a:t>(CPU)</a:t>
            </a:r>
          </a:p>
        </p:txBody>
      </p:sp>
      <p:sp>
        <p:nvSpPr>
          <p:cNvPr id="10" name="Shape 82">
            <a:extLst>
              <a:ext uri="{FF2B5EF4-FFF2-40B4-BE49-F238E27FC236}">
                <a16:creationId xmlns:a16="http://schemas.microsoft.com/office/drawing/2014/main" id="{9723AFE8-231D-0ED2-8AAB-F7FCCBDE3F57}"/>
              </a:ext>
            </a:extLst>
          </p:cNvPr>
          <p:cNvSpPr txBox="1"/>
          <p:nvPr/>
        </p:nvSpPr>
        <p:spPr>
          <a:xfrm>
            <a:off x="10479592" y="3741594"/>
            <a:ext cx="1057983" cy="31324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2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使用中</a:t>
            </a:r>
          </a:p>
        </p:txBody>
      </p:sp>
      <p:sp>
        <p:nvSpPr>
          <p:cNvPr id="11" name="Shape 82">
            <a:extLst>
              <a:ext uri="{FF2B5EF4-FFF2-40B4-BE49-F238E27FC236}">
                <a16:creationId xmlns:a16="http://schemas.microsoft.com/office/drawing/2014/main" id="{F6BC0430-0DAB-A218-630F-ABFEB0C3E2FA}"/>
              </a:ext>
            </a:extLst>
          </p:cNvPr>
          <p:cNvSpPr txBox="1"/>
          <p:nvPr/>
        </p:nvSpPr>
        <p:spPr>
          <a:xfrm>
            <a:off x="10481405" y="5264150"/>
            <a:ext cx="1057983" cy="31324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1200" b="1">
                <a:solidFill>
                  <a:schemeClr val="bg1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空き</a:t>
            </a:r>
          </a:p>
        </p:txBody>
      </p:sp>
      <p:sp>
        <p:nvSpPr>
          <p:cNvPr id="2" name="Shape 82">
            <a:extLst>
              <a:ext uri="{FF2B5EF4-FFF2-40B4-BE49-F238E27FC236}">
                <a16:creationId xmlns:a16="http://schemas.microsoft.com/office/drawing/2014/main" id="{54854D7C-551C-B274-CAED-649B03633F94}"/>
              </a:ext>
            </a:extLst>
          </p:cNvPr>
          <p:cNvSpPr txBox="1"/>
          <p:nvPr/>
        </p:nvSpPr>
        <p:spPr>
          <a:xfrm>
            <a:off x="6730400" y="1190645"/>
            <a:ext cx="3648880" cy="36671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/>
              </a:rPr>
              <a:t>スロット</a:t>
            </a:r>
            <a:r>
              <a:rPr lang="en-US" sz="1400" b="1" i="0" u="none" strike="noStrike" cap="none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/>
              </a:rPr>
              <a:t>1</a:t>
            </a:r>
            <a:r>
              <a:rPr lang="en-US" sz="1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/>
              </a:rPr>
              <a:t>にPCIe拡張カードを装着する場合:</a:t>
            </a:r>
            <a:endParaRPr lang="en-US" altLang="zh-TW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Shape 82">
            <a:extLst>
              <a:ext uri="{FF2B5EF4-FFF2-40B4-BE49-F238E27FC236}">
                <a16:creationId xmlns:a16="http://schemas.microsoft.com/office/drawing/2014/main" id="{58931763-CCD5-16B6-8B0A-9D79C9F18A49}"/>
              </a:ext>
            </a:extLst>
          </p:cNvPr>
          <p:cNvSpPr txBox="1"/>
          <p:nvPr/>
        </p:nvSpPr>
        <p:spPr>
          <a:xfrm>
            <a:off x="3046930" y="1191332"/>
            <a:ext cx="3507382" cy="28235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1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/>
              </a:rPr>
              <a:t>スロット</a:t>
            </a:r>
            <a:r>
              <a:rPr lang="en-US" altLang="zh-TW" sz="1400" b="1" i="0" u="none" strike="noStrike" cap="none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/>
              </a:rPr>
              <a:t>1</a:t>
            </a:r>
            <a:r>
              <a:rPr lang="zh-TW" sz="1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/>
              </a:rPr>
              <a:t>にPCIe</a:t>
            </a:r>
            <a:r>
              <a:rPr lang="zh-TW" altLang="en-US" sz="1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/>
              </a:rPr>
              <a:t>拡張カードがない場合</a:t>
            </a:r>
            <a:r>
              <a:rPr lang="zh-TW" sz="1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rPr>
              <a:t>:</a:t>
            </a:r>
            <a:endParaRPr lang="zh-TW" sz="1400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11921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0" y="-19104"/>
            <a:ext cx="12191999" cy="15081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sz="4600" b="1" dirty="0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業界をリードする</a:t>
            </a:r>
            <a:r>
              <a:rPr lang="zh-TW" sz="4600" b="1" dirty="0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QNAP </a:t>
            </a:r>
            <a:endParaRPr lang="en-US" altLang="zh-TW" sz="4600" b="1" dirty="0">
              <a:solidFill>
                <a:schemeClr val="bg1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  <a:p>
            <a:pPr algn="ctr"/>
            <a:r>
              <a:rPr lang="zh-TW" sz="4600" b="1" dirty="0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PCIe</a:t>
            </a:r>
            <a:r>
              <a:rPr lang="zh-TW" altLang="en-US" sz="4600" b="1" dirty="0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拡張カードの多様なラインナップ</a:t>
            </a:r>
            <a:endParaRPr lang="en-US" altLang="zh-TW" b="1" dirty="0">
              <a:solidFill>
                <a:schemeClr val="bg1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1" name="矩形 13">
            <a:extLst>
              <a:ext uri="{FF2B5EF4-FFF2-40B4-BE49-F238E27FC236}">
                <a16:creationId xmlns:a16="http://schemas.microsoft.com/office/drawing/2014/main" id="{57853134-01C5-6357-3A23-D57BBA807436}"/>
              </a:ext>
            </a:extLst>
          </p:cNvPr>
          <p:cNvSpPr/>
          <p:nvPr/>
        </p:nvSpPr>
        <p:spPr>
          <a:xfrm>
            <a:off x="2834514" y="1961559"/>
            <a:ext cx="2855557" cy="1112933"/>
          </a:xfrm>
          <a:prstGeom prst="rect">
            <a:avLst/>
          </a:prstGeom>
          <a:noFill/>
        </p:spPr>
        <p:txBody>
          <a:bodyPr wrap="square" lIns="121920" tIns="60960" rIns="121920" bIns="60960" anchor="t"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</a:pPr>
            <a:r>
              <a:rPr lang="en-US" altLang="zh-Hant" sz="1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25Gb</a:t>
            </a:r>
            <a:r>
              <a:rPr lang="zh-Hant" sz="1100">
                <a:solidFill>
                  <a:schemeClr val="bg1"/>
                </a:solidFill>
                <a:latin typeface="Meiryo UI" panose="020B0604030504040204" pitchFamily="50" charset="-128"/>
                <a:ea typeface="Meiryo UI"/>
                <a:cs typeface="+mn-lt"/>
              </a:rPr>
              <a:t>E</a:t>
            </a:r>
            <a:r>
              <a:rPr lang="en-US" altLang="zh-Hant" sz="1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/</a:t>
            </a:r>
            <a:r>
              <a:rPr lang="zh-Hant" sz="1100">
                <a:solidFill>
                  <a:schemeClr val="bg1"/>
                </a:solidFill>
                <a:latin typeface="Meiryo UI" panose="020B0604030504040204" pitchFamily="50" charset="-128"/>
                <a:ea typeface="Meiryo UI"/>
                <a:cs typeface="+mn-lt"/>
              </a:rPr>
              <a:t>10GbEネ</a:t>
            </a:r>
            <a:r>
              <a:rPr lang="zh-Hant" alt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/>
                <a:cs typeface="+mn-lt"/>
              </a:rPr>
              <a:t>ットワーク拡張カード（</a:t>
            </a:r>
            <a:r>
              <a:rPr lang="zh-Hant" sz="1100">
                <a:solidFill>
                  <a:schemeClr val="bg1"/>
                </a:solidFill>
                <a:latin typeface="Meiryo UI" panose="020B0604030504040204" pitchFamily="50" charset="-128"/>
                <a:ea typeface="Meiryo UI"/>
                <a:cs typeface="+mn-lt"/>
              </a:rPr>
              <a:t>QXG-25G2SF-E810</a:t>
            </a:r>
            <a:r>
              <a:rPr lang="zh-Hant" alt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/>
                <a:cs typeface="+mn-lt"/>
              </a:rPr>
              <a:t>、</a:t>
            </a:r>
            <a:r>
              <a:rPr lang="zh-Hant" sz="1100">
                <a:solidFill>
                  <a:schemeClr val="bg1"/>
                </a:solidFill>
                <a:latin typeface="Meiryo UI" panose="020B0604030504040204" pitchFamily="50" charset="-128"/>
                <a:ea typeface="Meiryo UI"/>
                <a:cs typeface="+mn-lt"/>
              </a:rPr>
              <a:t>QXG-10G</a:t>
            </a:r>
            <a:r>
              <a:rPr lang="en-US" altLang="zh-Hant" sz="1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2SF</a:t>
            </a:r>
            <a:r>
              <a:rPr lang="zh-Hant" sz="1100">
                <a:solidFill>
                  <a:schemeClr val="bg1"/>
                </a:solidFill>
                <a:latin typeface="Meiryo UI" panose="020B0604030504040204" pitchFamily="50" charset="-128"/>
                <a:ea typeface="Meiryo UI"/>
                <a:cs typeface="+mn-lt"/>
              </a:rPr>
              <a:t>-X710</a:t>
            </a:r>
            <a:r>
              <a:rPr lang="zh-Hant" alt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/>
                <a:cs typeface="+mn-lt"/>
              </a:rPr>
              <a:t>など）は、高スループットと低遅延を実現し、企業の迅速な業務遂行を可能にします。</a:t>
            </a:r>
            <a:endParaRPr lang="en-US" altLang="zh-TW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7" name="矩形 13">
            <a:extLst>
              <a:ext uri="{FF2B5EF4-FFF2-40B4-BE49-F238E27FC236}">
                <a16:creationId xmlns:a16="http://schemas.microsoft.com/office/drawing/2014/main" id="{13085C40-659E-C24C-9CAF-D934DC1DD190}"/>
              </a:ext>
            </a:extLst>
          </p:cNvPr>
          <p:cNvSpPr/>
          <p:nvPr/>
        </p:nvSpPr>
        <p:spPr>
          <a:xfrm>
            <a:off x="8045705" y="1972187"/>
            <a:ext cx="2768838" cy="1369414"/>
          </a:xfrm>
          <a:prstGeom prst="rect">
            <a:avLst/>
          </a:prstGeom>
          <a:noFill/>
        </p:spPr>
        <p:txBody>
          <a:bodyPr wrap="square" lIns="121920" tIns="60960" rIns="121920" bIns="60960" anchor="t"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QM2</a:t>
            </a:r>
            <a:r>
              <a:rPr lang="zh-TW" alt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カード（例</a:t>
            </a:r>
            <a:r>
              <a:rPr lang="en-US" altLang="zh-TW" sz="1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: QM2-2P410G2T</a:t>
            </a:r>
            <a:r>
              <a:rPr lang="zh-TW" alt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）は、</a:t>
            </a:r>
            <a:r>
              <a:rPr lang="en-US" altLang="zh-TW" sz="1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10GBASE-T</a:t>
            </a:r>
            <a:r>
              <a:rPr lang="ja-JP" alt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イーサネットポート</a:t>
            </a:r>
            <a:r>
              <a:rPr lang="zh-TW" alt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または</a:t>
            </a:r>
            <a:r>
              <a:rPr lang="en-US" sz="1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M.2</a:t>
            </a:r>
            <a:r>
              <a:rPr lang="en-US" altLang="zh-TW" sz="1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NVMe</a:t>
            </a:r>
            <a:r>
              <a:rPr lang="en-US" sz="1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 SSD</a:t>
            </a:r>
            <a:r>
              <a:rPr lang="zh-TW" alt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スロットを搭載しており、ストレージ高速化のための</a:t>
            </a:r>
            <a:r>
              <a:rPr lang="en-US" sz="1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SSD</a:t>
            </a:r>
            <a:r>
              <a:rPr lang="zh-TW" alt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キャッシュを即座に追加することができます。</a:t>
            </a:r>
            <a:endParaRPr lang="en-US" altLang="zh-TW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1" name="矩形 13">
            <a:extLst>
              <a:ext uri="{FF2B5EF4-FFF2-40B4-BE49-F238E27FC236}">
                <a16:creationId xmlns:a16="http://schemas.microsoft.com/office/drawing/2014/main" id="{E667F7DD-778E-895E-AA4E-91AC0E0308AA}"/>
              </a:ext>
            </a:extLst>
          </p:cNvPr>
          <p:cNvSpPr/>
          <p:nvPr/>
        </p:nvSpPr>
        <p:spPr>
          <a:xfrm>
            <a:off x="2834514" y="4392848"/>
            <a:ext cx="2855557" cy="1632370"/>
          </a:xfrm>
          <a:prstGeom prst="rect">
            <a:avLst/>
          </a:prstGeom>
          <a:noFill/>
        </p:spPr>
        <p:txBody>
          <a:bodyPr wrap="square" lIns="121920" tIns="60960" rIns="121920" bIns="60960" anchor="t"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QXP-3X4PES</a:t>
            </a:r>
            <a:r>
              <a:rPr lang="zh-TW" alt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または</a:t>
            </a:r>
            <a:r>
              <a:rPr lang="en-US" sz="1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QXP-3X8PES</a:t>
            </a:r>
            <a:r>
              <a:rPr lang="zh-TW" alt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拡張カードは</a:t>
            </a:r>
            <a:r>
              <a:rPr lang="en-US" sz="1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、QNAP TL-Rx00PES-RP</a:t>
            </a:r>
            <a:r>
              <a:rPr lang="en-US" altLang="zh-TW" sz="1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 </a:t>
            </a:r>
            <a:r>
              <a:rPr lang="en-US" sz="1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JBODシリーズストレージ拡張デバイスと組み合わせてNAS専用に設計されています。最大192</a:t>
            </a:r>
            <a:r>
              <a:rPr lang="zh-TW" alt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台の追加</a:t>
            </a:r>
            <a:r>
              <a:rPr lang="en-US" altLang="zh-TW" sz="1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SATA</a:t>
            </a:r>
            <a:r>
              <a:rPr lang="zh-TW" alt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ハードドライブを接続でき、ストレージ容量を</a:t>
            </a:r>
            <a:r>
              <a:rPr lang="en-US" sz="1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1PB以上に拡張します。</a:t>
            </a:r>
            <a:endParaRPr lang="en-US" altLang="zh-TW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3" name="圖片 42" descr="一張含有 工程, 電子工程, 比例模型 的圖片&#10;&#10;自動產生的描述">
            <a:extLst>
              <a:ext uri="{FF2B5EF4-FFF2-40B4-BE49-F238E27FC236}">
                <a16:creationId xmlns:a16="http://schemas.microsoft.com/office/drawing/2014/main" id="{F606FAF6-C373-68ED-B9DC-54BF6A5F2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352" y="4091037"/>
            <a:ext cx="2187146" cy="1364392"/>
          </a:xfrm>
          <a:prstGeom prst="rect">
            <a:avLst/>
          </a:prstGeom>
        </p:spPr>
      </p:pic>
      <p:sp>
        <p:nvSpPr>
          <p:cNvPr id="53" name="矩形 13">
            <a:extLst>
              <a:ext uri="{FF2B5EF4-FFF2-40B4-BE49-F238E27FC236}">
                <a16:creationId xmlns:a16="http://schemas.microsoft.com/office/drawing/2014/main" id="{70A28D7D-793D-043D-93F9-639BDEEFF815}"/>
              </a:ext>
            </a:extLst>
          </p:cNvPr>
          <p:cNvSpPr/>
          <p:nvPr/>
        </p:nvSpPr>
        <p:spPr>
          <a:xfrm>
            <a:off x="8045705" y="4392848"/>
            <a:ext cx="2768837" cy="1625894"/>
          </a:xfrm>
          <a:prstGeom prst="rect">
            <a:avLst/>
          </a:prstGeom>
          <a:noFill/>
        </p:spPr>
        <p:txBody>
          <a:bodyPr wrap="square" lIns="121920" tIns="60960" rIns="121920" bIns="60960" anchor="t"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</a:pPr>
            <a:r>
              <a:rPr lang="en-US" altLang="zh-TW" sz="1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SAS</a:t>
            </a:r>
            <a:r>
              <a:rPr lang="zh-TW" alt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拡張カード</a:t>
            </a:r>
            <a:r>
              <a:rPr lang="zh-TW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(QXP-820S-B3408)は、QNA</a:t>
            </a:r>
            <a:r>
              <a:rPr lang="en-US" altLang="zh-TW" sz="1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P</a:t>
            </a:r>
            <a:r>
              <a:rPr lang="zh-TW" altLang="en-US" sz="1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 </a:t>
            </a:r>
            <a:r>
              <a:rPr lang="zh-TW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TL SAS </a:t>
            </a:r>
            <a:r>
              <a:rPr lang="en-US" altLang="zh-TW" sz="1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JBOD</a:t>
            </a:r>
            <a:r>
              <a:rPr lang="zh-TW" alt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シリーズストレージ拡張デバイスと組み合わせて</a:t>
            </a:r>
            <a:r>
              <a:rPr lang="en-US" altLang="zh-TW" sz="1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NAS</a:t>
            </a:r>
            <a:r>
              <a:rPr lang="zh-TW" alt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用に特別に設計されています。</a:t>
            </a:r>
            <a:r>
              <a:rPr lang="zh-TW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16</a:t>
            </a:r>
            <a:r>
              <a:rPr lang="zh-TW" alt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ベイ</a:t>
            </a:r>
            <a:r>
              <a:rPr lang="zh-TW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TL-R1620Sep-RP SAS JBOD</a:t>
            </a:r>
            <a:r>
              <a:rPr lang="zh-TW" alt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を最大</a:t>
            </a:r>
            <a:r>
              <a:rPr lang="en-US" altLang="zh-TW" sz="1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16</a:t>
            </a:r>
            <a:r>
              <a:rPr lang="zh-TW" alt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台まで接続でき、多目的なストレージソリューションを提供します。</a:t>
            </a:r>
            <a:endParaRPr lang="en-US" altLang="zh-TW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8" name="圖片 57" descr="一張含有 文字, 電子產品, 機器, 扇子 的圖片&#10;&#10;自動產生的描述">
            <a:extLst>
              <a:ext uri="{FF2B5EF4-FFF2-40B4-BE49-F238E27FC236}">
                <a16:creationId xmlns:a16="http://schemas.microsoft.com/office/drawing/2014/main" id="{3477C30A-99CE-2FE6-10DC-7B0C32FD85B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59" y="1812222"/>
            <a:ext cx="1960952" cy="1345213"/>
          </a:xfrm>
          <a:prstGeom prst="rect">
            <a:avLst/>
          </a:prstGeom>
        </p:spPr>
      </p:pic>
      <p:pic>
        <p:nvPicPr>
          <p:cNvPr id="60" name="圖片 59" descr="一張含有 螢幕擷取畫面, 文字 的圖片&#10;&#10;自動產生的描述">
            <a:extLst>
              <a:ext uri="{FF2B5EF4-FFF2-40B4-BE49-F238E27FC236}">
                <a16:creationId xmlns:a16="http://schemas.microsoft.com/office/drawing/2014/main" id="{88D090D6-43C2-047E-2694-A1530A8B20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474" y="2110762"/>
            <a:ext cx="1842690" cy="748132"/>
          </a:xfrm>
          <a:prstGeom prst="rect">
            <a:avLst/>
          </a:prstGeom>
        </p:spPr>
      </p:pic>
      <p:pic>
        <p:nvPicPr>
          <p:cNvPr id="62" name="圖片 61" descr="一張含有 文字, 電子產品, 電腦硬體, 電腦元件 的圖片&#10;&#10;自動產生的描述">
            <a:extLst>
              <a:ext uri="{FF2B5EF4-FFF2-40B4-BE49-F238E27FC236}">
                <a16:creationId xmlns:a16="http://schemas.microsoft.com/office/drawing/2014/main" id="{B6CE7F52-4D7E-52E6-F35D-052B20C1851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409" y="4577709"/>
            <a:ext cx="1758958" cy="87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5541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-68637" y="481468"/>
            <a:ext cx="11791950" cy="8002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多彩なストレージ拡張の選択肢</a:t>
            </a:r>
            <a:endParaRPr lang="en-US" altLang="zh-TW" b="1">
              <a:solidFill>
                <a:schemeClr val="bg1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Calibri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85092" y="2109781"/>
            <a:ext cx="10597906" cy="92333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TS-h1277AXU-RP</a:t>
            </a:r>
            <a:r>
              <a:rPr lang="ja-JP" altLang="en-US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と</a:t>
            </a:r>
            <a:r>
              <a:rPr 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TS-h1677AXU-RP</a:t>
            </a:r>
            <a:r>
              <a:rPr lang="ja-JP" altLang="en-US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は</a:t>
            </a:r>
            <a:r>
              <a:rPr 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、</a:t>
            </a:r>
            <a:r>
              <a:rPr lang="ja-JP" altLang="en-US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柔軟な容量拡張オプションを提供し</a:t>
            </a:r>
            <a:r>
              <a:rPr 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、</a:t>
            </a:r>
            <a:r>
              <a:rPr lang="ja-JP" altLang="en-US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異なるインターフェースを通じてさまざまなデバイスやシナリオに対応します</a:t>
            </a:r>
            <a:r>
              <a:rPr 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。</a:t>
            </a:r>
            <a:r>
              <a:rPr lang="ja-JP" altLang="en-US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オプションには</a:t>
            </a:r>
            <a:r>
              <a:rPr 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、VJBOD、USB JBOD、SAS JBOD、SATA JBOD、</a:t>
            </a:r>
            <a:r>
              <a:rPr lang="ja-JP" alt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および</a:t>
            </a:r>
            <a:r>
              <a:rPr 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TL-Rx00PES-RP PCIe SATA JBOD</a:t>
            </a:r>
            <a:r>
              <a:rPr lang="ja-JP" alt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が含まれ</a:t>
            </a:r>
            <a:r>
              <a:rPr 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、</a:t>
            </a:r>
            <a:r>
              <a:rPr lang="ja-JP" alt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特定の機器や要件に応じた適応性を提供します</a:t>
            </a:r>
            <a:r>
              <a:rPr 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。</a:t>
            </a:r>
            <a:endParaRPr lang="en-US" altLang="zh-TW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Calibri" panose="020F0502020204030204"/>
            </a:endParaRPr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3988956E-78A8-39F7-21B9-F5E183AA4749}"/>
              </a:ext>
            </a:extLst>
          </p:cNvPr>
          <p:cNvGrpSpPr/>
          <p:nvPr/>
        </p:nvGrpSpPr>
        <p:grpSpPr>
          <a:xfrm>
            <a:off x="870654" y="3310111"/>
            <a:ext cx="10322402" cy="3513807"/>
            <a:chOff x="987113" y="2993775"/>
            <a:chExt cx="10395885" cy="3538819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E4EE79CE-F95C-FFAA-507A-2F1860056CC8}"/>
                </a:ext>
              </a:extLst>
            </p:cNvPr>
            <p:cNvSpPr/>
            <p:nvPr/>
          </p:nvSpPr>
          <p:spPr>
            <a:xfrm>
              <a:off x="8387815" y="5853312"/>
              <a:ext cx="2839931" cy="461665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>
                <a:buClr>
                  <a:srgbClr val="000000"/>
                </a:buClr>
                <a:defRPr/>
              </a:pPr>
              <a:r>
                <a:rPr lang="en-US" altLang="zh-TW" sz="1200" kern="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/>
                  <a:sym typeface="Arial"/>
                </a:rPr>
                <a:t>TR-004U</a:t>
              </a:r>
              <a:endParaRPr lang="en-US" altLang="zh-TW" sz="1200" kern="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endParaRPr>
            </a:p>
            <a:p>
              <a:pPr algn="ctr" defTabSz="1219170">
                <a:buClr>
                  <a:srgbClr val="000000"/>
                </a:buClr>
                <a:defRPr/>
              </a:pPr>
              <a:r>
                <a:rPr lang="en-US" altLang="zh-TW" sz="1200" kern="0" err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/>
                </a:rPr>
                <a:t>RAID</a:t>
              </a:r>
              <a:r>
                <a:rPr lang="en-US" sz="1200" kern="0" err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</a:rPr>
                <a:t>エンクロージャ</a:t>
              </a:r>
              <a:endParaRPr lang="zh-TW" altLang="en-US" sz="1200" kern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5D3D93F8-9F41-BB09-ACD4-5D99719E52B5}"/>
                </a:ext>
              </a:extLst>
            </p:cNvPr>
            <p:cNvSpPr/>
            <p:nvPr/>
          </p:nvSpPr>
          <p:spPr>
            <a:xfrm>
              <a:off x="5000399" y="6004466"/>
              <a:ext cx="2407445" cy="461665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>
                <a:buClr>
                  <a:srgbClr val="000000"/>
                </a:buClr>
                <a:defRPr/>
              </a:pPr>
              <a:r>
                <a:rPr lang="en-US" altLang="zh-TW" sz="1200" kern="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/>
                  <a:sym typeface="Arial"/>
                </a:rPr>
                <a:t>TL-Rx00PES-RP</a:t>
              </a:r>
              <a:endParaRPr lang="en-US" altLang="zh-TW" sz="1200" kern="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endParaRPr>
            </a:p>
            <a:p>
              <a:pPr algn="ctr" defTabSz="1219170">
                <a:buClr>
                  <a:srgbClr val="000000"/>
                </a:buClr>
                <a:defRPr/>
              </a:pPr>
              <a:r>
                <a:rPr lang="en-US" altLang="zh-TW" sz="1200" kern="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/>
                </a:rPr>
                <a:t>PCIe-SATA JBOD</a:t>
              </a:r>
              <a:endParaRPr lang="zh-TW" altLang="en-US" sz="1200" kern="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2EBB434-9AFF-3688-7638-668906989D02}"/>
                </a:ext>
              </a:extLst>
            </p:cNvPr>
            <p:cNvSpPr/>
            <p:nvPr/>
          </p:nvSpPr>
          <p:spPr>
            <a:xfrm>
              <a:off x="8604057" y="6255595"/>
              <a:ext cx="2407445" cy="276999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>
                <a:buClr>
                  <a:srgbClr val="000000"/>
                </a:buClr>
                <a:defRPr/>
              </a:pPr>
              <a:r>
                <a:rPr lang="en-US" altLang="zh-TW" sz="1200" kern="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/>
                  <a:sym typeface="Arial"/>
                </a:rPr>
                <a:t>TR-004URAIDエンクロージャ</a:t>
              </a:r>
              <a:endParaRPr lang="en-US" altLang="zh-TW" sz="1200" kern="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6FE1C56A-F5CE-63E8-48B7-A62CC6D8F6E8}"/>
                </a:ext>
              </a:extLst>
            </p:cNvPr>
            <p:cNvSpPr/>
            <p:nvPr/>
          </p:nvSpPr>
          <p:spPr>
            <a:xfrm>
              <a:off x="1396742" y="6004466"/>
              <a:ext cx="2407445" cy="461665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>
                <a:buClr>
                  <a:srgbClr val="000000"/>
                </a:buClr>
                <a:defRPr/>
              </a:pPr>
              <a:r>
                <a:rPr lang="en-US" altLang="zh-TW" sz="1200" kern="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/>
                  <a:sym typeface="Arial"/>
                </a:rPr>
                <a:t>TL-Rx00Sep-RP</a:t>
              </a:r>
              <a:endParaRPr lang="en-US" altLang="zh-TW" sz="1200" kern="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endParaRPr>
            </a:p>
            <a:p>
              <a:pPr algn="ctr" defTabSz="1219170">
                <a:buClr>
                  <a:srgbClr val="000000"/>
                </a:buClr>
                <a:defRPr/>
              </a:pPr>
              <a:r>
                <a:rPr lang="en-US" altLang="zh-TW" sz="1200" kern="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/>
                </a:rPr>
                <a:t>SAS JBOD</a:t>
              </a:r>
              <a:endParaRPr lang="zh-TW" altLang="en-US" sz="1200" kern="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endParaRPr>
            </a:p>
          </p:txBody>
        </p:sp>
        <p:pic>
          <p:nvPicPr>
            <p:cNvPr id="24" name="圖片 23" descr="一張含有 螢幕擷取畫面 的圖片&#10;&#10;自動產生的描述">
              <a:extLst>
                <a:ext uri="{FF2B5EF4-FFF2-40B4-BE49-F238E27FC236}">
                  <a16:creationId xmlns:a16="http://schemas.microsoft.com/office/drawing/2014/main" id="{D944F081-199A-47E4-0558-5C06BE4D5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113" y="2993775"/>
              <a:ext cx="10395885" cy="29457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6108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一張含有 黑色, 黑暗, space, 月亮 的圖片&#10;&#10;自動產生的描述">
            <a:extLst>
              <a:ext uri="{FF2B5EF4-FFF2-40B4-BE49-F238E27FC236}">
                <a16:creationId xmlns:a16="http://schemas.microsoft.com/office/drawing/2014/main" id="{23555371-40BF-90A6-1B3A-CA49B62A34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403286"/>
            <a:ext cx="8139066" cy="5454713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0" y="197891"/>
            <a:ext cx="12191999" cy="15081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ペタバイト級バリューソリューション</a:t>
            </a:r>
            <a:r>
              <a:rPr lang="zh-TW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: </a:t>
            </a:r>
            <a:br>
              <a:rPr lang="zh-TW" sz="4600" b="1" dirty="0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</a:br>
            <a:r>
              <a:rPr lang="zh-TW" altLang="en-US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パフォーマンスと容量のバランス</a:t>
            </a:r>
            <a:endParaRPr lang="en-US" altLang="zh-TW" b="1">
              <a:solidFill>
                <a:schemeClr val="bg1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矩形 2" descr=","/>
          <p:cNvSpPr/>
          <p:nvPr/>
        </p:nvSpPr>
        <p:spPr>
          <a:xfrm>
            <a:off x="7546398" y="2326881"/>
            <a:ext cx="4251902" cy="212077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2000"/>
              </a:lnSpc>
            </a:pPr>
            <a:r>
              <a:rPr lang="en-US" sz="1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TS-h1277AXU-RPおよびTS-h1677AXU-RP</a:t>
            </a:r>
            <a:r>
              <a:rPr lang="ja-JP" altLang="en-US" sz="1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シリーズは</a:t>
            </a:r>
            <a:r>
              <a:rPr lang="en-US" sz="1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、</a:t>
            </a:r>
            <a:r>
              <a:rPr lang="ja-JP" altLang="en-US" sz="1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最大</a:t>
            </a:r>
            <a:r>
              <a:rPr lang="en-US" sz="1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8</a:t>
            </a:r>
            <a:r>
              <a:rPr lang="ja-JP" altLang="en-US" sz="1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台の</a:t>
            </a:r>
            <a:r>
              <a:rPr lang="en-US" sz="1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TL-Rx00PES PCIe SATA JBOD</a:t>
            </a:r>
            <a:r>
              <a:rPr lang="ja-JP" altLang="en-US" sz="1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をサポート</a:t>
            </a:r>
            <a:r>
              <a:rPr lang="ja-JP" altLang="en-US" sz="1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し</a:t>
            </a:r>
            <a:r>
              <a:rPr lang="en-US" sz="1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、</a:t>
            </a:r>
            <a:r>
              <a:rPr lang="ja-JP" altLang="en-US" sz="1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最大</a:t>
            </a:r>
            <a:r>
              <a:rPr lang="en-US" sz="1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208</a:t>
            </a:r>
            <a:r>
              <a:rPr lang="ja-JP" altLang="en-US" sz="1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台のディスク</a:t>
            </a:r>
            <a:r>
              <a:rPr lang="en-US" sz="1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（</a:t>
            </a:r>
            <a:r>
              <a:rPr lang="ja-JP" altLang="en-US" sz="1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総容量</a:t>
            </a:r>
            <a:r>
              <a:rPr lang="en-US" altLang="ja-JP" sz="1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1</a:t>
            </a:r>
            <a:r>
              <a:rPr lang="en-US" sz="1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PB）</a:t>
            </a:r>
            <a:r>
              <a:rPr lang="ja-JP" altLang="en-US" sz="1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を搭載できます</a:t>
            </a:r>
            <a:r>
              <a:rPr lang="en-US" sz="1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。</a:t>
            </a:r>
            <a:r>
              <a:rPr lang="ja-JP" altLang="en-US" sz="1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同時に</a:t>
            </a:r>
            <a:r>
              <a:rPr lang="en-US" sz="1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、</a:t>
            </a:r>
            <a:r>
              <a:rPr lang="ja-JP" altLang="en-US" sz="1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デュアル</a:t>
            </a:r>
            <a:r>
              <a:rPr lang="en-US" sz="1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25GbE</a:t>
            </a:r>
            <a:r>
              <a:rPr lang="ja-JP" altLang="en-US" sz="1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ポートによる最適なネットワークパフォーマンスを確保し</a:t>
            </a:r>
            <a:r>
              <a:rPr lang="en-US" sz="1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、</a:t>
            </a:r>
            <a:r>
              <a:rPr lang="ja-JP" altLang="en-US" sz="1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さまざまなシナリオにおける企業の多様な容量およびパフォーマンス拡張ニーズに対応します</a:t>
            </a:r>
            <a:r>
              <a:rPr lang="en-US" sz="1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。</a:t>
            </a:r>
            <a:endParaRPr lang="zh-TW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pic>
        <p:nvPicPr>
          <p:cNvPr id="12" name="圖形 11">
            <a:extLst>
              <a:ext uri="{FF2B5EF4-FFF2-40B4-BE49-F238E27FC236}">
                <a16:creationId xmlns:a16="http://schemas.microsoft.com/office/drawing/2014/main" id="{06B9B619-2E17-F248-4CA4-FA47836276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5000" y="2326881"/>
            <a:ext cx="6316533" cy="4027319"/>
          </a:xfrm>
          <a:prstGeom prst="rect">
            <a:avLst/>
          </a:prstGeom>
          <a:effectLst>
            <a:outerShdw blurRad="177800" dist="152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38CDF44F-02E1-3593-7ACE-C97D777C34E7}"/>
              </a:ext>
            </a:extLst>
          </p:cNvPr>
          <p:cNvSpPr txBox="1"/>
          <p:nvPr/>
        </p:nvSpPr>
        <p:spPr>
          <a:xfrm>
            <a:off x="7546398" y="5275114"/>
            <a:ext cx="3871002" cy="13034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00"/>
              </a:lnSpc>
            </a:pPr>
            <a:r>
              <a:rPr lang="zh-TW" sz="1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TL-Rx00PES JBOD</a:t>
            </a:r>
            <a:r>
              <a:rPr lang="zh-TW" altLang="en-US" sz="1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には</a:t>
            </a:r>
            <a:r>
              <a:rPr lang="zh-TW" sz="1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3</a:t>
            </a:r>
            <a:r>
              <a:rPr lang="zh-TW" altLang="en-US" sz="1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つの</a:t>
            </a:r>
            <a:r>
              <a:rPr lang="zh-TW" sz="1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SKU</a:t>
            </a:r>
            <a:r>
              <a:rPr lang="zh-TW" altLang="en-US" sz="1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があります</a:t>
            </a:r>
            <a:r>
              <a:rPr lang="zh-TW" sz="1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: TS-R1200PES-RP</a:t>
            </a:r>
            <a:r>
              <a:rPr lang="zh-TW" altLang="en-US" sz="1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（</a:t>
            </a:r>
            <a:r>
              <a:rPr lang="zh-TW" sz="1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12</a:t>
            </a:r>
            <a:r>
              <a:rPr lang="zh-TW" altLang="en-US" sz="1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ベイ、発売中）、</a:t>
            </a:r>
            <a:r>
              <a:rPr lang="zh-TW" sz="1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TL-R1600PES-RP</a:t>
            </a:r>
            <a:r>
              <a:rPr lang="zh-TW" altLang="en-US" sz="1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（</a:t>
            </a:r>
            <a:r>
              <a:rPr lang="zh-TW" sz="1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16</a:t>
            </a:r>
            <a:r>
              <a:rPr lang="zh-TW" altLang="en-US" sz="1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ベイ、発売中）、</a:t>
            </a:r>
            <a:r>
              <a:rPr lang="zh-TW" sz="1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TL-R2400PES-RP</a:t>
            </a:r>
            <a:r>
              <a:rPr lang="zh-TW" altLang="en-US" sz="1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（</a:t>
            </a:r>
            <a:r>
              <a:rPr lang="zh-TW" sz="1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24</a:t>
            </a:r>
            <a:r>
              <a:rPr lang="zh-TW" altLang="en-US" sz="1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ベイ、</a:t>
            </a:r>
            <a:r>
              <a:rPr lang="zh-TW" sz="1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2024</a:t>
            </a:r>
            <a:r>
              <a:rPr lang="zh-TW" altLang="en-US" sz="1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年</a:t>
            </a:r>
            <a:r>
              <a:rPr lang="en-US" altLang="zh-TW" sz="1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2</a:t>
            </a:r>
            <a:r>
              <a:rPr lang="zh-TW" altLang="en-US" sz="1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月発売）</a:t>
            </a:r>
            <a:endParaRPr lang="en-US" altLang="zh-TW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ts val="1600"/>
              </a:lnSpc>
            </a:pPr>
            <a:r>
              <a:rPr lang="zh-TW" altLang="en-US" sz="1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注</a:t>
            </a:r>
            <a:r>
              <a:rPr lang="en-US" altLang="zh-TW" sz="1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: NAS</a:t>
            </a:r>
            <a:r>
              <a:rPr lang="zh-TW" altLang="en-US" sz="1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の互換性の詳細については、</a:t>
            </a:r>
            <a:r>
              <a:rPr lang="en-US" sz="1000" u="sng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https://www.qnap.com/go/compatibility-expansion/pcie</a:t>
            </a:r>
            <a:br>
              <a:rPr lang="en-US" sz="1000" u="sng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</a:br>
            <a:r>
              <a:rPr lang="en-US" sz="10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の互換性リストを参照してください</a:t>
            </a:r>
            <a:r>
              <a:rPr lang="en-US" sz="1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。</a:t>
            </a:r>
            <a:endParaRPr lang="zh-TW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574820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4E2807A6-2D39-E8AE-0B0A-16C2F70B62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0212532"/>
              </p:ext>
            </p:extLst>
          </p:nvPr>
        </p:nvGraphicFramePr>
        <p:xfrm>
          <a:off x="724884" y="3050266"/>
          <a:ext cx="8728736" cy="3257658"/>
        </p:xfrm>
        <a:graphic>
          <a:graphicData uri="http://schemas.openxmlformats.org/drawingml/2006/table">
            <a:tbl>
              <a:tblPr firstRow="1" bandRow="1">
                <a:effectLst>
                  <a:reflection blurRad="190500" stA="47000" endPos="12000" dir="5400000" sy="-100000" algn="bl" rotWithShape="0"/>
                </a:effectLst>
                <a:tableStyleId>{073A0DAA-6AF3-43AB-8588-CEC1D06C72B9}</a:tableStyleId>
              </a:tblPr>
              <a:tblGrid>
                <a:gridCol w="858978">
                  <a:extLst>
                    <a:ext uri="{9D8B030D-6E8A-4147-A177-3AD203B41FA5}">
                      <a16:colId xmlns:a16="http://schemas.microsoft.com/office/drawing/2014/main" val="3446783767"/>
                    </a:ext>
                  </a:extLst>
                </a:gridCol>
                <a:gridCol w="858978">
                  <a:extLst>
                    <a:ext uri="{9D8B030D-6E8A-4147-A177-3AD203B41FA5}">
                      <a16:colId xmlns:a16="http://schemas.microsoft.com/office/drawing/2014/main" val="1465002482"/>
                    </a:ext>
                  </a:extLst>
                </a:gridCol>
                <a:gridCol w="1402156">
                  <a:extLst>
                    <a:ext uri="{9D8B030D-6E8A-4147-A177-3AD203B41FA5}">
                      <a16:colId xmlns:a16="http://schemas.microsoft.com/office/drawing/2014/main" val="1335224793"/>
                    </a:ext>
                  </a:extLst>
                </a:gridCol>
                <a:gridCol w="1402156">
                  <a:extLst>
                    <a:ext uri="{9D8B030D-6E8A-4147-A177-3AD203B41FA5}">
                      <a16:colId xmlns:a16="http://schemas.microsoft.com/office/drawing/2014/main" val="1453003347"/>
                    </a:ext>
                  </a:extLst>
                </a:gridCol>
                <a:gridCol w="1402156">
                  <a:extLst>
                    <a:ext uri="{9D8B030D-6E8A-4147-A177-3AD203B41FA5}">
                      <a16:colId xmlns:a16="http://schemas.microsoft.com/office/drawing/2014/main" val="2344304924"/>
                    </a:ext>
                  </a:extLst>
                </a:gridCol>
                <a:gridCol w="1402156">
                  <a:extLst>
                    <a:ext uri="{9D8B030D-6E8A-4147-A177-3AD203B41FA5}">
                      <a16:colId xmlns:a16="http://schemas.microsoft.com/office/drawing/2014/main" val="2836598252"/>
                    </a:ext>
                  </a:extLst>
                </a:gridCol>
                <a:gridCol w="1402156">
                  <a:extLst>
                    <a:ext uri="{9D8B030D-6E8A-4147-A177-3AD203B41FA5}">
                      <a16:colId xmlns:a16="http://schemas.microsoft.com/office/drawing/2014/main" val="935340030"/>
                    </a:ext>
                  </a:extLst>
                </a:gridCol>
              </a:tblGrid>
              <a:tr h="73206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af-ZA" sz="1100" err="1">
                          <a:effectLst/>
                          <a:latin typeface="Arial"/>
                          <a:cs typeface="Arial"/>
                        </a:rPr>
                        <a:t>Protocol</a:t>
                      </a:r>
                    </a:p>
                  </a:txBody>
                  <a:tcPr marL="9525" marR="9525" marT="9525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af-ZA" sz="1100" err="1">
                          <a:effectLst/>
                          <a:latin typeface="Arial"/>
                          <a:cs typeface="Arial"/>
                        </a:rPr>
                        <a:t>Unit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af-ZA" sz="1100">
                          <a:effectLst/>
                          <a:latin typeface="Arial"/>
                          <a:cs typeface="Arial"/>
                        </a:rPr>
                        <a:t>IO Access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af-ZA" sz="1100">
                          <a:effectLst/>
                          <a:latin typeface="Arial"/>
                          <a:cs typeface="Arial"/>
                        </a:rPr>
                        <a:t>TS-h1277AXU-RP-R7-32G</a:t>
                      </a:r>
                      <a:br>
                        <a:rPr lang="af-ZA" sz="1100">
                          <a:effectLst/>
                          <a:latin typeface="Arial"/>
                          <a:cs typeface="Arial"/>
                        </a:rPr>
                      </a:br>
                      <a:r>
                        <a:rPr lang="af-ZA" sz="1100">
                          <a:effectLst/>
                          <a:latin typeface="Arial"/>
                          <a:cs typeface="Arial"/>
                        </a:rPr>
                        <a:t>(32Gx1,8C16T)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af-ZA" sz="1100">
                          <a:effectLst/>
                          <a:latin typeface="Arial"/>
                          <a:cs typeface="Arial"/>
                        </a:rPr>
                        <a:t>TS-h1677AXU-RP-R7-32G</a:t>
                      </a:r>
                      <a:br>
                        <a:rPr lang="af-ZA" sz="1100">
                          <a:effectLst/>
                          <a:latin typeface="Arial"/>
                          <a:cs typeface="Arial"/>
                        </a:rPr>
                      </a:br>
                      <a:r>
                        <a:rPr lang="af-ZA" sz="1100">
                          <a:effectLst/>
                          <a:latin typeface="Arial"/>
                          <a:cs typeface="Arial"/>
                        </a:rPr>
                        <a:t>(32Gx1,8C16T)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100" b="1" kern="1200" noProof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TS-h1277XU-RP-3700X-32G</a:t>
                      </a:r>
                      <a:endParaRPr lang="af-ZA" sz="1100" b="1" kern="1200">
                        <a:solidFill>
                          <a:schemeClr val="lt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100" b="1" kern="1200" noProof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(32Gx1, 8C16T)</a:t>
                      </a:r>
                      <a:endParaRPr lang="af-ZA" sz="1100" b="1" kern="1200">
                        <a:solidFill>
                          <a:schemeClr val="lt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100" b="1" kern="1200" noProof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TS-h1677XU-RP-3700X-32G</a:t>
                      </a:r>
                      <a:endParaRPr lang="zh-TW" altLang="en-US" sz="1100" b="1" kern="1200">
                        <a:solidFill>
                          <a:schemeClr val="lt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100" b="1" kern="1200" noProof="0">
                          <a:solidFill>
                            <a:schemeClr val="lt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(32Gx1, 8C16T)</a:t>
                      </a:r>
                      <a:endParaRPr lang="af-ZA" sz="1100" b="1" kern="1200">
                        <a:solidFill>
                          <a:schemeClr val="lt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5150579"/>
                  </a:ext>
                </a:extLst>
              </a:tr>
              <a:tr h="28062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 marL="0" marR="0" marT="0" marB="0" horzOverflow="overflow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 marL="0" marR="0" marT="0" marB="0" horzOverflow="overflow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 marL="0" marR="0" marT="0" marB="0" horzOverflow="overflow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af-ZA" sz="1200">
                          <a:effectLst/>
                          <a:latin typeface="Arial"/>
                          <a:cs typeface="Arial"/>
                        </a:rPr>
                        <a:t>5 </a:t>
                      </a:r>
                      <a:r>
                        <a:rPr lang="af-ZA" sz="1200" err="1">
                          <a:effectLst/>
                          <a:latin typeface="Arial"/>
                          <a:cs typeface="Arial"/>
                        </a:rPr>
                        <a:t>host</a:t>
                      </a:r>
                      <a:r>
                        <a:rPr lang="af-ZA" sz="1200">
                          <a:effectLst/>
                          <a:latin typeface="Arial"/>
                          <a:cs typeface="Arial"/>
                        </a:rPr>
                        <a:t> 25GbEx6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 marL="0" marR="0" marT="0" marB="0" horzOverflow="overflow"/>
                </a:tc>
                <a:tc gridSpan="2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af-ZA" altLang="zh-TW" sz="1200" kern="120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1 </a:t>
                      </a:r>
                      <a:r>
                        <a:rPr lang="af-ZA" altLang="zh-TW" sz="1200" kern="1200" err="1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host</a:t>
                      </a:r>
                      <a:r>
                        <a:rPr lang="af-ZA" altLang="zh-TW" sz="1200" kern="120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 10GbEx4</a:t>
                      </a:r>
                    </a:p>
                  </a:txBody>
                  <a:tcPr marL="9525" marR="9525" marT="9525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2318791416"/>
                  </a:ext>
                </a:extLst>
              </a:tr>
              <a:tr h="280622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af-ZA" sz="1800" err="1">
                          <a:effectLst/>
                          <a:latin typeface="Arial"/>
                          <a:cs typeface="Arial"/>
                        </a:rPr>
                        <a:t>iSCSI</a:t>
                      </a:r>
                    </a:p>
                  </a:txBody>
                  <a:tcPr marL="9525" marR="9525" marT="9525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af-ZA" sz="1100" err="1">
                          <a:effectLst/>
                          <a:latin typeface="Arial"/>
                          <a:cs typeface="Arial"/>
                        </a:rPr>
                        <a:t>Throughput</a:t>
                      </a:r>
                      <a:br>
                        <a:rPr lang="af-ZA" sz="1100">
                          <a:effectLst/>
                          <a:latin typeface="Arial"/>
                          <a:cs typeface="Arial"/>
                        </a:rPr>
                      </a:br>
                      <a:r>
                        <a:rPr lang="af-ZA" sz="1100">
                          <a:effectLst/>
                          <a:latin typeface="Arial"/>
                          <a:cs typeface="Arial"/>
                        </a:rPr>
                        <a:t> (MB/s)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af-ZA" sz="1100">
                          <a:effectLst/>
                          <a:latin typeface="Arial"/>
                          <a:cs typeface="Arial"/>
                        </a:rPr>
                        <a:t>SW-1M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>
                          <a:effectLst/>
                          <a:latin typeface="Arial"/>
                          <a:cs typeface="Arial"/>
                        </a:rPr>
                        <a:t>4,293</a:t>
                      </a:r>
                      <a:endParaRPr lang="en-US" altLang="zh-TW" sz="1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>
                          <a:effectLst/>
                          <a:latin typeface="Arial"/>
                          <a:cs typeface="Arial"/>
                        </a:rPr>
                        <a:t>4,370</a:t>
                      </a:r>
                      <a:endParaRPr lang="en-US" altLang="zh-TW" sz="1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100">
                          <a:effectLst/>
                          <a:latin typeface="Arial"/>
                          <a:cs typeface="Arial"/>
                        </a:rPr>
                        <a:t>2,669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>
                          <a:effectLst/>
                          <a:latin typeface="Arial"/>
                          <a:cs typeface="Arial"/>
                        </a:rPr>
                        <a:t>2,971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3680023"/>
                  </a:ext>
                </a:extLst>
              </a:tr>
              <a:tr h="28062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 marL="0" marR="0" marT="0" marB="0" horzOverflow="overflow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af-ZA" sz="1100">
                          <a:effectLst/>
                          <a:latin typeface="Arial"/>
                          <a:cs typeface="Arial"/>
                        </a:rPr>
                        <a:t>SR-1M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>
                          <a:effectLst/>
                          <a:latin typeface="Arial"/>
                          <a:cs typeface="Arial"/>
                        </a:rPr>
                        <a:t>7,813</a:t>
                      </a:r>
                      <a:endParaRPr lang="en-US" altLang="zh-TW" sz="1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7,821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100">
                          <a:effectLst/>
                          <a:latin typeface="Arial"/>
                          <a:cs typeface="Arial"/>
                        </a:rPr>
                        <a:t>3,378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>
                          <a:effectLst/>
                          <a:latin typeface="Arial"/>
                          <a:cs typeface="Arial"/>
                        </a:rPr>
                        <a:t>3,093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1186054"/>
                  </a:ext>
                </a:extLst>
              </a:tr>
              <a:tr h="28062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 marL="0" marR="0" marT="0" marB="0" horzOverflow="overflow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af-ZA" sz="1100">
                          <a:effectLst/>
                          <a:latin typeface="Arial"/>
                          <a:cs typeface="Arial"/>
                        </a:rPr>
                        <a:t>IOPS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af-ZA" sz="1100">
                          <a:effectLst/>
                          <a:latin typeface="Arial"/>
                          <a:cs typeface="Arial"/>
                        </a:rPr>
                        <a:t>RW-4K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>
                          <a:effectLst/>
                          <a:latin typeface="Arial"/>
                          <a:cs typeface="Arial"/>
                        </a:rPr>
                        <a:t>1,098,192</a:t>
                      </a:r>
                      <a:endParaRPr lang="en-US" altLang="zh-TW" sz="1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1,066,161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100">
                          <a:effectLst/>
                          <a:latin typeface="Arial"/>
                          <a:cs typeface="Arial"/>
                        </a:rPr>
                        <a:t>223,262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>
                          <a:effectLst/>
                          <a:latin typeface="Arial"/>
                          <a:cs typeface="Arial"/>
                        </a:rPr>
                        <a:t>154,485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0926741"/>
                  </a:ext>
                </a:extLst>
              </a:tr>
              <a:tr h="28062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 marL="0" marR="0" marT="0" marB="0" horzOverflow="overflow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af-ZA" sz="1100">
                          <a:effectLst/>
                          <a:latin typeface="Arial"/>
                          <a:cs typeface="Arial"/>
                        </a:rPr>
                        <a:t>RR-4K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>
                          <a:effectLst/>
                          <a:latin typeface="Arial"/>
                          <a:cs typeface="Arial"/>
                        </a:rPr>
                        <a:t>1,602,966</a:t>
                      </a:r>
                      <a:endParaRPr lang="en-US" altLang="zh-TW" sz="1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1,595,523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100">
                          <a:effectLst/>
                          <a:latin typeface="Arial"/>
                          <a:cs typeface="Arial"/>
                        </a:rPr>
                        <a:t>311,089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>
                          <a:effectLst/>
                          <a:latin typeface="Arial"/>
                          <a:cs typeface="Arial"/>
                        </a:rPr>
                        <a:t>349,317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9407689"/>
                  </a:ext>
                </a:extLst>
              </a:tr>
              <a:tr h="280622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af-ZA" sz="1800">
                          <a:effectLst/>
                          <a:latin typeface="Arial"/>
                          <a:cs typeface="Arial"/>
                        </a:rPr>
                        <a:t>SMB</a:t>
                      </a:r>
                    </a:p>
                  </a:txBody>
                  <a:tcPr marL="9525" marR="9525" marT="9525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af-ZA" sz="1100" err="1">
                          <a:effectLst/>
                          <a:latin typeface="Arial"/>
                          <a:cs typeface="Arial"/>
                        </a:rPr>
                        <a:t>Throughput</a:t>
                      </a:r>
                      <a:br>
                        <a:rPr lang="af-ZA" sz="1100">
                          <a:effectLst/>
                          <a:latin typeface="Arial"/>
                          <a:cs typeface="Arial"/>
                        </a:rPr>
                      </a:br>
                      <a:r>
                        <a:rPr lang="af-ZA" sz="1100">
                          <a:effectLst/>
                          <a:latin typeface="Arial"/>
                          <a:cs typeface="Arial"/>
                        </a:rPr>
                        <a:t> (MB/s)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af-ZA" sz="1100">
                          <a:effectLst/>
                          <a:latin typeface="Arial"/>
                          <a:cs typeface="Arial"/>
                        </a:rPr>
                        <a:t>SW-1M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>
                          <a:effectLst/>
                          <a:latin typeface="Arial"/>
                          <a:cs typeface="Arial"/>
                        </a:rPr>
                        <a:t>6,741</a:t>
                      </a:r>
                      <a:endParaRPr lang="en-US" altLang="zh-TW" sz="1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6,926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100">
                          <a:effectLst/>
                          <a:latin typeface="Arial"/>
                          <a:cs typeface="Arial"/>
                        </a:rPr>
                        <a:t>2,931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>
                          <a:effectLst/>
                          <a:latin typeface="Arial"/>
                          <a:cs typeface="Arial"/>
                        </a:rPr>
                        <a:t>3,017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5667802"/>
                  </a:ext>
                </a:extLst>
              </a:tr>
              <a:tr h="28062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 marL="0" marR="0" marT="0" marB="0" horzOverflow="overflow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af-ZA" sz="1100">
                          <a:effectLst/>
                          <a:latin typeface="Arial"/>
                          <a:cs typeface="Arial"/>
                        </a:rPr>
                        <a:t>SR-1M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>
                          <a:effectLst/>
                          <a:latin typeface="Arial"/>
                          <a:cs typeface="Arial"/>
                        </a:rPr>
                        <a:t>15,547</a:t>
                      </a:r>
                      <a:endParaRPr lang="en-US" altLang="zh-TW" sz="1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16,185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100">
                          <a:effectLst/>
                          <a:latin typeface="Arial"/>
                          <a:cs typeface="Arial"/>
                        </a:rPr>
                        <a:t>3,907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>
                          <a:effectLst/>
                          <a:latin typeface="Arial"/>
                          <a:cs typeface="Arial"/>
                        </a:rPr>
                        <a:t>4,031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4410769"/>
                  </a:ext>
                </a:extLst>
              </a:tr>
              <a:tr h="28062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 marL="0" marR="0" marT="0" marB="0" horzOverflow="overflow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af-ZA" sz="1100">
                          <a:effectLst/>
                          <a:latin typeface="Arial"/>
                          <a:cs typeface="Arial"/>
                        </a:rPr>
                        <a:t>IOPS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af-ZA" sz="1100">
                          <a:effectLst/>
                          <a:latin typeface="Arial"/>
                          <a:cs typeface="Arial"/>
                        </a:rPr>
                        <a:t>RW-4K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>
                          <a:effectLst/>
                          <a:latin typeface="Arial"/>
                          <a:cs typeface="Arial"/>
                        </a:rPr>
                        <a:t>635,292</a:t>
                      </a:r>
                      <a:endParaRPr lang="en-US" altLang="zh-TW" sz="1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646,372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100">
                          <a:effectLst/>
                          <a:latin typeface="Arial"/>
                          <a:cs typeface="Arial"/>
                        </a:rPr>
                        <a:t>141,503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>
                          <a:effectLst/>
                          <a:latin typeface="Arial"/>
                          <a:cs typeface="Arial"/>
                        </a:rPr>
                        <a:t>100,838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3063590"/>
                  </a:ext>
                </a:extLst>
              </a:tr>
              <a:tr h="28062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 marL="0" marR="0" marT="0" marB="0" horzOverflow="overflow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af-ZA" sz="1100">
                          <a:effectLst/>
                          <a:latin typeface="Arial"/>
                          <a:cs typeface="Arial"/>
                        </a:rPr>
                        <a:t>RR-4K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>
                          <a:effectLst/>
                          <a:latin typeface="Arial"/>
                          <a:cs typeface="Arial"/>
                        </a:rPr>
                        <a:t>1,460,262</a:t>
                      </a:r>
                      <a:endParaRPr lang="en-US" altLang="zh-TW" sz="1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1,466,852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100">
                          <a:effectLst/>
                          <a:latin typeface="Arial"/>
                          <a:cs typeface="Arial"/>
                        </a:rPr>
                        <a:t>360,577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>
                          <a:effectLst/>
                          <a:latin typeface="Arial"/>
                          <a:cs typeface="Arial"/>
                        </a:rPr>
                        <a:t>286,494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7526647"/>
                  </a:ext>
                </a:extLst>
              </a:tr>
            </a:tbl>
          </a:graphicData>
        </a:graphic>
      </p:graphicFrame>
      <p:sp>
        <p:nvSpPr>
          <p:cNvPr id="9" name="矩形 8">
            <a:extLst>
              <a:ext uri="{FF2B5EF4-FFF2-40B4-BE49-F238E27FC236}">
                <a16:creationId xmlns:a16="http://schemas.microsoft.com/office/drawing/2014/main" id="{0E80EDB8-FBCA-75D7-0562-73817C143B22}"/>
              </a:ext>
            </a:extLst>
          </p:cNvPr>
          <p:cNvSpPr/>
          <p:nvPr/>
        </p:nvSpPr>
        <p:spPr>
          <a:xfrm>
            <a:off x="647829" y="2145183"/>
            <a:ext cx="11256626" cy="73353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2500"/>
              </a:lnSpc>
            </a:pPr>
            <a:r>
              <a:rPr lang="en-US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AMD Ryzen™ 7000</a:t>
            </a:r>
            <a:r>
              <a:rPr lang="ja-JP" altLang="en-US" sz="16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シリーズプロセッサを搭載した</a:t>
            </a:r>
            <a:r>
              <a:rPr lang="en-US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TS-h1277AXU-RPおよびTS-h1677AXU-RPは、高クロック速度を実現するだけでなく、帯域幅も向上しており、エンタープライズ・アプリケーション向けの堅牢なパフォーマンスを保証します。</a:t>
            </a:r>
            <a:endParaRPr lang="en-US" altLang="zh-TW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2715988-C353-EA9A-2C3F-8E027F340EC1}"/>
              </a:ext>
            </a:extLst>
          </p:cNvPr>
          <p:cNvSpPr txBox="1"/>
          <p:nvPr/>
        </p:nvSpPr>
        <p:spPr>
          <a:xfrm>
            <a:off x="0" y="449919"/>
            <a:ext cx="12191999" cy="8002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前世代の</a:t>
            </a:r>
            <a:r>
              <a:rPr lang="en-US" altLang="zh-TW" sz="4600" b="1" dirty="0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4</a:t>
            </a:r>
            <a:r>
              <a:rPr lang="zh-TW" altLang="en-US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倍のパフォーマンス</a:t>
            </a:r>
            <a:endParaRPr lang="en-US" altLang="zh-TW" b="1">
              <a:solidFill>
                <a:schemeClr val="bg1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4285AEC2-173D-5375-62FD-913F9057230B}"/>
              </a:ext>
            </a:extLst>
          </p:cNvPr>
          <p:cNvGrpSpPr/>
          <p:nvPr/>
        </p:nvGrpSpPr>
        <p:grpSpPr>
          <a:xfrm>
            <a:off x="9692683" y="3075813"/>
            <a:ext cx="2225820" cy="1550478"/>
            <a:chOff x="9692683" y="3125499"/>
            <a:chExt cx="2225820" cy="1550478"/>
          </a:xfrm>
        </p:grpSpPr>
        <p:sp>
          <p:nvSpPr>
            <p:cNvPr id="17" name="矩形: 圓角 16">
              <a:extLst>
                <a:ext uri="{FF2B5EF4-FFF2-40B4-BE49-F238E27FC236}">
                  <a16:creationId xmlns:a16="http://schemas.microsoft.com/office/drawing/2014/main" id="{B30DDEE1-0097-7090-A678-12F1532DE531}"/>
                </a:ext>
              </a:extLst>
            </p:cNvPr>
            <p:cNvSpPr/>
            <p:nvPr/>
          </p:nvSpPr>
          <p:spPr>
            <a:xfrm>
              <a:off x="9692683" y="3125499"/>
              <a:ext cx="2225820" cy="1508105"/>
            </a:xfrm>
            <a:prstGeom prst="roundRect">
              <a:avLst>
                <a:gd name="adj" fmla="val 6762"/>
              </a:avLst>
            </a:prstGeom>
            <a:gradFill>
              <a:gsLst>
                <a:gs pos="8000">
                  <a:srgbClr val="843006">
                    <a:alpha val="49804"/>
                  </a:srgbClr>
                </a:gs>
                <a:gs pos="100000">
                  <a:srgbClr val="481B04">
                    <a:alpha val="0"/>
                  </a:srgbClr>
                </a:gs>
              </a:gsLst>
              <a:lin ang="1800000" scaled="0"/>
            </a:gradFill>
            <a:ln>
              <a:gradFill>
                <a:gsLst>
                  <a:gs pos="0">
                    <a:srgbClr val="F46521"/>
                  </a:gs>
                  <a:gs pos="100000">
                    <a:srgbClr val="FF0000"/>
                  </a:gs>
                </a:gsLst>
                <a:lin ang="5400000" scaled="1"/>
              </a:gradFill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8" name="文字方塊 5">
              <a:extLst>
                <a:ext uri="{FF2B5EF4-FFF2-40B4-BE49-F238E27FC236}">
                  <a16:creationId xmlns:a16="http://schemas.microsoft.com/office/drawing/2014/main" id="{3F927E23-B6DA-5AC4-A04E-9D90E6AF0AA7}"/>
                </a:ext>
              </a:extLst>
            </p:cNvPr>
            <p:cNvSpPr txBox="1"/>
            <p:nvPr/>
          </p:nvSpPr>
          <p:spPr>
            <a:xfrm>
              <a:off x="9748131" y="3708960"/>
              <a:ext cx="620683" cy="353943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700" b="1" err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/>
                </a:rPr>
                <a:t>最大</a:t>
              </a:r>
              <a:endParaRPr lang="en-US" altLang="zh-TW" sz="17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endParaRPr>
            </a:p>
          </p:txBody>
        </p:sp>
        <p:sp>
          <p:nvSpPr>
            <p:cNvPr id="19" name="文字方塊 7">
              <a:extLst>
                <a:ext uri="{FF2B5EF4-FFF2-40B4-BE49-F238E27FC236}">
                  <a16:creationId xmlns:a16="http://schemas.microsoft.com/office/drawing/2014/main" id="{A0A6384A-CBFA-D540-4D04-709AFB7A02F1}"/>
                </a:ext>
              </a:extLst>
            </p:cNvPr>
            <p:cNvSpPr txBox="1"/>
            <p:nvPr/>
          </p:nvSpPr>
          <p:spPr>
            <a:xfrm>
              <a:off x="9767935" y="3968091"/>
              <a:ext cx="1779654" cy="707886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zh-TW" sz="4000" b="1">
                  <a:solidFill>
                    <a:srgbClr val="FE4F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  <a:sym typeface="+mn-lt"/>
                </a:rPr>
                <a:t>4.57X</a:t>
              </a:r>
              <a:endParaRPr lang="zh-TW" altLang="en-US" sz="40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BE2DFAC8-D497-CE1B-D2A1-54762565D3EC}"/>
                </a:ext>
              </a:extLst>
            </p:cNvPr>
            <p:cNvSpPr txBox="1"/>
            <p:nvPr/>
          </p:nvSpPr>
          <p:spPr>
            <a:xfrm>
              <a:off x="9748441" y="3187220"/>
              <a:ext cx="2100256" cy="430887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kumimoji="1" lang="zh-TW" altLang="en-US" sz="11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+mn-lt"/>
                </a:rPr>
                <a:t>旧世代の</a:t>
              </a:r>
              <a:r>
                <a:rPr kumimoji="1" lang="zh-TW" sz="11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+mn-lt"/>
                </a:rPr>
                <a:t>TS-hx77XU</a:t>
              </a:r>
              <a:r>
                <a:rPr kumimoji="1" lang="zh-TW" altLang="en-US" sz="11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+mn-lt"/>
                </a:rPr>
                <a:t>シリーズと</a:t>
              </a:r>
              <a:r>
                <a:rPr kumimoji="1" lang="en-US" altLang="zh-TW" sz="11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+mn-lt"/>
                </a:rPr>
                <a:t>IOP</a:t>
              </a:r>
              <a:r>
                <a:rPr kumimoji="1" lang="zh-TW" sz="11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+mn-lt"/>
                </a:rPr>
                <a:t>S</a:t>
              </a:r>
              <a:r>
                <a:rPr kumimoji="1" lang="zh-TW" altLang="en-US" sz="11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+mn-lt"/>
                </a:rPr>
                <a:t>を比較すると</a:t>
              </a:r>
              <a:endParaRPr lang="en-US" altLang="zh-TW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endParaRPr>
            </a:p>
          </p:txBody>
        </p:sp>
      </p:grp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1D6BF64B-8CF3-546E-85D6-2E5085411909}"/>
              </a:ext>
            </a:extLst>
          </p:cNvPr>
          <p:cNvGrpSpPr/>
          <p:nvPr/>
        </p:nvGrpSpPr>
        <p:grpSpPr>
          <a:xfrm>
            <a:off x="9701975" y="4684915"/>
            <a:ext cx="2271976" cy="1675837"/>
            <a:chOff x="9701975" y="4684915"/>
            <a:chExt cx="2271976" cy="1675837"/>
          </a:xfrm>
        </p:grpSpPr>
        <p:sp>
          <p:nvSpPr>
            <p:cNvPr id="23" name="矩形: 圓角 22">
              <a:extLst>
                <a:ext uri="{FF2B5EF4-FFF2-40B4-BE49-F238E27FC236}">
                  <a16:creationId xmlns:a16="http://schemas.microsoft.com/office/drawing/2014/main" id="{8430B0D5-A986-7A4F-FDF2-80B269802764}"/>
                </a:ext>
              </a:extLst>
            </p:cNvPr>
            <p:cNvSpPr/>
            <p:nvPr/>
          </p:nvSpPr>
          <p:spPr>
            <a:xfrm>
              <a:off x="9701975" y="4684915"/>
              <a:ext cx="2225820" cy="1675837"/>
            </a:xfrm>
            <a:prstGeom prst="roundRect">
              <a:avLst>
                <a:gd name="adj" fmla="val 6762"/>
              </a:avLst>
            </a:prstGeom>
            <a:gradFill>
              <a:gsLst>
                <a:gs pos="8000">
                  <a:srgbClr val="843006">
                    <a:alpha val="49804"/>
                  </a:srgbClr>
                </a:gs>
                <a:gs pos="100000">
                  <a:srgbClr val="481B04">
                    <a:alpha val="0"/>
                  </a:srgbClr>
                </a:gs>
              </a:gsLst>
              <a:lin ang="1800000" scaled="0"/>
            </a:gradFill>
            <a:ln>
              <a:gradFill>
                <a:gsLst>
                  <a:gs pos="0">
                    <a:srgbClr val="F46521"/>
                  </a:gs>
                  <a:gs pos="100000">
                    <a:srgbClr val="FF0000"/>
                  </a:gs>
                </a:gsLst>
                <a:lin ang="5400000" scaled="1"/>
              </a:gradFill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24" name="文字方塊 5">
              <a:extLst>
                <a:ext uri="{FF2B5EF4-FFF2-40B4-BE49-F238E27FC236}">
                  <a16:creationId xmlns:a16="http://schemas.microsoft.com/office/drawing/2014/main" id="{1857A7E9-6DFD-1D60-A6AD-BE2D24770767}"/>
                </a:ext>
              </a:extLst>
            </p:cNvPr>
            <p:cNvSpPr txBox="1"/>
            <p:nvPr/>
          </p:nvSpPr>
          <p:spPr>
            <a:xfrm>
              <a:off x="9748131" y="5354456"/>
              <a:ext cx="620683" cy="353943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700" b="1" dirty="0" err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/>
                </a:rPr>
                <a:t>最大</a:t>
              </a:r>
            </a:p>
          </p:txBody>
        </p:sp>
        <p:sp>
          <p:nvSpPr>
            <p:cNvPr id="25" name="文字方塊 7">
              <a:extLst>
                <a:ext uri="{FF2B5EF4-FFF2-40B4-BE49-F238E27FC236}">
                  <a16:creationId xmlns:a16="http://schemas.microsoft.com/office/drawing/2014/main" id="{8685D008-34AF-F860-6163-81A7D2754BF9}"/>
                </a:ext>
              </a:extLst>
            </p:cNvPr>
            <p:cNvSpPr txBox="1"/>
            <p:nvPr/>
          </p:nvSpPr>
          <p:spPr>
            <a:xfrm>
              <a:off x="9767935" y="5636332"/>
              <a:ext cx="1779654" cy="707886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zh-TW" sz="4000" b="1">
                  <a:solidFill>
                    <a:srgbClr val="FE4F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  <a:sym typeface="+mn-lt"/>
                </a:rPr>
                <a:t>4.02X</a:t>
              </a:r>
              <a:endParaRPr lang="zh-TW" altLang="en-US" sz="40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6F7D952B-4C89-ACF4-B0B9-8D8A7B03488A}"/>
                </a:ext>
              </a:extLst>
            </p:cNvPr>
            <p:cNvSpPr txBox="1"/>
            <p:nvPr/>
          </p:nvSpPr>
          <p:spPr>
            <a:xfrm>
              <a:off x="9757733" y="4802164"/>
              <a:ext cx="2216218" cy="430887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kumimoji="1" lang="zh-TW" altLang="en-US" sz="11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+mn-lt"/>
                </a:rPr>
                <a:t>前世代</a:t>
              </a:r>
              <a:r>
                <a:rPr kumimoji="1" lang="zh-TW" sz="11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+mn-lt"/>
                </a:rPr>
                <a:t>TS-</a:t>
              </a:r>
              <a:r>
                <a:rPr kumimoji="1" lang="en-US" altLang="zh-TW" sz="11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+mn-lt"/>
                </a:rPr>
                <a:t>hx77XU</a:t>
              </a:r>
              <a:r>
                <a:rPr kumimoji="1" lang="zh-TW" altLang="en-US" sz="11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+mn-lt"/>
                </a:rPr>
                <a:t>シリーズと</a:t>
              </a:r>
              <a:br>
                <a:rPr kumimoji="1" lang="zh-TW" altLang="en-US" sz="11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+mn-lt"/>
                </a:rPr>
              </a:br>
              <a:r>
                <a:rPr kumimoji="1" lang="zh-TW" altLang="en-US" sz="11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+mn-lt"/>
                </a:rPr>
                <a:t>スループットを比較すると</a:t>
              </a:r>
              <a:endParaRPr lang="en-US" altLang="zh-TW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DCC3D539-AEBC-9770-7F80-1FC9761AFC80}"/>
              </a:ext>
            </a:extLst>
          </p:cNvPr>
          <p:cNvSpPr/>
          <p:nvPr/>
        </p:nvSpPr>
        <p:spPr>
          <a:xfrm>
            <a:off x="647829" y="6294994"/>
            <a:ext cx="11534573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ja-JP" altLang="en-US" sz="80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これらのテスト結果は</a:t>
            </a:r>
            <a:r>
              <a:rPr lang="en-US" sz="80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QNAP</a:t>
            </a:r>
            <a:r>
              <a:rPr lang="ja-JP" altLang="en-US" sz="80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ラボで実施されたものであり</a:t>
            </a:r>
            <a:r>
              <a:rPr lang="en-US" sz="80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、</a:t>
            </a:r>
            <a:r>
              <a:rPr lang="ja-JP" altLang="en-US" sz="80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実際の性能は実際の環境によって異なる場合があります</a:t>
            </a:r>
            <a:r>
              <a:rPr lang="en-US" sz="8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。</a:t>
            </a:r>
            <a:endParaRPr lang="en-US" altLang="zh-TW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en-US" sz="8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NAS: TS-h1677AXU-RP-R7-32G、QXG-25G2SF-CX61、QXG-25G2SF-E8102</a:t>
            </a:r>
            <a:r>
              <a:rPr lang="ja-JP" altLang="en-US" sz="8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搭載</a:t>
            </a:r>
            <a:r>
              <a:rPr lang="en-US" sz="8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、OS: </a:t>
            </a:r>
            <a:r>
              <a:rPr lang="en-US" sz="80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QuTS</a:t>
            </a:r>
            <a:r>
              <a:rPr lang="en-US" sz="8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 hero h5.1.2、</a:t>
            </a:r>
            <a:r>
              <a:rPr lang="ja-JP" altLang="en-US" sz="8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ディスクグループ</a:t>
            </a:r>
            <a:r>
              <a:rPr lang="en-US" sz="8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: </a:t>
            </a:r>
            <a:r>
              <a:rPr lang="ja-JP" altLang="en-US" sz="8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サムスン</a:t>
            </a:r>
            <a:r>
              <a:rPr lang="en-US" sz="8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 870 EVO 1TB x16 (RAID 5)</a:t>
            </a:r>
            <a:endParaRPr lang="en-US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  <a:p>
            <a:r>
              <a:rPr lang="ja-JP" altLang="en-US" sz="80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クライアント</a:t>
            </a:r>
            <a:r>
              <a:rPr lang="en-US" sz="80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PC</a:t>
            </a:r>
            <a:r>
              <a:rPr lang="en-US" sz="8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 Intel Core™ i7-7700 4.20GHz CPU、32GB DDR4 RAM、QXG-25G2SF-CX4、Windows® Server 2016、Intel Core™ i3-8100 3.60GHz CPU、4GB DDR4 RAM、QXG-25G2SF-CX4、Windows® Server 2016</a:t>
            </a:r>
            <a:endParaRPr lang="en-US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911374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DE6E9839-4D3F-C41B-FF2C-5FA8BD5D09F8}"/>
              </a:ext>
            </a:extLst>
          </p:cNvPr>
          <p:cNvSpPr/>
          <p:nvPr/>
        </p:nvSpPr>
        <p:spPr>
          <a:xfrm>
            <a:off x="6016556" y="3495866"/>
            <a:ext cx="2626469" cy="584776"/>
          </a:xfrm>
          <a:prstGeom prst="roundRect">
            <a:avLst/>
          </a:prstGeom>
          <a:gradFill>
            <a:gsLst>
              <a:gs pos="9000">
                <a:srgbClr val="FF0C00"/>
              </a:gs>
              <a:gs pos="79817">
                <a:srgbClr val="B30F00"/>
              </a:gs>
              <a:gs pos="37000">
                <a:srgbClr val="FF3A00"/>
              </a:gs>
            </a:gsLst>
            <a:lin ang="540000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91440" bIns="45720" rtlCol="0" anchor="t"/>
          <a:lstStyle/>
          <a:p>
            <a:pPr algn="ctr"/>
            <a:r>
              <a:rPr lang="en-US" altLang="zh-TW" b="1" ker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  <a:sym typeface="+mn-lt"/>
              </a:rPr>
              <a:t>RAM </a:t>
            </a:r>
            <a:r>
              <a:rPr lang="zh-TW" altLang="en-US" b="1" ker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  <a:sym typeface="+mn-lt"/>
              </a:rPr>
              <a:t>Order P/N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0" y="194326"/>
            <a:ext cx="12003616" cy="15081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次世代メモリ性能</a:t>
            </a:r>
            <a:r>
              <a:rPr lang="zh-TW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: </a:t>
            </a:r>
            <a:br>
              <a:rPr lang="zh-TW" sz="4600" b="1" dirty="0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</a:br>
            <a:r>
              <a:rPr lang="zh-TW" altLang="en-US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最大</a:t>
            </a:r>
            <a:r>
              <a:rPr lang="en-US" altLang="zh-TW" sz="4600" b="1" dirty="0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128GB</a:t>
            </a:r>
            <a:r>
              <a:rPr lang="zh-TW" altLang="en-US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 </a:t>
            </a:r>
            <a:r>
              <a:rPr lang="zh-TW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DDR5 </a:t>
            </a:r>
            <a:r>
              <a:rPr lang="en-US" altLang="zh-TW" sz="4600" b="1" dirty="0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RAM</a:t>
            </a:r>
            <a:r>
              <a:rPr lang="zh-TW" altLang="en-US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とオプションの</a:t>
            </a:r>
            <a:r>
              <a:rPr lang="en-US" altLang="zh-TW" sz="4600" b="1" dirty="0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ECC</a:t>
            </a:r>
            <a:endParaRPr lang="zh-TW" altLang="en-US" b="1">
              <a:solidFill>
                <a:schemeClr val="bg1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05849" y="2090118"/>
            <a:ext cx="6585865" cy="12003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ja-JP" altLang="en-US" sz="3600" b="1">
                <a:solidFill>
                  <a:srgbClr val="FF050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より強力に、より速く</a:t>
            </a:r>
            <a:br>
              <a:rPr lang="ja-JP" altLang="en-US" sz="3600" b="1" dirty="0">
                <a:solidFill>
                  <a:srgbClr val="FF050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</a:br>
            <a:r>
              <a:rPr lang="zh-TW" altLang="en-US" sz="3600" b="1">
                <a:solidFill>
                  <a:srgbClr val="FF050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さらに安定</a:t>
            </a:r>
            <a:r>
              <a:rPr lang="ja-JP" altLang="en-US" sz="3600" b="1">
                <a:solidFill>
                  <a:srgbClr val="FF050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しています!</a:t>
            </a:r>
            <a:endParaRPr lang="zh-TW" altLang="en-US" sz="3600" b="1">
              <a:solidFill>
                <a:srgbClr val="FF0505"/>
              </a:solidFill>
              <a:latin typeface="Meiryo UI" panose="020B0604030504040204" pitchFamily="50" charset="-128"/>
              <a:ea typeface="Meiryo UI" panose="020B0604030504040204" pitchFamily="50" charset="-128"/>
              <a:cs typeface="Calibri"/>
            </a:endParaRPr>
          </a:p>
        </p:txBody>
      </p:sp>
      <p:graphicFrame>
        <p:nvGraphicFramePr>
          <p:cNvPr id="43" name="表格 42">
            <a:extLst>
              <a:ext uri="{FF2B5EF4-FFF2-40B4-BE49-F238E27FC236}">
                <a16:creationId xmlns:a16="http://schemas.microsoft.com/office/drawing/2014/main" id="{BE6D63EF-5FF9-E6E0-4779-00E28FA09E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705527"/>
              </p:ext>
            </p:extLst>
          </p:nvPr>
        </p:nvGraphicFramePr>
        <p:xfrm>
          <a:off x="6016556" y="3988190"/>
          <a:ext cx="5592482" cy="2370604"/>
        </p:xfrm>
        <a:graphic>
          <a:graphicData uri="http://schemas.openxmlformats.org/drawingml/2006/table">
            <a:tbl>
              <a:tblPr firstRow="1" bandRow="1">
                <a:effectLst>
                  <a:reflection blurRad="88900" stA="38000" endPos="25000" dist="12700" dir="5400000" sy="-100000" algn="bl" rotWithShape="0"/>
                </a:effectLst>
                <a:tableStyleId>{073A0DAA-6AF3-43AB-8588-CEC1D06C72B9}</a:tableStyleId>
              </a:tblPr>
              <a:tblGrid>
                <a:gridCol w="2887790">
                  <a:extLst>
                    <a:ext uri="{9D8B030D-6E8A-4147-A177-3AD203B41FA5}">
                      <a16:colId xmlns:a16="http://schemas.microsoft.com/office/drawing/2014/main" val="4169857263"/>
                    </a:ext>
                  </a:extLst>
                </a:gridCol>
                <a:gridCol w="2704692">
                  <a:extLst>
                    <a:ext uri="{9D8B030D-6E8A-4147-A177-3AD203B41FA5}">
                      <a16:colId xmlns:a16="http://schemas.microsoft.com/office/drawing/2014/main" val="1124597776"/>
                    </a:ext>
                  </a:extLst>
                </a:gridCol>
              </a:tblGrid>
              <a:tr h="474121"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Ordering P/N</a:t>
                      </a:r>
                      <a:endParaRPr lang="en-US" altLang="zh-TW" sz="120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4400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Memory</a:t>
                      </a:r>
                      <a:endParaRPr lang="en-US" altLang="zh-TW" sz="120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44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2166920"/>
                  </a:ext>
                </a:extLst>
              </a:tr>
              <a:tr h="47412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1">
                          <a:effectLst/>
                          <a:latin typeface="Arial"/>
                          <a:cs typeface="Arial"/>
                        </a:rPr>
                        <a:t>RAM-16GDR5T0-UD-4800</a:t>
                      </a:r>
                    </a:p>
                  </a:txBody>
                  <a:tcPr marL="14400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  <a:latin typeface="Arial"/>
                          <a:cs typeface="Arial"/>
                        </a:rPr>
                        <a:t>16G DDR5 UDIMM 4800MHz</a:t>
                      </a:r>
                    </a:p>
                  </a:txBody>
                  <a:tcPr marL="144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2014689"/>
                  </a:ext>
                </a:extLst>
              </a:tr>
              <a:tr h="47412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1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RAM-32GDR5T0-UD-4800</a:t>
                      </a:r>
                      <a:endParaRPr lang="zh-TW" altLang="en-US"/>
                    </a:p>
                  </a:txBody>
                  <a:tcPr marL="14400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  <a:latin typeface="Arial"/>
                          <a:cs typeface="Arial"/>
                        </a:rPr>
                        <a:t>32G DDR5 UDIMM 4800MHz</a:t>
                      </a:r>
                    </a:p>
                  </a:txBody>
                  <a:tcPr marL="144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6088111"/>
                  </a:ext>
                </a:extLst>
              </a:tr>
              <a:tr h="47412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1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RAM-16GDR5ECT0-UD-4800</a:t>
                      </a:r>
                      <a:endParaRPr lang="zh-TW" altLang="en-US"/>
                    </a:p>
                  </a:txBody>
                  <a:tcPr marL="14400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  <a:latin typeface="Arial"/>
                          <a:cs typeface="Arial"/>
                        </a:rPr>
                        <a:t>16G DDR5 ECC UDIMM 4800MHz</a:t>
                      </a:r>
                    </a:p>
                  </a:txBody>
                  <a:tcPr marL="144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5646297"/>
                  </a:ext>
                </a:extLst>
              </a:tr>
              <a:tr h="47412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1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RAM-32GDR5ECT0-UD-4800</a:t>
                      </a:r>
                      <a:endParaRPr lang="zh-TW" altLang="en-US"/>
                    </a:p>
                  </a:txBody>
                  <a:tcPr marL="144000" anchor="ctr">
                    <a:lnL w="0">
                      <a:noFill/>
                    </a:lnL>
                    <a:lnR w="12700">
                      <a:solidFill>
                        <a:schemeClr val="bg1"/>
                      </a:solidFill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>
                          <a:effectLst/>
                          <a:latin typeface="Arial"/>
                          <a:cs typeface="Arial"/>
                        </a:rPr>
                        <a:t>32G DDR5 ECC UDIMM 4800MHz</a:t>
                      </a:r>
                    </a:p>
                  </a:txBody>
                  <a:tcPr marL="144000" anchor="ctr">
                    <a:lnL w="12700">
                      <a:solidFill>
                        <a:schemeClr val="bg1"/>
                      </a:solidFill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2533276"/>
                  </a:ext>
                </a:extLst>
              </a:tr>
            </a:tbl>
          </a:graphicData>
        </a:graphic>
      </p:graphicFrame>
      <p:grpSp>
        <p:nvGrpSpPr>
          <p:cNvPr id="2" name="群組 1">
            <a:extLst>
              <a:ext uri="{FF2B5EF4-FFF2-40B4-BE49-F238E27FC236}">
                <a16:creationId xmlns:a16="http://schemas.microsoft.com/office/drawing/2014/main" id="{1FDE7C0B-6599-8C30-972D-81E700D53459}"/>
              </a:ext>
            </a:extLst>
          </p:cNvPr>
          <p:cNvGrpSpPr/>
          <p:nvPr/>
        </p:nvGrpSpPr>
        <p:grpSpPr>
          <a:xfrm>
            <a:off x="8580368" y="2494436"/>
            <a:ext cx="3001825" cy="1234224"/>
            <a:chOff x="2942429" y="3319614"/>
            <a:chExt cx="3001825" cy="1234224"/>
          </a:xfrm>
        </p:grpSpPr>
        <p:sp>
          <p:nvSpPr>
            <p:cNvPr id="7" name="矩形: 圓角 6">
              <a:extLst>
                <a:ext uri="{FF2B5EF4-FFF2-40B4-BE49-F238E27FC236}">
                  <a16:creationId xmlns:a16="http://schemas.microsoft.com/office/drawing/2014/main" id="{58E5F3AA-B554-8BAC-5F05-C9D54C5D33C0}"/>
                </a:ext>
              </a:extLst>
            </p:cNvPr>
            <p:cNvSpPr/>
            <p:nvPr/>
          </p:nvSpPr>
          <p:spPr>
            <a:xfrm>
              <a:off x="2942429" y="3319614"/>
              <a:ext cx="3001825" cy="1231811"/>
            </a:xfrm>
            <a:prstGeom prst="roundRect">
              <a:avLst>
                <a:gd name="adj" fmla="val 6762"/>
              </a:avLst>
            </a:prstGeom>
            <a:gradFill>
              <a:gsLst>
                <a:gs pos="48000">
                  <a:srgbClr val="0B0401"/>
                </a:gs>
                <a:gs pos="100000">
                  <a:srgbClr val="802F06">
                    <a:alpha val="25882"/>
                  </a:srgbClr>
                </a:gs>
              </a:gsLst>
              <a:lin ang="1800000" scaled="0"/>
            </a:gradFill>
            <a:ln>
              <a:gradFill>
                <a:gsLst>
                  <a:gs pos="0">
                    <a:srgbClr val="F46521"/>
                  </a:gs>
                  <a:gs pos="100000">
                    <a:srgbClr val="FF0000"/>
                  </a:gs>
                </a:gsLst>
                <a:lin ang="5400000" scaled="1"/>
              </a:gradFill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8" name="文字方塊 5">
              <a:extLst>
                <a:ext uri="{FF2B5EF4-FFF2-40B4-BE49-F238E27FC236}">
                  <a16:creationId xmlns:a16="http://schemas.microsoft.com/office/drawing/2014/main" id="{1C5ECBED-9D29-AF5D-1AD0-C797EED70667}"/>
                </a:ext>
              </a:extLst>
            </p:cNvPr>
            <p:cNvSpPr txBox="1"/>
            <p:nvPr/>
          </p:nvSpPr>
          <p:spPr>
            <a:xfrm>
              <a:off x="2988586" y="4092151"/>
              <a:ext cx="184731" cy="353943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 sz="17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9" name="文字方塊 7">
              <a:extLst>
                <a:ext uri="{FF2B5EF4-FFF2-40B4-BE49-F238E27FC236}">
                  <a16:creationId xmlns:a16="http://schemas.microsoft.com/office/drawing/2014/main" id="{3BCA868C-23F5-F807-6EA1-4A521520C082}"/>
                </a:ext>
              </a:extLst>
            </p:cNvPr>
            <p:cNvSpPr txBox="1"/>
            <p:nvPr/>
          </p:nvSpPr>
          <p:spPr>
            <a:xfrm>
              <a:off x="3448105" y="3769008"/>
              <a:ext cx="1744388" cy="784830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zh-TW" sz="4500" b="1" dirty="0">
                  <a:solidFill>
                    <a:srgbClr val="FE4F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/>
                  <a:sym typeface="+mn-lt"/>
                </a:rPr>
                <a:t>1.5倍</a:t>
              </a:r>
              <a:endParaRPr lang="zh-TW" altLang="en-US" sz="45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10" name="文字方塊 5">
              <a:extLst>
                <a:ext uri="{FF2B5EF4-FFF2-40B4-BE49-F238E27FC236}">
                  <a16:creationId xmlns:a16="http://schemas.microsoft.com/office/drawing/2014/main" id="{971F9354-1501-09AC-BEDF-80AE4045EE7F}"/>
                </a:ext>
              </a:extLst>
            </p:cNvPr>
            <p:cNvSpPr txBox="1"/>
            <p:nvPr/>
          </p:nvSpPr>
          <p:spPr>
            <a:xfrm>
              <a:off x="4996198" y="4129206"/>
              <a:ext cx="724878" cy="369332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/>
                </a:rPr>
                <a:t>アップ</a:t>
              </a:r>
            </a:p>
          </p:txBody>
        </p: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50239A34-96AD-CB93-10B3-C29B695513EC}"/>
                </a:ext>
              </a:extLst>
            </p:cNvPr>
            <p:cNvSpPr txBox="1"/>
            <p:nvPr/>
          </p:nvSpPr>
          <p:spPr>
            <a:xfrm>
              <a:off x="3011556" y="3387835"/>
              <a:ext cx="2287414" cy="461665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kumimoji="1" lang="zh-TW" altLang="en-US" sz="12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+mn-lt"/>
                </a:rPr>
                <a:t>前世代</a:t>
              </a:r>
              <a:r>
                <a:rPr kumimoji="1" lang="en-US" altLang="zh-TW" sz="12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+mn-lt"/>
                </a:rPr>
                <a:t>DD</a:t>
              </a:r>
              <a:r>
                <a:rPr kumimoji="1" lang="zh-TW" sz="12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+mn-lt"/>
                </a:rPr>
                <a:t>R4</a:t>
              </a:r>
              <a:r>
                <a:rPr kumimoji="1" lang="zh-TW" altLang="en-US" sz="12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+mn-lt"/>
                </a:rPr>
                <a:t>とのクロック速度を比較すると</a:t>
              </a:r>
              <a:endParaRPr lang="en-US" altLang="zh-TW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endParaRPr>
            </a:p>
          </p:txBody>
        </p:sp>
      </p:grp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EAFC1EA-C8F5-3F52-B95E-C017E8D55CA3}"/>
              </a:ext>
            </a:extLst>
          </p:cNvPr>
          <p:cNvSpPr txBox="1"/>
          <p:nvPr/>
        </p:nvSpPr>
        <p:spPr>
          <a:xfrm>
            <a:off x="609805" y="3328295"/>
            <a:ext cx="5217437" cy="232371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lnSpc>
                <a:spcPts val="2500"/>
              </a:lnSpc>
              <a:spcBef>
                <a:spcPts val="1200"/>
              </a:spcBef>
              <a:buClr>
                <a:srgbClr val="FF0000"/>
              </a:buClr>
              <a:buFont typeface="Arial"/>
              <a:buChar char="•"/>
            </a:pPr>
            <a:r>
              <a:rPr lang="en-US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DDR5 UDIMMスロット×4</a:t>
            </a:r>
            <a:r>
              <a:rPr lang="ja-JP" altLang="en-US" sz="16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や</a:t>
            </a:r>
            <a:r>
              <a:rPr lang="en-US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、合計128GB</a:t>
            </a:r>
            <a:r>
              <a:rPr lang="ja-JP" altLang="en-US" sz="16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までの拡張に対応しており</a:t>
            </a:r>
            <a:r>
              <a:rPr lang="en-US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、ECC </a:t>
            </a:r>
            <a:r>
              <a:rPr lang="en-US" sz="16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RAMへのアップグレードも可能です</a:t>
            </a:r>
            <a:r>
              <a:rPr lang="en-US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。</a:t>
            </a:r>
            <a:endParaRPr lang="zh-TW" altLang="en-US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285750" indent="-285750">
              <a:lnSpc>
                <a:spcPts val="2500"/>
              </a:lnSpc>
              <a:spcBef>
                <a:spcPts val="1200"/>
              </a:spcBef>
              <a:buClr>
                <a:srgbClr val="FF0000"/>
              </a:buClr>
              <a:buFont typeface="Arial"/>
              <a:buChar char="•"/>
            </a:pPr>
            <a:r>
              <a:rPr lang="en-US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クロックスピードは4800MT/</a:t>
            </a:r>
            <a:r>
              <a:rPr lang="ja-JP" altLang="en-US" sz="16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秒以上で</a:t>
            </a:r>
            <a:r>
              <a:rPr lang="en-US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、DDR4と比較して少なくとも50%高いパフォーマンスを実現します。</a:t>
            </a:r>
            <a:endParaRPr lang="zh-TW" altLang="en-US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285750" indent="-285750">
              <a:lnSpc>
                <a:spcPts val="2500"/>
              </a:lnSpc>
              <a:spcBef>
                <a:spcPts val="1200"/>
              </a:spcBef>
              <a:buClr>
                <a:srgbClr val="FF0000"/>
              </a:buClr>
              <a:buFont typeface="Arial"/>
              <a:buChar char="•"/>
            </a:pPr>
            <a:r>
              <a:rPr lang="en-US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消費電力の削減、費用対効果、環境への配慮があります。また、DDR4と比較して消費電力を約20%削減します。</a:t>
            </a:r>
            <a:endParaRPr lang="zh-TW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2828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Amazon.com: Crucial T700 4TB Gen5 NVMe M.2 SSD - Up to 12,400 MB/s -  DirectStorage Enabled - CT4000T700SSD3 - Gaming, Photography, Video Editing  &amp; Design - Internal Solid State Drive : Electronics">
            <a:extLst>
              <a:ext uri="{FF2B5EF4-FFF2-40B4-BE49-F238E27FC236}">
                <a16:creationId xmlns:a16="http://schemas.microsoft.com/office/drawing/2014/main" id="{61330DC3-20CD-584D-BCE0-74079D527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1186" y="2348156"/>
            <a:ext cx="2736183" cy="753362"/>
          </a:xfrm>
          <a:prstGeom prst="rect">
            <a:avLst/>
          </a:prstGeom>
          <a:effectLst>
            <a:reflection blurRad="101600" stA="96000" endPos="35000" dist="76200" dir="5400000" sy="-100000" algn="bl" rotWithShape="0"/>
          </a:effectLst>
        </p:spPr>
      </p:pic>
      <p:pic>
        <p:nvPicPr>
          <p:cNvPr id="9" name="圖片 8" descr="SPATIUM M570 PCIe 5.0 NVMe M.2 HS">
            <a:extLst>
              <a:ext uri="{FF2B5EF4-FFF2-40B4-BE49-F238E27FC236}">
                <a16:creationId xmlns:a16="http://schemas.microsoft.com/office/drawing/2014/main" id="{4E47CE49-364B-6559-6016-EB10B3B36B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913" t="37370" r="15336" b="37578"/>
          <a:stretch/>
        </p:blipFill>
        <p:spPr>
          <a:xfrm>
            <a:off x="7431186" y="5307225"/>
            <a:ext cx="2736183" cy="803371"/>
          </a:xfrm>
          <a:prstGeom prst="rect">
            <a:avLst/>
          </a:prstGeom>
          <a:effectLst>
            <a:reflection blurRad="101600" stA="96000" endPos="35000" dist="76200" dir="5400000" sy="-100000" algn="bl" rotWithShape="0"/>
          </a:effectLst>
        </p:spPr>
      </p:pic>
      <p:pic>
        <p:nvPicPr>
          <p:cNvPr id="2" name="圖片 1" descr="Gigabyte Aorus Gen5 10000 1 TB Specs | TechPowerUp SSD Database">
            <a:extLst>
              <a:ext uri="{FF2B5EF4-FFF2-40B4-BE49-F238E27FC236}">
                <a16:creationId xmlns:a16="http://schemas.microsoft.com/office/drawing/2014/main" id="{BAB7A69E-6DFD-4B97-25E6-4BFADA79C6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1186" y="3866901"/>
            <a:ext cx="2743199" cy="732436"/>
          </a:xfrm>
          <a:prstGeom prst="rect">
            <a:avLst/>
          </a:prstGeom>
          <a:effectLst>
            <a:reflection blurRad="101600" stA="96000" endPos="35000" dist="76200" dir="5400000" sy="-100000" algn="bl" rotWithShape="0"/>
          </a:effec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-1" y="236563"/>
            <a:ext cx="12192001" cy="15081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最新の</a:t>
            </a:r>
            <a:r>
              <a:rPr lang="en-US" altLang="zh-TW" sz="4600" b="1" dirty="0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M.2</a:t>
            </a:r>
            <a:r>
              <a:rPr lang="zh-TW" altLang="en-US" sz="4600" b="1" dirty="0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 </a:t>
            </a:r>
            <a:r>
              <a:rPr lang="en-US" altLang="zh-TW" sz="4600" b="1" err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NVMe</a:t>
            </a:r>
            <a:r>
              <a:rPr lang="zh-TW" altLang="en-US" sz="4600" b="1" dirty="0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 </a:t>
            </a:r>
            <a:r>
              <a:rPr lang="en-US" altLang="zh-TW" sz="4600" b="1" dirty="0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SSD</a:t>
            </a:r>
            <a:r>
              <a:rPr lang="zh-TW" altLang="en-US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をサポートするデュアル</a:t>
            </a:r>
            <a:r>
              <a:rPr lang="zh-TW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M.2 228</a:t>
            </a:r>
            <a:r>
              <a:rPr lang="en-US" altLang="zh-TW" sz="4600" b="1" dirty="0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0</a:t>
            </a:r>
            <a:r>
              <a:rPr lang="zh-TW" altLang="en-US" sz="4600" b="1" dirty="0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 </a:t>
            </a:r>
            <a:r>
              <a:rPr lang="en-US" altLang="zh-TW" sz="4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P</a:t>
            </a:r>
            <a:r>
              <a:rPr lang="zh-TW" sz="46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CIe Gen </a:t>
            </a:r>
            <a:r>
              <a:rPr lang="en-US" altLang="zh-TW" sz="4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5</a:t>
            </a:r>
            <a:r>
              <a:rPr lang="zh-TW" sz="4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 </a:t>
            </a:r>
            <a:r>
              <a:rPr lang="en-US" sz="4600" b="1" err="1">
                <a:solidFill>
                  <a:schemeClr val="bg1">
                    <a:lumMod val="6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PCIe</a:t>
            </a:r>
            <a:r>
              <a:rPr lang="en-US" sz="4600" b="1" err="1">
                <a:solidFill>
                  <a:schemeClr val="bg1">
                    <a:lumMod val="6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スロット</a:t>
            </a:r>
            <a:endParaRPr lang="en-US" altLang="zh-TW" b="1">
              <a:solidFill>
                <a:schemeClr val="bg1">
                  <a:lumMod val="6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82DE2B6-47E1-4445-807A-A755E6D9924F}"/>
              </a:ext>
            </a:extLst>
          </p:cNvPr>
          <p:cNvSpPr/>
          <p:nvPr/>
        </p:nvSpPr>
        <p:spPr>
          <a:xfrm>
            <a:off x="556855" y="2465989"/>
            <a:ext cx="6112189" cy="101566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zh-TW" altLang="en-US" sz="3000" b="1">
                <a:solidFill>
                  <a:srgbClr val="FF050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より速く、そしてその先へ</a:t>
            </a:r>
            <a:br>
              <a:rPr lang="zh-TW" altLang="en-US" sz="3000" b="1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</a:br>
            <a:r>
              <a:rPr lang="zh-TW" altLang="en-US" sz="3000" b="1">
                <a:solidFill>
                  <a:srgbClr val="FF050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スピードパワーを解き放て</a:t>
            </a:r>
            <a:endParaRPr lang="en-US" sz="3000" b="1">
              <a:solidFill>
                <a:srgbClr val="FF0505"/>
              </a:solidFill>
              <a:latin typeface="Meiryo UI" panose="020B0604030504040204" pitchFamily="50" charset="-128"/>
              <a:ea typeface="Meiryo UI" panose="020B0604030504040204" pitchFamily="50" charset="-128"/>
              <a:cs typeface="Calibri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44C8FAA0-AE1C-3F4C-BE3F-540E873E7D24}"/>
              </a:ext>
            </a:extLst>
          </p:cNvPr>
          <p:cNvSpPr txBox="1"/>
          <p:nvPr/>
        </p:nvSpPr>
        <p:spPr>
          <a:xfrm>
            <a:off x="594903" y="3648433"/>
            <a:ext cx="5915964" cy="73353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lnSpc>
                <a:spcPts val="2500"/>
              </a:lnSpc>
              <a:buClr>
                <a:srgbClr val="FF0C00"/>
              </a:buClr>
              <a:buFont typeface="Arial"/>
              <a:buChar char="•"/>
            </a:pPr>
            <a:r>
              <a:rPr lang="en-US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2x PCIe Gen5 x2 M.2 2280 </a:t>
            </a:r>
            <a:r>
              <a:rPr lang="en-US" sz="16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SSDスロット、ユーザーに堅牢な帯域幅を提供します（性能はPCIe</a:t>
            </a:r>
            <a:r>
              <a:rPr lang="en-US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 Gen4の2倍）</a:t>
            </a:r>
            <a:endParaRPr lang="zh-TW" altLang="en-US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9DF7F1C6-8C36-DCE0-C468-C74F741BA543}"/>
              </a:ext>
            </a:extLst>
          </p:cNvPr>
          <p:cNvSpPr txBox="1"/>
          <p:nvPr/>
        </p:nvSpPr>
        <p:spPr>
          <a:xfrm>
            <a:off x="594182" y="4688628"/>
            <a:ext cx="5808852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buClr>
                <a:srgbClr val="FF0C00"/>
              </a:buClr>
              <a:buFont typeface="Arial"/>
              <a:buChar char="•"/>
            </a:pPr>
            <a:r>
              <a:rPr lang="en-US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　M.2 SSDキャッシュ・アクセラレーションで、より俊敏なデータアクセスを実現します。SSDキャッシュを有効にすると、ディスクのランダムアクセス性能が向上し、I/</a:t>
            </a:r>
            <a:r>
              <a:rPr lang="en-US" sz="16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Oレイテンシが短縮され、データベースや仮想化など高いIOPSを必要とするアプリケーションの運用効率が大幅に改善されます</a:t>
            </a:r>
            <a:r>
              <a:rPr lang="en-US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。</a:t>
            </a:r>
            <a:endParaRPr lang="zh-TW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Calibri" panose="020F0502020204030204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E82B9601-3DC1-BF9E-05CC-EECE71F9917E}"/>
              </a:ext>
            </a:extLst>
          </p:cNvPr>
          <p:cNvSpPr/>
          <p:nvPr/>
        </p:nvSpPr>
        <p:spPr>
          <a:xfrm>
            <a:off x="7357482" y="3198911"/>
            <a:ext cx="3503514" cy="2616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zh-TW" alt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Crucial </a:t>
            </a:r>
            <a:r>
              <a:rPr 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CT4000T700SSD3</a:t>
            </a:r>
            <a:endParaRPr lang="zh-TW" altLang="en-US" sz="11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9360C1BE-87C3-3038-EB04-E5143539A596}"/>
              </a:ext>
            </a:extLst>
          </p:cNvPr>
          <p:cNvSpPr/>
          <p:nvPr/>
        </p:nvSpPr>
        <p:spPr>
          <a:xfrm>
            <a:off x="7357482" y="6173703"/>
            <a:ext cx="3503514" cy="2616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zh-CN" alt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MSI SPATIUM M570 PCIe 5.0 NVMe M.2 HS</a:t>
            </a:r>
            <a:endParaRPr lang="en-US" sz="11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3AAEA275-9886-6EAC-727C-1B603331CA9F}"/>
              </a:ext>
            </a:extLst>
          </p:cNvPr>
          <p:cNvSpPr/>
          <p:nvPr/>
        </p:nvSpPr>
        <p:spPr>
          <a:xfrm>
            <a:off x="7357482" y="4692363"/>
            <a:ext cx="3503514" cy="2616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zh-CN" alt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GIGABYTE AORUS Gen5 10000 SSD</a:t>
            </a:r>
            <a:endParaRPr lang="en-US" sz="11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644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形 1">
            <a:extLst>
              <a:ext uri="{FF2B5EF4-FFF2-40B4-BE49-F238E27FC236}">
                <a16:creationId xmlns:a16="http://schemas.microsoft.com/office/drawing/2014/main" id="{90AF45BC-BCC2-FA16-453E-8D90C4C835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2"/>
            <a:ext cx="6555345" cy="6858001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A5360475-118E-43C3-21CE-A9A0F26DA517}"/>
              </a:ext>
            </a:extLst>
          </p:cNvPr>
          <p:cNvSpPr txBox="1"/>
          <p:nvPr/>
        </p:nvSpPr>
        <p:spPr>
          <a:xfrm>
            <a:off x="403447" y="593442"/>
            <a:ext cx="5741934" cy="15081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ja-JP" altLang="en-US" sz="46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どれくらいの容量が</a:t>
            </a:r>
            <a:br>
              <a:rPr lang="en-US" altLang="ja-JP" sz="4600" b="1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</a:br>
            <a:r>
              <a:rPr lang="ja-JP" altLang="en-US" sz="46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必要ですか</a:t>
            </a:r>
            <a:r>
              <a:rPr lang="en-US" sz="4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？</a:t>
            </a:r>
            <a:endParaRPr lang="en-US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</p:txBody>
      </p:sp>
      <p:pic>
        <p:nvPicPr>
          <p:cNvPr id="7" name="圖片 4" descr="一張含有 圖表 的圖片&#10;&#10;自動產生的描述">
            <a:extLst>
              <a:ext uri="{FF2B5EF4-FFF2-40B4-BE49-F238E27FC236}">
                <a16:creationId xmlns:a16="http://schemas.microsoft.com/office/drawing/2014/main" id="{B23B66D6-B33D-8BAE-A1A1-850C16B55D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886"/>
                    </a14:imgEffect>
                    <a14:imgEffect>
                      <a14:saturation sat="400000"/>
                    </a14:imgEffect>
                    <a14:imgEffect>
                      <a14:brightnessContrast contrast="-3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941212"/>
            <a:ext cx="6555346" cy="3922508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70B48D66-0621-6E16-FBB8-DF646C822A6B}"/>
              </a:ext>
            </a:extLst>
          </p:cNvPr>
          <p:cNvSpPr txBox="1"/>
          <p:nvPr/>
        </p:nvSpPr>
        <p:spPr>
          <a:xfrm>
            <a:off x="6873299" y="860612"/>
            <a:ext cx="4915254" cy="455509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Bef>
                <a:spcPts val="1200"/>
              </a:spcBef>
              <a:buFont typeface="Arial,Sans-Serif"/>
              <a:buChar char="•"/>
            </a:pPr>
            <a:r>
              <a:rPr lang="en-US" sz="1600" spc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ストレージの使用量は年間</a:t>
            </a:r>
            <a:r>
              <a:rPr lang="en-US" sz="1600" spc="1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30%</a:t>
            </a:r>
            <a:r>
              <a:rPr lang="ja-JP" altLang="en-US" sz="1600" spc="1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から</a:t>
            </a:r>
            <a:r>
              <a:rPr lang="en-US" sz="1600" spc="1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40%</a:t>
            </a:r>
            <a:r>
              <a:rPr lang="ja-JP" altLang="en-US" sz="1600" spc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の割合で増加しています</a:t>
            </a:r>
            <a:r>
              <a:rPr lang="en-US" sz="1600" spc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。</a:t>
            </a:r>
            <a:endParaRPr lang="en-US" sz="1600" spc="1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marL="285750" indent="-285750">
              <a:spcBef>
                <a:spcPts val="1200"/>
              </a:spcBef>
              <a:buFont typeface="Arial,Sans-Serif"/>
              <a:buChar char="•"/>
            </a:pPr>
            <a:r>
              <a:rPr lang="ja-JP" altLang="en-US" sz="1600" spc="1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データ保護</a:t>
            </a:r>
            <a:r>
              <a:rPr lang="en-US" sz="1600" spc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: </a:t>
            </a:r>
            <a:r>
              <a:rPr lang="ja-JP" altLang="en-US" sz="1600" spc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データの損失や破損を防ぐためにバックアップを頻繁に行うと、さらなるストレージ容量が必要</a:t>
            </a:r>
            <a:r>
              <a:rPr lang="ja-JP" altLang="en-US" sz="1600" spc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になります。</a:t>
            </a:r>
          </a:p>
          <a:p>
            <a:pPr marL="285750" indent="-285750">
              <a:spcBef>
                <a:spcPts val="1200"/>
              </a:spcBef>
              <a:buFont typeface="Arial,Sans-Serif"/>
              <a:buChar char="•"/>
            </a:pPr>
            <a:r>
              <a:rPr lang="ja-JP" altLang="en-US" sz="1600" spc="1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ビッグデータ分析</a:t>
            </a:r>
            <a:r>
              <a:rPr lang="ja-JP" altLang="en-US" sz="1600" spc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には大量のデータの保存と処理が必要です</a:t>
            </a:r>
            <a:r>
              <a:rPr lang="en-US" sz="1600" spc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。</a:t>
            </a:r>
            <a:endParaRPr lang="en-US" altLang="zh-TW" sz="1600" spc="1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marL="285750" indent="-285750">
              <a:spcBef>
                <a:spcPts val="1200"/>
              </a:spcBef>
              <a:buFont typeface="Arial,Sans-Serif"/>
              <a:buChar char="•"/>
            </a:pPr>
            <a:r>
              <a:rPr lang="en-US" sz="1600" spc="100" dirty="0" err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データ共有</a:t>
            </a:r>
            <a:r>
              <a:rPr lang="en-US" altLang="zh-TW" sz="1600" spc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: </a:t>
            </a:r>
            <a:r>
              <a:rPr lang="ja-JP" altLang="en-US" sz="1600" spc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ビジネスの拡大に伴って</a:t>
            </a:r>
            <a:r>
              <a:rPr lang="en-US" sz="1600" spc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、</a:t>
            </a:r>
            <a:r>
              <a:rPr lang="en-US" sz="1600" spc="1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部門間でデータを共有するためのセントラル・ストレージ</a:t>
            </a:r>
            <a:r>
              <a:rPr lang="en-US" sz="1600" spc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・</a:t>
            </a:r>
            <a:r>
              <a:rPr lang="ja-JP" altLang="en-US" sz="1600" spc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システムが必要になります</a:t>
            </a:r>
            <a:r>
              <a:rPr lang="en-US" sz="1600" spc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。</a:t>
            </a:r>
            <a:endParaRPr lang="en-US" sz="1600" spc="1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marL="285750" indent="-285750">
              <a:spcBef>
                <a:spcPts val="1200"/>
              </a:spcBef>
              <a:buFont typeface="Arial,Sans-Serif"/>
              <a:buChar char="•"/>
            </a:pPr>
            <a:r>
              <a:rPr lang="en-US" sz="1600" spc="100" dirty="0" err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セキュリティとプライバシ</a:t>
            </a:r>
            <a:r>
              <a:rPr lang="en-US" sz="1600" spc="1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ー</a:t>
            </a:r>
            <a:r>
              <a:rPr lang="en-US" altLang="zh-TW" sz="1600" spc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: </a:t>
            </a:r>
            <a:r>
              <a:rPr lang="en-US" sz="1600" spc="1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企業は機密情報を自社のIT</a:t>
            </a:r>
            <a:r>
              <a:rPr lang="ja-JP" altLang="en-US" sz="1600" spc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インフラ内に保持するために</a:t>
            </a:r>
            <a:r>
              <a:rPr lang="en-US" sz="1600" spc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、</a:t>
            </a:r>
            <a:r>
              <a:rPr lang="en-US" sz="1600" spc="1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オンプレミスのストレージ</a:t>
            </a:r>
            <a:r>
              <a:rPr lang="en-US" sz="1600" spc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・</a:t>
            </a:r>
            <a:r>
              <a:rPr lang="ja-JP" altLang="en-US" sz="1600" spc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ソリューションを使用しています</a:t>
            </a:r>
            <a:r>
              <a:rPr lang="en-US" sz="1600" spc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。</a:t>
            </a:r>
            <a:endParaRPr lang="en-US" sz="1600" spc="1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marL="285750" indent="-285750">
              <a:spcBef>
                <a:spcPts val="1200"/>
              </a:spcBef>
              <a:buFont typeface="Arial,Sans-Serif"/>
              <a:buChar char="•"/>
            </a:pPr>
            <a:r>
              <a:rPr lang="en-US" sz="1600" spc="100" dirty="0" err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IoT</a:t>
            </a:r>
            <a:r>
              <a:rPr lang="en-US" sz="1600" spc="100" dirty="0" err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の成長</a:t>
            </a:r>
            <a:r>
              <a:rPr lang="en-US" altLang="zh-TW" sz="1600" spc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: </a:t>
            </a:r>
            <a:r>
              <a:rPr lang="en-US" altLang="zh-TW" sz="1600" spc="1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IoT</a:t>
            </a:r>
            <a:r>
              <a:rPr lang="ja-JP" altLang="en-US" sz="1600" spc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デバイスとそのデータもストレージ需要の増加要因です。</a:t>
            </a:r>
            <a:endParaRPr lang="en-US" sz="1600" spc="1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67665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0" y="477652"/>
            <a:ext cx="12236450" cy="12464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zh-TW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GPU</a:t>
            </a:r>
            <a:r>
              <a:rPr lang="zh-TW" altLang="en-US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内蔵</a:t>
            </a:r>
            <a:r>
              <a:rPr lang="zh-TW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: AI</a:t>
            </a:r>
            <a:r>
              <a:rPr lang="zh-TW" altLang="en-US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画像認識とビデオトランスコードの効率を高める</a:t>
            </a:r>
            <a:endParaRPr lang="en-US" altLang="zh-TW" b="1">
              <a:solidFill>
                <a:schemeClr val="bg1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85092" y="2372561"/>
            <a:ext cx="6506971" cy="147316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2200"/>
              </a:lnSpc>
            </a:pPr>
            <a:r>
              <a:rPr lang="en-US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TS-h1277AXU-RPおよびTS-h1677AXU-RPは、統合AMD Radeon™ </a:t>
            </a:r>
            <a:r>
              <a:rPr lang="en-US" sz="16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グラフィックスGPUを搭載しています。顔認識効率を加速させるだけでなく、ビデオトランスコーディングを強化し</a:t>
            </a:r>
            <a:r>
              <a:rPr lang="en-US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、</a:t>
            </a:r>
            <a:r>
              <a:rPr lang="ja-JP" altLang="en-US" sz="16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よりスムーズなストリーミング転送を保証し、さまざまなプラットフォーム間</a:t>
            </a:r>
            <a:r>
              <a:rPr lang="en-US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の互換性を向上させます。H.264/265へのトランスコードは、ストレージ効率をさらに最適化します。</a:t>
            </a:r>
            <a:endParaRPr lang="en-US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93FAE922-AABA-5E9A-D6D6-CFB287F263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6097618"/>
              </p:ext>
            </p:extLst>
          </p:nvPr>
        </p:nvGraphicFramePr>
        <p:xfrm>
          <a:off x="899459" y="4526373"/>
          <a:ext cx="9009942" cy="1563129"/>
        </p:xfrm>
        <a:graphic>
          <a:graphicData uri="http://schemas.openxmlformats.org/drawingml/2006/table">
            <a:tbl>
              <a:tblPr firstRow="1" bandRow="1">
                <a:effectLst>
                  <a:reflection blurRad="101600" stA="31000" endPos="31000" dir="5400000" sy="-100000" algn="bl" rotWithShape="0"/>
                </a:effectLst>
                <a:tableStyleId>{073A0DAA-6AF3-43AB-8588-CEC1D06C72B9}</a:tableStyleId>
              </a:tblPr>
              <a:tblGrid>
                <a:gridCol w="1832916">
                  <a:extLst>
                    <a:ext uri="{9D8B030D-6E8A-4147-A177-3AD203B41FA5}">
                      <a16:colId xmlns:a16="http://schemas.microsoft.com/office/drawing/2014/main" val="2726967872"/>
                    </a:ext>
                  </a:extLst>
                </a:gridCol>
                <a:gridCol w="1523999">
                  <a:extLst>
                    <a:ext uri="{9D8B030D-6E8A-4147-A177-3AD203B41FA5}">
                      <a16:colId xmlns:a16="http://schemas.microsoft.com/office/drawing/2014/main" val="3252704528"/>
                    </a:ext>
                  </a:extLst>
                </a:gridCol>
                <a:gridCol w="1346812">
                  <a:extLst>
                    <a:ext uri="{9D8B030D-6E8A-4147-A177-3AD203B41FA5}">
                      <a16:colId xmlns:a16="http://schemas.microsoft.com/office/drawing/2014/main" val="1520069243"/>
                    </a:ext>
                  </a:extLst>
                </a:gridCol>
                <a:gridCol w="1435405">
                  <a:extLst>
                    <a:ext uri="{9D8B030D-6E8A-4147-A177-3AD203B41FA5}">
                      <a16:colId xmlns:a16="http://schemas.microsoft.com/office/drawing/2014/main" val="1859325516"/>
                    </a:ext>
                  </a:extLst>
                </a:gridCol>
                <a:gridCol w="1435405">
                  <a:extLst>
                    <a:ext uri="{9D8B030D-6E8A-4147-A177-3AD203B41FA5}">
                      <a16:colId xmlns:a16="http://schemas.microsoft.com/office/drawing/2014/main" val="3812226790"/>
                    </a:ext>
                  </a:extLst>
                </a:gridCol>
                <a:gridCol w="1435405">
                  <a:extLst>
                    <a:ext uri="{9D8B030D-6E8A-4147-A177-3AD203B41FA5}">
                      <a16:colId xmlns:a16="http://schemas.microsoft.com/office/drawing/2014/main" val="2387807722"/>
                    </a:ext>
                  </a:extLst>
                </a:gridCol>
              </a:tblGrid>
              <a:tr h="648729">
                <a:tc>
                  <a:txBody>
                    <a:bodyPr/>
                    <a:lstStyle/>
                    <a:p>
                      <a:endParaRPr lang="zh-TW" altLang="en-US" sz="14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5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af-ZA" sz="1400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TS-h1677AXU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5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af-ZA" sz="1400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TS-h1887XU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5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af-ZA" sz="1400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TS-h1677XU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5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af-ZA" sz="1400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TS-464eU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5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af-ZA" sz="1400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TS-453E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05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672987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sz="1400" b="0" i="0" u="none" strike="noStrike" baseline="0" noProof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Thumbnail/Hour</a:t>
                      </a:r>
                      <a:endParaRPr lang="zh-TW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400" b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91009</a:t>
                      </a:r>
                      <a:endParaRPr lang="zh-TW" altLang="en-US" sz="1400" b="1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400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50055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400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11917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400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12834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400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11917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251872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sz="1400" b="0" i="0" u="none" strike="noStrike" baseline="0" noProof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Facial Recog./Hour</a:t>
                      </a:r>
                      <a:endParaRPr lang="zh-TW" altLang="en-US" sz="14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400" b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66740</a:t>
                      </a:r>
                      <a:endParaRPr lang="zh-TW" altLang="en-US" sz="1400" b="1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400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55616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400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37077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400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10215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400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10215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878358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af-ZA" sz="1400" b="0" i="0" u="none" strike="noStrike" baseline="0" noProof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1080p </a:t>
                      </a:r>
                      <a:r>
                        <a:rPr lang="af-ZA" altLang="zh-TW" sz="1400" b="0" i="0" u="none" strike="noStrike" baseline="0" noProof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Video </a:t>
                      </a:r>
                      <a:r>
                        <a:rPr lang="af-ZA" sz="1400" b="0" i="0" u="none" strike="noStrike" baseline="0" noProof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FPS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400" b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712</a:t>
                      </a:r>
                      <a:endParaRPr lang="zh-TW" altLang="en-US" sz="1400" b="1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400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w/o </a:t>
                      </a:r>
                      <a:r>
                        <a:rPr lang="af-ZA" sz="1400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igpu</a:t>
                      </a:r>
                      <a:endParaRPr lang="af-ZA" sz="1400" err="1"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400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w/o</a:t>
                      </a:r>
                      <a:r>
                        <a:rPr lang="en-US" altLang="zh-TW" sz="1400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 </a:t>
                      </a:r>
                      <a:r>
                        <a:rPr lang="af-ZA" sz="1400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igpu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400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171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400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167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46027048"/>
                  </a:ext>
                </a:extLst>
              </a:tr>
            </a:tbl>
          </a:graphicData>
        </a:graphic>
      </p:graphicFrame>
      <p:grpSp>
        <p:nvGrpSpPr>
          <p:cNvPr id="2" name="群組 1">
            <a:extLst>
              <a:ext uri="{FF2B5EF4-FFF2-40B4-BE49-F238E27FC236}">
                <a16:creationId xmlns:a16="http://schemas.microsoft.com/office/drawing/2014/main" id="{C11C3E70-3EEF-08E0-9F84-CC1987D8F638}"/>
              </a:ext>
            </a:extLst>
          </p:cNvPr>
          <p:cNvGrpSpPr/>
          <p:nvPr/>
        </p:nvGrpSpPr>
        <p:grpSpPr>
          <a:xfrm>
            <a:off x="9688149" y="4440380"/>
            <a:ext cx="2359414" cy="1656536"/>
            <a:chOff x="2942430" y="3319614"/>
            <a:chExt cx="2359414" cy="1656536"/>
          </a:xfrm>
          <a:effectLst>
            <a:outerShdw blurRad="203200" dist="1905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1" name="矩形: 圓角 10">
              <a:extLst>
                <a:ext uri="{FF2B5EF4-FFF2-40B4-BE49-F238E27FC236}">
                  <a16:creationId xmlns:a16="http://schemas.microsoft.com/office/drawing/2014/main" id="{258CD6C7-58C6-0650-391C-138A7B20082F}"/>
                </a:ext>
              </a:extLst>
            </p:cNvPr>
            <p:cNvSpPr/>
            <p:nvPr/>
          </p:nvSpPr>
          <p:spPr>
            <a:xfrm>
              <a:off x="2942430" y="3319614"/>
              <a:ext cx="2225820" cy="1656536"/>
            </a:xfrm>
            <a:prstGeom prst="roundRect">
              <a:avLst>
                <a:gd name="adj" fmla="val 6762"/>
              </a:avLst>
            </a:prstGeom>
            <a:gradFill>
              <a:gsLst>
                <a:gs pos="48000">
                  <a:srgbClr val="0B0401"/>
                </a:gs>
                <a:gs pos="100000">
                  <a:srgbClr val="802F06">
                    <a:alpha val="25882"/>
                  </a:srgbClr>
                </a:gs>
              </a:gsLst>
              <a:lin ang="1800000" scaled="0"/>
            </a:gradFill>
            <a:ln>
              <a:gradFill>
                <a:gsLst>
                  <a:gs pos="0">
                    <a:srgbClr val="F46521"/>
                  </a:gs>
                  <a:gs pos="100000">
                    <a:srgbClr val="FF0000"/>
                  </a:gs>
                </a:gsLst>
                <a:lin ang="5400000" scaled="1"/>
              </a:gradFill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  <a:reflection stA="81000" endPos="5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2" name="文字方塊 5">
              <a:extLst>
                <a:ext uri="{FF2B5EF4-FFF2-40B4-BE49-F238E27FC236}">
                  <a16:creationId xmlns:a16="http://schemas.microsoft.com/office/drawing/2014/main" id="{D544F6F0-4E8A-6C35-9E37-FB9606C2B7AC}"/>
                </a:ext>
              </a:extLst>
            </p:cNvPr>
            <p:cNvSpPr txBox="1"/>
            <p:nvPr/>
          </p:nvSpPr>
          <p:spPr>
            <a:xfrm>
              <a:off x="4392270" y="4532052"/>
              <a:ext cx="694421" cy="353943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zh-TW" altLang="en-US" sz="17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/>
                  <a:sym typeface="+mn-lt"/>
                </a:rPr>
                <a:t>アップ</a:t>
              </a:r>
              <a:endParaRPr lang="en-US" altLang="zh-TW" sz="17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13" name="文字方塊 7">
              <a:extLst>
                <a:ext uri="{FF2B5EF4-FFF2-40B4-BE49-F238E27FC236}">
                  <a16:creationId xmlns:a16="http://schemas.microsoft.com/office/drawing/2014/main" id="{F01BC33E-F0FB-5EB4-1399-E265122DF2B7}"/>
                </a:ext>
              </a:extLst>
            </p:cNvPr>
            <p:cNvSpPr txBox="1"/>
            <p:nvPr/>
          </p:nvSpPr>
          <p:spPr>
            <a:xfrm>
              <a:off x="3166323" y="3895581"/>
              <a:ext cx="2135521" cy="784830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zh-TW" sz="4500" b="1" dirty="0">
                  <a:solidFill>
                    <a:srgbClr val="FE4F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/>
                  <a:sym typeface="+mn-lt"/>
                </a:rPr>
                <a:t>7.63倍</a:t>
              </a:r>
              <a:endParaRPr lang="zh-TW" altLang="en-US" sz="45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A3A4F420-3F72-53D8-3118-3583867CE942}"/>
                </a:ext>
              </a:extLst>
            </p:cNvPr>
            <p:cNvSpPr txBox="1"/>
            <p:nvPr/>
          </p:nvSpPr>
          <p:spPr>
            <a:xfrm>
              <a:off x="2998188" y="3387835"/>
              <a:ext cx="2100256" cy="461665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kumimoji="1" lang="zh-TW" altLang="en-US" sz="12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+mn-lt"/>
                </a:rPr>
                <a:t>前世代</a:t>
              </a:r>
              <a:r>
                <a:rPr kumimoji="1" lang="zh-TW" sz="12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+mn-lt"/>
                </a:rPr>
                <a:t>77</a:t>
              </a:r>
              <a:r>
                <a:rPr kumimoji="1" lang="en-US" altLang="zh-TW" sz="12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+mn-lt"/>
                </a:rPr>
                <a:t>XU</a:t>
              </a:r>
              <a:r>
                <a:rPr kumimoji="1" lang="zh-TW" altLang="en-US" sz="12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+mn-lt"/>
                </a:rPr>
                <a:t>シリーズと</a:t>
              </a:r>
              <a:br>
                <a:rPr kumimoji="1" lang="zh-TW" altLang="en-US" sz="12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+mn-lt"/>
                </a:rPr>
              </a:br>
              <a:r>
                <a:rPr kumimoji="1" lang="zh-TW" altLang="en-US" sz="12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+mn-lt"/>
                </a:rPr>
                <a:t>比較すると</a:t>
              </a:r>
              <a:endParaRPr lang="en-US" altLang="zh-TW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80778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-68094" y="116726"/>
            <a:ext cx="12260093" cy="800219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US" altLang="zh-TW" sz="4600" b="1" dirty="0" err="1">
                <a:solidFill>
                  <a:schemeClr val="bg1">
                    <a:lumMod val="6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スペック</a:t>
            </a:r>
            <a:r>
              <a:rPr lang="en-US" altLang="zh-TW" sz="4600" b="1" dirty="0">
                <a:solidFill>
                  <a:schemeClr val="bg1">
                    <a:lumMod val="6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: TS-h1277AXU-RP</a:t>
            </a:r>
            <a:endParaRPr lang="en-US" altLang="zh-TW" sz="4600" b="1">
              <a:solidFill>
                <a:schemeClr val="bg1">
                  <a:lumMod val="6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30223905-C262-B203-6BA4-185F214B33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4326650"/>
              </p:ext>
            </p:extLst>
          </p:nvPr>
        </p:nvGraphicFramePr>
        <p:xfrm>
          <a:off x="1291509" y="1546348"/>
          <a:ext cx="9608981" cy="42824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22921">
                  <a:extLst>
                    <a:ext uri="{9D8B030D-6E8A-4147-A177-3AD203B41FA5}">
                      <a16:colId xmlns:a16="http://schemas.microsoft.com/office/drawing/2014/main" val="2763969955"/>
                    </a:ext>
                  </a:extLst>
                </a:gridCol>
                <a:gridCol w="3949796">
                  <a:extLst>
                    <a:ext uri="{9D8B030D-6E8A-4147-A177-3AD203B41FA5}">
                      <a16:colId xmlns:a16="http://schemas.microsoft.com/office/drawing/2014/main" val="727548842"/>
                    </a:ext>
                  </a:extLst>
                </a:gridCol>
                <a:gridCol w="4036264">
                  <a:extLst>
                    <a:ext uri="{9D8B030D-6E8A-4147-A177-3AD203B41FA5}">
                      <a16:colId xmlns:a16="http://schemas.microsoft.com/office/drawing/2014/main" val="2254272363"/>
                    </a:ext>
                  </a:extLst>
                </a:gridCol>
              </a:tblGrid>
              <a:tr h="13296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20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HW SKU</a:t>
                      </a:r>
                      <a:endParaRPr lang="en-US" sz="120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180000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</a:rPr>
                        <a:t>TS-h1277AXU-RP-R5-16G</a:t>
                      </a:r>
                      <a:r>
                        <a:rPr lang="en-US" altLang="zh-TW" sz="120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</a:rPr>
                        <a:t>​</a:t>
                      </a:r>
                      <a:endParaRPr lang="en-US" altLang="zh-TW" sz="1200" b="1">
                        <a:solidFill>
                          <a:srgbClr val="FFFFFF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u="none" strike="noStrike" noProof="0" dirty="0">
                          <a:solidFill>
                            <a:srgbClr val="FFFFFF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</a:rPr>
                        <a:t>TS-h1277AXU-RP-R7-32G </a:t>
                      </a:r>
                      <a:endParaRPr lang="zh-TW" altLang="en-US" sz="120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8470757"/>
                  </a:ext>
                </a:extLst>
              </a:tr>
              <a:tr h="13296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20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CPU</a:t>
                      </a:r>
                      <a:endParaRPr lang="en-US" sz="1200">
                        <a:solidFill>
                          <a:srgbClr val="FFFFFF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180000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</a:rPr>
                        <a:t>Ryzen™ </a:t>
                      </a:r>
                      <a:r>
                        <a:rPr lang="en-US" sz="110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</a:rPr>
                        <a:t>5 7000 series 6C12T 3.8 ~ 5.1 GHz​</a:t>
                      </a:r>
                      <a:endParaRPr lang="en-US" sz="1100">
                        <a:solidFill>
                          <a:srgbClr val="FFFFFF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</a:endParaRPr>
                    </a:p>
                  </a:txBody>
                  <a:tcPr marL="180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</a:rPr>
                        <a:t>Ryzen™ </a:t>
                      </a:r>
                      <a:r>
                        <a:rPr lang="en-US" sz="110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</a:rPr>
                        <a:t>7 7000 series 8C16T 3.8~5.3 GHz</a:t>
                      </a:r>
                    </a:p>
                  </a:txBody>
                  <a:tcPr marL="180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48718853"/>
                  </a:ext>
                </a:extLst>
              </a:tr>
              <a:tr h="19944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20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</a:rPr>
                        <a:t>Memory (default)</a:t>
                      </a:r>
                      <a:r>
                        <a:rPr lang="en-US" sz="120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</a:rPr>
                        <a:t>​</a:t>
                      </a:r>
                      <a:endParaRPr lang="zh-TW" altLang="en-US" sz="1200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</a:endParaRPr>
                    </a:p>
                  </a:txBody>
                  <a:tcPr marL="180000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10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</a:rPr>
                        <a:t>16GB (16GB x1) DDR5 none-ECC UDIMM​</a:t>
                      </a:r>
                      <a:endParaRPr lang="en-US" sz="1100">
                        <a:solidFill>
                          <a:srgbClr val="FFFFFF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</a:endParaRPr>
                    </a:p>
                  </a:txBody>
                  <a:tcPr marL="180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b="0" u="none" strike="noStrike" noProof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</a:rPr>
                        <a:t>32GB (32GB x1) DDR5 none-ECC UDIMM </a:t>
                      </a:r>
                      <a:endParaRPr lang="zh-TW" altLang="en-US" sz="1100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</a:endParaRPr>
                    </a:p>
                  </a:txBody>
                  <a:tcPr marL="180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22541860"/>
                  </a:ext>
                </a:extLst>
              </a:tr>
              <a:tr h="13296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20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</a:rPr>
                        <a:t>Max. Memory</a:t>
                      </a:r>
                      <a:r>
                        <a:rPr lang="en-US" sz="120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</a:rPr>
                        <a:t>​</a:t>
                      </a:r>
                      <a:endParaRPr lang="en-US" sz="1200">
                        <a:solidFill>
                          <a:srgbClr val="FFFFFF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</a:endParaRPr>
                    </a:p>
                  </a:txBody>
                  <a:tcPr marL="180000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fontAlgn="base"/>
                      <a:r>
                        <a:rPr lang="en-US" sz="1100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</a:rPr>
                        <a:t>128GB (4x 32GB)​</a:t>
                      </a:r>
                      <a:endParaRPr lang="en-US" sz="1100" dirty="0">
                        <a:solidFill>
                          <a:srgbClr val="FFFFFF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</a:endParaRPr>
                    </a:p>
                  </a:txBody>
                  <a:tcPr marL="180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4868719"/>
                  </a:ext>
                </a:extLst>
              </a:tr>
              <a:tr h="13296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20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Memory Slots</a:t>
                      </a:r>
                      <a:endParaRPr lang="en-US" sz="120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180000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fontAlgn="base"/>
                      <a:r>
                        <a:rPr lang="en-US" sz="1100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</a:rPr>
                        <a:t>4x </a:t>
                      </a:r>
                      <a:r>
                        <a:rPr lang="en-US" sz="1100" b="1" dirty="0">
                          <a:solidFill>
                            <a:srgbClr val="FF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</a:rPr>
                        <a:t>DDR5 </a:t>
                      </a:r>
                      <a:r>
                        <a:rPr lang="en-US" sz="1100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</a:rPr>
                        <a:t>UDIMM, ECC support​</a:t>
                      </a:r>
                      <a:endParaRPr lang="en-US" sz="1100" dirty="0">
                        <a:solidFill>
                          <a:srgbClr val="FFFFFF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</a:endParaRPr>
                    </a:p>
                  </a:txBody>
                  <a:tcPr marL="180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5480023"/>
                  </a:ext>
                </a:extLst>
              </a:tr>
              <a:tr h="13296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20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O.S</a:t>
                      </a:r>
                    </a:p>
                  </a:txBody>
                  <a:tcPr marL="180000" anchor="ctr">
                    <a:lnL w="0">
                      <a:noFill/>
                    </a:lnL>
                    <a:lnR w="19050">
                      <a:solidFill>
                        <a:schemeClr val="bg1"/>
                      </a:solidFill>
                    </a:lnR>
                    <a:lnT w="0">
                      <a:noFill/>
                    </a:lnT>
                    <a:lnB w="0">
                      <a:noFill/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tc gridSpan="2"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b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</a:rPr>
                        <a:t>QuTS</a:t>
                      </a:r>
                      <a:r>
                        <a:rPr lang="en-US" sz="1100" b="0" u="none" strike="noStrike" noProof="0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</a:rPr>
                        <a:t> hero (</a:t>
                      </a:r>
                      <a:r>
                        <a:rPr lang="zh-TW" altLang="en-US" sz="1100" b="0" u="none" strike="noStrike" noProof="0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</a:rPr>
                        <a:t>default) / QTS (optional)</a:t>
                      </a:r>
                      <a:endParaRPr lang="en-US" altLang="zh-TW" sz="1100" b="0" u="none" strike="noStrike" noProof="0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</a:endParaRPr>
                    </a:p>
                  </a:txBody>
                  <a:tcPr marL="180000" anchor="ctr">
                    <a:lnL w="19050">
                      <a:solidFill>
                        <a:schemeClr val="bg1"/>
                      </a:solidFill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7032460"/>
                  </a:ext>
                </a:extLst>
              </a:tr>
              <a:tr h="13296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20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Disk Slots</a:t>
                      </a:r>
                      <a:endParaRPr lang="en-US" sz="1200">
                        <a:solidFill>
                          <a:srgbClr val="FFFFFF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180000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fontAlgn="base"/>
                      <a:r>
                        <a:rPr lang="en-US" sz="1100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</a:rPr>
                        <a:t>12x 3.5” SATA disk bays​</a:t>
                      </a:r>
                      <a:endParaRPr lang="en-US" sz="1100" b="0" u="none" strike="noStrike" noProof="0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</a:endParaRPr>
                    </a:p>
                  </a:txBody>
                  <a:tcPr marL="180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0232112"/>
                  </a:ext>
                </a:extLst>
              </a:tr>
              <a:tr h="13296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20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</a:rPr>
                        <a:t>M.2 Slots</a:t>
                      </a:r>
                    </a:p>
                  </a:txBody>
                  <a:tcPr marL="180000" anchor="ctr">
                    <a:lnL w="0">
                      <a:noFill/>
                    </a:lnL>
                    <a:lnR w="19050">
                      <a:solidFill>
                        <a:schemeClr val="bg1"/>
                      </a:solidFill>
                    </a:lnR>
                    <a:lnT w="0">
                      <a:noFill/>
                    </a:lnT>
                    <a:lnB w="0">
                      <a:noFill/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tc gridSpan="2"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2x M.2 2280 </a:t>
                      </a:r>
                      <a:r>
                        <a:rPr lang="en-US" sz="1100" b="1" i="0" u="none" strike="noStrike" noProof="0" dirty="0" err="1">
                          <a:solidFill>
                            <a:srgbClr val="FF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PCIe</a:t>
                      </a:r>
                      <a:r>
                        <a:rPr lang="en-US" sz="1100" b="1" i="0" u="none" strike="noStrike" noProof="0" dirty="0">
                          <a:solidFill>
                            <a:srgbClr val="FF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Gen5 </a:t>
                      </a:r>
                      <a:r>
                        <a:rPr lang="en-US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slots</a:t>
                      </a:r>
                      <a:endParaRPr lang="zh-TW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180000" anchor="ctr">
                    <a:lnL w="19050">
                      <a:solidFill>
                        <a:schemeClr val="bg1"/>
                      </a:solidFill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6421876"/>
                  </a:ext>
                </a:extLst>
              </a:tr>
              <a:tr h="13296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20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Networking</a:t>
                      </a:r>
                      <a:endParaRPr lang="en-US" sz="120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180000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fontAlgn="base"/>
                      <a:r>
                        <a:rPr lang="en-US" sz="1100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</a:rPr>
                        <a:t>2x 2.5GbE + 2x 10GBASE-T​</a:t>
                      </a:r>
                      <a:endParaRPr lang="en-US" sz="1100" dirty="0">
                        <a:solidFill>
                          <a:srgbClr val="FFFFFF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</a:endParaRPr>
                    </a:p>
                  </a:txBody>
                  <a:tcPr marL="180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0770782"/>
                  </a:ext>
                </a:extLst>
              </a:tr>
              <a:tr h="26593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</a:rPr>
                        <a:t>PCIe </a:t>
                      </a:r>
                      <a:r>
                        <a:rPr lang="zh-TW" altLang="en-US" sz="120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</a:rPr>
                        <a:t>Expansion Slots</a:t>
                      </a:r>
                      <a:endParaRPr lang="en-US" sz="1200">
                        <a:solidFill>
                          <a:srgbClr val="FFFFFF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</a:endParaRPr>
                    </a:p>
                  </a:txBody>
                  <a:tcPr marL="180000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fontAlgn="base"/>
                      <a:r>
                        <a:rPr lang="en-US" sz="1100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</a:rPr>
                        <a:t>3x </a:t>
                      </a:r>
                      <a:r>
                        <a:rPr lang="en-US" sz="1100" b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</a:rPr>
                        <a:t>PCIe</a:t>
                      </a:r>
                      <a:r>
                        <a:rPr lang="en-US" sz="1100" b="0" u="none" strike="noStrike" noProof="0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</a:rPr>
                        <a:t> </a:t>
                      </a:r>
                      <a:r>
                        <a:rPr lang="en-US" sz="1100" b="1" u="none" strike="noStrike" noProof="0" dirty="0">
                          <a:solidFill>
                            <a:srgbClr val="FF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</a:rPr>
                        <a:t>Gen4 slot </a:t>
                      </a:r>
                      <a:r>
                        <a:rPr lang="en-US" sz="1100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</a:rPr>
                        <a:t>(Slot 1: Gen4 x4, Slot 2: Gen4 x8 or Gen 4 x4, Slot 3: Gen4 x4)​</a:t>
                      </a:r>
                    </a:p>
                    <a:p>
                      <a:pPr lvl="0">
                        <a:buNone/>
                      </a:pPr>
                      <a:r>
                        <a:rPr lang="en-US" sz="1000" b="0" u="none" strike="noStrike" noProof="0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</a:rPr>
                        <a:t>Support 10GbE, 25GbE x 2 NIC</a:t>
                      </a:r>
                      <a:endParaRPr lang="en-US" sz="100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</a:endParaRPr>
                    </a:p>
                    <a:p>
                      <a:pPr fontAlgn="base"/>
                      <a:r>
                        <a:rPr lang="en-US" sz="1000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</a:rPr>
                        <a:t>**Slot 2 provides the width of </a:t>
                      </a:r>
                      <a:r>
                        <a:rPr lang="en-US" sz="1000" dirty="0" err="1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</a:rPr>
                        <a:t>PCIe</a:t>
                      </a:r>
                      <a:r>
                        <a:rPr lang="en-US" sz="1000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</a:rPr>
                        <a:t> Gen4 x8 when Slot 1 is not in use, and provides the width of </a:t>
                      </a:r>
                      <a:r>
                        <a:rPr lang="en-US" sz="1000" dirty="0" err="1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</a:rPr>
                        <a:t>PCIe</a:t>
                      </a:r>
                      <a:r>
                        <a:rPr lang="en-US" sz="1000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</a:rPr>
                        <a:t> Gen4 x4 when Slot 1 is in use.​</a:t>
                      </a:r>
                      <a:endParaRPr lang="en-US" sz="1000" dirty="0">
                        <a:solidFill>
                          <a:srgbClr val="FFFFFF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</a:endParaRPr>
                    </a:p>
                  </a:txBody>
                  <a:tcPr marL="180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2564379"/>
                  </a:ext>
                </a:extLst>
              </a:tr>
              <a:tr h="13296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</a:rPr>
                        <a:t>USB​ Slots</a:t>
                      </a:r>
                      <a:endParaRPr lang="en-US" sz="1200">
                        <a:solidFill>
                          <a:srgbClr val="FFFFFF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</a:endParaRPr>
                    </a:p>
                  </a:txBody>
                  <a:tcPr marL="180000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fontAlgn="base"/>
                      <a:r>
                        <a:rPr lang="en-US" sz="1100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</a:rPr>
                        <a:t>2x USB 3.2 Gen2 Type-A​</a:t>
                      </a:r>
                      <a:endParaRPr lang="en-US" sz="1100" dirty="0">
                        <a:solidFill>
                          <a:srgbClr val="FFFFFF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</a:endParaRPr>
                    </a:p>
                  </a:txBody>
                  <a:tcPr marL="180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1970856"/>
                  </a:ext>
                </a:extLst>
              </a:tr>
              <a:tr h="13296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20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GPU</a:t>
                      </a:r>
                      <a:endParaRPr lang="en-US" sz="1200">
                        <a:solidFill>
                          <a:srgbClr val="FFFFFF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180000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fontAlgn="base"/>
                      <a:r>
                        <a:rPr lang="en-US" sz="1100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</a:rPr>
                        <a:t>Yes​</a:t>
                      </a:r>
                      <a:endParaRPr lang="en-US" sz="1100" dirty="0">
                        <a:solidFill>
                          <a:srgbClr val="FFFFFF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</a:endParaRPr>
                    </a:p>
                  </a:txBody>
                  <a:tcPr marL="180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8525297"/>
                  </a:ext>
                </a:extLst>
              </a:tr>
              <a:tr h="13296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20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PSU</a:t>
                      </a:r>
                      <a:endParaRPr lang="en-US" sz="120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180000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fontAlgn="base"/>
                      <a:r>
                        <a:rPr lang="zh-TW" sz="1100" b="0" u="none" strike="noStrike" noProof="0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</a:rPr>
                        <a:t>R</a:t>
                      </a:r>
                      <a:r>
                        <a:rPr lang="en-US" altLang="zh-TW" sz="1100" b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</a:rPr>
                        <a:t>edundant</a:t>
                      </a:r>
                      <a:r>
                        <a:rPr lang="zh-TW" altLang="en-US" sz="1100" b="0" u="none" strike="noStrike" noProof="0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</a:rPr>
                        <a:t> </a:t>
                      </a:r>
                      <a:r>
                        <a:rPr lang="zh-TW" sz="1100" b="0" u="none" strike="noStrike" noProof="0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</a:rPr>
                        <a:t>PS</a:t>
                      </a:r>
                      <a:r>
                        <a:rPr lang="en-US" altLang="zh-TW" sz="1100" b="0" u="none" strike="noStrike" noProof="0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</a:rPr>
                        <a:t>U</a:t>
                      </a:r>
                      <a:endParaRPr lang="zh-TW" altLang="en-US" sz="1100" b="0" u="none" strike="noStrike" noProof="0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</a:endParaRPr>
                    </a:p>
                  </a:txBody>
                  <a:tcPr marL="180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2952275"/>
                  </a:ext>
                </a:extLst>
              </a:tr>
              <a:tr h="13296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CN" altLang="en-US" sz="120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</a:rPr>
                        <a:t>System Fan</a:t>
                      </a:r>
                      <a:r>
                        <a:rPr lang="en-US" sz="120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</a:rPr>
                        <a:t>​</a:t>
                      </a:r>
                      <a:endParaRPr lang="en-US" sz="1200">
                        <a:solidFill>
                          <a:srgbClr val="FFFFFF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</a:endParaRPr>
                    </a:p>
                  </a:txBody>
                  <a:tcPr marL="180000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fontAlgn="base"/>
                      <a:r>
                        <a:rPr lang="en-US" sz="1100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</a:rPr>
                        <a:t>3x 60mm​</a:t>
                      </a:r>
                      <a:endParaRPr lang="en-US" sz="1100" dirty="0">
                        <a:solidFill>
                          <a:srgbClr val="FFFFFF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</a:endParaRPr>
                    </a:p>
                  </a:txBody>
                  <a:tcPr marL="180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37940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41367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-68094" y="116726"/>
            <a:ext cx="12260093" cy="800219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US" altLang="zh-TW" sz="4600" b="1" dirty="0" err="1">
                <a:solidFill>
                  <a:schemeClr val="bg1">
                    <a:lumMod val="6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スペック</a:t>
            </a:r>
            <a:r>
              <a:rPr lang="en-US" altLang="zh-TW" sz="4600" b="1" dirty="0">
                <a:solidFill>
                  <a:schemeClr val="bg1">
                    <a:lumMod val="6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: TS-h1677AXU-RP</a:t>
            </a:r>
          </a:p>
        </p:txBody>
      </p:sp>
      <p:graphicFrame>
        <p:nvGraphicFramePr>
          <p:cNvPr id="4" name="表格 2">
            <a:extLst>
              <a:ext uri="{FF2B5EF4-FFF2-40B4-BE49-F238E27FC236}">
                <a16:creationId xmlns:a16="http://schemas.microsoft.com/office/drawing/2014/main" id="{30223905-C262-B203-6BA4-185F214B33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4887729"/>
              </p:ext>
            </p:extLst>
          </p:nvPr>
        </p:nvGraphicFramePr>
        <p:xfrm>
          <a:off x="1291509" y="1546350"/>
          <a:ext cx="9608981" cy="447382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22921">
                  <a:extLst>
                    <a:ext uri="{9D8B030D-6E8A-4147-A177-3AD203B41FA5}">
                      <a16:colId xmlns:a16="http://schemas.microsoft.com/office/drawing/2014/main" val="2763969955"/>
                    </a:ext>
                  </a:extLst>
                </a:gridCol>
                <a:gridCol w="7986060">
                  <a:extLst>
                    <a:ext uri="{9D8B030D-6E8A-4147-A177-3AD203B41FA5}">
                      <a16:colId xmlns:a16="http://schemas.microsoft.com/office/drawing/2014/main" val="727548842"/>
                    </a:ext>
                  </a:extLst>
                </a:gridCol>
              </a:tblGrid>
              <a:tr h="25316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20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HW SKU</a:t>
                      </a:r>
                      <a:endParaRPr lang="en-US" sz="120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180000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TS-h1677AXU-RP-R7-32G​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8470757"/>
                  </a:ext>
                </a:extLst>
              </a:tr>
              <a:tr h="25316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20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CPU</a:t>
                      </a:r>
                      <a:endParaRPr lang="en-US" sz="1200">
                        <a:solidFill>
                          <a:srgbClr val="FFFFFF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180000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b="0" i="0" u="none" strike="noStrike" baseline="0" noProof="0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Ryzen™ </a:t>
                      </a:r>
                      <a:r>
                        <a:rPr lang="en-US" sz="1100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7 7000 series 8C16T 3.8 ~ 5.3 GHz​</a:t>
                      </a:r>
                      <a:endParaRPr lang="en-US" sz="1100" dirty="0">
                        <a:solidFill>
                          <a:srgbClr val="FFFFFF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180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48718853"/>
                  </a:ext>
                </a:extLst>
              </a:tr>
              <a:tr h="3505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20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</a:rPr>
                        <a:t>Memory (default)</a:t>
                      </a:r>
                      <a:r>
                        <a:rPr lang="en-US" sz="120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</a:rPr>
                        <a:t>​</a:t>
                      </a:r>
                      <a:endParaRPr lang="zh-TW" altLang="en-US" sz="1200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</a:endParaRPr>
                    </a:p>
                  </a:txBody>
                  <a:tcPr marL="180000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it-IT" sz="110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32GB (32GB x1) DDR5 none-ECC UDIMM​</a:t>
                      </a:r>
                    </a:p>
                  </a:txBody>
                  <a:tcPr marL="180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22541860"/>
                  </a:ext>
                </a:extLst>
              </a:tr>
              <a:tr h="25316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20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</a:rPr>
                        <a:t>Max. Memory</a:t>
                      </a:r>
                      <a:r>
                        <a:rPr lang="en-US" sz="120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</a:rPr>
                        <a:t>​</a:t>
                      </a:r>
                      <a:endParaRPr lang="en-US" sz="1200">
                        <a:solidFill>
                          <a:srgbClr val="FFFFFF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</a:endParaRPr>
                    </a:p>
                  </a:txBody>
                  <a:tcPr marL="180000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10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128GB (4 x 32GB)​</a:t>
                      </a:r>
                      <a:endParaRPr lang="en-US" sz="1100">
                        <a:solidFill>
                          <a:srgbClr val="FFFFFF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180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44868719"/>
                  </a:ext>
                </a:extLst>
              </a:tr>
              <a:tr h="25316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20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Memory Slots</a:t>
                      </a:r>
                      <a:endParaRPr lang="en-US" sz="120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180000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10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4 x </a:t>
                      </a:r>
                      <a:r>
                        <a:rPr lang="en-US" sz="1100" b="1">
                          <a:solidFill>
                            <a:srgbClr val="FF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DDR5 </a:t>
                      </a:r>
                      <a:r>
                        <a:rPr lang="en-US" sz="110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UDIMM, ECC support​</a:t>
                      </a:r>
                      <a:endParaRPr lang="en-US" sz="1100">
                        <a:solidFill>
                          <a:srgbClr val="FFFFFF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180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85480023"/>
                  </a:ext>
                </a:extLst>
              </a:tr>
              <a:tr h="25316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20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O.S</a:t>
                      </a:r>
                      <a:endParaRPr lang="zh-TW" altLang="en-US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180000" anchor="ctr">
                    <a:lnL w="0">
                      <a:noFill/>
                    </a:lnL>
                    <a:lnR w="19050">
                      <a:solidFill>
                        <a:schemeClr val="bg1"/>
                      </a:solidFill>
                    </a:lnR>
                    <a:lnT w="0">
                      <a:noFill/>
                    </a:lnT>
                    <a:lnB w="0">
                      <a:noFill/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QuTS hero (default) / QTS (optional)</a:t>
                      </a:r>
                      <a:endParaRPr lang="zh-TW" altLang="en-US"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180000" anchor="ctr">
                    <a:lnL w="19050">
                      <a:solidFill>
                        <a:schemeClr val="bg1"/>
                      </a:solidFill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29942874"/>
                  </a:ext>
                </a:extLst>
              </a:tr>
              <a:tr h="25316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20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Disk Slots</a:t>
                      </a:r>
                      <a:endParaRPr lang="en-US" sz="1200">
                        <a:solidFill>
                          <a:srgbClr val="FFFFFF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180000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10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</a:rPr>
                        <a:t>1</a:t>
                      </a:r>
                      <a:r>
                        <a:rPr lang="en-US" altLang="zh-TW" sz="110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</a:rPr>
                        <a:t>6</a:t>
                      </a:r>
                      <a:r>
                        <a:rPr lang="en-US" sz="110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</a:rPr>
                        <a:t> x 3.5” SATA disk bays​</a:t>
                      </a:r>
                      <a:endParaRPr lang="en-US" sz="1100" b="0" u="none" strike="noStrike" noProof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</a:endParaRPr>
                    </a:p>
                  </a:txBody>
                  <a:tcPr marL="180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50232112"/>
                  </a:ext>
                </a:extLst>
              </a:tr>
              <a:tr h="25316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20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</a:rPr>
                        <a:t>M.2 Slots</a:t>
                      </a:r>
                    </a:p>
                  </a:txBody>
                  <a:tcPr marL="180000" anchor="ctr">
                    <a:lnL w="0">
                      <a:noFill/>
                    </a:lnL>
                    <a:lnR w="19050">
                      <a:solidFill>
                        <a:schemeClr val="bg1"/>
                      </a:solidFill>
                    </a:lnR>
                    <a:lnT w="0">
                      <a:noFill/>
                    </a:lnT>
                    <a:lnB w="0">
                      <a:noFill/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 x M.2 2280 </a:t>
                      </a:r>
                      <a:r>
                        <a:rPr lang="en-US" sz="1100" b="1" i="0" u="none" strike="noStrike" noProof="0" dirty="0" err="1">
                          <a:solidFill>
                            <a:srgbClr val="FF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PCIe</a:t>
                      </a:r>
                      <a:r>
                        <a:rPr lang="en-US" sz="1100" b="1" i="0" u="none" strike="noStrike" noProof="0" dirty="0">
                          <a:solidFill>
                            <a:srgbClr val="FF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Gen5 </a:t>
                      </a:r>
                      <a:r>
                        <a:rPr lang="en-US" sz="11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slots</a:t>
                      </a:r>
                      <a:endParaRPr lang="zh-TW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180000" anchor="ctr">
                    <a:lnL w="19050">
                      <a:solidFill>
                        <a:schemeClr val="bg1"/>
                      </a:solidFill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65108857"/>
                  </a:ext>
                </a:extLst>
              </a:tr>
              <a:tr h="25316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20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Networking</a:t>
                      </a:r>
                      <a:endParaRPr lang="en-US" sz="120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180000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10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2 x 2.5GbE + 2 x 10GBASE-T​</a:t>
                      </a:r>
                      <a:endParaRPr lang="en-US" sz="1100">
                        <a:solidFill>
                          <a:srgbClr val="FFFFFF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180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30770782"/>
                  </a:ext>
                </a:extLst>
              </a:tr>
              <a:tr h="53230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</a:rPr>
                        <a:t>PCIe </a:t>
                      </a:r>
                      <a:r>
                        <a:rPr lang="zh-TW" altLang="en-US" sz="120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</a:rPr>
                        <a:t>Expansion Slots</a:t>
                      </a:r>
                      <a:endParaRPr lang="en-US" sz="1200">
                        <a:solidFill>
                          <a:srgbClr val="FFFFFF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</a:endParaRPr>
                    </a:p>
                  </a:txBody>
                  <a:tcPr marL="180000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10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3 PCIe </a:t>
                      </a:r>
                      <a:r>
                        <a:rPr lang="en-US" sz="1100" b="1">
                          <a:solidFill>
                            <a:srgbClr val="FF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Gen4 slot </a:t>
                      </a:r>
                      <a:r>
                        <a:rPr lang="en-US" sz="110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(Slot 1: Gen4 x4, Slot 2: Gen4 x8 or Gen 4 x4, Slot 3: Gen4 x4)​</a:t>
                      </a:r>
                    </a:p>
                    <a:p>
                      <a:pPr fontAlgn="base"/>
                      <a:r>
                        <a:rPr lang="en-US" sz="100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Support 10GbE, 25GbE x 2 NIC</a:t>
                      </a:r>
                    </a:p>
                    <a:p>
                      <a:pPr fontAlgn="base"/>
                      <a:r>
                        <a:rPr lang="en-US" sz="100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**Slot 2 provides the width of PCIe Gen4 x8 when Slot 1 is not in use, and provides the width of PCIe Gen4 x4 when Slot 1 is in use.​</a:t>
                      </a:r>
                    </a:p>
                  </a:txBody>
                  <a:tcPr marL="180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22564379"/>
                  </a:ext>
                </a:extLst>
              </a:tr>
              <a:tr h="23369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</a:rPr>
                        <a:t>USB​ Slots</a:t>
                      </a:r>
                      <a:endParaRPr lang="en-US" sz="1200" dirty="0">
                        <a:solidFill>
                          <a:srgbClr val="FFFFFF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</a:endParaRPr>
                    </a:p>
                  </a:txBody>
                  <a:tcPr marL="180000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altLang="zh-TW" sz="110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2 x USB 3.2 Gen2 Type-A​</a:t>
                      </a:r>
                      <a:endParaRPr lang="en-US" altLang="zh-TW" sz="1100">
                        <a:solidFill>
                          <a:srgbClr val="FFFFFF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180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1970856"/>
                  </a:ext>
                </a:extLst>
              </a:tr>
              <a:tr h="23369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20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GPU</a:t>
                      </a:r>
                      <a:endParaRPr lang="en-US" sz="1200">
                        <a:solidFill>
                          <a:srgbClr val="FFFFFF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180000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altLang="zh-TW" sz="110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iGPU​</a:t>
                      </a:r>
                      <a:endParaRPr lang="en-US" altLang="zh-TW" sz="1100">
                        <a:solidFill>
                          <a:srgbClr val="FFFFFF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180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88525297"/>
                  </a:ext>
                </a:extLst>
              </a:tr>
              <a:tr h="23369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20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PSU</a:t>
                      </a:r>
                      <a:endParaRPr lang="en-US" sz="120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180000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altLang="zh-TW" sz="1100" b="0" u="none" strike="noStrike" noProof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Redundant</a:t>
                      </a:r>
                      <a:r>
                        <a:rPr lang="zh-TW" sz="1100" b="0" u="none" strike="noStrike" noProof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altLang="zh-TW" sz="1100" b="0" u="none" strike="noStrike" noProof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PSU</a:t>
                      </a:r>
                      <a:endParaRPr lang="zh-TW" sz="1100" b="0" u="none" strike="noStrike" noProof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180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72952275"/>
                  </a:ext>
                </a:extLst>
              </a:tr>
              <a:tr h="38948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CN" altLang="en-US" sz="120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</a:rPr>
                        <a:t>System Fan</a:t>
                      </a:r>
                      <a:r>
                        <a:rPr lang="en-US" sz="120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/>
                        </a:rPr>
                        <a:t>​</a:t>
                      </a:r>
                      <a:endParaRPr lang="en-US" sz="1200">
                        <a:solidFill>
                          <a:srgbClr val="FFFFFF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/>
                      </a:endParaRPr>
                    </a:p>
                  </a:txBody>
                  <a:tcPr marL="180000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100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rial" panose="020B0604020202020204" pitchFamily="34" charset="0"/>
                        </a:rPr>
                        <a:t>3 x 60mm​</a:t>
                      </a:r>
                      <a:endParaRPr lang="en-US" sz="1100" dirty="0">
                        <a:solidFill>
                          <a:srgbClr val="FFFFFF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  <a:cs typeface="Arial" panose="020B0604020202020204" pitchFamily="34" charset="0"/>
                      </a:endParaRPr>
                    </a:p>
                  </a:txBody>
                  <a:tcPr marL="180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37940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57187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10">
            <a:extLst>
              <a:ext uri="{FF2B5EF4-FFF2-40B4-BE49-F238E27FC236}">
                <a16:creationId xmlns:a16="http://schemas.microsoft.com/office/drawing/2014/main" id="{C56526E8-A287-4872-AD27-3F4A118DBCD7}"/>
              </a:ext>
            </a:extLst>
          </p:cNvPr>
          <p:cNvSpPr txBox="1"/>
          <p:nvPr/>
        </p:nvSpPr>
        <p:spPr>
          <a:xfrm>
            <a:off x="345572" y="2372814"/>
            <a:ext cx="6760411" cy="31854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altLang="en-US" sz="4800" b="1" dirty="0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エンタープライズグレードのオペレーティングシステム</a:t>
            </a:r>
            <a:br>
              <a:rPr lang="en-US" altLang="zh-TW" sz="2500" b="1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</a:br>
            <a:r>
              <a:rPr lang="en-US" sz="2500" b="1" kern="0" spc="300" dirty="0" err="1">
                <a:solidFill>
                  <a:srgbClr val="FF3A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エンタープライズZFSテクノロジー搭載のQuTS</a:t>
            </a:r>
            <a:r>
              <a:rPr lang="ja-JP" altLang="en-US" sz="2500" b="1" kern="0" spc="300" dirty="0">
                <a:solidFill>
                  <a:srgbClr val="FF3A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 </a:t>
            </a:r>
            <a:r>
              <a:rPr lang="en-US" altLang="ja-JP" sz="2500" b="1" kern="0" spc="300" dirty="0" err="1">
                <a:solidFill>
                  <a:srgbClr val="FF3A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hero</a:t>
            </a:r>
            <a:r>
              <a:rPr lang="en-US" sz="2500" b="1" kern="0" spc="300" dirty="0" err="1">
                <a:solidFill>
                  <a:srgbClr val="FF3A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搭載</a:t>
            </a:r>
            <a:endParaRPr lang="en-US" altLang="zh-TW" sz="2500" b="1" kern="0" spc="300" dirty="0">
              <a:solidFill>
                <a:srgbClr val="FF3A00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endParaRPr lang="zh-TW" altLang="en-US" sz="55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D08877CF-A201-4F59-C10E-B39C377DBE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839" y="539205"/>
            <a:ext cx="1348877" cy="24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071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一張含有 螢幕擷取畫面, Rectangle, 正方形, 框架 的圖片&#10;&#10;自動產生的描述">
            <a:extLst>
              <a:ext uri="{FF2B5EF4-FFF2-40B4-BE49-F238E27FC236}">
                <a16:creationId xmlns:a16="http://schemas.microsoft.com/office/drawing/2014/main" id="{E630611B-17CB-ED31-C0CD-85D48A41F1B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36" y="1724833"/>
            <a:ext cx="2042914" cy="1761985"/>
          </a:xfrm>
          <a:prstGeom prst="rect">
            <a:avLst/>
          </a:prstGeom>
        </p:spPr>
      </p:pic>
      <p:pic>
        <p:nvPicPr>
          <p:cNvPr id="10" name="圖片 9" descr="一張含有 螢幕擷取畫面, Rectangle, 正方形, 框架 的圖片&#10;&#10;自動產生的描述">
            <a:extLst>
              <a:ext uri="{FF2B5EF4-FFF2-40B4-BE49-F238E27FC236}">
                <a16:creationId xmlns:a16="http://schemas.microsoft.com/office/drawing/2014/main" id="{7FC506AB-2CAB-016F-DE09-A7339DFDA1D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395" y="1724833"/>
            <a:ext cx="2042914" cy="1761985"/>
          </a:xfrm>
          <a:prstGeom prst="rect">
            <a:avLst/>
          </a:prstGeom>
        </p:spPr>
      </p:pic>
      <p:pic>
        <p:nvPicPr>
          <p:cNvPr id="11" name="圖片 10" descr="一張含有 螢幕擷取畫面, Rectangle, 正方形, 框架 的圖片&#10;&#10;自動產生的描述">
            <a:extLst>
              <a:ext uri="{FF2B5EF4-FFF2-40B4-BE49-F238E27FC236}">
                <a16:creationId xmlns:a16="http://schemas.microsoft.com/office/drawing/2014/main" id="{8DD7DA13-240A-A77A-240C-C98A477CF5A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954" y="1724832"/>
            <a:ext cx="2042914" cy="1761985"/>
          </a:xfrm>
          <a:prstGeom prst="rect">
            <a:avLst/>
          </a:prstGeom>
        </p:spPr>
      </p:pic>
      <p:pic>
        <p:nvPicPr>
          <p:cNvPr id="12" name="圖片 11" descr="一張含有 螢幕擷取畫面, Rectangle, 正方形, 框架 的圖片&#10;&#10;自動產生的描述">
            <a:extLst>
              <a:ext uri="{FF2B5EF4-FFF2-40B4-BE49-F238E27FC236}">
                <a16:creationId xmlns:a16="http://schemas.microsoft.com/office/drawing/2014/main" id="{66F0DF91-C450-76B0-5C1C-C819045FFBF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513" y="1724831"/>
            <a:ext cx="2042914" cy="1761985"/>
          </a:xfrm>
          <a:prstGeom prst="rect">
            <a:avLst/>
          </a:prstGeom>
        </p:spPr>
      </p:pic>
      <p:pic>
        <p:nvPicPr>
          <p:cNvPr id="13" name="圖片 12" descr="一張含有 螢幕擷取畫面, Rectangle, 正方形, 框架 的圖片&#10;&#10;自動產生的描述">
            <a:extLst>
              <a:ext uri="{FF2B5EF4-FFF2-40B4-BE49-F238E27FC236}">
                <a16:creationId xmlns:a16="http://schemas.microsoft.com/office/drawing/2014/main" id="{DF2EB310-150E-A17C-D898-FB4B3AE8FF1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070" y="1711640"/>
            <a:ext cx="2042914" cy="1761985"/>
          </a:xfrm>
          <a:prstGeom prst="rect">
            <a:avLst/>
          </a:prstGeom>
        </p:spPr>
      </p:pic>
      <p:sp>
        <p:nvSpPr>
          <p:cNvPr id="51" name="Google Shape;245;p16">
            <a:extLst>
              <a:ext uri="{FF2B5EF4-FFF2-40B4-BE49-F238E27FC236}">
                <a16:creationId xmlns:a16="http://schemas.microsoft.com/office/drawing/2014/main" id="{EA8A87F7-4EB6-4287-95D5-763AD867A349}"/>
              </a:ext>
            </a:extLst>
          </p:cNvPr>
          <p:cNvSpPr txBox="1"/>
          <p:nvPr/>
        </p:nvSpPr>
        <p:spPr>
          <a:xfrm>
            <a:off x="2743393" y="3061071"/>
            <a:ext cx="2042914" cy="338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ja-JP" altLang="en-US" sz="1600" b="1">
                <a:solidFill>
                  <a:srgbClr val="FF0C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データ保護</a:t>
            </a:r>
            <a:endParaRPr lang="en-US" b="1">
              <a:latin typeface="Meiryo UI" panose="020B0604030504040204" pitchFamily="50" charset="-128"/>
              <a:ea typeface="Meiryo UI" panose="020B0604030504040204" pitchFamily="50" charset="-128"/>
              <a:cs typeface="Calibri"/>
            </a:endParaRPr>
          </a:p>
        </p:txBody>
      </p:sp>
      <p:sp>
        <p:nvSpPr>
          <p:cNvPr id="52" name="Google Shape;248;p16">
            <a:extLst>
              <a:ext uri="{FF2B5EF4-FFF2-40B4-BE49-F238E27FC236}">
                <a16:creationId xmlns:a16="http://schemas.microsoft.com/office/drawing/2014/main" id="{676E84F8-CB2A-45D4-8CFE-BE2725E7E40B}"/>
              </a:ext>
            </a:extLst>
          </p:cNvPr>
          <p:cNvSpPr txBox="1"/>
          <p:nvPr/>
        </p:nvSpPr>
        <p:spPr>
          <a:xfrm>
            <a:off x="7414498" y="3038797"/>
            <a:ext cx="201677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ja-JP" altLang="en-US" sz="1600" b="1">
                <a:solidFill>
                  <a:srgbClr val="FF0C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安定性と拡張性</a:t>
            </a:r>
            <a:endParaRPr 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3" name="Google Shape;251;p16">
            <a:extLst>
              <a:ext uri="{FF2B5EF4-FFF2-40B4-BE49-F238E27FC236}">
                <a16:creationId xmlns:a16="http://schemas.microsoft.com/office/drawing/2014/main" id="{6A2EFFEC-D067-4E7D-B6CD-7E6F8A64667D}"/>
              </a:ext>
            </a:extLst>
          </p:cNvPr>
          <p:cNvSpPr txBox="1"/>
          <p:nvPr/>
        </p:nvSpPr>
        <p:spPr>
          <a:xfrm>
            <a:off x="9729070" y="2875788"/>
            <a:ext cx="204291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ja-JP" altLang="en-US" sz="1600" b="1">
                <a:solidFill>
                  <a:srgbClr val="FF0C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マネジメントと</a:t>
            </a:r>
            <a:br>
              <a:rPr lang="ja-JP" altLang="en-US" sz="1600" b="1" dirty="0">
                <a:solidFill>
                  <a:srgbClr val="FF0C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</a:br>
            <a:r>
              <a:rPr lang="ja-JP" altLang="en-US" sz="1600" b="1">
                <a:solidFill>
                  <a:srgbClr val="FF0C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アプリケーション</a:t>
            </a:r>
            <a:endParaRPr 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8" name="Google Shape;239;p16">
            <a:extLst>
              <a:ext uri="{FF2B5EF4-FFF2-40B4-BE49-F238E27FC236}">
                <a16:creationId xmlns:a16="http://schemas.microsoft.com/office/drawing/2014/main" id="{BA1AAD94-AFEB-4B63-8B54-D9E98B690614}"/>
              </a:ext>
            </a:extLst>
          </p:cNvPr>
          <p:cNvSpPr txBox="1"/>
          <p:nvPr/>
        </p:nvSpPr>
        <p:spPr>
          <a:xfrm>
            <a:off x="5085942" y="3061072"/>
            <a:ext cx="2042914" cy="338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ja-JP" altLang="en-US" sz="1600" b="1">
                <a:solidFill>
                  <a:srgbClr val="FF0C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データ効率</a:t>
            </a:r>
            <a:endParaRPr 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4" name="圖形 53">
            <a:extLst>
              <a:ext uri="{FF2B5EF4-FFF2-40B4-BE49-F238E27FC236}">
                <a16:creationId xmlns:a16="http://schemas.microsoft.com/office/drawing/2014/main" id="{A84D5B1E-33E8-4AC8-9DC4-84CAB7C416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80942" y="1956871"/>
            <a:ext cx="920417" cy="911393"/>
          </a:xfrm>
          <a:prstGeom prst="rect">
            <a:avLst/>
          </a:prstGeom>
        </p:spPr>
      </p:pic>
      <p:pic>
        <p:nvPicPr>
          <p:cNvPr id="55" name="圖形 54">
            <a:extLst>
              <a:ext uri="{FF2B5EF4-FFF2-40B4-BE49-F238E27FC236}">
                <a16:creationId xmlns:a16="http://schemas.microsoft.com/office/drawing/2014/main" id="{789C9F8A-7DED-4A5F-ABC4-937156E241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20063" y="1893664"/>
            <a:ext cx="1031098" cy="1031098"/>
          </a:xfrm>
          <a:prstGeom prst="rect">
            <a:avLst/>
          </a:prstGeom>
        </p:spPr>
      </p:pic>
      <p:sp>
        <p:nvSpPr>
          <p:cNvPr id="50" name="Google Shape;242;p16">
            <a:extLst>
              <a:ext uri="{FF2B5EF4-FFF2-40B4-BE49-F238E27FC236}">
                <a16:creationId xmlns:a16="http://schemas.microsoft.com/office/drawing/2014/main" id="{51F108DB-0664-4E22-BB92-A77A0302492F}"/>
              </a:ext>
            </a:extLst>
          </p:cNvPr>
          <p:cNvSpPr txBox="1"/>
          <p:nvPr/>
        </p:nvSpPr>
        <p:spPr>
          <a:xfrm>
            <a:off x="449725" y="3051196"/>
            <a:ext cx="203377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ja-JP" altLang="en-US" sz="1600" b="1">
                <a:solidFill>
                  <a:srgbClr val="FF0C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データの完全性</a:t>
            </a:r>
            <a:endParaRPr 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6" name="圖形 55">
            <a:extLst>
              <a:ext uri="{FF2B5EF4-FFF2-40B4-BE49-F238E27FC236}">
                <a16:creationId xmlns:a16="http://schemas.microsoft.com/office/drawing/2014/main" id="{B2586895-B0B6-4B7E-A669-9EAE4D945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7672" y="1911329"/>
            <a:ext cx="869216" cy="869216"/>
          </a:xfrm>
          <a:prstGeom prst="rect">
            <a:avLst/>
          </a:prstGeom>
        </p:spPr>
      </p:pic>
      <p:pic>
        <p:nvPicPr>
          <p:cNvPr id="57" name="圖形 56">
            <a:extLst>
              <a:ext uri="{FF2B5EF4-FFF2-40B4-BE49-F238E27FC236}">
                <a16:creationId xmlns:a16="http://schemas.microsoft.com/office/drawing/2014/main" id="{E4DF788C-C945-4A4A-9172-6B1D5ADC48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57006" y="1822301"/>
            <a:ext cx="961146" cy="961146"/>
          </a:xfrm>
          <a:prstGeom prst="rect">
            <a:avLst/>
          </a:prstGeom>
        </p:spPr>
      </p:pic>
      <p:pic>
        <p:nvPicPr>
          <p:cNvPr id="65" name="圖形 64">
            <a:extLst>
              <a:ext uri="{FF2B5EF4-FFF2-40B4-BE49-F238E27FC236}">
                <a16:creationId xmlns:a16="http://schemas.microsoft.com/office/drawing/2014/main" id="{3B4E5935-5D96-4919-A69A-1189FF81A49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239351" y="1893500"/>
            <a:ext cx="904875" cy="904875"/>
          </a:xfrm>
          <a:prstGeom prst="rect">
            <a:avLst/>
          </a:prstGeom>
        </p:spPr>
      </p:pic>
      <p:sp>
        <p:nvSpPr>
          <p:cNvPr id="68" name="Google Shape;246;p16">
            <a:extLst>
              <a:ext uri="{FF2B5EF4-FFF2-40B4-BE49-F238E27FC236}">
                <a16:creationId xmlns:a16="http://schemas.microsoft.com/office/drawing/2014/main" id="{A75B351A-292D-40C6-A19B-875DCE59BE8A}"/>
              </a:ext>
            </a:extLst>
          </p:cNvPr>
          <p:cNvSpPr/>
          <p:nvPr/>
        </p:nvSpPr>
        <p:spPr>
          <a:xfrm>
            <a:off x="2732093" y="3441598"/>
            <a:ext cx="2191178" cy="3416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285750" indent="-285750">
              <a:spcBef>
                <a:spcPts val="800"/>
              </a:spcBef>
              <a:buClr>
                <a:srgbClr val="FF3A00"/>
              </a:buClr>
              <a:buSzPct val="50000"/>
              <a:buFont typeface="Wingdings" panose="05000000000000000000" pitchFamily="2" charset="2"/>
              <a:buChar char="l"/>
              <a:tabLst>
                <a:tab pos="88900" algn="l"/>
              </a:tabLst>
            </a:pPr>
            <a:r>
              <a:rPr lang="en-US" sz="110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付属のZFSスナップショット機能により</a:t>
            </a:r>
            <a:r>
              <a:rPr lang="en-US" sz="1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、</a:t>
            </a:r>
            <a:r>
              <a:rPr lang="ja-JP" alt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最大</a:t>
            </a:r>
            <a:r>
              <a:rPr lang="en-US" sz="1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65,536のスナップショットが可能です（フォルダ/LUN</a:t>
            </a:r>
            <a:r>
              <a:rPr lang="ja-JP" alt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をサポート）</a:t>
            </a:r>
            <a:r>
              <a:rPr lang="en-US" sz="1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 </a:t>
            </a:r>
            <a:endParaRPr lang="en-US" sz="11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marL="285750" indent="-285750">
              <a:spcBef>
                <a:spcPts val="800"/>
              </a:spcBef>
              <a:buClr>
                <a:srgbClr val="FF3A00"/>
              </a:buClr>
              <a:buSzPct val="50000"/>
              <a:buFont typeface="Wingdings" panose="05000000000000000000" pitchFamily="2" charset="2"/>
              <a:buChar char="l"/>
              <a:tabLst>
                <a:tab pos="180975" algn="l"/>
              </a:tabLst>
            </a:pPr>
            <a:r>
              <a:rPr lang="en-US" sz="110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SnapSync</a:t>
            </a:r>
            <a:endParaRPr lang="en-US" sz="11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marL="285750" indent="-285750">
              <a:spcBef>
                <a:spcPts val="800"/>
              </a:spcBef>
              <a:buClr>
                <a:srgbClr val="FF3A00"/>
              </a:buClr>
              <a:buSzPct val="50000"/>
              <a:buFont typeface="Wingdings" panose="05000000000000000000" pitchFamily="2" charset="2"/>
              <a:buChar char="l"/>
              <a:tabLst>
                <a:tab pos="180975" algn="l"/>
              </a:tabLst>
            </a:pPr>
            <a:r>
              <a:rPr lang="en-US" sz="110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利用可能なRAIDタイプが増加</a:t>
            </a:r>
            <a:endParaRPr lang="en-US" altLang="zh-TW" sz="1100" err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285750" indent="-285750">
              <a:spcBef>
                <a:spcPts val="800"/>
              </a:spcBef>
              <a:buClr>
                <a:srgbClr val="FF3A00"/>
              </a:buClr>
              <a:buSzPct val="50000"/>
              <a:buFont typeface="Wingdings" panose="05000000000000000000" pitchFamily="2" charset="2"/>
              <a:buChar char="l"/>
              <a:tabLst>
                <a:tab pos="180975" algn="l"/>
              </a:tabLst>
            </a:pPr>
            <a:r>
              <a:rPr lang="en-US" sz="1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WORM (write once read many) </a:t>
            </a:r>
            <a:endParaRPr lang="en-US" sz="11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marL="285750" indent="-285750">
              <a:spcBef>
                <a:spcPts val="800"/>
              </a:spcBef>
              <a:buClr>
                <a:srgbClr val="FF3A00"/>
              </a:buClr>
              <a:buSzPct val="50000"/>
              <a:buFont typeface="Wingdings" panose="05000000000000000000" pitchFamily="2" charset="2"/>
              <a:buChar char="l"/>
              <a:tabLst>
                <a:tab pos="180975" algn="l"/>
              </a:tabLst>
            </a:pPr>
            <a:r>
              <a:rPr lang="en-US" sz="110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SMB署名と暗号化AES-NIアクセラレーション</a:t>
            </a:r>
            <a:endParaRPr lang="en-US" sz="1100" err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285750" indent="-285750">
              <a:spcBef>
                <a:spcPts val="800"/>
              </a:spcBef>
              <a:buClr>
                <a:srgbClr val="FF3A00"/>
              </a:buClr>
              <a:buSzPct val="50000"/>
              <a:buFont typeface="Wingdings" panose="05000000000000000000" pitchFamily="2" charset="2"/>
              <a:buChar char="l"/>
              <a:tabLst>
                <a:tab pos="180975" algn="l"/>
              </a:tabLst>
            </a:pPr>
            <a:r>
              <a:rPr lang="en-US" sz="11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GMAC</a:t>
            </a:r>
            <a:r>
              <a:rPr lang="ja-JP" altLang="en-US" sz="11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による</a:t>
            </a:r>
            <a:r>
              <a:rPr lang="en-US" sz="11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SMB</a:t>
            </a:r>
            <a:r>
              <a:rPr lang="ja-JP" altLang="en-US" sz="11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署名</a:t>
            </a:r>
            <a:endParaRPr lang="en-US" sz="110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285750" indent="-285750">
              <a:spcBef>
                <a:spcPts val="800"/>
              </a:spcBef>
              <a:buClr>
                <a:srgbClr val="FF3A00"/>
              </a:buClr>
              <a:buSzPct val="50000"/>
              <a:buFont typeface="Wingdings" panose="05000000000000000000" pitchFamily="2" charset="2"/>
              <a:buChar char="l"/>
              <a:tabLst>
                <a:tab pos="180975" algn="l"/>
              </a:tabLst>
            </a:pPr>
            <a:r>
              <a:rPr lang="ja-JP" alt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認証とパスワードレス</a:t>
            </a:r>
            <a:endParaRPr lang="en-US" sz="11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D92FF18-266C-71C6-044F-F44C4BE32DDE}"/>
              </a:ext>
            </a:extLst>
          </p:cNvPr>
          <p:cNvSpPr txBox="1"/>
          <p:nvPr/>
        </p:nvSpPr>
        <p:spPr>
          <a:xfrm>
            <a:off x="398834" y="338475"/>
            <a:ext cx="11420272" cy="8002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4600" b="1" err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QuTS</a:t>
            </a:r>
            <a:r>
              <a:rPr lang="en-US" altLang="zh-TW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 hero h5.1.x</a:t>
            </a:r>
            <a:r>
              <a:rPr lang="en-US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のハイライト</a:t>
            </a:r>
            <a:endParaRPr lang="zh-TW" altLang="en-US" sz="4600" b="1">
              <a:solidFill>
                <a:schemeClr val="bg1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4" name="Google Shape;246;p16">
            <a:extLst>
              <a:ext uri="{FF2B5EF4-FFF2-40B4-BE49-F238E27FC236}">
                <a16:creationId xmlns:a16="http://schemas.microsoft.com/office/drawing/2014/main" id="{D9786760-E00B-9ACA-E691-3ECB0C45F33F}"/>
              </a:ext>
            </a:extLst>
          </p:cNvPr>
          <p:cNvSpPr/>
          <p:nvPr/>
        </p:nvSpPr>
        <p:spPr>
          <a:xfrm>
            <a:off x="389083" y="3441598"/>
            <a:ext cx="2191178" cy="3416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285750" indent="-285750">
              <a:lnSpc>
                <a:spcPts val="1700"/>
              </a:lnSpc>
              <a:spcBef>
                <a:spcPts val="800"/>
              </a:spcBef>
              <a:buClr>
                <a:srgbClr val="FF3A00"/>
              </a:buClr>
              <a:buSzPct val="50000"/>
              <a:buFont typeface="Wingdings" panose="05000000000000000000" pitchFamily="2" charset="2"/>
              <a:buChar char="l"/>
              <a:tabLst>
                <a:tab pos="88900" algn="l"/>
              </a:tabLst>
            </a:pPr>
            <a:r>
              <a:rPr lang="zh-TW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QuTSヒーローはもはやファイルシステム・チェック（FSCK）を必要とせず、ZFSミラー・レイヤーのCOW（コピー・オン・ライト）がデータの完全性を保つことができます。</a:t>
            </a:r>
            <a:endParaRPr lang="en-US" altLang="zh-TW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Google Shape;246;p16">
            <a:extLst>
              <a:ext uri="{FF2B5EF4-FFF2-40B4-BE49-F238E27FC236}">
                <a16:creationId xmlns:a16="http://schemas.microsoft.com/office/drawing/2014/main" id="{A07FB7E4-5FDB-6C42-392D-4226274288E8}"/>
              </a:ext>
            </a:extLst>
          </p:cNvPr>
          <p:cNvSpPr/>
          <p:nvPr/>
        </p:nvSpPr>
        <p:spPr>
          <a:xfrm>
            <a:off x="5075103" y="3441598"/>
            <a:ext cx="2191178" cy="3416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285750" indent="-285750">
              <a:spcBef>
                <a:spcPts val="800"/>
              </a:spcBef>
              <a:buClr>
                <a:srgbClr val="FF3A00"/>
              </a:buClr>
              <a:buSzPct val="50000"/>
              <a:buFont typeface="Wingdings" panose="05000000000000000000" pitchFamily="2" charset="2"/>
              <a:buChar char="l"/>
              <a:tabLst>
                <a:tab pos="88900" algn="l"/>
              </a:tabLst>
            </a:pPr>
            <a:r>
              <a:rPr lang="zh-TW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インライン圧縮、インライン圧縮、インライン重複排除でストレージの利用効率を向上</a:t>
            </a:r>
            <a:r>
              <a:rPr lang="zh-TW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  <a:sym typeface="Arial" panose="020B0604020202020204" pitchFamily="34" charset="0"/>
              </a:rPr>
              <a:t>させます</a:t>
            </a:r>
            <a:r>
              <a:rPr lang="zh-TW" altLang="en-US" sz="1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 </a:t>
            </a:r>
            <a:endParaRPr lang="zh-TW" altLang="en-US" sz="11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285750" indent="-285750">
              <a:spcBef>
                <a:spcPts val="800"/>
              </a:spcBef>
              <a:buClr>
                <a:srgbClr val="FF3A00"/>
              </a:buClr>
              <a:buSzPct val="50000"/>
              <a:buFont typeface="Wingdings" panose="05000000000000000000" pitchFamily="2" charset="2"/>
              <a:buChar char="l"/>
              <a:tabLst>
                <a:tab pos="88900" algn="l"/>
              </a:tabLst>
            </a:pPr>
            <a:r>
              <a:rPr lang="en-US" altLang="zh-TW" sz="1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ZIL</a:t>
            </a:r>
            <a:r>
              <a:rPr lang="zh-TW" altLang="en-US" sz="1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&amp;</a:t>
            </a:r>
            <a:r>
              <a:rPr lang="zh-TW" altLang="en-US" sz="1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L2ARC</a:t>
            </a:r>
            <a:endParaRPr lang="zh-TW" sz="11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marL="285750" indent="-285750">
              <a:spcBef>
                <a:spcPts val="800"/>
              </a:spcBef>
              <a:buClr>
                <a:srgbClr val="FF3A00"/>
              </a:buClr>
              <a:buSzPct val="50000"/>
              <a:buFont typeface="Wingdings" panose="05000000000000000000" pitchFamily="2" charset="2"/>
              <a:buChar char="l"/>
              <a:tabLst>
                <a:tab pos="88900" algn="l"/>
              </a:tabLst>
            </a:pPr>
            <a:r>
              <a:rPr lang="zh-TW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Write Coalescing</a:t>
            </a:r>
            <a:endParaRPr lang="zh-TW" sz="11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marL="285750" indent="-285750">
              <a:spcBef>
                <a:spcPts val="800"/>
              </a:spcBef>
              <a:buClr>
                <a:srgbClr val="FF3A00"/>
              </a:buClr>
              <a:buSzPct val="50000"/>
              <a:buFont typeface="Wingdings" panose="05000000000000000000" pitchFamily="2" charset="2"/>
              <a:buChar char="l"/>
              <a:tabLst>
                <a:tab pos="88900" algn="l"/>
              </a:tabLst>
            </a:pPr>
            <a:r>
              <a:rPr lang="zh-TW" alt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プールオーバープロビジョニング</a:t>
            </a:r>
            <a:endParaRPr lang="zh-TW" sz="11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285750" indent="-285750">
              <a:spcBef>
                <a:spcPts val="800"/>
              </a:spcBef>
              <a:buClr>
                <a:srgbClr val="FF3A00"/>
              </a:buClr>
              <a:buSzPct val="50000"/>
              <a:buFont typeface="Wingdings" panose="05000000000000000000" pitchFamily="2" charset="2"/>
              <a:buChar char="l"/>
              <a:tabLst>
                <a:tab pos="88900" algn="l"/>
              </a:tabLst>
            </a:pPr>
            <a:r>
              <a:rPr lang="en-US" sz="11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SMB</a:t>
            </a:r>
            <a:r>
              <a:rPr lang="zh-TW" altLang="en-US" sz="11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マルチチャネル</a:t>
            </a:r>
            <a:endParaRPr lang="zh-TW" sz="110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285750" indent="-285750">
              <a:spcBef>
                <a:spcPts val="800"/>
              </a:spcBef>
              <a:buClr>
                <a:srgbClr val="FF3A00"/>
              </a:buClr>
              <a:buSzPct val="50000"/>
              <a:buFont typeface="Wingdings" panose="05000000000000000000" pitchFamily="2" charset="2"/>
              <a:buChar char="l"/>
              <a:tabLst>
                <a:tab pos="88900" algn="l"/>
              </a:tabLst>
            </a:pPr>
            <a:r>
              <a:rPr lang="en-US" altLang="zh-TW" sz="1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iSCSI</a:t>
            </a:r>
            <a:r>
              <a:rPr lang="zh-TW" altLang="en-US" sz="1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Read</a:t>
            </a:r>
            <a:r>
              <a:rPr lang="zh-TW" altLang="en-US" sz="1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Zero</a:t>
            </a:r>
            <a:r>
              <a:rPr lang="zh-TW" altLang="en-US" sz="1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Copy</a:t>
            </a:r>
            <a:endParaRPr lang="zh-TW" sz="11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marL="285750" indent="-285750">
              <a:spcBef>
                <a:spcPts val="800"/>
              </a:spcBef>
              <a:buClr>
                <a:srgbClr val="FF3A00"/>
              </a:buClr>
              <a:buSzPct val="50000"/>
              <a:buFont typeface="Wingdings" panose="05000000000000000000" pitchFamily="2" charset="2"/>
              <a:buChar char="l"/>
              <a:tabLst>
                <a:tab pos="88900" algn="l"/>
              </a:tabLst>
            </a:pPr>
            <a:r>
              <a:rPr lang="zh-TW" alt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暗号化</a:t>
            </a:r>
            <a:r>
              <a:rPr lang="zh-TW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L</a:t>
            </a:r>
            <a:r>
              <a:rPr lang="en-US" altLang="zh-TW" sz="1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UN/</a:t>
            </a:r>
            <a:r>
              <a:rPr lang="zh-TW" alt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フォルダーのパフォーマンス向上</a:t>
            </a:r>
            <a:endParaRPr lang="zh-TW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Google Shape;246;p16">
            <a:extLst>
              <a:ext uri="{FF2B5EF4-FFF2-40B4-BE49-F238E27FC236}">
                <a16:creationId xmlns:a16="http://schemas.microsoft.com/office/drawing/2014/main" id="{D29066DD-E1BC-4773-E9D6-81B5BECB55B9}"/>
              </a:ext>
            </a:extLst>
          </p:cNvPr>
          <p:cNvSpPr/>
          <p:nvPr/>
        </p:nvSpPr>
        <p:spPr>
          <a:xfrm>
            <a:off x="7418113" y="3441598"/>
            <a:ext cx="2191178" cy="3416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285750" indent="-285750">
              <a:spcBef>
                <a:spcPts val="800"/>
              </a:spcBef>
              <a:buClr>
                <a:srgbClr val="FF3A00"/>
              </a:buClr>
              <a:buSzPct val="50000"/>
              <a:buFont typeface="Wingdings" panose="05000000000000000000" pitchFamily="2" charset="2"/>
              <a:buChar char="l"/>
              <a:tabLst>
                <a:tab pos="88900" algn="l"/>
              </a:tabLst>
            </a:pPr>
            <a:r>
              <a:rPr lang="zh-TW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簡単にPBレベルのストレージ容量に拡張可能</a:t>
            </a:r>
            <a:endParaRPr lang="en-US" altLang="zh-TW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indent="-285750">
              <a:spcBef>
                <a:spcPts val="800"/>
              </a:spcBef>
              <a:buClr>
                <a:srgbClr val="FF3A00"/>
              </a:buClr>
              <a:buSzPct val="50000"/>
              <a:buFont typeface="Wingdings" panose="05000000000000000000" pitchFamily="2" charset="2"/>
              <a:buChar char="l"/>
              <a:tabLst>
                <a:tab pos="88900" algn="l"/>
              </a:tabLst>
            </a:pPr>
            <a:r>
              <a:rPr lang="zh-TW" alt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エンタープライズレベルの安定性を実現する</a:t>
            </a:r>
            <a:r>
              <a:rPr lang="zh-TW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ECC RAM</a:t>
            </a:r>
            <a:r>
              <a:rPr lang="zh-TW" alt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対応モデルを提供</a:t>
            </a:r>
            <a:endParaRPr lang="zh-TW" sz="11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285750" indent="-285750">
              <a:spcBef>
                <a:spcPts val="800"/>
              </a:spcBef>
              <a:buClr>
                <a:srgbClr val="FF3A00"/>
              </a:buClr>
              <a:buSzPct val="50000"/>
              <a:buFont typeface="Wingdings" panose="05000000000000000000" pitchFamily="2" charset="2"/>
              <a:buChar char="l"/>
              <a:tabLst>
                <a:tab pos="88900" algn="l"/>
              </a:tabLst>
            </a:pPr>
            <a:r>
              <a:rPr lang="en-US" altLang="zh-TW" sz="11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ZFS</a:t>
            </a:r>
            <a:r>
              <a:rPr lang="zh-TW" altLang="en-US" sz="11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 </a:t>
            </a:r>
            <a:r>
              <a:rPr lang="zh-TW" sz="11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RAID</a:t>
            </a:r>
            <a:r>
              <a:rPr lang="zh-TW" altLang="en-US" sz="11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の拡張</a:t>
            </a:r>
            <a:r>
              <a:rPr lang="en-US" altLang="zh-TW" sz="11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/</a:t>
            </a:r>
            <a:r>
              <a:rPr lang="zh-TW" altLang="en-US" sz="11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アップグレード</a:t>
            </a:r>
            <a:endParaRPr lang="zh-TW" altLang="en-US" sz="110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marL="285750" indent="-285750">
              <a:spcBef>
                <a:spcPts val="800"/>
              </a:spcBef>
              <a:buClr>
                <a:srgbClr val="FF3A00"/>
              </a:buClr>
              <a:buSzPct val="50000"/>
              <a:buFont typeface="Wingdings" panose="05000000000000000000" pitchFamily="2" charset="2"/>
              <a:buChar char="l"/>
              <a:tabLst>
                <a:tab pos="88900" algn="l"/>
              </a:tabLst>
            </a:pPr>
            <a:r>
              <a:rPr lang="en-US" altLang="zh-TW" sz="1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S</a:t>
            </a:r>
            <a:r>
              <a:rPr lang="zh-TW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S</a:t>
            </a:r>
            <a:r>
              <a:rPr lang="en-US" altLang="zh-TW" sz="1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D/HDD</a:t>
            </a:r>
            <a:r>
              <a:rPr lang="zh-TW" alt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寿命予測サービスの提供</a:t>
            </a:r>
            <a:endParaRPr lang="zh-TW" sz="11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marL="285750" indent="-285750">
              <a:spcBef>
                <a:spcPts val="800"/>
              </a:spcBef>
              <a:buClr>
                <a:srgbClr val="FF3A00"/>
              </a:buClr>
              <a:buSzPct val="50000"/>
              <a:buFont typeface="Wingdings" panose="05000000000000000000" pitchFamily="2" charset="2"/>
              <a:buChar char="l"/>
              <a:tabLst>
                <a:tab pos="88900" algn="l"/>
              </a:tabLst>
            </a:pPr>
            <a:r>
              <a:rPr lang="zh-TW" alt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移行予測</a:t>
            </a:r>
            <a:endParaRPr lang="zh-TW" sz="11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7" name="Google Shape;246;p16">
            <a:extLst>
              <a:ext uri="{FF2B5EF4-FFF2-40B4-BE49-F238E27FC236}">
                <a16:creationId xmlns:a16="http://schemas.microsoft.com/office/drawing/2014/main" id="{08BEBD6B-AB3C-E317-558C-0D8E92DE3B49}"/>
              </a:ext>
            </a:extLst>
          </p:cNvPr>
          <p:cNvSpPr/>
          <p:nvPr/>
        </p:nvSpPr>
        <p:spPr>
          <a:xfrm>
            <a:off x="9761121" y="3441598"/>
            <a:ext cx="2191178" cy="3416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285750" indent="-285750">
              <a:spcBef>
                <a:spcPts val="800"/>
              </a:spcBef>
              <a:buClr>
                <a:srgbClr val="FF3A00"/>
              </a:buClr>
              <a:buSzPct val="50000"/>
              <a:buFont typeface="Wingdings" panose="05000000000000000000" pitchFamily="2" charset="2"/>
              <a:buChar char="l"/>
              <a:tabLst>
                <a:tab pos="88900" algn="l"/>
              </a:tabLst>
            </a:pPr>
            <a:r>
              <a:rPr lang="zh-TW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詳細ACL</a:t>
            </a:r>
            <a:endParaRPr lang="zh-TW" sz="11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  <a:p>
            <a:pPr marL="285750" indent="-285750">
              <a:spcBef>
                <a:spcPts val="800"/>
              </a:spcBef>
              <a:buClr>
                <a:srgbClr val="FF3A00"/>
              </a:buClr>
              <a:buSzPct val="50000"/>
              <a:buFont typeface="Wingdings" panose="05000000000000000000" pitchFamily="2" charset="2"/>
              <a:buChar char="l"/>
              <a:tabLst>
                <a:tab pos="88900" algn="l"/>
              </a:tabLst>
            </a:pPr>
            <a:r>
              <a:rPr lang="zh-TW" alt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プロトコルと接続</a:t>
            </a:r>
            <a:endParaRPr lang="zh-TW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indent="-285750">
              <a:spcBef>
                <a:spcPts val="800"/>
              </a:spcBef>
              <a:buClr>
                <a:srgbClr val="FF3A00"/>
              </a:buClr>
              <a:buSzPct val="50000"/>
              <a:buFont typeface="Wingdings" panose="05000000000000000000" pitchFamily="2" charset="2"/>
              <a:buChar char="l"/>
              <a:tabLst>
                <a:tab pos="88900" algn="l"/>
              </a:tabLst>
            </a:pPr>
            <a:r>
              <a:rPr lang="en-US" altLang="zh-TW" sz="110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委任管理</a:t>
            </a:r>
            <a:endParaRPr lang="en-US" altLang="zh-TW" sz="11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marL="285750" indent="-285750">
              <a:spcBef>
                <a:spcPts val="800"/>
              </a:spcBef>
              <a:buClr>
                <a:srgbClr val="FF3A00"/>
              </a:buClr>
              <a:buSzPct val="50000"/>
              <a:buFont typeface="Arial" panose="05000000000000000000" pitchFamily="2" charset="2"/>
              <a:buChar char="•"/>
              <a:tabLst>
                <a:tab pos="88900" algn="l"/>
              </a:tabLst>
            </a:pPr>
            <a:r>
              <a:rPr lang="en-US" altLang="zh-TW" sz="1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AMIZ</a:t>
            </a:r>
            <a:r>
              <a:rPr lang="zh-TW" alt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クラウド</a:t>
            </a:r>
            <a:endParaRPr lang="zh-TW" altLang="en-US" sz="11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marL="285750" indent="-285750">
              <a:spcBef>
                <a:spcPts val="800"/>
              </a:spcBef>
              <a:buClr>
                <a:srgbClr val="FF3A00"/>
              </a:buClr>
              <a:buSzPct val="50000"/>
              <a:buFont typeface="Wingdings" panose="05000000000000000000" pitchFamily="2" charset="2"/>
              <a:buChar char="l"/>
              <a:tabLst>
                <a:tab pos="88900" algn="l"/>
              </a:tabLst>
            </a:pPr>
            <a:r>
              <a:rPr lang="en-US" sz="1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NFS</a:t>
            </a:r>
            <a:r>
              <a:rPr lang="zh-TW" alt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固定ポート</a:t>
            </a:r>
            <a:endParaRPr lang="en-US" altLang="zh-TW" sz="11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70208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>
            <a:extLst>
              <a:ext uri="{FF2B5EF4-FFF2-40B4-BE49-F238E27FC236}">
                <a16:creationId xmlns:a16="http://schemas.microsoft.com/office/drawing/2014/main" id="{F15219CF-327C-06A4-24AA-602C36EDB592}"/>
              </a:ext>
            </a:extLst>
          </p:cNvPr>
          <p:cNvGrpSpPr/>
          <p:nvPr/>
        </p:nvGrpSpPr>
        <p:grpSpPr>
          <a:xfrm>
            <a:off x="115803" y="3220730"/>
            <a:ext cx="2925534" cy="1310068"/>
            <a:chOff x="26403" y="3099228"/>
            <a:chExt cx="2959269" cy="1325175"/>
          </a:xfrm>
        </p:grpSpPr>
        <p:pic>
          <p:nvPicPr>
            <p:cNvPr id="72" name="圖片 71" descr="一張含有 坐, 桌, 正面, 書 的圖片&#10;&#10;自動產生的描述">
              <a:extLst>
                <a:ext uri="{FF2B5EF4-FFF2-40B4-BE49-F238E27FC236}">
                  <a16:creationId xmlns:a16="http://schemas.microsoft.com/office/drawing/2014/main" id="{F4DB49EE-EB74-4184-B6B1-FD457DE71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574" y="3509825"/>
              <a:ext cx="2930146" cy="914578"/>
            </a:xfrm>
            <a:prstGeom prst="rect">
              <a:avLst/>
            </a:prstGeom>
          </p:spPr>
        </p:pic>
        <p:pic>
          <p:nvPicPr>
            <p:cNvPr id="73" name="圖片 72" descr="一張含有 坐, 螢幕, 膝上型電腦, 電腦 的圖片&#10;&#10;自動產生的描述">
              <a:extLst>
                <a:ext uri="{FF2B5EF4-FFF2-40B4-BE49-F238E27FC236}">
                  <a16:creationId xmlns:a16="http://schemas.microsoft.com/office/drawing/2014/main" id="{2A696680-DBAB-4F0A-8F6F-23B39DF643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403" y="3099228"/>
              <a:ext cx="2959269" cy="773281"/>
            </a:xfrm>
            <a:prstGeom prst="rect">
              <a:avLst/>
            </a:prstGeom>
            <a:effectLst>
              <a:outerShdw blurRad="127000" dist="88900" dir="5400000" algn="t" rotWithShape="0">
                <a:prstClr val="black">
                  <a:alpha val="72000"/>
                </a:prstClr>
              </a:outerShdw>
            </a:effectLst>
          </p:spPr>
        </p:pic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FE6A3BFC-FD34-45CE-9218-0BAACF33F161}"/>
              </a:ext>
            </a:extLst>
          </p:cNvPr>
          <p:cNvSpPr txBox="1">
            <a:spLocks/>
          </p:cNvSpPr>
          <p:nvPr/>
        </p:nvSpPr>
        <p:spPr>
          <a:xfrm>
            <a:off x="0" y="5967267"/>
            <a:ext cx="12191999" cy="482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ctr"/>
            <a:r>
              <a:rPr lang="en-US" sz="2000">
                <a:solidFill>
                  <a:schemeClr val="accent4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AES-NI</a:t>
            </a:r>
            <a:r>
              <a:rPr lang="ja-JP" altLang="en-US" sz="2000">
                <a:solidFill>
                  <a:schemeClr val="accent4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アクセラレーションによる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SMB3</a:t>
            </a:r>
            <a:r>
              <a:rPr lang="ja-JP" altLang="en-US" sz="2000">
                <a:solidFill>
                  <a:schemeClr val="accent4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の署名と暗号化</a:t>
            </a:r>
            <a:endParaRPr lang="en-US">
              <a:solidFill>
                <a:schemeClr val="accent4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pic>
        <p:nvPicPr>
          <p:cNvPr id="48" name="圖片 16" descr="01.png">
            <a:extLst>
              <a:ext uri="{FF2B5EF4-FFF2-40B4-BE49-F238E27FC236}">
                <a16:creationId xmlns:a16="http://schemas.microsoft.com/office/drawing/2014/main" id="{D935CC8C-3075-4E77-9374-79467526C0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344" y="2139847"/>
            <a:ext cx="1425718" cy="1311768"/>
          </a:xfrm>
          <a:prstGeom prst="rect">
            <a:avLst/>
          </a:prstGeom>
        </p:spPr>
      </p:pic>
      <p:pic>
        <p:nvPicPr>
          <p:cNvPr id="49" name="Picture 2" descr="\\MARKETING\Marketing\MarketingMaterials\Misc\PPT美化\線上直播PPT\20180130_File Station_PPT直播\image\File station icon.png">
            <a:extLst>
              <a:ext uri="{FF2B5EF4-FFF2-40B4-BE49-F238E27FC236}">
                <a16:creationId xmlns:a16="http://schemas.microsoft.com/office/drawing/2014/main" id="{55575F4D-42E5-48B5-88C1-A6A978C3A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46" y="2458423"/>
            <a:ext cx="569480" cy="569480"/>
          </a:xfrm>
          <a:prstGeom prst="rect">
            <a:avLst/>
          </a:prstGeom>
          <a:noFill/>
        </p:spPr>
      </p:pic>
      <p:pic>
        <p:nvPicPr>
          <p:cNvPr id="50" name="圖片 17" descr="01.png">
            <a:extLst>
              <a:ext uri="{FF2B5EF4-FFF2-40B4-BE49-F238E27FC236}">
                <a16:creationId xmlns:a16="http://schemas.microsoft.com/office/drawing/2014/main" id="{42AAA8F1-6BD4-4FFD-A768-C0C337A1AB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3182" y="1921253"/>
            <a:ext cx="1425718" cy="1311768"/>
          </a:xfrm>
          <a:prstGeom prst="rect">
            <a:avLst/>
          </a:prstGeom>
        </p:spPr>
      </p:pic>
      <p:pic>
        <p:nvPicPr>
          <p:cNvPr id="51" name="Picture 2" descr="\\MARKETING\Marketing\MarketingMaterials\Misc\PPT美化\線上直播PPT\20180130_File Station_PPT直播\image\File station icon.png">
            <a:extLst>
              <a:ext uri="{FF2B5EF4-FFF2-40B4-BE49-F238E27FC236}">
                <a16:creationId xmlns:a16="http://schemas.microsoft.com/office/drawing/2014/main" id="{8F9A0993-98F7-4372-8190-DF7332595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46" y="4941388"/>
            <a:ext cx="569480" cy="569480"/>
          </a:xfrm>
          <a:prstGeom prst="rect">
            <a:avLst/>
          </a:prstGeom>
          <a:noFill/>
        </p:spPr>
      </p:pic>
      <p:sp>
        <p:nvSpPr>
          <p:cNvPr id="52" name="Arrow: Down 19">
            <a:extLst>
              <a:ext uri="{FF2B5EF4-FFF2-40B4-BE49-F238E27FC236}">
                <a16:creationId xmlns:a16="http://schemas.microsoft.com/office/drawing/2014/main" id="{F6C802A2-CE0D-4FDB-AF71-EEFDA8D0548F}"/>
              </a:ext>
            </a:extLst>
          </p:cNvPr>
          <p:cNvSpPr/>
          <p:nvPr/>
        </p:nvSpPr>
        <p:spPr>
          <a:xfrm>
            <a:off x="3107713" y="3208619"/>
            <a:ext cx="1873311" cy="1524094"/>
          </a:xfrm>
          <a:prstGeom prst="downArrow">
            <a:avLst/>
          </a:prstGeom>
          <a:gradFill>
            <a:gsLst>
              <a:gs pos="100000">
                <a:srgbClr val="33CCCC">
                  <a:alpha val="90000"/>
                </a:srgbClr>
              </a:gs>
              <a:gs pos="10000">
                <a:srgbClr val="00FFFF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3" name="TextBox 21">
            <a:extLst>
              <a:ext uri="{FF2B5EF4-FFF2-40B4-BE49-F238E27FC236}">
                <a16:creationId xmlns:a16="http://schemas.microsoft.com/office/drawing/2014/main" id="{9DF6B57B-B8CA-4A6B-8CF4-610D7DBCD72B}"/>
              </a:ext>
            </a:extLst>
          </p:cNvPr>
          <p:cNvSpPr txBox="1"/>
          <p:nvPr/>
        </p:nvSpPr>
        <p:spPr>
          <a:xfrm>
            <a:off x="3180045" y="3687072"/>
            <a:ext cx="1631338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1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H/W</a:t>
            </a:r>
            <a:endParaRPr lang="en-US" altLang="zh-TW" sz="16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algn="ctr"/>
            <a:r>
              <a:rPr lang="en-US" altLang="zh-TW" sz="1600" b="1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アクセラレーション</a:t>
            </a:r>
            <a:endParaRPr lang="en-US" altLang="zh-TW" sz="1600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2590ECA2-D6BD-E067-5CFF-6475EB00C6E4}"/>
              </a:ext>
            </a:extLst>
          </p:cNvPr>
          <p:cNvGrpSpPr/>
          <p:nvPr/>
        </p:nvGrpSpPr>
        <p:grpSpPr>
          <a:xfrm>
            <a:off x="9041419" y="3213626"/>
            <a:ext cx="3000372" cy="2198225"/>
            <a:chOff x="9075825" y="2805713"/>
            <a:chExt cx="3000372" cy="2198225"/>
          </a:xfrm>
        </p:grpSpPr>
        <p:pic>
          <p:nvPicPr>
            <p:cNvPr id="54" name="圖形 53">
              <a:extLst>
                <a:ext uri="{FF2B5EF4-FFF2-40B4-BE49-F238E27FC236}">
                  <a16:creationId xmlns:a16="http://schemas.microsoft.com/office/drawing/2014/main" id="{383385B0-ABD4-4E62-935F-6F7E610F0B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r="57331"/>
            <a:stretch/>
          </p:blipFill>
          <p:spPr>
            <a:xfrm>
              <a:off x="9075825" y="2805713"/>
              <a:ext cx="1664026" cy="1335781"/>
            </a:xfrm>
            <a:prstGeom prst="rect">
              <a:avLst/>
            </a:prstGeom>
          </p:spPr>
        </p:pic>
        <p:pic>
          <p:nvPicPr>
            <p:cNvPr id="55" name="圖形 54">
              <a:extLst>
                <a:ext uri="{FF2B5EF4-FFF2-40B4-BE49-F238E27FC236}">
                  <a16:creationId xmlns:a16="http://schemas.microsoft.com/office/drawing/2014/main" id="{DAD88C28-631F-46DA-8DF8-D2F3ECD7E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123572" y="3337063"/>
              <a:ext cx="1952625" cy="1666875"/>
            </a:xfrm>
            <a:prstGeom prst="rect">
              <a:avLst/>
            </a:prstGeom>
          </p:spPr>
        </p:pic>
      </p:grpSp>
      <p:sp>
        <p:nvSpPr>
          <p:cNvPr id="56" name="圖形 15">
            <a:extLst>
              <a:ext uri="{FF2B5EF4-FFF2-40B4-BE49-F238E27FC236}">
                <a16:creationId xmlns:a16="http://schemas.microsoft.com/office/drawing/2014/main" id="{C35EDBBD-F05F-4D97-965D-F2BA2EBC2F6F}"/>
              </a:ext>
            </a:extLst>
          </p:cNvPr>
          <p:cNvSpPr/>
          <p:nvPr/>
        </p:nvSpPr>
        <p:spPr>
          <a:xfrm>
            <a:off x="3483517" y="2299654"/>
            <a:ext cx="435626" cy="582937"/>
          </a:xfrm>
          <a:custGeom>
            <a:avLst/>
            <a:gdLst>
              <a:gd name="connsiteX0" fmla="*/ 504635 w 565880"/>
              <a:gd name="connsiteY0" fmla="*/ 324707 h 757237"/>
              <a:gd name="connsiteX1" fmla="*/ 476917 w 565880"/>
              <a:gd name="connsiteY1" fmla="*/ 324707 h 757237"/>
              <a:gd name="connsiteX2" fmla="*/ 476917 w 565880"/>
              <a:gd name="connsiteY2" fmla="*/ 193929 h 757237"/>
              <a:gd name="connsiteX3" fmla="*/ 282893 w 565880"/>
              <a:gd name="connsiteY3" fmla="*/ 0 h 757237"/>
              <a:gd name="connsiteX4" fmla="*/ 88964 w 565880"/>
              <a:gd name="connsiteY4" fmla="*/ 193929 h 757237"/>
              <a:gd name="connsiteX5" fmla="*/ 88964 w 565880"/>
              <a:gd name="connsiteY5" fmla="*/ 324707 h 757237"/>
              <a:gd name="connsiteX6" fmla="*/ 61246 w 565880"/>
              <a:gd name="connsiteY6" fmla="*/ 324707 h 757237"/>
              <a:gd name="connsiteX7" fmla="*/ 0 w 565880"/>
              <a:gd name="connsiteY7" fmla="*/ 385858 h 757237"/>
              <a:gd name="connsiteX8" fmla="*/ 0 w 565880"/>
              <a:gd name="connsiteY8" fmla="*/ 695992 h 757237"/>
              <a:gd name="connsiteX9" fmla="*/ 61246 w 565880"/>
              <a:gd name="connsiteY9" fmla="*/ 757238 h 757237"/>
              <a:gd name="connsiteX10" fmla="*/ 504635 w 565880"/>
              <a:gd name="connsiteY10" fmla="*/ 757238 h 757237"/>
              <a:gd name="connsiteX11" fmla="*/ 565880 w 565880"/>
              <a:gd name="connsiteY11" fmla="*/ 695992 h 757237"/>
              <a:gd name="connsiteX12" fmla="*/ 565880 w 565880"/>
              <a:gd name="connsiteY12" fmla="*/ 385953 h 757237"/>
              <a:gd name="connsiteX13" fmla="*/ 504635 w 565880"/>
              <a:gd name="connsiteY13" fmla="*/ 324707 h 757237"/>
              <a:gd name="connsiteX14" fmla="*/ 301657 w 565880"/>
              <a:gd name="connsiteY14" fmla="*/ 560165 h 757237"/>
              <a:gd name="connsiteX15" fmla="*/ 301657 w 565880"/>
              <a:gd name="connsiteY15" fmla="*/ 632936 h 757237"/>
              <a:gd name="connsiteX16" fmla="*/ 282893 w 565880"/>
              <a:gd name="connsiteY16" fmla="*/ 651701 h 757237"/>
              <a:gd name="connsiteX17" fmla="*/ 264128 w 565880"/>
              <a:gd name="connsiteY17" fmla="*/ 632936 h 757237"/>
              <a:gd name="connsiteX18" fmla="*/ 264128 w 565880"/>
              <a:gd name="connsiteY18" fmla="*/ 560165 h 757237"/>
              <a:gd name="connsiteX19" fmla="*/ 227838 w 565880"/>
              <a:gd name="connsiteY19" fmla="*/ 508445 h 757237"/>
              <a:gd name="connsiteX20" fmla="*/ 282893 w 565880"/>
              <a:gd name="connsiteY20" fmla="*/ 453390 h 757237"/>
              <a:gd name="connsiteX21" fmla="*/ 337947 w 565880"/>
              <a:gd name="connsiteY21" fmla="*/ 508445 h 757237"/>
              <a:gd name="connsiteX22" fmla="*/ 301657 w 565880"/>
              <a:gd name="connsiteY22" fmla="*/ 560165 h 757237"/>
              <a:gd name="connsiteX23" fmla="*/ 403384 w 565880"/>
              <a:gd name="connsiteY23" fmla="*/ 324707 h 757237"/>
              <a:gd name="connsiteX24" fmla="*/ 162401 w 565880"/>
              <a:gd name="connsiteY24" fmla="*/ 324707 h 757237"/>
              <a:gd name="connsiteX25" fmla="*/ 162401 w 565880"/>
              <a:gd name="connsiteY25" fmla="*/ 193929 h 757237"/>
              <a:gd name="connsiteX26" fmla="*/ 282893 w 565880"/>
              <a:gd name="connsiteY26" fmla="*/ 73438 h 757237"/>
              <a:gd name="connsiteX27" fmla="*/ 403384 w 565880"/>
              <a:gd name="connsiteY27" fmla="*/ 193929 h 757237"/>
              <a:gd name="connsiteX28" fmla="*/ 403384 w 565880"/>
              <a:gd name="connsiteY28" fmla="*/ 324707 h 757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65880" h="757237">
                <a:moveTo>
                  <a:pt x="504635" y="324707"/>
                </a:moveTo>
                <a:lnTo>
                  <a:pt x="476917" y="324707"/>
                </a:lnTo>
                <a:lnTo>
                  <a:pt x="476917" y="193929"/>
                </a:lnTo>
                <a:cubicBezTo>
                  <a:pt x="476822" y="86963"/>
                  <a:pt x="389858" y="0"/>
                  <a:pt x="282893" y="0"/>
                </a:cubicBezTo>
                <a:cubicBezTo>
                  <a:pt x="175927" y="0"/>
                  <a:pt x="88964" y="86963"/>
                  <a:pt x="88964" y="193929"/>
                </a:cubicBezTo>
                <a:lnTo>
                  <a:pt x="88964" y="324707"/>
                </a:lnTo>
                <a:lnTo>
                  <a:pt x="61246" y="324707"/>
                </a:lnTo>
                <a:cubicBezTo>
                  <a:pt x="27432" y="324707"/>
                  <a:pt x="0" y="352139"/>
                  <a:pt x="0" y="385858"/>
                </a:cubicBezTo>
                <a:lnTo>
                  <a:pt x="0" y="695992"/>
                </a:lnTo>
                <a:cubicBezTo>
                  <a:pt x="0" y="729806"/>
                  <a:pt x="27432" y="757238"/>
                  <a:pt x="61246" y="757238"/>
                </a:cubicBezTo>
                <a:lnTo>
                  <a:pt x="504635" y="757238"/>
                </a:lnTo>
                <a:cubicBezTo>
                  <a:pt x="538448" y="757238"/>
                  <a:pt x="565880" y="729806"/>
                  <a:pt x="565880" y="695992"/>
                </a:cubicBezTo>
                <a:lnTo>
                  <a:pt x="565880" y="385953"/>
                </a:lnTo>
                <a:cubicBezTo>
                  <a:pt x="565785" y="352139"/>
                  <a:pt x="538353" y="324707"/>
                  <a:pt x="504635" y="324707"/>
                </a:cubicBezTo>
                <a:close/>
                <a:moveTo>
                  <a:pt x="301657" y="560165"/>
                </a:moveTo>
                <a:lnTo>
                  <a:pt x="301657" y="632936"/>
                </a:lnTo>
                <a:cubicBezTo>
                  <a:pt x="301657" y="643319"/>
                  <a:pt x="293275" y="651701"/>
                  <a:pt x="282893" y="651701"/>
                </a:cubicBezTo>
                <a:cubicBezTo>
                  <a:pt x="272510" y="651701"/>
                  <a:pt x="264128" y="643319"/>
                  <a:pt x="264128" y="632936"/>
                </a:cubicBezTo>
                <a:lnTo>
                  <a:pt x="264128" y="560165"/>
                </a:lnTo>
                <a:cubicBezTo>
                  <a:pt x="242983" y="552450"/>
                  <a:pt x="227838" y="532257"/>
                  <a:pt x="227838" y="508445"/>
                </a:cubicBezTo>
                <a:cubicBezTo>
                  <a:pt x="227838" y="478060"/>
                  <a:pt x="252508" y="453390"/>
                  <a:pt x="282893" y="453390"/>
                </a:cubicBezTo>
                <a:cubicBezTo>
                  <a:pt x="313277" y="453390"/>
                  <a:pt x="337947" y="478060"/>
                  <a:pt x="337947" y="508445"/>
                </a:cubicBezTo>
                <a:cubicBezTo>
                  <a:pt x="337947" y="532352"/>
                  <a:pt x="322802" y="552545"/>
                  <a:pt x="301657" y="560165"/>
                </a:cubicBezTo>
                <a:close/>
                <a:moveTo>
                  <a:pt x="403384" y="324707"/>
                </a:moveTo>
                <a:lnTo>
                  <a:pt x="162401" y="324707"/>
                </a:lnTo>
                <a:lnTo>
                  <a:pt x="162401" y="193929"/>
                </a:lnTo>
                <a:cubicBezTo>
                  <a:pt x="162401" y="127445"/>
                  <a:pt x="216503" y="73438"/>
                  <a:pt x="282893" y="73438"/>
                </a:cubicBezTo>
                <a:cubicBezTo>
                  <a:pt x="349282" y="73438"/>
                  <a:pt x="403384" y="127540"/>
                  <a:pt x="403384" y="193929"/>
                </a:cubicBezTo>
                <a:cubicBezTo>
                  <a:pt x="403384" y="193929"/>
                  <a:pt x="403384" y="324707"/>
                  <a:pt x="403384" y="324707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54E65E52-0B96-4EDE-AAA2-755708715F98}"/>
              </a:ext>
            </a:extLst>
          </p:cNvPr>
          <p:cNvSpPr txBox="1"/>
          <p:nvPr/>
        </p:nvSpPr>
        <p:spPr>
          <a:xfrm>
            <a:off x="3419656" y="2860767"/>
            <a:ext cx="569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AES</a:t>
            </a:r>
            <a:endParaRPr lang="zh-TW" altLang="en-US" sz="1400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58" name="圖形 15">
            <a:extLst>
              <a:ext uri="{FF2B5EF4-FFF2-40B4-BE49-F238E27FC236}">
                <a16:creationId xmlns:a16="http://schemas.microsoft.com/office/drawing/2014/main" id="{D3F9ADFB-63F8-4B87-8607-6382C197B26E}"/>
              </a:ext>
            </a:extLst>
          </p:cNvPr>
          <p:cNvSpPr/>
          <p:nvPr/>
        </p:nvSpPr>
        <p:spPr>
          <a:xfrm>
            <a:off x="3483517" y="4834226"/>
            <a:ext cx="435626" cy="582937"/>
          </a:xfrm>
          <a:custGeom>
            <a:avLst/>
            <a:gdLst>
              <a:gd name="connsiteX0" fmla="*/ 504635 w 565880"/>
              <a:gd name="connsiteY0" fmla="*/ 324707 h 757237"/>
              <a:gd name="connsiteX1" fmla="*/ 476917 w 565880"/>
              <a:gd name="connsiteY1" fmla="*/ 324707 h 757237"/>
              <a:gd name="connsiteX2" fmla="*/ 476917 w 565880"/>
              <a:gd name="connsiteY2" fmla="*/ 193929 h 757237"/>
              <a:gd name="connsiteX3" fmla="*/ 282893 w 565880"/>
              <a:gd name="connsiteY3" fmla="*/ 0 h 757237"/>
              <a:gd name="connsiteX4" fmla="*/ 88964 w 565880"/>
              <a:gd name="connsiteY4" fmla="*/ 193929 h 757237"/>
              <a:gd name="connsiteX5" fmla="*/ 88964 w 565880"/>
              <a:gd name="connsiteY5" fmla="*/ 324707 h 757237"/>
              <a:gd name="connsiteX6" fmla="*/ 61246 w 565880"/>
              <a:gd name="connsiteY6" fmla="*/ 324707 h 757237"/>
              <a:gd name="connsiteX7" fmla="*/ 0 w 565880"/>
              <a:gd name="connsiteY7" fmla="*/ 385858 h 757237"/>
              <a:gd name="connsiteX8" fmla="*/ 0 w 565880"/>
              <a:gd name="connsiteY8" fmla="*/ 695992 h 757237"/>
              <a:gd name="connsiteX9" fmla="*/ 61246 w 565880"/>
              <a:gd name="connsiteY9" fmla="*/ 757238 h 757237"/>
              <a:gd name="connsiteX10" fmla="*/ 504635 w 565880"/>
              <a:gd name="connsiteY10" fmla="*/ 757238 h 757237"/>
              <a:gd name="connsiteX11" fmla="*/ 565880 w 565880"/>
              <a:gd name="connsiteY11" fmla="*/ 695992 h 757237"/>
              <a:gd name="connsiteX12" fmla="*/ 565880 w 565880"/>
              <a:gd name="connsiteY12" fmla="*/ 385953 h 757237"/>
              <a:gd name="connsiteX13" fmla="*/ 504635 w 565880"/>
              <a:gd name="connsiteY13" fmla="*/ 324707 h 757237"/>
              <a:gd name="connsiteX14" fmla="*/ 301657 w 565880"/>
              <a:gd name="connsiteY14" fmla="*/ 560165 h 757237"/>
              <a:gd name="connsiteX15" fmla="*/ 301657 w 565880"/>
              <a:gd name="connsiteY15" fmla="*/ 632936 h 757237"/>
              <a:gd name="connsiteX16" fmla="*/ 282893 w 565880"/>
              <a:gd name="connsiteY16" fmla="*/ 651701 h 757237"/>
              <a:gd name="connsiteX17" fmla="*/ 264128 w 565880"/>
              <a:gd name="connsiteY17" fmla="*/ 632936 h 757237"/>
              <a:gd name="connsiteX18" fmla="*/ 264128 w 565880"/>
              <a:gd name="connsiteY18" fmla="*/ 560165 h 757237"/>
              <a:gd name="connsiteX19" fmla="*/ 227838 w 565880"/>
              <a:gd name="connsiteY19" fmla="*/ 508445 h 757237"/>
              <a:gd name="connsiteX20" fmla="*/ 282893 w 565880"/>
              <a:gd name="connsiteY20" fmla="*/ 453390 h 757237"/>
              <a:gd name="connsiteX21" fmla="*/ 337947 w 565880"/>
              <a:gd name="connsiteY21" fmla="*/ 508445 h 757237"/>
              <a:gd name="connsiteX22" fmla="*/ 301657 w 565880"/>
              <a:gd name="connsiteY22" fmla="*/ 560165 h 757237"/>
              <a:gd name="connsiteX23" fmla="*/ 403384 w 565880"/>
              <a:gd name="connsiteY23" fmla="*/ 324707 h 757237"/>
              <a:gd name="connsiteX24" fmla="*/ 162401 w 565880"/>
              <a:gd name="connsiteY24" fmla="*/ 324707 h 757237"/>
              <a:gd name="connsiteX25" fmla="*/ 162401 w 565880"/>
              <a:gd name="connsiteY25" fmla="*/ 193929 h 757237"/>
              <a:gd name="connsiteX26" fmla="*/ 282893 w 565880"/>
              <a:gd name="connsiteY26" fmla="*/ 73438 h 757237"/>
              <a:gd name="connsiteX27" fmla="*/ 403384 w 565880"/>
              <a:gd name="connsiteY27" fmla="*/ 193929 h 757237"/>
              <a:gd name="connsiteX28" fmla="*/ 403384 w 565880"/>
              <a:gd name="connsiteY28" fmla="*/ 324707 h 757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65880" h="757237">
                <a:moveTo>
                  <a:pt x="504635" y="324707"/>
                </a:moveTo>
                <a:lnTo>
                  <a:pt x="476917" y="324707"/>
                </a:lnTo>
                <a:lnTo>
                  <a:pt x="476917" y="193929"/>
                </a:lnTo>
                <a:cubicBezTo>
                  <a:pt x="476822" y="86963"/>
                  <a:pt x="389858" y="0"/>
                  <a:pt x="282893" y="0"/>
                </a:cubicBezTo>
                <a:cubicBezTo>
                  <a:pt x="175927" y="0"/>
                  <a:pt x="88964" y="86963"/>
                  <a:pt x="88964" y="193929"/>
                </a:cubicBezTo>
                <a:lnTo>
                  <a:pt x="88964" y="324707"/>
                </a:lnTo>
                <a:lnTo>
                  <a:pt x="61246" y="324707"/>
                </a:lnTo>
                <a:cubicBezTo>
                  <a:pt x="27432" y="324707"/>
                  <a:pt x="0" y="352139"/>
                  <a:pt x="0" y="385858"/>
                </a:cubicBezTo>
                <a:lnTo>
                  <a:pt x="0" y="695992"/>
                </a:lnTo>
                <a:cubicBezTo>
                  <a:pt x="0" y="729806"/>
                  <a:pt x="27432" y="757238"/>
                  <a:pt x="61246" y="757238"/>
                </a:cubicBezTo>
                <a:lnTo>
                  <a:pt x="504635" y="757238"/>
                </a:lnTo>
                <a:cubicBezTo>
                  <a:pt x="538448" y="757238"/>
                  <a:pt x="565880" y="729806"/>
                  <a:pt x="565880" y="695992"/>
                </a:cubicBezTo>
                <a:lnTo>
                  <a:pt x="565880" y="385953"/>
                </a:lnTo>
                <a:cubicBezTo>
                  <a:pt x="565785" y="352139"/>
                  <a:pt x="538353" y="324707"/>
                  <a:pt x="504635" y="324707"/>
                </a:cubicBezTo>
                <a:close/>
                <a:moveTo>
                  <a:pt x="301657" y="560165"/>
                </a:moveTo>
                <a:lnTo>
                  <a:pt x="301657" y="632936"/>
                </a:lnTo>
                <a:cubicBezTo>
                  <a:pt x="301657" y="643319"/>
                  <a:pt x="293275" y="651701"/>
                  <a:pt x="282893" y="651701"/>
                </a:cubicBezTo>
                <a:cubicBezTo>
                  <a:pt x="272510" y="651701"/>
                  <a:pt x="264128" y="643319"/>
                  <a:pt x="264128" y="632936"/>
                </a:cubicBezTo>
                <a:lnTo>
                  <a:pt x="264128" y="560165"/>
                </a:lnTo>
                <a:cubicBezTo>
                  <a:pt x="242983" y="552450"/>
                  <a:pt x="227838" y="532257"/>
                  <a:pt x="227838" y="508445"/>
                </a:cubicBezTo>
                <a:cubicBezTo>
                  <a:pt x="227838" y="478060"/>
                  <a:pt x="252508" y="453390"/>
                  <a:pt x="282893" y="453390"/>
                </a:cubicBezTo>
                <a:cubicBezTo>
                  <a:pt x="313277" y="453390"/>
                  <a:pt x="337947" y="478060"/>
                  <a:pt x="337947" y="508445"/>
                </a:cubicBezTo>
                <a:cubicBezTo>
                  <a:pt x="337947" y="532352"/>
                  <a:pt x="322802" y="552545"/>
                  <a:pt x="301657" y="560165"/>
                </a:cubicBezTo>
                <a:close/>
                <a:moveTo>
                  <a:pt x="403384" y="324707"/>
                </a:moveTo>
                <a:lnTo>
                  <a:pt x="162401" y="324707"/>
                </a:lnTo>
                <a:lnTo>
                  <a:pt x="162401" y="193929"/>
                </a:lnTo>
                <a:cubicBezTo>
                  <a:pt x="162401" y="127445"/>
                  <a:pt x="216503" y="73438"/>
                  <a:pt x="282893" y="73438"/>
                </a:cubicBezTo>
                <a:cubicBezTo>
                  <a:pt x="349282" y="73438"/>
                  <a:pt x="403384" y="127540"/>
                  <a:pt x="403384" y="193929"/>
                </a:cubicBezTo>
                <a:cubicBezTo>
                  <a:pt x="403384" y="193929"/>
                  <a:pt x="403384" y="324707"/>
                  <a:pt x="403384" y="324707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>
              <a:solidFill>
                <a:srgbClr val="FFD41D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E1C1A531-8F54-433A-836F-A8C0F16CA6A6}"/>
              </a:ext>
            </a:extLst>
          </p:cNvPr>
          <p:cNvSpPr txBox="1"/>
          <p:nvPr/>
        </p:nvSpPr>
        <p:spPr>
          <a:xfrm>
            <a:off x="3285810" y="5395339"/>
            <a:ext cx="9798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>
                <a:solidFill>
                  <a:schemeClr val="accent4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AES-NI</a:t>
            </a:r>
            <a:endParaRPr lang="zh-TW" altLang="en-US" sz="1400" b="1" dirty="0">
              <a:solidFill>
                <a:schemeClr val="accent4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grpSp>
        <p:nvGrpSpPr>
          <p:cNvPr id="60" name="群組 59">
            <a:extLst>
              <a:ext uri="{FF2B5EF4-FFF2-40B4-BE49-F238E27FC236}">
                <a16:creationId xmlns:a16="http://schemas.microsoft.com/office/drawing/2014/main" id="{FC2B413C-1874-4A81-8261-FADEB63AB4C3}"/>
              </a:ext>
            </a:extLst>
          </p:cNvPr>
          <p:cNvGrpSpPr/>
          <p:nvPr/>
        </p:nvGrpSpPr>
        <p:grpSpPr>
          <a:xfrm>
            <a:off x="4078956" y="2681495"/>
            <a:ext cx="4045057" cy="2730356"/>
            <a:chOff x="3868795" y="2472554"/>
            <a:chExt cx="4383665" cy="2730356"/>
          </a:xfrm>
        </p:grpSpPr>
        <p:sp>
          <p:nvSpPr>
            <p:cNvPr id="61" name="矩形: 圓角 60">
              <a:extLst>
                <a:ext uri="{FF2B5EF4-FFF2-40B4-BE49-F238E27FC236}">
                  <a16:creationId xmlns:a16="http://schemas.microsoft.com/office/drawing/2014/main" id="{70610544-362C-41E3-BA34-35806556BDB6}"/>
                </a:ext>
              </a:extLst>
            </p:cNvPr>
            <p:cNvSpPr/>
            <p:nvPr/>
          </p:nvSpPr>
          <p:spPr>
            <a:xfrm>
              <a:off x="3868795" y="2472554"/>
              <a:ext cx="4383665" cy="219456"/>
            </a:xfrm>
            <a:prstGeom prst="roundRect">
              <a:avLst>
                <a:gd name="adj" fmla="val 50000"/>
              </a:avLst>
            </a:prstGeom>
            <a:solidFill>
              <a:srgbClr val="000115">
                <a:alpha val="82000"/>
              </a:srgbClr>
            </a:solidFill>
            <a:ln>
              <a:gradFill>
                <a:gsLst>
                  <a:gs pos="0">
                    <a:schemeClr val="accent1">
                      <a:lumMod val="45000"/>
                      <a:lumOff val="55000"/>
                      <a:alpha val="13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45000"/>
                    </a:scheme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62" name="矩形: 圓角 61">
              <a:extLst>
                <a:ext uri="{FF2B5EF4-FFF2-40B4-BE49-F238E27FC236}">
                  <a16:creationId xmlns:a16="http://schemas.microsoft.com/office/drawing/2014/main" id="{08904F42-774F-4B82-AD5B-A2E21A336A62}"/>
                </a:ext>
              </a:extLst>
            </p:cNvPr>
            <p:cNvSpPr/>
            <p:nvPr/>
          </p:nvSpPr>
          <p:spPr>
            <a:xfrm>
              <a:off x="3890962" y="2495847"/>
              <a:ext cx="1394773" cy="174433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33CCCC"/>
                </a:gs>
                <a:gs pos="0">
                  <a:srgbClr val="0070C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63" name="矩形: 圓角 62">
              <a:extLst>
                <a:ext uri="{FF2B5EF4-FFF2-40B4-BE49-F238E27FC236}">
                  <a16:creationId xmlns:a16="http://schemas.microsoft.com/office/drawing/2014/main" id="{6EDD16AA-F7B9-40E4-83A0-294380E967B4}"/>
                </a:ext>
              </a:extLst>
            </p:cNvPr>
            <p:cNvSpPr/>
            <p:nvPr/>
          </p:nvSpPr>
          <p:spPr>
            <a:xfrm>
              <a:off x="3868795" y="4983454"/>
              <a:ext cx="4383665" cy="219456"/>
            </a:xfrm>
            <a:prstGeom prst="roundRect">
              <a:avLst>
                <a:gd name="adj" fmla="val 50000"/>
              </a:avLst>
            </a:prstGeom>
            <a:solidFill>
              <a:srgbClr val="000115"/>
            </a:solidFill>
            <a:ln>
              <a:gradFill>
                <a:gsLst>
                  <a:gs pos="0">
                    <a:schemeClr val="accent1">
                      <a:lumMod val="45000"/>
                      <a:lumOff val="55000"/>
                      <a:alpha val="13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45000"/>
                    </a:scheme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64" name="矩形: 圓角 63">
              <a:extLst>
                <a:ext uri="{FF2B5EF4-FFF2-40B4-BE49-F238E27FC236}">
                  <a16:creationId xmlns:a16="http://schemas.microsoft.com/office/drawing/2014/main" id="{2EF027EA-4405-4C86-A332-9370E671F020}"/>
                </a:ext>
              </a:extLst>
            </p:cNvPr>
            <p:cNvSpPr/>
            <p:nvPr/>
          </p:nvSpPr>
          <p:spPr>
            <a:xfrm>
              <a:off x="3890961" y="5005365"/>
              <a:ext cx="4345421" cy="175998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FFD41D"/>
                </a:gs>
                <a:gs pos="0">
                  <a:schemeClr val="accent4">
                    <a:lumMod val="7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</p:grpSp>
      <p:sp>
        <p:nvSpPr>
          <p:cNvPr id="66" name="TextBox 20">
            <a:extLst>
              <a:ext uri="{FF2B5EF4-FFF2-40B4-BE49-F238E27FC236}">
                <a16:creationId xmlns:a16="http://schemas.microsoft.com/office/drawing/2014/main" id="{6C119275-6F29-4A1D-92BD-26D0350939AE}"/>
              </a:ext>
            </a:extLst>
          </p:cNvPr>
          <p:cNvSpPr txBox="1"/>
          <p:nvPr/>
        </p:nvSpPr>
        <p:spPr>
          <a:xfrm>
            <a:off x="4712415" y="4680709"/>
            <a:ext cx="2772951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2800" b="1" dirty="0">
                <a:solidFill>
                  <a:schemeClr val="accent4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3倍速く!</a:t>
            </a:r>
            <a:endParaRPr lang="zh-TW" b="1">
              <a:solidFill>
                <a:schemeClr val="accent4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7" name="圖形 15">
            <a:extLst>
              <a:ext uri="{FF2B5EF4-FFF2-40B4-BE49-F238E27FC236}">
                <a16:creationId xmlns:a16="http://schemas.microsoft.com/office/drawing/2014/main" id="{6AB5BEFE-6364-4CD7-B44A-C642DC645C3D}"/>
              </a:ext>
            </a:extLst>
          </p:cNvPr>
          <p:cNvSpPr/>
          <p:nvPr/>
        </p:nvSpPr>
        <p:spPr>
          <a:xfrm>
            <a:off x="8260204" y="2299654"/>
            <a:ext cx="435626" cy="582937"/>
          </a:xfrm>
          <a:custGeom>
            <a:avLst/>
            <a:gdLst>
              <a:gd name="connsiteX0" fmla="*/ 504635 w 565880"/>
              <a:gd name="connsiteY0" fmla="*/ 324707 h 757237"/>
              <a:gd name="connsiteX1" fmla="*/ 476917 w 565880"/>
              <a:gd name="connsiteY1" fmla="*/ 324707 h 757237"/>
              <a:gd name="connsiteX2" fmla="*/ 476917 w 565880"/>
              <a:gd name="connsiteY2" fmla="*/ 193929 h 757237"/>
              <a:gd name="connsiteX3" fmla="*/ 282893 w 565880"/>
              <a:gd name="connsiteY3" fmla="*/ 0 h 757237"/>
              <a:gd name="connsiteX4" fmla="*/ 88964 w 565880"/>
              <a:gd name="connsiteY4" fmla="*/ 193929 h 757237"/>
              <a:gd name="connsiteX5" fmla="*/ 88964 w 565880"/>
              <a:gd name="connsiteY5" fmla="*/ 324707 h 757237"/>
              <a:gd name="connsiteX6" fmla="*/ 61246 w 565880"/>
              <a:gd name="connsiteY6" fmla="*/ 324707 h 757237"/>
              <a:gd name="connsiteX7" fmla="*/ 0 w 565880"/>
              <a:gd name="connsiteY7" fmla="*/ 385858 h 757237"/>
              <a:gd name="connsiteX8" fmla="*/ 0 w 565880"/>
              <a:gd name="connsiteY8" fmla="*/ 695992 h 757237"/>
              <a:gd name="connsiteX9" fmla="*/ 61246 w 565880"/>
              <a:gd name="connsiteY9" fmla="*/ 757238 h 757237"/>
              <a:gd name="connsiteX10" fmla="*/ 504635 w 565880"/>
              <a:gd name="connsiteY10" fmla="*/ 757238 h 757237"/>
              <a:gd name="connsiteX11" fmla="*/ 565880 w 565880"/>
              <a:gd name="connsiteY11" fmla="*/ 695992 h 757237"/>
              <a:gd name="connsiteX12" fmla="*/ 565880 w 565880"/>
              <a:gd name="connsiteY12" fmla="*/ 385953 h 757237"/>
              <a:gd name="connsiteX13" fmla="*/ 504635 w 565880"/>
              <a:gd name="connsiteY13" fmla="*/ 324707 h 757237"/>
              <a:gd name="connsiteX14" fmla="*/ 301657 w 565880"/>
              <a:gd name="connsiteY14" fmla="*/ 560165 h 757237"/>
              <a:gd name="connsiteX15" fmla="*/ 301657 w 565880"/>
              <a:gd name="connsiteY15" fmla="*/ 632936 h 757237"/>
              <a:gd name="connsiteX16" fmla="*/ 282893 w 565880"/>
              <a:gd name="connsiteY16" fmla="*/ 651701 h 757237"/>
              <a:gd name="connsiteX17" fmla="*/ 264128 w 565880"/>
              <a:gd name="connsiteY17" fmla="*/ 632936 h 757237"/>
              <a:gd name="connsiteX18" fmla="*/ 264128 w 565880"/>
              <a:gd name="connsiteY18" fmla="*/ 560165 h 757237"/>
              <a:gd name="connsiteX19" fmla="*/ 227838 w 565880"/>
              <a:gd name="connsiteY19" fmla="*/ 508445 h 757237"/>
              <a:gd name="connsiteX20" fmla="*/ 282893 w 565880"/>
              <a:gd name="connsiteY20" fmla="*/ 453390 h 757237"/>
              <a:gd name="connsiteX21" fmla="*/ 337947 w 565880"/>
              <a:gd name="connsiteY21" fmla="*/ 508445 h 757237"/>
              <a:gd name="connsiteX22" fmla="*/ 301657 w 565880"/>
              <a:gd name="connsiteY22" fmla="*/ 560165 h 757237"/>
              <a:gd name="connsiteX23" fmla="*/ 403384 w 565880"/>
              <a:gd name="connsiteY23" fmla="*/ 324707 h 757237"/>
              <a:gd name="connsiteX24" fmla="*/ 162401 w 565880"/>
              <a:gd name="connsiteY24" fmla="*/ 324707 h 757237"/>
              <a:gd name="connsiteX25" fmla="*/ 162401 w 565880"/>
              <a:gd name="connsiteY25" fmla="*/ 193929 h 757237"/>
              <a:gd name="connsiteX26" fmla="*/ 282893 w 565880"/>
              <a:gd name="connsiteY26" fmla="*/ 73438 h 757237"/>
              <a:gd name="connsiteX27" fmla="*/ 403384 w 565880"/>
              <a:gd name="connsiteY27" fmla="*/ 193929 h 757237"/>
              <a:gd name="connsiteX28" fmla="*/ 403384 w 565880"/>
              <a:gd name="connsiteY28" fmla="*/ 324707 h 757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65880" h="757237">
                <a:moveTo>
                  <a:pt x="504635" y="324707"/>
                </a:moveTo>
                <a:lnTo>
                  <a:pt x="476917" y="324707"/>
                </a:lnTo>
                <a:lnTo>
                  <a:pt x="476917" y="193929"/>
                </a:lnTo>
                <a:cubicBezTo>
                  <a:pt x="476822" y="86963"/>
                  <a:pt x="389858" y="0"/>
                  <a:pt x="282893" y="0"/>
                </a:cubicBezTo>
                <a:cubicBezTo>
                  <a:pt x="175927" y="0"/>
                  <a:pt x="88964" y="86963"/>
                  <a:pt x="88964" y="193929"/>
                </a:cubicBezTo>
                <a:lnTo>
                  <a:pt x="88964" y="324707"/>
                </a:lnTo>
                <a:lnTo>
                  <a:pt x="61246" y="324707"/>
                </a:lnTo>
                <a:cubicBezTo>
                  <a:pt x="27432" y="324707"/>
                  <a:pt x="0" y="352139"/>
                  <a:pt x="0" y="385858"/>
                </a:cubicBezTo>
                <a:lnTo>
                  <a:pt x="0" y="695992"/>
                </a:lnTo>
                <a:cubicBezTo>
                  <a:pt x="0" y="729806"/>
                  <a:pt x="27432" y="757238"/>
                  <a:pt x="61246" y="757238"/>
                </a:cubicBezTo>
                <a:lnTo>
                  <a:pt x="504635" y="757238"/>
                </a:lnTo>
                <a:cubicBezTo>
                  <a:pt x="538448" y="757238"/>
                  <a:pt x="565880" y="729806"/>
                  <a:pt x="565880" y="695992"/>
                </a:cubicBezTo>
                <a:lnTo>
                  <a:pt x="565880" y="385953"/>
                </a:lnTo>
                <a:cubicBezTo>
                  <a:pt x="565785" y="352139"/>
                  <a:pt x="538353" y="324707"/>
                  <a:pt x="504635" y="324707"/>
                </a:cubicBezTo>
                <a:close/>
                <a:moveTo>
                  <a:pt x="301657" y="560165"/>
                </a:moveTo>
                <a:lnTo>
                  <a:pt x="301657" y="632936"/>
                </a:lnTo>
                <a:cubicBezTo>
                  <a:pt x="301657" y="643319"/>
                  <a:pt x="293275" y="651701"/>
                  <a:pt x="282893" y="651701"/>
                </a:cubicBezTo>
                <a:cubicBezTo>
                  <a:pt x="272510" y="651701"/>
                  <a:pt x="264128" y="643319"/>
                  <a:pt x="264128" y="632936"/>
                </a:cubicBezTo>
                <a:lnTo>
                  <a:pt x="264128" y="560165"/>
                </a:lnTo>
                <a:cubicBezTo>
                  <a:pt x="242983" y="552450"/>
                  <a:pt x="227838" y="532257"/>
                  <a:pt x="227838" y="508445"/>
                </a:cubicBezTo>
                <a:cubicBezTo>
                  <a:pt x="227838" y="478060"/>
                  <a:pt x="252508" y="453390"/>
                  <a:pt x="282893" y="453390"/>
                </a:cubicBezTo>
                <a:cubicBezTo>
                  <a:pt x="313277" y="453390"/>
                  <a:pt x="337947" y="478060"/>
                  <a:pt x="337947" y="508445"/>
                </a:cubicBezTo>
                <a:cubicBezTo>
                  <a:pt x="337947" y="532352"/>
                  <a:pt x="322802" y="552545"/>
                  <a:pt x="301657" y="560165"/>
                </a:cubicBezTo>
                <a:close/>
                <a:moveTo>
                  <a:pt x="403384" y="324707"/>
                </a:moveTo>
                <a:lnTo>
                  <a:pt x="162401" y="324707"/>
                </a:lnTo>
                <a:lnTo>
                  <a:pt x="162401" y="193929"/>
                </a:lnTo>
                <a:cubicBezTo>
                  <a:pt x="162401" y="127445"/>
                  <a:pt x="216503" y="73438"/>
                  <a:pt x="282893" y="73438"/>
                </a:cubicBezTo>
                <a:cubicBezTo>
                  <a:pt x="349282" y="73438"/>
                  <a:pt x="403384" y="127540"/>
                  <a:pt x="403384" y="193929"/>
                </a:cubicBezTo>
                <a:cubicBezTo>
                  <a:pt x="403384" y="193929"/>
                  <a:pt x="403384" y="324707"/>
                  <a:pt x="403384" y="324707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8" name="文字方塊 67">
            <a:extLst>
              <a:ext uri="{FF2B5EF4-FFF2-40B4-BE49-F238E27FC236}">
                <a16:creationId xmlns:a16="http://schemas.microsoft.com/office/drawing/2014/main" id="{E4AF1A8D-B52C-43D5-8E98-A3F6AF1818EB}"/>
              </a:ext>
            </a:extLst>
          </p:cNvPr>
          <p:cNvSpPr txBox="1"/>
          <p:nvPr/>
        </p:nvSpPr>
        <p:spPr>
          <a:xfrm>
            <a:off x="8208797" y="2860767"/>
            <a:ext cx="569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AES</a:t>
            </a:r>
            <a:endParaRPr lang="zh-TW" altLang="en-US" sz="1400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9" name="圖形 15">
            <a:extLst>
              <a:ext uri="{FF2B5EF4-FFF2-40B4-BE49-F238E27FC236}">
                <a16:creationId xmlns:a16="http://schemas.microsoft.com/office/drawing/2014/main" id="{E1E306F3-6BD0-45BB-9C53-875877FB4884}"/>
              </a:ext>
            </a:extLst>
          </p:cNvPr>
          <p:cNvSpPr/>
          <p:nvPr/>
        </p:nvSpPr>
        <p:spPr>
          <a:xfrm>
            <a:off x="8445963" y="4834226"/>
            <a:ext cx="435626" cy="582937"/>
          </a:xfrm>
          <a:custGeom>
            <a:avLst/>
            <a:gdLst>
              <a:gd name="connsiteX0" fmla="*/ 504635 w 565880"/>
              <a:gd name="connsiteY0" fmla="*/ 324707 h 757237"/>
              <a:gd name="connsiteX1" fmla="*/ 476917 w 565880"/>
              <a:gd name="connsiteY1" fmla="*/ 324707 h 757237"/>
              <a:gd name="connsiteX2" fmla="*/ 476917 w 565880"/>
              <a:gd name="connsiteY2" fmla="*/ 193929 h 757237"/>
              <a:gd name="connsiteX3" fmla="*/ 282893 w 565880"/>
              <a:gd name="connsiteY3" fmla="*/ 0 h 757237"/>
              <a:gd name="connsiteX4" fmla="*/ 88964 w 565880"/>
              <a:gd name="connsiteY4" fmla="*/ 193929 h 757237"/>
              <a:gd name="connsiteX5" fmla="*/ 88964 w 565880"/>
              <a:gd name="connsiteY5" fmla="*/ 324707 h 757237"/>
              <a:gd name="connsiteX6" fmla="*/ 61246 w 565880"/>
              <a:gd name="connsiteY6" fmla="*/ 324707 h 757237"/>
              <a:gd name="connsiteX7" fmla="*/ 0 w 565880"/>
              <a:gd name="connsiteY7" fmla="*/ 385858 h 757237"/>
              <a:gd name="connsiteX8" fmla="*/ 0 w 565880"/>
              <a:gd name="connsiteY8" fmla="*/ 695992 h 757237"/>
              <a:gd name="connsiteX9" fmla="*/ 61246 w 565880"/>
              <a:gd name="connsiteY9" fmla="*/ 757238 h 757237"/>
              <a:gd name="connsiteX10" fmla="*/ 504635 w 565880"/>
              <a:gd name="connsiteY10" fmla="*/ 757238 h 757237"/>
              <a:gd name="connsiteX11" fmla="*/ 565880 w 565880"/>
              <a:gd name="connsiteY11" fmla="*/ 695992 h 757237"/>
              <a:gd name="connsiteX12" fmla="*/ 565880 w 565880"/>
              <a:gd name="connsiteY12" fmla="*/ 385953 h 757237"/>
              <a:gd name="connsiteX13" fmla="*/ 504635 w 565880"/>
              <a:gd name="connsiteY13" fmla="*/ 324707 h 757237"/>
              <a:gd name="connsiteX14" fmla="*/ 301657 w 565880"/>
              <a:gd name="connsiteY14" fmla="*/ 560165 h 757237"/>
              <a:gd name="connsiteX15" fmla="*/ 301657 w 565880"/>
              <a:gd name="connsiteY15" fmla="*/ 632936 h 757237"/>
              <a:gd name="connsiteX16" fmla="*/ 282893 w 565880"/>
              <a:gd name="connsiteY16" fmla="*/ 651701 h 757237"/>
              <a:gd name="connsiteX17" fmla="*/ 264128 w 565880"/>
              <a:gd name="connsiteY17" fmla="*/ 632936 h 757237"/>
              <a:gd name="connsiteX18" fmla="*/ 264128 w 565880"/>
              <a:gd name="connsiteY18" fmla="*/ 560165 h 757237"/>
              <a:gd name="connsiteX19" fmla="*/ 227838 w 565880"/>
              <a:gd name="connsiteY19" fmla="*/ 508445 h 757237"/>
              <a:gd name="connsiteX20" fmla="*/ 282893 w 565880"/>
              <a:gd name="connsiteY20" fmla="*/ 453390 h 757237"/>
              <a:gd name="connsiteX21" fmla="*/ 337947 w 565880"/>
              <a:gd name="connsiteY21" fmla="*/ 508445 h 757237"/>
              <a:gd name="connsiteX22" fmla="*/ 301657 w 565880"/>
              <a:gd name="connsiteY22" fmla="*/ 560165 h 757237"/>
              <a:gd name="connsiteX23" fmla="*/ 403384 w 565880"/>
              <a:gd name="connsiteY23" fmla="*/ 324707 h 757237"/>
              <a:gd name="connsiteX24" fmla="*/ 162401 w 565880"/>
              <a:gd name="connsiteY24" fmla="*/ 324707 h 757237"/>
              <a:gd name="connsiteX25" fmla="*/ 162401 w 565880"/>
              <a:gd name="connsiteY25" fmla="*/ 193929 h 757237"/>
              <a:gd name="connsiteX26" fmla="*/ 282893 w 565880"/>
              <a:gd name="connsiteY26" fmla="*/ 73438 h 757237"/>
              <a:gd name="connsiteX27" fmla="*/ 403384 w 565880"/>
              <a:gd name="connsiteY27" fmla="*/ 193929 h 757237"/>
              <a:gd name="connsiteX28" fmla="*/ 403384 w 565880"/>
              <a:gd name="connsiteY28" fmla="*/ 324707 h 757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65880" h="757237">
                <a:moveTo>
                  <a:pt x="504635" y="324707"/>
                </a:moveTo>
                <a:lnTo>
                  <a:pt x="476917" y="324707"/>
                </a:lnTo>
                <a:lnTo>
                  <a:pt x="476917" y="193929"/>
                </a:lnTo>
                <a:cubicBezTo>
                  <a:pt x="476822" y="86963"/>
                  <a:pt x="389858" y="0"/>
                  <a:pt x="282893" y="0"/>
                </a:cubicBezTo>
                <a:cubicBezTo>
                  <a:pt x="175927" y="0"/>
                  <a:pt x="88964" y="86963"/>
                  <a:pt x="88964" y="193929"/>
                </a:cubicBezTo>
                <a:lnTo>
                  <a:pt x="88964" y="324707"/>
                </a:lnTo>
                <a:lnTo>
                  <a:pt x="61246" y="324707"/>
                </a:lnTo>
                <a:cubicBezTo>
                  <a:pt x="27432" y="324707"/>
                  <a:pt x="0" y="352139"/>
                  <a:pt x="0" y="385858"/>
                </a:cubicBezTo>
                <a:lnTo>
                  <a:pt x="0" y="695992"/>
                </a:lnTo>
                <a:cubicBezTo>
                  <a:pt x="0" y="729806"/>
                  <a:pt x="27432" y="757238"/>
                  <a:pt x="61246" y="757238"/>
                </a:cubicBezTo>
                <a:lnTo>
                  <a:pt x="504635" y="757238"/>
                </a:lnTo>
                <a:cubicBezTo>
                  <a:pt x="538448" y="757238"/>
                  <a:pt x="565880" y="729806"/>
                  <a:pt x="565880" y="695992"/>
                </a:cubicBezTo>
                <a:lnTo>
                  <a:pt x="565880" y="385953"/>
                </a:lnTo>
                <a:cubicBezTo>
                  <a:pt x="565785" y="352139"/>
                  <a:pt x="538353" y="324707"/>
                  <a:pt x="504635" y="324707"/>
                </a:cubicBezTo>
                <a:close/>
                <a:moveTo>
                  <a:pt x="301657" y="560165"/>
                </a:moveTo>
                <a:lnTo>
                  <a:pt x="301657" y="632936"/>
                </a:lnTo>
                <a:cubicBezTo>
                  <a:pt x="301657" y="643319"/>
                  <a:pt x="293275" y="651701"/>
                  <a:pt x="282893" y="651701"/>
                </a:cubicBezTo>
                <a:cubicBezTo>
                  <a:pt x="272510" y="651701"/>
                  <a:pt x="264128" y="643319"/>
                  <a:pt x="264128" y="632936"/>
                </a:cubicBezTo>
                <a:lnTo>
                  <a:pt x="264128" y="560165"/>
                </a:lnTo>
                <a:cubicBezTo>
                  <a:pt x="242983" y="552450"/>
                  <a:pt x="227838" y="532257"/>
                  <a:pt x="227838" y="508445"/>
                </a:cubicBezTo>
                <a:cubicBezTo>
                  <a:pt x="227838" y="478060"/>
                  <a:pt x="252508" y="453390"/>
                  <a:pt x="282893" y="453390"/>
                </a:cubicBezTo>
                <a:cubicBezTo>
                  <a:pt x="313277" y="453390"/>
                  <a:pt x="337947" y="478060"/>
                  <a:pt x="337947" y="508445"/>
                </a:cubicBezTo>
                <a:cubicBezTo>
                  <a:pt x="337947" y="532352"/>
                  <a:pt x="322802" y="552545"/>
                  <a:pt x="301657" y="560165"/>
                </a:cubicBezTo>
                <a:close/>
                <a:moveTo>
                  <a:pt x="403384" y="324707"/>
                </a:moveTo>
                <a:lnTo>
                  <a:pt x="162401" y="324707"/>
                </a:lnTo>
                <a:lnTo>
                  <a:pt x="162401" y="193929"/>
                </a:lnTo>
                <a:cubicBezTo>
                  <a:pt x="162401" y="127445"/>
                  <a:pt x="216503" y="73438"/>
                  <a:pt x="282893" y="73438"/>
                </a:cubicBezTo>
                <a:cubicBezTo>
                  <a:pt x="349282" y="73438"/>
                  <a:pt x="403384" y="127540"/>
                  <a:pt x="403384" y="193929"/>
                </a:cubicBezTo>
                <a:cubicBezTo>
                  <a:pt x="403384" y="193929"/>
                  <a:pt x="403384" y="324707"/>
                  <a:pt x="403384" y="324707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>
              <a:solidFill>
                <a:srgbClr val="FFD41D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70" name="文字方塊 69">
            <a:extLst>
              <a:ext uri="{FF2B5EF4-FFF2-40B4-BE49-F238E27FC236}">
                <a16:creationId xmlns:a16="http://schemas.microsoft.com/office/drawing/2014/main" id="{097B784B-06CE-4B72-95D4-5683211833D0}"/>
              </a:ext>
            </a:extLst>
          </p:cNvPr>
          <p:cNvSpPr txBox="1"/>
          <p:nvPr/>
        </p:nvSpPr>
        <p:spPr>
          <a:xfrm>
            <a:off x="8248256" y="5395339"/>
            <a:ext cx="99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>
                <a:solidFill>
                  <a:schemeClr val="accent4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AES-NI</a:t>
            </a:r>
            <a:endParaRPr lang="zh-TW" altLang="en-US" sz="1400" b="1" dirty="0">
              <a:solidFill>
                <a:schemeClr val="accent4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44" name="Arrow: Down 19">
            <a:extLst>
              <a:ext uri="{FF2B5EF4-FFF2-40B4-BE49-F238E27FC236}">
                <a16:creationId xmlns:a16="http://schemas.microsoft.com/office/drawing/2014/main" id="{55275557-9C65-4590-97B0-7F7FFC444BB4}"/>
              </a:ext>
            </a:extLst>
          </p:cNvPr>
          <p:cNvSpPr/>
          <p:nvPr/>
        </p:nvSpPr>
        <p:spPr>
          <a:xfrm>
            <a:off x="7369521" y="3208619"/>
            <a:ext cx="1873311" cy="1524094"/>
          </a:xfrm>
          <a:prstGeom prst="downArrow">
            <a:avLst/>
          </a:prstGeom>
          <a:gradFill>
            <a:gsLst>
              <a:gs pos="100000">
                <a:srgbClr val="33CCCC">
                  <a:alpha val="90000"/>
                </a:srgbClr>
              </a:gs>
              <a:gs pos="10000">
                <a:srgbClr val="00FFFF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5" name="TextBox 21">
            <a:extLst>
              <a:ext uri="{FF2B5EF4-FFF2-40B4-BE49-F238E27FC236}">
                <a16:creationId xmlns:a16="http://schemas.microsoft.com/office/drawing/2014/main" id="{F017BF80-69DA-4423-B147-4587A98C7AF9}"/>
              </a:ext>
            </a:extLst>
          </p:cNvPr>
          <p:cNvSpPr txBox="1"/>
          <p:nvPr/>
        </p:nvSpPr>
        <p:spPr>
          <a:xfrm>
            <a:off x="7361642" y="3687072"/>
            <a:ext cx="1965549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1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H/W</a:t>
            </a:r>
            <a:endParaRPr lang="en-US" altLang="zh-TW" sz="16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algn="ctr"/>
            <a:r>
              <a:rPr lang="en-US" altLang="zh-TW" sz="1600" b="1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アクセラレーション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99C93479-0BC4-C74C-B038-BF3DA79CEB34}"/>
              </a:ext>
            </a:extLst>
          </p:cNvPr>
          <p:cNvSpPr txBox="1"/>
          <p:nvPr/>
        </p:nvSpPr>
        <p:spPr>
          <a:xfrm>
            <a:off x="398834" y="172282"/>
            <a:ext cx="11420272" cy="23621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4600" b="1" dirty="0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SM</a:t>
            </a:r>
            <a:r>
              <a:rPr lang="zh-TW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B3</a:t>
            </a:r>
            <a:r>
              <a:rPr lang="zh-TW" altLang="en-US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署名と暗</a:t>
            </a:r>
            <a:r>
              <a:rPr lang="zh-TW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号</a:t>
            </a:r>
            <a:r>
              <a:rPr lang="zh-TW" altLang="en-US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化のための</a:t>
            </a:r>
            <a:br>
              <a:rPr lang="zh-TW" altLang="en-US" sz="4600" b="1" dirty="0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</a:br>
            <a:r>
              <a:rPr lang="en-US" altLang="zh-TW" sz="4600" b="1" dirty="0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AE</a:t>
            </a:r>
            <a:r>
              <a:rPr lang="zh-TW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S</a:t>
            </a:r>
            <a:r>
              <a:rPr lang="en-US" altLang="zh-TW" sz="4600" b="1" dirty="0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-NI</a:t>
            </a:r>
            <a:r>
              <a:rPr lang="zh-TW" altLang="en-US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アクセラレーション</a:t>
            </a:r>
            <a:endParaRPr lang="en-US" b="1">
              <a:solidFill>
                <a:schemeClr val="bg1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lang="zh-TW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>
              <a:lnSpc>
                <a:spcPts val="4500"/>
              </a:lnSpc>
            </a:pPr>
            <a:endParaRPr lang="zh-TW" altLang="en-US" sz="4600" b="1" dirty="0">
              <a:solidFill>
                <a:schemeClr val="bg1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174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>
            <a:extLst>
              <a:ext uri="{FF2B5EF4-FFF2-40B4-BE49-F238E27FC236}">
                <a16:creationId xmlns:a16="http://schemas.microsoft.com/office/drawing/2014/main" id="{C0947147-4C6E-115B-1194-73D23E69CD60}"/>
              </a:ext>
            </a:extLst>
          </p:cNvPr>
          <p:cNvSpPr txBox="1"/>
          <p:nvPr/>
        </p:nvSpPr>
        <p:spPr>
          <a:xfrm>
            <a:off x="512748" y="269886"/>
            <a:ext cx="11186445" cy="153888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700" b="1" dirty="0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SMB</a:t>
            </a:r>
            <a:r>
              <a:rPr lang="ja-JP" altLang="en-US" sz="47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署名アクセラレーション用</a:t>
            </a:r>
            <a:br>
              <a:rPr lang="ja-JP" altLang="en-US" sz="4700" b="1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</a:br>
            <a:r>
              <a:rPr lang="en-US" sz="4700" b="1" dirty="0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AES-128-GMAC</a:t>
            </a:r>
            <a:r>
              <a:rPr lang="ja-JP" altLang="en-US" sz="47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対応</a:t>
            </a:r>
            <a:endParaRPr lang="en-US" b="1">
              <a:solidFill>
                <a:schemeClr val="bg1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C9C87ED7-2687-24FC-4B84-324CF06DD6FE}"/>
              </a:ext>
            </a:extLst>
          </p:cNvPr>
          <p:cNvSpPr txBox="1">
            <a:spLocks/>
          </p:cNvSpPr>
          <p:nvPr/>
        </p:nvSpPr>
        <p:spPr>
          <a:xfrm>
            <a:off x="1310308" y="1904996"/>
            <a:ext cx="9571384" cy="974178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10Gb/</a:t>
            </a:r>
            <a:r>
              <a:rPr lang="en-US" sz="2000" b="1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sネットワーク</a:t>
            </a:r>
            <a:r>
              <a:rPr lang="en-US" sz="2000" b="1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、</a:t>
            </a:r>
            <a:r>
              <a:rPr lang="en-US" sz="2000" b="1" dirty="0" err="1">
                <a:solidFill>
                  <a:srgbClr val="00B0F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AES-NI</a:t>
            </a:r>
            <a:r>
              <a:rPr lang="en-US" sz="2000" b="1" dirty="0" err="1">
                <a:solidFill>
                  <a:srgbClr val="00B0F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対応CPU</a:t>
            </a:r>
            <a:r>
              <a:rPr lang="ja-JP" altLang="en-US" sz="2000" b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では</a:t>
            </a:r>
            <a:r>
              <a:rPr lang="en-US" sz="20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、</a:t>
            </a:r>
            <a:r>
              <a:rPr lang="ja-JP" altLang="en-US" sz="20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新しい</a:t>
            </a:r>
            <a:r>
              <a:rPr lang="en-US" sz="2000" b="1" dirty="0" err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GMAC</a:t>
            </a:r>
            <a:r>
              <a:rPr lang="en-US" sz="2000" b="1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アルゴリズムが従来のCMACアルゴリズムを凌駕します</a:t>
            </a:r>
            <a:r>
              <a:rPr lang="en-US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。</a:t>
            </a:r>
            <a:endParaRPr lang="en-US" sz="2000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ECDD8AB8-0785-8057-ED04-839A88474BDD}"/>
              </a:ext>
            </a:extLst>
          </p:cNvPr>
          <p:cNvSpPr txBox="1"/>
          <p:nvPr/>
        </p:nvSpPr>
        <p:spPr>
          <a:xfrm>
            <a:off x="6136422" y="4717654"/>
            <a:ext cx="189920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200" b="1">
                <a:solidFill>
                  <a:srgbClr val="FF3A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GMAC</a:t>
            </a:r>
            <a:endParaRPr lang="zh-TW" altLang="en-US" sz="2200">
              <a:solidFill>
                <a:srgbClr val="FF3A00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78B3B35A-C0B3-15B0-F7DF-5AEC6CE1D2C5}"/>
              </a:ext>
            </a:extLst>
          </p:cNvPr>
          <p:cNvSpPr txBox="1"/>
          <p:nvPr/>
        </p:nvSpPr>
        <p:spPr>
          <a:xfrm>
            <a:off x="3137917" y="4717654"/>
            <a:ext cx="189920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2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CMAC</a:t>
            </a:r>
            <a:endParaRPr lang="zh-TW" altLang="en-US" sz="22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219910-6933-0130-0834-3F0C02CA5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8989" y="5186542"/>
            <a:ext cx="1927036" cy="13965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4FC11F-822B-50E2-4A0E-C5D04BE864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7917" y="5191598"/>
            <a:ext cx="1927036" cy="1396516"/>
          </a:xfrm>
          <a:prstGeom prst="rect">
            <a:avLst/>
          </a:prstGeom>
        </p:spPr>
      </p:pic>
      <p:sp>
        <p:nvSpPr>
          <p:cNvPr id="10" name="文字方塊 13">
            <a:extLst>
              <a:ext uri="{FF2B5EF4-FFF2-40B4-BE49-F238E27FC236}">
                <a16:creationId xmlns:a16="http://schemas.microsoft.com/office/drawing/2014/main" id="{2D0E6AFD-7E35-6580-7FF9-B7FC4B91A787}"/>
              </a:ext>
            </a:extLst>
          </p:cNvPr>
          <p:cNvSpPr txBox="1"/>
          <p:nvPr/>
        </p:nvSpPr>
        <p:spPr>
          <a:xfrm>
            <a:off x="1091619" y="5723756"/>
            <a:ext cx="189920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TW" sz="2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x86</a:t>
            </a:r>
            <a:endParaRPr lang="zh-TW" altLang="en-US" sz="22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7" name="文字方塊 12">
            <a:extLst>
              <a:ext uri="{FF2B5EF4-FFF2-40B4-BE49-F238E27FC236}">
                <a16:creationId xmlns:a16="http://schemas.microsoft.com/office/drawing/2014/main" id="{0B546BA5-0F95-CF47-B15D-DAD786942A0B}"/>
              </a:ext>
            </a:extLst>
          </p:cNvPr>
          <p:cNvSpPr txBox="1"/>
          <p:nvPr/>
        </p:nvSpPr>
        <p:spPr>
          <a:xfrm>
            <a:off x="8035626" y="5723756"/>
            <a:ext cx="1899204" cy="4308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altLang="zh-TW" sz="2200" dirty="0">
                <a:solidFill>
                  <a:srgbClr val="FF3A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2倍速い</a:t>
            </a:r>
            <a:endParaRPr lang="en-US" altLang="zh-TW" sz="2200" dirty="0">
              <a:solidFill>
                <a:srgbClr val="FF3A00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DCC3F0-71CB-54C3-3D85-45BC4D651FAF}"/>
              </a:ext>
            </a:extLst>
          </p:cNvPr>
          <p:cNvSpPr txBox="1"/>
          <p:nvPr/>
        </p:nvSpPr>
        <p:spPr>
          <a:xfrm>
            <a:off x="1406033" y="3179855"/>
            <a:ext cx="9803834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QuTS</a:t>
            </a:r>
            <a:r>
              <a:rPr lang="en-US" sz="2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 hero h5.1</a:t>
            </a:r>
            <a:r>
              <a:rPr lang="ja-JP" altLang="en-US" sz="2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は</a:t>
            </a:r>
            <a:r>
              <a:rPr lang="en-US" sz="2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、AES-128-GMAC</a:t>
            </a:r>
            <a:r>
              <a:rPr lang="ja-JP" altLang="en-US" sz="2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署名アクセラレーション</a:t>
            </a:r>
            <a:r>
              <a:rPr lang="en-US" sz="2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（Windows Server 2022</a:t>
            </a:r>
            <a:r>
              <a:rPr lang="ja-JP" altLang="en-US" sz="2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および</a:t>
            </a:r>
            <a:r>
              <a:rPr lang="en-US" sz="2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Windows 11</a:t>
            </a:r>
            <a:r>
              <a:rPr lang="ja-JP" altLang="en-US" sz="2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クライアントのみ</a:t>
            </a:r>
            <a:r>
              <a:rPr lang="en-US" sz="2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）</a:t>
            </a:r>
            <a:r>
              <a:rPr lang="ja-JP" altLang="en-US" sz="2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をサポートし</a:t>
            </a:r>
            <a:r>
              <a:rPr lang="en-US" sz="2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、SMB 3.1.1</a:t>
            </a:r>
            <a:r>
              <a:rPr lang="ja-JP" altLang="en-US" sz="2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よりもデータ署名効率を大幅に向上させるだけでなく</a:t>
            </a:r>
            <a:r>
              <a:rPr lang="en-US" sz="2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、NAS</a:t>
            </a:r>
            <a:r>
              <a:rPr lang="ja-JP" altLang="en-US" sz="2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システムの</a:t>
            </a:r>
            <a:r>
              <a:rPr lang="en-US" sz="2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CPU</a:t>
            </a:r>
            <a:r>
              <a:rPr lang="ja-JP" altLang="en-US" sz="2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使用率も向上させ</a:t>
            </a:r>
            <a:r>
              <a:rPr lang="en-US" sz="2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、</a:t>
            </a:r>
            <a:r>
              <a:rPr lang="ja-JP" altLang="en-US" sz="2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セキュリティとパフォーマンスの最高のバランスを提供します</a:t>
            </a:r>
            <a:r>
              <a:rPr lang="en-US" sz="2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。</a:t>
            </a:r>
            <a:endParaRPr lang="en-US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062588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1BC921-37D9-C35B-7A76-CAC8CD06DE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>
            <a:extLst>
              <a:ext uri="{FF2B5EF4-FFF2-40B4-BE49-F238E27FC236}">
                <a16:creationId xmlns:a16="http://schemas.microsoft.com/office/drawing/2014/main" id="{AC98A68D-6D98-C558-77BA-26D2CE7719C5}"/>
              </a:ext>
            </a:extLst>
          </p:cNvPr>
          <p:cNvSpPr txBox="1"/>
          <p:nvPr/>
        </p:nvSpPr>
        <p:spPr>
          <a:xfrm>
            <a:off x="409199" y="100974"/>
            <a:ext cx="11280023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多重化されたネットワーク</a:t>
            </a:r>
            <a:r>
              <a:rPr lang="ja-JP" altLang="en-US" sz="3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パフォーマンスと</a:t>
            </a:r>
            <a:br>
              <a:rPr lang="en-US" sz="3600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</a:br>
            <a:r>
              <a:rPr lang="ja-JP" altLang="en-US" sz="3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フォールトトレランス接続を実現する</a:t>
            </a:r>
            <a:r>
              <a:rPr lang="en-US" sz="3600" b="1" dirty="0" err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SMBマルチチャネル</a:t>
            </a:r>
            <a:endParaRPr lang="en-US" altLang="zh-TW" sz="3600" b="1" dirty="0" err="1">
              <a:solidFill>
                <a:schemeClr val="bg1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B7093FB6-F636-9E59-42AB-42ED95D7246D}"/>
              </a:ext>
            </a:extLst>
          </p:cNvPr>
          <p:cNvSpPr txBox="1">
            <a:spLocks/>
          </p:cNvSpPr>
          <p:nvPr/>
        </p:nvSpPr>
        <p:spPr>
          <a:xfrm>
            <a:off x="1382879" y="1593514"/>
            <a:ext cx="9571384" cy="974178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8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SMB 3</a:t>
            </a:r>
            <a:r>
              <a:rPr lang="ja-JP" altLang="en-US" sz="18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クライアントは</a:t>
            </a:r>
            <a:r>
              <a:rPr lang="en-US" sz="18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、1つのSMBセッションに対してSMB</a:t>
            </a:r>
            <a:r>
              <a:rPr lang="ja-JP" altLang="en-US" sz="18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サーバへの複数の接続を自動的に確立します</a:t>
            </a:r>
            <a:r>
              <a:rPr lang="en-US" sz="18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。</a:t>
            </a:r>
            <a:r>
              <a:rPr lang="en-US" sz="18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これによって帯域幅アグリゲーションとネットワーク・フォールト・トレランスを実現します</a:t>
            </a:r>
            <a:r>
              <a:rPr lang="en-US" sz="18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。</a:t>
            </a:r>
            <a:endParaRPr lang="en-US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9692FB20-2B01-4BC9-EFD8-A6C3CD196E50}"/>
              </a:ext>
            </a:extLst>
          </p:cNvPr>
          <p:cNvGrpSpPr/>
          <p:nvPr/>
        </p:nvGrpSpPr>
        <p:grpSpPr>
          <a:xfrm>
            <a:off x="512748" y="2717056"/>
            <a:ext cx="11382999" cy="3831661"/>
            <a:chOff x="274124" y="2393575"/>
            <a:chExt cx="12343988" cy="4155142"/>
          </a:xfrm>
        </p:grpSpPr>
        <p:sp>
          <p:nvSpPr>
            <p:cNvPr id="4" name="矩形: 圓角 3">
              <a:extLst>
                <a:ext uri="{FF2B5EF4-FFF2-40B4-BE49-F238E27FC236}">
                  <a16:creationId xmlns:a16="http://schemas.microsoft.com/office/drawing/2014/main" id="{F299429A-834F-3CFE-BF6A-256A4A1FEEE1}"/>
                </a:ext>
              </a:extLst>
            </p:cNvPr>
            <p:cNvSpPr/>
            <p:nvPr/>
          </p:nvSpPr>
          <p:spPr>
            <a:xfrm>
              <a:off x="5968252" y="2393575"/>
              <a:ext cx="6649860" cy="4155141"/>
            </a:xfrm>
            <a:prstGeom prst="roundRect">
              <a:avLst>
                <a:gd name="adj" fmla="val 7486"/>
              </a:avLst>
            </a:prstGeom>
            <a:solidFill>
              <a:schemeClr val="bg1"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5" name="矩形: 圓角 4">
              <a:extLst>
                <a:ext uri="{FF2B5EF4-FFF2-40B4-BE49-F238E27FC236}">
                  <a16:creationId xmlns:a16="http://schemas.microsoft.com/office/drawing/2014/main" id="{7A853689-C453-4642-B408-3D36F8C3064F}"/>
                </a:ext>
              </a:extLst>
            </p:cNvPr>
            <p:cNvSpPr/>
            <p:nvPr/>
          </p:nvSpPr>
          <p:spPr>
            <a:xfrm>
              <a:off x="274124" y="2393576"/>
              <a:ext cx="5487941" cy="4155141"/>
            </a:xfrm>
            <a:prstGeom prst="roundRect">
              <a:avLst>
                <a:gd name="adj" fmla="val 7486"/>
              </a:avLst>
            </a:prstGeom>
            <a:solidFill>
              <a:schemeClr val="bg1"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11" name="文字方塊 3">
              <a:extLst>
                <a:ext uri="{FF2B5EF4-FFF2-40B4-BE49-F238E27FC236}">
                  <a16:creationId xmlns:a16="http://schemas.microsoft.com/office/drawing/2014/main" id="{11EB6CC1-EC0C-E23D-3F5F-80A7FC727A23}"/>
                </a:ext>
              </a:extLst>
            </p:cNvPr>
            <p:cNvSpPr txBox="1"/>
            <p:nvPr/>
          </p:nvSpPr>
          <p:spPr>
            <a:xfrm>
              <a:off x="1839624" y="2583546"/>
              <a:ext cx="2711755" cy="400512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>
              <a:defPPr>
                <a:defRPr lang="en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b="1"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</a:rPr>
                <a:t>マルチチャネルなし</a:t>
              </a:r>
              <a:endParaRPr lang="en-US" altLang="zh-TW" b="1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5" name="文字方塊 4">
              <a:extLst>
                <a:ext uri="{FF2B5EF4-FFF2-40B4-BE49-F238E27FC236}">
                  <a16:creationId xmlns:a16="http://schemas.microsoft.com/office/drawing/2014/main" id="{8D86AC44-FE46-E9BE-E258-0541EE2B5395}"/>
                </a:ext>
              </a:extLst>
            </p:cNvPr>
            <p:cNvSpPr txBox="1"/>
            <p:nvPr/>
          </p:nvSpPr>
          <p:spPr>
            <a:xfrm>
              <a:off x="7908298" y="2605880"/>
              <a:ext cx="2533090" cy="400512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>
              <a:defPPr>
                <a:defRPr lang="en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b="1"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</a:rPr>
                <a:t>マルチチャネルあり</a:t>
              </a:r>
              <a:endParaRPr lang="zh-TW" altLang="en-US" b="1"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endParaRPr>
            </a:p>
          </p:txBody>
        </p:sp>
        <p:pic>
          <p:nvPicPr>
            <p:cNvPr id="16" name="圖形 5">
              <a:extLst>
                <a:ext uri="{FF2B5EF4-FFF2-40B4-BE49-F238E27FC236}">
                  <a16:creationId xmlns:a16="http://schemas.microsoft.com/office/drawing/2014/main" id="{DF5B3748-E6EC-194B-470E-F7B2E84119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r="52558"/>
            <a:stretch/>
          </p:blipFill>
          <p:spPr>
            <a:xfrm>
              <a:off x="525768" y="3252211"/>
              <a:ext cx="5030021" cy="3149975"/>
            </a:xfrm>
            <a:prstGeom prst="rect">
              <a:avLst/>
            </a:prstGeom>
          </p:spPr>
        </p:pic>
        <p:sp>
          <p:nvSpPr>
            <p:cNvPr id="19" name="文字方塊 6">
              <a:extLst>
                <a:ext uri="{FF2B5EF4-FFF2-40B4-BE49-F238E27FC236}">
                  <a16:creationId xmlns:a16="http://schemas.microsoft.com/office/drawing/2014/main" id="{C0800BD3-D3F8-981A-7A57-7C53693B8EC9}"/>
                </a:ext>
              </a:extLst>
            </p:cNvPr>
            <p:cNvSpPr txBox="1"/>
            <p:nvPr/>
          </p:nvSpPr>
          <p:spPr>
            <a:xfrm>
              <a:off x="11002204" y="4047506"/>
              <a:ext cx="960929" cy="300384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>
              <a:defPPr>
                <a:defRPr lang="en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200" b="1" err="1">
                  <a:latin typeface="Meiryo UI" panose="020B0604030504040204" pitchFamily="50" charset="-128"/>
                  <a:ea typeface="Meiryo UI" panose="020B0604030504040204" pitchFamily="50" charset="-128"/>
                  <a:cs typeface="Arial"/>
                </a:rPr>
                <a:t>速い</a:t>
              </a:r>
              <a:r>
                <a:rPr lang="en-US" altLang="zh-TW" sz="1200" b="1" dirty="0">
                  <a:latin typeface="Meiryo UI" panose="020B0604030504040204" pitchFamily="50" charset="-128"/>
                  <a:ea typeface="Meiryo UI" panose="020B0604030504040204" pitchFamily="50" charset="-128"/>
                  <a:cs typeface="Arial"/>
                </a:rPr>
                <a:t>!</a:t>
              </a:r>
              <a:endParaRPr lang="zh-TW" altLang="en-US" b="1">
                <a:latin typeface="Meiryo UI" panose="020B0604030504040204" pitchFamily="50" charset="-128"/>
                <a:ea typeface="Meiryo UI" panose="020B0604030504040204" pitchFamily="50" charset="-128"/>
                <a:cs typeface="Arial"/>
              </a:endParaRPr>
            </a:p>
          </p:txBody>
        </p:sp>
        <p:sp>
          <p:nvSpPr>
            <p:cNvPr id="21" name="文字方塊 7">
              <a:extLst>
                <a:ext uri="{FF2B5EF4-FFF2-40B4-BE49-F238E27FC236}">
                  <a16:creationId xmlns:a16="http://schemas.microsoft.com/office/drawing/2014/main" id="{4C0349EF-CC5E-45F1-C702-44828DCEF01C}"/>
                </a:ext>
              </a:extLst>
            </p:cNvPr>
            <p:cNvSpPr txBox="1"/>
            <p:nvPr/>
          </p:nvSpPr>
          <p:spPr>
            <a:xfrm>
              <a:off x="10977862" y="5673797"/>
              <a:ext cx="1640250" cy="50064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>
              <a:defPPr>
                <a:defRPr lang="en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200" b="1"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</a:rPr>
                <a:t>ネットワーク・フォールト・トレランス</a:t>
              </a:r>
              <a:r>
                <a:rPr lang="en-US" sz="1200" b="1" dirty="0">
                  <a:latin typeface="Meiryo UI" panose="020B0604030504040204" pitchFamily="50" charset="-128"/>
                  <a:ea typeface="Meiryo UI" panose="020B0604030504040204" pitchFamily="50" charset="-128"/>
                  <a:cs typeface="Arial"/>
                </a:rPr>
                <a:t>!</a:t>
              </a:r>
              <a:endParaRPr lang="en-US" sz="1200" b="1">
                <a:latin typeface="Meiryo UI" panose="020B0604030504040204" pitchFamily="50" charset="-128"/>
                <a:ea typeface="Meiryo UI" panose="020B0604030504040204" pitchFamily="50" charset="-128"/>
                <a:cs typeface="Arial"/>
              </a:endParaRPr>
            </a:p>
          </p:txBody>
        </p:sp>
        <p:pic>
          <p:nvPicPr>
            <p:cNvPr id="23" name="圖形 8">
              <a:extLst>
                <a:ext uri="{FF2B5EF4-FFF2-40B4-BE49-F238E27FC236}">
                  <a16:creationId xmlns:a16="http://schemas.microsoft.com/office/drawing/2014/main" id="{24F862A4-0AC0-0791-DE71-8155BBEDEF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53413" r="-855"/>
            <a:stretch/>
          </p:blipFill>
          <p:spPr>
            <a:xfrm>
              <a:off x="6077283" y="3252210"/>
              <a:ext cx="5030021" cy="31499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89095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A21E1-A986-048D-CC67-98D80B9CA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3">
            <a:extLst>
              <a:ext uri="{FF2B5EF4-FFF2-40B4-BE49-F238E27FC236}">
                <a16:creationId xmlns:a16="http://schemas.microsoft.com/office/drawing/2014/main" id="{BB9C3A06-AFDC-52DA-D65D-A3B4E8D8E62F}"/>
              </a:ext>
            </a:extLst>
          </p:cNvPr>
          <p:cNvSpPr/>
          <p:nvPr/>
        </p:nvSpPr>
        <p:spPr>
          <a:xfrm>
            <a:off x="1213503" y="3555050"/>
            <a:ext cx="10091204" cy="2153541"/>
          </a:xfrm>
          <a:prstGeom prst="roundRect">
            <a:avLst>
              <a:gd name="adj" fmla="val 8334"/>
            </a:avLst>
          </a:prstGeom>
          <a:gradFill>
            <a:gsLst>
              <a:gs pos="44000">
                <a:srgbClr val="F5F5F5">
                  <a:alpha val="76000"/>
                </a:srgbClr>
              </a:gs>
              <a:gs pos="64000">
                <a:srgbClr val="F9F9F9"/>
              </a:gs>
              <a:gs pos="0">
                <a:schemeClr val="bg1"/>
              </a:gs>
              <a:gs pos="100000">
                <a:schemeClr val="bg1">
                  <a:lumMod val="95000"/>
                  <a:alpha val="6200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83000">
                  <a:srgbClr val="FF3A00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2700000" scaled="0"/>
            </a:gradFill>
          </a:ln>
          <a:effectLst>
            <a:reflection blurRad="469900" stA="50000" endA="300" endPos="32000" dist="889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3B71EA1C-C197-AE29-D4B1-AC97923EA504}"/>
              </a:ext>
            </a:extLst>
          </p:cNvPr>
          <p:cNvSpPr txBox="1"/>
          <p:nvPr/>
        </p:nvSpPr>
        <p:spPr>
          <a:xfrm>
            <a:off x="-1" y="608365"/>
            <a:ext cx="12192001" cy="8002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仮想化ストレージソリューション</a:t>
            </a:r>
            <a:endParaRPr lang="en-US" altLang="zh-TW" b="1">
              <a:solidFill>
                <a:schemeClr val="bg1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C6077DF2-CEC1-6332-2CA9-7BD7B9222318}"/>
              </a:ext>
            </a:extLst>
          </p:cNvPr>
          <p:cNvSpPr txBox="1"/>
          <p:nvPr/>
        </p:nvSpPr>
        <p:spPr>
          <a:xfrm>
            <a:off x="10260878" y="-1190121"/>
            <a:ext cx="877163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kumimoji="1" lang="en" altLang="zh-TW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可排版</a:t>
            </a:r>
            <a:endParaRPr lang="en" altLang="zh-TW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39874B5-4923-B24C-4735-C907504D67D9}"/>
              </a:ext>
            </a:extLst>
          </p:cNvPr>
          <p:cNvSpPr/>
          <p:nvPr/>
        </p:nvSpPr>
        <p:spPr>
          <a:xfrm>
            <a:off x="1357436" y="2314361"/>
            <a:ext cx="10091204" cy="92333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zh-TW" altLang="en-US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仮想化アプリケーションは、企業</a:t>
            </a:r>
            <a:r>
              <a:rPr lang="zh-TW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IT</a:t>
            </a:r>
            <a:r>
              <a:rPr lang="zh-TW" altLang="en-US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の管理効率とリソースの可用性を大幅に向上させます。</a:t>
            </a:r>
            <a:r>
              <a:rPr lang="zh-TW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QNAP NAS</a:t>
            </a:r>
            <a:r>
              <a:rPr lang="zh-TW" altLang="en-US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は多様な仮想化プラットフォーム向けに、信頼性が高く、高性能でコスト効率の高いストレージソリューションを提供します。</a:t>
            </a:r>
            <a:endParaRPr lang="en-US" altLang="zh-TW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Calibri"/>
            </a:endParaRPr>
          </a:p>
        </p:txBody>
      </p:sp>
      <p:pic>
        <p:nvPicPr>
          <p:cNvPr id="3" name="圖片 2" descr="一張含有 文字, 螢幕擷取畫面, 字型 的圖片&#10;&#10;自動產生的描述">
            <a:extLst>
              <a:ext uri="{FF2B5EF4-FFF2-40B4-BE49-F238E27FC236}">
                <a16:creationId xmlns:a16="http://schemas.microsoft.com/office/drawing/2014/main" id="{3415B720-345C-F0B5-91C0-AD9CA463F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041" y="3843662"/>
            <a:ext cx="8700649" cy="1324883"/>
          </a:xfrm>
          <a:prstGeom prst="rect">
            <a:avLst/>
          </a:prstGeom>
        </p:spPr>
      </p:pic>
      <p:sp>
        <p:nvSpPr>
          <p:cNvPr id="5" name="文字方塊 17">
            <a:extLst>
              <a:ext uri="{FF2B5EF4-FFF2-40B4-BE49-F238E27FC236}">
                <a16:creationId xmlns:a16="http://schemas.microsoft.com/office/drawing/2014/main" id="{C3EADE3E-86D6-B6F4-4D33-4B592012A58A}"/>
              </a:ext>
            </a:extLst>
          </p:cNvPr>
          <p:cNvSpPr txBox="1"/>
          <p:nvPr/>
        </p:nvSpPr>
        <p:spPr>
          <a:xfrm>
            <a:off x="1213503" y="6111135"/>
            <a:ext cx="6212983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20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注</a:t>
            </a:r>
            <a:r>
              <a:rPr lang="en-US" altLang="zh-TW" sz="12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:</a:t>
            </a:r>
            <a:r>
              <a:rPr lang="zh-TW" altLang="en-US" sz="120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 仮想化の認証は現在進行中です。</a:t>
            </a:r>
            <a:r>
              <a:rPr lang="en-US" altLang="zh-TW" sz="12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NAS</a:t>
            </a:r>
            <a:r>
              <a:rPr lang="zh-TW" altLang="en-US" sz="120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モデルは</a:t>
            </a:r>
            <a:r>
              <a:rPr lang="zh-TW" sz="120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2024</a:t>
            </a:r>
            <a:r>
              <a:rPr lang="zh-TW" altLang="en-US" sz="120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年第</a:t>
            </a:r>
            <a:r>
              <a:rPr lang="en-US" altLang="zh-TW" sz="12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1</a:t>
            </a:r>
            <a:r>
              <a:rPr lang="zh-TW" altLang="en-US" sz="120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四半期末までに認証取得予定。</a:t>
            </a:r>
            <a:endParaRPr lang="en-US" altLang="zh-TW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482304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>
            <a:extLst>
              <a:ext uri="{FF2B5EF4-FFF2-40B4-BE49-F238E27FC236}">
                <a16:creationId xmlns:a16="http://schemas.microsoft.com/office/drawing/2014/main" id="{EF2D3E9A-8D0B-A17E-DDBD-76F3FBC3734B}"/>
              </a:ext>
            </a:extLst>
          </p:cNvPr>
          <p:cNvGrpSpPr/>
          <p:nvPr/>
        </p:nvGrpSpPr>
        <p:grpSpPr>
          <a:xfrm>
            <a:off x="341424" y="2048857"/>
            <a:ext cx="11530121" cy="2493547"/>
            <a:chOff x="341424" y="2048857"/>
            <a:chExt cx="11120038" cy="2404861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7E9F74F0-07DF-457E-3E5F-C913F1C92E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424" y="2048859"/>
              <a:ext cx="3559948" cy="2404859"/>
            </a:xfrm>
            <a:prstGeom prst="rect">
              <a:avLst/>
            </a:prstGeom>
            <a:noFill/>
            <a:ln w="15240">
              <a:solidFill>
                <a:schemeClr val="bg1"/>
              </a:solidFill>
            </a:ln>
            <a:effectLst>
              <a:outerShdw blurRad="342900" dist="177800" dir="3600000" algn="ctr" rotWithShape="0">
                <a:srgbClr val="000000">
                  <a:alpha val="4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>
              <a:extLst>
                <a:ext uri="{FF2B5EF4-FFF2-40B4-BE49-F238E27FC236}">
                  <a16:creationId xmlns:a16="http://schemas.microsoft.com/office/drawing/2014/main" id="{7E495C37-3F57-12B7-B925-B1EF5EA6A2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9332" y="2048857"/>
              <a:ext cx="3559948" cy="2404859"/>
            </a:xfrm>
            <a:prstGeom prst="rect">
              <a:avLst/>
            </a:prstGeom>
            <a:noFill/>
            <a:ln w="15240">
              <a:solidFill>
                <a:schemeClr val="bg1"/>
              </a:solidFill>
            </a:ln>
            <a:effectLst>
              <a:outerShdw blurRad="342900" dist="177800" dir="3600000" algn="ctr" rotWithShape="0">
                <a:srgbClr val="000000">
                  <a:alpha val="4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>
              <a:extLst>
                <a:ext uri="{FF2B5EF4-FFF2-40B4-BE49-F238E27FC236}">
                  <a16:creationId xmlns:a16="http://schemas.microsoft.com/office/drawing/2014/main" id="{A89E17EB-5059-F12C-96F9-4B5ECE4CFC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1514" y="2048858"/>
              <a:ext cx="3559948" cy="2404859"/>
            </a:xfrm>
            <a:prstGeom prst="rect">
              <a:avLst/>
            </a:prstGeom>
            <a:noFill/>
            <a:ln w="15240">
              <a:solidFill>
                <a:schemeClr val="bg1"/>
              </a:solidFill>
            </a:ln>
            <a:effectLst>
              <a:outerShdw blurRad="342900" dist="177800" dir="3600000" algn="ctr" rotWithShape="0">
                <a:srgbClr val="000000">
                  <a:alpha val="4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文字方塊 5">
            <a:extLst>
              <a:ext uri="{FF2B5EF4-FFF2-40B4-BE49-F238E27FC236}">
                <a16:creationId xmlns:a16="http://schemas.microsoft.com/office/drawing/2014/main" id="{FBAB40DA-001D-2B0F-8A0A-F76D197FAAE1}"/>
              </a:ext>
            </a:extLst>
          </p:cNvPr>
          <p:cNvSpPr txBox="1"/>
          <p:nvPr/>
        </p:nvSpPr>
        <p:spPr>
          <a:xfrm>
            <a:off x="96038" y="4748424"/>
            <a:ext cx="3925794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2400" b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仮想化</a:t>
            </a:r>
            <a:endParaRPr lang="en-US" b="1">
              <a:latin typeface="Meiryo UI" panose="020B0604030504040204" pitchFamily="50" charset="-128"/>
              <a:ea typeface="Meiryo UI" panose="020B0604030504040204" pitchFamily="50" charset="-128"/>
              <a:cs typeface="Calibri"/>
            </a:endParaRPr>
          </a:p>
        </p:txBody>
      </p:sp>
      <p:sp>
        <p:nvSpPr>
          <p:cNvPr id="9" name="文字方塊 6">
            <a:extLst>
              <a:ext uri="{FF2B5EF4-FFF2-40B4-BE49-F238E27FC236}">
                <a16:creationId xmlns:a16="http://schemas.microsoft.com/office/drawing/2014/main" id="{F509890F-8E4F-5278-6CEE-279113A4E002}"/>
              </a:ext>
            </a:extLst>
          </p:cNvPr>
          <p:cNvSpPr txBox="1"/>
          <p:nvPr/>
        </p:nvSpPr>
        <p:spPr>
          <a:xfrm>
            <a:off x="4176873" y="4748424"/>
            <a:ext cx="3838251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データセンタ</a:t>
            </a:r>
            <a:r>
              <a:rPr lang="en-US" sz="24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ー</a:t>
            </a:r>
            <a:endParaRPr lang="en-US" altLang="zh-TW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文字方塊 7">
            <a:extLst>
              <a:ext uri="{FF2B5EF4-FFF2-40B4-BE49-F238E27FC236}">
                <a16:creationId xmlns:a16="http://schemas.microsoft.com/office/drawing/2014/main" id="{7C918046-7C23-A3ED-BF7C-CF354DE96D85}"/>
              </a:ext>
            </a:extLst>
          </p:cNvPr>
          <p:cNvSpPr txBox="1"/>
          <p:nvPr/>
        </p:nvSpPr>
        <p:spPr>
          <a:xfrm>
            <a:off x="8183583" y="4739159"/>
            <a:ext cx="3838250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2400" b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メディア＆エンターテイメント</a:t>
            </a:r>
            <a:endParaRPr 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文字方塊 8">
            <a:extLst>
              <a:ext uri="{FF2B5EF4-FFF2-40B4-BE49-F238E27FC236}">
                <a16:creationId xmlns:a16="http://schemas.microsoft.com/office/drawing/2014/main" id="{027095DB-BBB3-756F-688A-4B27EB034B1F}"/>
              </a:ext>
            </a:extLst>
          </p:cNvPr>
          <p:cNvSpPr txBox="1"/>
          <p:nvPr/>
        </p:nvSpPr>
        <p:spPr>
          <a:xfrm>
            <a:off x="316255" y="5261543"/>
            <a:ext cx="3668805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" sz="140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非構造化データ処理の領域では、I</a:t>
            </a:r>
            <a:r>
              <a:rPr lang="en" sz="1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/O</a:t>
            </a:r>
            <a:r>
              <a:rPr lang="ja-JP" altLang="en" sz="14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集約型アプリケーションのパフォーマンス</a:t>
            </a:r>
            <a:r>
              <a:rPr lang="en" sz="1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・</a:t>
            </a:r>
            <a:r>
              <a:rPr lang="ja-JP" altLang="en" sz="14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ボトルネックを克服し</a:t>
            </a:r>
            <a:r>
              <a:rPr lang="en" sz="1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、</a:t>
            </a:r>
            <a:r>
              <a:rPr lang="ja-JP" altLang="en" sz="14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広範な仮想化環境やデスクトップ仮想化</a:t>
            </a:r>
            <a:r>
              <a:rPr lang="en" sz="1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（VDI）</a:t>
            </a:r>
            <a:r>
              <a:rPr lang="ja-JP" altLang="en" sz="14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アプリケーションに最適です</a:t>
            </a:r>
            <a:r>
              <a:rPr lang="en" sz="1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。</a:t>
            </a:r>
            <a:endParaRPr lang="en-US" altLang="zh-TW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文字方塊 9">
            <a:extLst>
              <a:ext uri="{FF2B5EF4-FFF2-40B4-BE49-F238E27FC236}">
                <a16:creationId xmlns:a16="http://schemas.microsoft.com/office/drawing/2014/main" id="{465E400B-294A-E3A8-7209-090CDD95C634}"/>
              </a:ext>
            </a:extLst>
          </p:cNvPr>
          <p:cNvSpPr txBox="1"/>
          <p:nvPr/>
        </p:nvSpPr>
        <p:spPr>
          <a:xfrm>
            <a:off x="4214226" y="5217014"/>
            <a:ext cx="3838251" cy="86773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50"/>
              </a:lnSpc>
            </a:pPr>
            <a:r>
              <a:rPr lang="ja-JP" altLang="en-US" sz="14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超低レイテンシと高</a:t>
            </a:r>
            <a:r>
              <a:rPr lang="en-US" sz="1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IOPS</a:t>
            </a:r>
            <a:r>
              <a:rPr lang="ja-JP" altLang="en-US" sz="14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パフォーマンスを実現し</a:t>
            </a:r>
            <a:r>
              <a:rPr lang="en-US" sz="1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、</a:t>
            </a:r>
            <a:r>
              <a:rPr lang="ja-JP" altLang="en-US" sz="14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重要なビジネスシステムとデータをホストするデータセンターにマイクロ秒レベルの応答時間を提供します</a:t>
            </a:r>
            <a:r>
              <a:rPr lang="en-US" sz="1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。</a:t>
            </a:r>
            <a:endParaRPr lang="en-US" altLang="zh-TW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" name="文字方塊 10">
            <a:extLst>
              <a:ext uri="{FF2B5EF4-FFF2-40B4-BE49-F238E27FC236}">
                <a16:creationId xmlns:a16="http://schemas.microsoft.com/office/drawing/2014/main" id="{2F816024-712D-C568-6F95-1EB8DD133D9A}"/>
              </a:ext>
            </a:extLst>
          </p:cNvPr>
          <p:cNvSpPr txBox="1"/>
          <p:nvPr/>
        </p:nvSpPr>
        <p:spPr>
          <a:xfrm>
            <a:off x="8244290" y="5200825"/>
            <a:ext cx="3668805" cy="113704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50"/>
              </a:lnSpc>
            </a:pPr>
            <a:r>
              <a:rPr lang="ja-JP" altLang="en-US" sz="14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シームレスな</a:t>
            </a:r>
            <a:r>
              <a:rPr lang="en-US" sz="1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4K/8K</a:t>
            </a:r>
            <a:r>
              <a:rPr lang="ja-JP" altLang="en-US" sz="14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メディアストリーミングとポストプロダクションのニーズに対応し</a:t>
            </a:r>
            <a:r>
              <a:rPr lang="en-US" sz="1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、</a:t>
            </a:r>
            <a:r>
              <a:rPr lang="ja-JP" altLang="en-US" sz="14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より高速なデータ転送</a:t>
            </a:r>
            <a:r>
              <a:rPr lang="en-US" sz="1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、</a:t>
            </a:r>
            <a:r>
              <a:rPr lang="ja-JP" altLang="en-US" sz="14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アクセス</a:t>
            </a:r>
            <a:r>
              <a:rPr lang="en-US" sz="1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、</a:t>
            </a:r>
            <a:r>
              <a:rPr lang="ja-JP" altLang="en-US" sz="14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バックアップにより</a:t>
            </a:r>
            <a:r>
              <a:rPr lang="en-US" sz="1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、</a:t>
            </a:r>
            <a:r>
              <a:rPr lang="ja-JP" altLang="en-US" sz="14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マルチメディアワークフローの効率を高めます</a:t>
            </a:r>
            <a:r>
              <a:rPr lang="en-US" sz="1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。</a:t>
            </a:r>
            <a:endParaRPr lang="en-US" altLang="zh-TW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CD56B073-B496-2365-9861-39F1C0A88367}"/>
              </a:ext>
            </a:extLst>
          </p:cNvPr>
          <p:cNvSpPr txBox="1"/>
          <p:nvPr/>
        </p:nvSpPr>
        <p:spPr>
          <a:xfrm>
            <a:off x="316255" y="0"/>
            <a:ext cx="11791950" cy="15081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600" b="1" dirty="0" err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パフォーマンスを必要とする</a:t>
            </a:r>
            <a:br>
              <a:rPr lang="en-US" sz="4600" b="1" dirty="0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</a:br>
            <a:r>
              <a:rPr lang="en-US" sz="4600" b="1" dirty="0" err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NASアプリケーション</a:t>
            </a:r>
            <a:endParaRPr lang="en-US" altLang="zh-TW" b="1" dirty="0" err="1">
              <a:solidFill>
                <a:schemeClr val="bg1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47357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6D423F-53AE-E349-55E7-27F4199B34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一張含有 黑色, 黑暗, space, 月亮 的圖片&#10;&#10;自動產生的描述">
            <a:extLst>
              <a:ext uri="{FF2B5EF4-FFF2-40B4-BE49-F238E27FC236}">
                <a16:creationId xmlns:a16="http://schemas.microsoft.com/office/drawing/2014/main" id="{A0D67CBB-09DC-B2D6-E69F-C1A6E43637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403286"/>
            <a:ext cx="8139066" cy="5454713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217A69A3-8905-83A9-1B0E-AA8568B76F0B}"/>
              </a:ext>
            </a:extLst>
          </p:cNvPr>
          <p:cNvSpPr txBox="1"/>
          <p:nvPr/>
        </p:nvSpPr>
        <p:spPr>
          <a:xfrm>
            <a:off x="0" y="576163"/>
            <a:ext cx="12191999" cy="8002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600" b="1" err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ペタバイト・ストレージ・ソリューション</a:t>
            </a:r>
            <a:endParaRPr lang="en-US" b="1">
              <a:solidFill>
                <a:schemeClr val="bg1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CD932AD-3BC5-27F9-6D86-00F391ABC2F2}"/>
              </a:ext>
            </a:extLst>
          </p:cNvPr>
          <p:cNvSpPr/>
          <p:nvPr/>
        </p:nvSpPr>
        <p:spPr>
          <a:xfrm>
            <a:off x="7305959" y="1958437"/>
            <a:ext cx="4718401" cy="221361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15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TS-h1277AXU-RPおよびTS-h1677AXU-RP</a:t>
            </a:r>
            <a:r>
              <a:rPr lang="ja-JP" altLang="en-US" sz="15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シリーズ製品は</a:t>
            </a:r>
            <a:r>
              <a:rPr lang="en-US" sz="15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、</a:t>
            </a:r>
            <a:r>
              <a:rPr lang="en-US" sz="15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 </a:t>
            </a:r>
            <a:r>
              <a:rPr lang="ja-JP" altLang="en-US" sz="15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最大</a:t>
            </a:r>
            <a:r>
              <a:rPr lang="en-US" sz="15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8</a:t>
            </a:r>
            <a:r>
              <a:rPr lang="ja-JP" altLang="en-US" sz="15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台の</a:t>
            </a:r>
            <a:r>
              <a:rPr lang="en-US" sz="15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QNAP TL-Rx00PES PCIe SATA JBOD</a:t>
            </a:r>
            <a:r>
              <a:rPr lang="ja-JP" altLang="en-US" sz="15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エンクロージャ</a:t>
            </a:r>
            <a:r>
              <a:rPr lang="ja-JP" altLang="en-US" sz="15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をサポートできます。</a:t>
            </a:r>
            <a:r>
              <a:rPr lang="en-US" sz="15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 </a:t>
            </a:r>
            <a:br>
              <a:rPr lang="en-US" sz="15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</a:br>
            <a:r>
              <a:rPr lang="ja-JP" altLang="en-US" sz="15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そのため</a:t>
            </a:r>
            <a:r>
              <a:rPr lang="en-US" sz="15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、8</a:t>
            </a:r>
            <a:r>
              <a:rPr lang="ja-JP" altLang="en-US" sz="15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台の</a:t>
            </a:r>
            <a:r>
              <a:rPr lang="en-US" sz="15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TL-R2400PES-RP 24</a:t>
            </a:r>
            <a:r>
              <a:rPr lang="ja-JP" altLang="en-US" sz="15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ベイ</a:t>
            </a:r>
            <a:r>
              <a:rPr lang="en-US" sz="15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PCIe SATA JBOD</a:t>
            </a:r>
            <a:r>
              <a:rPr lang="ja-JP" altLang="en-US" sz="15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を接続することで</a:t>
            </a:r>
            <a:r>
              <a:rPr lang="en-US" sz="15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、</a:t>
            </a:r>
            <a:r>
              <a:rPr lang="ja-JP" altLang="en-US" sz="15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最大</a:t>
            </a:r>
            <a:r>
              <a:rPr lang="en-US" sz="15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208</a:t>
            </a:r>
            <a:r>
              <a:rPr lang="ja-JP" altLang="en-US" sz="15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台のディスクの合計ストレージ容量を実現することができます</a:t>
            </a:r>
            <a:r>
              <a:rPr lang="en-US" sz="15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 (</a:t>
            </a:r>
            <a:r>
              <a:rPr lang="ja-JP" altLang="en-US" sz="15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最大合計容量は</a:t>
            </a:r>
            <a:r>
              <a:rPr lang="en-US" altLang="ja-JP" sz="15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1</a:t>
            </a:r>
            <a:r>
              <a:rPr lang="en-US" sz="15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PBで</a:t>
            </a:r>
            <a:r>
              <a:rPr lang="ja-JP" altLang="en-US" sz="15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す</a:t>
            </a:r>
            <a:r>
              <a:rPr lang="en-US" sz="15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)。</a:t>
            </a:r>
            <a:endParaRPr lang="zh-TW" altLang="en-US" sz="15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pic>
        <p:nvPicPr>
          <p:cNvPr id="12" name="圖形 11">
            <a:extLst>
              <a:ext uri="{FF2B5EF4-FFF2-40B4-BE49-F238E27FC236}">
                <a16:creationId xmlns:a16="http://schemas.microsoft.com/office/drawing/2014/main" id="{7C46D7E8-F332-152E-4A60-FC122A8BCC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5000" y="2326881"/>
            <a:ext cx="6316533" cy="4027319"/>
          </a:xfrm>
          <a:prstGeom prst="rect">
            <a:avLst/>
          </a:prstGeom>
          <a:effectLst>
            <a:outerShdw blurRad="177800" dist="152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圖片 1" descr="一張含有 螢幕擷取畫面, 文字, 設計, 單色 的圖片&#10;&#10;自動產生的描述">
            <a:extLst>
              <a:ext uri="{FF2B5EF4-FFF2-40B4-BE49-F238E27FC236}">
                <a16:creationId xmlns:a16="http://schemas.microsoft.com/office/drawing/2014/main" id="{4FCA1E73-14F2-CAD4-1768-DCE49F5E00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8077" y="4223822"/>
            <a:ext cx="4981575" cy="1952625"/>
          </a:xfrm>
          <a:prstGeom prst="rect">
            <a:avLst/>
          </a:prstGeom>
        </p:spPr>
      </p:pic>
      <p:sp>
        <p:nvSpPr>
          <p:cNvPr id="4" name="文字方塊 1">
            <a:extLst>
              <a:ext uri="{FF2B5EF4-FFF2-40B4-BE49-F238E27FC236}">
                <a16:creationId xmlns:a16="http://schemas.microsoft.com/office/drawing/2014/main" id="{DD3E17EB-382A-DBD4-DEED-50DF10629BD0}"/>
              </a:ext>
            </a:extLst>
          </p:cNvPr>
          <p:cNvSpPr txBox="1"/>
          <p:nvPr/>
        </p:nvSpPr>
        <p:spPr>
          <a:xfrm>
            <a:off x="7298673" y="6203351"/>
            <a:ext cx="4720381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注: </a:t>
            </a:r>
            <a:r>
              <a:rPr lang="en-US" altLang="zh-TW" sz="1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TL-R2400PES-RP</a:t>
            </a:r>
            <a:r>
              <a:rPr lang="zh-TW" altLang="en-US" sz="1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は</a:t>
            </a:r>
            <a:r>
              <a:rPr lang="en-US" altLang="zh-TW" sz="1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2024</a:t>
            </a:r>
            <a:r>
              <a:rPr lang="zh-TW" altLang="en-US" sz="1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年</a:t>
            </a:r>
            <a:r>
              <a:rPr lang="en-US" altLang="zh-TW" sz="1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2</a:t>
            </a:r>
            <a:r>
              <a:rPr lang="zh-TW" altLang="en-US" sz="1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月下旬に発売予定です。</a:t>
            </a:r>
            <a:r>
              <a:rPr lang="en-US" altLang="zh-TW" sz="1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NAS</a:t>
            </a:r>
            <a:r>
              <a:rPr lang="zh-TW" altLang="en-US" sz="1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のサポート数量については、</a:t>
            </a:r>
            <a:r>
              <a:rPr lang="en-US" sz="1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https://www.qnap.com/go/compatibility-expansion/pcie </a:t>
            </a:r>
            <a:r>
              <a:rPr lang="en-US" sz="100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の互換性リストをご参照ください</a:t>
            </a:r>
            <a:r>
              <a:rPr lang="en-US" sz="10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。</a:t>
            </a:r>
            <a:endParaRPr lang="en-US" altLang="zh-TW" sz="10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05394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B53902-D88D-ABED-38DA-152A58966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字方塊 17">
            <a:extLst>
              <a:ext uri="{FF2B5EF4-FFF2-40B4-BE49-F238E27FC236}">
                <a16:creationId xmlns:a16="http://schemas.microsoft.com/office/drawing/2014/main" id="{EC8A432D-2218-2CE2-6422-C78052A82CF8}"/>
              </a:ext>
            </a:extLst>
          </p:cNvPr>
          <p:cNvSpPr txBox="1"/>
          <p:nvPr/>
        </p:nvSpPr>
        <p:spPr>
          <a:xfrm>
            <a:off x="297613" y="-17200"/>
            <a:ext cx="11791950" cy="15081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ja-JP" altLang="en-US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使用例</a:t>
            </a:r>
            <a:endParaRPr lang="en-US" b="1">
              <a:solidFill>
                <a:schemeClr val="bg1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Calibri"/>
            </a:endParaRPr>
          </a:p>
          <a:p>
            <a:pPr algn="ctr"/>
            <a:r>
              <a:rPr lang="ja-JP" altLang="en-US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マルチメディアスタジオ</a:t>
            </a:r>
            <a:endParaRPr lang="zh-TW" b="1">
              <a:solidFill>
                <a:schemeClr val="bg1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Calibri"/>
            </a:endParaRPr>
          </a:p>
        </p:txBody>
      </p:sp>
      <p:cxnSp>
        <p:nvCxnSpPr>
          <p:cNvPr id="3" name="直線單箭頭接點 2">
            <a:extLst>
              <a:ext uri="{FF2B5EF4-FFF2-40B4-BE49-F238E27FC236}">
                <a16:creationId xmlns:a16="http://schemas.microsoft.com/office/drawing/2014/main" id="{CEA09B32-3E04-E634-560C-A06C8DF9A33C}"/>
              </a:ext>
            </a:extLst>
          </p:cNvPr>
          <p:cNvCxnSpPr>
            <a:cxnSpLocks/>
          </p:cNvCxnSpPr>
          <p:nvPr/>
        </p:nvCxnSpPr>
        <p:spPr>
          <a:xfrm flipV="1">
            <a:off x="1708157" y="5022358"/>
            <a:ext cx="1866984" cy="904"/>
          </a:xfrm>
          <a:prstGeom prst="straightConnector1">
            <a:avLst/>
          </a:prstGeom>
          <a:ln w="50800" cap="rnd" cmpd="sng">
            <a:solidFill>
              <a:schemeClr val="accent2">
                <a:lumMod val="75000"/>
              </a:schemeClr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線單箭頭接點 3">
            <a:extLst>
              <a:ext uri="{FF2B5EF4-FFF2-40B4-BE49-F238E27FC236}">
                <a16:creationId xmlns:a16="http://schemas.microsoft.com/office/drawing/2014/main" id="{A8681485-D006-02DC-B4C3-566B1E4977E6}"/>
              </a:ext>
            </a:extLst>
          </p:cNvPr>
          <p:cNvCxnSpPr>
            <a:cxnSpLocks/>
          </p:cNvCxnSpPr>
          <p:nvPr/>
        </p:nvCxnSpPr>
        <p:spPr>
          <a:xfrm flipH="1" flipV="1">
            <a:off x="4370333" y="4557404"/>
            <a:ext cx="8954" cy="1280847"/>
          </a:xfrm>
          <a:prstGeom prst="straightConnector1">
            <a:avLst/>
          </a:prstGeom>
          <a:ln w="50800" cap="rnd" cmpd="sng">
            <a:solidFill>
              <a:srgbClr val="00B0F0"/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3998FCF3-A297-CE99-B536-8BA71C646BA7}"/>
              </a:ext>
            </a:extLst>
          </p:cNvPr>
          <p:cNvCxnSpPr>
            <a:cxnSpLocks/>
          </p:cNvCxnSpPr>
          <p:nvPr/>
        </p:nvCxnSpPr>
        <p:spPr>
          <a:xfrm>
            <a:off x="8184101" y="4404278"/>
            <a:ext cx="0" cy="977058"/>
          </a:xfrm>
          <a:prstGeom prst="straightConnector1">
            <a:avLst/>
          </a:prstGeom>
          <a:ln w="50800" cap="rnd" cmpd="sng">
            <a:solidFill>
              <a:schemeClr val="accent1">
                <a:lumMod val="60000"/>
                <a:lumOff val="40000"/>
              </a:schemeClr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單箭頭接點 5">
            <a:extLst>
              <a:ext uri="{FF2B5EF4-FFF2-40B4-BE49-F238E27FC236}">
                <a16:creationId xmlns:a16="http://schemas.microsoft.com/office/drawing/2014/main" id="{001A240B-EF8C-16A7-9EB7-8EE8A5351A7C}"/>
              </a:ext>
            </a:extLst>
          </p:cNvPr>
          <p:cNvCxnSpPr>
            <a:cxnSpLocks/>
          </p:cNvCxnSpPr>
          <p:nvPr/>
        </p:nvCxnSpPr>
        <p:spPr>
          <a:xfrm>
            <a:off x="10282014" y="4345050"/>
            <a:ext cx="0" cy="977058"/>
          </a:xfrm>
          <a:prstGeom prst="straightConnector1">
            <a:avLst/>
          </a:prstGeom>
          <a:ln w="50800" cap="rnd" cmpd="sng">
            <a:solidFill>
              <a:schemeClr val="accent1">
                <a:lumMod val="60000"/>
                <a:lumOff val="40000"/>
              </a:schemeClr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0EF9169A-6AD2-6ACA-D798-EA1CADDE846E}"/>
              </a:ext>
            </a:extLst>
          </p:cNvPr>
          <p:cNvCxnSpPr>
            <a:cxnSpLocks/>
          </p:cNvCxnSpPr>
          <p:nvPr/>
        </p:nvCxnSpPr>
        <p:spPr>
          <a:xfrm flipV="1">
            <a:off x="1940411" y="3074243"/>
            <a:ext cx="1623177" cy="23812"/>
          </a:xfrm>
          <a:prstGeom prst="straightConnector1">
            <a:avLst/>
          </a:prstGeom>
          <a:ln w="50800" cap="rnd" cmpd="sng">
            <a:solidFill>
              <a:schemeClr val="accent6">
                <a:lumMod val="75000"/>
              </a:schemeClr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F1EF017F-E9F6-136E-CB4E-1BF50E4A8FA1}"/>
              </a:ext>
            </a:extLst>
          </p:cNvPr>
          <p:cNvCxnSpPr>
            <a:cxnSpLocks/>
          </p:cNvCxnSpPr>
          <p:nvPr/>
        </p:nvCxnSpPr>
        <p:spPr>
          <a:xfrm>
            <a:off x="7666623" y="3293909"/>
            <a:ext cx="12727" cy="763283"/>
          </a:xfrm>
          <a:prstGeom prst="straightConnector1">
            <a:avLst/>
          </a:prstGeom>
          <a:ln w="50800" cap="rnd" cmpd="sng">
            <a:solidFill>
              <a:schemeClr val="accent1">
                <a:lumMod val="60000"/>
                <a:lumOff val="40000"/>
              </a:schemeClr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圖形 11">
            <a:extLst>
              <a:ext uri="{FF2B5EF4-FFF2-40B4-BE49-F238E27FC236}">
                <a16:creationId xmlns:a16="http://schemas.microsoft.com/office/drawing/2014/main" id="{ED04746E-946B-C3FF-5D04-48242B4229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58980" y="5180103"/>
            <a:ext cx="714599" cy="1015452"/>
          </a:xfrm>
          <a:prstGeom prst="rect">
            <a:avLst/>
          </a:prstGeom>
        </p:spPr>
      </p:pic>
      <p:pic>
        <p:nvPicPr>
          <p:cNvPr id="23" name="圖形 13">
            <a:extLst>
              <a:ext uri="{FF2B5EF4-FFF2-40B4-BE49-F238E27FC236}">
                <a16:creationId xmlns:a16="http://schemas.microsoft.com/office/drawing/2014/main" id="{37731156-1DCF-B133-6370-DE8F2DA39B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9132" y="2351421"/>
            <a:ext cx="1246990" cy="1593201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5C833700-8705-4667-E217-7C4AA84C48F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896" y="2471218"/>
            <a:ext cx="727731" cy="444988"/>
          </a:xfrm>
          <a:prstGeom prst="rect">
            <a:avLst/>
          </a:prstGeom>
        </p:spPr>
      </p:pic>
      <p:pic>
        <p:nvPicPr>
          <p:cNvPr id="25" name="圖形 15">
            <a:extLst>
              <a:ext uri="{FF2B5EF4-FFF2-40B4-BE49-F238E27FC236}">
                <a16:creationId xmlns:a16="http://schemas.microsoft.com/office/drawing/2014/main" id="{609402FA-DACE-A0B9-2451-93E2B1537D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7374" y="4245050"/>
            <a:ext cx="1246991" cy="1593201"/>
          </a:xfrm>
          <a:prstGeom prst="rect">
            <a:avLst/>
          </a:prstGeom>
        </p:spPr>
      </p:pic>
      <p:sp>
        <p:nvSpPr>
          <p:cNvPr id="26" name="文字方塊 16">
            <a:extLst>
              <a:ext uri="{FF2B5EF4-FFF2-40B4-BE49-F238E27FC236}">
                <a16:creationId xmlns:a16="http://schemas.microsoft.com/office/drawing/2014/main" id="{5C23822B-7A6A-D2A1-8AFB-7B2068B439DA}"/>
              </a:ext>
            </a:extLst>
          </p:cNvPr>
          <p:cNvSpPr txBox="1"/>
          <p:nvPr/>
        </p:nvSpPr>
        <p:spPr>
          <a:xfrm>
            <a:off x="7696579" y="6214675"/>
            <a:ext cx="1219565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10GbE Server</a:t>
            </a:r>
            <a:endParaRPr lang="zh-TW" altLang="en-US" sz="120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28" name="文字方塊 18">
            <a:extLst>
              <a:ext uri="{FF2B5EF4-FFF2-40B4-BE49-F238E27FC236}">
                <a16:creationId xmlns:a16="http://schemas.microsoft.com/office/drawing/2014/main" id="{78BCA94E-C3F6-A959-CEF4-9458685401CE}"/>
              </a:ext>
            </a:extLst>
          </p:cNvPr>
          <p:cNvSpPr txBox="1"/>
          <p:nvPr/>
        </p:nvSpPr>
        <p:spPr>
          <a:xfrm>
            <a:off x="1445082" y="3713578"/>
            <a:ext cx="928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10GbE</a:t>
            </a:r>
            <a:r>
              <a:rPr lang="zh-TW" altLang="en-US" sz="120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zh-TW" sz="120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PC</a:t>
            </a:r>
            <a:endParaRPr lang="zh-TW" altLang="en-US" sz="120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29" name="文字方塊 19">
            <a:extLst>
              <a:ext uri="{FF2B5EF4-FFF2-40B4-BE49-F238E27FC236}">
                <a16:creationId xmlns:a16="http://schemas.microsoft.com/office/drawing/2014/main" id="{661282C1-4013-B86A-2257-929B4525D945}"/>
              </a:ext>
            </a:extLst>
          </p:cNvPr>
          <p:cNvSpPr txBox="1"/>
          <p:nvPr/>
        </p:nvSpPr>
        <p:spPr>
          <a:xfrm>
            <a:off x="1285559" y="5657432"/>
            <a:ext cx="1028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2.5GbE</a:t>
            </a:r>
            <a:r>
              <a:rPr lang="zh-TW" altLang="en-US" sz="120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zh-TW" sz="120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PC</a:t>
            </a:r>
            <a:endParaRPr lang="zh-TW" altLang="en-US" sz="120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31" name="圖形 21">
            <a:extLst>
              <a:ext uri="{FF2B5EF4-FFF2-40B4-BE49-F238E27FC236}">
                <a16:creationId xmlns:a16="http://schemas.microsoft.com/office/drawing/2014/main" id="{E48A9898-5613-BB69-8D5E-E9990E9DD3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59658" y="5146871"/>
            <a:ext cx="902659" cy="964294"/>
          </a:xfrm>
          <a:prstGeom prst="rect">
            <a:avLst/>
          </a:prstGeom>
        </p:spPr>
      </p:pic>
      <p:sp>
        <p:nvSpPr>
          <p:cNvPr id="32" name="文字方塊 22">
            <a:extLst>
              <a:ext uri="{FF2B5EF4-FFF2-40B4-BE49-F238E27FC236}">
                <a16:creationId xmlns:a16="http://schemas.microsoft.com/office/drawing/2014/main" id="{80DCDA1C-6767-64A6-50C8-5E90E3388128}"/>
              </a:ext>
            </a:extLst>
          </p:cNvPr>
          <p:cNvSpPr txBox="1"/>
          <p:nvPr/>
        </p:nvSpPr>
        <p:spPr>
          <a:xfrm>
            <a:off x="3830114" y="6220557"/>
            <a:ext cx="1064715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1GbEデバイス</a:t>
            </a:r>
            <a:endParaRPr lang="zh-TW" altLang="en-US" sz="1200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cxnSp>
        <p:nvCxnSpPr>
          <p:cNvPr id="40" name="直線單箭頭接點 39">
            <a:extLst>
              <a:ext uri="{FF2B5EF4-FFF2-40B4-BE49-F238E27FC236}">
                <a16:creationId xmlns:a16="http://schemas.microsoft.com/office/drawing/2014/main" id="{FF0E6069-B0B9-C42C-51F6-3406C8208F1A}"/>
              </a:ext>
            </a:extLst>
          </p:cNvPr>
          <p:cNvCxnSpPr>
            <a:cxnSpLocks/>
          </p:cNvCxnSpPr>
          <p:nvPr/>
        </p:nvCxnSpPr>
        <p:spPr>
          <a:xfrm>
            <a:off x="3563588" y="3074243"/>
            <a:ext cx="0" cy="1211448"/>
          </a:xfrm>
          <a:prstGeom prst="straightConnector1">
            <a:avLst/>
          </a:prstGeom>
          <a:ln w="50800" cap="rnd" cmpd="sng">
            <a:solidFill>
              <a:schemeClr val="accent6">
                <a:lumMod val="75000"/>
              </a:schemeClr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單箭頭接點 40">
            <a:extLst>
              <a:ext uri="{FF2B5EF4-FFF2-40B4-BE49-F238E27FC236}">
                <a16:creationId xmlns:a16="http://schemas.microsoft.com/office/drawing/2014/main" id="{9534A6FD-F268-073C-0849-E849895336A3}"/>
              </a:ext>
            </a:extLst>
          </p:cNvPr>
          <p:cNvCxnSpPr>
            <a:cxnSpLocks/>
          </p:cNvCxnSpPr>
          <p:nvPr/>
        </p:nvCxnSpPr>
        <p:spPr>
          <a:xfrm>
            <a:off x="5178263" y="4342046"/>
            <a:ext cx="1593496" cy="0"/>
          </a:xfrm>
          <a:prstGeom prst="straightConnector1">
            <a:avLst/>
          </a:prstGeom>
          <a:ln w="50800" cap="rnd" cmpd="sng">
            <a:solidFill>
              <a:schemeClr val="accent6">
                <a:lumMod val="75000"/>
              </a:schemeClr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單箭頭接點 42">
            <a:extLst>
              <a:ext uri="{FF2B5EF4-FFF2-40B4-BE49-F238E27FC236}">
                <a16:creationId xmlns:a16="http://schemas.microsoft.com/office/drawing/2014/main" id="{206D5CC5-3EE0-A70E-2F62-060781D4FACF}"/>
              </a:ext>
            </a:extLst>
          </p:cNvPr>
          <p:cNvCxnSpPr>
            <a:cxnSpLocks/>
          </p:cNvCxnSpPr>
          <p:nvPr/>
        </p:nvCxnSpPr>
        <p:spPr>
          <a:xfrm>
            <a:off x="8910088" y="4342046"/>
            <a:ext cx="1371926" cy="8659"/>
          </a:xfrm>
          <a:prstGeom prst="straightConnector1">
            <a:avLst/>
          </a:prstGeom>
          <a:ln w="50800" cap="rnd" cmpd="sng">
            <a:solidFill>
              <a:schemeClr val="accent1">
                <a:lumMod val="60000"/>
                <a:lumOff val="40000"/>
              </a:schemeClr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單箭頭接點 43">
            <a:extLst>
              <a:ext uri="{FF2B5EF4-FFF2-40B4-BE49-F238E27FC236}">
                <a16:creationId xmlns:a16="http://schemas.microsoft.com/office/drawing/2014/main" id="{C9052F5B-DD70-FB04-1B78-E72C201E2DB7}"/>
              </a:ext>
            </a:extLst>
          </p:cNvPr>
          <p:cNvCxnSpPr>
            <a:cxnSpLocks/>
          </p:cNvCxnSpPr>
          <p:nvPr/>
        </p:nvCxnSpPr>
        <p:spPr>
          <a:xfrm flipV="1">
            <a:off x="6802345" y="4406448"/>
            <a:ext cx="15817" cy="845342"/>
          </a:xfrm>
          <a:prstGeom prst="straightConnector1">
            <a:avLst/>
          </a:prstGeom>
          <a:ln w="50800" cap="rnd" cmpd="sng">
            <a:solidFill>
              <a:schemeClr val="accent6">
                <a:lumMod val="75000"/>
              </a:schemeClr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文字方塊 37">
            <a:extLst>
              <a:ext uri="{FF2B5EF4-FFF2-40B4-BE49-F238E27FC236}">
                <a16:creationId xmlns:a16="http://schemas.microsoft.com/office/drawing/2014/main" id="{FC7B56EF-8053-6F62-73F7-D2347937E6C1}"/>
              </a:ext>
            </a:extLst>
          </p:cNvPr>
          <p:cNvSpPr txBox="1"/>
          <p:nvPr/>
        </p:nvSpPr>
        <p:spPr>
          <a:xfrm>
            <a:off x="6370930" y="6220558"/>
            <a:ext cx="928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10GbE</a:t>
            </a:r>
            <a:r>
              <a:rPr lang="zh-TW" altLang="en-US" sz="120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zh-TW" sz="120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PC</a:t>
            </a:r>
            <a:endParaRPr lang="zh-TW" altLang="en-US" sz="120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46" name="圖形 38">
            <a:extLst>
              <a:ext uri="{FF2B5EF4-FFF2-40B4-BE49-F238E27FC236}">
                <a16:creationId xmlns:a16="http://schemas.microsoft.com/office/drawing/2014/main" id="{F7EFB38A-E4D8-9C04-A0D1-816642AE18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35453" y="4754194"/>
            <a:ext cx="1246992" cy="1593201"/>
          </a:xfrm>
          <a:prstGeom prst="rect">
            <a:avLst/>
          </a:prstGeom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5A065C93-F460-5AEA-C8D5-DA805572A5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1273" y="4957041"/>
            <a:ext cx="727731" cy="444988"/>
          </a:xfrm>
          <a:prstGeom prst="rect">
            <a:avLst/>
          </a:prstGeom>
        </p:spPr>
      </p:pic>
      <p:pic>
        <p:nvPicPr>
          <p:cNvPr id="49" name="圖形 41">
            <a:extLst>
              <a:ext uri="{FF2B5EF4-FFF2-40B4-BE49-F238E27FC236}">
                <a16:creationId xmlns:a16="http://schemas.microsoft.com/office/drawing/2014/main" id="{25C32103-584C-D467-EA94-CBDDBEBB73C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0865496">
            <a:off x="4305403" y="5233124"/>
            <a:ext cx="914556" cy="927248"/>
          </a:xfrm>
          <a:prstGeom prst="rect">
            <a:avLst/>
          </a:prstGeom>
        </p:spPr>
      </p:pic>
      <p:sp>
        <p:nvSpPr>
          <p:cNvPr id="27" name="文字方塊 17">
            <a:extLst>
              <a:ext uri="{FF2B5EF4-FFF2-40B4-BE49-F238E27FC236}">
                <a16:creationId xmlns:a16="http://schemas.microsoft.com/office/drawing/2014/main" id="{CC848096-4319-68C6-9F52-34EB68EB53AC}"/>
              </a:ext>
            </a:extLst>
          </p:cNvPr>
          <p:cNvSpPr txBox="1"/>
          <p:nvPr/>
        </p:nvSpPr>
        <p:spPr>
          <a:xfrm>
            <a:off x="8928157" y="6214674"/>
            <a:ext cx="3009222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TS-h1277AXU-RP / TS-h1677AXU-RP</a:t>
            </a:r>
            <a:endParaRPr lang="zh-TW" sz="120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7" name="矩形: 圓角化同側角落 6">
            <a:extLst>
              <a:ext uri="{FF2B5EF4-FFF2-40B4-BE49-F238E27FC236}">
                <a16:creationId xmlns:a16="http://schemas.microsoft.com/office/drawing/2014/main" id="{C6A53E81-D4B7-5B6A-ADB1-505D8BD2FE41}"/>
              </a:ext>
            </a:extLst>
          </p:cNvPr>
          <p:cNvSpPr/>
          <p:nvPr/>
        </p:nvSpPr>
        <p:spPr>
          <a:xfrm rot="10800000">
            <a:off x="4298461" y="1554795"/>
            <a:ext cx="3368162" cy="984978"/>
          </a:xfrm>
          <a:prstGeom prst="round2SameRect">
            <a:avLst/>
          </a:prstGeom>
          <a:gradFill>
            <a:gsLst>
              <a:gs pos="0">
                <a:srgbClr val="42465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innerShdw blurRad="228600" dist="38100" dir="21540000">
              <a:prstClr val="black">
                <a:alpha val="7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120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9" name="文字方塊 49">
            <a:extLst>
              <a:ext uri="{FF2B5EF4-FFF2-40B4-BE49-F238E27FC236}">
                <a16:creationId xmlns:a16="http://schemas.microsoft.com/office/drawing/2014/main" id="{B636DD60-5873-29BA-6752-0E82ACEAA4DD}"/>
              </a:ext>
            </a:extLst>
          </p:cNvPr>
          <p:cNvSpPr txBox="1"/>
          <p:nvPr/>
        </p:nvSpPr>
        <p:spPr>
          <a:xfrm>
            <a:off x="4988429" y="1670834"/>
            <a:ext cx="7152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b="1">
                <a:solidFill>
                  <a:schemeClr val="accent1">
                    <a:lumMod val="60000"/>
                    <a:lumOff val="4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25GbE</a:t>
            </a:r>
            <a:endParaRPr lang="zh-TW" altLang="en-US" sz="1200" b="1">
              <a:solidFill>
                <a:schemeClr val="accent1">
                  <a:lumMod val="60000"/>
                  <a:lumOff val="4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24C18471-69EA-F5AD-6FD9-0124FFD002A1}"/>
              </a:ext>
            </a:extLst>
          </p:cNvPr>
          <p:cNvCxnSpPr>
            <a:cxnSpLocks/>
          </p:cNvCxnSpPr>
          <p:nvPr/>
        </p:nvCxnSpPr>
        <p:spPr>
          <a:xfrm>
            <a:off x="4721550" y="1793965"/>
            <a:ext cx="201404" cy="0"/>
          </a:xfrm>
          <a:prstGeom prst="straightConnector1">
            <a:avLst/>
          </a:prstGeom>
          <a:ln w="50800" cap="sq" cmpd="sng">
            <a:solidFill>
              <a:schemeClr val="accent1">
                <a:lumMod val="60000"/>
                <a:lumOff val="40000"/>
              </a:schemeClr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51">
            <a:extLst>
              <a:ext uri="{FF2B5EF4-FFF2-40B4-BE49-F238E27FC236}">
                <a16:creationId xmlns:a16="http://schemas.microsoft.com/office/drawing/2014/main" id="{B016DE1E-D7AF-915F-ED4A-0BA5C69AE8E5}"/>
              </a:ext>
            </a:extLst>
          </p:cNvPr>
          <p:cNvSpPr txBox="1"/>
          <p:nvPr/>
        </p:nvSpPr>
        <p:spPr>
          <a:xfrm>
            <a:off x="4988429" y="2050818"/>
            <a:ext cx="7152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b="1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10GbE</a:t>
            </a:r>
            <a:endParaRPr lang="zh-TW" altLang="en-US" sz="1200" b="1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89103B15-F9C2-54E4-6D2F-420CDD906D66}"/>
              </a:ext>
            </a:extLst>
          </p:cNvPr>
          <p:cNvCxnSpPr>
            <a:cxnSpLocks/>
          </p:cNvCxnSpPr>
          <p:nvPr/>
        </p:nvCxnSpPr>
        <p:spPr>
          <a:xfrm>
            <a:off x="4721550" y="2173187"/>
            <a:ext cx="201404" cy="0"/>
          </a:xfrm>
          <a:prstGeom prst="straightConnector1">
            <a:avLst/>
          </a:prstGeom>
          <a:ln w="50800" cap="sq" cmpd="sng">
            <a:solidFill>
              <a:schemeClr val="accent6">
                <a:lumMod val="75000"/>
              </a:schemeClr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53">
            <a:extLst>
              <a:ext uri="{FF2B5EF4-FFF2-40B4-BE49-F238E27FC236}">
                <a16:creationId xmlns:a16="http://schemas.microsoft.com/office/drawing/2014/main" id="{B0165360-9365-C0C9-1B78-B88BE37D2E23}"/>
              </a:ext>
            </a:extLst>
          </p:cNvPr>
          <p:cNvSpPr txBox="1"/>
          <p:nvPr/>
        </p:nvSpPr>
        <p:spPr>
          <a:xfrm>
            <a:off x="6359765" y="1670834"/>
            <a:ext cx="7681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b="1">
                <a:solidFill>
                  <a:schemeClr val="accent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2.5GbE</a:t>
            </a:r>
            <a:endParaRPr lang="zh-TW" altLang="en-US" sz="1200" b="1">
              <a:solidFill>
                <a:schemeClr val="accent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2B7DCADD-BE2D-4A0F-CC82-B48E79803555}"/>
              </a:ext>
            </a:extLst>
          </p:cNvPr>
          <p:cNvCxnSpPr>
            <a:cxnSpLocks/>
          </p:cNvCxnSpPr>
          <p:nvPr/>
        </p:nvCxnSpPr>
        <p:spPr>
          <a:xfrm>
            <a:off x="6092886" y="1793965"/>
            <a:ext cx="201404" cy="0"/>
          </a:xfrm>
          <a:prstGeom prst="straightConnector1">
            <a:avLst/>
          </a:prstGeom>
          <a:ln w="50800" cap="sq" cmpd="sng">
            <a:solidFill>
              <a:schemeClr val="accent2">
                <a:lumMod val="75000"/>
              </a:schemeClr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字方塊 57">
            <a:extLst>
              <a:ext uri="{FF2B5EF4-FFF2-40B4-BE49-F238E27FC236}">
                <a16:creationId xmlns:a16="http://schemas.microsoft.com/office/drawing/2014/main" id="{8A22790E-775A-08E4-4BBD-2D292F9574C3}"/>
              </a:ext>
            </a:extLst>
          </p:cNvPr>
          <p:cNvSpPr txBox="1"/>
          <p:nvPr/>
        </p:nvSpPr>
        <p:spPr>
          <a:xfrm>
            <a:off x="6370203" y="2050818"/>
            <a:ext cx="1419124" cy="27699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b="1">
                <a:solidFill>
                  <a:srgbClr val="00B0F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1GbE</a:t>
            </a:r>
          </a:p>
        </p:txBody>
      </p: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2D79E994-A7B3-F105-C12D-FDB73036FBFA}"/>
              </a:ext>
            </a:extLst>
          </p:cNvPr>
          <p:cNvCxnSpPr>
            <a:cxnSpLocks/>
          </p:cNvCxnSpPr>
          <p:nvPr/>
        </p:nvCxnSpPr>
        <p:spPr>
          <a:xfrm>
            <a:off x="6103324" y="2197554"/>
            <a:ext cx="201404" cy="0"/>
          </a:xfrm>
          <a:prstGeom prst="straightConnector1">
            <a:avLst/>
          </a:prstGeom>
          <a:ln w="50800" cap="sq" cmpd="sng">
            <a:solidFill>
              <a:srgbClr val="00B0F0"/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圖片 29" descr="一張含有 電腦, 室內 的圖片&#10;&#10;自動產生的描述">
            <a:extLst>
              <a:ext uri="{FF2B5EF4-FFF2-40B4-BE49-F238E27FC236}">
                <a16:creationId xmlns:a16="http://schemas.microsoft.com/office/drawing/2014/main" id="{5B73D9EC-1AB4-D30D-C271-E36C4C38FB7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317" y="5251790"/>
            <a:ext cx="2019078" cy="933154"/>
          </a:xfrm>
          <a:prstGeom prst="rect">
            <a:avLst/>
          </a:prstGeom>
        </p:spPr>
      </p:pic>
      <p:cxnSp>
        <p:nvCxnSpPr>
          <p:cNvPr id="65" name="直線單箭頭接點 64">
            <a:extLst>
              <a:ext uri="{FF2B5EF4-FFF2-40B4-BE49-F238E27FC236}">
                <a16:creationId xmlns:a16="http://schemas.microsoft.com/office/drawing/2014/main" id="{91C94310-49BB-1939-6E09-C0A37859945D}"/>
              </a:ext>
            </a:extLst>
          </p:cNvPr>
          <p:cNvCxnSpPr>
            <a:cxnSpLocks/>
          </p:cNvCxnSpPr>
          <p:nvPr/>
        </p:nvCxnSpPr>
        <p:spPr>
          <a:xfrm>
            <a:off x="3575141" y="4510437"/>
            <a:ext cx="0" cy="512990"/>
          </a:xfrm>
          <a:prstGeom prst="straightConnector1">
            <a:avLst/>
          </a:prstGeom>
          <a:ln w="50800" cap="rnd" cmpd="sng">
            <a:solidFill>
              <a:schemeClr val="accent2">
                <a:lumMod val="75000"/>
              </a:schemeClr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圖片 7" descr="一張含有 電子產品, 電子裝置, 文字, 電路 的圖片&#10;&#10;自動產生的描述">
            <a:extLst>
              <a:ext uri="{FF2B5EF4-FFF2-40B4-BE49-F238E27FC236}">
                <a16:creationId xmlns:a16="http://schemas.microsoft.com/office/drawing/2014/main" id="{5B2B2E8B-28A6-8AC9-6FD0-B3238C270C3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24518" b="21621"/>
          <a:stretch/>
        </p:blipFill>
        <p:spPr>
          <a:xfrm>
            <a:off x="3231452" y="3915330"/>
            <a:ext cx="2235201" cy="749796"/>
          </a:xfrm>
          <a:prstGeom prst="rect">
            <a:avLst/>
          </a:prstGeom>
        </p:spPr>
      </p:pic>
      <p:sp>
        <p:nvSpPr>
          <p:cNvPr id="10" name="文字方塊 56">
            <a:extLst>
              <a:ext uri="{FF2B5EF4-FFF2-40B4-BE49-F238E27FC236}">
                <a16:creationId xmlns:a16="http://schemas.microsoft.com/office/drawing/2014/main" id="{1ECC4534-15E1-D132-F707-496419865BEC}"/>
              </a:ext>
            </a:extLst>
          </p:cNvPr>
          <p:cNvSpPr txBox="1"/>
          <p:nvPr/>
        </p:nvSpPr>
        <p:spPr>
          <a:xfrm>
            <a:off x="3514605" y="3617509"/>
            <a:ext cx="1846076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QSW-M2106R-2S2T</a:t>
            </a:r>
            <a:endParaRPr lang="zh-TW" altLang="en-US" sz="12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grpSp>
        <p:nvGrpSpPr>
          <p:cNvPr id="70" name="群組 69">
            <a:extLst>
              <a:ext uri="{FF2B5EF4-FFF2-40B4-BE49-F238E27FC236}">
                <a16:creationId xmlns:a16="http://schemas.microsoft.com/office/drawing/2014/main" id="{57DABB4F-F423-A2DB-CE7A-497486F25BEF}"/>
              </a:ext>
            </a:extLst>
          </p:cNvPr>
          <p:cNvGrpSpPr/>
          <p:nvPr/>
        </p:nvGrpSpPr>
        <p:grpSpPr>
          <a:xfrm>
            <a:off x="6969788" y="2462487"/>
            <a:ext cx="1419124" cy="847481"/>
            <a:chOff x="7548096" y="2226967"/>
            <a:chExt cx="1547306" cy="941761"/>
          </a:xfrm>
        </p:grpSpPr>
        <p:sp>
          <p:nvSpPr>
            <p:cNvPr id="71" name="手繪多邊形: 圖案 70">
              <a:extLst>
                <a:ext uri="{FF2B5EF4-FFF2-40B4-BE49-F238E27FC236}">
                  <a16:creationId xmlns:a16="http://schemas.microsoft.com/office/drawing/2014/main" id="{022DD359-0AED-7679-A703-94BD6D97FFA9}"/>
                </a:ext>
              </a:extLst>
            </p:cNvPr>
            <p:cNvSpPr/>
            <p:nvPr/>
          </p:nvSpPr>
          <p:spPr>
            <a:xfrm>
              <a:off x="7548096" y="2226967"/>
              <a:ext cx="1547306" cy="941761"/>
            </a:xfrm>
            <a:custGeom>
              <a:avLst/>
              <a:gdLst>
                <a:gd name="connsiteX0" fmla="*/ 1822436 w 2185188"/>
                <a:gd name="connsiteY0" fmla="*/ 1330002 h 1330002"/>
                <a:gd name="connsiteX1" fmla="*/ 2185083 w 2185188"/>
                <a:gd name="connsiteY1" fmla="*/ 949774 h 1330002"/>
                <a:gd name="connsiteX2" fmla="*/ 1867572 w 2185188"/>
                <a:gd name="connsiteY2" fmla="*/ 590959 h 1330002"/>
                <a:gd name="connsiteX3" fmla="*/ 1689879 w 2185188"/>
                <a:gd name="connsiteY3" fmla="*/ 301138 h 1330002"/>
                <a:gd name="connsiteX4" fmla="*/ 1350883 w 2185188"/>
                <a:gd name="connsiteY4" fmla="*/ 229871 h 1330002"/>
                <a:gd name="connsiteX5" fmla="*/ 810676 w 2185188"/>
                <a:gd name="connsiteY5" fmla="*/ 13931 h 1330002"/>
                <a:gd name="connsiteX6" fmla="*/ 427258 w 2185188"/>
                <a:gd name="connsiteY6" fmla="*/ 441535 h 1330002"/>
                <a:gd name="connsiteX7" fmla="*/ 86124 w 2185188"/>
                <a:gd name="connsiteY7" fmla="*/ 618516 h 1330002"/>
                <a:gd name="connsiteX8" fmla="*/ 40513 w 2185188"/>
                <a:gd name="connsiteY8" fmla="*/ 1073677 h 1330002"/>
                <a:gd name="connsiteX9" fmla="*/ 414430 w 2185188"/>
                <a:gd name="connsiteY9" fmla="*/ 1327389 h 1330002"/>
                <a:gd name="connsiteX10" fmla="*/ 420844 w 2185188"/>
                <a:gd name="connsiteY10" fmla="*/ 1179866 h 1330002"/>
                <a:gd name="connsiteX11" fmla="*/ 172120 w 2185188"/>
                <a:gd name="connsiteY11" fmla="*/ 1010962 h 1330002"/>
                <a:gd name="connsiteX12" fmla="*/ 202290 w 2185188"/>
                <a:gd name="connsiteY12" fmla="*/ 707600 h 1330002"/>
                <a:gd name="connsiteX13" fmla="*/ 481658 w 2185188"/>
                <a:gd name="connsiteY13" fmla="*/ 593572 h 1330002"/>
                <a:gd name="connsiteX14" fmla="*/ 565992 w 2185188"/>
                <a:gd name="connsiteY14" fmla="*/ 607588 h 1330002"/>
                <a:gd name="connsiteX15" fmla="*/ 565992 w 2185188"/>
                <a:gd name="connsiteY15" fmla="*/ 514465 h 1330002"/>
                <a:gd name="connsiteX16" fmla="*/ 844172 w 2185188"/>
                <a:gd name="connsiteY16" fmla="*/ 158128 h 1330002"/>
                <a:gd name="connsiteX17" fmla="*/ 1251822 w 2185188"/>
                <a:gd name="connsiteY17" fmla="*/ 348175 h 1330002"/>
                <a:gd name="connsiteX18" fmla="*/ 1280566 w 2185188"/>
                <a:gd name="connsiteY18" fmla="*/ 405426 h 1330002"/>
                <a:gd name="connsiteX19" fmla="*/ 1340193 w 2185188"/>
                <a:gd name="connsiteY19" fmla="*/ 384284 h 1330002"/>
                <a:gd name="connsiteX20" fmla="*/ 1605545 w 2185188"/>
                <a:gd name="connsiteY20" fmla="*/ 421343 h 1330002"/>
                <a:gd name="connsiteX21" fmla="*/ 1727888 w 2185188"/>
                <a:gd name="connsiteY21" fmla="*/ 661989 h 1330002"/>
                <a:gd name="connsiteX22" fmla="*/ 1727888 w 2185188"/>
                <a:gd name="connsiteY22" fmla="*/ 736107 h 1330002"/>
                <a:gd name="connsiteX23" fmla="*/ 1824812 w 2185188"/>
                <a:gd name="connsiteY23" fmla="*/ 736107 h 1330002"/>
                <a:gd name="connsiteX24" fmla="*/ 2039353 w 2185188"/>
                <a:gd name="connsiteY24" fmla="*/ 967386 h 1330002"/>
                <a:gd name="connsiteX25" fmla="*/ 1822436 w 2185188"/>
                <a:gd name="connsiteY25" fmla="*/ 1182004 h 1330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185188" h="1330002">
                  <a:moveTo>
                    <a:pt x="1822436" y="1330002"/>
                  </a:moveTo>
                  <a:cubicBezTo>
                    <a:pt x="2027575" y="1325147"/>
                    <a:pt x="2189936" y="1154912"/>
                    <a:pt x="2185083" y="949774"/>
                  </a:cubicBezTo>
                  <a:cubicBezTo>
                    <a:pt x="2180797" y="768788"/>
                    <a:pt x="2046693" y="617236"/>
                    <a:pt x="1867572" y="590959"/>
                  </a:cubicBezTo>
                  <a:cubicBezTo>
                    <a:pt x="1848643" y="474786"/>
                    <a:pt x="1784828" y="370703"/>
                    <a:pt x="1689879" y="301138"/>
                  </a:cubicBezTo>
                  <a:cubicBezTo>
                    <a:pt x="1591610" y="231498"/>
                    <a:pt x="1468876" y="205695"/>
                    <a:pt x="1350883" y="229871"/>
                  </a:cubicBezTo>
                  <a:cubicBezTo>
                    <a:pt x="1234801" y="50648"/>
                    <a:pt x="1018316" y="-35890"/>
                    <a:pt x="810676" y="13931"/>
                  </a:cubicBezTo>
                  <a:cubicBezTo>
                    <a:pt x="608301" y="66049"/>
                    <a:pt x="457081" y="234696"/>
                    <a:pt x="427258" y="441535"/>
                  </a:cubicBezTo>
                  <a:cubicBezTo>
                    <a:pt x="292439" y="445156"/>
                    <a:pt x="166719" y="510380"/>
                    <a:pt x="86124" y="618516"/>
                  </a:cubicBezTo>
                  <a:cubicBezTo>
                    <a:pt x="-9370" y="751166"/>
                    <a:pt x="-26761" y="924714"/>
                    <a:pt x="40513" y="1073677"/>
                  </a:cubicBezTo>
                  <a:cubicBezTo>
                    <a:pt x="109090" y="1220507"/>
                    <a:pt x="252650" y="1317918"/>
                    <a:pt x="414430" y="1327389"/>
                  </a:cubicBezTo>
                  <a:close/>
                  <a:moveTo>
                    <a:pt x="420844" y="1179866"/>
                  </a:moveTo>
                  <a:cubicBezTo>
                    <a:pt x="313351" y="1173095"/>
                    <a:pt x="218055" y="1108382"/>
                    <a:pt x="172120" y="1010962"/>
                  </a:cubicBezTo>
                  <a:cubicBezTo>
                    <a:pt x="127548" y="911665"/>
                    <a:pt x="139034" y="796174"/>
                    <a:pt x="202290" y="707600"/>
                  </a:cubicBezTo>
                  <a:cubicBezTo>
                    <a:pt x="266963" y="620597"/>
                    <a:pt x="374577" y="576675"/>
                    <a:pt x="481658" y="593572"/>
                  </a:cubicBezTo>
                  <a:lnTo>
                    <a:pt x="565992" y="607588"/>
                  </a:lnTo>
                  <a:lnTo>
                    <a:pt x="565992" y="514465"/>
                  </a:lnTo>
                  <a:cubicBezTo>
                    <a:pt x="566816" y="346220"/>
                    <a:pt x="681155" y="199756"/>
                    <a:pt x="844172" y="158128"/>
                  </a:cubicBezTo>
                  <a:cubicBezTo>
                    <a:pt x="1007745" y="118689"/>
                    <a:pt x="1176865" y="197532"/>
                    <a:pt x="1251822" y="348175"/>
                  </a:cubicBezTo>
                  <a:lnTo>
                    <a:pt x="1280566" y="405426"/>
                  </a:lnTo>
                  <a:lnTo>
                    <a:pt x="1340193" y="384284"/>
                  </a:lnTo>
                  <a:cubicBezTo>
                    <a:pt x="1429408" y="352762"/>
                    <a:pt x="1528380" y="366586"/>
                    <a:pt x="1605545" y="421343"/>
                  </a:cubicBezTo>
                  <a:cubicBezTo>
                    <a:pt x="1682267" y="477544"/>
                    <a:pt x="1727688" y="566885"/>
                    <a:pt x="1727888" y="661989"/>
                  </a:cubicBezTo>
                  <a:lnTo>
                    <a:pt x="1727888" y="736107"/>
                  </a:lnTo>
                  <a:lnTo>
                    <a:pt x="1824812" y="736107"/>
                  </a:lnTo>
                  <a:cubicBezTo>
                    <a:pt x="1947921" y="740730"/>
                    <a:pt x="2043976" y="844277"/>
                    <a:pt x="2039353" y="967386"/>
                  </a:cubicBezTo>
                  <a:cubicBezTo>
                    <a:pt x="2034941" y="1084926"/>
                    <a:pt x="1940018" y="1178844"/>
                    <a:pt x="1822436" y="1182004"/>
                  </a:cubicBezTo>
                  <a:close/>
                </a:path>
              </a:pathLst>
            </a:custGeom>
            <a:solidFill>
              <a:srgbClr val="00B0F0"/>
            </a:solidFill>
            <a:ln w="2371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 sz="12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72" name="文字方塊 10">
              <a:extLst>
                <a:ext uri="{FF2B5EF4-FFF2-40B4-BE49-F238E27FC236}">
                  <a16:creationId xmlns:a16="http://schemas.microsoft.com/office/drawing/2014/main" id="{3B0CE535-C66F-9E9D-489F-C80A89CC4ED4}"/>
                </a:ext>
              </a:extLst>
            </p:cNvPr>
            <p:cNvSpPr txBox="1"/>
            <p:nvPr/>
          </p:nvSpPr>
          <p:spPr>
            <a:xfrm>
              <a:off x="7756227" y="2641256"/>
              <a:ext cx="1131044" cy="307814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TW" sz="1200" err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/>
                </a:rPr>
                <a:t>インターネット</a:t>
              </a:r>
              <a:endParaRPr lang="en-US" altLang="zh-TW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endParaRPr>
            </a:p>
          </p:txBody>
        </p:sp>
      </p:grpSp>
      <p:sp>
        <p:nvSpPr>
          <p:cNvPr id="2" name="文字方塊 17">
            <a:extLst>
              <a:ext uri="{FF2B5EF4-FFF2-40B4-BE49-F238E27FC236}">
                <a16:creationId xmlns:a16="http://schemas.microsoft.com/office/drawing/2014/main" id="{1EC6CE1D-07EC-97A7-80FB-A108778B1D01}"/>
              </a:ext>
            </a:extLst>
          </p:cNvPr>
          <p:cNvSpPr txBox="1"/>
          <p:nvPr/>
        </p:nvSpPr>
        <p:spPr>
          <a:xfrm>
            <a:off x="8420157" y="1677312"/>
            <a:ext cx="3756805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20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最先端のマルチメディア・スタジオでは、コア</a:t>
            </a:r>
            <a:r>
              <a:rPr lang="en-US" sz="12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10GbE</a:t>
            </a:r>
            <a:r>
              <a:rPr lang="ja-JP" altLang="en-US" sz="120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スイッチ</a:t>
            </a:r>
            <a:r>
              <a:rPr lang="en-US" sz="12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、</a:t>
            </a:r>
            <a:r>
              <a:rPr lang="ja-JP" altLang="en-US" sz="120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分散</a:t>
            </a:r>
            <a:r>
              <a:rPr lang="en-US" sz="12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10GbE</a:t>
            </a:r>
            <a:r>
              <a:rPr lang="ja-JP" altLang="en-US" sz="120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スイッチ</a:t>
            </a:r>
            <a:r>
              <a:rPr lang="en-US" sz="12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、</a:t>
            </a:r>
            <a:r>
              <a:rPr lang="ja-JP" altLang="en-US" sz="120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アクセス可能な</a:t>
            </a:r>
            <a:r>
              <a:rPr lang="en-US" sz="12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2.5GbE</a:t>
            </a:r>
            <a:r>
              <a:rPr lang="ja-JP" altLang="en-US" sz="120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スイッチでネットワークが活躍しています</a:t>
            </a:r>
            <a:r>
              <a:rPr lang="en-US" sz="12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。</a:t>
            </a:r>
            <a:r>
              <a:rPr lang="ja-JP" altLang="en-US" sz="120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ストレージは</a:t>
            </a:r>
            <a:r>
              <a:rPr lang="en-US" sz="12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TS-h1277AXU-RP</a:t>
            </a:r>
            <a:r>
              <a:rPr lang="ja-JP" altLang="en-US" sz="120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を採用し</a:t>
            </a:r>
            <a:r>
              <a:rPr lang="en-US" sz="12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、</a:t>
            </a:r>
            <a:r>
              <a:rPr lang="ja-JP" altLang="en-US" sz="120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クライアントは</a:t>
            </a:r>
            <a:r>
              <a:rPr lang="en-US" sz="12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25GbE</a:t>
            </a:r>
            <a:r>
              <a:rPr lang="ja-JP" altLang="en-US" sz="120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サーバ</a:t>
            </a:r>
            <a:r>
              <a:rPr lang="en-US" sz="12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、10GbE</a:t>
            </a:r>
            <a:r>
              <a:rPr lang="ja-JP" altLang="en-US" sz="120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ワークステーション</a:t>
            </a:r>
            <a:r>
              <a:rPr lang="en-US" sz="12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、2.5GbE PC</a:t>
            </a:r>
            <a:r>
              <a:rPr lang="ja-JP" altLang="en-US" sz="120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を搭載しています</a:t>
            </a:r>
            <a:r>
              <a:rPr lang="en-US" sz="12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。</a:t>
            </a:r>
            <a:r>
              <a:rPr lang="ja-JP" altLang="en-US" sz="120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マルチメディア体験が向上します</a:t>
            </a:r>
            <a:r>
              <a:rPr lang="en-US" sz="12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!</a:t>
            </a:r>
            <a:endParaRPr lang="en-US" altLang="zh-TW" dirty="0"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</p:txBody>
      </p:sp>
      <p:pic>
        <p:nvPicPr>
          <p:cNvPr id="20" name="圖片 19" descr="一張含有 電子產品, 電子裝置, 文字, 電路 的圖片&#10;&#10;自動產生的描述">
            <a:extLst>
              <a:ext uri="{FF2B5EF4-FFF2-40B4-BE49-F238E27FC236}">
                <a16:creationId xmlns:a16="http://schemas.microsoft.com/office/drawing/2014/main" id="{9A243861-5548-C193-C7CC-A2A1935E548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24518" b="21621"/>
          <a:stretch/>
        </p:blipFill>
        <p:spPr>
          <a:xfrm>
            <a:off x="6703747" y="3958625"/>
            <a:ext cx="2235201" cy="749796"/>
          </a:xfrm>
          <a:prstGeom prst="rect">
            <a:avLst/>
          </a:prstGeom>
        </p:spPr>
      </p:pic>
      <p:sp>
        <p:nvSpPr>
          <p:cNvPr id="33" name="文字方塊 56">
            <a:extLst>
              <a:ext uri="{FF2B5EF4-FFF2-40B4-BE49-F238E27FC236}">
                <a16:creationId xmlns:a16="http://schemas.microsoft.com/office/drawing/2014/main" id="{CEF2C549-5782-7BFA-62CB-0C4BBCA1F9B9}"/>
              </a:ext>
            </a:extLst>
          </p:cNvPr>
          <p:cNvSpPr txBox="1"/>
          <p:nvPr/>
        </p:nvSpPr>
        <p:spPr>
          <a:xfrm>
            <a:off x="6986899" y="3660804"/>
            <a:ext cx="1788965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QSW-M2106R-2S2T</a:t>
            </a:r>
            <a:endParaRPr lang="zh-TW" altLang="en-US" sz="12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0884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A42E66-3478-3490-3218-A14B53F3D1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ADF49DFD-821A-29A0-9413-46FBC148B53C}"/>
              </a:ext>
            </a:extLst>
          </p:cNvPr>
          <p:cNvCxnSpPr>
            <a:cxnSpLocks/>
          </p:cNvCxnSpPr>
          <p:nvPr/>
        </p:nvCxnSpPr>
        <p:spPr>
          <a:xfrm>
            <a:off x="5270747" y="3605034"/>
            <a:ext cx="846836" cy="0"/>
          </a:xfrm>
          <a:prstGeom prst="straightConnector1">
            <a:avLst/>
          </a:prstGeom>
          <a:ln w="50800" cap="rnd" cmpd="sng">
            <a:solidFill>
              <a:schemeClr val="accent6">
                <a:lumMod val="75000"/>
              </a:schemeClr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2" name="群組 111">
            <a:extLst>
              <a:ext uri="{FF2B5EF4-FFF2-40B4-BE49-F238E27FC236}">
                <a16:creationId xmlns:a16="http://schemas.microsoft.com/office/drawing/2014/main" id="{A02D4FD3-576A-5948-732C-65F1B89080FD}"/>
              </a:ext>
            </a:extLst>
          </p:cNvPr>
          <p:cNvGrpSpPr/>
          <p:nvPr/>
        </p:nvGrpSpPr>
        <p:grpSpPr>
          <a:xfrm>
            <a:off x="2205726" y="2682268"/>
            <a:ext cx="1120574" cy="922765"/>
            <a:chOff x="4106684" y="2515123"/>
            <a:chExt cx="415586" cy="577058"/>
          </a:xfrm>
        </p:grpSpPr>
        <p:grpSp>
          <p:nvGrpSpPr>
            <p:cNvPr id="113" name="群組 112">
              <a:extLst>
                <a:ext uri="{FF2B5EF4-FFF2-40B4-BE49-F238E27FC236}">
                  <a16:creationId xmlns:a16="http://schemas.microsoft.com/office/drawing/2014/main" id="{7EFD61A7-682D-90A5-3144-80FFA752601D}"/>
                </a:ext>
              </a:extLst>
            </p:cNvPr>
            <p:cNvGrpSpPr/>
            <p:nvPr/>
          </p:nvGrpSpPr>
          <p:grpSpPr>
            <a:xfrm>
              <a:off x="4106684" y="2515123"/>
              <a:ext cx="141812" cy="572287"/>
              <a:chOff x="3618020" y="2515123"/>
              <a:chExt cx="141812" cy="572287"/>
            </a:xfrm>
          </p:grpSpPr>
          <p:cxnSp>
            <p:nvCxnSpPr>
              <p:cNvPr id="115" name="直線單箭頭接點 114">
                <a:extLst>
                  <a:ext uri="{FF2B5EF4-FFF2-40B4-BE49-F238E27FC236}">
                    <a16:creationId xmlns:a16="http://schemas.microsoft.com/office/drawing/2014/main" id="{6FD88805-EA79-6297-B57F-EDDF9A8AD27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55448" y="2515123"/>
                <a:ext cx="4384" cy="572287"/>
              </a:xfrm>
              <a:prstGeom prst="straightConnector1">
                <a:avLst/>
              </a:prstGeom>
              <a:ln w="50800" cap="rnd" cmpd="sng">
                <a:solidFill>
                  <a:schemeClr val="accent6">
                    <a:lumMod val="75000"/>
                  </a:schemeClr>
                </a:solidFill>
                <a:miter lim="800000"/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直線單箭頭接點 115">
                <a:extLst>
                  <a:ext uri="{FF2B5EF4-FFF2-40B4-BE49-F238E27FC236}">
                    <a16:creationId xmlns:a16="http://schemas.microsoft.com/office/drawing/2014/main" id="{1A8AB240-A576-E196-AB5E-F563C3E47B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18020" y="2515123"/>
                <a:ext cx="141812" cy="0"/>
              </a:xfrm>
              <a:prstGeom prst="straightConnector1">
                <a:avLst/>
              </a:prstGeom>
              <a:ln w="50800" cap="rnd" cmpd="sng">
                <a:solidFill>
                  <a:schemeClr val="accent6">
                    <a:lumMod val="75000"/>
                  </a:schemeClr>
                </a:solidFill>
                <a:miter lim="800000"/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4" name="直線單箭頭接點 113">
              <a:extLst>
                <a:ext uri="{FF2B5EF4-FFF2-40B4-BE49-F238E27FC236}">
                  <a16:creationId xmlns:a16="http://schemas.microsoft.com/office/drawing/2014/main" id="{56CD8F8B-038A-52B9-6448-21CA5B72F652}"/>
                </a:ext>
              </a:extLst>
            </p:cNvPr>
            <p:cNvCxnSpPr>
              <a:cxnSpLocks/>
            </p:cNvCxnSpPr>
            <p:nvPr/>
          </p:nvCxnSpPr>
          <p:spPr>
            <a:xfrm>
              <a:off x="4249634" y="3090131"/>
              <a:ext cx="272636" cy="2050"/>
            </a:xfrm>
            <a:prstGeom prst="straightConnector1">
              <a:avLst/>
            </a:prstGeom>
            <a:ln w="50800" cap="rnd" cmpd="sng">
              <a:solidFill>
                <a:schemeClr val="accent6">
                  <a:lumMod val="75000"/>
                </a:schemeClr>
              </a:solidFill>
              <a:miter lim="800000"/>
              <a:headEnd type="non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圖片 1" descr="一張含有 電子產品, 電子工程, 控制台, 電路 的圖片&#10;&#10;自動產生的描述">
            <a:extLst>
              <a:ext uri="{FF2B5EF4-FFF2-40B4-BE49-F238E27FC236}">
                <a16:creationId xmlns:a16="http://schemas.microsoft.com/office/drawing/2014/main" id="{1809F9D2-3620-F57D-37D6-C0E04D27C3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740" b="26505"/>
          <a:stretch/>
        </p:blipFill>
        <p:spPr>
          <a:xfrm>
            <a:off x="3180861" y="3234461"/>
            <a:ext cx="2235201" cy="646321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23751DCF-1417-DBF9-DBE0-BF142671D754}"/>
              </a:ext>
            </a:extLst>
          </p:cNvPr>
          <p:cNvSpPr txBox="1"/>
          <p:nvPr/>
        </p:nvSpPr>
        <p:spPr>
          <a:xfrm>
            <a:off x="308051" y="-16552"/>
            <a:ext cx="11791950" cy="15081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ja-JP" altLang="en-US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使用例</a:t>
            </a:r>
            <a:endParaRPr lang="en-US" b="1">
              <a:solidFill>
                <a:schemeClr val="bg1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ja-JP" altLang="en-US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オフィスファイルサーバ</a:t>
            </a:r>
            <a:endParaRPr lang="zh-TW" b="1">
              <a:solidFill>
                <a:schemeClr val="bg1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矩形: 圓角化同側角落 6">
            <a:extLst>
              <a:ext uri="{FF2B5EF4-FFF2-40B4-BE49-F238E27FC236}">
                <a16:creationId xmlns:a16="http://schemas.microsoft.com/office/drawing/2014/main" id="{092D9B01-EC6A-4139-DD40-0BF1B8259FE6}"/>
              </a:ext>
            </a:extLst>
          </p:cNvPr>
          <p:cNvSpPr/>
          <p:nvPr/>
        </p:nvSpPr>
        <p:spPr>
          <a:xfrm rot="10800000">
            <a:off x="4298461" y="1554795"/>
            <a:ext cx="3368162" cy="984978"/>
          </a:xfrm>
          <a:prstGeom prst="round2SameRect">
            <a:avLst/>
          </a:prstGeom>
          <a:gradFill>
            <a:gsLst>
              <a:gs pos="0">
                <a:srgbClr val="424651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noFill/>
          </a:ln>
          <a:effectLst>
            <a:innerShdw blurRad="228600" dist="38100" dir="21540000">
              <a:prstClr val="black">
                <a:alpha val="7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120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3E3DD4E0-6BC8-AF28-EF02-6DE4E5394370}"/>
              </a:ext>
            </a:extLst>
          </p:cNvPr>
          <p:cNvCxnSpPr>
            <a:cxnSpLocks/>
            <a:stCxn id="87" idx="3"/>
          </p:cNvCxnSpPr>
          <p:nvPr/>
        </p:nvCxnSpPr>
        <p:spPr>
          <a:xfrm flipV="1">
            <a:off x="1989045" y="4627546"/>
            <a:ext cx="1432820" cy="1"/>
          </a:xfrm>
          <a:prstGeom prst="straightConnector1">
            <a:avLst/>
          </a:prstGeom>
          <a:ln w="50800" cap="rnd" cmpd="sng">
            <a:solidFill>
              <a:srgbClr val="00B0F0"/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C160154D-DFAF-7163-BCA9-55E4FFF2EBA8}"/>
              </a:ext>
            </a:extLst>
          </p:cNvPr>
          <p:cNvCxnSpPr>
            <a:cxnSpLocks/>
          </p:cNvCxnSpPr>
          <p:nvPr/>
        </p:nvCxnSpPr>
        <p:spPr>
          <a:xfrm>
            <a:off x="2151529" y="5933087"/>
            <a:ext cx="1422129" cy="0"/>
          </a:xfrm>
          <a:prstGeom prst="straightConnector1">
            <a:avLst/>
          </a:prstGeom>
          <a:ln w="50800" cap="rnd" cmpd="sng">
            <a:solidFill>
              <a:schemeClr val="accent2">
                <a:lumMod val="75000"/>
              </a:schemeClr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36A4B94A-7168-6AAE-BF28-7511136302D1}"/>
              </a:ext>
            </a:extLst>
          </p:cNvPr>
          <p:cNvCxnSpPr>
            <a:cxnSpLocks/>
          </p:cNvCxnSpPr>
          <p:nvPr/>
        </p:nvCxnSpPr>
        <p:spPr>
          <a:xfrm>
            <a:off x="9437853" y="3681548"/>
            <a:ext cx="0" cy="995807"/>
          </a:xfrm>
          <a:prstGeom prst="straightConnector1">
            <a:avLst/>
          </a:prstGeom>
          <a:ln w="50800" cap="rnd" cmpd="sng">
            <a:solidFill>
              <a:schemeClr val="accent1">
                <a:lumMod val="60000"/>
                <a:lumOff val="40000"/>
              </a:schemeClr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C518E47A-9E35-320F-03C8-F4E1DEF19698}"/>
              </a:ext>
            </a:extLst>
          </p:cNvPr>
          <p:cNvCxnSpPr>
            <a:cxnSpLocks/>
          </p:cNvCxnSpPr>
          <p:nvPr/>
        </p:nvCxnSpPr>
        <p:spPr>
          <a:xfrm>
            <a:off x="10956273" y="3681548"/>
            <a:ext cx="0" cy="1282338"/>
          </a:xfrm>
          <a:prstGeom prst="straightConnector1">
            <a:avLst/>
          </a:prstGeom>
          <a:ln w="50800" cap="rnd" cmpd="sng">
            <a:solidFill>
              <a:schemeClr val="accent1">
                <a:lumMod val="60000"/>
                <a:lumOff val="40000"/>
              </a:schemeClr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54479D74-BB4C-C1C5-922D-17565E684EEC}"/>
              </a:ext>
            </a:extLst>
          </p:cNvPr>
          <p:cNvGrpSpPr/>
          <p:nvPr/>
        </p:nvGrpSpPr>
        <p:grpSpPr>
          <a:xfrm>
            <a:off x="5244936" y="4638141"/>
            <a:ext cx="1561936" cy="1289154"/>
            <a:chOff x="5302445" y="4607185"/>
            <a:chExt cx="989460" cy="1132556"/>
          </a:xfrm>
        </p:grpSpPr>
        <p:grpSp>
          <p:nvGrpSpPr>
            <p:cNvPr id="99" name="群組 98">
              <a:extLst>
                <a:ext uri="{FF2B5EF4-FFF2-40B4-BE49-F238E27FC236}">
                  <a16:creationId xmlns:a16="http://schemas.microsoft.com/office/drawing/2014/main" id="{F7F6FD2F-7185-9874-5838-B2C921C99495}"/>
                </a:ext>
              </a:extLst>
            </p:cNvPr>
            <p:cNvGrpSpPr/>
            <p:nvPr/>
          </p:nvGrpSpPr>
          <p:grpSpPr>
            <a:xfrm>
              <a:off x="5302445" y="4607185"/>
              <a:ext cx="643582" cy="1132556"/>
              <a:chOff x="5302445" y="4607185"/>
              <a:chExt cx="830892" cy="1132556"/>
            </a:xfrm>
          </p:grpSpPr>
          <p:cxnSp>
            <p:nvCxnSpPr>
              <p:cNvPr id="101" name="直線單箭頭接點 100">
                <a:extLst>
                  <a:ext uri="{FF2B5EF4-FFF2-40B4-BE49-F238E27FC236}">
                    <a16:creationId xmlns:a16="http://schemas.microsoft.com/office/drawing/2014/main" id="{064A084C-F8C8-211D-E008-DE097F1A66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02445" y="4607185"/>
                <a:ext cx="830892" cy="0"/>
              </a:xfrm>
              <a:prstGeom prst="straightConnector1">
                <a:avLst/>
              </a:prstGeom>
              <a:ln w="50800" cap="rnd" cmpd="sng">
                <a:solidFill>
                  <a:schemeClr val="accent6">
                    <a:lumMod val="75000"/>
                  </a:schemeClr>
                </a:solidFill>
                <a:miter lim="800000"/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直線單箭頭接點 101">
                <a:extLst>
                  <a:ext uri="{FF2B5EF4-FFF2-40B4-BE49-F238E27FC236}">
                    <a16:creationId xmlns:a16="http://schemas.microsoft.com/office/drawing/2014/main" id="{5A0D6528-AC31-7768-7EAF-E011301CA4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02445" y="5739741"/>
                <a:ext cx="830892" cy="0"/>
              </a:xfrm>
              <a:prstGeom prst="straightConnector1">
                <a:avLst/>
              </a:prstGeom>
              <a:ln w="50800" cap="rnd" cmpd="sng">
                <a:solidFill>
                  <a:schemeClr val="accent6">
                    <a:lumMod val="75000"/>
                  </a:schemeClr>
                </a:solidFill>
                <a:miter lim="800000"/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直線單箭頭接點 102">
                <a:extLst>
                  <a:ext uri="{FF2B5EF4-FFF2-40B4-BE49-F238E27FC236}">
                    <a16:creationId xmlns:a16="http://schemas.microsoft.com/office/drawing/2014/main" id="{5E239DA6-EDF2-7C87-C300-7334798E6A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33337" y="4607185"/>
                <a:ext cx="0" cy="1132556"/>
              </a:xfrm>
              <a:prstGeom prst="straightConnector1">
                <a:avLst/>
              </a:prstGeom>
              <a:ln w="50800" cap="rnd" cmpd="sng">
                <a:solidFill>
                  <a:schemeClr val="accent6">
                    <a:lumMod val="75000"/>
                  </a:schemeClr>
                </a:solidFill>
                <a:miter lim="800000"/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0" name="直線單箭頭接點 99">
              <a:extLst>
                <a:ext uri="{FF2B5EF4-FFF2-40B4-BE49-F238E27FC236}">
                  <a16:creationId xmlns:a16="http://schemas.microsoft.com/office/drawing/2014/main" id="{20EC073D-F38F-0C23-007E-D56BED7B587C}"/>
                </a:ext>
              </a:extLst>
            </p:cNvPr>
            <p:cNvCxnSpPr>
              <a:cxnSpLocks/>
            </p:cNvCxnSpPr>
            <p:nvPr/>
          </p:nvCxnSpPr>
          <p:spPr>
            <a:xfrm>
              <a:off x="5946027" y="5137238"/>
              <a:ext cx="345878" cy="0"/>
            </a:xfrm>
            <a:prstGeom prst="straightConnector1">
              <a:avLst/>
            </a:prstGeom>
            <a:ln w="50800" cap="rnd" cmpd="sng">
              <a:solidFill>
                <a:schemeClr val="accent6">
                  <a:lumMod val="75000"/>
                </a:schemeClr>
              </a:solidFill>
              <a:miter lim="800000"/>
              <a:headEnd type="non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74D480B6-3A85-4787-8E97-A75EB56AFC2D}"/>
              </a:ext>
            </a:extLst>
          </p:cNvPr>
          <p:cNvCxnSpPr>
            <a:cxnSpLocks/>
          </p:cNvCxnSpPr>
          <p:nvPr/>
        </p:nvCxnSpPr>
        <p:spPr>
          <a:xfrm>
            <a:off x="9844481" y="2694540"/>
            <a:ext cx="0" cy="581883"/>
          </a:xfrm>
          <a:prstGeom prst="straightConnector1">
            <a:avLst/>
          </a:prstGeom>
          <a:ln w="50800" cap="rnd" cmpd="sng">
            <a:solidFill>
              <a:schemeClr val="accent1">
                <a:lumMod val="60000"/>
                <a:lumOff val="40000"/>
              </a:schemeClr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AA28F763-A08F-B0E8-A325-C0339AE92300}"/>
              </a:ext>
            </a:extLst>
          </p:cNvPr>
          <p:cNvCxnSpPr>
            <a:cxnSpLocks/>
          </p:cNvCxnSpPr>
          <p:nvPr/>
        </p:nvCxnSpPr>
        <p:spPr>
          <a:xfrm>
            <a:off x="6925347" y="3662198"/>
            <a:ext cx="0" cy="1512642"/>
          </a:xfrm>
          <a:prstGeom prst="straightConnector1">
            <a:avLst/>
          </a:prstGeom>
          <a:ln w="50800" cap="rnd" cmpd="sng">
            <a:solidFill>
              <a:schemeClr val="accent1">
                <a:lumMod val="60000"/>
                <a:lumOff val="40000"/>
              </a:schemeClr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7E0FDD91-9DB2-0CED-DB02-F87EB29B73AD}"/>
              </a:ext>
            </a:extLst>
          </p:cNvPr>
          <p:cNvCxnSpPr>
            <a:cxnSpLocks/>
          </p:cNvCxnSpPr>
          <p:nvPr/>
        </p:nvCxnSpPr>
        <p:spPr>
          <a:xfrm>
            <a:off x="8400590" y="3605034"/>
            <a:ext cx="846836" cy="0"/>
          </a:xfrm>
          <a:prstGeom prst="straightConnector1">
            <a:avLst/>
          </a:prstGeom>
          <a:ln w="50800" cap="rnd" cmpd="sng">
            <a:solidFill>
              <a:schemeClr val="accent1">
                <a:lumMod val="60000"/>
                <a:lumOff val="40000"/>
              </a:schemeClr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群組 58">
            <a:extLst>
              <a:ext uri="{FF2B5EF4-FFF2-40B4-BE49-F238E27FC236}">
                <a16:creationId xmlns:a16="http://schemas.microsoft.com/office/drawing/2014/main" id="{1A864D12-15E4-B5A7-7A94-0EB4FF383EA3}"/>
              </a:ext>
            </a:extLst>
          </p:cNvPr>
          <p:cNvGrpSpPr/>
          <p:nvPr/>
        </p:nvGrpSpPr>
        <p:grpSpPr>
          <a:xfrm>
            <a:off x="9125286" y="1896751"/>
            <a:ext cx="1428760" cy="863743"/>
            <a:chOff x="9181923" y="1666713"/>
            <a:chExt cx="1557812" cy="941761"/>
          </a:xfrm>
        </p:grpSpPr>
        <p:sp>
          <p:nvSpPr>
            <p:cNvPr id="97" name="手繪多邊形: 圖案 96">
              <a:extLst>
                <a:ext uri="{FF2B5EF4-FFF2-40B4-BE49-F238E27FC236}">
                  <a16:creationId xmlns:a16="http://schemas.microsoft.com/office/drawing/2014/main" id="{33B44F48-001F-854B-DC27-7711C1154FBD}"/>
                </a:ext>
              </a:extLst>
            </p:cNvPr>
            <p:cNvSpPr/>
            <p:nvPr/>
          </p:nvSpPr>
          <p:spPr>
            <a:xfrm>
              <a:off x="9192429" y="1666713"/>
              <a:ext cx="1547306" cy="941761"/>
            </a:xfrm>
            <a:custGeom>
              <a:avLst/>
              <a:gdLst>
                <a:gd name="connsiteX0" fmla="*/ 1822436 w 2185188"/>
                <a:gd name="connsiteY0" fmla="*/ 1330002 h 1330002"/>
                <a:gd name="connsiteX1" fmla="*/ 2185083 w 2185188"/>
                <a:gd name="connsiteY1" fmla="*/ 949774 h 1330002"/>
                <a:gd name="connsiteX2" fmla="*/ 1867572 w 2185188"/>
                <a:gd name="connsiteY2" fmla="*/ 590959 h 1330002"/>
                <a:gd name="connsiteX3" fmla="*/ 1689879 w 2185188"/>
                <a:gd name="connsiteY3" fmla="*/ 301138 h 1330002"/>
                <a:gd name="connsiteX4" fmla="*/ 1350883 w 2185188"/>
                <a:gd name="connsiteY4" fmla="*/ 229871 h 1330002"/>
                <a:gd name="connsiteX5" fmla="*/ 810676 w 2185188"/>
                <a:gd name="connsiteY5" fmla="*/ 13931 h 1330002"/>
                <a:gd name="connsiteX6" fmla="*/ 427258 w 2185188"/>
                <a:gd name="connsiteY6" fmla="*/ 441535 h 1330002"/>
                <a:gd name="connsiteX7" fmla="*/ 86124 w 2185188"/>
                <a:gd name="connsiteY7" fmla="*/ 618516 h 1330002"/>
                <a:gd name="connsiteX8" fmla="*/ 40513 w 2185188"/>
                <a:gd name="connsiteY8" fmla="*/ 1073677 h 1330002"/>
                <a:gd name="connsiteX9" fmla="*/ 414430 w 2185188"/>
                <a:gd name="connsiteY9" fmla="*/ 1327389 h 1330002"/>
                <a:gd name="connsiteX10" fmla="*/ 420844 w 2185188"/>
                <a:gd name="connsiteY10" fmla="*/ 1179866 h 1330002"/>
                <a:gd name="connsiteX11" fmla="*/ 172120 w 2185188"/>
                <a:gd name="connsiteY11" fmla="*/ 1010962 h 1330002"/>
                <a:gd name="connsiteX12" fmla="*/ 202290 w 2185188"/>
                <a:gd name="connsiteY12" fmla="*/ 707600 h 1330002"/>
                <a:gd name="connsiteX13" fmla="*/ 481658 w 2185188"/>
                <a:gd name="connsiteY13" fmla="*/ 593572 h 1330002"/>
                <a:gd name="connsiteX14" fmla="*/ 565992 w 2185188"/>
                <a:gd name="connsiteY14" fmla="*/ 607588 h 1330002"/>
                <a:gd name="connsiteX15" fmla="*/ 565992 w 2185188"/>
                <a:gd name="connsiteY15" fmla="*/ 514465 h 1330002"/>
                <a:gd name="connsiteX16" fmla="*/ 844172 w 2185188"/>
                <a:gd name="connsiteY16" fmla="*/ 158128 h 1330002"/>
                <a:gd name="connsiteX17" fmla="*/ 1251822 w 2185188"/>
                <a:gd name="connsiteY17" fmla="*/ 348175 h 1330002"/>
                <a:gd name="connsiteX18" fmla="*/ 1280566 w 2185188"/>
                <a:gd name="connsiteY18" fmla="*/ 405426 h 1330002"/>
                <a:gd name="connsiteX19" fmla="*/ 1340193 w 2185188"/>
                <a:gd name="connsiteY19" fmla="*/ 384284 h 1330002"/>
                <a:gd name="connsiteX20" fmla="*/ 1605545 w 2185188"/>
                <a:gd name="connsiteY20" fmla="*/ 421343 h 1330002"/>
                <a:gd name="connsiteX21" fmla="*/ 1727888 w 2185188"/>
                <a:gd name="connsiteY21" fmla="*/ 661989 h 1330002"/>
                <a:gd name="connsiteX22" fmla="*/ 1727888 w 2185188"/>
                <a:gd name="connsiteY22" fmla="*/ 736107 h 1330002"/>
                <a:gd name="connsiteX23" fmla="*/ 1824812 w 2185188"/>
                <a:gd name="connsiteY23" fmla="*/ 736107 h 1330002"/>
                <a:gd name="connsiteX24" fmla="*/ 2039353 w 2185188"/>
                <a:gd name="connsiteY24" fmla="*/ 967386 h 1330002"/>
                <a:gd name="connsiteX25" fmla="*/ 1822436 w 2185188"/>
                <a:gd name="connsiteY25" fmla="*/ 1182004 h 1330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185188" h="1330002">
                  <a:moveTo>
                    <a:pt x="1822436" y="1330002"/>
                  </a:moveTo>
                  <a:cubicBezTo>
                    <a:pt x="2027575" y="1325147"/>
                    <a:pt x="2189936" y="1154912"/>
                    <a:pt x="2185083" y="949774"/>
                  </a:cubicBezTo>
                  <a:cubicBezTo>
                    <a:pt x="2180797" y="768788"/>
                    <a:pt x="2046693" y="617236"/>
                    <a:pt x="1867572" y="590959"/>
                  </a:cubicBezTo>
                  <a:cubicBezTo>
                    <a:pt x="1848643" y="474786"/>
                    <a:pt x="1784828" y="370703"/>
                    <a:pt x="1689879" y="301138"/>
                  </a:cubicBezTo>
                  <a:cubicBezTo>
                    <a:pt x="1591610" y="231498"/>
                    <a:pt x="1468876" y="205695"/>
                    <a:pt x="1350883" y="229871"/>
                  </a:cubicBezTo>
                  <a:cubicBezTo>
                    <a:pt x="1234801" y="50648"/>
                    <a:pt x="1018316" y="-35890"/>
                    <a:pt x="810676" y="13931"/>
                  </a:cubicBezTo>
                  <a:cubicBezTo>
                    <a:pt x="608301" y="66049"/>
                    <a:pt x="457081" y="234696"/>
                    <a:pt x="427258" y="441535"/>
                  </a:cubicBezTo>
                  <a:cubicBezTo>
                    <a:pt x="292439" y="445156"/>
                    <a:pt x="166719" y="510380"/>
                    <a:pt x="86124" y="618516"/>
                  </a:cubicBezTo>
                  <a:cubicBezTo>
                    <a:pt x="-9370" y="751166"/>
                    <a:pt x="-26761" y="924714"/>
                    <a:pt x="40513" y="1073677"/>
                  </a:cubicBezTo>
                  <a:cubicBezTo>
                    <a:pt x="109090" y="1220507"/>
                    <a:pt x="252650" y="1317918"/>
                    <a:pt x="414430" y="1327389"/>
                  </a:cubicBezTo>
                  <a:close/>
                  <a:moveTo>
                    <a:pt x="420844" y="1179866"/>
                  </a:moveTo>
                  <a:cubicBezTo>
                    <a:pt x="313351" y="1173095"/>
                    <a:pt x="218055" y="1108382"/>
                    <a:pt x="172120" y="1010962"/>
                  </a:cubicBezTo>
                  <a:cubicBezTo>
                    <a:pt x="127548" y="911665"/>
                    <a:pt x="139034" y="796174"/>
                    <a:pt x="202290" y="707600"/>
                  </a:cubicBezTo>
                  <a:cubicBezTo>
                    <a:pt x="266963" y="620597"/>
                    <a:pt x="374577" y="576675"/>
                    <a:pt x="481658" y="593572"/>
                  </a:cubicBezTo>
                  <a:lnTo>
                    <a:pt x="565992" y="607588"/>
                  </a:lnTo>
                  <a:lnTo>
                    <a:pt x="565992" y="514465"/>
                  </a:lnTo>
                  <a:cubicBezTo>
                    <a:pt x="566816" y="346220"/>
                    <a:pt x="681155" y="199756"/>
                    <a:pt x="844172" y="158128"/>
                  </a:cubicBezTo>
                  <a:cubicBezTo>
                    <a:pt x="1007745" y="118689"/>
                    <a:pt x="1176865" y="197532"/>
                    <a:pt x="1251822" y="348175"/>
                  </a:cubicBezTo>
                  <a:lnTo>
                    <a:pt x="1280566" y="405426"/>
                  </a:lnTo>
                  <a:lnTo>
                    <a:pt x="1340193" y="384284"/>
                  </a:lnTo>
                  <a:cubicBezTo>
                    <a:pt x="1429408" y="352762"/>
                    <a:pt x="1528380" y="366586"/>
                    <a:pt x="1605545" y="421343"/>
                  </a:cubicBezTo>
                  <a:cubicBezTo>
                    <a:pt x="1682267" y="477544"/>
                    <a:pt x="1727688" y="566885"/>
                    <a:pt x="1727888" y="661989"/>
                  </a:cubicBezTo>
                  <a:lnTo>
                    <a:pt x="1727888" y="736107"/>
                  </a:lnTo>
                  <a:lnTo>
                    <a:pt x="1824812" y="736107"/>
                  </a:lnTo>
                  <a:cubicBezTo>
                    <a:pt x="1947921" y="740730"/>
                    <a:pt x="2043976" y="844277"/>
                    <a:pt x="2039353" y="967386"/>
                  </a:cubicBezTo>
                  <a:cubicBezTo>
                    <a:pt x="2034941" y="1084926"/>
                    <a:pt x="1940018" y="1178844"/>
                    <a:pt x="1822436" y="1182004"/>
                  </a:cubicBezTo>
                  <a:close/>
                </a:path>
              </a:pathLst>
            </a:custGeom>
            <a:solidFill>
              <a:srgbClr val="00B0F0"/>
            </a:solidFill>
            <a:ln w="2371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 sz="12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98" name="文字方塊 23">
              <a:extLst>
                <a:ext uri="{FF2B5EF4-FFF2-40B4-BE49-F238E27FC236}">
                  <a16:creationId xmlns:a16="http://schemas.microsoft.com/office/drawing/2014/main" id="{7CFA5AA3-B491-06BD-737A-714053B15B23}"/>
                </a:ext>
              </a:extLst>
            </p:cNvPr>
            <p:cNvSpPr txBox="1"/>
            <p:nvPr/>
          </p:nvSpPr>
          <p:spPr>
            <a:xfrm>
              <a:off x="9181923" y="2131236"/>
              <a:ext cx="1451713" cy="335577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TW" sz="1400" err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/>
                </a:rPr>
                <a:t>インターネット</a:t>
              </a:r>
              <a:endParaRPr lang="en-US" altLang="zh-TW" sz="14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endParaRPr>
            </a:p>
          </p:txBody>
        </p:sp>
      </p:grpSp>
      <p:pic>
        <p:nvPicPr>
          <p:cNvPr id="60" name="圖形 24">
            <a:extLst>
              <a:ext uri="{FF2B5EF4-FFF2-40B4-BE49-F238E27FC236}">
                <a16:creationId xmlns:a16="http://schemas.microsoft.com/office/drawing/2014/main" id="{3AB6A6DC-3482-A5DF-99C0-F1F4744562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12733" y="4472260"/>
            <a:ext cx="714599" cy="1034937"/>
          </a:xfrm>
          <a:prstGeom prst="rect">
            <a:avLst/>
          </a:prstGeom>
        </p:spPr>
      </p:pic>
      <p:pic>
        <p:nvPicPr>
          <p:cNvPr id="62" name="圖形 26">
            <a:extLst>
              <a:ext uri="{FF2B5EF4-FFF2-40B4-BE49-F238E27FC236}">
                <a16:creationId xmlns:a16="http://schemas.microsoft.com/office/drawing/2014/main" id="{47512912-BCE4-A835-01AC-B0CEFABDFB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2315" y="1825964"/>
            <a:ext cx="1246996" cy="1623773"/>
          </a:xfrm>
          <a:prstGeom prst="rect">
            <a:avLst/>
          </a:prstGeom>
        </p:spPr>
      </p:pic>
      <p:pic>
        <p:nvPicPr>
          <p:cNvPr id="63" name="圖片 62">
            <a:extLst>
              <a:ext uri="{FF2B5EF4-FFF2-40B4-BE49-F238E27FC236}">
                <a16:creationId xmlns:a16="http://schemas.microsoft.com/office/drawing/2014/main" id="{C2111BB6-9671-CB6D-3603-581583EE22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540" y="2048380"/>
            <a:ext cx="727734" cy="453527"/>
          </a:xfrm>
          <a:prstGeom prst="rect">
            <a:avLst/>
          </a:prstGeom>
        </p:spPr>
      </p:pic>
      <p:sp>
        <p:nvSpPr>
          <p:cNvPr id="64" name="文字方塊 28">
            <a:extLst>
              <a:ext uri="{FF2B5EF4-FFF2-40B4-BE49-F238E27FC236}">
                <a16:creationId xmlns:a16="http://schemas.microsoft.com/office/drawing/2014/main" id="{EE7AA6D7-D876-CB22-8CD6-E461748AD9E9}"/>
              </a:ext>
            </a:extLst>
          </p:cNvPr>
          <p:cNvSpPr txBox="1"/>
          <p:nvPr/>
        </p:nvSpPr>
        <p:spPr>
          <a:xfrm>
            <a:off x="8938425" y="5526685"/>
            <a:ext cx="1056700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25GbEサーバ</a:t>
            </a:r>
            <a:endParaRPr lang="zh-TW" altLang="en-US" sz="120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grpSp>
        <p:nvGrpSpPr>
          <p:cNvPr id="66" name="群組 65">
            <a:extLst>
              <a:ext uri="{FF2B5EF4-FFF2-40B4-BE49-F238E27FC236}">
                <a16:creationId xmlns:a16="http://schemas.microsoft.com/office/drawing/2014/main" id="{DBDC5071-C7C9-5061-A8CE-79485C9792A8}"/>
              </a:ext>
            </a:extLst>
          </p:cNvPr>
          <p:cNvGrpSpPr/>
          <p:nvPr/>
        </p:nvGrpSpPr>
        <p:grpSpPr>
          <a:xfrm>
            <a:off x="9014089" y="3019109"/>
            <a:ext cx="2509569" cy="782256"/>
            <a:chOff x="9071598" y="2789068"/>
            <a:chExt cx="2767545" cy="862669"/>
          </a:xfrm>
        </p:grpSpPr>
        <p:pic>
          <p:nvPicPr>
            <p:cNvPr id="95" name="內容版面配置區 26">
              <a:extLst>
                <a:ext uri="{FF2B5EF4-FFF2-40B4-BE49-F238E27FC236}">
                  <a16:creationId xmlns:a16="http://schemas.microsoft.com/office/drawing/2014/main" id="{18817C8A-32FA-535D-E73B-3425EA413A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71598" y="3053291"/>
              <a:ext cx="2767545" cy="598446"/>
            </a:xfrm>
            <a:prstGeom prst="rect">
              <a:avLst/>
            </a:prstGeom>
          </p:spPr>
        </p:pic>
        <p:sp>
          <p:nvSpPr>
            <p:cNvPr id="96" name="文字方塊 32">
              <a:extLst>
                <a:ext uri="{FF2B5EF4-FFF2-40B4-BE49-F238E27FC236}">
                  <a16:creationId xmlns:a16="http://schemas.microsoft.com/office/drawing/2014/main" id="{468F3661-7624-F98D-D07A-6CABADDD2351}"/>
                </a:ext>
              </a:extLst>
            </p:cNvPr>
            <p:cNvSpPr txBox="1"/>
            <p:nvPr/>
          </p:nvSpPr>
          <p:spPr>
            <a:xfrm>
              <a:off x="10135389" y="2789068"/>
              <a:ext cx="1538329" cy="305473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20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QSW-M5216-1T</a:t>
              </a:r>
              <a:endParaRPr lang="zh-TW" alt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</p:grpSp>
      <p:sp>
        <p:nvSpPr>
          <p:cNvPr id="67" name="文字方塊 33">
            <a:extLst>
              <a:ext uri="{FF2B5EF4-FFF2-40B4-BE49-F238E27FC236}">
                <a16:creationId xmlns:a16="http://schemas.microsoft.com/office/drawing/2014/main" id="{CFBCC101-CAB8-818B-3356-BBD2037D30D8}"/>
              </a:ext>
            </a:extLst>
          </p:cNvPr>
          <p:cNvSpPr txBox="1"/>
          <p:nvPr/>
        </p:nvSpPr>
        <p:spPr>
          <a:xfrm>
            <a:off x="625177" y="1693350"/>
            <a:ext cx="928459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10GbE</a:t>
            </a:r>
            <a:r>
              <a:rPr lang="zh-TW" alt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zh-TW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PC</a:t>
            </a:r>
            <a:endParaRPr lang="zh-TW" altLang="en-US" sz="12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grpSp>
        <p:nvGrpSpPr>
          <p:cNvPr id="68" name="群組 67">
            <a:extLst>
              <a:ext uri="{FF2B5EF4-FFF2-40B4-BE49-F238E27FC236}">
                <a16:creationId xmlns:a16="http://schemas.microsoft.com/office/drawing/2014/main" id="{08FF3713-E197-51F1-EFDD-EFF226A75FB2}"/>
              </a:ext>
            </a:extLst>
          </p:cNvPr>
          <p:cNvGrpSpPr/>
          <p:nvPr/>
        </p:nvGrpSpPr>
        <p:grpSpPr>
          <a:xfrm>
            <a:off x="6041274" y="3029681"/>
            <a:ext cx="2509569" cy="771670"/>
            <a:chOff x="6098783" y="2799640"/>
            <a:chExt cx="2767545" cy="850998"/>
          </a:xfrm>
        </p:grpSpPr>
        <p:pic>
          <p:nvPicPr>
            <p:cNvPr id="93" name="內容版面配置區 26">
              <a:extLst>
                <a:ext uri="{FF2B5EF4-FFF2-40B4-BE49-F238E27FC236}">
                  <a16:creationId xmlns:a16="http://schemas.microsoft.com/office/drawing/2014/main" id="{E64D7D3F-DE97-81DE-F5E8-6CA0988EC5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98783" y="3052192"/>
              <a:ext cx="2767545" cy="598446"/>
            </a:xfrm>
            <a:prstGeom prst="rect">
              <a:avLst/>
            </a:prstGeom>
          </p:spPr>
        </p:pic>
        <p:sp>
          <p:nvSpPr>
            <p:cNvPr id="94" name="文字方塊 36">
              <a:extLst>
                <a:ext uri="{FF2B5EF4-FFF2-40B4-BE49-F238E27FC236}">
                  <a16:creationId xmlns:a16="http://schemas.microsoft.com/office/drawing/2014/main" id="{B97A1A52-28FB-0E9A-DC23-B6219B915AF2}"/>
                </a:ext>
              </a:extLst>
            </p:cNvPr>
            <p:cNvSpPr txBox="1"/>
            <p:nvPr/>
          </p:nvSpPr>
          <p:spPr>
            <a:xfrm>
              <a:off x="7189232" y="2799640"/>
              <a:ext cx="1538329" cy="305475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20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QSW-M5216-1T</a:t>
              </a:r>
              <a:endParaRPr lang="zh-TW" alt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</p:grpSp>
      <p:sp>
        <p:nvSpPr>
          <p:cNvPr id="69" name="文字方塊 37">
            <a:extLst>
              <a:ext uri="{FF2B5EF4-FFF2-40B4-BE49-F238E27FC236}">
                <a16:creationId xmlns:a16="http://schemas.microsoft.com/office/drawing/2014/main" id="{44FBFB90-FA2A-B707-5B9A-6D539255768E}"/>
              </a:ext>
            </a:extLst>
          </p:cNvPr>
          <p:cNvSpPr txBox="1"/>
          <p:nvPr/>
        </p:nvSpPr>
        <p:spPr>
          <a:xfrm>
            <a:off x="584808" y="3804767"/>
            <a:ext cx="2005129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2.5GbE対応Wi-Fi AP</a:t>
            </a:r>
            <a:endParaRPr lang="en-US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</p:txBody>
      </p:sp>
      <p:grpSp>
        <p:nvGrpSpPr>
          <p:cNvPr id="70" name="群組 69">
            <a:extLst>
              <a:ext uri="{FF2B5EF4-FFF2-40B4-BE49-F238E27FC236}">
                <a16:creationId xmlns:a16="http://schemas.microsoft.com/office/drawing/2014/main" id="{A69502B8-F8D8-DD49-DA39-B6548AA097CE}"/>
              </a:ext>
            </a:extLst>
          </p:cNvPr>
          <p:cNvGrpSpPr/>
          <p:nvPr/>
        </p:nvGrpSpPr>
        <p:grpSpPr>
          <a:xfrm>
            <a:off x="6087704" y="4869053"/>
            <a:ext cx="2509569" cy="768276"/>
            <a:chOff x="6145213" y="4639021"/>
            <a:chExt cx="2767545" cy="847256"/>
          </a:xfrm>
        </p:grpSpPr>
        <p:pic>
          <p:nvPicPr>
            <p:cNvPr id="91" name="內容版面配置區 26">
              <a:extLst>
                <a:ext uri="{FF2B5EF4-FFF2-40B4-BE49-F238E27FC236}">
                  <a16:creationId xmlns:a16="http://schemas.microsoft.com/office/drawing/2014/main" id="{8C57654B-E7C8-416A-EE23-78D15F1923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45213" y="4887831"/>
              <a:ext cx="2767545" cy="598446"/>
            </a:xfrm>
            <a:prstGeom prst="rect">
              <a:avLst/>
            </a:prstGeom>
          </p:spPr>
        </p:pic>
        <p:sp>
          <p:nvSpPr>
            <p:cNvPr id="92" name="文字方塊 40">
              <a:extLst>
                <a:ext uri="{FF2B5EF4-FFF2-40B4-BE49-F238E27FC236}">
                  <a16:creationId xmlns:a16="http://schemas.microsoft.com/office/drawing/2014/main" id="{ECCEB340-1294-F176-08E2-09BDCAF02CD3}"/>
                </a:ext>
              </a:extLst>
            </p:cNvPr>
            <p:cNvSpPr txBox="1"/>
            <p:nvPr/>
          </p:nvSpPr>
          <p:spPr>
            <a:xfrm>
              <a:off x="7239254" y="4639021"/>
              <a:ext cx="1538329" cy="305475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20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rPr>
                <a:t>QSW-M5216-1T</a:t>
              </a:r>
              <a:endParaRPr lang="zh-TW" alt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</p:grpSp>
      <p:sp>
        <p:nvSpPr>
          <p:cNvPr id="73" name="文字方塊 43">
            <a:extLst>
              <a:ext uri="{FF2B5EF4-FFF2-40B4-BE49-F238E27FC236}">
                <a16:creationId xmlns:a16="http://schemas.microsoft.com/office/drawing/2014/main" id="{096B900A-9FB1-37CB-314B-B4EE6E9770D4}"/>
              </a:ext>
            </a:extLst>
          </p:cNvPr>
          <p:cNvSpPr txBox="1"/>
          <p:nvPr/>
        </p:nvSpPr>
        <p:spPr>
          <a:xfrm>
            <a:off x="3404536" y="3052240"/>
            <a:ext cx="1694696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QSW-M3216R-8S8T</a:t>
            </a:r>
            <a:endParaRPr lang="zh-TW" altLang="en-US" sz="12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75" name="圖形 45">
            <a:extLst>
              <a:ext uri="{FF2B5EF4-FFF2-40B4-BE49-F238E27FC236}">
                <a16:creationId xmlns:a16="http://schemas.microsoft.com/office/drawing/2014/main" id="{2C557046-E1B4-E1A7-8AC5-23DFC050CEB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0865496">
            <a:off x="605549" y="5478515"/>
            <a:ext cx="914556" cy="945041"/>
          </a:xfrm>
          <a:prstGeom prst="rect">
            <a:avLst/>
          </a:prstGeom>
        </p:spPr>
      </p:pic>
      <p:pic>
        <p:nvPicPr>
          <p:cNvPr id="76" name="圖形 46">
            <a:extLst>
              <a:ext uri="{FF2B5EF4-FFF2-40B4-BE49-F238E27FC236}">
                <a16:creationId xmlns:a16="http://schemas.microsoft.com/office/drawing/2014/main" id="{C5BA8E00-BFEE-63DE-69EA-4DFD5CB154B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356958" y="5520332"/>
            <a:ext cx="902659" cy="982798"/>
          </a:xfrm>
          <a:prstGeom prst="rect">
            <a:avLst/>
          </a:prstGeom>
        </p:spPr>
      </p:pic>
      <p:sp>
        <p:nvSpPr>
          <p:cNvPr id="77" name="文字方塊 47">
            <a:extLst>
              <a:ext uri="{FF2B5EF4-FFF2-40B4-BE49-F238E27FC236}">
                <a16:creationId xmlns:a16="http://schemas.microsoft.com/office/drawing/2014/main" id="{CEC4F22E-746A-248B-76E4-91BB585B2021}"/>
              </a:ext>
            </a:extLst>
          </p:cNvPr>
          <p:cNvSpPr txBox="1"/>
          <p:nvPr/>
        </p:nvSpPr>
        <p:spPr>
          <a:xfrm>
            <a:off x="880943" y="5167310"/>
            <a:ext cx="1215397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2.5GbEデバイス</a:t>
            </a:r>
            <a:endParaRPr lang="zh-TW" altLang="en-US" sz="12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89" name="文字方塊 49">
            <a:extLst>
              <a:ext uri="{FF2B5EF4-FFF2-40B4-BE49-F238E27FC236}">
                <a16:creationId xmlns:a16="http://schemas.microsoft.com/office/drawing/2014/main" id="{15910AAF-19A5-15F5-A56C-41B36AFC165E}"/>
              </a:ext>
            </a:extLst>
          </p:cNvPr>
          <p:cNvSpPr txBox="1"/>
          <p:nvPr/>
        </p:nvSpPr>
        <p:spPr>
          <a:xfrm>
            <a:off x="4988429" y="1670834"/>
            <a:ext cx="7152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b="1">
                <a:solidFill>
                  <a:schemeClr val="accent1">
                    <a:lumMod val="60000"/>
                    <a:lumOff val="4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25GbE</a:t>
            </a:r>
            <a:endParaRPr lang="zh-TW" altLang="en-US" sz="1200" b="1">
              <a:solidFill>
                <a:schemeClr val="accent1">
                  <a:lumMod val="60000"/>
                  <a:lumOff val="4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cxnSp>
        <p:nvCxnSpPr>
          <p:cNvPr id="90" name="直線單箭頭接點 89">
            <a:extLst>
              <a:ext uri="{FF2B5EF4-FFF2-40B4-BE49-F238E27FC236}">
                <a16:creationId xmlns:a16="http://schemas.microsoft.com/office/drawing/2014/main" id="{93BC0646-2875-2EA2-55E5-9E70D43BCB2A}"/>
              </a:ext>
            </a:extLst>
          </p:cNvPr>
          <p:cNvCxnSpPr>
            <a:cxnSpLocks/>
          </p:cNvCxnSpPr>
          <p:nvPr/>
        </p:nvCxnSpPr>
        <p:spPr>
          <a:xfrm>
            <a:off x="4721550" y="1793965"/>
            <a:ext cx="201404" cy="0"/>
          </a:xfrm>
          <a:prstGeom prst="straightConnector1">
            <a:avLst/>
          </a:prstGeom>
          <a:ln w="50800" cap="sq" cmpd="sng">
            <a:solidFill>
              <a:schemeClr val="accent1">
                <a:lumMod val="60000"/>
                <a:lumOff val="40000"/>
              </a:schemeClr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文字方塊 51">
            <a:extLst>
              <a:ext uri="{FF2B5EF4-FFF2-40B4-BE49-F238E27FC236}">
                <a16:creationId xmlns:a16="http://schemas.microsoft.com/office/drawing/2014/main" id="{B0153EA0-ABEC-AA99-F478-3689D2CEFE66}"/>
              </a:ext>
            </a:extLst>
          </p:cNvPr>
          <p:cNvSpPr txBox="1"/>
          <p:nvPr/>
        </p:nvSpPr>
        <p:spPr>
          <a:xfrm>
            <a:off x="4988429" y="2050818"/>
            <a:ext cx="7152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b="1">
                <a:solidFill>
                  <a:schemeClr val="accent6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10GbE</a:t>
            </a:r>
            <a:endParaRPr lang="zh-TW" altLang="en-US" sz="1200" b="1">
              <a:solidFill>
                <a:schemeClr val="accent6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cxnSp>
        <p:nvCxnSpPr>
          <p:cNvPr id="80" name="直線單箭頭接點 79">
            <a:extLst>
              <a:ext uri="{FF2B5EF4-FFF2-40B4-BE49-F238E27FC236}">
                <a16:creationId xmlns:a16="http://schemas.microsoft.com/office/drawing/2014/main" id="{65F50080-E3CF-CB61-1749-9FE49D068BC7}"/>
              </a:ext>
            </a:extLst>
          </p:cNvPr>
          <p:cNvCxnSpPr>
            <a:cxnSpLocks/>
          </p:cNvCxnSpPr>
          <p:nvPr/>
        </p:nvCxnSpPr>
        <p:spPr>
          <a:xfrm>
            <a:off x="4721550" y="2173187"/>
            <a:ext cx="201404" cy="0"/>
          </a:xfrm>
          <a:prstGeom prst="straightConnector1">
            <a:avLst/>
          </a:prstGeom>
          <a:ln w="50800" cap="sq" cmpd="sng">
            <a:solidFill>
              <a:schemeClr val="accent6">
                <a:lumMod val="75000"/>
              </a:schemeClr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文字方塊 53">
            <a:extLst>
              <a:ext uri="{FF2B5EF4-FFF2-40B4-BE49-F238E27FC236}">
                <a16:creationId xmlns:a16="http://schemas.microsoft.com/office/drawing/2014/main" id="{ABCFE060-5514-3B59-F932-86D5E404A44C}"/>
              </a:ext>
            </a:extLst>
          </p:cNvPr>
          <p:cNvSpPr txBox="1"/>
          <p:nvPr/>
        </p:nvSpPr>
        <p:spPr>
          <a:xfrm>
            <a:off x="6359765" y="1670834"/>
            <a:ext cx="7681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b="1">
                <a:solidFill>
                  <a:schemeClr val="accent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2.5GbE</a:t>
            </a:r>
            <a:endParaRPr lang="zh-TW" altLang="en-US" sz="1200" b="1">
              <a:solidFill>
                <a:schemeClr val="accent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cxnSp>
        <p:nvCxnSpPr>
          <p:cNvPr id="82" name="直線單箭頭接點 81">
            <a:extLst>
              <a:ext uri="{FF2B5EF4-FFF2-40B4-BE49-F238E27FC236}">
                <a16:creationId xmlns:a16="http://schemas.microsoft.com/office/drawing/2014/main" id="{CEEC0F2E-1BB7-92B7-8B4D-5EEB64CAA3E2}"/>
              </a:ext>
            </a:extLst>
          </p:cNvPr>
          <p:cNvCxnSpPr>
            <a:cxnSpLocks/>
          </p:cNvCxnSpPr>
          <p:nvPr/>
        </p:nvCxnSpPr>
        <p:spPr>
          <a:xfrm>
            <a:off x="6092886" y="1793965"/>
            <a:ext cx="201404" cy="0"/>
          </a:xfrm>
          <a:prstGeom prst="straightConnector1">
            <a:avLst/>
          </a:prstGeom>
          <a:ln w="50800" cap="sq" cmpd="sng">
            <a:solidFill>
              <a:schemeClr val="accent2">
                <a:lumMod val="75000"/>
              </a:schemeClr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文字方塊 55">
            <a:extLst>
              <a:ext uri="{FF2B5EF4-FFF2-40B4-BE49-F238E27FC236}">
                <a16:creationId xmlns:a16="http://schemas.microsoft.com/office/drawing/2014/main" id="{BADD9D25-59A4-FBB3-265B-01DB141C36C8}"/>
              </a:ext>
            </a:extLst>
          </p:cNvPr>
          <p:cNvSpPr txBox="1"/>
          <p:nvPr/>
        </p:nvSpPr>
        <p:spPr>
          <a:xfrm>
            <a:off x="3548517" y="4161686"/>
            <a:ext cx="1680268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QSW-M2116P-2T2S</a:t>
            </a:r>
            <a:endParaRPr lang="en-US" altLang="zh-TW" sz="12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84" name="文字方塊 56">
            <a:extLst>
              <a:ext uri="{FF2B5EF4-FFF2-40B4-BE49-F238E27FC236}">
                <a16:creationId xmlns:a16="http://schemas.microsoft.com/office/drawing/2014/main" id="{3902E75E-08A0-5DB7-7941-1B896EB078A5}"/>
              </a:ext>
            </a:extLst>
          </p:cNvPr>
          <p:cNvSpPr txBox="1"/>
          <p:nvPr/>
        </p:nvSpPr>
        <p:spPr>
          <a:xfrm>
            <a:off x="3580380" y="5389713"/>
            <a:ext cx="1694696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QSW-M2106R-2S2T</a:t>
            </a:r>
            <a:endParaRPr lang="zh-TW" altLang="en-US" sz="12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85" name="文字方塊 57">
            <a:extLst>
              <a:ext uri="{FF2B5EF4-FFF2-40B4-BE49-F238E27FC236}">
                <a16:creationId xmlns:a16="http://schemas.microsoft.com/office/drawing/2014/main" id="{A3843CDA-A87A-FA80-3BE2-C57AD36A6CC7}"/>
              </a:ext>
            </a:extLst>
          </p:cNvPr>
          <p:cNvSpPr txBox="1"/>
          <p:nvPr/>
        </p:nvSpPr>
        <p:spPr>
          <a:xfrm>
            <a:off x="6370203" y="2050818"/>
            <a:ext cx="1419124" cy="27699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b="1">
                <a:solidFill>
                  <a:srgbClr val="00B0F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2.5GbE PoE</a:t>
            </a:r>
          </a:p>
        </p:txBody>
      </p:sp>
      <p:cxnSp>
        <p:nvCxnSpPr>
          <p:cNvPr id="86" name="直線單箭頭接點 85">
            <a:extLst>
              <a:ext uri="{FF2B5EF4-FFF2-40B4-BE49-F238E27FC236}">
                <a16:creationId xmlns:a16="http://schemas.microsoft.com/office/drawing/2014/main" id="{991F9DB1-05FE-C33A-7968-1F320752D203}"/>
              </a:ext>
            </a:extLst>
          </p:cNvPr>
          <p:cNvCxnSpPr>
            <a:cxnSpLocks/>
          </p:cNvCxnSpPr>
          <p:nvPr/>
        </p:nvCxnSpPr>
        <p:spPr>
          <a:xfrm>
            <a:off x="6103324" y="2197554"/>
            <a:ext cx="201404" cy="0"/>
          </a:xfrm>
          <a:prstGeom prst="straightConnector1">
            <a:avLst/>
          </a:prstGeom>
          <a:ln w="50800" cap="sq" cmpd="sng">
            <a:solidFill>
              <a:srgbClr val="00B0F0"/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7" name="圖片 86">
            <a:extLst>
              <a:ext uri="{FF2B5EF4-FFF2-40B4-BE49-F238E27FC236}">
                <a16:creationId xmlns:a16="http://schemas.microsoft.com/office/drawing/2014/main" id="{28ADA237-84F0-801F-CC18-4946CD497EF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529" y="4175109"/>
            <a:ext cx="817516" cy="904875"/>
          </a:xfrm>
          <a:prstGeom prst="rect">
            <a:avLst/>
          </a:prstGeom>
        </p:spPr>
      </p:pic>
      <p:pic>
        <p:nvPicPr>
          <p:cNvPr id="88" name="圖片 87" descr="一張含有 文字, 電子用品 的圖片&#10;&#10;自動產生的描述">
            <a:extLst>
              <a:ext uri="{FF2B5EF4-FFF2-40B4-BE49-F238E27FC236}">
                <a16:creationId xmlns:a16="http://schemas.microsoft.com/office/drawing/2014/main" id="{8DC3F320-6BC0-D810-4798-3DFA65DF8DBA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4342" y="4441825"/>
            <a:ext cx="2597100" cy="608627"/>
          </a:xfrm>
          <a:prstGeom prst="rect">
            <a:avLst/>
          </a:prstGeom>
        </p:spPr>
      </p:pic>
      <p:sp>
        <p:nvSpPr>
          <p:cNvPr id="111" name="文字方塊 17">
            <a:extLst>
              <a:ext uri="{FF2B5EF4-FFF2-40B4-BE49-F238E27FC236}">
                <a16:creationId xmlns:a16="http://schemas.microsoft.com/office/drawing/2014/main" id="{6F4030D8-60AE-4265-9D7C-1CDD13C10EDF}"/>
              </a:ext>
            </a:extLst>
          </p:cNvPr>
          <p:cNvSpPr txBox="1"/>
          <p:nvPr/>
        </p:nvSpPr>
        <p:spPr>
          <a:xfrm>
            <a:off x="10318591" y="5535560"/>
            <a:ext cx="1797287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TS-h1277AXU-RP /</a:t>
            </a:r>
            <a:br>
              <a:rPr lang="en-US" sz="12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</a:br>
            <a:r>
              <a:rPr lang="en-US" sz="12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TS-h1677AXU-RP</a:t>
            </a:r>
            <a:endParaRPr lang="en-US" dirty="0"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  <a:p>
            <a:r>
              <a:rPr lang="en-US" sz="12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QNAP 25GbE </a:t>
            </a:r>
            <a:r>
              <a:rPr lang="en-US" sz="1200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NIC付き</a:t>
            </a:r>
            <a:endParaRPr lang="en-US" err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圖片 2" descr="一張含有 電子產品, 電子裝置, 文字, 電路 的圖片&#10;&#10;自動產生的描述">
            <a:extLst>
              <a:ext uri="{FF2B5EF4-FFF2-40B4-BE49-F238E27FC236}">
                <a16:creationId xmlns:a16="http://schemas.microsoft.com/office/drawing/2014/main" id="{635D13C0-9A88-71AC-7E68-CC5ABF853882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23585" b="21107"/>
          <a:stretch/>
        </p:blipFill>
        <p:spPr>
          <a:xfrm>
            <a:off x="3434861" y="5626159"/>
            <a:ext cx="1912817" cy="656482"/>
          </a:xfrm>
          <a:prstGeom prst="rect">
            <a:avLst/>
          </a:prstGeom>
        </p:spPr>
      </p:pic>
      <p:pic>
        <p:nvPicPr>
          <p:cNvPr id="28" name="圖片 27" descr="一張含有 電腦, 室內 的圖片&#10;&#10;自動產生的描述">
            <a:extLst>
              <a:ext uri="{FF2B5EF4-FFF2-40B4-BE49-F238E27FC236}">
                <a16:creationId xmlns:a16="http://schemas.microsoft.com/office/drawing/2014/main" id="{263655A7-A3CF-0DE9-0FB9-42EF92A08B4E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330" y="4684336"/>
            <a:ext cx="1504737" cy="69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9533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D27036-72F4-84B3-076E-AF95D90A8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字方塊 17">
            <a:extLst>
              <a:ext uri="{FF2B5EF4-FFF2-40B4-BE49-F238E27FC236}">
                <a16:creationId xmlns:a16="http://schemas.microsoft.com/office/drawing/2014/main" id="{411EFBC0-AAA9-057C-AA84-B3EA9A65C006}"/>
              </a:ext>
            </a:extLst>
          </p:cNvPr>
          <p:cNvSpPr txBox="1"/>
          <p:nvPr/>
        </p:nvSpPr>
        <p:spPr>
          <a:xfrm>
            <a:off x="333188" y="91473"/>
            <a:ext cx="11791950" cy="141577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ja-JP" altLang="en-US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使用例</a:t>
            </a:r>
            <a:endParaRPr lang="en-US" b="1">
              <a:solidFill>
                <a:schemeClr val="bg1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>
              <a:lnSpc>
                <a:spcPts val="4800"/>
              </a:lnSpc>
            </a:pPr>
            <a:r>
              <a:rPr lang="ja-JP" altLang="en-US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データセンターの</a:t>
            </a:r>
            <a:r>
              <a:rPr lang="zh-TW" altLang="en-US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遠隔冗長化</a:t>
            </a:r>
            <a:endParaRPr lang="zh-TW" b="1">
              <a:solidFill>
                <a:schemeClr val="bg1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文字方塊 149">
            <a:extLst>
              <a:ext uri="{FF2B5EF4-FFF2-40B4-BE49-F238E27FC236}">
                <a16:creationId xmlns:a16="http://schemas.microsoft.com/office/drawing/2014/main" id="{DDA2FAAB-C485-B0FE-0012-F3D2F422C320}"/>
              </a:ext>
            </a:extLst>
          </p:cNvPr>
          <p:cNvSpPr txBox="1"/>
          <p:nvPr/>
        </p:nvSpPr>
        <p:spPr>
          <a:xfrm>
            <a:off x="4131539" y="3128918"/>
            <a:ext cx="1732626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1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QNAP 25GbE NIC</a:t>
            </a:r>
            <a:r>
              <a:rPr lang="ja-JP" altLang="en-US" sz="11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付きプライマリ</a:t>
            </a:r>
            <a:r>
              <a:rPr lang="en-US" sz="1100" b="1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ESXi</a:t>
            </a:r>
            <a:r>
              <a:rPr lang="ja-JP" altLang="en-US" sz="11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サーバ</a:t>
            </a:r>
            <a:endParaRPr lang="en-US" altLang="zh-TW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文字方塊 149">
            <a:extLst>
              <a:ext uri="{FF2B5EF4-FFF2-40B4-BE49-F238E27FC236}">
                <a16:creationId xmlns:a16="http://schemas.microsoft.com/office/drawing/2014/main" id="{3D1D2CDE-CD16-824B-6274-6580D2EFFFCD}"/>
              </a:ext>
            </a:extLst>
          </p:cNvPr>
          <p:cNvSpPr txBox="1"/>
          <p:nvPr/>
        </p:nvSpPr>
        <p:spPr>
          <a:xfrm>
            <a:off x="7967773" y="5943302"/>
            <a:ext cx="2915555" cy="6001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100" b="1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DRサイトプライマリNAS</a:t>
            </a:r>
            <a:endParaRPr lang="en-US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en-US" sz="11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TS-h1677AXU-RP</a:t>
            </a:r>
            <a:endParaRPr lang="en-US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en-US" sz="11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QNAP 25GbE </a:t>
            </a:r>
            <a:r>
              <a:rPr lang="en-US" sz="1100" b="1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NIC付き</a:t>
            </a:r>
            <a:endParaRPr lang="zh-TW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文字方塊 149">
            <a:extLst>
              <a:ext uri="{FF2B5EF4-FFF2-40B4-BE49-F238E27FC236}">
                <a16:creationId xmlns:a16="http://schemas.microsoft.com/office/drawing/2014/main" id="{002090BD-D2D3-1EEE-77BE-F2BD021002FD}"/>
              </a:ext>
            </a:extLst>
          </p:cNvPr>
          <p:cNvSpPr txBox="1"/>
          <p:nvPr/>
        </p:nvSpPr>
        <p:spPr>
          <a:xfrm>
            <a:off x="10125539" y="3128918"/>
            <a:ext cx="1389529" cy="6001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1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QNAP 25GbE NIC</a:t>
            </a:r>
            <a:r>
              <a:rPr lang="ja-JP" altLang="en-US" sz="11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付きセカンダリ</a:t>
            </a:r>
            <a:r>
              <a:rPr lang="en-US" altLang="ja-JP" sz="1100" b="1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ESXi</a:t>
            </a:r>
            <a:r>
              <a:rPr lang="ja-JP" altLang="en-US" sz="11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サーバ</a:t>
            </a:r>
            <a:endParaRPr lang="en-US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文字方塊 149">
            <a:extLst>
              <a:ext uri="{FF2B5EF4-FFF2-40B4-BE49-F238E27FC236}">
                <a16:creationId xmlns:a16="http://schemas.microsoft.com/office/drawing/2014/main" id="{B8C65D2A-32D0-C735-3B31-FD9805D5877D}"/>
              </a:ext>
            </a:extLst>
          </p:cNvPr>
          <p:cNvSpPr txBox="1"/>
          <p:nvPr/>
        </p:nvSpPr>
        <p:spPr>
          <a:xfrm>
            <a:off x="3467234" y="5935530"/>
            <a:ext cx="2154476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100" b="1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セカンダリNAS</a:t>
            </a:r>
            <a:endParaRPr lang="en-US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en-US" sz="11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25GbE </a:t>
            </a:r>
            <a:r>
              <a:rPr lang="en-US" sz="1100" b="1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NIC付き</a:t>
            </a:r>
            <a:endParaRPr lang="zh-TW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文字方塊 149">
            <a:extLst>
              <a:ext uri="{FF2B5EF4-FFF2-40B4-BE49-F238E27FC236}">
                <a16:creationId xmlns:a16="http://schemas.microsoft.com/office/drawing/2014/main" id="{173151B0-27E1-C416-935B-EDCBBDBEBA20}"/>
              </a:ext>
            </a:extLst>
          </p:cNvPr>
          <p:cNvSpPr txBox="1"/>
          <p:nvPr/>
        </p:nvSpPr>
        <p:spPr>
          <a:xfrm>
            <a:off x="781155" y="5862711"/>
            <a:ext cx="2613631" cy="6001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100" b="1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ローカルサイトのプライマリNAS</a:t>
            </a:r>
            <a:endParaRPr lang="en-US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en-US" sz="11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TS-h1677AXU-RP</a:t>
            </a:r>
            <a:endParaRPr lang="en-US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en-US" sz="11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QNAP 25GbE </a:t>
            </a:r>
            <a:r>
              <a:rPr lang="en-US" sz="1100" b="1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NIC付き</a:t>
            </a:r>
            <a:endParaRPr lang="en-US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7BBFB80B-E7A6-2609-3B28-C9ED3EB48E0F}"/>
              </a:ext>
            </a:extLst>
          </p:cNvPr>
          <p:cNvSpPr txBox="1"/>
          <p:nvPr/>
        </p:nvSpPr>
        <p:spPr>
          <a:xfrm>
            <a:off x="928380" y="4041424"/>
            <a:ext cx="1953302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zh-TW" sz="12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QNAP QSW-M5216-1T</a:t>
            </a:r>
            <a:r>
              <a:rPr lang="zh-TW" sz="12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 </a:t>
            </a:r>
            <a:r>
              <a:rPr lang="en-US" altLang="zh-TW" sz="12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25GbE</a:t>
            </a:r>
            <a:r>
              <a:rPr lang="zh-TW" altLang="en-US" sz="12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ス</a:t>
            </a:r>
            <a:r>
              <a:rPr lang="zh-TW" sz="12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イッチ</a:t>
            </a:r>
            <a:endParaRPr lang="en-US" altLang="zh-TW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33690354-B5CC-B1BC-7696-F63F8D160C79}"/>
              </a:ext>
            </a:extLst>
          </p:cNvPr>
          <p:cNvSpPr txBox="1"/>
          <p:nvPr/>
        </p:nvSpPr>
        <p:spPr>
          <a:xfrm>
            <a:off x="817105" y="1752503"/>
            <a:ext cx="3069789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ja-JP" altLang="en-US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ローカルデータセンター施設</a:t>
            </a:r>
            <a:endParaRPr lang="en-US" altLang="zh-TW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E898BD1E-D317-FAFC-7561-6680CFFCC347}"/>
              </a:ext>
            </a:extLst>
          </p:cNvPr>
          <p:cNvSpPr txBox="1"/>
          <p:nvPr/>
        </p:nvSpPr>
        <p:spPr>
          <a:xfrm>
            <a:off x="7386870" y="1752503"/>
            <a:ext cx="3358113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ja-JP" altLang="en-US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リモートデータセンター施設</a:t>
            </a:r>
            <a:endParaRPr lang="en-US" altLang="zh-TW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27" name="文字方塊 149">
            <a:extLst>
              <a:ext uri="{FF2B5EF4-FFF2-40B4-BE49-F238E27FC236}">
                <a16:creationId xmlns:a16="http://schemas.microsoft.com/office/drawing/2014/main" id="{B89191C5-3CB5-87E9-C9AD-E2A7AD2E237D}"/>
              </a:ext>
            </a:extLst>
          </p:cNvPr>
          <p:cNvSpPr txBox="1"/>
          <p:nvPr/>
        </p:nvSpPr>
        <p:spPr>
          <a:xfrm>
            <a:off x="5864165" y="4387634"/>
            <a:ext cx="149017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ja-JP" altLang="en-US" sz="12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マルチプロトコル</a:t>
            </a:r>
            <a:br>
              <a:rPr lang="ja-JP" altLang="en-US" sz="12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sz="12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トラベルスイッチング</a:t>
            </a:r>
            <a:endParaRPr lang="en-US" altLang="zh-TW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文字方塊 21">
            <a:extLst>
              <a:ext uri="{FF2B5EF4-FFF2-40B4-BE49-F238E27FC236}">
                <a16:creationId xmlns:a16="http://schemas.microsoft.com/office/drawing/2014/main" id="{D72702FC-DAA3-51DD-5855-2695DB6B07E6}"/>
              </a:ext>
            </a:extLst>
          </p:cNvPr>
          <p:cNvSpPr txBox="1"/>
          <p:nvPr/>
        </p:nvSpPr>
        <p:spPr>
          <a:xfrm>
            <a:off x="7386870" y="4041423"/>
            <a:ext cx="1953302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QNAP QSW-M5216-1T</a:t>
            </a:r>
            <a:r>
              <a:rPr lang="en-US" altLang="zh-TW" sz="12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 </a:t>
            </a:r>
            <a:r>
              <a:rPr lang="en-US" sz="12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25GbEスイッチ</a:t>
            </a:r>
            <a:endParaRPr lang="en-US" altLang="zh-TW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909655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7ECE99-D09F-5A57-82A6-0196258B9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08542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>
            <a:extLst>
              <a:ext uri="{FF2B5EF4-FFF2-40B4-BE49-F238E27FC236}">
                <a16:creationId xmlns:a16="http://schemas.microsoft.com/office/drawing/2014/main" id="{CDEAB60E-5201-696A-ED72-0E091ABC7EAC}"/>
              </a:ext>
            </a:extLst>
          </p:cNvPr>
          <p:cNvSpPr txBox="1"/>
          <p:nvPr/>
        </p:nvSpPr>
        <p:spPr>
          <a:xfrm>
            <a:off x="729373" y="1742983"/>
            <a:ext cx="10627987" cy="11283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TW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TS-h1277AXU-RP/TS-h16</a:t>
            </a:r>
            <a:r>
              <a:rPr lang="zh-TW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7</a:t>
            </a:r>
            <a:r>
              <a:rPr lang="en-US" altLang="zh-TW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7AXU-RP</a:t>
            </a:r>
            <a:r>
              <a:rPr lang="zh-TW" altLang="en-US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エ</a:t>
            </a:r>
            <a:r>
              <a:rPr lang="zh-TW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ン</a:t>
            </a:r>
            <a:r>
              <a:rPr lang="zh-TW" altLang="en-US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タープライズ</a:t>
            </a:r>
            <a:r>
              <a:rPr lang="en-US" altLang="zh-TW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N</a:t>
            </a:r>
            <a:r>
              <a:rPr lang="zh-TW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A</a:t>
            </a:r>
            <a:r>
              <a:rPr lang="en-US" altLang="zh-TW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S</a:t>
            </a:r>
            <a:r>
              <a:rPr lang="zh-TW" altLang="en-US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モ</a:t>
            </a:r>
            <a:r>
              <a:rPr lang="zh-TW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デ</a:t>
            </a:r>
            <a:r>
              <a:rPr lang="zh-TW" altLang="en-US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ルには、ハー</a:t>
            </a:r>
            <a:r>
              <a:rPr lang="zh-TW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ド</a:t>
            </a:r>
            <a:r>
              <a:rPr lang="zh-TW" altLang="en-US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ウェア</a:t>
            </a:r>
            <a:r>
              <a:rPr lang="zh-TW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修</a:t>
            </a:r>
            <a:r>
              <a:rPr lang="zh-TW" altLang="en-US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理とサポートサービス</a:t>
            </a:r>
            <a:r>
              <a:rPr lang="zh-TW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の</a:t>
            </a:r>
            <a:r>
              <a:rPr lang="zh-TW" altLang="en-US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両方をカバーする独</a:t>
            </a:r>
            <a:r>
              <a:rPr lang="zh-TW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自</a:t>
            </a:r>
            <a:r>
              <a:rPr lang="zh-TW" altLang="en-US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の</a:t>
            </a:r>
            <a:r>
              <a:rPr lang="en-US" altLang="zh-TW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5</a:t>
            </a:r>
            <a:r>
              <a:rPr lang="zh-TW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年</a:t>
            </a:r>
            <a:r>
              <a:rPr lang="zh-TW" altLang="en-US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間ハード</a:t>
            </a:r>
            <a:r>
              <a:rPr lang="zh-TW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ウ</a:t>
            </a:r>
            <a:r>
              <a:rPr lang="zh-TW" altLang="en-US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ェア保証が付いて</a:t>
            </a:r>
            <a:r>
              <a:rPr lang="zh-TW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い</a:t>
            </a:r>
            <a:r>
              <a:rPr lang="zh-TW" altLang="en-US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ます。</a:t>
            </a:r>
            <a:r>
              <a:rPr lang="en-US" altLang="zh-TW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QNAP</a:t>
            </a:r>
            <a:r>
              <a:rPr lang="zh-TW" altLang="en-US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はこの優れた保証サービスによって、</a:t>
            </a:r>
            <a:r>
              <a:rPr lang="zh-TW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お</a:t>
            </a:r>
            <a:r>
              <a:rPr lang="zh-TW" altLang="en-US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客様のビジネス組織の継続的な運営を保証し、お客様に中断のないサービスを提供します。</a:t>
            </a:r>
            <a:endParaRPr lang="en-US" altLang="zh-TW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6E39232-03EF-A6C3-DF9B-9C3ACD52EE31}"/>
              </a:ext>
            </a:extLst>
          </p:cNvPr>
          <p:cNvSpPr txBox="1"/>
          <p:nvPr/>
        </p:nvSpPr>
        <p:spPr>
          <a:xfrm>
            <a:off x="316255" y="454393"/>
            <a:ext cx="11791950" cy="66941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4600" b="1" dirty="0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標準</a:t>
            </a:r>
            <a:r>
              <a:rPr lang="en-US" altLang="zh-TW" sz="4600" b="1" dirty="0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5</a:t>
            </a:r>
            <a:r>
              <a:rPr lang="zh-TW" altLang="en-US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年保証とサポートサービス</a:t>
            </a:r>
            <a:endParaRPr lang="en-US" altLang="zh-TW" b="1">
              <a:solidFill>
                <a:schemeClr val="bg1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36F6CC08-433E-FDB2-07A2-BC812721C447}"/>
              </a:ext>
            </a:extLst>
          </p:cNvPr>
          <p:cNvGrpSpPr/>
          <p:nvPr/>
        </p:nvGrpSpPr>
        <p:grpSpPr>
          <a:xfrm>
            <a:off x="729374" y="2887565"/>
            <a:ext cx="10482693" cy="3505173"/>
            <a:chOff x="660402" y="2921748"/>
            <a:chExt cx="10482693" cy="3505173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88900" endPos="35000" dist="25400" dir="5400000" sy="-100000" algn="bl" rotWithShape="0"/>
          </a:effectLst>
        </p:grpSpPr>
        <p:pic>
          <p:nvPicPr>
            <p:cNvPr id="8" name="圖形 7" descr="一張含有 標誌, 字型, 文字, 圖形 的圖片&#10;&#10;自動產生的描述">
              <a:extLst>
                <a:ext uri="{FF2B5EF4-FFF2-40B4-BE49-F238E27FC236}">
                  <a16:creationId xmlns:a16="http://schemas.microsoft.com/office/drawing/2014/main" id="{2B38483F-0D22-AE07-CC48-4111E7DAB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54062" y="2921748"/>
              <a:ext cx="4589033" cy="3505173"/>
            </a:xfrm>
            <a:prstGeom prst="rect">
              <a:avLst/>
            </a:prstGeom>
          </p:spPr>
        </p:pic>
        <p:pic>
          <p:nvPicPr>
            <p:cNvPr id="5" name="圖片 4" descr="一張含有 電腦, 室內 的圖片&#10;&#10;自動產生的描述">
              <a:extLst>
                <a:ext uri="{FF2B5EF4-FFF2-40B4-BE49-F238E27FC236}">
                  <a16:creationId xmlns:a16="http://schemas.microsoft.com/office/drawing/2014/main" id="{CD6B6C21-9ECF-157E-91CF-A26E43F3B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402" y="3575147"/>
              <a:ext cx="6170422" cy="28517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42820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矩形: 圓角 133">
            <a:extLst>
              <a:ext uri="{FF2B5EF4-FFF2-40B4-BE49-F238E27FC236}">
                <a16:creationId xmlns:a16="http://schemas.microsoft.com/office/drawing/2014/main" id="{29C9B97A-E345-86ED-42A1-423B93A50A2B}"/>
              </a:ext>
            </a:extLst>
          </p:cNvPr>
          <p:cNvSpPr/>
          <p:nvPr/>
        </p:nvSpPr>
        <p:spPr>
          <a:xfrm>
            <a:off x="3987087" y="2417420"/>
            <a:ext cx="4470738" cy="2127459"/>
          </a:xfrm>
          <a:prstGeom prst="roundRect">
            <a:avLst>
              <a:gd name="adj" fmla="val 9951"/>
            </a:avLst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35" name="矩形: 圓角 134">
            <a:extLst>
              <a:ext uri="{FF2B5EF4-FFF2-40B4-BE49-F238E27FC236}">
                <a16:creationId xmlns:a16="http://schemas.microsoft.com/office/drawing/2014/main" id="{513D17BC-45C9-10A8-4770-BAB0E2EB7F98}"/>
              </a:ext>
            </a:extLst>
          </p:cNvPr>
          <p:cNvSpPr/>
          <p:nvPr/>
        </p:nvSpPr>
        <p:spPr>
          <a:xfrm>
            <a:off x="3982545" y="215622"/>
            <a:ext cx="4491622" cy="2018927"/>
          </a:xfrm>
          <a:prstGeom prst="roundRect">
            <a:avLst>
              <a:gd name="adj" fmla="val 8543"/>
            </a:avLst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36" name="矩形: 圓角 135">
            <a:extLst>
              <a:ext uri="{FF2B5EF4-FFF2-40B4-BE49-F238E27FC236}">
                <a16:creationId xmlns:a16="http://schemas.microsoft.com/office/drawing/2014/main" id="{0A861672-4B24-C884-349D-6E2AC36D66BA}"/>
              </a:ext>
            </a:extLst>
          </p:cNvPr>
          <p:cNvSpPr/>
          <p:nvPr/>
        </p:nvSpPr>
        <p:spPr>
          <a:xfrm>
            <a:off x="2292729" y="1498509"/>
            <a:ext cx="1565633" cy="3022341"/>
          </a:xfrm>
          <a:prstGeom prst="roundRect">
            <a:avLst>
              <a:gd name="adj" fmla="val 10241"/>
            </a:avLst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37" name="矩形: 圓角 136">
            <a:extLst>
              <a:ext uri="{FF2B5EF4-FFF2-40B4-BE49-F238E27FC236}">
                <a16:creationId xmlns:a16="http://schemas.microsoft.com/office/drawing/2014/main" id="{1E4AAA18-F1A7-5937-6EA1-27222E3975A1}"/>
              </a:ext>
            </a:extLst>
          </p:cNvPr>
          <p:cNvSpPr/>
          <p:nvPr/>
        </p:nvSpPr>
        <p:spPr>
          <a:xfrm>
            <a:off x="6474691" y="4691876"/>
            <a:ext cx="1983133" cy="1862145"/>
          </a:xfrm>
          <a:prstGeom prst="roundRect">
            <a:avLst>
              <a:gd name="adj" fmla="val 7620"/>
            </a:avLst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38" name="矩形: 圓角 137">
            <a:extLst>
              <a:ext uri="{FF2B5EF4-FFF2-40B4-BE49-F238E27FC236}">
                <a16:creationId xmlns:a16="http://schemas.microsoft.com/office/drawing/2014/main" id="{F6F2212B-D564-2299-9328-FB1BA12EA7A5}"/>
              </a:ext>
            </a:extLst>
          </p:cNvPr>
          <p:cNvSpPr/>
          <p:nvPr/>
        </p:nvSpPr>
        <p:spPr>
          <a:xfrm>
            <a:off x="3979414" y="4691875"/>
            <a:ext cx="2366552" cy="85710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39" name="矩形: 圓角 138">
            <a:extLst>
              <a:ext uri="{FF2B5EF4-FFF2-40B4-BE49-F238E27FC236}">
                <a16:creationId xmlns:a16="http://schemas.microsoft.com/office/drawing/2014/main" id="{613F8FC4-014E-9DE1-01A9-1584D43A9C46}"/>
              </a:ext>
            </a:extLst>
          </p:cNvPr>
          <p:cNvSpPr/>
          <p:nvPr/>
        </p:nvSpPr>
        <p:spPr>
          <a:xfrm>
            <a:off x="8596859" y="1880120"/>
            <a:ext cx="3352673" cy="2650443"/>
          </a:xfrm>
          <a:prstGeom prst="roundRect">
            <a:avLst>
              <a:gd name="adj" fmla="val 5302"/>
            </a:avLst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40" name="矩形: 圓角 139">
            <a:extLst>
              <a:ext uri="{FF2B5EF4-FFF2-40B4-BE49-F238E27FC236}">
                <a16:creationId xmlns:a16="http://schemas.microsoft.com/office/drawing/2014/main" id="{25E33AAE-38C6-AFB6-C94F-C335A218BD28}"/>
              </a:ext>
            </a:extLst>
          </p:cNvPr>
          <p:cNvSpPr/>
          <p:nvPr/>
        </p:nvSpPr>
        <p:spPr>
          <a:xfrm>
            <a:off x="3967980" y="5642649"/>
            <a:ext cx="2377986" cy="90291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41" name="矩形: 圓角 140">
            <a:extLst>
              <a:ext uri="{FF2B5EF4-FFF2-40B4-BE49-F238E27FC236}">
                <a16:creationId xmlns:a16="http://schemas.microsoft.com/office/drawing/2014/main" id="{C0B9F225-6493-4627-E6EB-573B2FD1993A}"/>
              </a:ext>
            </a:extLst>
          </p:cNvPr>
          <p:cNvSpPr/>
          <p:nvPr/>
        </p:nvSpPr>
        <p:spPr>
          <a:xfrm>
            <a:off x="8609216" y="215623"/>
            <a:ext cx="3362983" cy="1527274"/>
          </a:xfrm>
          <a:prstGeom prst="roundRect">
            <a:avLst>
              <a:gd name="adj" fmla="val 9430"/>
            </a:avLst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b="1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43" name="矩形: 圓角 142">
            <a:extLst>
              <a:ext uri="{FF2B5EF4-FFF2-40B4-BE49-F238E27FC236}">
                <a16:creationId xmlns:a16="http://schemas.microsoft.com/office/drawing/2014/main" id="{7D480F70-8946-35C1-25C1-28DC11AC79F7}"/>
              </a:ext>
            </a:extLst>
          </p:cNvPr>
          <p:cNvSpPr/>
          <p:nvPr/>
        </p:nvSpPr>
        <p:spPr>
          <a:xfrm>
            <a:off x="8586548" y="4691874"/>
            <a:ext cx="2125033" cy="1893237"/>
          </a:xfrm>
          <a:prstGeom prst="roundRect">
            <a:avLst>
              <a:gd name="adj" fmla="val 5834"/>
            </a:avLst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44" name="矩形: 圓角 143">
            <a:extLst>
              <a:ext uri="{FF2B5EF4-FFF2-40B4-BE49-F238E27FC236}">
                <a16:creationId xmlns:a16="http://schemas.microsoft.com/office/drawing/2014/main" id="{F331E1DA-DF88-7A7E-D4C7-3E56132307AB}"/>
              </a:ext>
            </a:extLst>
          </p:cNvPr>
          <p:cNvSpPr/>
          <p:nvPr/>
        </p:nvSpPr>
        <p:spPr>
          <a:xfrm>
            <a:off x="10824262" y="4691874"/>
            <a:ext cx="1125270" cy="185368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 b="1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45" name="矩形: 圓角 144">
            <a:extLst>
              <a:ext uri="{FF2B5EF4-FFF2-40B4-BE49-F238E27FC236}">
                <a16:creationId xmlns:a16="http://schemas.microsoft.com/office/drawing/2014/main" id="{BF17AE50-33D9-D7CD-1415-0D6D93C40E43}"/>
              </a:ext>
            </a:extLst>
          </p:cNvPr>
          <p:cNvSpPr/>
          <p:nvPr/>
        </p:nvSpPr>
        <p:spPr>
          <a:xfrm>
            <a:off x="253882" y="4691874"/>
            <a:ext cx="3625013" cy="1853685"/>
          </a:xfrm>
          <a:prstGeom prst="roundRect">
            <a:avLst>
              <a:gd name="adj" fmla="val 9231"/>
            </a:avLst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8000" b="1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46" name="矩形: 圓角 145">
            <a:extLst>
              <a:ext uri="{FF2B5EF4-FFF2-40B4-BE49-F238E27FC236}">
                <a16:creationId xmlns:a16="http://schemas.microsoft.com/office/drawing/2014/main" id="{9DC177E4-5DBF-BEB0-415C-F10B129C48BC}"/>
              </a:ext>
            </a:extLst>
          </p:cNvPr>
          <p:cNvSpPr/>
          <p:nvPr/>
        </p:nvSpPr>
        <p:spPr>
          <a:xfrm>
            <a:off x="253882" y="2720383"/>
            <a:ext cx="1934426" cy="1800466"/>
          </a:xfrm>
          <a:prstGeom prst="roundRect">
            <a:avLst>
              <a:gd name="adj" fmla="val 9236"/>
            </a:avLst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47" name="矩形: 圓角 146">
            <a:extLst>
              <a:ext uri="{FF2B5EF4-FFF2-40B4-BE49-F238E27FC236}">
                <a16:creationId xmlns:a16="http://schemas.microsoft.com/office/drawing/2014/main" id="{851F8D62-14D0-DE4D-3739-26F8296C3188}"/>
              </a:ext>
            </a:extLst>
          </p:cNvPr>
          <p:cNvSpPr/>
          <p:nvPr/>
        </p:nvSpPr>
        <p:spPr>
          <a:xfrm>
            <a:off x="247558" y="1506970"/>
            <a:ext cx="1934426" cy="108857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zh-TW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48" name="矩形: 圓角 147">
            <a:extLst>
              <a:ext uri="{FF2B5EF4-FFF2-40B4-BE49-F238E27FC236}">
                <a16:creationId xmlns:a16="http://schemas.microsoft.com/office/drawing/2014/main" id="{7717B40D-FCEA-CFDB-282E-7EB2E94889A8}"/>
              </a:ext>
            </a:extLst>
          </p:cNvPr>
          <p:cNvSpPr/>
          <p:nvPr/>
        </p:nvSpPr>
        <p:spPr>
          <a:xfrm>
            <a:off x="253882" y="215623"/>
            <a:ext cx="3604480" cy="116650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zh-TW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86" name="矩形: 圓角 185">
            <a:extLst>
              <a:ext uri="{FF2B5EF4-FFF2-40B4-BE49-F238E27FC236}">
                <a16:creationId xmlns:a16="http://schemas.microsoft.com/office/drawing/2014/main" id="{AF920127-E5EF-405D-41C3-DABA25F97450}"/>
              </a:ext>
            </a:extLst>
          </p:cNvPr>
          <p:cNvSpPr/>
          <p:nvPr/>
        </p:nvSpPr>
        <p:spPr>
          <a:xfrm>
            <a:off x="4077077" y="355358"/>
            <a:ext cx="1664152" cy="1739453"/>
          </a:xfrm>
          <a:prstGeom prst="roundRect">
            <a:avLst>
              <a:gd name="adj" fmla="val 8543"/>
            </a:avLst>
          </a:prstGeo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イーサネット、FC、ストレージなどに対応する3</a:t>
            </a:r>
            <a:r>
              <a:rPr lang="en-US" altLang="zh-TW" sz="1400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 x </a:t>
            </a:r>
            <a:r>
              <a:rPr lang="en-US" sz="1400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PCIe Gen4拡張スロット</a:t>
            </a:r>
            <a:endParaRPr lang="en-US" altLang="zh-TW" sz="16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7" name="矩形: 圓角 186">
            <a:extLst>
              <a:ext uri="{FF2B5EF4-FFF2-40B4-BE49-F238E27FC236}">
                <a16:creationId xmlns:a16="http://schemas.microsoft.com/office/drawing/2014/main" id="{C513B968-3F3C-E69E-81CC-23D33D8988A7}"/>
              </a:ext>
            </a:extLst>
          </p:cNvPr>
          <p:cNvSpPr/>
          <p:nvPr/>
        </p:nvSpPr>
        <p:spPr>
          <a:xfrm>
            <a:off x="2224826" y="3167770"/>
            <a:ext cx="1695730" cy="1083140"/>
          </a:xfrm>
          <a:prstGeom prst="roundRect">
            <a:avLst>
              <a:gd name="adj" fmla="val 10241"/>
            </a:avLst>
          </a:prstGeo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400" b="1" err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最大</a:t>
            </a:r>
            <a:endParaRPr lang="en-US" altLang="zh-TW" sz="1400" b="1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algn="ctr"/>
            <a:r>
              <a:rPr lang="en-US" altLang="zh-TW" sz="2800" b="1" dirty="0">
                <a:solidFill>
                  <a:srgbClr val="FF3A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8</a:t>
            </a:r>
            <a:r>
              <a:rPr lang="en-US" altLang="zh-TW" sz="1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コア</a:t>
            </a:r>
            <a:endParaRPr lang="en-US" altLang="zh-TW" sz="1600" b="1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algn="ctr"/>
            <a:r>
              <a:rPr lang="ja-JP" altLang="en-US" sz="12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の</a:t>
            </a:r>
            <a:r>
              <a:rPr lang="en-US" sz="1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AMD Ryzen™</a:t>
            </a:r>
            <a:r>
              <a:rPr lang="en-US" altLang="zh-TW" sz="1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 </a:t>
            </a:r>
            <a:r>
              <a:rPr lang="en-US" sz="1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7000</a:t>
            </a:r>
            <a:r>
              <a:rPr lang="zh-TW" altLang="en-US" sz="12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シリーズ・プロセッサ</a:t>
            </a:r>
            <a:endParaRPr lang="en-US" sz="1200" b="1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89" name="矩形: 圓角 188">
            <a:extLst>
              <a:ext uri="{FF2B5EF4-FFF2-40B4-BE49-F238E27FC236}">
                <a16:creationId xmlns:a16="http://schemas.microsoft.com/office/drawing/2014/main" id="{4F7CA164-A8ED-3024-996D-9AB84809FFD7}"/>
              </a:ext>
            </a:extLst>
          </p:cNvPr>
          <p:cNvSpPr/>
          <p:nvPr/>
        </p:nvSpPr>
        <p:spPr>
          <a:xfrm>
            <a:off x="3784416" y="4671786"/>
            <a:ext cx="1827701" cy="853909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TW" sz="1600" b="1">
                <a:solidFill>
                  <a:schemeClr val="bg1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16GB RAM</a:t>
            </a:r>
            <a:endParaRPr lang="zh-TW" altLang="en-US" sz="1600" b="1">
              <a:solidFill>
                <a:schemeClr val="bg1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TW" sz="1600" b="1">
                <a:solidFill>
                  <a:schemeClr val="bg1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32GB RAM</a:t>
            </a:r>
            <a:endParaRPr lang="zh-TW" altLang="en-US" sz="1600" b="1">
              <a:solidFill>
                <a:schemeClr val="bg1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92" name="矩形: 圓角 191">
            <a:extLst>
              <a:ext uri="{FF2B5EF4-FFF2-40B4-BE49-F238E27FC236}">
                <a16:creationId xmlns:a16="http://schemas.microsoft.com/office/drawing/2014/main" id="{2FCD3C03-3D81-DAF6-B093-90CFC4DBB799}"/>
              </a:ext>
            </a:extLst>
          </p:cNvPr>
          <p:cNvSpPr/>
          <p:nvPr/>
        </p:nvSpPr>
        <p:spPr>
          <a:xfrm>
            <a:off x="4120896" y="5624895"/>
            <a:ext cx="1632468" cy="921496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TW" b="1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93" name="矩形: 圓角 192">
            <a:extLst>
              <a:ext uri="{FF2B5EF4-FFF2-40B4-BE49-F238E27FC236}">
                <a16:creationId xmlns:a16="http://schemas.microsoft.com/office/drawing/2014/main" id="{68EEE7EC-7A35-D3C9-0E8A-BE7B8BA92503}"/>
              </a:ext>
            </a:extLst>
          </p:cNvPr>
          <p:cNvSpPr/>
          <p:nvPr/>
        </p:nvSpPr>
        <p:spPr>
          <a:xfrm>
            <a:off x="8609215" y="43462"/>
            <a:ext cx="3362983" cy="942295"/>
          </a:xfrm>
          <a:prstGeom prst="roundRect">
            <a:avLst>
              <a:gd name="adj" fmla="val 11668"/>
            </a:avLst>
          </a:prstGeo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sz="14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デュアルOS対応</a:t>
            </a:r>
            <a:endParaRPr lang="en-US" altLang="zh-TW" b="1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zh-TW" sz="14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（デフォルトはQuTS hero）</a:t>
            </a:r>
            <a:endParaRPr lang="zh-TW" b="1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7" name="矩形: 圓角 196">
            <a:extLst>
              <a:ext uri="{FF2B5EF4-FFF2-40B4-BE49-F238E27FC236}">
                <a16:creationId xmlns:a16="http://schemas.microsoft.com/office/drawing/2014/main" id="{E58BCD7B-5B39-D6D8-7408-148454BE3DD5}"/>
              </a:ext>
            </a:extLst>
          </p:cNvPr>
          <p:cNvSpPr/>
          <p:nvPr/>
        </p:nvSpPr>
        <p:spPr>
          <a:xfrm>
            <a:off x="10830700" y="4683413"/>
            <a:ext cx="1125270" cy="1853685"/>
          </a:xfrm>
          <a:prstGeom prst="roundRect">
            <a:avLst>
              <a:gd name="adj" fmla="val 9832"/>
            </a:avLst>
          </a:prstGeo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1200" b="1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98" name="矩形: 圓角 197">
            <a:extLst>
              <a:ext uri="{FF2B5EF4-FFF2-40B4-BE49-F238E27FC236}">
                <a16:creationId xmlns:a16="http://schemas.microsoft.com/office/drawing/2014/main" id="{47F4B0B8-8529-020F-A85B-0DF21458F673}"/>
              </a:ext>
            </a:extLst>
          </p:cNvPr>
          <p:cNvSpPr/>
          <p:nvPr/>
        </p:nvSpPr>
        <p:spPr>
          <a:xfrm>
            <a:off x="260320" y="4683413"/>
            <a:ext cx="3625013" cy="1853685"/>
          </a:xfrm>
          <a:prstGeom prst="roundRect">
            <a:avLst>
              <a:gd name="adj" fmla="val 9231"/>
            </a:avLst>
          </a:prstGeo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b="1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algn="ctr"/>
            <a:endParaRPr lang="en-US" altLang="zh-TW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algn="ctr"/>
            <a:endParaRPr lang="en-US" altLang="zh-TW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99" name="矩形: 圓角 198">
            <a:extLst>
              <a:ext uri="{FF2B5EF4-FFF2-40B4-BE49-F238E27FC236}">
                <a16:creationId xmlns:a16="http://schemas.microsoft.com/office/drawing/2014/main" id="{A5AA60C4-7469-E6A0-259D-5B38CE7D4024}"/>
              </a:ext>
            </a:extLst>
          </p:cNvPr>
          <p:cNvSpPr/>
          <p:nvPr/>
        </p:nvSpPr>
        <p:spPr>
          <a:xfrm>
            <a:off x="260320" y="2711921"/>
            <a:ext cx="1934426" cy="1800466"/>
          </a:xfrm>
          <a:prstGeom prst="roundRect">
            <a:avLst>
              <a:gd name="adj" fmla="val 9236"/>
            </a:avLst>
          </a:prstGeo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54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 </a:t>
            </a:r>
            <a:r>
              <a:rPr lang="en-US" altLang="zh-TW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 </a:t>
            </a:r>
            <a:endParaRPr lang="zh-TW" altLang="en-US" sz="1600" b="1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200" name="矩形: 圓角 199">
            <a:extLst>
              <a:ext uri="{FF2B5EF4-FFF2-40B4-BE49-F238E27FC236}">
                <a16:creationId xmlns:a16="http://schemas.microsoft.com/office/drawing/2014/main" id="{96145A08-35F8-944B-E251-35CABE6FD8E2}"/>
              </a:ext>
            </a:extLst>
          </p:cNvPr>
          <p:cNvSpPr/>
          <p:nvPr/>
        </p:nvSpPr>
        <p:spPr>
          <a:xfrm>
            <a:off x="242468" y="1515851"/>
            <a:ext cx="2020141" cy="1088573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 err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追加</a:t>
            </a:r>
            <a:r>
              <a:rPr lang="en-US" sz="1400" b="1" dirty="0" err="1">
                <a:solidFill>
                  <a:srgbClr val="FF3A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JBOD</a:t>
            </a:r>
            <a:endParaRPr lang="en-US" sz="1400" b="1" dirty="0">
              <a:solidFill>
                <a:srgbClr val="FF3A00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algn="ctr"/>
            <a:r>
              <a:rPr lang="en-US" sz="14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でストレージ容量を</a:t>
            </a:r>
            <a:r>
              <a:rPr lang="en-US" sz="1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1PB</a:t>
            </a:r>
            <a:r>
              <a:rPr lang="ja-JP" altLang="en-US" sz="14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に拡張</a:t>
            </a:r>
            <a:endParaRPr lang="en-US" altLang="zh-TW" sz="14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pic>
        <p:nvPicPr>
          <p:cNvPr id="152" name="圖片 151" descr="一張含有 文字, 螢幕擷取畫面 的圖片&#10;&#10;自動產生的描述">
            <a:extLst>
              <a:ext uri="{FF2B5EF4-FFF2-40B4-BE49-F238E27FC236}">
                <a16:creationId xmlns:a16="http://schemas.microsoft.com/office/drawing/2014/main" id="{AEF3E02D-BD84-ACEE-77E8-90EA724B06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32295" y="4779736"/>
            <a:ext cx="2050684" cy="571293"/>
          </a:xfrm>
          <a:prstGeom prst="rect">
            <a:avLst/>
          </a:prstGeom>
          <a:effectLst>
            <a:outerShdw blurRad="165100" dist="1524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53" name="文字方塊 42">
            <a:extLst>
              <a:ext uri="{FF2B5EF4-FFF2-40B4-BE49-F238E27FC236}">
                <a16:creationId xmlns:a16="http://schemas.microsoft.com/office/drawing/2014/main" id="{E1F0FC95-EAED-F7E3-3F67-AD0D01C0F067}"/>
              </a:ext>
            </a:extLst>
          </p:cNvPr>
          <p:cNvSpPr txBox="1"/>
          <p:nvPr/>
        </p:nvSpPr>
        <p:spPr>
          <a:xfrm>
            <a:off x="8756666" y="4902571"/>
            <a:ext cx="1785966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400" b="1" dirty="0" err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PCIe</a:t>
            </a:r>
            <a:r>
              <a:rPr lang="en-US" altLang="zh-TW" sz="1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 Gen5 M.2</a:t>
            </a:r>
          </a:p>
        </p:txBody>
      </p:sp>
      <p:sp>
        <p:nvSpPr>
          <p:cNvPr id="157" name="文字方塊 49">
            <a:extLst>
              <a:ext uri="{FF2B5EF4-FFF2-40B4-BE49-F238E27FC236}">
                <a16:creationId xmlns:a16="http://schemas.microsoft.com/office/drawing/2014/main" id="{E0635212-1275-98D8-9D07-4C0CDA14F938}"/>
              </a:ext>
            </a:extLst>
          </p:cNvPr>
          <p:cNvSpPr txBox="1"/>
          <p:nvPr/>
        </p:nvSpPr>
        <p:spPr>
          <a:xfrm>
            <a:off x="8453248" y="2060056"/>
            <a:ext cx="3579669" cy="86177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600" b="1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2x 10GBASE-T + </a:t>
            </a:r>
            <a:endParaRPr lang="zh-TW" altLang="en-US" sz="14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algn="ctr"/>
            <a:r>
              <a:rPr lang="en-US" altLang="zh-TW" sz="1600" b="1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2x 2.5GbE + </a:t>
            </a:r>
            <a:endParaRPr lang="zh-TW" altLang="en-US" sz="1400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algn="ctr"/>
            <a:r>
              <a:rPr lang="en-US" altLang="zh-TW" sz="1600" b="1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2x USB-A 3.2 Gen2 10Gbps</a:t>
            </a:r>
          </a:p>
        </p:txBody>
      </p:sp>
      <p:sp>
        <p:nvSpPr>
          <p:cNvPr id="158" name="文字方塊 51">
            <a:extLst>
              <a:ext uri="{FF2B5EF4-FFF2-40B4-BE49-F238E27FC236}">
                <a16:creationId xmlns:a16="http://schemas.microsoft.com/office/drawing/2014/main" id="{4C96C6C3-4612-CF8F-0FD3-1F47B083EE60}"/>
              </a:ext>
            </a:extLst>
          </p:cNvPr>
          <p:cNvSpPr txBox="1"/>
          <p:nvPr/>
        </p:nvSpPr>
        <p:spPr>
          <a:xfrm>
            <a:off x="5255062" y="4848177"/>
            <a:ext cx="1229905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sz="1200" b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最</a:t>
            </a:r>
            <a:r>
              <a:rPr lang="zh-TW" sz="1200" b="1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大合計</a:t>
            </a:r>
            <a:r>
              <a:rPr lang="zh-TW" altLang="en-US" sz="1200" b="1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 </a:t>
            </a:r>
            <a:br>
              <a:rPr lang="en-US" altLang="zh-TW" sz="1200" b="1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</a:br>
            <a:r>
              <a:rPr lang="zh-TW" altLang="en-US" sz="2000" b="1">
                <a:solidFill>
                  <a:srgbClr val="FF3A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128GB</a:t>
            </a:r>
            <a:endParaRPr lang="en-US" altLang="zh-TW" b="1"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pic>
        <p:nvPicPr>
          <p:cNvPr id="159" name="圖片 158">
            <a:extLst>
              <a:ext uri="{FF2B5EF4-FFF2-40B4-BE49-F238E27FC236}">
                <a16:creationId xmlns:a16="http://schemas.microsoft.com/office/drawing/2014/main" id="{82B9C337-6E22-35EB-3416-E2CFF57C019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377" y="845159"/>
            <a:ext cx="2863025" cy="618413"/>
          </a:xfrm>
          <a:prstGeom prst="rect">
            <a:avLst/>
          </a:prstGeom>
          <a:effectLst>
            <a:outerShdw blurRad="292100" dist="1524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60" name="文字方塊 61">
            <a:extLst>
              <a:ext uri="{FF2B5EF4-FFF2-40B4-BE49-F238E27FC236}">
                <a16:creationId xmlns:a16="http://schemas.microsoft.com/office/drawing/2014/main" id="{DA340DDB-ADFB-A5C2-FD90-D6B33308BAAE}"/>
              </a:ext>
            </a:extLst>
          </p:cNvPr>
          <p:cNvSpPr txBox="1"/>
          <p:nvPr/>
        </p:nvSpPr>
        <p:spPr>
          <a:xfrm>
            <a:off x="3914111" y="2401372"/>
            <a:ext cx="4507188" cy="80021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800" b="1" dirty="0">
                <a:solidFill>
                  <a:srgbClr val="FE4F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TS-hx77AXU</a:t>
            </a:r>
            <a:endParaRPr lang="en-US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en-US" altLang="zh-TW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エンタープライズ12/16ベイ</a:t>
            </a:r>
            <a:r>
              <a:rPr lang="en-US" altLang="zh-TW" sz="1800" b="1" dirty="0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NAS</a:t>
            </a:r>
            <a:endParaRPr lang="zh-TW" altLang="zh-TW" b="1"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164" name="矩形 163">
            <a:extLst>
              <a:ext uri="{FF2B5EF4-FFF2-40B4-BE49-F238E27FC236}">
                <a16:creationId xmlns:a16="http://schemas.microsoft.com/office/drawing/2014/main" id="{3A6B5028-7C2D-DE1C-ADFB-E8FB9AA60617}"/>
              </a:ext>
            </a:extLst>
          </p:cNvPr>
          <p:cNvSpPr/>
          <p:nvPr/>
        </p:nvSpPr>
        <p:spPr>
          <a:xfrm>
            <a:off x="10824262" y="6012316"/>
            <a:ext cx="1147936" cy="24622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1000" b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標準</a:t>
            </a:r>
            <a:r>
              <a:rPr lang="en-US" sz="1000" b="1" dirty="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5</a:t>
            </a:r>
            <a:r>
              <a:rPr lang="ja-JP" altLang="en-US" sz="1000" b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年保証</a:t>
            </a:r>
            <a:endParaRPr lang="en-US" altLang="zh-TW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8" name="文字方塊 49">
            <a:extLst>
              <a:ext uri="{FF2B5EF4-FFF2-40B4-BE49-F238E27FC236}">
                <a16:creationId xmlns:a16="http://schemas.microsoft.com/office/drawing/2014/main" id="{943B8472-BE71-484A-BE8E-911D83429610}"/>
              </a:ext>
            </a:extLst>
          </p:cNvPr>
          <p:cNvSpPr txBox="1"/>
          <p:nvPr/>
        </p:nvSpPr>
        <p:spPr>
          <a:xfrm>
            <a:off x="405702" y="6056997"/>
            <a:ext cx="3240435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1400" b="1">
                <a:solidFill>
                  <a:srgbClr val="2420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効率的な仮想化環境で業務を強化</a:t>
            </a:r>
            <a:endParaRPr lang="en-US" altLang="zh-TW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2" name="矩形: 圓角 171">
            <a:extLst>
              <a:ext uri="{FF2B5EF4-FFF2-40B4-BE49-F238E27FC236}">
                <a16:creationId xmlns:a16="http://schemas.microsoft.com/office/drawing/2014/main" id="{96AF96F8-9CF8-32D6-A9CA-71EB41D2C14C}"/>
              </a:ext>
            </a:extLst>
          </p:cNvPr>
          <p:cNvSpPr/>
          <p:nvPr/>
        </p:nvSpPr>
        <p:spPr>
          <a:xfrm>
            <a:off x="263955" y="2612885"/>
            <a:ext cx="1908292" cy="650654"/>
          </a:xfrm>
          <a:prstGeom prst="roundRect">
            <a:avLst>
              <a:gd name="adj" fmla="val 10241"/>
            </a:avLst>
          </a:prstGeo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err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統合型グラフィックス</a:t>
            </a:r>
            <a:endParaRPr lang="en-US" b="1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1" name="矩形: 圓角 180">
            <a:extLst>
              <a:ext uri="{FF2B5EF4-FFF2-40B4-BE49-F238E27FC236}">
                <a16:creationId xmlns:a16="http://schemas.microsoft.com/office/drawing/2014/main" id="{19BD6227-FE33-F9C4-2DFC-9C8897355BA4}"/>
              </a:ext>
            </a:extLst>
          </p:cNvPr>
          <p:cNvSpPr/>
          <p:nvPr/>
        </p:nvSpPr>
        <p:spPr>
          <a:xfrm>
            <a:off x="3967980" y="5445041"/>
            <a:ext cx="1565211" cy="857106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400" b="1" dirty="0">
                <a:solidFill>
                  <a:srgbClr val="FF3A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1PB</a:t>
            </a:r>
            <a:endParaRPr lang="zh-TW" altLang="en-US" sz="2400" b="1" dirty="0">
              <a:solidFill>
                <a:srgbClr val="FF3A00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82" name="文字方塊 51">
            <a:extLst>
              <a:ext uri="{FF2B5EF4-FFF2-40B4-BE49-F238E27FC236}">
                <a16:creationId xmlns:a16="http://schemas.microsoft.com/office/drawing/2014/main" id="{C58604D1-2C98-56F4-B529-4E4CD4F0AB86}"/>
              </a:ext>
            </a:extLst>
          </p:cNvPr>
          <p:cNvSpPr txBox="1"/>
          <p:nvPr/>
        </p:nvSpPr>
        <p:spPr>
          <a:xfrm>
            <a:off x="5289196" y="5854721"/>
            <a:ext cx="1080593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sz="1600" b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ストレージ容量</a:t>
            </a:r>
            <a:endParaRPr lang="en-US" altLang="zh-TW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3" name="文字方塊 51">
            <a:extLst>
              <a:ext uri="{FF2B5EF4-FFF2-40B4-BE49-F238E27FC236}">
                <a16:creationId xmlns:a16="http://schemas.microsoft.com/office/drawing/2014/main" id="{6610DCCB-8916-2A60-318D-9CDD9EBB997D}"/>
              </a:ext>
            </a:extLst>
          </p:cNvPr>
          <p:cNvSpPr txBox="1"/>
          <p:nvPr/>
        </p:nvSpPr>
        <p:spPr>
          <a:xfrm>
            <a:off x="4074541" y="6021638"/>
            <a:ext cx="1458650" cy="5616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sz="80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(TS-h1677AXU-RP</a:t>
            </a:r>
            <a:endParaRPr lang="en-US"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  <a:p>
            <a:pPr>
              <a:lnSpc>
                <a:spcPts val="900"/>
              </a:lnSpc>
            </a:pPr>
            <a:r>
              <a:rPr lang="zh-TW" sz="80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22TBのHDDを搭載したTL-R2400PES-RPを最大8台までサポート)</a:t>
            </a:r>
            <a:endParaRPr lang="zh-TW"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24552C32-7215-2C0E-1ABD-B8D10E240977}"/>
              </a:ext>
            </a:extLst>
          </p:cNvPr>
          <p:cNvSpPr txBox="1"/>
          <p:nvPr/>
        </p:nvSpPr>
        <p:spPr>
          <a:xfrm>
            <a:off x="347298" y="284478"/>
            <a:ext cx="210203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600" b="1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25GbE </a:t>
            </a:r>
            <a:r>
              <a:rPr lang="en-US" altLang="zh-TW" sz="1600" b="1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NIC</a:t>
            </a:r>
            <a:r>
              <a:rPr lang="en-US" sz="1600" b="1" err="1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対応</a:t>
            </a:r>
            <a:endParaRPr lang="en-US" altLang="zh-TW" err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E2E1234-BDCA-4A06-A7A4-324F6CAD5F39}"/>
              </a:ext>
            </a:extLst>
          </p:cNvPr>
          <p:cNvSpPr/>
          <p:nvPr/>
        </p:nvSpPr>
        <p:spPr>
          <a:xfrm>
            <a:off x="8718877" y="5351029"/>
            <a:ext cx="1923607" cy="95410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2x PCIe Gen5 x2 M.2 2280 </a:t>
            </a:r>
            <a:r>
              <a:rPr lang="en-US" sz="1400" b="1" dirty="0" err="1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NVMe</a:t>
            </a:r>
            <a:r>
              <a:rPr lang="en-US" sz="1400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SSD対応でワークフロ</a:t>
            </a:r>
            <a:r>
              <a:rPr lang="en-US" sz="1400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ー</a:t>
            </a:r>
            <a:r>
              <a:rPr lang="ja-JP" altLang="en-US" sz="1400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を高速化</a:t>
            </a:r>
            <a:endParaRPr lang="en-US" altLang="zh-TW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8" name="圖形 7" descr="一張含有 標誌, 字型, 文字, 圖形 的圖片&#10;&#10;自動產生的描述">
            <a:extLst>
              <a:ext uri="{FF2B5EF4-FFF2-40B4-BE49-F238E27FC236}">
                <a16:creationId xmlns:a16="http://schemas.microsoft.com/office/drawing/2014/main" id="{79CD7BFF-9776-B6F9-87C3-6FD4A93EAE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81023" y="4985283"/>
            <a:ext cx="1013675" cy="824224"/>
          </a:xfrm>
          <a:prstGeom prst="rect">
            <a:avLst/>
          </a:prstGeom>
        </p:spPr>
      </p:pic>
      <p:pic>
        <p:nvPicPr>
          <p:cNvPr id="13" name="圖片 12" descr="一張含有 文字, 字型, 螢幕擷取畫面, 圖形 的圖片&#10;&#10;自動產生的描述">
            <a:extLst>
              <a:ext uri="{FF2B5EF4-FFF2-40B4-BE49-F238E27FC236}">
                <a16:creationId xmlns:a16="http://schemas.microsoft.com/office/drawing/2014/main" id="{DC13B5D7-0AF1-E143-5AC1-B9C9691153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1413" y="1671588"/>
            <a:ext cx="1241542" cy="1112983"/>
          </a:xfrm>
          <a:prstGeom prst="rect">
            <a:avLst/>
          </a:prstGeom>
        </p:spPr>
      </p:pic>
      <p:pic>
        <p:nvPicPr>
          <p:cNvPr id="3" name="圖片 2" descr="一張含有 文字, 螢幕擷取畫面, 字型 的圖片&#10;&#10;自動產生的描述">
            <a:extLst>
              <a:ext uri="{FF2B5EF4-FFF2-40B4-BE49-F238E27FC236}">
                <a16:creationId xmlns:a16="http://schemas.microsoft.com/office/drawing/2014/main" id="{4B1E8DE0-C894-DC1A-3F08-6BD1A3E2A4F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34" r="49871" b="-1521"/>
          <a:stretch/>
        </p:blipFill>
        <p:spPr>
          <a:xfrm>
            <a:off x="942513" y="4495372"/>
            <a:ext cx="2260625" cy="677377"/>
          </a:xfrm>
          <a:prstGeom prst="rect">
            <a:avLst/>
          </a:prstGeom>
        </p:spPr>
      </p:pic>
      <p:pic>
        <p:nvPicPr>
          <p:cNvPr id="4" name="圖片 3" descr="一張含有 文字, 螢幕擷取畫面, 字型 的圖片&#10;&#10;自動產生的描述">
            <a:extLst>
              <a:ext uri="{FF2B5EF4-FFF2-40B4-BE49-F238E27FC236}">
                <a16:creationId xmlns:a16="http://schemas.microsoft.com/office/drawing/2014/main" id="{A49F5FB8-741B-E5E8-AF47-D734FFECA76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643" r="-514" b="819"/>
          <a:stretch/>
        </p:blipFill>
        <p:spPr>
          <a:xfrm>
            <a:off x="919837" y="5201986"/>
            <a:ext cx="2249034" cy="684237"/>
          </a:xfrm>
          <a:prstGeom prst="rect">
            <a:avLst/>
          </a:prstGeom>
        </p:spPr>
      </p:pic>
      <p:pic>
        <p:nvPicPr>
          <p:cNvPr id="10" name="圖片 9" descr="一張含有 電子產品, 螢幕擷取畫面, 電子裝置, 電腦 的圖片&#10;&#10;自動產生的描述">
            <a:extLst>
              <a:ext uri="{FF2B5EF4-FFF2-40B4-BE49-F238E27FC236}">
                <a16:creationId xmlns:a16="http://schemas.microsoft.com/office/drawing/2014/main" id="{95B603F3-1E76-4D36-D06E-A97E3558064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520" t="29605" r="42798" b="29441"/>
          <a:stretch/>
        </p:blipFill>
        <p:spPr>
          <a:xfrm>
            <a:off x="5753364" y="706825"/>
            <a:ext cx="2628659" cy="1245857"/>
          </a:xfrm>
          <a:prstGeom prst="rect">
            <a:avLst/>
          </a:prstGeom>
        </p:spPr>
      </p:pic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6BDFDD88-613A-EE14-70FB-943E5B176E9F}"/>
              </a:ext>
            </a:extLst>
          </p:cNvPr>
          <p:cNvSpPr/>
          <p:nvPr/>
        </p:nvSpPr>
        <p:spPr>
          <a:xfrm>
            <a:off x="6569027" y="4985283"/>
            <a:ext cx="1695730" cy="479376"/>
          </a:xfrm>
          <a:prstGeom prst="roundRect">
            <a:avLst>
              <a:gd name="adj" fmla="val 10241"/>
            </a:avLst>
          </a:prstGeo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err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より速い</a:t>
            </a:r>
            <a:r>
              <a:rPr lang="en-US" sz="16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!</a:t>
            </a:r>
            <a:endParaRPr lang="en-US" altLang="zh-TW" sz="1600" b="1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algn="ctr"/>
            <a:r>
              <a:rPr lang="en-US" altLang="zh-TW" sz="2600" b="1" dirty="0">
                <a:solidFill>
                  <a:srgbClr val="FF3A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DDR5</a:t>
            </a:r>
            <a:endParaRPr lang="en-US" sz="2600" b="1">
              <a:solidFill>
                <a:srgbClr val="FF3A00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6CE7228C-B336-7488-67D8-8856C2E915F3}"/>
              </a:ext>
            </a:extLst>
          </p:cNvPr>
          <p:cNvSpPr/>
          <p:nvPr/>
        </p:nvSpPr>
        <p:spPr>
          <a:xfrm>
            <a:off x="6522044" y="5653894"/>
            <a:ext cx="1868910" cy="617169"/>
          </a:xfrm>
          <a:prstGeom prst="roundRect">
            <a:avLst>
              <a:gd name="adj" fmla="val 10241"/>
            </a:avLst>
          </a:prstGeo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400"/>
              </a:lnSpc>
            </a:pPr>
            <a:r>
              <a:rPr lang="en-US" sz="13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4800MT/</a:t>
            </a:r>
            <a:r>
              <a:rPr lang="ja-JP" altLang="en-US" sz="13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秒以上の</a:t>
            </a:r>
            <a:r>
              <a:rPr lang="en-US" sz="13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UDIMM、オプションのECCサポートでパフォーマンスを発揮</a:t>
            </a:r>
            <a:endParaRPr lang="en-US" altLang="zh-TW" b="1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6" name="圖片 5" descr="一張含有 文字, 字型, 螢幕擷取畫面, 圖形 的圖片&#10;&#10;自動產生的描述">
            <a:extLst>
              <a:ext uri="{FF2B5EF4-FFF2-40B4-BE49-F238E27FC236}">
                <a16:creationId xmlns:a16="http://schemas.microsoft.com/office/drawing/2014/main" id="{6D502814-4A9C-068A-65E4-1AF2E803CD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4029" y="3135007"/>
            <a:ext cx="1427008" cy="1241855"/>
          </a:xfrm>
          <a:prstGeom prst="rect">
            <a:avLst/>
          </a:prstGeom>
        </p:spPr>
      </p:pic>
      <p:pic>
        <p:nvPicPr>
          <p:cNvPr id="11" name="圖片 10" descr="一張含有 工程, 電子元件, 電子工程, 比例模型 的圖片&#10;&#10;自動產生的描述">
            <a:extLst>
              <a:ext uri="{FF2B5EF4-FFF2-40B4-BE49-F238E27FC236}">
                <a16:creationId xmlns:a16="http://schemas.microsoft.com/office/drawing/2014/main" id="{B9DA888B-FF23-9446-B897-9EB036B814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6097" y="621790"/>
            <a:ext cx="889688" cy="561204"/>
          </a:xfrm>
          <a:prstGeom prst="rect">
            <a:avLst/>
          </a:prstGeom>
        </p:spPr>
      </p:pic>
      <p:pic>
        <p:nvPicPr>
          <p:cNvPr id="14" name="圖片 13" descr="一張含有 電子產品, 電子工程, 工程, 機器 的圖片&#10;&#10;自動產生的描述">
            <a:extLst>
              <a:ext uri="{FF2B5EF4-FFF2-40B4-BE49-F238E27FC236}">
                <a16:creationId xmlns:a16="http://schemas.microsoft.com/office/drawing/2014/main" id="{4DBB5373-2C44-748B-9ACA-514D20D071A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12345" y="621790"/>
            <a:ext cx="910282" cy="571501"/>
          </a:xfrm>
          <a:prstGeom prst="rect">
            <a:avLst/>
          </a:prstGeom>
        </p:spPr>
      </p:pic>
      <p:sp>
        <p:nvSpPr>
          <p:cNvPr id="17" name="文字方塊 51">
            <a:extLst>
              <a:ext uri="{FF2B5EF4-FFF2-40B4-BE49-F238E27FC236}">
                <a16:creationId xmlns:a16="http://schemas.microsoft.com/office/drawing/2014/main" id="{7CED3E4D-85E7-6B7C-1E9E-2C4CE77BBE5C}"/>
              </a:ext>
            </a:extLst>
          </p:cNvPr>
          <p:cNvSpPr txBox="1"/>
          <p:nvPr/>
        </p:nvSpPr>
        <p:spPr>
          <a:xfrm>
            <a:off x="542344" y="1158795"/>
            <a:ext cx="1334265" cy="2308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900" b="1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QXG-25G2SF-E810</a:t>
            </a:r>
            <a:endParaRPr lang="zh-TW" dirty="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8" name="文字方塊 51">
            <a:extLst>
              <a:ext uri="{FF2B5EF4-FFF2-40B4-BE49-F238E27FC236}">
                <a16:creationId xmlns:a16="http://schemas.microsoft.com/office/drawing/2014/main" id="{C759BF81-905E-7724-1F6C-D464484F5423}"/>
              </a:ext>
            </a:extLst>
          </p:cNvPr>
          <p:cNvSpPr txBox="1"/>
          <p:nvPr/>
        </p:nvSpPr>
        <p:spPr>
          <a:xfrm>
            <a:off x="2220804" y="1148498"/>
            <a:ext cx="1264690" cy="2308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900" b="1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QXG-25G2SF-CX6</a:t>
            </a:r>
            <a:endParaRPr lang="zh-TW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20" name="圖片 19" descr="一張含有 電子產品, 螢幕擷取畫面, 電子裝置, 電腦 的圖片&#10;&#10;自動產生的描述">
            <a:extLst>
              <a:ext uri="{FF2B5EF4-FFF2-40B4-BE49-F238E27FC236}">
                <a16:creationId xmlns:a16="http://schemas.microsoft.com/office/drawing/2014/main" id="{AC565E17-7834-8C23-51E7-9CCC0CD2CCB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2203" t="57430" r="57770" b="30294"/>
          <a:stretch/>
        </p:blipFill>
        <p:spPr>
          <a:xfrm>
            <a:off x="8798594" y="3150436"/>
            <a:ext cx="3030383" cy="1213649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B22C268A-1B2E-DACD-49D7-B55173E07A60}"/>
              </a:ext>
            </a:extLst>
          </p:cNvPr>
          <p:cNvSpPr/>
          <p:nvPr/>
        </p:nvSpPr>
        <p:spPr>
          <a:xfrm>
            <a:off x="7753863" y="783240"/>
            <a:ext cx="628135" cy="11224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cxnSp>
        <p:nvCxnSpPr>
          <p:cNvPr id="32" name="直線接點 31">
            <a:extLst>
              <a:ext uri="{FF2B5EF4-FFF2-40B4-BE49-F238E27FC236}">
                <a16:creationId xmlns:a16="http://schemas.microsoft.com/office/drawing/2014/main" id="{C4E98B24-1B01-39DF-609D-B3FF89E60F88}"/>
              </a:ext>
            </a:extLst>
          </p:cNvPr>
          <p:cNvCxnSpPr>
            <a:cxnSpLocks/>
          </p:cNvCxnSpPr>
          <p:nvPr/>
        </p:nvCxnSpPr>
        <p:spPr>
          <a:xfrm>
            <a:off x="4147887" y="5140565"/>
            <a:ext cx="105247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圖片 33" descr="一張含有 電腦, 室內 的圖片&#10;&#10;自動產生的描述">
            <a:extLst>
              <a:ext uri="{FF2B5EF4-FFF2-40B4-BE49-F238E27FC236}">
                <a16:creationId xmlns:a16="http://schemas.microsoft.com/office/drawing/2014/main" id="{295F0D26-EEE6-168C-439A-8256A9C9305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80" y="3248519"/>
            <a:ext cx="2829261" cy="130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5626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一張含有 文字, 字型, 螢幕擷取畫面, 圖形 的圖片&#10;&#10;自動產生的描述">
            <a:extLst>
              <a:ext uri="{FF2B5EF4-FFF2-40B4-BE49-F238E27FC236}">
                <a16:creationId xmlns:a16="http://schemas.microsoft.com/office/drawing/2014/main" id="{96B505DE-69BC-57E5-FE94-05A19B387D9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15" y="1595025"/>
            <a:ext cx="4387891" cy="1682961"/>
          </a:xfrm>
          <a:prstGeom prst="rect">
            <a:avLst/>
          </a:prstGeom>
        </p:spPr>
      </p:pic>
      <p:sp>
        <p:nvSpPr>
          <p:cNvPr id="10" name="文字方塊 1">
            <a:extLst>
              <a:ext uri="{FF2B5EF4-FFF2-40B4-BE49-F238E27FC236}">
                <a16:creationId xmlns:a16="http://schemas.microsoft.com/office/drawing/2014/main" id="{31CB6F9B-E2C7-3A62-D4E7-12C8CA26A047}"/>
              </a:ext>
            </a:extLst>
          </p:cNvPr>
          <p:cNvSpPr txBox="1"/>
          <p:nvPr/>
        </p:nvSpPr>
        <p:spPr>
          <a:xfrm>
            <a:off x="583265" y="5946795"/>
            <a:ext cx="7295690" cy="556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50000"/>
              </a:lnSpc>
            </a:pPr>
            <a:r>
              <a:rPr lang="en-US" altLang="zh-TW" sz="700" spc="15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Copyright© 2024 QNAP Systems, Inc. All rights reserved. QNAP® and other names of QNAP Products are proprietary marks or registered trademarks of QNAP Systems, Inc. Other products and company names mentioned herein are trademarks of their respective holders.​​​​​​​</a:t>
            </a:r>
          </a:p>
        </p:txBody>
      </p:sp>
      <p:pic>
        <p:nvPicPr>
          <p:cNvPr id="12" name="圖形 11">
            <a:extLst>
              <a:ext uri="{FF2B5EF4-FFF2-40B4-BE49-F238E27FC236}">
                <a16:creationId xmlns:a16="http://schemas.microsoft.com/office/drawing/2014/main" id="{C7805F25-7FFF-B20E-FC7F-737F5DDC7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5816" y="666162"/>
            <a:ext cx="1410021" cy="255438"/>
          </a:xfrm>
          <a:prstGeom prst="rect">
            <a:avLst/>
          </a:prstGeom>
        </p:spPr>
      </p:pic>
      <p:sp>
        <p:nvSpPr>
          <p:cNvPr id="13" name="文字方塊 1">
            <a:extLst>
              <a:ext uri="{FF2B5EF4-FFF2-40B4-BE49-F238E27FC236}">
                <a16:creationId xmlns:a16="http://schemas.microsoft.com/office/drawing/2014/main" id="{724BE060-D6C6-C84B-76D0-06AB0025A08B}"/>
              </a:ext>
            </a:extLst>
          </p:cNvPr>
          <p:cNvSpPr txBox="1"/>
          <p:nvPr/>
        </p:nvSpPr>
        <p:spPr>
          <a:xfrm>
            <a:off x="685815" y="7014198"/>
            <a:ext cx="7295690" cy="556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50000"/>
              </a:lnSpc>
            </a:pPr>
            <a:r>
              <a:rPr lang="en-US" altLang="zh-TW" sz="700" spc="150">
                <a:solidFill>
                  <a:schemeClr val="bg1">
                    <a:lumMod val="6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Copyright© 2023 QNAP Systems, Inc. All rights reserved. QNAP® and other names of QNAP Products are proprietary marks or registered trademarks of QNAP Systems, Inc. Other products and company names mentioned herein are trademarks of their respective holders.​​​​​​​​​</a:t>
            </a:r>
            <a:endParaRPr lang="zh-TW" altLang="en-US" sz="700" spc="150">
              <a:solidFill>
                <a:schemeClr val="bg1">
                  <a:lumMod val="6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9AAC8A79-663B-8A57-A8B1-5A11F649D5FE}"/>
              </a:ext>
            </a:extLst>
          </p:cNvPr>
          <p:cNvSpPr txBox="1"/>
          <p:nvPr/>
        </p:nvSpPr>
        <p:spPr>
          <a:xfrm>
            <a:off x="516766" y="3519779"/>
            <a:ext cx="5579234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12ベイ/16ベイZFSエンタープライズ・ラックマウントN</a:t>
            </a:r>
            <a:r>
              <a:rPr lang="en-US" altLang="zh-TW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AS </a:t>
            </a:r>
            <a:endParaRPr lang="en-US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zh-TW" sz="24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r>
              <a:rPr lang="en-US" sz="2400" b="1" i="1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費用対効果が高い</a:t>
            </a:r>
            <a:r>
              <a:rPr lang="en-US" sz="2400" b="1" i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。</a:t>
            </a:r>
            <a:endParaRPr lang="en-US" altLang="zh-TW" sz="2400" b="1" i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r>
              <a:rPr lang="en-US" sz="2400" b="1" i="1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無限の可能性</a:t>
            </a:r>
            <a:r>
              <a:rPr lang="en-US" sz="2400" b="1" i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。</a:t>
            </a:r>
            <a:endParaRPr lang="en-US" sz="2400" b="1" i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2074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A0913200-022E-DCF0-241E-55E29B4BA4A5}"/>
              </a:ext>
            </a:extLst>
          </p:cNvPr>
          <p:cNvSpPr/>
          <p:nvPr/>
        </p:nvSpPr>
        <p:spPr>
          <a:xfrm>
            <a:off x="3977183" y="5457616"/>
            <a:ext cx="4719141" cy="1136743"/>
          </a:xfrm>
          <a:prstGeom prst="roundRect">
            <a:avLst>
              <a:gd name="adj" fmla="val 6762"/>
            </a:avLst>
          </a:prstGeom>
          <a:gradFill>
            <a:gsLst>
              <a:gs pos="8000">
                <a:srgbClr val="F46521">
                  <a:alpha val="16000"/>
                </a:srgbClr>
              </a:gs>
              <a:gs pos="100000">
                <a:srgbClr val="F46521">
                  <a:alpha val="0"/>
                </a:srgbClr>
              </a:gs>
            </a:gsLst>
            <a:lin ang="1800000" scaled="0"/>
          </a:gradFill>
          <a:ln>
            <a:gradFill>
              <a:gsLst>
                <a:gs pos="0">
                  <a:srgbClr val="F46521"/>
                </a:gs>
                <a:gs pos="100000">
                  <a:srgbClr val="FF0000"/>
                </a:gs>
              </a:gsLst>
              <a:lin ang="5400000" scaled="1"/>
            </a:gradFill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  <a:sym typeface="+mn-lt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-1" y="366445"/>
            <a:ext cx="12192001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ja-JP" altLang="en-US" sz="4400" b="1" err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次世代</a:t>
            </a:r>
            <a:r>
              <a:rPr lang="en-US" sz="4400" b="1" err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Ryzen</a:t>
            </a:r>
            <a:r>
              <a:rPr lang="en-US" sz="4400" b="1" dirty="0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 8</a:t>
            </a:r>
            <a:r>
              <a:rPr lang="ja-JP" altLang="en-US" sz="44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コアラックマウント</a:t>
            </a:r>
            <a:r>
              <a:rPr lang="en-US" sz="4400" b="1" dirty="0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NAS</a:t>
            </a:r>
            <a:endParaRPr lang="en-US" altLang="zh-TW" b="1">
              <a:solidFill>
                <a:schemeClr val="bg1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BD105CEA-96CE-BD31-C114-8098D0454F64}"/>
              </a:ext>
            </a:extLst>
          </p:cNvPr>
          <p:cNvSpPr txBox="1"/>
          <p:nvPr/>
        </p:nvSpPr>
        <p:spPr>
          <a:xfrm>
            <a:off x="3316069" y="5637970"/>
            <a:ext cx="6094378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zh-TW" altLang="en-US" sz="2400" b="1" spc="3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エンタープライズアプリケーション</a:t>
            </a:r>
            <a:br>
              <a:rPr lang="zh-TW" altLang="en-US" sz="2400" b="1" spc="3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</a:br>
            <a:r>
              <a:rPr lang="zh-TW" altLang="en-US" sz="2400" b="1" spc="3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向け設計</a:t>
            </a:r>
            <a:endParaRPr 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6763129C-860B-1212-0E17-32574BDFAFB8}"/>
              </a:ext>
            </a:extLst>
          </p:cNvPr>
          <p:cNvGrpSpPr/>
          <p:nvPr/>
        </p:nvGrpSpPr>
        <p:grpSpPr>
          <a:xfrm>
            <a:off x="480803" y="1448822"/>
            <a:ext cx="11551349" cy="407419"/>
            <a:chOff x="460941" y="1448822"/>
            <a:chExt cx="11551349" cy="407419"/>
          </a:xfrm>
        </p:grpSpPr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1BD27ED8-161B-1EC0-BAE8-7AF15A934BDA}"/>
                </a:ext>
              </a:extLst>
            </p:cNvPr>
            <p:cNvSpPr txBox="1"/>
            <p:nvPr/>
          </p:nvSpPr>
          <p:spPr>
            <a:xfrm>
              <a:off x="460941" y="1448822"/>
              <a:ext cx="3935961" cy="407419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altLang="zh-TW" sz="1800" kern="1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/>
                </a:rPr>
                <a:t>2x 10G BASE-T</a:t>
              </a:r>
              <a:r>
                <a:rPr lang="en-US" altLang="zh-TW" kern="1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/>
                </a:rPr>
                <a:t> </a:t>
              </a:r>
              <a:r>
                <a:rPr lang="en-US" altLang="zh-TW" sz="1800" kern="1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/>
                </a:rPr>
                <a:t>+</a:t>
              </a:r>
              <a:r>
                <a:rPr lang="en-US" altLang="zh-TW" kern="1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/>
                </a:rPr>
                <a:t> </a:t>
              </a:r>
              <a:r>
                <a:rPr lang="en-US" altLang="zh-TW" sz="1800" kern="1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/>
                </a:rPr>
                <a:t>2x 2.5G RJ45</a:t>
              </a:r>
            </a:p>
          </p:txBody>
        </p: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9D5E1C88-D677-B94C-B37C-89D42AFA0B2E}"/>
                </a:ext>
              </a:extLst>
            </p:cNvPr>
            <p:cNvSpPr txBox="1"/>
            <p:nvPr/>
          </p:nvSpPr>
          <p:spPr>
            <a:xfrm>
              <a:off x="4749529" y="1448822"/>
              <a:ext cx="3442164" cy="407419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altLang="zh-TW" sz="1800" kern="1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/>
                </a:rPr>
                <a:t>3x PCIe Gen 4</a:t>
              </a:r>
              <a:r>
                <a:rPr lang="en-US" kern="1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</a:rPr>
                <a:t>拡張スロット</a:t>
              </a:r>
              <a:endParaRPr lang="en-US" altLang="zh-TW" sz="1800" kern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86531003-A56A-B429-17EF-9976D462A767}"/>
                </a:ext>
              </a:extLst>
            </p:cNvPr>
            <p:cNvSpPr txBox="1"/>
            <p:nvPr/>
          </p:nvSpPr>
          <p:spPr>
            <a:xfrm>
              <a:off x="8456770" y="1448822"/>
              <a:ext cx="3555520" cy="407419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altLang="zh-TW" sz="1800" kern="1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/>
                </a:rPr>
                <a:t>2x M.2 2280 </a:t>
              </a:r>
              <a:r>
                <a:rPr lang="en-US" altLang="zh-TW" sz="1800" kern="100" dirty="0" err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/>
                </a:rPr>
                <a:t>PCIe</a:t>
              </a:r>
              <a:r>
                <a:rPr lang="en-US" altLang="zh-TW" sz="1800" kern="1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/>
                </a:rPr>
                <a:t> Gen5 x2</a:t>
              </a:r>
            </a:p>
          </p:txBody>
        </p:sp>
        <p:cxnSp>
          <p:nvCxnSpPr>
            <p:cNvPr id="10" name="直線接點 9">
              <a:extLst>
                <a:ext uri="{FF2B5EF4-FFF2-40B4-BE49-F238E27FC236}">
                  <a16:creationId xmlns:a16="http://schemas.microsoft.com/office/drawing/2014/main" id="{36D440BB-F93E-5BD6-DBD1-BF594B77F75C}"/>
                </a:ext>
              </a:extLst>
            </p:cNvPr>
            <p:cNvCxnSpPr>
              <a:cxnSpLocks/>
            </p:cNvCxnSpPr>
            <p:nvPr/>
          </p:nvCxnSpPr>
          <p:spPr>
            <a:xfrm>
              <a:off x="4484451" y="1504088"/>
              <a:ext cx="0" cy="296885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接點 11">
              <a:extLst>
                <a:ext uri="{FF2B5EF4-FFF2-40B4-BE49-F238E27FC236}">
                  <a16:creationId xmlns:a16="http://schemas.microsoft.com/office/drawing/2014/main" id="{C28F48BC-2AA0-5B62-95AD-4793D98EBE56}"/>
                </a:ext>
              </a:extLst>
            </p:cNvPr>
            <p:cNvCxnSpPr>
              <a:cxnSpLocks/>
            </p:cNvCxnSpPr>
            <p:nvPr/>
          </p:nvCxnSpPr>
          <p:spPr>
            <a:xfrm>
              <a:off x="8254257" y="1504087"/>
              <a:ext cx="0" cy="296885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8598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440725" y="3491"/>
            <a:ext cx="11686659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b="1" dirty="0">
                <a:solidFill>
                  <a:schemeClr val="bg1">
                    <a:lumMod val="6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TS-h1277AXU-RP</a:t>
            </a:r>
            <a:r>
              <a:rPr lang="ja-JP" altLang="en-US" sz="4000" b="1" dirty="0">
                <a:solidFill>
                  <a:schemeClr val="bg1">
                    <a:lumMod val="6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と</a:t>
            </a:r>
            <a:r>
              <a:rPr lang="en-US" sz="4000" b="1" dirty="0">
                <a:solidFill>
                  <a:schemeClr val="bg1">
                    <a:lumMod val="6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TS-h1677AXU-RP</a:t>
            </a:r>
            <a:r>
              <a:rPr lang="ja-JP" altLang="en-US" sz="4000" b="1" dirty="0">
                <a:solidFill>
                  <a:schemeClr val="bg1">
                    <a:lumMod val="6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は</a:t>
            </a:r>
            <a:br>
              <a:rPr lang="ja-JP" altLang="en-US" sz="4000" b="1" dirty="0">
                <a:solidFill>
                  <a:schemeClr val="bg1">
                    <a:lumMod val="6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</a:br>
            <a:r>
              <a:rPr lang="ja-JP" altLang="en-US" sz="4000" b="1" dirty="0">
                <a:solidFill>
                  <a:schemeClr val="bg1">
                    <a:lumMod val="6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次世代レベルのハードウェアへと進化</a:t>
            </a:r>
            <a:endParaRPr lang="en-US" sz="4000" b="1" dirty="0">
              <a:solidFill>
                <a:schemeClr val="bg1">
                  <a:lumMod val="6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Calibri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AFC1B65-AA0E-215A-A805-A4BF0276C0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2940" y="4821172"/>
            <a:ext cx="10487025" cy="997280"/>
          </a:xfrm>
          <a:prstGeom prst="rect">
            <a:avLst/>
          </a:prstGeom>
        </p:spPr>
      </p:pic>
      <p:sp>
        <p:nvSpPr>
          <p:cNvPr id="2" name="文字方塊 5">
            <a:extLst>
              <a:ext uri="{FF2B5EF4-FFF2-40B4-BE49-F238E27FC236}">
                <a16:creationId xmlns:a16="http://schemas.microsoft.com/office/drawing/2014/main" id="{C5CCDB6E-ED91-214C-7DE1-8787C8E6F607}"/>
              </a:ext>
            </a:extLst>
          </p:cNvPr>
          <p:cNvSpPr txBox="1"/>
          <p:nvPr/>
        </p:nvSpPr>
        <p:spPr>
          <a:xfrm>
            <a:off x="4414602" y="1524461"/>
            <a:ext cx="2743200" cy="1768882"/>
          </a:xfrm>
          <a:prstGeom prst="rect">
            <a:avLst/>
          </a:prstGeom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TW" sz="20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Ryze</a:t>
            </a:r>
            <a:r>
              <a:rPr lang="en-US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n</a:t>
            </a:r>
            <a:r>
              <a:rPr lang="en-US" altLang="zh-TW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™</a:t>
            </a:r>
            <a:r>
              <a:rPr lang="zh-TW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 </a:t>
            </a:r>
            <a:r>
              <a:rPr lang="en-US" altLang="zh-TW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7</a:t>
            </a:r>
            <a:r>
              <a:rPr lang="zh-TW" altLang="en-US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 </a:t>
            </a:r>
            <a:r>
              <a:rPr lang="en-US" altLang="zh-TW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3</a:t>
            </a:r>
            <a:r>
              <a:rPr lang="zh-TW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7</a:t>
            </a:r>
            <a:r>
              <a:rPr lang="en-US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00X</a:t>
            </a:r>
            <a:endParaRPr lang="en-US" sz="20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marL="180975" indent="-180975">
              <a:lnSpc>
                <a:spcPts val="1600"/>
              </a:lnSpc>
              <a:buFont typeface="Arial,Sans-Serif"/>
              <a:buChar char="•"/>
            </a:pPr>
            <a:r>
              <a:rPr lang="en-US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# CPU</a:t>
            </a:r>
            <a:r>
              <a:rPr lang="ja-JP" alt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コア数</a:t>
            </a:r>
            <a:r>
              <a:rPr lang="en-US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: 8</a:t>
            </a:r>
          </a:p>
          <a:p>
            <a:pPr marL="180975" indent="-180975">
              <a:lnSpc>
                <a:spcPts val="1600"/>
              </a:lnSpc>
              <a:buFont typeface="Arial,Sans-Serif"/>
              <a:buChar char="•"/>
            </a:pPr>
            <a:r>
              <a:rPr lang="en-US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# </a:t>
            </a:r>
            <a:r>
              <a:rPr lang="ja-JP" alt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スレッド数</a:t>
            </a:r>
            <a:r>
              <a:rPr lang="en-US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: 16</a:t>
            </a:r>
          </a:p>
          <a:p>
            <a:pPr marL="180975" indent="-180975">
              <a:lnSpc>
                <a:spcPts val="1600"/>
              </a:lnSpc>
              <a:buFont typeface="Arial,Sans-Serif"/>
              <a:buChar char="•"/>
            </a:pPr>
            <a:r>
              <a:rPr lang="ja-JP" alt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最大ブーストクロック</a:t>
            </a:r>
            <a:r>
              <a:rPr lang="en-US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: </a:t>
            </a:r>
            <a:r>
              <a:rPr lang="en-US" sz="12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4.4GHz</a:t>
            </a:r>
            <a:endParaRPr lang="en-US" sz="12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marL="180975" indent="-180975">
              <a:lnSpc>
                <a:spcPts val="1600"/>
              </a:lnSpc>
              <a:buFont typeface="Arial,Sans-Serif"/>
              <a:buChar char="•"/>
            </a:pPr>
            <a:r>
              <a:rPr lang="ja-JP" alt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ベースクロック</a:t>
            </a:r>
            <a:r>
              <a:rPr lang="en-US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: </a:t>
            </a:r>
            <a:r>
              <a:rPr lang="en-US" sz="12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3.6GHz</a:t>
            </a:r>
            <a:endParaRPr lang="en-US" sz="12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marL="180975" indent="-180975">
              <a:lnSpc>
                <a:spcPts val="1600"/>
              </a:lnSpc>
              <a:buFont typeface="Arial,Sans-Serif"/>
              <a:buChar char="•"/>
            </a:pPr>
            <a:r>
              <a:rPr lang="zh-TW" alt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対応メモリ: </a:t>
            </a:r>
            <a:r>
              <a:rPr lang="en-US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DDR4</a:t>
            </a:r>
          </a:p>
          <a:p>
            <a:pPr marL="180975" indent="-180975">
              <a:lnSpc>
                <a:spcPts val="1600"/>
              </a:lnSpc>
              <a:buFont typeface="Arial,Sans-Serif"/>
              <a:buChar char="•"/>
            </a:pPr>
            <a:r>
              <a:rPr lang="en-US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GPU</a:t>
            </a:r>
            <a:r>
              <a:rPr lang="en-US" altLang="zh-TW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: </a:t>
            </a:r>
            <a:r>
              <a:rPr lang="zh-TW" alt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N/A</a:t>
            </a:r>
            <a:endParaRPr lang="en-US" sz="12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pic>
        <p:nvPicPr>
          <p:cNvPr id="11" name="圖片 10" descr="一張含有 文字, 字型, 螢幕擷取畫面, 圖形 的圖片&#10;&#10;自動產生的描述">
            <a:extLst>
              <a:ext uri="{FF2B5EF4-FFF2-40B4-BE49-F238E27FC236}">
                <a16:creationId xmlns:a16="http://schemas.microsoft.com/office/drawing/2014/main" id="{BD169CBA-1842-3A66-0ABA-2AA99E8ED1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4230" y="2134823"/>
            <a:ext cx="1283105" cy="1127760"/>
          </a:xfrm>
          <a:prstGeom prst="rect">
            <a:avLst/>
          </a:prstGeom>
          <a:effectLst>
            <a:reflection blurRad="88900" stA="29000" endPos="55000" dist="50800" dir="5400000" sy="-100000" algn="bl" rotWithShape="0"/>
          </a:effectLst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EC1848D7-4BF3-E15C-A810-60C8568C2C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59076" y="3349308"/>
            <a:ext cx="7424818" cy="79692"/>
          </a:xfrm>
          <a:prstGeom prst="rect">
            <a:avLst/>
          </a:prstGeom>
        </p:spPr>
      </p:pic>
      <p:pic>
        <p:nvPicPr>
          <p:cNvPr id="13" name="圖形 12">
            <a:extLst>
              <a:ext uri="{FF2B5EF4-FFF2-40B4-BE49-F238E27FC236}">
                <a16:creationId xmlns:a16="http://schemas.microsoft.com/office/drawing/2014/main" id="{33045992-EB75-590A-4B53-652E7E0C2C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73966" y="6040569"/>
            <a:ext cx="7424818" cy="79692"/>
          </a:xfrm>
          <a:prstGeom prst="rect">
            <a:avLst/>
          </a:prstGeom>
        </p:spPr>
      </p:pic>
      <p:grpSp>
        <p:nvGrpSpPr>
          <p:cNvPr id="32" name="群組 31">
            <a:extLst>
              <a:ext uri="{FF2B5EF4-FFF2-40B4-BE49-F238E27FC236}">
                <a16:creationId xmlns:a16="http://schemas.microsoft.com/office/drawing/2014/main" id="{0D81CCDF-0522-C8A6-F888-9202093AED95}"/>
              </a:ext>
            </a:extLst>
          </p:cNvPr>
          <p:cNvGrpSpPr/>
          <p:nvPr/>
        </p:nvGrpSpPr>
        <p:grpSpPr>
          <a:xfrm>
            <a:off x="6553047" y="2413830"/>
            <a:ext cx="997440" cy="622557"/>
            <a:chOff x="7360415" y="2301597"/>
            <a:chExt cx="1024217" cy="878042"/>
          </a:xfrm>
        </p:grpSpPr>
        <p:pic>
          <p:nvPicPr>
            <p:cNvPr id="24" name="圖形 23">
              <a:extLst>
                <a:ext uri="{FF2B5EF4-FFF2-40B4-BE49-F238E27FC236}">
                  <a16:creationId xmlns:a16="http://schemas.microsoft.com/office/drawing/2014/main" id="{3C991CB7-915B-F9F1-6F8C-1624282C91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953121" y="2301597"/>
              <a:ext cx="431511" cy="878042"/>
            </a:xfrm>
            <a:prstGeom prst="rect">
              <a:avLst/>
            </a:prstGeom>
          </p:spPr>
        </p:pic>
        <p:pic>
          <p:nvPicPr>
            <p:cNvPr id="27" name="圖形 26">
              <a:extLst>
                <a:ext uri="{FF2B5EF4-FFF2-40B4-BE49-F238E27FC236}">
                  <a16:creationId xmlns:a16="http://schemas.microsoft.com/office/drawing/2014/main" id="{4364D8DC-CC27-0C23-0DAE-9DDB11C1B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671352" y="2301597"/>
              <a:ext cx="431511" cy="878042"/>
            </a:xfrm>
            <a:prstGeom prst="rect">
              <a:avLst/>
            </a:prstGeom>
          </p:spPr>
        </p:pic>
        <p:pic>
          <p:nvPicPr>
            <p:cNvPr id="29" name="圖形 28">
              <a:extLst>
                <a:ext uri="{FF2B5EF4-FFF2-40B4-BE49-F238E27FC236}">
                  <a16:creationId xmlns:a16="http://schemas.microsoft.com/office/drawing/2014/main" id="{39110993-5A3A-B435-BF46-56B7902DD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360415" y="2301597"/>
              <a:ext cx="431511" cy="878042"/>
            </a:xfrm>
            <a:prstGeom prst="rect">
              <a:avLst/>
            </a:prstGeom>
          </p:spPr>
        </p:pic>
      </p:grpSp>
      <p:sp>
        <p:nvSpPr>
          <p:cNvPr id="34" name="文字方塊 5">
            <a:extLst>
              <a:ext uri="{FF2B5EF4-FFF2-40B4-BE49-F238E27FC236}">
                <a16:creationId xmlns:a16="http://schemas.microsoft.com/office/drawing/2014/main" id="{EE068F8D-6EE9-6915-EA70-58D4C0C9E9C0}"/>
              </a:ext>
            </a:extLst>
          </p:cNvPr>
          <p:cNvSpPr txBox="1"/>
          <p:nvPr/>
        </p:nvSpPr>
        <p:spPr>
          <a:xfrm>
            <a:off x="7630467" y="1522504"/>
            <a:ext cx="3906697" cy="1764329"/>
          </a:xfrm>
          <a:prstGeom prst="rect">
            <a:avLst/>
          </a:prstGeom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TW" sz="2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AMD Ryzen™ 7 7000シリーズ</a:t>
            </a:r>
            <a:endParaRPr lang="zh-TW" altLang="en-US" b="1" dirty="0"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marL="180975" indent="-180975">
              <a:lnSpc>
                <a:spcPts val="1600"/>
              </a:lnSpc>
              <a:buFont typeface="Arial,Sans-Serif"/>
              <a:buChar char="•"/>
            </a:pPr>
            <a:r>
              <a:rPr lang="en-US" altLang="zh-TW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# </a:t>
            </a:r>
            <a:r>
              <a:rPr lang="en-US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CPUコア数</a:t>
            </a:r>
            <a:r>
              <a:rPr lang="en-US" altLang="zh-TW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：8</a:t>
            </a:r>
          </a:p>
          <a:p>
            <a:pPr marL="180975" indent="-180975">
              <a:lnSpc>
                <a:spcPts val="1600"/>
              </a:lnSpc>
              <a:buFont typeface="Arial,Sans-Serif"/>
              <a:buChar char="•"/>
            </a:pPr>
            <a:r>
              <a:rPr lang="zh-TW" alt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# </a:t>
            </a:r>
            <a:r>
              <a:rPr lang="zh-TW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スレッド数</a:t>
            </a:r>
            <a:r>
              <a:rPr lang="en-US" altLang="zh-TW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：16</a:t>
            </a:r>
            <a:endParaRPr lang="en-US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marL="180975" indent="-180975">
              <a:lnSpc>
                <a:spcPts val="1600"/>
              </a:lnSpc>
              <a:buFont typeface="Arial,Sans-Serif"/>
              <a:buChar char="•"/>
            </a:pPr>
            <a:r>
              <a:rPr lang="zh-TW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最大ブーストクロック</a:t>
            </a:r>
            <a:r>
              <a:rPr lang="zh-TW" alt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: </a:t>
            </a:r>
            <a:r>
              <a:rPr lang="en-US" altLang="zh-TW" sz="1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5.3GHz</a:t>
            </a:r>
          </a:p>
          <a:p>
            <a:pPr marL="180975" indent="-180975">
              <a:lnSpc>
                <a:spcPts val="1600"/>
              </a:lnSpc>
              <a:buFont typeface="Arial,Sans-Serif"/>
              <a:buChar char="•"/>
            </a:pPr>
            <a:r>
              <a:rPr lang="zh-TW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ベースクロック</a:t>
            </a:r>
            <a:r>
              <a:rPr lang="zh-TW" alt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: </a:t>
            </a:r>
            <a:r>
              <a:rPr lang="en-US" altLang="zh-TW" sz="1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3.8GHz</a:t>
            </a:r>
          </a:p>
          <a:p>
            <a:pPr marL="180975" indent="-180975">
              <a:lnSpc>
                <a:spcPts val="1600"/>
              </a:lnSpc>
              <a:buFont typeface="Arial,Sans-Serif"/>
              <a:buChar char="•"/>
            </a:pPr>
            <a:r>
              <a:rPr lang="en-US" sz="120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対応メモリ</a:t>
            </a:r>
            <a:r>
              <a:rPr lang="en-US" altLang="zh-TW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: </a:t>
            </a:r>
            <a:r>
              <a:rPr lang="en-US" altLang="zh-TW" sz="1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DDR5</a:t>
            </a:r>
          </a:p>
          <a:p>
            <a:pPr marL="180975" indent="-180975">
              <a:lnSpc>
                <a:spcPts val="1600"/>
              </a:lnSpc>
              <a:buFont typeface="Arial,Sans-Serif"/>
              <a:buChar char="•"/>
            </a:pPr>
            <a:r>
              <a:rPr lang="en-US" altLang="zh-TW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GPU: </a:t>
            </a:r>
            <a:r>
              <a:rPr lang="en-US" altLang="zh-TW" sz="1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AMD Radeon™ graphics </a:t>
            </a:r>
            <a:r>
              <a:rPr lang="en-US" altLang="zh-TW" sz="1200" b="1" err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iGPU</a:t>
            </a:r>
            <a:endParaRPr lang="en-US" altLang="zh-TW" sz="1200" b="1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35" name="文字方塊 5">
            <a:extLst>
              <a:ext uri="{FF2B5EF4-FFF2-40B4-BE49-F238E27FC236}">
                <a16:creationId xmlns:a16="http://schemas.microsoft.com/office/drawing/2014/main" id="{F87706E5-E9D5-045B-3F6E-00D034662C87}"/>
              </a:ext>
            </a:extLst>
          </p:cNvPr>
          <p:cNvSpPr txBox="1"/>
          <p:nvPr/>
        </p:nvSpPr>
        <p:spPr>
          <a:xfrm>
            <a:off x="4410134" y="4246222"/>
            <a:ext cx="2743200" cy="1769074"/>
          </a:xfrm>
          <a:prstGeom prst="rect">
            <a:avLst/>
          </a:prstGeom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TW" sz="20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Ryze</a:t>
            </a:r>
            <a:r>
              <a:rPr lang="en-US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n</a:t>
            </a:r>
            <a:r>
              <a:rPr lang="en-US" altLang="zh-TW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™</a:t>
            </a:r>
            <a:r>
              <a:rPr lang="zh-TW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 </a:t>
            </a:r>
            <a:r>
              <a:rPr lang="en-US" altLang="zh-TW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5</a:t>
            </a:r>
            <a:r>
              <a:rPr lang="zh-TW" altLang="en-US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 </a:t>
            </a:r>
            <a:r>
              <a:rPr lang="en-US" altLang="zh-TW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36</a:t>
            </a:r>
            <a:r>
              <a:rPr lang="en-US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00</a:t>
            </a:r>
          </a:p>
          <a:p>
            <a:pPr marL="180975" indent="-180975">
              <a:lnSpc>
                <a:spcPts val="1600"/>
              </a:lnSpc>
              <a:buFont typeface="Arial,Sans-Serif"/>
              <a:buChar char="•"/>
            </a:pPr>
            <a:r>
              <a:rPr lang="en-US" altLang="zh-TW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# </a:t>
            </a:r>
            <a:r>
              <a:rPr lang="en-US" sz="120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CPUコア数</a:t>
            </a:r>
            <a:r>
              <a:rPr lang="en-US" altLang="zh-TW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: 6</a:t>
            </a:r>
          </a:p>
          <a:p>
            <a:pPr marL="180975" indent="-180975">
              <a:lnSpc>
                <a:spcPts val="1600"/>
              </a:lnSpc>
              <a:buFont typeface="Arial,Sans-Serif"/>
              <a:buChar char="•"/>
            </a:pPr>
            <a:r>
              <a:rPr lang="zh-TW" alt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# </a:t>
            </a:r>
            <a:r>
              <a:rPr lang="zh-TW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スレッド数</a:t>
            </a:r>
            <a:r>
              <a:rPr lang="zh-TW" alt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: </a:t>
            </a:r>
            <a:r>
              <a:rPr lang="en-US" altLang="zh-TW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12</a:t>
            </a:r>
          </a:p>
          <a:p>
            <a:pPr marL="180975" indent="-180975">
              <a:lnSpc>
                <a:spcPts val="1600"/>
              </a:lnSpc>
              <a:buFont typeface="Arial,Sans-Serif"/>
              <a:buChar char="•"/>
            </a:pPr>
            <a:r>
              <a:rPr lang="zh-TW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最大ブーストクロック</a:t>
            </a:r>
            <a:r>
              <a:rPr lang="zh-TW" alt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: </a:t>
            </a:r>
            <a:r>
              <a:rPr lang="en-US" altLang="zh-TW" sz="12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4.2GHz</a:t>
            </a:r>
          </a:p>
          <a:p>
            <a:pPr marL="180975" indent="-180975">
              <a:lnSpc>
                <a:spcPts val="1600"/>
              </a:lnSpc>
              <a:buFont typeface="Arial,Sans-Serif"/>
              <a:buChar char="•"/>
            </a:pPr>
            <a:r>
              <a:rPr lang="zh-TW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ベースクロック</a:t>
            </a:r>
            <a:r>
              <a:rPr lang="zh-TW" alt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: </a:t>
            </a:r>
            <a:r>
              <a:rPr lang="en-US" altLang="zh-TW" sz="12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3.6GHz</a:t>
            </a:r>
          </a:p>
          <a:p>
            <a:pPr marL="180975" indent="-180975">
              <a:lnSpc>
                <a:spcPts val="1600"/>
              </a:lnSpc>
              <a:buFont typeface="Arial,Sans-Serif"/>
              <a:buChar char="•"/>
            </a:pPr>
            <a:r>
              <a:rPr lang="zh-TW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対応メモリ</a:t>
            </a:r>
            <a:r>
              <a:rPr lang="zh-TW" alt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: </a:t>
            </a:r>
            <a:r>
              <a:rPr lang="en-US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DDR4</a:t>
            </a:r>
          </a:p>
          <a:p>
            <a:pPr marL="180975" indent="-180975">
              <a:lnSpc>
                <a:spcPts val="1600"/>
              </a:lnSpc>
              <a:buFont typeface="Arial,Sans-Serif"/>
              <a:buChar char="•"/>
            </a:pPr>
            <a:r>
              <a:rPr lang="en-US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GPU:</a:t>
            </a:r>
            <a:r>
              <a:rPr lang="en-US" altLang="zh-TW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 N/A</a:t>
            </a:r>
            <a:endParaRPr lang="zh-TW" altLang="en-US" sz="12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55A6684F-8AA0-76E4-8EAD-8D6255388B83}"/>
              </a:ext>
            </a:extLst>
          </p:cNvPr>
          <p:cNvGrpSpPr/>
          <p:nvPr/>
        </p:nvGrpSpPr>
        <p:grpSpPr>
          <a:xfrm>
            <a:off x="6548579" y="5135591"/>
            <a:ext cx="997440" cy="622557"/>
            <a:chOff x="7360415" y="2301597"/>
            <a:chExt cx="1024217" cy="878042"/>
          </a:xfrm>
        </p:grpSpPr>
        <p:pic>
          <p:nvPicPr>
            <p:cNvPr id="37" name="圖形 36">
              <a:extLst>
                <a:ext uri="{FF2B5EF4-FFF2-40B4-BE49-F238E27FC236}">
                  <a16:creationId xmlns:a16="http://schemas.microsoft.com/office/drawing/2014/main" id="{17F0BC14-3107-45BA-7D47-069301508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953121" y="2301597"/>
              <a:ext cx="431511" cy="878042"/>
            </a:xfrm>
            <a:prstGeom prst="rect">
              <a:avLst/>
            </a:prstGeom>
          </p:spPr>
        </p:pic>
        <p:pic>
          <p:nvPicPr>
            <p:cNvPr id="38" name="圖形 37">
              <a:extLst>
                <a:ext uri="{FF2B5EF4-FFF2-40B4-BE49-F238E27FC236}">
                  <a16:creationId xmlns:a16="http://schemas.microsoft.com/office/drawing/2014/main" id="{C3E18F7D-0173-3D98-D64A-8D1088978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671352" y="2301597"/>
              <a:ext cx="431511" cy="878042"/>
            </a:xfrm>
            <a:prstGeom prst="rect">
              <a:avLst/>
            </a:prstGeom>
          </p:spPr>
        </p:pic>
        <p:pic>
          <p:nvPicPr>
            <p:cNvPr id="39" name="圖形 38">
              <a:extLst>
                <a:ext uri="{FF2B5EF4-FFF2-40B4-BE49-F238E27FC236}">
                  <a16:creationId xmlns:a16="http://schemas.microsoft.com/office/drawing/2014/main" id="{6AC6C373-0EE2-2824-15D2-16E0CEA912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360415" y="2301597"/>
              <a:ext cx="431511" cy="878042"/>
            </a:xfrm>
            <a:prstGeom prst="rect">
              <a:avLst/>
            </a:prstGeom>
          </p:spPr>
        </p:pic>
      </p:grpSp>
      <p:sp>
        <p:nvSpPr>
          <p:cNvPr id="40" name="文字方塊 5">
            <a:extLst>
              <a:ext uri="{FF2B5EF4-FFF2-40B4-BE49-F238E27FC236}">
                <a16:creationId xmlns:a16="http://schemas.microsoft.com/office/drawing/2014/main" id="{CBFA674B-328F-0BC3-7AFE-D6AD622EA603}"/>
              </a:ext>
            </a:extLst>
          </p:cNvPr>
          <p:cNvSpPr txBox="1"/>
          <p:nvPr/>
        </p:nvSpPr>
        <p:spPr>
          <a:xfrm>
            <a:off x="7625999" y="4244265"/>
            <a:ext cx="4024846" cy="1768241"/>
          </a:xfrm>
          <a:prstGeom prst="rect">
            <a:avLst/>
          </a:prstGeom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TW" sz="2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AMD Ryzen™ 5 7000シリーズ</a:t>
            </a:r>
            <a:endParaRPr lang="zh-TW" altLang="en-US" dirty="0"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marL="180975" indent="-180975">
              <a:lnSpc>
                <a:spcPts val="1600"/>
              </a:lnSpc>
              <a:buFont typeface="Arial,Sans-Serif"/>
              <a:buChar char="•"/>
            </a:pPr>
            <a:r>
              <a:rPr lang="en-US" altLang="zh-TW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# </a:t>
            </a:r>
            <a:r>
              <a:rPr lang="en-US" sz="12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CPUコア数</a:t>
            </a:r>
            <a:r>
              <a:rPr lang="zh-TW" alt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: </a:t>
            </a:r>
            <a:r>
              <a:rPr lang="en-US" altLang="zh-TW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6</a:t>
            </a:r>
          </a:p>
          <a:p>
            <a:pPr marL="180975" indent="-180975">
              <a:lnSpc>
                <a:spcPts val="1600"/>
              </a:lnSpc>
              <a:buFont typeface="Arial,Sans-Serif"/>
              <a:buChar char="•"/>
            </a:pPr>
            <a:r>
              <a:rPr lang="zh-TW" alt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# </a:t>
            </a:r>
            <a:r>
              <a:rPr lang="zh-TW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スレッド数</a:t>
            </a:r>
            <a:r>
              <a:rPr lang="zh-TW" alt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: 12</a:t>
            </a:r>
          </a:p>
          <a:p>
            <a:pPr marL="180975" indent="-180975">
              <a:lnSpc>
                <a:spcPts val="1600"/>
              </a:lnSpc>
              <a:buFont typeface="Arial,Sans-Serif"/>
              <a:buChar char="•"/>
            </a:pPr>
            <a:r>
              <a:rPr lang="zh-TW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最大ブーストクロック</a:t>
            </a:r>
            <a:r>
              <a:rPr lang="zh-TW" alt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: 5.1GHz</a:t>
            </a:r>
          </a:p>
          <a:p>
            <a:pPr marL="180975" indent="-180975">
              <a:lnSpc>
                <a:spcPts val="1600"/>
              </a:lnSpc>
              <a:buFont typeface="Arial,Sans-Serif"/>
              <a:buChar char="•"/>
            </a:pPr>
            <a:r>
              <a:rPr lang="zh-TW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ベースクロック</a:t>
            </a:r>
            <a:r>
              <a:rPr lang="zh-TW" alt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: 3.8GHz</a:t>
            </a:r>
          </a:p>
          <a:p>
            <a:pPr marL="180975" indent="-180975">
              <a:lnSpc>
                <a:spcPts val="1600"/>
              </a:lnSpc>
              <a:buFont typeface="Arial,Sans-Serif"/>
              <a:buChar char="•"/>
            </a:pPr>
            <a:r>
              <a:rPr lang="zh-TW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対応メモリ</a:t>
            </a:r>
            <a:r>
              <a:rPr lang="zh-TW" alt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: </a:t>
            </a:r>
            <a:r>
              <a:rPr lang="en-US" sz="1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DDR5</a:t>
            </a:r>
          </a:p>
          <a:p>
            <a:pPr marL="180975" indent="-180975">
              <a:lnSpc>
                <a:spcPts val="1600"/>
              </a:lnSpc>
              <a:buFont typeface="Arial,Sans-Serif"/>
              <a:buChar char="•"/>
            </a:pPr>
            <a:r>
              <a:rPr lang="en-US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GPU: </a:t>
            </a:r>
            <a:r>
              <a:rPr lang="en-US" sz="1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AMD Radeon™ graphics </a:t>
            </a:r>
            <a:r>
              <a:rPr lang="en-US" sz="1200" b="1" dirty="0" err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iGPU</a:t>
            </a:r>
            <a:endParaRPr lang="en-US" sz="1200" b="1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pic>
        <p:nvPicPr>
          <p:cNvPr id="41" name="圖片 40" descr="一張含有 文字, 字型, 螢幕擷取畫面, 圖形 的圖片&#10;&#10;自動產生的描述">
            <a:extLst>
              <a:ext uri="{FF2B5EF4-FFF2-40B4-BE49-F238E27FC236}">
                <a16:creationId xmlns:a16="http://schemas.microsoft.com/office/drawing/2014/main" id="{141682A7-759C-3925-F269-FDFA2E3402E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84229" y="4791765"/>
            <a:ext cx="1283105" cy="1137920"/>
          </a:xfrm>
          <a:prstGeom prst="rect">
            <a:avLst/>
          </a:prstGeom>
          <a:effectLst>
            <a:reflection blurRad="88900" stA="29000" endPos="55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64165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493017" y="531308"/>
            <a:ext cx="7142695" cy="8002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2U 12ベイ&amp; 3U 16ベイ</a:t>
            </a:r>
          </a:p>
        </p:txBody>
      </p:sp>
      <p:pic>
        <p:nvPicPr>
          <p:cNvPr id="43" name="圖形 42">
            <a:extLst>
              <a:ext uri="{FF2B5EF4-FFF2-40B4-BE49-F238E27FC236}">
                <a16:creationId xmlns:a16="http://schemas.microsoft.com/office/drawing/2014/main" id="{F932897D-BB73-45BF-E038-8222DCAC03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2852" y="2140970"/>
            <a:ext cx="4003460" cy="382312"/>
          </a:xfrm>
          <a:prstGeom prst="rect">
            <a:avLst/>
          </a:prstGeom>
        </p:spPr>
      </p:pic>
      <p:sp>
        <p:nvSpPr>
          <p:cNvPr id="46" name="TextBox 2">
            <a:extLst>
              <a:ext uri="{FF2B5EF4-FFF2-40B4-BE49-F238E27FC236}">
                <a16:creationId xmlns:a16="http://schemas.microsoft.com/office/drawing/2014/main" id="{7BB4E336-11D8-1F6D-EA43-342ED5325FDE}"/>
              </a:ext>
            </a:extLst>
          </p:cNvPr>
          <p:cNvSpPr txBox="1"/>
          <p:nvPr/>
        </p:nvSpPr>
        <p:spPr>
          <a:xfrm>
            <a:off x="569302" y="2590900"/>
            <a:ext cx="4649797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 kern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Ryzen 5 7600 / Pro 7645, 16GB RAM (1x 16GB)</a:t>
            </a:r>
            <a:endParaRPr lang="zh-TW" sz="14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50" name="TextBox 2">
            <a:extLst>
              <a:ext uri="{FF2B5EF4-FFF2-40B4-BE49-F238E27FC236}">
                <a16:creationId xmlns:a16="http://schemas.microsoft.com/office/drawing/2014/main" id="{9FF5D2F9-93E1-73DB-918B-0CD3DCA1CF83}"/>
              </a:ext>
            </a:extLst>
          </p:cNvPr>
          <p:cNvSpPr txBox="1"/>
          <p:nvPr/>
        </p:nvSpPr>
        <p:spPr>
          <a:xfrm>
            <a:off x="559005" y="3750024"/>
            <a:ext cx="4695058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de-DE" sz="1400" kern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Ryzen 7 7700 / Pro 7745, 32GB RAM (1x 32GB)</a:t>
            </a:r>
          </a:p>
        </p:txBody>
      </p:sp>
      <p:sp>
        <p:nvSpPr>
          <p:cNvPr id="52" name="TextBox 2">
            <a:extLst>
              <a:ext uri="{FF2B5EF4-FFF2-40B4-BE49-F238E27FC236}">
                <a16:creationId xmlns:a16="http://schemas.microsoft.com/office/drawing/2014/main" id="{47FCCF96-BBD9-E739-E608-40BAC9DFA072}"/>
              </a:ext>
            </a:extLst>
          </p:cNvPr>
          <p:cNvSpPr txBox="1"/>
          <p:nvPr/>
        </p:nvSpPr>
        <p:spPr>
          <a:xfrm>
            <a:off x="559004" y="5362135"/>
            <a:ext cx="4774767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de-DE" sz="1400" kern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Ryzen 7 7700 / Pro 7745, 32GB RAM (1x 32GB)</a:t>
            </a:r>
          </a:p>
        </p:txBody>
      </p:sp>
      <p:grpSp>
        <p:nvGrpSpPr>
          <p:cNvPr id="76" name="群組 75">
            <a:extLst>
              <a:ext uri="{FF2B5EF4-FFF2-40B4-BE49-F238E27FC236}">
                <a16:creationId xmlns:a16="http://schemas.microsoft.com/office/drawing/2014/main" id="{3C827C0E-F886-6172-1226-FC8D0FE6D1AC}"/>
              </a:ext>
            </a:extLst>
          </p:cNvPr>
          <p:cNvGrpSpPr/>
          <p:nvPr/>
        </p:nvGrpSpPr>
        <p:grpSpPr>
          <a:xfrm>
            <a:off x="652851" y="2008550"/>
            <a:ext cx="5736932" cy="2838719"/>
            <a:chOff x="652851" y="2008550"/>
            <a:chExt cx="5310204" cy="2838719"/>
          </a:xfrm>
        </p:grpSpPr>
        <p:pic>
          <p:nvPicPr>
            <p:cNvPr id="48" name="圖形 47">
              <a:extLst>
                <a:ext uri="{FF2B5EF4-FFF2-40B4-BE49-F238E27FC236}">
                  <a16:creationId xmlns:a16="http://schemas.microsoft.com/office/drawing/2014/main" id="{322D3BC2-54CA-61D6-CF05-3C27678FF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52851" y="2008550"/>
              <a:ext cx="5310204" cy="63561"/>
            </a:xfrm>
            <a:prstGeom prst="rect">
              <a:avLst/>
            </a:prstGeom>
          </p:spPr>
        </p:pic>
        <p:pic>
          <p:nvPicPr>
            <p:cNvPr id="53" name="圖形 52">
              <a:extLst>
                <a:ext uri="{FF2B5EF4-FFF2-40B4-BE49-F238E27FC236}">
                  <a16:creationId xmlns:a16="http://schemas.microsoft.com/office/drawing/2014/main" id="{C7071EAA-37F2-EA86-D311-37149D9490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52851" y="4784185"/>
              <a:ext cx="5270378" cy="63084"/>
            </a:xfrm>
            <a:prstGeom prst="rect">
              <a:avLst/>
            </a:prstGeom>
          </p:spPr>
        </p:pic>
      </p:grpSp>
      <p:pic>
        <p:nvPicPr>
          <p:cNvPr id="55" name="圖形 54">
            <a:extLst>
              <a:ext uri="{FF2B5EF4-FFF2-40B4-BE49-F238E27FC236}">
                <a16:creationId xmlns:a16="http://schemas.microsoft.com/office/drawing/2014/main" id="{98991A49-53C8-39CC-80E9-51179288F8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2852" y="3325490"/>
            <a:ext cx="4003460" cy="382312"/>
          </a:xfrm>
          <a:prstGeom prst="rect">
            <a:avLst/>
          </a:prstGeom>
        </p:spPr>
      </p:pic>
      <p:pic>
        <p:nvPicPr>
          <p:cNvPr id="57" name="圖形 56">
            <a:extLst>
              <a:ext uri="{FF2B5EF4-FFF2-40B4-BE49-F238E27FC236}">
                <a16:creationId xmlns:a16="http://schemas.microsoft.com/office/drawing/2014/main" id="{549E6C45-C33F-1149-749E-DCC2318224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52852" y="4932272"/>
            <a:ext cx="4003460" cy="382312"/>
          </a:xfrm>
          <a:prstGeom prst="rect">
            <a:avLst/>
          </a:prstGeom>
        </p:spPr>
      </p:pic>
      <p:pic>
        <p:nvPicPr>
          <p:cNvPr id="65" name="圖片 64" descr="一張含有 文字, 字型, 螢幕擷取畫面, 圖形 的圖片&#10;&#10;自動產生的描述">
            <a:extLst>
              <a:ext uri="{FF2B5EF4-FFF2-40B4-BE49-F238E27FC236}">
                <a16:creationId xmlns:a16="http://schemas.microsoft.com/office/drawing/2014/main" id="{7D518A06-F7EE-4D62-B498-DD1031BE4FB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773" y="3300339"/>
            <a:ext cx="841937" cy="747298"/>
          </a:xfrm>
          <a:prstGeom prst="rect">
            <a:avLst/>
          </a:prstGeom>
        </p:spPr>
      </p:pic>
      <p:pic>
        <p:nvPicPr>
          <p:cNvPr id="67" name="圖片 66" descr="一張含有 文字, 字型, 螢幕擷取畫面, 圖形 的圖片&#10;&#10;自動產生的描述">
            <a:extLst>
              <a:ext uri="{FF2B5EF4-FFF2-40B4-BE49-F238E27FC236}">
                <a16:creationId xmlns:a16="http://schemas.microsoft.com/office/drawing/2014/main" id="{27A32BDF-FA32-B6EC-1990-0BFF227DE43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772" y="2122291"/>
            <a:ext cx="841937" cy="747298"/>
          </a:xfrm>
          <a:prstGeom prst="rect">
            <a:avLst/>
          </a:prstGeom>
        </p:spPr>
      </p:pic>
      <p:pic>
        <p:nvPicPr>
          <p:cNvPr id="68" name="圖片 67" descr="一張含有 文字, 字型, 螢幕擷取畫面, 圖形 的圖片&#10;&#10;自動產生的描述">
            <a:extLst>
              <a:ext uri="{FF2B5EF4-FFF2-40B4-BE49-F238E27FC236}">
                <a16:creationId xmlns:a16="http://schemas.microsoft.com/office/drawing/2014/main" id="{75356A54-D25C-1ECB-4839-649F24CD95A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772" y="4895296"/>
            <a:ext cx="841937" cy="747298"/>
          </a:xfrm>
          <a:prstGeom prst="rect">
            <a:avLst/>
          </a:prstGeom>
        </p:spPr>
      </p:pic>
      <p:sp>
        <p:nvSpPr>
          <p:cNvPr id="73" name="TextBox 2">
            <a:extLst>
              <a:ext uri="{FF2B5EF4-FFF2-40B4-BE49-F238E27FC236}">
                <a16:creationId xmlns:a16="http://schemas.microsoft.com/office/drawing/2014/main" id="{70E5DB30-5475-DF59-07BE-1CE5390F9647}"/>
              </a:ext>
            </a:extLst>
          </p:cNvPr>
          <p:cNvSpPr txBox="1"/>
          <p:nvPr/>
        </p:nvSpPr>
        <p:spPr>
          <a:xfrm>
            <a:off x="573143" y="1711340"/>
            <a:ext cx="892494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 kern="1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12</a:t>
            </a:r>
            <a:r>
              <a:rPr lang="ja-JP" altLang="en-US" sz="1400" kern="1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ベイ</a:t>
            </a:r>
            <a:endParaRPr lang="ja-JP" altLang="en-US" sz="1400" kern="10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74" name="TextBox 2">
            <a:extLst>
              <a:ext uri="{FF2B5EF4-FFF2-40B4-BE49-F238E27FC236}">
                <a16:creationId xmlns:a16="http://schemas.microsoft.com/office/drawing/2014/main" id="{DF554CA4-646B-44CB-542F-95619946D2AB}"/>
              </a:ext>
            </a:extLst>
          </p:cNvPr>
          <p:cNvSpPr txBox="1"/>
          <p:nvPr/>
        </p:nvSpPr>
        <p:spPr>
          <a:xfrm>
            <a:off x="573142" y="4498601"/>
            <a:ext cx="892494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 kern="1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1</a:t>
            </a:r>
            <a:r>
              <a:rPr lang="en-US" altLang="zh-TW" sz="1400" kern="1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6ベイ</a:t>
            </a:r>
            <a:endParaRPr lang="en-US" altLang="zh-TW" sz="1400" kern="1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00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1E19A96F-0877-4410-890E-846CFAE0278D}"/>
              </a:ext>
            </a:extLst>
          </p:cNvPr>
          <p:cNvSpPr txBox="1"/>
          <p:nvPr/>
        </p:nvSpPr>
        <p:spPr>
          <a:xfrm>
            <a:off x="596931" y="2195472"/>
            <a:ext cx="4977018" cy="38840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ja-JP" altLang="en-US" sz="1600" kern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最先端の</a:t>
            </a:r>
            <a:r>
              <a:rPr lang="en-US" sz="1600" kern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AMDソケットAM5プラットフォームをベースとするAMD Ryzen™ 7000</a:t>
            </a:r>
            <a:r>
              <a:rPr lang="ja-JP" altLang="en-US" sz="1600" kern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シリーズプロセッサを搭載した</a:t>
            </a:r>
            <a:r>
              <a:rPr lang="en-US" sz="1600" kern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ZFS</a:t>
            </a:r>
            <a:r>
              <a:rPr lang="ja-JP" altLang="en-US" sz="1600" kern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ベースの</a:t>
            </a:r>
            <a:r>
              <a:rPr lang="en-US" sz="1600" kern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TS-h1277AXU-RP / TS-h1677AXU-RP</a:t>
            </a:r>
            <a:r>
              <a:rPr lang="ja-JP" altLang="en-US" sz="1600" kern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ストレージおよびバックアップソリューションは</a:t>
            </a:r>
            <a:r>
              <a:rPr lang="en-US" sz="1600" kern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、</a:t>
            </a:r>
            <a:r>
              <a:rPr lang="en-US" sz="1600" kern="1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優れたパフォーマンスとエンタープライズ</a:t>
            </a:r>
            <a:r>
              <a:rPr lang="ja-JP" altLang="en-US" sz="1600" kern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レベルの可能性を解き放ちます</a:t>
            </a:r>
            <a:r>
              <a:rPr lang="zh-TW" altLang="en-US" sz="1600" kern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。</a:t>
            </a:r>
            <a:r>
              <a:rPr lang="ja-JP" altLang="en-US" sz="1600" kern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画期的なマルチコアプロセッサ</a:t>
            </a:r>
            <a:r>
              <a:rPr lang="zh-TW" altLang="en-US" sz="1600" kern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、</a:t>
            </a:r>
            <a:r>
              <a:rPr lang="en-US" sz="1600" kern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DDR5 RAM、M.2 PCIe Gen 5、</a:t>
            </a:r>
            <a:r>
              <a:rPr lang="ja-JP" altLang="en-US" sz="1600" kern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冗長電源を搭載した</a:t>
            </a:r>
            <a:r>
              <a:rPr lang="en-US" sz="1600" kern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TS-h1277AXU-RP</a:t>
            </a:r>
            <a:r>
              <a:rPr lang="ja-JP" altLang="en-US" sz="1600" kern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は</a:t>
            </a:r>
            <a:r>
              <a:rPr lang="en-US" sz="1600" kern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、</a:t>
            </a:r>
            <a:r>
              <a:rPr lang="ja-JP" altLang="en-US" sz="1600" kern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高パフォーマンスを要求する</a:t>
            </a:r>
            <a:r>
              <a:rPr lang="en-US" sz="1600" kern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Tier2</a:t>
            </a:r>
            <a:r>
              <a:rPr lang="ja-JP" altLang="en-US" sz="1600" kern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ストレージ</a:t>
            </a:r>
            <a:r>
              <a:rPr lang="en-US" sz="1600" kern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、</a:t>
            </a:r>
            <a:r>
              <a:rPr lang="ja-JP" altLang="en-US" sz="1600" kern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仮想化</a:t>
            </a:r>
            <a:r>
              <a:rPr lang="en-US" sz="1600" kern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、4K</a:t>
            </a:r>
            <a:r>
              <a:rPr lang="ja-JP" altLang="en-US" sz="1600" kern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ビデオ編集</a:t>
            </a:r>
            <a:r>
              <a:rPr lang="en-US" sz="1600" kern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、PB</a:t>
            </a:r>
            <a:r>
              <a:rPr lang="ja-JP" altLang="en-US" sz="1600" kern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レベルのストレージアプリケーション向けに</a:t>
            </a:r>
            <a:r>
              <a:rPr lang="en-US" sz="1600" kern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、</a:t>
            </a:r>
            <a:r>
              <a:rPr lang="ja-JP" altLang="en-US" sz="1600" kern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優れたパフォーマンスや超大容量帯域幅</a:t>
            </a:r>
            <a:r>
              <a:rPr lang="en-US" sz="1600" kern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、</a:t>
            </a:r>
            <a:r>
              <a:rPr lang="ja-JP" altLang="en-US" sz="1600" kern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信頼性を提供します</a:t>
            </a:r>
            <a:r>
              <a:rPr lang="en-US" sz="1600" kern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。</a:t>
            </a:r>
            <a:endParaRPr lang="en-US" altLang="zh-TW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2DAC559E-0CBE-B27C-7D72-506EDA8004CC}"/>
              </a:ext>
            </a:extLst>
          </p:cNvPr>
          <p:cNvSpPr txBox="1"/>
          <p:nvPr/>
        </p:nvSpPr>
        <p:spPr>
          <a:xfrm>
            <a:off x="361812" y="562607"/>
            <a:ext cx="11438301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4400" b="1" dirty="0">
                <a:solidFill>
                  <a:schemeClr val="bg1">
                    <a:lumMod val="6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TS-h1277AXU-RP / TS-h1677AXU-RP</a:t>
            </a:r>
            <a:endParaRPr lang="zh-TW" altLang="en-US" sz="1600" dirty="0">
              <a:solidFill>
                <a:schemeClr val="bg1">
                  <a:lumMod val="6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83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0F8ED0C5-68CA-CE9E-ACCE-C2AA817C8F10}"/>
              </a:ext>
            </a:extLst>
          </p:cNvPr>
          <p:cNvSpPr txBox="1"/>
          <p:nvPr/>
        </p:nvSpPr>
        <p:spPr>
          <a:xfrm>
            <a:off x="-68094" y="80339"/>
            <a:ext cx="12260093" cy="1538883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US" altLang="zh-TW" sz="4600" b="1" dirty="0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TS-h1277AXU-RP / TS-h1677AXU-RP</a:t>
            </a:r>
            <a:br>
              <a:rPr lang="en-US" altLang="zh-TW" sz="4600" b="1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</a:br>
            <a:r>
              <a:rPr lang="en-US" sz="4800" b="1" err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正面図</a:t>
            </a:r>
            <a:endParaRPr lang="en-US" altLang="zh-TW" sz="4800" b="1">
              <a:solidFill>
                <a:schemeClr val="bg1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4DCD0FE5-9789-911A-203C-92BDC809E395}"/>
              </a:ext>
            </a:extLst>
          </p:cNvPr>
          <p:cNvSpPr txBox="1"/>
          <p:nvPr/>
        </p:nvSpPr>
        <p:spPr>
          <a:xfrm>
            <a:off x="8926149" y="2591736"/>
            <a:ext cx="2906163" cy="11969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zh-TW" altLang="en-US" sz="16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12</a:t>
            </a:r>
            <a:r>
              <a:rPr lang="zh-TW" altLang="en-US" sz="16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 / </a:t>
            </a:r>
            <a:r>
              <a:rPr lang="zh-TW" altLang="en-US" sz="16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16</a:t>
            </a:r>
            <a:r>
              <a:rPr lang="en-US" altLang="zh-TW" sz="16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 </a:t>
            </a:r>
            <a:r>
              <a:rPr lang="zh-TW" altLang="en-US" sz="16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x 3.5”</a:t>
            </a:r>
            <a:r>
              <a:rPr lang="en-US" altLang="zh-TW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/2.5”</a:t>
            </a:r>
            <a:r>
              <a:rPr lang="zh-TW" altLang="en-US" sz="16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 SATA 6Gb/s HDD/SSDスロット、 </a:t>
            </a:r>
            <a:br>
              <a:rPr lang="en-US" altLang="zh-TW" sz="16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</a:br>
            <a:r>
              <a:rPr lang="zh-TW" sz="16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多様な構成をサポー</a:t>
            </a:r>
            <a:r>
              <a:rPr lang="zh-TW" altLang="en-US" sz="16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ト</a:t>
            </a:r>
            <a:endParaRPr lang="zh-TW" altLang="en-US" sz="16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cxnSp>
        <p:nvCxnSpPr>
          <p:cNvPr id="32" name="直線接點 31">
            <a:extLst>
              <a:ext uri="{FF2B5EF4-FFF2-40B4-BE49-F238E27FC236}">
                <a16:creationId xmlns:a16="http://schemas.microsoft.com/office/drawing/2014/main" id="{B46564F1-3A1A-C5DE-5A35-F8CFC5702AB9}"/>
              </a:ext>
            </a:extLst>
          </p:cNvPr>
          <p:cNvCxnSpPr>
            <a:cxnSpLocks/>
          </p:cNvCxnSpPr>
          <p:nvPr/>
        </p:nvCxnSpPr>
        <p:spPr>
          <a:xfrm flipH="1">
            <a:off x="7727894" y="2828768"/>
            <a:ext cx="1089288" cy="0"/>
          </a:xfrm>
          <a:prstGeom prst="line">
            <a:avLst/>
          </a:prstGeom>
          <a:ln w="15875">
            <a:solidFill>
              <a:srgbClr val="FF000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1EF05EA1-3A45-E184-25B7-4DDCD13AB277}"/>
              </a:ext>
            </a:extLst>
          </p:cNvPr>
          <p:cNvSpPr txBox="1"/>
          <p:nvPr/>
        </p:nvSpPr>
        <p:spPr>
          <a:xfrm>
            <a:off x="9640684" y="4209974"/>
            <a:ext cx="2273214" cy="19604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zh-TW" altLang="en-US" sz="16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電源ボタン&amp;</a:t>
            </a:r>
          </a:p>
          <a:p>
            <a:pPr>
              <a:lnSpc>
                <a:spcPts val="3000"/>
              </a:lnSpc>
            </a:pPr>
            <a:r>
              <a:rPr lang="en-US" altLang="zh-TW" sz="1600" b="1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LEDインジケータ</a:t>
            </a:r>
            <a:r>
              <a:rPr lang="en-US" altLang="zh-TW" sz="1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ー</a:t>
            </a:r>
            <a:r>
              <a:rPr lang="en-US" altLang="zh-TW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:</a:t>
            </a:r>
            <a:endParaRPr lang="zh-TW" altLang="en-US" sz="16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>
              <a:lnSpc>
                <a:spcPts val="3000"/>
              </a:lnSpc>
            </a:pPr>
            <a:r>
              <a:rPr lang="zh-TW" sz="16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システムステータス、ネットワーク、外</a:t>
            </a:r>
            <a:r>
              <a:rPr lang="zh-TW" altLang="en-US" sz="16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付け</a:t>
            </a:r>
            <a:r>
              <a:rPr lang="zh-TW" sz="16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拡張エンクロージャ、ディスク</a:t>
            </a:r>
          </a:p>
        </p:txBody>
      </p:sp>
    </p:spTree>
    <p:extLst>
      <p:ext uri="{BB962C8B-B14F-4D97-AF65-F5344CB8AC3E}">
        <p14:creationId xmlns:p14="http://schemas.microsoft.com/office/powerpoint/2010/main" val="10532606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字方塊 17">
            <a:extLst>
              <a:ext uri="{FF2B5EF4-FFF2-40B4-BE49-F238E27FC236}">
                <a16:creationId xmlns:a16="http://schemas.microsoft.com/office/drawing/2014/main" id="{775F2CF5-F364-874D-39CF-0B2444360D76}"/>
              </a:ext>
            </a:extLst>
          </p:cNvPr>
          <p:cNvSpPr txBox="1"/>
          <p:nvPr/>
        </p:nvSpPr>
        <p:spPr>
          <a:xfrm>
            <a:off x="-68094" y="60312"/>
            <a:ext cx="12260093" cy="1538883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US" altLang="zh-TW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TS-h1277AXU-RP / TS-h1677AXU-RP</a:t>
            </a:r>
            <a:br>
              <a:rPr lang="en-US" altLang="zh-TW" sz="4600" b="1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</a:br>
            <a:r>
              <a:rPr lang="zh-TW" altLang="en-US" sz="48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背面図</a:t>
            </a:r>
            <a:endParaRPr lang="en-US" altLang="zh-TW" sz="4800" b="1">
              <a:solidFill>
                <a:schemeClr val="bg1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10B36E9E-1691-330C-2072-027EF9538F41}"/>
              </a:ext>
            </a:extLst>
          </p:cNvPr>
          <p:cNvSpPr txBox="1"/>
          <p:nvPr/>
        </p:nvSpPr>
        <p:spPr>
          <a:xfrm>
            <a:off x="1454804" y="3421277"/>
            <a:ext cx="2119571" cy="4642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lnSpc>
                <a:spcPts val="1500"/>
              </a:lnSpc>
            </a:pPr>
            <a:r>
              <a:rPr lang="en-US" altLang="zh-TW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2 x 2.5GbE  RJ45ポート</a:t>
            </a:r>
            <a:br>
              <a:rPr lang="en-US" altLang="zh-TW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</a:br>
            <a:r>
              <a:rPr lang="zh-TW" alt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(2.5G/1G/100M/10M)</a:t>
            </a: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E20EF315-44EF-34EE-9832-6D5B21B4CE5F}"/>
              </a:ext>
            </a:extLst>
          </p:cNvPr>
          <p:cNvSpPr txBox="1"/>
          <p:nvPr/>
        </p:nvSpPr>
        <p:spPr>
          <a:xfrm>
            <a:off x="3972991" y="3659833"/>
            <a:ext cx="1661971" cy="4642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altLang="zh-TW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2 x USB 3.2 Gen2 </a:t>
            </a:r>
            <a:r>
              <a:rPr lang="en-US" altLang="zh-TW" sz="120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Type-Aポート</a:t>
            </a:r>
            <a:endParaRPr lang="zh-TW" altLang="en-US" sz="1200" err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72BFBCA3-E5F9-FECF-EAE3-68336CD8295A}"/>
              </a:ext>
            </a:extLst>
          </p:cNvPr>
          <p:cNvSpPr txBox="1"/>
          <p:nvPr/>
        </p:nvSpPr>
        <p:spPr>
          <a:xfrm>
            <a:off x="5802168" y="3421277"/>
            <a:ext cx="2253440" cy="4642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1500"/>
              </a:lnSpc>
            </a:pPr>
            <a:r>
              <a:rPr lang="en-US" altLang="zh-TW" sz="1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2 x 10 </a:t>
            </a:r>
            <a:r>
              <a:rPr lang="en-US" altLang="zh-TW" sz="12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GBASE-Tポート</a:t>
            </a:r>
            <a:br>
              <a:rPr lang="en-US" altLang="zh-TW" sz="1200" dirty="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</a:br>
            <a:r>
              <a:rPr lang="zh-TW" alt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(10G/5G/2.5G/1G/100M)</a:t>
            </a: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2B68B1F2-969D-E1F4-1985-4ACEC2643B3A}"/>
              </a:ext>
            </a:extLst>
          </p:cNvPr>
          <p:cNvSpPr txBox="1"/>
          <p:nvPr/>
        </p:nvSpPr>
        <p:spPr>
          <a:xfrm>
            <a:off x="8222815" y="3659832"/>
            <a:ext cx="1454595" cy="27193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ts val="1500"/>
              </a:lnSpc>
            </a:pPr>
            <a:r>
              <a:rPr lang="zh-TW" alt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冗長電源</a:t>
            </a:r>
          </a:p>
        </p:txBody>
      </p:sp>
    </p:spTree>
    <p:extLst>
      <p:ext uri="{BB962C8B-B14F-4D97-AF65-F5344CB8AC3E}">
        <p14:creationId xmlns:p14="http://schemas.microsoft.com/office/powerpoint/2010/main" val="16318753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4903</Words>
  <Application>Microsoft Office PowerPoint</Application>
  <PresentationFormat>寬螢幕</PresentationFormat>
  <Paragraphs>503</Paragraphs>
  <Slides>36</Slides>
  <Notes>36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36</vt:i4>
      </vt:variant>
    </vt:vector>
  </HeadingPairs>
  <TitlesOfParts>
    <vt:vector size="43" baseType="lpstr">
      <vt:lpstr>Arial,Sans-Serif</vt:lpstr>
      <vt:lpstr>Meiryo UI</vt:lpstr>
      <vt:lpstr>Arial</vt:lpstr>
      <vt:lpstr>Calibri</vt:lpstr>
      <vt:lpstr>Calibri Light</vt:lpstr>
      <vt:lpstr>Wingdings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2024-02-09T07:12:51Z</dcterms:created>
  <dcterms:modified xsi:type="dcterms:W3CDTF">2024-02-15T03:13:23Z</dcterms:modified>
</cp:coreProperties>
</file>