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3621" r:id="rId3"/>
    <p:sldId id="3688" r:id="rId4"/>
    <p:sldId id="3636" r:id="rId5"/>
    <p:sldId id="3637" r:id="rId6"/>
    <p:sldId id="3631" r:id="rId7"/>
    <p:sldId id="3711" r:id="rId8"/>
    <p:sldId id="3664" r:id="rId9"/>
    <p:sldId id="3710" r:id="rId10"/>
    <p:sldId id="1433" r:id="rId11"/>
    <p:sldId id="3691" r:id="rId12"/>
    <p:sldId id="3633" r:id="rId13"/>
    <p:sldId id="3683" r:id="rId14"/>
    <p:sldId id="3684" r:id="rId15"/>
    <p:sldId id="3672" r:id="rId16"/>
    <p:sldId id="3673" r:id="rId17"/>
    <p:sldId id="3692" r:id="rId18"/>
    <p:sldId id="3680" r:id="rId19"/>
    <p:sldId id="3713" r:id="rId20"/>
    <p:sldId id="3715" r:id="rId21"/>
    <p:sldId id="3714" r:id="rId22"/>
    <p:sldId id="261" r:id="rId23"/>
    <p:sldId id="3694" r:id="rId24"/>
    <p:sldId id="3697" r:id="rId25"/>
    <p:sldId id="3693" r:id="rId26"/>
    <p:sldId id="1405" r:id="rId27"/>
    <p:sldId id="1323" r:id="rId28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C694D14-DEF4-9C73-6E09-C20B746D969F}" name="Copy Su 蘇衍印" initials="CS蘇" userId="S::copysu@qnap.com::1126be78-0e4b-4fc6-8d80-fa9b94be460a" providerId="AD"/>
  <p188:author id="{9758E022-CBC9-C649-B25D-E386B1D7D750}" name="Jerry Deng 鄧永義" initials="JD" userId="S::jerrydeng@qnap.com::41074e4b-aa06-4108-bb7d-459394365211" providerId="AD"/>
  <p188:author id="{1D1C4557-1099-3A07-2387-B8951AB0BE77}" name="Sabrina Wang 王儷蓉" initials="S王" userId="S::sabrinawang@qnap.com::0f723a0d-84e9-4db2-a416-8cc30dcca406" providerId="AD"/>
  <p188:author id="{6E299D85-BC00-7B85-29AF-598543C78EA0}" name="Woody Chang 張凱耀" initials="W張" userId="S::woodychang@qnap.com::4f2c5604-ae09-47a4-89af-82162ff021d3" providerId="AD"/>
  <p188:author id="{6DB8C190-3C95-A556-8DBC-66B0E70408E1}" name="Jason Hsu 許博傑" initials="J許" userId="S::jasonhsu@qnap.com::037722cf-a7a4-45b3-87d9-a621b36907b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DAF0"/>
    <a:srgbClr val="5388F3"/>
    <a:srgbClr val="8C8DBA"/>
    <a:srgbClr val="60F217"/>
    <a:srgbClr val="262626"/>
    <a:srgbClr val="F1EFF3"/>
    <a:srgbClr val="D2D3D4"/>
    <a:srgbClr val="3F730F"/>
    <a:srgbClr val="192D07"/>
    <a:srgbClr val="325C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D7B7B41-D812-4D15-B031-8CDF89FEC06A}" v="4430" dt="2024-01-12T07:13:20.5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7603" autoAdjust="0"/>
  </p:normalViewPr>
  <p:slideViewPr>
    <p:cSldViewPr snapToGrid="0">
      <p:cViewPr varScale="1">
        <p:scale>
          <a:sx n="91" d="100"/>
          <a:sy n="91" d="100"/>
        </p:scale>
        <p:origin x="1560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1C71893D-E694-BA56-2055-AAA5AD15B4A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94F9054D-5AC1-940E-D2F7-F45E9D8721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E337B1-90A8-4C1D-B6B3-4F46279C432A}" type="datetimeFigureOut">
              <a:rPr lang="zh-TW" altLang="en-US" smtClean="0"/>
              <a:t>2024/1/31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B54B0FFE-768F-0CBA-5ED3-F8CDBD5FCB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6686611F-23BB-196C-515F-4D12FC61F08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F8AAA5-7B3A-44F5-BA33-ED02A6983E2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347770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158C73-BDDA-4507-BF9D-9E58F8CE20A8}" type="datetimeFigureOut">
              <a:rPr lang="zh-TW" altLang="en-US" smtClean="0"/>
              <a:t>2024/1/31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DD7772-DD62-4E15-86D7-15F2EFAA39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76105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D7772-DD62-4E15-86D7-15F2EFAA392C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24619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9969814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D7772-DD62-4E15-86D7-15F2EFAA392C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79482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e860f3358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e860f3358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10000"/>
              </a:lnSpc>
              <a:buNone/>
            </a:pPr>
            <a:endParaRPr lang="zh-TW" altLang="zh-TW" sz="1100" dirty="0">
              <a:solidFill>
                <a:schemeClr val="accent6"/>
              </a:solidFill>
              <a:latin typeface="Arial"/>
              <a:ea typeface="微軟正黑體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97704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D7772-DD62-4E15-86D7-15F2EFAA392C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052791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D7772-DD62-4E15-86D7-15F2EFAA392C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74147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19F696-87D7-41CF-ABE1-A514988E83B7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25646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/>
              <a:t>這是 </a:t>
            </a:r>
            <a:r>
              <a:rPr lang="en-US" altLang="zh-TW"/>
              <a:t>16-bay</a:t>
            </a:r>
            <a:r>
              <a:rPr lang="zh-TW" altLang="en-US"/>
              <a:t> </a:t>
            </a:r>
            <a:r>
              <a:rPr lang="en-US" altLang="zh-TW"/>
              <a:t>TL-R1600PES-R{</a:t>
            </a:r>
            <a:r>
              <a:rPr lang="zh-TW" altLang="en-US"/>
              <a:t> 的前後外觀，採用 </a:t>
            </a:r>
            <a:r>
              <a:rPr lang="en-US" altLang="zh-TW"/>
              <a:t>3U</a:t>
            </a:r>
            <a:r>
              <a:rPr lang="zh-TW" altLang="en-US"/>
              <a:t> 短機箱設計，主機後方 </a:t>
            </a:r>
            <a:r>
              <a:rPr lang="en-US" altLang="zh-TW"/>
              <a:t>I/O </a:t>
            </a:r>
            <a:r>
              <a:rPr lang="zh-TW" altLang="en-US"/>
              <a:t>是相同的設計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19F696-87D7-41CF-ABE1-A514988E83B7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596604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D7772-DD62-4E15-86D7-15F2EFAA392C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894323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19F696-87D7-41CF-ABE1-A514988E83B7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843571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19F696-87D7-41CF-ABE1-A514988E83B7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20063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e860f3358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e860f3358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1731353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D7772-DD62-4E15-86D7-15F2EFAA392C}" type="slidenum">
              <a:rPr lang="zh-TW" altLang="en-US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887916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3834F0-5F5E-CD48-82DE-8E5989F8F55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1378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D7772-DD62-4E15-86D7-15F2EFAA392C}" type="slidenum">
              <a:rPr lang="zh-TW" altLang="en-US" smtClean="0"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561475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D7772-DD62-4E15-86D7-15F2EFAA392C}" type="slidenum">
              <a:rPr lang="zh-TW" altLang="en-US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36840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484c0b471e_1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484c0b471e_1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6525141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ge65e15f4ec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6992600" y="-11796713"/>
            <a:ext cx="22159913" cy="12465051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549" name="Google Shape;549;ge65e15f4ec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57900" cy="408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  <p:extLst>
      <p:ext uri="{BB962C8B-B14F-4D97-AF65-F5344CB8AC3E}">
        <p14:creationId xmlns:p14="http://schemas.microsoft.com/office/powerpoint/2010/main" val="25321092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D7772-DD62-4E15-86D7-15F2EFAA392C}" type="slidenum">
              <a:rPr lang="zh-TW" altLang="en-US" smtClean="0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702704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D7772-DD62-4E15-86D7-15F2EFAA392C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493614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D7772-DD62-4E15-86D7-15F2EFAA392C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355370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D7772-DD62-4E15-86D7-15F2EFAA392C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639429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D7772-DD62-4E15-86D7-15F2EFAA392C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41781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D7772-DD62-4E15-86D7-15F2EFAA392C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45207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D7772-DD62-4E15-86D7-15F2EFAA392C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863512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D7772-DD62-4E15-86D7-15F2EFAA392C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53937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9035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 descr="一張含有 文字 的圖片&#10;&#10;自動產生的描述" hidden="1">
            <a:extLst>
              <a:ext uri="{FF2B5EF4-FFF2-40B4-BE49-F238E27FC236}">
                <a16:creationId xmlns:a16="http://schemas.microsoft.com/office/drawing/2014/main" id="{D2BC4C33-817E-46C5-A0BC-EE41CC311E4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圖片 2" descr="一張含有 文字, 電子用品 的圖片&#10;&#10;自動產生的描述">
            <a:extLst>
              <a:ext uri="{FF2B5EF4-FFF2-40B4-BE49-F238E27FC236}">
                <a16:creationId xmlns:a16="http://schemas.microsoft.com/office/drawing/2014/main" id="{A5272FEA-07B5-47D2-903D-DB534B08E68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700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 descr="一張含有 電子用品, 時鐘, 坐, 電腦 的圖片&#10;&#10;自動產生的描述" hidden="1">
            <a:extLst>
              <a:ext uri="{FF2B5EF4-FFF2-40B4-BE49-F238E27FC236}">
                <a16:creationId xmlns:a16="http://schemas.microsoft.com/office/drawing/2014/main" id="{9AC27523-F500-46FD-B49B-66F6FF47D3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圖片 2" descr="一張含有 文字, 室內, 電子用品 的圖片&#10;&#10;自動產生的描述">
            <a:extLst>
              <a:ext uri="{FF2B5EF4-FFF2-40B4-BE49-F238E27FC236}">
                <a16:creationId xmlns:a16="http://schemas.microsoft.com/office/drawing/2014/main" id="{805AD973-0268-4F10-9257-6D43E96BF9C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7777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92152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5C62E53-8B3F-40E0-AF71-272E74CE71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478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7559E352-72EC-A7C4-72BA-DC5B84861B3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916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CC466290-7D4D-C39D-061B-F288CA6723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039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圖書, 螢幕擷取畫面, 文字, 電腦 的圖片&#10;&#10;自動產生的描述">
            <a:extLst>
              <a:ext uri="{FF2B5EF4-FFF2-40B4-BE49-F238E27FC236}">
                <a16:creationId xmlns:a16="http://schemas.microsoft.com/office/drawing/2014/main" id="{B4FFE1D7-5CC4-1F34-4C5D-21C080BDF1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945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DA7868D0-CDA2-6E2A-6D7D-F51710A054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856"/>
            <a:ext cx="12192000" cy="6857143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32DA9FD6-C974-B9E7-A3B1-D29270A01A55}"/>
              </a:ext>
            </a:extLst>
          </p:cNvPr>
          <p:cNvSpPr/>
          <p:nvPr userDrawn="1"/>
        </p:nvSpPr>
        <p:spPr>
          <a:xfrm>
            <a:off x="0" y="-34293"/>
            <a:ext cx="12192000" cy="2682243"/>
          </a:xfrm>
          <a:prstGeom prst="rect">
            <a:avLst/>
          </a:prstGeom>
          <a:gradFill>
            <a:gsLst>
              <a:gs pos="45000">
                <a:srgbClr val="000000">
                  <a:alpha val="90000"/>
                </a:srgbClr>
              </a:gs>
              <a:gs pos="0">
                <a:srgbClr val="000000">
                  <a:alpha val="90000"/>
                </a:srgbClr>
              </a:gs>
              <a:gs pos="100000">
                <a:schemeClr val="tx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5453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黑色, 白色, 黑暗 的圖片&#10;&#10;自動產生的描述">
            <a:extLst>
              <a:ext uri="{FF2B5EF4-FFF2-40B4-BE49-F238E27FC236}">
                <a16:creationId xmlns:a16="http://schemas.microsoft.com/office/drawing/2014/main" id="{10BFD59B-EAFA-D072-3AEC-3F18ECC07A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940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575DBC06-7BC0-B968-7597-1D2D65C6E7F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465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7FADBE21-F581-460F-86A2-87BF68375F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545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 的圖片&#10;&#10;自動產生的描述">
            <a:extLst>
              <a:ext uri="{FF2B5EF4-FFF2-40B4-BE49-F238E27FC236}">
                <a16:creationId xmlns:a16="http://schemas.microsoft.com/office/drawing/2014/main" id="{47C28891-A866-46AC-89A1-274FCA2946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標題版面配置區 1">
            <a:extLst>
              <a:ext uri="{FF2B5EF4-FFF2-40B4-BE49-F238E27FC236}">
                <a16:creationId xmlns:a16="http://schemas.microsoft.com/office/drawing/2014/main" id="{61199777-1EED-4EA8-A75B-783B87E7E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73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4071395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B47B0261-E00A-D94E-BFDB-7943D107D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F769DE8-3DD4-6C44-B9B6-90AE092305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C9AD6A0-BD27-3541-AC08-7CA7B813AA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F9F0F-FDF6-1949-A160-B6930883314F}" type="datetimeFigureOut">
              <a:rPr kumimoji="1" lang="zh-TW" altLang="en-US" smtClean="0"/>
              <a:t>2024/1/31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CB12A14-E2C7-A547-9A29-9C5162BA28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2130EA7-DAA4-714B-8B2D-1044DEBFC9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500034-A104-9F48-8E91-7C15B6A239C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68674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704" r:id="rId2"/>
    <p:sldLayoutId id="2147483706" r:id="rId3"/>
    <p:sldLayoutId id="2147483712" r:id="rId4"/>
    <p:sldLayoutId id="2147483705" r:id="rId5"/>
    <p:sldLayoutId id="2147483707" r:id="rId6"/>
    <p:sldLayoutId id="2147483708" r:id="rId7"/>
    <p:sldLayoutId id="2147483667" r:id="rId8"/>
    <p:sldLayoutId id="2147483649" r:id="rId9"/>
    <p:sldLayoutId id="2147483664" r:id="rId10"/>
    <p:sldLayoutId id="2147483666" r:id="rId11"/>
    <p:sldLayoutId id="2147483665" r:id="rId12"/>
    <p:sldLayoutId id="214748366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9.pn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3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5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microsoft.com/office/2007/relationships/hdphoto" Target="../media/hdphoto2.wdp"/><Relationship Id="rId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0.sv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9.svg"/><Relationship Id="rId5" Type="http://schemas.openxmlformats.org/officeDocument/2006/relationships/image" Target="../media/image78.png"/><Relationship Id="rId4" Type="http://schemas.openxmlformats.org/officeDocument/2006/relationships/image" Target="../media/image77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qnap.com/zh-tw/download?model=ts-h1090fu&amp;category=utility" TargetMode="External"/><Relationship Id="rId3" Type="http://schemas.openxmlformats.org/officeDocument/2006/relationships/hyperlink" Target="https://www.qnap.com/zh-tw/download?model=ts-h3087xu-rp&amp;category=utility" TargetMode="External"/><Relationship Id="rId7" Type="http://schemas.openxmlformats.org/officeDocument/2006/relationships/hyperlink" Target="https://www.qnap.com/zh-tw/download?model=ts-h2490fu&amp;category=utility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qnap.com/zh-tw/download?model=tds-h2489fu&amp;category=utility" TargetMode="External"/><Relationship Id="rId5" Type="http://schemas.openxmlformats.org/officeDocument/2006/relationships/hyperlink" Target="https://www.qnap.com/zh-tw/download?model=ts-h987xu-rp&amp;category=utility" TargetMode="External"/><Relationship Id="rId4" Type="http://schemas.openxmlformats.org/officeDocument/2006/relationships/hyperlink" Target="https://www.qnap.com/zh-tw/download?model=ts-h2287xu-rp&amp;category=utility" TargetMode="External"/><Relationship Id="rId9" Type="http://schemas.openxmlformats.org/officeDocument/2006/relationships/hyperlink" Target="https://www.qnap.com/zh-tw/download?model=ts-855eu&amp;category=utility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28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microsoft.com/office/2007/relationships/hdphoto" Target="../media/hdphoto3.wdp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microsoft.com/office/2007/relationships/hdphoto" Target="../media/hdphoto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文字, 螢幕擷取畫面, 建築 的圖片&#10;&#10;自動產生的描述">
            <a:extLst>
              <a:ext uri="{FF2B5EF4-FFF2-40B4-BE49-F238E27FC236}">
                <a16:creationId xmlns:a16="http://schemas.microsoft.com/office/drawing/2014/main" id="{EC9D99BE-382B-2B38-5A58-B22A24781C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391709"/>
      </p:ext>
    </p:extLst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>
            <a:extLst>
              <a:ext uri="{FF2B5EF4-FFF2-40B4-BE49-F238E27FC236}">
                <a16:creationId xmlns:a16="http://schemas.microsoft.com/office/drawing/2014/main" id="{061472E2-E11E-5D66-63FD-4667DB52E133}"/>
              </a:ext>
            </a:extLst>
          </p:cNvPr>
          <p:cNvSpPr txBox="1">
            <a:spLocks/>
          </p:cNvSpPr>
          <p:nvPr/>
        </p:nvSpPr>
        <p:spPr>
          <a:xfrm>
            <a:off x="533400" y="751057"/>
            <a:ext cx="5172075" cy="34659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b="1">
                <a:solidFill>
                  <a:schemeClr val="bg1"/>
                </a:solidFill>
                <a:latin typeface="+mj-ea"/>
              </a:rPr>
              <a:t>NAS</a:t>
            </a:r>
            <a:r>
              <a:rPr lang="zh-TW" altLang="en-US" b="1">
                <a:solidFill>
                  <a:schemeClr val="bg1"/>
                </a:solidFill>
                <a:latin typeface="+mj-ea"/>
              </a:rPr>
              <a:t>作業系統須為 </a:t>
            </a:r>
            <a:r>
              <a:rPr lang="en-US" altLang="zh-TW" b="1" err="1">
                <a:solidFill>
                  <a:schemeClr val="bg1"/>
                </a:solidFill>
                <a:latin typeface="+mj-ea"/>
              </a:rPr>
              <a:t>QuTS</a:t>
            </a:r>
            <a:r>
              <a:rPr lang="en-US" altLang="zh-TW" b="1">
                <a:solidFill>
                  <a:schemeClr val="bg1"/>
                </a:solidFill>
                <a:latin typeface="+mj-ea"/>
              </a:rPr>
              <a:t> hero / QTS 5.1.2 </a:t>
            </a:r>
            <a:r>
              <a:rPr lang="zh-TW" altLang="en-US" b="1">
                <a:solidFill>
                  <a:schemeClr val="bg1"/>
                </a:solidFill>
                <a:latin typeface="+mj-ea"/>
              </a:rPr>
              <a:t>以上，且須更新</a:t>
            </a:r>
            <a:r>
              <a:rPr lang="en-US" altLang="zh-TW" b="1">
                <a:solidFill>
                  <a:schemeClr val="bg1"/>
                </a:solidFill>
                <a:latin typeface="+mj-ea"/>
              </a:rPr>
              <a:t>BIOS</a:t>
            </a:r>
            <a:r>
              <a:rPr lang="zh-TW" altLang="en-US" b="1">
                <a:solidFill>
                  <a:schemeClr val="bg1"/>
                </a:solidFill>
                <a:latin typeface="+mj-ea"/>
              </a:rPr>
              <a:t>，方可享受大容量儲存</a:t>
            </a:r>
          </a:p>
        </p:txBody>
      </p:sp>
      <p:sp>
        <p:nvSpPr>
          <p:cNvPr id="10" name="內容版面配置區 2">
            <a:extLst>
              <a:ext uri="{FF2B5EF4-FFF2-40B4-BE49-F238E27FC236}">
                <a16:creationId xmlns:a16="http://schemas.microsoft.com/office/drawing/2014/main" id="{E1033A75-AF4C-E708-A620-1BC9B9A46A84}"/>
              </a:ext>
            </a:extLst>
          </p:cNvPr>
          <p:cNvSpPr txBox="1">
            <a:spLocks/>
          </p:cNvSpPr>
          <p:nvPr/>
        </p:nvSpPr>
        <p:spPr>
          <a:xfrm>
            <a:off x="533400" y="4672977"/>
            <a:ext cx="4572984" cy="1688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defTabSz="1219170">
              <a:lnSpc>
                <a:spcPct val="110000"/>
              </a:lnSpc>
              <a:buClr>
                <a:srgbClr val="B7B7B7"/>
              </a:buClr>
              <a:buNone/>
            </a:pPr>
            <a:r>
              <a:rPr kumimoji="1" lang="zh-TW" altLang="en-US" sz="1733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擴充</a:t>
            </a:r>
            <a:r>
              <a:rPr kumimoji="1" lang="en-US" altLang="zh-TW" sz="1733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QNAP PCIe JBOD</a:t>
            </a:r>
            <a:r>
              <a:rPr kumimoji="1" lang="zh-TW" altLang="en-US" sz="1733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時，需先將</a:t>
            </a:r>
            <a:r>
              <a:rPr kumimoji="1" lang="en-US" altLang="zh-TW" sz="1733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NAS</a:t>
            </a:r>
            <a:r>
              <a:rPr kumimoji="1" lang="zh-TW" altLang="en-US" sz="1733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的作業系統更新到 </a:t>
            </a:r>
            <a:r>
              <a:rPr kumimoji="1" lang="en-US" altLang="zh-TW" sz="1733" kern="0" err="1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QuTS</a:t>
            </a:r>
            <a:r>
              <a:rPr kumimoji="1" lang="en-US" altLang="zh-TW" sz="1733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 hero h5.1.2 / QTS 5.1.2</a:t>
            </a:r>
            <a:r>
              <a:rPr kumimoji="1" lang="zh-TW" altLang="en-US" sz="1733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，也需將</a:t>
            </a:r>
            <a:r>
              <a:rPr kumimoji="1" lang="en-US" altLang="zh-TW" sz="1733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BIOS</a:t>
            </a:r>
            <a:r>
              <a:rPr kumimoji="1" lang="zh-TW" altLang="en-US" sz="1733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同步更新，方可支援</a:t>
            </a:r>
            <a:r>
              <a:rPr kumimoji="1" lang="en-US" altLang="zh-TW" sz="1733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PB</a:t>
            </a:r>
            <a:r>
              <a:rPr kumimoji="1" lang="zh-TW" altLang="en-US" sz="1733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等級的容量擴充</a:t>
            </a:r>
          </a:p>
        </p:txBody>
      </p: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34D1D73B-B472-F550-7857-35445637741C}"/>
              </a:ext>
            </a:extLst>
          </p:cNvPr>
          <p:cNvGrpSpPr/>
          <p:nvPr/>
        </p:nvGrpSpPr>
        <p:grpSpPr>
          <a:xfrm>
            <a:off x="5705475" y="907196"/>
            <a:ext cx="6486525" cy="5359422"/>
            <a:chOff x="5705475" y="713219"/>
            <a:chExt cx="6486525" cy="5359422"/>
          </a:xfrm>
        </p:grpSpPr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4EE3B9BE-D3F2-4BE8-8D3B-8507862FCE46}"/>
                </a:ext>
              </a:extLst>
            </p:cNvPr>
            <p:cNvSpPr txBox="1"/>
            <p:nvPr/>
          </p:nvSpPr>
          <p:spPr>
            <a:xfrm>
              <a:off x="7703371" y="4950435"/>
              <a:ext cx="29573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/>
              <a:r>
                <a:rPr lang="zh-TW" altLang="en-US" sz="1200">
                  <a:solidFill>
                    <a:prstClr val="white"/>
                  </a:solidFill>
                  <a:latin typeface="Arial"/>
                  <a:ea typeface="微軟正黑體"/>
                  <a:sym typeface="Arial" panose="020B0604020202020204" pitchFamily="34" charset="0"/>
                </a:rPr>
                <a:t>注意事項：</a:t>
              </a:r>
              <a:r>
                <a:rPr lang="en-US" altLang="zh-TW" sz="1200">
                  <a:solidFill>
                    <a:prstClr val="white"/>
                  </a:solidFill>
                  <a:latin typeface="Arial"/>
                  <a:ea typeface="微軟正黑體"/>
                  <a:sym typeface="Arial" panose="020B0604020202020204" pitchFamily="34" charset="0"/>
                </a:rPr>
                <a:t>BIOS</a:t>
              </a:r>
              <a:r>
                <a:rPr lang="zh-TW" altLang="en-US" sz="1200">
                  <a:solidFill>
                    <a:prstClr val="white"/>
                  </a:solidFill>
                  <a:latin typeface="Arial"/>
                  <a:ea typeface="微軟正黑體"/>
                  <a:sym typeface="Arial" panose="020B0604020202020204" pitchFamily="34" charset="0"/>
                </a:rPr>
                <a:t>版本請參考相容性列表</a:t>
              </a:r>
            </a:p>
          </p:txBody>
        </p:sp>
        <p:pic>
          <p:nvPicPr>
            <p:cNvPr id="16" name="圖片 15">
              <a:extLst>
                <a:ext uri="{FF2B5EF4-FFF2-40B4-BE49-F238E27FC236}">
                  <a16:creationId xmlns:a16="http://schemas.microsoft.com/office/drawing/2014/main" id="{9EC26433-1468-776E-AB35-AD40DB6BF0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3950"/>
            <a:stretch/>
          </p:blipFill>
          <p:spPr>
            <a:xfrm>
              <a:off x="5705475" y="713219"/>
              <a:ext cx="6486525" cy="5359422"/>
            </a:xfrm>
            <a:prstGeom prst="rect">
              <a:avLst/>
            </a:prstGeom>
          </p:spPr>
        </p:pic>
        <p:sp>
          <p:nvSpPr>
            <p:cNvPr id="18" name="內容版面配置區 2">
              <a:extLst>
                <a:ext uri="{FF2B5EF4-FFF2-40B4-BE49-F238E27FC236}">
                  <a16:creationId xmlns:a16="http://schemas.microsoft.com/office/drawing/2014/main" id="{969F3996-8143-28DB-B318-2B6427845B75}"/>
                </a:ext>
              </a:extLst>
            </p:cNvPr>
            <p:cNvSpPr txBox="1">
              <a:spLocks/>
            </p:cNvSpPr>
            <p:nvPr/>
          </p:nvSpPr>
          <p:spPr>
            <a:xfrm>
              <a:off x="7119773" y="2940548"/>
              <a:ext cx="2205202" cy="7904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800"/>
                <a:buFont typeface="Lato"/>
                <a:buChar char="●"/>
                <a:defRPr sz="1800" b="0" i="0" u="none" strike="noStrike" cap="none">
                  <a:solidFill>
                    <a:schemeClr val="dk2"/>
                  </a:solidFill>
                  <a:latin typeface="Lato"/>
                  <a:ea typeface="Lato"/>
                  <a:cs typeface="Lato"/>
                  <a:sym typeface="Lato"/>
                </a:defRPr>
              </a:lvl1pPr>
              <a:lvl2pPr marL="914400" marR="0" lvl="1" indent="-3175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Lato"/>
                <a:buChar char="○"/>
                <a:defRPr sz="1400" b="0" i="0" u="none" strike="noStrike" cap="none">
                  <a:solidFill>
                    <a:schemeClr val="dk2"/>
                  </a:solidFill>
                  <a:latin typeface="Lato"/>
                  <a:ea typeface="Lato"/>
                  <a:cs typeface="Lato"/>
                  <a:sym typeface="Lato"/>
                </a:defRPr>
              </a:lvl2pPr>
              <a:lvl3pPr marL="1371600" marR="0" lvl="2" indent="-3175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Lato"/>
                <a:buChar char="■"/>
                <a:defRPr sz="1400" b="0" i="0" u="none" strike="noStrike" cap="none">
                  <a:solidFill>
                    <a:schemeClr val="dk2"/>
                  </a:solidFill>
                  <a:latin typeface="Lato"/>
                  <a:ea typeface="Lato"/>
                  <a:cs typeface="Lato"/>
                  <a:sym typeface="Lato"/>
                </a:defRPr>
              </a:lvl3pPr>
              <a:lvl4pPr marL="1828800" marR="0" lvl="3" indent="-3175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Lato"/>
                <a:buChar char="●"/>
                <a:defRPr sz="1400" b="0" i="0" u="none" strike="noStrike" cap="none">
                  <a:solidFill>
                    <a:schemeClr val="dk2"/>
                  </a:solidFill>
                  <a:latin typeface="Lato"/>
                  <a:ea typeface="Lato"/>
                  <a:cs typeface="Lato"/>
                  <a:sym typeface="Lato"/>
                </a:defRPr>
              </a:lvl4pPr>
              <a:lvl5pPr marL="2286000" marR="0" lvl="4" indent="-3175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Lato"/>
                <a:buChar char="○"/>
                <a:defRPr sz="1400" b="0" i="0" u="none" strike="noStrike" cap="none">
                  <a:solidFill>
                    <a:schemeClr val="dk2"/>
                  </a:solidFill>
                  <a:latin typeface="Lato"/>
                  <a:ea typeface="Lato"/>
                  <a:cs typeface="Lato"/>
                  <a:sym typeface="Lato"/>
                </a:defRPr>
              </a:lvl5pPr>
              <a:lvl6pPr marL="2743200" marR="0" lvl="5" indent="-3175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Lato"/>
                <a:buChar char="■"/>
                <a:defRPr sz="1400" b="0" i="0" u="none" strike="noStrike" cap="none">
                  <a:solidFill>
                    <a:schemeClr val="dk2"/>
                  </a:solidFill>
                  <a:latin typeface="Lato"/>
                  <a:ea typeface="Lato"/>
                  <a:cs typeface="Lato"/>
                  <a:sym typeface="Lato"/>
                </a:defRPr>
              </a:lvl6pPr>
              <a:lvl7pPr marL="3200400" marR="0" lvl="6" indent="-3175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Lato"/>
                <a:buChar char="●"/>
                <a:defRPr sz="1400" b="0" i="0" u="none" strike="noStrike" cap="none">
                  <a:solidFill>
                    <a:schemeClr val="dk2"/>
                  </a:solidFill>
                  <a:latin typeface="Lato"/>
                  <a:ea typeface="Lato"/>
                  <a:cs typeface="Lato"/>
                  <a:sym typeface="Lato"/>
                </a:defRPr>
              </a:lvl7pPr>
              <a:lvl8pPr marL="3657600" marR="0" lvl="7" indent="-3175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Lato"/>
                <a:buChar char="○"/>
                <a:defRPr sz="1400" b="0" i="0" u="none" strike="noStrike" cap="none">
                  <a:solidFill>
                    <a:schemeClr val="dk2"/>
                  </a:solidFill>
                  <a:latin typeface="Lato"/>
                  <a:ea typeface="Lato"/>
                  <a:cs typeface="Lato"/>
                  <a:sym typeface="Lato"/>
                </a:defRPr>
              </a:lvl8pPr>
              <a:lvl9pPr marL="4114800" marR="0" lvl="8" indent="-3175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Lato"/>
                <a:buChar char="■"/>
                <a:defRPr sz="1400" b="0" i="0" u="none" strike="noStrike" cap="none">
                  <a:solidFill>
                    <a:schemeClr val="dk2"/>
                  </a:solidFill>
                  <a:latin typeface="Lato"/>
                  <a:ea typeface="Lato"/>
                  <a:cs typeface="Lato"/>
                  <a:sym typeface="Lato"/>
                </a:defRPr>
              </a:lvl9pPr>
            </a:lstStyle>
            <a:p>
              <a:pPr marL="0" indent="0" defTabSz="1219170">
                <a:lnSpc>
                  <a:spcPct val="110000"/>
                </a:lnSpc>
                <a:buClr>
                  <a:srgbClr val="B7B7B7"/>
                </a:buClr>
                <a:buNone/>
              </a:pPr>
              <a:r>
                <a:rPr kumimoji="1" lang="fr-FR" altLang="zh-TW" sz="2000" kern="0">
                  <a:solidFill>
                    <a:srgbClr val="FFFFFF"/>
                  </a:solidFill>
                  <a:latin typeface="Arial"/>
                  <a:ea typeface="微軟正黑體"/>
                  <a:sym typeface="Arial" panose="020B0604020202020204" pitchFamily="34" charset="0"/>
                </a:rPr>
                <a:t>QTS 5.1.2</a:t>
              </a:r>
            </a:p>
            <a:p>
              <a:pPr marL="0" indent="0" defTabSz="1219170">
                <a:lnSpc>
                  <a:spcPct val="110000"/>
                </a:lnSpc>
                <a:buClr>
                  <a:srgbClr val="B7B7B7"/>
                </a:buClr>
                <a:buNone/>
              </a:pPr>
              <a:r>
                <a:rPr kumimoji="1" lang="fr-FR" altLang="zh-TW" sz="2000" kern="0">
                  <a:solidFill>
                    <a:srgbClr val="FFFFFF"/>
                  </a:solidFill>
                  <a:latin typeface="Arial"/>
                  <a:ea typeface="微軟正黑體"/>
                  <a:sym typeface="Arial" panose="020B0604020202020204" pitchFamily="34" charset="0"/>
                </a:rPr>
                <a:t>QuTS hero  5.1.2</a:t>
              </a:r>
              <a:endParaRPr kumimoji="1" lang="zh-TW" altLang="en-US" sz="2000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endParaRPr>
            </a:p>
          </p:txBody>
        </p:sp>
      </p:grpSp>
      <p:sp>
        <p:nvSpPr>
          <p:cNvPr id="2" name="文字方塊 1">
            <a:extLst>
              <a:ext uri="{FF2B5EF4-FFF2-40B4-BE49-F238E27FC236}">
                <a16:creationId xmlns:a16="http://schemas.microsoft.com/office/drawing/2014/main" id="{0D5398B7-44F6-557D-86AB-050160CDE381}"/>
              </a:ext>
            </a:extLst>
          </p:cNvPr>
          <p:cNvSpPr txBox="1"/>
          <p:nvPr/>
        </p:nvSpPr>
        <p:spPr>
          <a:xfrm>
            <a:off x="5134919" y="6361868"/>
            <a:ext cx="6888366" cy="5539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en-US" altLang="zh-TW" sz="1200" b="0" i="0">
                <a:solidFill>
                  <a:srgbClr val="6D6E70"/>
                </a:solidFill>
                <a:effectLst/>
                <a:latin typeface="QNAPCamingoDos-Regular"/>
                <a:ea typeface="微軟正黑體"/>
              </a:rPr>
              <a:t>LINK: https://www.qnap.com/go/compatibility-expansion/pcie</a:t>
            </a:r>
            <a:r>
              <a:rPr lang="en-US" altLang="zh-TW" sz="1200">
                <a:ea typeface="微軟正黑體"/>
              </a:rPr>
              <a:t> </a:t>
            </a:r>
            <a:br>
              <a:rPr lang="en-US" altLang="zh-TW" sz="1200"/>
            </a:br>
            <a:endParaRPr lang="zh-TW" altLang="en-US"/>
          </a:p>
        </p:txBody>
      </p:sp>
      <p:cxnSp>
        <p:nvCxnSpPr>
          <p:cNvPr id="3" name="直線接點 2">
            <a:extLst>
              <a:ext uri="{FF2B5EF4-FFF2-40B4-BE49-F238E27FC236}">
                <a16:creationId xmlns:a16="http://schemas.microsoft.com/office/drawing/2014/main" id="{C00B2248-BF4E-80AD-4C9C-8E08056D701E}"/>
              </a:ext>
            </a:extLst>
          </p:cNvPr>
          <p:cNvCxnSpPr>
            <a:cxnSpLocks/>
          </p:cNvCxnSpPr>
          <p:nvPr/>
        </p:nvCxnSpPr>
        <p:spPr>
          <a:xfrm>
            <a:off x="619523" y="4354027"/>
            <a:ext cx="4777865" cy="0"/>
          </a:xfrm>
          <a:prstGeom prst="line">
            <a:avLst/>
          </a:prstGeom>
          <a:ln w="22225">
            <a:gradFill>
              <a:gsLst>
                <a:gs pos="6422">
                  <a:srgbClr val="689E06"/>
                </a:gs>
                <a:gs pos="56000">
                  <a:srgbClr val="B7F842"/>
                </a:gs>
                <a:gs pos="100000">
                  <a:srgbClr val="91FE00"/>
                </a:gs>
              </a:gsLst>
              <a:lin ang="0" scaled="0"/>
            </a:gra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6014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856E8F7-F9E7-61E6-168C-DD9525820C34}"/>
              </a:ext>
            </a:extLst>
          </p:cNvPr>
          <p:cNvSpPr txBox="1">
            <a:spLocks/>
          </p:cNvSpPr>
          <p:nvPr/>
        </p:nvSpPr>
        <p:spPr>
          <a:xfrm>
            <a:off x="432710" y="383213"/>
            <a:ext cx="11438532" cy="9629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4000" b="1">
                <a:solidFill>
                  <a:schemeClr val="bg1"/>
                </a:solidFill>
                <a:latin typeface="+mj-ea"/>
              </a:rPr>
              <a:t>NAS</a:t>
            </a:r>
            <a:r>
              <a:rPr lang="zh-TW" altLang="en-US" sz="4000" b="1">
                <a:solidFill>
                  <a:schemeClr val="bg1"/>
                </a:solidFill>
                <a:latin typeface="+mj-ea"/>
              </a:rPr>
              <a:t> </a:t>
            </a:r>
            <a:r>
              <a:rPr lang="en-US" altLang="zh-TW" sz="4000" b="1">
                <a:solidFill>
                  <a:schemeClr val="bg1"/>
                </a:solidFill>
                <a:latin typeface="+mj-ea"/>
              </a:rPr>
              <a:t>TS-h2490FU</a:t>
            </a:r>
            <a:r>
              <a:rPr lang="zh-TW" altLang="en-US" sz="4000" b="1">
                <a:solidFill>
                  <a:schemeClr val="bg1"/>
                </a:solidFill>
                <a:latin typeface="+mj-ea"/>
              </a:rPr>
              <a:t> 搭配 </a:t>
            </a:r>
            <a:r>
              <a:rPr lang="en-US" altLang="zh-TW" sz="4000" b="1">
                <a:solidFill>
                  <a:schemeClr val="bg1"/>
                </a:solidFill>
                <a:latin typeface="+mj-ea"/>
              </a:rPr>
              <a:t>3 x QXP-3X4PES</a:t>
            </a:r>
            <a:r>
              <a:rPr lang="zh-TW" altLang="en-US" sz="4000" b="1">
                <a:solidFill>
                  <a:schemeClr val="bg1"/>
                </a:solidFill>
                <a:latin typeface="+mj-ea"/>
              </a:rPr>
              <a:t> 擴充卡，連接 </a:t>
            </a:r>
            <a:r>
              <a:rPr lang="en-US" altLang="zh-TW" sz="4000" b="1">
                <a:solidFill>
                  <a:schemeClr val="bg1"/>
                </a:solidFill>
                <a:latin typeface="+mj-ea"/>
              </a:rPr>
              <a:t>12</a:t>
            </a:r>
            <a:r>
              <a:rPr lang="zh-TW" altLang="en-US" sz="4000" b="1">
                <a:solidFill>
                  <a:schemeClr val="bg1"/>
                </a:solidFill>
                <a:latin typeface="+mj-ea"/>
              </a:rPr>
              <a:t> 台 </a:t>
            </a:r>
            <a:r>
              <a:rPr lang="en-US" altLang="zh-TW" sz="4000" b="1">
                <a:solidFill>
                  <a:schemeClr val="bg1"/>
                </a:solidFill>
                <a:latin typeface="+mj-ea"/>
              </a:rPr>
              <a:t>TL-R1200PES-RP</a:t>
            </a: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F503AFF7-443D-E813-78F0-74C3FD7A8103}"/>
              </a:ext>
            </a:extLst>
          </p:cNvPr>
          <p:cNvGrpSpPr/>
          <p:nvPr/>
        </p:nvGrpSpPr>
        <p:grpSpPr>
          <a:xfrm>
            <a:off x="8920006" y="1364670"/>
            <a:ext cx="2951236" cy="1385328"/>
            <a:chOff x="8920006" y="1386558"/>
            <a:chExt cx="2951236" cy="1385328"/>
          </a:xfrm>
        </p:grpSpPr>
        <p:pic>
          <p:nvPicPr>
            <p:cNvPr id="24" name="圖片 23" descr="一張含有 文字 的圖片&#10;&#10;自動產生的描述">
              <a:extLst>
                <a:ext uri="{FF2B5EF4-FFF2-40B4-BE49-F238E27FC236}">
                  <a16:creationId xmlns:a16="http://schemas.microsoft.com/office/drawing/2014/main" id="{B3184F6D-4241-A2B3-2DBD-D36199D47B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3868" t="52076" r="41741" b="37290"/>
            <a:stretch/>
          </p:blipFill>
          <p:spPr>
            <a:xfrm>
              <a:off x="8920006" y="1408616"/>
              <a:ext cx="2951236" cy="1363270"/>
            </a:xfrm>
            <a:prstGeom prst="rect">
              <a:avLst/>
            </a:prstGeom>
            <a:ln>
              <a:noFill/>
            </a:ln>
            <a:effectLst>
              <a:softEdge rad="76200"/>
            </a:effectLst>
          </p:spPr>
        </p:pic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8FD901D7-4725-8A3A-0EB1-6AC8C1254295}"/>
                </a:ext>
              </a:extLst>
            </p:cNvPr>
            <p:cNvSpPr/>
            <p:nvPr/>
          </p:nvSpPr>
          <p:spPr>
            <a:xfrm>
              <a:off x="9472260" y="2000507"/>
              <a:ext cx="476987" cy="488144"/>
            </a:xfrm>
            <a:prstGeom prst="rect">
              <a:avLst/>
            </a:prstGeom>
            <a:noFill/>
            <a:ln w="38100">
              <a:solidFill>
                <a:srgbClr val="B7F842"/>
              </a:solidFill>
            </a:ln>
            <a:effectLst>
              <a:outerShdw blurRad="50800" dist="38100" dir="5400000" algn="t" rotWithShape="0">
                <a:srgbClr val="182C06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E6BDEF68-EFF4-D7B8-5AA8-87A50428831A}"/>
                </a:ext>
              </a:extLst>
            </p:cNvPr>
            <p:cNvSpPr/>
            <p:nvPr/>
          </p:nvSpPr>
          <p:spPr>
            <a:xfrm>
              <a:off x="10490420" y="2000507"/>
              <a:ext cx="476987" cy="488144"/>
            </a:xfrm>
            <a:prstGeom prst="rect">
              <a:avLst/>
            </a:prstGeom>
            <a:noFill/>
            <a:ln w="38100">
              <a:solidFill>
                <a:srgbClr val="B7F842"/>
              </a:solidFill>
            </a:ln>
            <a:effectLst>
              <a:outerShdw blurRad="50800" dist="38100" dir="5400000" algn="t" rotWithShape="0">
                <a:srgbClr val="182C06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4" name="矩形: 圓角 53">
              <a:extLst>
                <a:ext uri="{FF2B5EF4-FFF2-40B4-BE49-F238E27FC236}">
                  <a16:creationId xmlns:a16="http://schemas.microsoft.com/office/drawing/2014/main" id="{155A7A44-0D1A-6F30-3DA5-3F135C6D1E75}"/>
                </a:ext>
              </a:extLst>
            </p:cNvPr>
            <p:cNvSpPr/>
            <p:nvPr/>
          </p:nvSpPr>
          <p:spPr>
            <a:xfrm>
              <a:off x="9428766" y="1386559"/>
              <a:ext cx="973987" cy="240651"/>
            </a:xfrm>
            <a:prstGeom prst="roundRect">
              <a:avLst>
                <a:gd name="adj" fmla="val 22360"/>
              </a:avLst>
            </a:prstGeom>
            <a:gradFill>
              <a:gsLst>
                <a:gs pos="100000">
                  <a:srgbClr val="0F6737"/>
                </a:gs>
                <a:gs pos="0">
                  <a:srgbClr val="B2FF4B"/>
                </a:gs>
              </a:gsLst>
              <a:lin ang="5400000" scaled="1"/>
            </a:gradFill>
            <a:ln>
              <a:gradFill>
                <a:gsLst>
                  <a:gs pos="46000">
                    <a:schemeClr val="tx1">
                      <a:lumMod val="95000"/>
                      <a:lumOff val="5000"/>
                    </a:schemeClr>
                  </a:gs>
                  <a:gs pos="0">
                    <a:srgbClr val="0F6737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200">
                  <a:solidFill>
                    <a:schemeClr val="tx1"/>
                  </a:solidFill>
                </a:rPr>
                <a:t>IN</a:t>
              </a:r>
              <a:endParaRPr lang="zh-TW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57" name="矩形: 圓角 56">
              <a:extLst>
                <a:ext uri="{FF2B5EF4-FFF2-40B4-BE49-F238E27FC236}">
                  <a16:creationId xmlns:a16="http://schemas.microsoft.com/office/drawing/2014/main" id="{826CDB77-11F4-85A6-F23C-782BE34FCEFC}"/>
                </a:ext>
              </a:extLst>
            </p:cNvPr>
            <p:cNvSpPr/>
            <p:nvPr/>
          </p:nvSpPr>
          <p:spPr>
            <a:xfrm>
              <a:off x="10508254" y="1386558"/>
              <a:ext cx="973987" cy="240651"/>
            </a:xfrm>
            <a:prstGeom prst="roundRect">
              <a:avLst>
                <a:gd name="adj" fmla="val 22360"/>
              </a:avLst>
            </a:prstGeom>
            <a:gradFill>
              <a:gsLst>
                <a:gs pos="100000">
                  <a:srgbClr val="0F6737"/>
                </a:gs>
                <a:gs pos="0">
                  <a:srgbClr val="B2FF4B"/>
                </a:gs>
              </a:gsLst>
              <a:lin ang="5400000" scaled="1"/>
            </a:gradFill>
            <a:ln>
              <a:gradFill>
                <a:gsLst>
                  <a:gs pos="46000">
                    <a:schemeClr val="tx1">
                      <a:lumMod val="95000"/>
                      <a:lumOff val="5000"/>
                    </a:schemeClr>
                  </a:gs>
                  <a:gs pos="0">
                    <a:srgbClr val="0F6737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200">
                  <a:solidFill>
                    <a:schemeClr val="tx1"/>
                  </a:solidFill>
                </a:rPr>
                <a:t>OUT</a:t>
              </a:r>
              <a:endParaRPr lang="zh-TW" altLang="en-US" sz="1200">
                <a:solidFill>
                  <a:schemeClr val="tx1"/>
                </a:solidFill>
              </a:endParaRPr>
            </a:p>
          </p:txBody>
        </p:sp>
      </p:grpSp>
      <p:grpSp>
        <p:nvGrpSpPr>
          <p:cNvPr id="7" name="群組 6">
            <a:extLst>
              <a:ext uri="{FF2B5EF4-FFF2-40B4-BE49-F238E27FC236}">
                <a16:creationId xmlns:a16="http://schemas.microsoft.com/office/drawing/2014/main" id="{A4A53E4E-7073-6E08-C634-DDEC5FE27A40}"/>
              </a:ext>
            </a:extLst>
          </p:cNvPr>
          <p:cNvGrpSpPr/>
          <p:nvPr/>
        </p:nvGrpSpPr>
        <p:grpSpPr>
          <a:xfrm>
            <a:off x="877035" y="1487923"/>
            <a:ext cx="10295406" cy="4841724"/>
            <a:chOff x="488034" y="1969576"/>
            <a:chExt cx="8789208" cy="4133389"/>
          </a:xfrm>
        </p:grpSpPr>
        <p:pic>
          <p:nvPicPr>
            <p:cNvPr id="14" name="圖片 13">
              <a:extLst>
                <a:ext uri="{FF2B5EF4-FFF2-40B4-BE49-F238E27FC236}">
                  <a16:creationId xmlns:a16="http://schemas.microsoft.com/office/drawing/2014/main" id="{6CBB0040-6D01-8C2C-27E8-5053E97EC46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567670" y="1969576"/>
              <a:ext cx="1528322" cy="972215"/>
            </a:xfrm>
            <a:prstGeom prst="rect">
              <a:avLst/>
            </a:prstGeom>
          </p:spPr>
        </p:pic>
        <p:pic>
          <p:nvPicPr>
            <p:cNvPr id="6" name="圖片 5" descr="一張含有 螢幕擷取畫面, 文字, 平面設計, 設計 的圖片&#10;&#10;自動產生的描述">
              <a:extLst>
                <a:ext uri="{FF2B5EF4-FFF2-40B4-BE49-F238E27FC236}">
                  <a16:creationId xmlns:a16="http://schemas.microsoft.com/office/drawing/2014/main" id="{7DCD559C-5468-D4BB-007A-11056BB67F5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88034" y="2567984"/>
              <a:ext cx="8789208" cy="3534981"/>
            </a:xfrm>
            <a:prstGeom prst="rect">
              <a:avLst/>
            </a:prstGeom>
          </p:spPr>
        </p:pic>
      </p:grpSp>
      <p:sp>
        <p:nvSpPr>
          <p:cNvPr id="3" name="文字方塊 12">
            <a:extLst>
              <a:ext uri="{FF2B5EF4-FFF2-40B4-BE49-F238E27FC236}">
                <a16:creationId xmlns:a16="http://schemas.microsoft.com/office/drawing/2014/main" id="{DF0A3E15-04B8-BB00-0FE6-86E31DA53FFD}"/>
              </a:ext>
            </a:extLst>
          </p:cNvPr>
          <p:cNvSpPr txBox="1"/>
          <p:nvPr/>
        </p:nvSpPr>
        <p:spPr>
          <a:xfrm>
            <a:off x="6661872" y="6396335"/>
            <a:ext cx="81340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>
                <a:solidFill>
                  <a:schemeClr val="bg1"/>
                </a:solidFill>
              </a:rPr>
              <a:t>NAS</a:t>
            </a:r>
            <a:r>
              <a:rPr lang="zh-TW" altLang="en-US" sz="1200">
                <a:solidFill>
                  <a:schemeClr val="bg1"/>
                </a:solidFill>
              </a:rPr>
              <a:t> 支援台數差異請查詢相容性列表</a:t>
            </a:r>
            <a:endParaRPr lang="en-US" altLang="zh-TW" sz="1200">
              <a:solidFill>
                <a:schemeClr val="bg1"/>
              </a:solidFill>
            </a:endParaRPr>
          </a:p>
          <a:p>
            <a:r>
              <a:rPr lang="en-US" altLang="zh-TW" sz="1200">
                <a:solidFill>
                  <a:schemeClr val="bg1"/>
                </a:solidFill>
              </a:rPr>
              <a:t>https://www.qnap.com/go/compatibility-expansion/pcie </a:t>
            </a:r>
            <a:endParaRPr lang="zh-TW" altLang="en-US" sz="12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1983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圖片 42" descr="一張含有 室內 的圖片&#10;&#10;自動產生的描述">
            <a:extLst>
              <a:ext uri="{FF2B5EF4-FFF2-40B4-BE49-F238E27FC236}">
                <a16:creationId xmlns:a16="http://schemas.microsoft.com/office/drawing/2014/main" id="{A5976E79-9DEC-D0D5-8B9E-799C980AEB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0227" y="3889318"/>
            <a:ext cx="5431889" cy="3394930"/>
          </a:xfrm>
          <a:prstGeom prst="rect">
            <a:avLst/>
          </a:prstGeom>
        </p:spPr>
      </p:pic>
      <p:sp>
        <p:nvSpPr>
          <p:cNvPr id="44" name="矩形: 圓角 43" hidden="1">
            <a:extLst>
              <a:ext uri="{FF2B5EF4-FFF2-40B4-BE49-F238E27FC236}">
                <a16:creationId xmlns:a16="http://schemas.microsoft.com/office/drawing/2014/main" id="{596FA79F-BA7D-4F31-B0AB-F7C2D62D73C6}"/>
              </a:ext>
            </a:extLst>
          </p:cNvPr>
          <p:cNvSpPr/>
          <p:nvPr/>
        </p:nvSpPr>
        <p:spPr>
          <a:xfrm>
            <a:off x="-277099" y="3873789"/>
            <a:ext cx="3030072" cy="2977953"/>
          </a:xfrm>
          <a:prstGeom prst="roundRect">
            <a:avLst>
              <a:gd name="adj" fmla="val 50000"/>
            </a:avLst>
          </a:prstGeom>
          <a:solidFill>
            <a:schemeClr val="dk1">
              <a:alpha val="28000"/>
            </a:schemeClr>
          </a:solidFill>
          <a:effectLst>
            <a:softEdge rad="6350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867" kern="0">
              <a:solidFill>
                <a:srgbClr val="010203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4" name="圖片 4" hidden="1">
            <a:extLst>
              <a:ext uri="{FF2B5EF4-FFF2-40B4-BE49-F238E27FC236}">
                <a16:creationId xmlns:a16="http://schemas.microsoft.com/office/drawing/2014/main" id="{DF8774EC-8BAE-4AE7-8092-0595402C88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331" y="1253087"/>
            <a:ext cx="6605335" cy="4111196"/>
          </a:xfrm>
          <a:prstGeom prst="rect">
            <a:avLst/>
          </a:prstGeom>
        </p:spPr>
      </p:pic>
      <p:pic>
        <p:nvPicPr>
          <p:cNvPr id="3" name="圖片 3" hidden="1">
            <a:extLst>
              <a:ext uri="{FF2B5EF4-FFF2-40B4-BE49-F238E27FC236}">
                <a16:creationId xmlns:a16="http://schemas.microsoft.com/office/drawing/2014/main" id="{D670FC0A-F327-4C95-9519-078D3DFEB3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879" y="2129833"/>
            <a:ext cx="7557835" cy="4722800"/>
          </a:xfrm>
          <a:prstGeom prst="rect">
            <a:avLst/>
          </a:prstGeom>
        </p:spPr>
      </p:pic>
      <p:sp>
        <p:nvSpPr>
          <p:cNvPr id="2" name="Google Shape;298;p34" hidden="1">
            <a:extLst>
              <a:ext uri="{FF2B5EF4-FFF2-40B4-BE49-F238E27FC236}">
                <a16:creationId xmlns:a16="http://schemas.microsoft.com/office/drawing/2014/main" id="{6F5A7FCE-BBFC-4561-97BA-2A559963D6AF}"/>
              </a:ext>
            </a:extLst>
          </p:cNvPr>
          <p:cNvSpPr txBox="1">
            <a:spLocks/>
          </p:cNvSpPr>
          <p:nvPr/>
        </p:nvSpPr>
        <p:spPr>
          <a:xfrm>
            <a:off x="5878134" y="7375924"/>
            <a:ext cx="8026727" cy="355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239994" indent="-239994" defTabSz="1219170">
              <a:lnSpc>
                <a:spcPct val="130000"/>
              </a:lnSpc>
              <a:spcBef>
                <a:spcPts val="800"/>
              </a:spcBef>
              <a:buClr>
                <a:srgbClr val="F4D088"/>
              </a:buClr>
              <a:buSzPct val="100000"/>
              <a:buFont typeface="Arial"/>
              <a:buChar char="•"/>
            </a:pPr>
            <a:r>
              <a:rPr lang="en-US" altLang="zh-TW" sz="2667" kern="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12吋短機箱可支援市面上大部分的機櫃</a:t>
            </a:r>
          </a:p>
          <a:p>
            <a:pPr marL="239994" indent="-239994" defTabSz="1219170">
              <a:lnSpc>
                <a:spcPct val="130000"/>
              </a:lnSpc>
              <a:spcBef>
                <a:spcPts val="800"/>
              </a:spcBef>
              <a:buClr>
                <a:srgbClr val="F4D088"/>
              </a:buClr>
              <a:buSzPct val="100000"/>
              <a:buFont typeface="Arial"/>
              <a:buChar char="•"/>
            </a:pPr>
            <a:r>
              <a:rPr lang="zh-TW" altLang="en-US" sz="2667" kern="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內建2埠</a:t>
            </a:r>
            <a:r>
              <a:rPr lang="zh-TW" altLang="en-US" sz="2667" kern="0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M.2</a:t>
            </a:r>
            <a:r>
              <a:rPr lang="zh-TW" altLang="en-US" sz="2667" kern="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(PCIe Gen 3 x1)，可提供SSD快取，加速隨機存取的速度</a:t>
            </a:r>
            <a:endParaRPr lang="en-US" altLang="zh-TW" sz="2667" kern="0" dirty="0">
              <a:solidFill>
                <a:srgbClr val="FF0000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239994" indent="-239994" defTabSz="1219170">
              <a:lnSpc>
                <a:spcPct val="130000"/>
              </a:lnSpc>
              <a:spcBef>
                <a:spcPts val="800"/>
              </a:spcBef>
              <a:buClr>
                <a:srgbClr val="F4D088"/>
              </a:buClr>
              <a:buSzPct val="100000"/>
              <a:buFont typeface="Arial"/>
              <a:buChar char="•"/>
            </a:pPr>
            <a:r>
              <a:rPr lang="en-US" altLang="zh-TW" sz="2667" kern="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PCIe Gen 3 x 8插槽，提供各式應用的高速擴充卡</a:t>
            </a:r>
          </a:p>
          <a:p>
            <a:pPr marL="239994" indent="-239994" defTabSz="1219170">
              <a:lnSpc>
                <a:spcPct val="130000"/>
              </a:lnSpc>
              <a:spcBef>
                <a:spcPts val="800"/>
              </a:spcBef>
              <a:buClr>
                <a:srgbClr val="F4D088"/>
              </a:buClr>
              <a:buSzPct val="100000"/>
              <a:buFont typeface="Arial"/>
              <a:buChar char="•"/>
            </a:pPr>
            <a:r>
              <a:rPr lang="zh-CN" altLang="en-US" sz="2667" kern="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雙系統靈活切換配置QTS and </a:t>
            </a:r>
            <a:r>
              <a:rPr lang="en-US" sz="2667" kern="0" dirty="0" err="1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QuTS</a:t>
            </a:r>
            <a:r>
              <a:rPr lang="en-US" sz="2667" kern="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hero</a:t>
            </a:r>
          </a:p>
          <a:p>
            <a:pPr marL="0" indent="0" defTabSz="1219170">
              <a:buClr>
                <a:srgbClr val="F3F3F3"/>
              </a:buClr>
              <a:buNone/>
            </a:pPr>
            <a:r>
              <a:rPr lang="en-US" sz="2667" kern="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  </a:t>
            </a:r>
            <a:endParaRPr lang="en-US" sz="1600" kern="0" dirty="0">
              <a:solidFill>
                <a:srgbClr val="FF0000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3" name="Google Shape;298;p34">
            <a:extLst>
              <a:ext uri="{FF2B5EF4-FFF2-40B4-BE49-F238E27FC236}">
                <a16:creationId xmlns:a16="http://schemas.microsoft.com/office/drawing/2014/main" id="{0A386CCA-2310-48BC-B349-184FB8A6F428}"/>
              </a:ext>
            </a:extLst>
          </p:cNvPr>
          <p:cNvSpPr txBox="1">
            <a:spLocks/>
          </p:cNvSpPr>
          <p:nvPr/>
        </p:nvSpPr>
        <p:spPr>
          <a:xfrm>
            <a:off x="2040698" y="4032491"/>
            <a:ext cx="2461012" cy="973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defTabSz="1219170">
              <a:lnSpc>
                <a:spcPct val="120000"/>
              </a:lnSpc>
              <a:buClr>
                <a:srgbClr val="F4D088"/>
              </a:buClr>
              <a:buSzPct val="100000"/>
              <a:buNone/>
            </a:pPr>
            <a:r>
              <a:rPr lang="zh-TW" altLang="en-US" sz="1867" kern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大幅縮小體積</a:t>
            </a:r>
            <a:r>
              <a:rPr lang="en-US" altLang="zh-TW" sz="1867" b="1" kern="0">
                <a:solidFill>
                  <a:srgbClr val="B2FF4B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30%</a:t>
            </a:r>
            <a:r>
              <a:rPr lang="zh-TW" altLang="en-US" sz="1867" b="1" kern="0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，</a:t>
            </a:r>
            <a:r>
              <a:rPr lang="zh-TW" altLang="en-US" sz="1867" kern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可節省運輸的費用</a:t>
            </a:r>
            <a:endParaRPr lang="en-US" altLang="zh-TW" sz="1867" kern="0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8" name="圖片 7" descr="一張含有 文字 的圖片&#10;&#10;自動產生的描述">
            <a:extLst>
              <a:ext uri="{FF2B5EF4-FFF2-40B4-BE49-F238E27FC236}">
                <a16:creationId xmlns:a16="http://schemas.microsoft.com/office/drawing/2014/main" id="{04172FDA-3908-4686-94F6-9FC3C07D03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9585" y="5320607"/>
            <a:ext cx="1167652" cy="1167652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254000" dist="190500" dir="8100000" algn="tr" rotWithShape="0">
              <a:srgbClr val="09000C">
                <a:alpha val="75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sp>
        <p:nvSpPr>
          <p:cNvPr id="37" name="Google Shape;298;p34">
            <a:extLst>
              <a:ext uri="{FF2B5EF4-FFF2-40B4-BE49-F238E27FC236}">
                <a16:creationId xmlns:a16="http://schemas.microsoft.com/office/drawing/2014/main" id="{16087413-7367-4E4B-B082-2358F21F2756}"/>
              </a:ext>
            </a:extLst>
          </p:cNvPr>
          <p:cNvSpPr txBox="1">
            <a:spLocks/>
          </p:cNvSpPr>
          <p:nvPr/>
        </p:nvSpPr>
        <p:spPr>
          <a:xfrm>
            <a:off x="2038564" y="5234821"/>
            <a:ext cx="2463147" cy="1112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defTabSz="1219170">
              <a:lnSpc>
                <a:spcPct val="120000"/>
              </a:lnSpc>
              <a:buClr>
                <a:srgbClr val="F4D088"/>
              </a:buClr>
              <a:buSzPct val="100000"/>
              <a:buNone/>
            </a:pPr>
            <a:r>
              <a:rPr lang="en-US" altLang="zh-TW" sz="1867" kern="0">
                <a:solidFill>
                  <a:srgbClr val="FFFFFF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37 cm / 14.6 吋</a:t>
            </a:r>
            <a:r>
              <a:rPr lang="zh-TW" altLang="en-US" sz="1867" kern="0">
                <a:solidFill>
                  <a:srgbClr val="FFFFFF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深度超</a:t>
            </a:r>
            <a:r>
              <a:rPr lang="en-US" altLang="zh-TW" sz="1867" kern="0" err="1">
                <a:solidFill>
                  <a:srgbClr val="FFFFFF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短機箱</a:t>
            </a:r>
            <a:r>
              <a:rPr lang="zh-TW" altLang="en-US" sz="1867" kern="0">
                <a:solidFill>
                  <a:srgbClr val="FFFFFF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設計，友善安裝的輕量設計</a:t>
            </a:r>
            <a:endParaRPr lang="en-US" altLang="zh-TW" sz="1867" kern="0">
              <a:solidFill>
                <a:srgbClr val="FFFFFF"/>
              </a:solidFill>
              <a:latin typeface="Arial"/>
              <a:ea typeface="微軟正黑體"/>
              <a:cs typeface="+mn-ea"/>
              <a:sym typeface="Arial" panose="020B0604020202020204" pitchFamily="34" charset="0"/>
            </a:endParaRPr>
          </a:p>
        </p:txBody>
      </p:sp>
      <p:sp>
        <p:nvSpPr>
          <p:cNvPr id="12" name="內容版面配置區 2">
            <a:extLst>
              <a:ext uri="{FF2B5EF4-FFF2-40B4-BE49-F238E27FC236}">
                <a16:creationId xmlns:a16="http://schemas.microsoft.com/office/drawing/2014/main" id="{C8E3A518-EB86-434A-928F-B99DB2E2E48F}"/>
              </a:ext>
            </a:extLst>
          </p:cNvPr>
          <p:cNvSpPr txBox="1">
            <a:spLocks/>
          </p:cNvSpPr>
          <p:nvPr/>
        </p:nvSpPr>
        <p:spPr>
          <a:xfrm>
            <a:off x="728135" y="2113043"/>
            <a:ext cx="4306200" cy="1688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defTabSz="1219170">
              <a:lnSpc>
                <a:spcPct val="110000"/>
              </a:lnSpc>
              <a:buClr>
                <a:srgbClr val="B7B7B7"/>
              </a:buClr>
              <a:buNone/>
            </a:pPr>
            <a:r>
              <a:rPr kumimoji="1" lang="zh-TW" altLang="en-US" sz="1733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有別於市售 </a:t>
            </a:r>
            <a:r>
              <a:rPr kumimoji="1" lang="en-US" altLang="en-US" sz="1733" kern="0" err="1">
                <a:solidFill>
                  <a:srgbClr val="B2FF4B"/>
                </a:solidFill>
                <a:latin typeface="Arial"/>
                <a:ea typeface="微軟正黑體"/>
                <a:sym typeface="Arial" panose="020B0604020202020204" pitchFamily="34" charset="0"/>
              </a:rPr>
              <a:t>深度超過</a:t>
            </a:r>
            <a:r>
              <a:rPr kumimoji="1" lang="en-US" altLang="en-US" sz="1733" kern="0">
                <a:solidFill>
                  <a:srgbClr val="B2FF4B"/>
                </a:solidFill>
                <a:latin typeface="Arial"/>
                <a:ea typeface="微軟正黑體"/>
                <a:sym typeface="Arial" panose="020B0604020202020204" pitchFamily="34" charset="0"/>
              </a:rPr>
              <a:t> 60 cm </a:t>
            </a:r>
            <a:r>
              <a:rPr kumimoji="1" lang="zh-TW" altLang="en-US" sz="1733" kern="0">
                <a:solidFill>
                  <a:srgbClr val="B2FF4B"/>
                </a:solidFill>
                <a:latin typeface="Arial"/>
                <a:ea typeface="微軟正黑體"/>
                <a:sym typeface="Arial" panose="020B0604020202020204" pitchFamily="34" charset="0"/>
              </a:rPr>
              <a:t>且</a:t>
            </a:r>
            <a:r>
              <a:rPr kumimoji="1" lang="en-US" altLang="en-US" sz="1733" kern="0">
                <a:solidFill>
                  <a:srgbClr val="B2FF4B"/>
                </a:solidFill>
                <a:latin typeface="Arial"/>
                <a:ea typeface="微軟正黑體"/>
                <a:sym typeface="Arial" panose="020B0604020202020204" pitchFamily="34" charset="0"/>
              </a:rPr>
              <a:t>沉重的</a:t>
            </a:r>
            <a:r>
              <a:rPr kumimoji="1" lang="en-US" altLang="en-US" sz="1733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2U / 3U </a:t>
            </a:r>
            <a:r>
              <a:rPr kumimoji="1" lang="en-US" altLang="en-US" sz="1733" kern="0" err="1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機架型</a:t>
            </a:r>
            <a:r>
              <a:rPr kumimoji="1" lang="en-US" altLang="en-US" sz="1733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 JBOD</a:t>
            </a:r>
            <a:r>
              <a:rPr kumimoji="1" lang="en-US" altLang="zh-TW" sz="1733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，</a:t>
            </a:r>
            <a:r>
              <a:rPr kumimoji="1" lang="en-US" altLang="zh-TW" sz="1733" kern="0">
                <a:solidFill>
                  <a:srgbClr val="B2FF4B"/>
                </a:solidFill>
                <a:latin typeface="Arial"/>
                <a:ea typeface="微軟正黑體"/>
                <a:sym typeface="Arial" panose="020B0604020202020204" pitchFamily="34" charset="0"/>
              </a:rPr>
              <a:t>QNAP PCIe</a:t>
            </a:r>
            <a:r>
              <a:rPr kumimoji="1" lang="zh-TW" altLang="en-US" sz="1733" kern="0">
                <a:solidFill>
                  <a:srgbClr val="B2FF4B"/>
                </a:solidFill>
                <a:latin typeface="Arial"/>
                <a:ea typeface="微軟正黑體"/>
                <a:sym typeface="Arial" panose="020B0604020202020204" pitchFamily="34" charset="0"/>
              </a:rPr>
              <a:t> </a:t>
            </a:r>
            <a:r>
              <a:rPr kumimoji="1" lang="en-US" altLang="zh-TW" sz="1733" kern="0">
                <a:solidFill>
                  <a:srgbClr val="B2FF4B"/>
                </a:solidFill>
                <a:latin typeface="Arial"/>
                <a:ea typeface="微軟正黑體"/>
                <a:sym typeface="Arial" panose="020B0604020202020204" pitchFamily="34" charset="0"/>
              </a:rPr>
              <a:t>JBOD</a:t>
            </a:r>
            <a:r>
              <a:rPr kumimoji="1" lang="zh-TW" altLang="en-US" sz="1733" kern="0">
                <a:solidFill>
                  <a:srgbClr val="B2FF4B"/>
                </a:solidFill>
                <a:latin typeface="Arial"/>
                <a:ea typeface="微軟正黑體"/>
                <a:sym typeface="Arial" panose="020B0604020202020204" pitchFamily="34" charset="0"/>
              </a:rPr>
              <a:t>系列</a:t>
            </a:r>
            <a:r>
              <a:rPr kumimoji="1" lang="en-US" altLang="zh-TW" sz="1733" kern="0" err="1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有著</a:t>
            </a:r>
            <a:r>
              <a:rPr kumimoji="1" lang="zh-TW" altLang="en-US" sz="1733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體積減少</a:t>
            </a:r>
            <a:r>
              <a:rPr kumimoji="1" lang="en-US" altLang="zh-TW" sz="1733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30%輕巧</a:t>
            </a:r>
            <a:r>
              <a:rPr kumimoji="1" lang="zh-TW" altLang="en-US" sz="1733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設計讓</a:t>
            </a:r>
            <a:r>
              <a:rPr kumimoji="1" lang="zh-TW" altLang="en-US" sz="1733" kern="0">
                <a:solidFill>
                  <a:srgbClr val="B2FF4B"/>
                </a:solidFill>
                <a:latin typeface="Arial"/>
                <a:ea typeface="微軟正黑體"/>
                <a:sym typeface="Arial" panose="020B0604020202020204" pitchFamily="34" charset="0"/>
              </a:rPr>
              <a:t>電源備援</a:t>
            </a:r>
            <a:r>
              <a:rPr kumimoji="1" lang="zh-TW" altLang="en-US" sz="1733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與</a:t>
            </a:r>
            <a:r>
              <a:rPr kumimoji="1" lang="en-US" altLang="zh-TW" sz="1733" kern="0">
                <a:solidFill>
                  <a:srgbClr val="E9C27B"/>
                </a:solidFill>
                <a:latin typeface="Arial"/>
                <a:ea typeface="微軟正黑體"/>
                <a:sym typeface="Arial" panose="020B0604020202020204" pitchFamily="34" charset="0"/>
              </a:rPr>
              <a:t> </a:t>
            </a:r>
            <a:r>
              <a:rPr kumimoji="1" lang="en-US" altLang="zh-TW" sz="1733" kern="0">
                <a:solidFill>
                  <a:srgbClr val="B2FF4B"/>
                </a:solidFill>
                <a:latin typeface="Arial"/>
                <a:ea typeface="微軟正黑體"/>
                <a:sym typeface="Arial" panose="020B0604020202020204" pitchFamily="34" charset="0"/>
              </a:rPr>
              <a:t>37 </a:t>
            </a:r>
            <a:r>
              <a:rPr kumimoji="1" lang="zh-TW" altLang="en-US" sz="1733" kern="0">
                <a:solidFill>
                  <a:srgbClr val="B2FF4B"/>
                </a:solidFill>
                <a:latin typeface="Arial"/>
                <a:ea typeface="微軟正黑體"/>
                <a:sym typeface="Arial" panose="020B0604020202020204" pitchFamily="34" charset="0"/>
              </a:rPr>
              <a:t>cm</a:t>
            </a:r>
            <a:r>
              <a:rPr kumimoji="1" lang="en-US" altLang="zh-TW" sz="1733" kern="0">
                <a:solidFill>
                  <a:srgbClr val="B2FF4B"/>
                </a:solidFill>
                <a:latin typeface="Arial"/>
                <a:ea typeface="微軟正黑體"/>
                <a:sym typeface="Arial" panose="020B0604020202020204" pitchFamily="34" charset="0"/>
              </a:rPr>
              <a:t> </a:t>
            </a:r>
            <a:r>
              <a:rPr kumimoji="1" lang="zh-TW" altLang="en-US" sz="1733" kern="0">
                <a:solidFill>
                  <a:srgbClr val="B2FF4B"/>
                </a:solidFill>
                <a:latin typeface="Arial"/>
                <a:ea typeface="微軟正黑體"/>
                <a:sym typeface="Arial" panose="020B0604020202020204" pitchFamily="34" charset="0"/>
              </a:rPr>
              <a:t>超短機箱</a:t>
            </a:r>
            <a:r>
              <a:rPr kumimoji="1" lang="zh-TW" altLang="en-US" sz="1733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一次到位的商業用戶首選。</a:t>
            </a:r>
            <a:endParaRPr lang="zh-TW" altLang="en-US" sz="1733" kern="0">
              <a:solidFill>
                <a:srgbClr val="FFFFFF"/>
              </a:solidFill>
              <a:latin typeface="Arial"/>
              <a:ea typeface="微軟正黑體"/>
              <a:sym typeface="Arial" panose="020B0604020202020204" pitchFamily="34" charset="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1AF8A01C-1B4A-9F03-3DBD-478357F521F3}"/>
              </a:ext>
            </a:extLst>
          </p:cNvPr>
          <p:cNvSpPr txBox="1"/>
          <p:nvPr/>
        </p:nvSpPr>
        <p:spPr>
          <a:xfrm>
            <a:off x="576883" y="335874"/>
            <a:ext cx="11038233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4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TL-R1200PES-RP, TL-R1600PES-RP</a:t>
            </a:r>
            <a:br>
              <a:rPr lang="en-US" altLang="zh-TW" sz="4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4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超短 </a:t>
            </a:r>
            <a:r>
              <a:rPr lang="en-US" altLang="zh-TW" sz="4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37 cm / 14.6 </a:t>
            </a:r>
            <a:r>
              <a:rPr lang="zh-TW" altLang="en-US" sz="4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吋機箱設計</a:t>
            </a:r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96042F29-9182-8AD2-5E18-689DA12952B1}"/>
              </a:ext>
            </a:extLst>
          </p:cNvPr>
          <p:cNvSpPr/>
          <p:nvPr/>
        </p:nvSpPr>
        <p:spPr>
          <a:xfrm>
            <a:off x="756633" y="3917321"/>
            <a:ext cx="1152680" cy="1167652"/>
          </a:xfrm>
          <a:prstGeom prst="roundRect">
            <a:avLst/>
          </a:prstGeom>
          <a:solidFill>
            <a:srgbClr val="F1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9" name="圖片 28">
            <a:extLst>
              <a:ext uri="{FF2B5EF4-FFF2-40B4-BE49-F238E27FC236}">
                <a16:creationId xmlns:a16="http://schemas.microsoft.com/office/drawing/2014/main" id="{91A7EC4A-436B-1213-DB09-0386BAECED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8216" y="4054415"/>
            <a:ext cx="828658" cy="828658"/>
          </a:xfrm>
          <a:prstGeom prst="rect">
            <a:avLst/>
          </a:prstGeom>
        </p:spPr>
      </p:pic>
      <p:pic>
        <p:nvPicPr>
          <p:cNvPr id="5" name="圖片 4" descr="一張含有 室內 的圖片&#10;&#10;自動產生的描述">
            <a:extLst>
              <a:ext uri="{FF2B5EF4-FFF2-40B4-BE49-F238E27FC236}">
                <a16:creationId xmlns:a16="http://schemas.microsoft.com/office/drawing/2014/main" id="{44F82105-4A5E-D4E1-7021-2451FBBC8CFE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28747" b="19883"/>
          <a:stretch/>
        </p:blipFill>
        <p:spPr>
          <a:xfrm>
            <a:off x="6370228" y="2549197"/>
            <a:ext cx="5470426" cy="1756369"/>
          </a:xfrm>
          <a:prstGeom prst="rect">
            <a:avLst/>
          </a:prstGeom>
        </p:spPr>
      </p:pic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21859F47-07E2-F0B4-38C7-CE437D00C5D1}"/>
              </a:ext>
            </a:extLst>
          </p:cNvPr>
          <p:cNvCxnSpPr>
            <a:cxnSpLocks/>
          </p:cNvCxnSpPr>
          <p:nvPr/>
        </p:nvCxnSpPr>
        <p:spPr>
          <a:xfrm flipV="1">
            <a:off x="6785094" y="2442540"/>
            <a:ext cx="1270959" cy="199185"/>
          </a:xfrm>
          <a:prstGeom prst="straightConnector1">
            <a:avLst/>
          </a:prstGeom>
          <a:ln w="12700">
            <a:headEnd type="arrow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9" name="文字方塊 8">
            <a:extLst>
              <a:ext uri="{FF2B5EF4-FFF2-40B4-BE49-F238E27FC236}">
                <a16:creationId xmlns:a16="http://schemas.microsoft.com/office/drawing/2014/main" id="{5FBEB904-BBD9-6222-C6A9-8D38BFE2D7E1}"/>
              </a:ext>
            </a:extLst>
          </p:cNvPr>
          <p:cNvSpPr txBox="1"/>
          <p:nvPr/>
        </p:nvSpPr>
        <p:spPr>
          <a:xfrm>
            <a:off x="6698750" y="2193048"/>
            <a:ext cx="1443646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altLang="zh-TW" sz="1200">
                <a:solidFill>
                  <a:schemeClr val="accent6"/>
                </a:solidFill>
                <a:latin typeface="+mj-lt"/>
                <a:ea typeface="微軟正黑體" panose="020B0604030504040204" pitchFamily="34" charset="-120"/>
                <a:sym typeface="Arial" panose="020B0604020202020204" pitchFamily="34" charset="0"/>
              </a:rPr>
              <a:t>37</a:t>
            </a:r>
            <a:r>
              <a:rPr lang="zh-TW" altLang="en-US" sz="1200">
                <a:solidFill>
                  <a:schemeClr val="accent6"/>
                </a:solidFill>
                <a:latin typeface="+mj-lt"/>
                <a:ea typeface="微軟正黑體" panose="020B0604030504040204" pitchFamily="34" charset="-120"/>
                <a:sym typeface="Arial" panose="020B0604020202020204" pitchFamily="34" charset="0"/>
              </a:rPr>
              <a:t>cm </a:t>
            </a:r>
            <a:r>
              <a:rPr lang="en-US" altLang="zh-TW" sz="1200">
                <a:solidFill>
                  <a:schemeClr val="accent6"/>
                </a:solidFill>
                <a:latin typeface="+mj-lt"/>
                <a:ea typeface="微軟正黑體" panose="020B0604030504040204" pitchFamily="34" charset="-120"/>
                <a:sym typeface="Arial" panose="020B0604020202020204" pitchFamily="34" charset="0"/>
              </a:rPr>
              <a:t>/14.6 inch</a:t>
            </a:r>
            <a:endParaRPr lang="zh-TW" sz="1200">
              <a:solidFill>
                <a:schemeClr val="accent6"/>
              </a:solidFill>
              <a:latin typeface="+mj-lt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EAC4CCE8-D601-4CC7-CDF6-0B50159D9E18}"/>
              </a:ext>
            </a:extLst>
          </p:cNvPr>
          <p:cNvCxnSpPr>
            <a:cxnSpLocks/>
          </p:cNvCxnSpPr>
          <p:nvPr/>
        </p:nvCxnSpPr>
        <p:spPr>
          <a:xfrm flipV="1">
            <a:off x="6785094" y="4931784"/>
            <a:ext cx="1383293" cy="231061"/>
          </a:xfrm>
          <a:prstGeom prst="straightConnector1">
            <a:avLst/>
          </a:prstGeom>
          <a:ln w="12700">
            <a:headEnd type="arrow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E42C28B8-3162-BA53-E799-BE453547E631}"/>
              </a:ext>
            </a:extLst>
          </p:cNvPr>
          <p:cNvSpPr txBox="1"/>
          <p:nvPr/>
        </p:nvSpPr>
        <p:spPr>
          <a:xfrm>
            <a:off x="6724741" y="4706614"/>
            <a:ext cx="2226671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altLang="zh-TW" sz="1200">
                <a:solidFill>
                  <a:schemeClr val="accent6"/>
                </a:solidFill>
                <a:latin typeface="+mj-lt"/>
                <a:ea typeface="微軟正黑體" panose="020B0604030504040204" pitchFamily="34" charset="-120"/>
                <a:sym typeface="Arial" panose="020B0604020202020204" pitchFamily="34" charset="0"/>
              </a:rPr>
              <a:t>37</a:t>
            </a:r>
            <a:r>
              <a:rPr lang="zh-TW" altLang="en-US" sz="1200">
                <a:solidFill>
                  <a:schemeClr val="accent6"/>
                </a:solidFill>
                <a:latin typeface="+mj-lt"/>
                <a:ea typeface="微軟正黑體" panose="020B0604030504040204" pitchFamily="34" charset="-120"/>
                <a:sym typeface="Arial" panose="020B0604020202020204" pitchFamily="34" charset="0"/>
              </a:rPr>
              <a:t>cm </a:t>
            </a:r>
            <a:r>
              <a:rPr lang="en-US" altLang="zh-TW" sz="1200">
                <a:solidFill>
                  <a:schemeClr val="accent6"/>
                </a:solidFill>
                <a:latin typeface="+mj-lt"/>
                <a:ea typeface="微軟正黑體" panose="020B0604030504040204" pitchFamily="34" charset="-120"/>
                <a:sym typeface="Arial" panose="020B0604020202020204" pitchFamily="34" charset="0"/>
              </a:rPr>
              <a:t>/14.6 inch</a:t>
            </a:r>
            <a:endParaRPr lang="zh-TW" sz="1200">
              <a:solidFill>
                <a:schemeClr val="accent6"/>
              </a:solidFill>
              <a:latin typeface="+mj-lt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47EB56DF-0000-1A52-BD3F-CBF25390D1DB}"/>
              </a:ext>
            </a:extLst>
          </p:cNvPr>
          <p:cNvSpPr txBox="1"/>
          <p:nvPr/>
        </p:nvSpPr>
        <p:spPr>
          <a:xfrm>
            <a:off x="10028849" y="2254682"/>
            <a:ext cx="2226671" cy="3231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altLang="zh-TW" sz="150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  <a:sym typeface="Arial" panose="020B0604020202020204" pitchFamily="34" charset="0"/>
              </a:rPr>
              <a:t>TL-R1600PES-RP</a:t>
            </a:r>
            <a:endParaRPr lang="zh-TW" sz="1500">
              <a:solidFill>
                <a:schemeClr val="bg1"/>
              </a:solidFill>
              <a:latin typeface="+mj-lt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43B7B498-C9D2-D998-41FB-A98E62E01C55}"/>
              </a:ext>
            </a:extLst>
          </p:cNvPr>
          <p:cNvSpPr txBox="1"/>
          <p:nvPr/>
        </p:nvSpPr>
        <p:spPr>
          <a:xfrm>
            <a:off x="9924234" y="4762373"/>
            <a:ext cx="2226671" cy="3231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altLang="zh-TW" sz="150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  <a:sym typeface="Arial" panose="020B0604020202020204" pitchFamily="34" charset="0"/>
              </a:rPr>
              <a:t>TL-R1200PES-RP</a:t>
            </a:r>
            <a:endParaRPr lang="zh-TW" sz="1500">
              <a:solidFill>
                <a:schemeClr val="bg1"/>
              </a:solidFill>
              <a:latin typeface="+mj-lt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34" name="直線單箭頭接點 33">
            <a:extLst>
              <a:ext uri="{FF2B5EF4-FFF2-40B4-BE49-F238E27FC236}">
                <a16:creationId xmlns:a16="http://schemas.microsoft.com/office/drawing/2014/main" id="{9199FF1D-C5B8-2346-837C-FCDAEE2168C2}"/>
              </a:ext>
            </a:extLst>
          </p:cNvPr>
          <p:cNvCxnSpPr>
            <a:cxnSpLocks/>
          </p:cNvCxnSpPr>
          <p:nvPr/>
        </p:nvCxnSpPr>
        <p:spPr>
          <a:xfrm flipV="1">
            <a:off x="6343485" y="2792988"/>
            <a:ext cx="0" cy="1254065"/>
          </a:xfrm>
          <a:prstGeom prst="straightConnector1">
            <a:avLst/>
          </a:prstGeom>
          <a:ln w="12700">
            <a:headEnd type="arrow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CCCCF687-D201-525E-7DE1-F1BFF90491D3}"/>
              </a:ext>
            </a:extLst>
          </p:cNvPr>
          <p:cNvSpPr txBox="1"/>
          <p:nvPr/>
        </p:nvSpPr>
        <p:spPr>
          <a:xfrm>
            <a:off x="5554335" y="3188223"/>
            <a:ext cx="1179421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altLang="zh-TW" sz="1200">
                <a:solidFill>
                  <a:schemeClr val="accent6"/>
                </a:solidFill>
                <a:latin typeface="+mj-lt"/>
                <a:ea typeface="微軟正黑體" panose="020B0604030504040204" pitchFamily="34" charset="-120"/>
                <a:sym typeface="Arial" panose="020B0604020202020204" pitchFamily="34" charset="0"/>
              </a:rPr>
              <a:t>13.1</a:t>
            </a:r>
            <a:r>
              <a:rPr lang="zh-TW" altLang="en-US" sz="1200">
                <a:solidFill>
                  <a:schemeClr val="accent6"/>
                </a:solidFill>
                <a:latin typeface="+mj-lt"/>
                <a:ea typeface="微軟正黑體" panose="020B0604030504040204" pitchFamily="34" charset="-120"/>
                <a:sym typeface="Arial" panose="020B0604020202020204" pitchFamily="34" charset="0"/>
              </a:rPr>
              <a:t>cm </a:t>
            </a:r>
            <a:r>
              <a:rPr lang="en-US" altLang="zh-TW" sz="1200">
                <a:solidFill>
                  <a:schemeClr val="accent6"/>
                </a:solidFill>
                <a:latin typeface="+mj-lt"/>
                <a:ea typeface="微軟正黑體" panose="020B0604030504040204" pitchFamily="34" charset="-120"/>
                <a:sym typeface="Arial" panose="020B0604020202020204" pitchFamily="34" charset="0"/>
              </a:rPr>
              <a:t>/</a:t>
            </a:r>
          </a:p>
          <a:p>
            <a:pPr algn="l"/>
            <a:r>
              <a:rPr lang="en-US" altLang="zh-TW" sz="1200">
                <a:solidFill>
                  <a:schemeClr val="accent6"/>
                </a:solidFill>
                <a:latin typeface="+mj-lt"/>
                <a:ea typeface="微軟正黑體" panose="020B0604030504040204" pitchFamily="34" charset="-120"/>
                <a:sym typeface="Arial" panose="020B0604020202020204" pitchFamily="34" charset="0"/>
              </a:rPr>
              <a:t>5.17 inch</a:t>
            </a: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39ACB1A2-5FA0-6600-9A88-0DDDBF70298A}"/>
              </a:ext>
            </a:extLst>
          </p:cNvPr>
          <p:cNvSpPr txBox="1"/>
          <p:nvPr/>
        </p:nvSpPr>
        <p:spPr>
          <a:xfrm>
            <a:off x="8050438" y="4296791"/>
            <a:ext cx="1975686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altLang="zh-TW" sz="1200">
                <a:solidFill>
                  <a:schemeClr val="accent6"/>
                </a:solidFill>
                <a:latin typeface="+mj-lt"/>
                <a:ea typeface="微軟正黑體" panose="020B0604030504040204" pitchFamily="34" charset="-120"/>
                <a:sym typeface="Arial" panose="020B0604020202020204" pitchFamily="34" charset="0"/>
              </a:rPr>
              <a:t>43.2</a:t>
            </a:r>
            <a:r>
              <a:rPr lang="zh-TW" altLang="en-US" sz="1200">
                <a:solidFill>
                  <a:schemeClr val="accent6"/>
                </a:solidFill>
                <a:latin typeface="+mj-lt"/>
                <a:ea typeface="微軟正黑體" panose="020B0604030504040204" pitchFamily="34" charset="-120"/>
                <a:sym typeface="Arial" panose="020B0604020202020204" pitchFamily="34" charset="0"/>
              </a:rPr>
              <a:t>cm </a:t>
            </a:r>
            <a:r>
              <a:rPr lang="en-US" altLang="zh-TW" sz="1200">
                <a:solidFill>
                  <a:schemeClr val="accent6"/>
                </a:solidFill>
                <a:latin typeface="+mj-lt"/>
                <a:ea typeface="微軟正黑體" panose="020B0604030504040204" pitchFamily="34" charset="-120"/>
                <a:sym typeface="Arial" panose="020B0604020202020204" pitchFamily="34" charset="0"/>
              </a:rPr>
              <a:t>/ 17 inch </a:t>
            </a:r>
            <a:endParaRPr lang="zh-TW" sz="1200">
              <a:solidFill>
                <a:schemeClr val="accent6"/>
              </a:solidFill>
              <a:latin typeface="+mj-lt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38" name="直線單箭頭接點 37">
            <a:extLst>
              <a:ext uri="{FF2B5EF4-FFF2-40B4-BE49-F238E27FC236}">
                <a16:creationId xmlns:a16="http://schemas.microsoft.com/office/drawing/2014/main" id="{C8109B39-FDF6-3C52-3073-889702929255}"/>
              </a:ext>
            </a:extLst>
          </p:cNvPr>
          <p:cNvCxnSpPr>
            <a:cxnSpLocks/>
          </p:cNvCxnSpPr>
          <p:nvPr/>
        </p:nvCxnSpPr>
        <p:spPr>
          <a:xfrm>
            <a:off x="6909208" y="4193538"/>
            <a:ext cx="3801342" cy="191178"/>
          </a:xfrm>
          <a:prstGeom prst="straightConnector1">
            <a:avLst/>
          </a:prstGeom>
          <a:ln w="12700">
            <a:headEnd type="arrow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9" name="直線單箭頭接點 38">
            <a:extLst>
              <a:ext uri="{FF2B5EF4-FFF2-40B4-BE49-F238E27FC236}">
                <a16:creationId xmlns:a16="http://schemas.microsoft.com/office/drawing/2014/main" id="{9549499F-C1D7-CB08-7540-DF7F686C8DA5}"/>
              </a:ext>
            </a:extLst>
          </p:cNvPr>
          <p:cNvCxnSpPr>
            <a:cxnSpLocks/>
          </p:cNvCxnSpPr>
          <p:nvPr/>
        </p:nvCxnSpPr>
        <p:spPr>
          <a:xfrm flipV="1">
            <a:off x="6343485" y="5367967"/>
            <a:ext cx="0" cy="718815"/>
          </a:xfrm>
          <a:prstGeom prst="straightConnector1">
            <a:avLst/>
          </a:prstGeom>
          <a:ln w="12700">
            <a:headEnd type="arrow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41A2F593-2D41-40DD-587E-FEB34AF39E5C}"/>
              </a:ext>
            </a:extLst>
          </p:cNvPr>
          <p:cNvSpPr txBox="1"/>
          <p:nvPr/>
        </p:nvSpPr>
        <p:spPr>
          <a:xfrm>
            <a:off x="5554335" y="5496541"/>
            <a:ext cx="1170406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altLang="zh-TW" sz="1200">
                <a:solidFill>
                  <a:schemeClr val="accent6"/>
                </a:solidFill>
                <a:latin typeface="+mj-lt"/>
                <a:ea typeface="微軟正黑體" panose="020B0604030504040204" pitchFamily="34" charset="-120"/>
                <a:sym typeface="Arial" panose="020B0604020202020204" pitchFamily="34" charset="0"/>
              </a:rPr>
              <a:t>8.9</a:t>
            </a:r>
            <a:r>
              <a:rPr lang="zh-TW" altLang="en-US" sz="1200">
                <a:solidFill>
                  <a:schemeClr val="accent6"/>
                </a:solidFill>
                <a:latin typeface="+mj-lt"/>
                <a:ea typeface="微軟正黑體" panose="020B0604030504040204" pitchFamily="34" charset="-120"/>
                <a:sym typeface="Arial" panose="020B0604020202020204" pitchFamily="34" charset="0"/>
              </a:rPr>
              <a:t>cm </a:t>
            </a:r>
            <a:r>
              <a:rPr lang="en-US" altLang="zh-TW" sz="1200">
                <a:solidFill>
                  <a:schemeClr val="accent6"/>
                </a:solidFill>
                <a:latin typeface="+mj-lt"/>
                <a:ea typeface="微軟正黑體" panose="020B0604030504040204" pitchFamily="34" charset="-120"/>
                <a:sym typeface="Arial" panose="020B0604020202020204" pitchFamily="34" charset="0"/>
              </a:rPr>
              <a:t>/ </a:t>
            </a:r>
          </a:p>
          <a:p>
            <a:pPr algn="l"/>
            <a:r>
              <a:rPr lang="en-US" altLang="zh-TW" sz="1200">
                <a:solidFill>
                  <a:schemeClr val="accent6"/>
                </a:solidFill>
                <a:latin typeface="+mj-lt"/>
                <a:ea typeface="微軟正黑體" panose="020B0604030504040204" pitchFamily="34" charset="-120"/>
                <a:sym typeface="Arial" panose="020B0604020202020204" pitchFamily="34" charset="0"/>
              </a:rPr>
              <a:t>3.49 inch</a:t>
            </a:r>
            <a:endParaRPr lang="zh-TW" sz="1200">
              <a:solidFill>
                <a:schemeClr val="accent6"/>
              </a:solidFill>
              <a:latin typeface="+mj-lt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75C2E5A8-8469-BCE6-A2D6-C933A6BD69F7}"/>
              </a:ext>
            </a:extLst>
          </p:cNvPr>
          <p:cNvSpPr txBox="1"/>
          <p:nvPr/>
        </p:nvSpPr>
        <p:spPr>
          <a:xfrm>
            <a:off x="7738296" y="6383626"/>
            <a:ext cx="1915410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altLang="zh-TW" sz="1200">
                <a:solidFill>
                  <a:schemeClr val="accent6"/>
                </a:solidFill>
                <a:latin typeface="+mj-lt"/>
                <a:ea typeface="微軟正黑體" panose="020B0604030504040204" pitchFamily="34" charset="-120"/>
                <a:sym typeface="Arial" panose="020B0604020202020204" pitchFamily="34" charset="0"/>
              </a:rPr>
              <a:t>43.2</a:t>
            </a:r>
            <a:r>
              <a:rPr lang="zh-TW" altLang="en-US" sz="1200">
                <a:solidFill>
                  <a:schemeClr val="accent6"/>
                </a:solidFill>
                <a:latin typeface="+mj-lt"/>
                <a:ea typeface="微軟正黑體" panose="020B0604030504040204" pitchFamily="34" charset="-120"/>
                <a:sym typeface="Arial" panose="020B0604020202020204" pitchFamily="34" charset="0"/>
              </a:rPr>
              <a:t>cm </a:t>
            </a:r>
            <a:r>
              <a:rPr lang="en-US" altLang="zh-TW" sz="1200">
                <a:solidFill>
                  <a:schemeClr val="accent6"/>
                </a:solidFill>
                <a:latin typeface="+mj-lt"/>
                <a:ea typeface="微軟正黑體" panose="020B0604030504040204" pitchFamily="34" charset="-120"/>
                <a:sym typeface="Arial" panose="020B0604020202020204" pitchFamily="34" charset="0"/>
              </a:rPr>
              <a:t>/ 17 inch</a:t>
            </a:r>
            <a:endParaRPr lang="zh-TW" sz="1200">
              <a:solidFill>
                <a:schemeClr val="accent6"/>
              </a:solidFill>
              <a:latin typeface="+mj-lt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42" name="直線單箭頭接點 41">
            <a:extLst>
              <a:ext uri="{FF2B5EF4-FFF2-40B4-BE49-F238E27FC236}">
                <a16:creationId xmlns:a16="http://schemas.microsoft.com/office/drawing/2014/main" id="{885E41FB-5C3C-AAFA-30A4-94D9FDE167C8}"/>
              </a:ext>
            </a:extLst>
          </p:cNvPr>
          <p:cNvCxnSpPr>
            <a:cxnSpLocks/>
          </p:cNvCxnSpPr>
          <p:nvPr/>
        </p:nvCxnSpPr>
        <p:spPr>
          <a:xfrm>
            <a:off x="6916880" y="6241941"/>
            <a:ext cx="3793670" cy="231061"/>
          </a:xfrm>
          <a:prstGeom prst="straightConnector1">
            <a:avLst/>
          </a:prstGeom>
          <a:ln w="12700">
            <a:headEnd type="arrow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3819054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>
            <a:extLst>
              <a:ext uri="{FF2B5EF4-FFF2-40B4-BE49-F238E27FC236}">
                <a16:creationId xmlns:a16="http://schemas.microsoft.com/office/drawing/2014/main" id="{2FD9DED5-6851-44FF-4C1D-6CDD08E28E7F}"/>
              </a:ext>
            </a:extLst>
          </p:cNvPr>
          <p:cNvSpPr txBox="1">
            <a:spLocks/>
          </p:cNvSpPr>
          <p:nvPr/>
        </p:nvSpPr>
        <p:spPr>
          <a:xfrm>
            <a:off x="0" y="236707"/>
            <a:ext cx="12192000" cy="16597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b="1">
                <a:solidFill>
                  <a:srgbClr val="B7F842"/>
                </a:solidFill>
                <a:latin typeface="+mj-ea"/>
              </a:rPr>
              <a:t>熱插拔</a:t>
            </a:r>
            <a:r>
              <a:rPr lang="zh-TW" altLang="en-US" b="1">
                <a:solidFill>
                  <a:schemeClr val="bg1"/>
                </a:solidFill>
                <a:latin typeface="+mj-ea"/>
              </a:rPr>
              <a:t>機能，</a:t>
            </a:r>
            <a:r>
              <a:rPr lang="en-US" altLang="zh-TW" b="1">
                <a:solidFill>
                  <a:schemeClr val="bg1"/>
                </a:solidFill>
                <a:latin typeface="+mj-ea"/>
              </a:rPr>
              <a:t>IT</a:t>
            </a:r>
            <a:r>
              <a:rPr lang="zh-TW" altLang="en-US" b="1">
                <a:solidFill>
                  <a:schemeClr val="bg1"/>
                </a:solidFill>
                <a:latin typeface="+mj-ea"/>
              </a:rPr>
              <a:t>遷移大容量</a:t>
            </a:r>
            <a:r>
              <a:rPr lang="en-US" altLang="zh-TW" b="1">
                <a:solidFill>
                  <a:schemeClr val="bg1"/>
                </a:solidFill>
                <a:latin typeface="+mj-ea"/>
              </a:rPr>
              <a:t>JBOD</a:t>
            </a:r>
            <a:r>
              <a:rPr lang="zh-TW" altLang="en-US" b="1">
                <a:solidFill>
                  <a:schemeClr val="bg1"/>
                </a:solidFill>
                <a:latin typeface="+mj-ea"/>
              </a:rPr>
              <a:t>更方便</a:t>
            </a:r>
            <a:endParaRPr lang="zh-TW" altLang="en-US" b="1">
              <a:solidFill>
                <a:srgbClr val="B2FF4B"/>
              </a:solidFill>
              <a:latin typeface="+mj-ea"/>
            </a:endParaRPr>
          </a:p>
        </p:txBody>
      </p:sp>
      <p:sp>
        <p:nvSpPr>
          <p:cNvPr id="6" name="內容版面配置區 2">
            <a:extLst>
              <a:ext uri="{FF2B5EF4-FFF2-40B4-BE49-F238E27FC236}">
                <a16:creationId xmlns:a16="http://schemas.microsoft.com/office/drawing/2014/main" id="{4925169E-C8CB-6E05-E773-2C5A366BCFDF}"/>
              </a:ext>
            </a:extLst>
          </p:cNvPr>
          <p:cNvSpPr txBox="1">
            <a:spLocks/>
          </p:cNvSpPr>
          <p:nvPr/>
        </p:nvSpPr>
        <p:spPr>
          <a:xfrm>
            <a:off x="1065816" y="1596558"/>
            <a:ext cx="10098370" cy="1688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defTabSz="1219170">
              <a:lnSpc>
                <a:spcPct val="110000"/>
              </a:lnSpc>
              <a:buClr>
                <a:srgbClr val="B7B7B7"/>
              </a:buClr>
              <a:buNone/>
            </a:pPr>
            <a:r>
              <a:rPr kumimoji="1" lang="en-US" altLang="zh-TW" sz="1733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NAS</a:t>
            </a:r>
            <a:r>
              <a:rPr kumimoji="1" lang="zh-TW" altLang="en-US" sz="1733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 透過網路傳輸眾多檔案或是單筆龐大資料時，除了需要耗費漫長的傳輸時間，亦佔用大量頻寬，導致工作效率下降。 </a:t>
            </a:r>
            <a:r>
              <a:rPr kumimoji="1" lang="en-US" altLang="zh-TW" sz="1733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TL-R1200PES-RP, TL-R1600PES-RP, TL-R2400PES-RP </a:t>
            </a:r>
            <a:r>
              <a:rPr kumimoji="1" lang="zh-TW" altLang="en-US" sz="1733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支援熱插拔的資料遷移，只須於於另一台 </a:t>
            </a:r>
            <a:r>
              <a:rPr kumimoji="1" lang="en-US" altLang="zh-TW" sz="1733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NAS</a:t>
            </a:r>
            <a:r>
              <a:rPr kumimoji="1" lang="zh-TW" altLang="en-US" sz="1733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 </a:t>
            </a:r>
            <a:r>
              <a:rPr kumimoji="1" lang="en-US" altLang="zh-TW" sz="1733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B</a:t>
            </a:r>
            <a:r>
              <a:rPr kumimoji="1" lang="zh-TW" altLang="en-US" sz="1733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 預先安裝</a:t>
            </a:r>
            <a:r>
              <a:rPr kumimoji="1" lang="en-US" altLang="zh-TW" sz="1733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QXP-3X4PES</a:t>
            </a:r>
            <a:r>
              <a:rPr kumimoji="1" lang="zh-TW" altLang="en-US" sz="1733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 或 </a:t>
            </a:r>
            <a:r>
              <a:rPr kumimoji="1" lang="en-US" altLang="zh-TW" sz="1733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QXP-3X8PES</a:t>
            </a:r>
            <a:r>
              <a:rPr kumimoji="1" lang="zh-TW" altLang="en-US" sz="1733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，先安全卸載 </a:t>
            </a:r>
            <a:r>
              <a:rPr kumimoji="1" lang="en-US" altLang="zh-TW" sz="1733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NAS</a:t>
            </a:r>
            <a:r>
              <a:rPr kumimoji="1" lang="zh-TW" altLang="en-US" sz="1733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 </a:t>
            </a:r>
            <a:r>
              <a:rPr kumimoji="1" lang="en-US" altLang="zh-TW" sz="1733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A</a:t>
            </a:r>
            <a:r>
              <a:rPr kumimoji="1" lang="zh-TW" altLang="en-US" sz="1733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 下的 </a:t>
            </a:r>
            <a:r>
              <a:rPr kumimoji="1" lang="en-US" altLang="zh-TW" sz="1733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JBOD</a:t>
            </a:r>
            <a:r>
              <a:rPr kumimoji="1" lang="zh-TW" altLang="en-US" sz="1733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，即可安排遷移，將 </a:t>
            </a:r>
            <a:r>
              <a:rPr kumimoji="1" lang="en-US" altLang="zh-TW" sz="1733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JBOD</a:t>
            </a:r>
            <a:r>
              <a:rPr kumimoji="1" lang="zh-TW" altLang="en-US" sz="1733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 整機運送至另一個地點，再與 </a:t>
            </a:r>
            <a:r>
              <a:rPr kumimoji="1" lang="en-US" altLang="zh-TW" sz="1733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NAS</a:t>
            </a:r>
            <a:r>
              <a:rPr kumimoji="1" lang="zh-TW" altLang="en-US" sz="1733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 </a:t>
            </a:r>
            <a:r>
              <a:rPr kumimoji="1" lang="en-US" altLang="zh-TW" sz="1733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B </a:t>
            </a:r>
            <a:r>
              <a:rPr kumimoji="1" lang="zh-TW" altLang="en-US" sz="1733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連接掛載，就是這麼簡便。</a:t>
            </a: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66ADBA4F-3A5F-A918-FC6A-F8ACE748A3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09" y="3256289"/>
            <a:ext cx="11963982" cy="303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2014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: 圓角 8">
            <a:extLst>
              <a:ext uri="{FF2B5EF4-FFF2-40B4-BE49-F238E27FC236}">
                <a16:creationId xmlns:a16="http://schemas.microsoft.com/office/drawing/2014/main" id="{49C2FB84-6F7E-1871-9340-A1BD0AA98463}"/>
              </a:ext>
            </a:extLst>
          </p:cNvPr>
          <p:cNvSpPr/>
          <p:nvPr/>
        </p:nvSpPr>
        <p:spPr>
          <a:xfrm>
            <a:off x="6833568" y="3928862"/>
            <a:ext cx="4330617" cy="2507161"/>
          </a:xfrm>
          <a:prstGeom prst="roundRect">
            <a:avLst>
              <a:gd name="adj" fmla="val 5711"/>
            </a:avLst>
          </a:prstGeom>
          <a:gradFill>
            <a:gsLst>
              <a:gs pos="100000">
                <a:schemeClr val="bg2">
                  <a:lumMod val="25000"/>
                </a:schemeClr>
              </a:gs>
              <a:gs pos="33000">
                <a:schemeClr val="tx1"/>
              </a:gs>
            </a:gsLst>
            <a:lin ang="5400000" scaled="1"/>
          </a:gradFill>
          <a:ln>
            <a:gradFill>
              <a:gsLst>
                <a:gs pos="60000">
                  <a:srgbClr val="B2FF4B"/>
                </a:gs>
                <a:gs pos="57800">
                  <a:srgbClr val="71A62E"/>
                </a:gs>
                <a:gs pos="0">
                  <a:srgbClr val="92D050"/>
                </a:gs>
                <a:gs pos="100000">
                  <a:srgbClr val="C9FC0C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8DE3CA04-C52C-F2EC-33EB-0A632677AA05}"/>
              </a:ext>
            </a:extLst>
          </p:cNvPr>
          <p:cNvSpPr/>
          <p:nvPr/>
        </p:nvSpPr>
        <p:spPr>
          <a:xfrm>
            <a:off x="1123805" y="3928863"/>
            <a:ext cx="4330617" cy="2507161"/>
          </a:xfrm>
          <a:prstGeom prst="roundRect">
            <a:avLst>
              <a:gd name="adj" fmla="val 5711"/>
            </a:avLst>
          </a:prstGeom>
          <a:gradFill>
            <a:gsLst>
              <a:gs pos="100000">
                <a:schemeClr val="bg2">
                  <a:lumMod val="25000"/>
                </a:schemeClr>
              </a:gs>
              <a:gs pos="33000">
                <a:schemeClr val="tx1"/>
              </a:gs>
            </a:gsLst>
            <a:lin ang="5400000" scaled="1"/>
          </a:gradFill>
          <a:ln>
            <a:gradFill>
              <a:gsLst>
                <a:gs pos="60000">
                  <a:srgbClr val="B2FF4B"/>
                </a:gs>
                <a:gs pos="57800">
                  <a:srgbClr val="71A62E"/>
                </a:gs>
                <a:gs pos="0">
                  <a:srgbClr val="182C06"/>
                </a:gs>
                <a:gs pos="100000">
                  <a:srgbClr val="182C06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id="{2FD9DED5-6851-44FF-4C1D-6CDD08E28E7F}"/>
              </a:ext>
            </a:extLst>
          </p:cNvPr>
          <p:cNvSpPr txBox="1">
            <a:spLocks/>
          </p:cNvSpPr>
          <p:nvPr/>
        </p:nvSpPr>
        <p:spPr>
          <a:xfrm>
            <a:off x="0" y="236707"/>
            <a:ext cx="12192000" cy="16597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b="1">
                <a:solidFill>
                  <a:schemeClr val="bg1"/>
                </a:solidFill>
                <a:latin typeface="+mj-ea"/>
              </a:rPr>
              <a:t>電源開 </a:t>
            </a:r>
            <a:r>
              <a:rPr lang="en-US" altLang="zh-TW" b="1">
                <a:solidFill>
                  <a:schemeClr val="bg1"/>
                </a:solidFill>
                <a:latin typeface="+mj-ea"/>
              </a:rPr>
              <a:t>/ </a:t>
            </a:r>
            <a:r>
              <a:rPr lang="zh-TW" altLang="en-US" b="1">
                <a:solidFill>
                  <a:schemeClr val="bg1"/>
                </a:solidFill>
                <a:latin typeface="+mj-ea"/>
              </a:rPr>
              <a:t>關與 </a:t>
            </a:r>
            <a:r>
              <a:rPr lang="en-US" altLang="zh-TW" b="1">
                <a:solidFill>
                  <a:schemeClr val="bg1"/>
                </a:solidFill>
                <a:latin typeface="+mj-ea"/>
              </a:rPr>
              <a:t>NAS </a:t>
            </a:r>
            <a:r>
              <a:rPr lang="zh-TW" altLang="en-US" b="1">
                <a:solidFill>
                  <a:schemeClr val="bg1"/>
                </a:solidFill>
                <a:latin typeface="+mj-ea"/>
              </a:rPr>
              <a:t>主機連動</a:t>
            </a:r>
          </a:p>
        </p:txBody>
      </p:sp>
      <p:sp>
        <p:nvSpPr>
          <p:cNvPr id="6" name="內容版面配置區 2">
            <a:extLst>
              <a:ext uri="{FF2B5EF4-FFF2-40B4-BE49-F238E27FC236}">
                <a16:creationId xmlns:a16="http://schemas.microsoft.com/office/drawing/2014/main" id="{4925169E-C8CB-6E05-E773-2C5A366BCFDF}"/>
              </a:ext>
            </a:extLst>
          </p:cNvPr>
          <p:cNvSpPr txBox="1">
            <a:spLocks/>
          </p:cNvSpPr>
          <p:nvPr/>
        </p:nvSpPr>
        <p:spPr>
          <a:xfrm>
            <a:off x="1065816" y="1596558"/>
            <a:ext cx="10098370" cy="1688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defTabSz="1219170">
              <a:lnSpc>
                <a:spcPct val="110000"/>
              </a:lnSpc>
              <a:buClr>
                <a:srgbClr val="B7B7B7"/>
              </a:buClr>
              <a:buNone/>
            </a:pPr>
            <a:r>
              <a:rPr kumimoji="1" lang="zh-TW" altLang="en-US" sz="1733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一般經濟型擴充裝置遇到停電後，需 </a:t>
            </a:r>
            <a:r>
              <a:rPr kumimoji="1" lang="en-US" altLang="zh-TW" sz="1733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IT</a:t>
            </a:r>
            <a:r>
              <a:rPr kumimoji="1" lang="zh-TW" altLang="en-US" sz="1733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 人員於現場按下電源開關重啟才能恢復狀態，若機房架設在遠端或是發生在非上班時間，會讓重啟</a:t>
            </a:r>
            <a:r>
              <a:rPr kumimoji="1" lang="en-US" altLang="zh-TW" sz="1733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JBOD</a:t>
            </a:r>
            <a:r>
              <a:rPr kumimoji="1" lang="zh-TW" altLang="en-US" sz="1733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變得困難重重。為了免除現場開關 </a:t>
            </a:r>
            <a:r>
              <a:rPr kumimoji="1" lang="en-US" altLang="zh-TW" sz="1733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JBOD</a:t>
            </a:r>
            <a:r>
              <a:rPr kumimoji="1" lang="zh-TW" altLang="en-US" sz="1733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 的不便，</a:t>
            </a:r>
            <a:r>
              <a:rPr kumimoji="1" lang="en-US" altLang="zh-TW" sz="1733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TL-R1200PES-RP, TL-R1600PES-RP, TL-R2400PES-RP </a:t>
            </a:r>
            <a:r>
              <a:rPr kumimoji="1" lang="zh-TW" altLang="en-US" sz="1733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提供了便利的功能，</a:t>
            </a:r>
            <a:r>
              <a:rPr kumimoji="1" lang="zh-TW" altLang="en-US" sz="1733" kern="0">
                <a:solidFill>
                  <a:srgbClr val="B7F842"/>
                </a:solidFill>
                <a:latin typeface="Arial"/>
                <a:ea typeface="微軟正黑體"/>
                <a:sym typeface="Arial" panose="020B0604020202020204" pitchFamily="34" charset="0"/>
              </a:rPr>
              <a:t>電源開 </a:t>
            </a:r>
            <a:r>
              <a:rPr kumimoji="1" lang="en-US" altLang="zh-TW" sz="1733" kern="0">
                <a:solidFill>
                  <a:srgbClr val="B7F842"/>
                </a:solidFill>
                <a:latin typeface="Arial"/>
                <a:ea typeface="微軟正黑體"/>
                <a:sym typeface="Arial" panose="020B0604020202020204" pitchFamily="34" charset="0"/>
              </a:rPr>
              <a:t>/ </a:t>
            </a:r>
            <a:r>
              <a:rPr kumimoji="1" lang="zh-TW" altLang="en-US" sz="1733" kern="0">
                <a:solidFill>
                  <a:srgbClr val="B7F842"/>
                </a:solidFill>
                <a:latin typeface="Arial"/>
                <a:ea typeface="微軟正黑體"/>
                <a:sym typeface="Arial" panose="020B0604020202020204" pitchFamily="34" charset="0"/>
              </a:rPr>
              <a:t>關與 </a:t>
            </a:r>
            <a:r>
              <a:rPr kumimoji="1" lang="en-US" altLang="zh-TW" sz="1733" kern="0">
                <a:solidFill>
                  <a:srgbClr val="B7F842"/>
                </a:solidFill>
                <a:latin typeface="Arial"/>
                <a:ea typeface="微軟正黑體"/>
                <a:sym typeface="Arial" panose="020B0604020202020204" pitchFamily="34" charset="0"/>
              </a:rPr>
              <a:t>NAS </a:t>
            </a:r>
            <a:r>
              <a:rPr kumimoji="1" lang="zh-TW" altLang="en-US" sz="1733" kern="0">
                <a:solidFill>
                  <a:srgbClr val="B7F842"/>
                </a:solidFill>
                <a:latin typeface="Arial"/>
                <a:ea typeface="微軟正黑體"/>
                <a:sym typeface="Arial" panose="020B0604020202020204" pitchFamily="34" charset="0"/>
              </a:rPr>
              <a:t>主機連動</a:t>
            </a:r>
            <a:r>
              <a:rPr kumimoji="1" lang="zh-TW" altLang="en-US" sz="1733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，可在遇到停電後的 </a:t>
            </a:r>
            <a:r>
              <a:rPr kumimoji="1" lang="en-US" altLang="zh-TW" sz="1733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NAS</a:t>
            </a:r>
            <a:r>
              <a:rPr kumimoji="1" lang="zh-TW" altLang="en-US" sz="1733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 重啟一併將 </a:t>
            </a:r>
            <a:r>
              <a:rPr kumimoji="1" lang="en-US" altLang="zh-TW" sz="1733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JBOD</a:t>
            </a:r>
            <a:r>
              <a:rPr kumimoji="1" lang="zh-TW" altLang="en-US" sz="1733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 一起開啟，無疑是貼心的設計。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B5A566C5-9982-3817-FC22-15F8640333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3428" y="4160494"/>
            <a:ext cx="9505143" cy="204833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2231443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圖片 52">
            <a:extLst>
              <a:ext uri="{FF2B5EF4-FFF2-40B4-BE49-F238E27FC236}">
                <a16:creationId xmlns:a16="http://schemas.microsoft.com/office/drawing/2014/main" id="{B505C180-6B14-82A3-775B-1CFE6D0B0A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3" y="0"/>
            <a:ext cx="12180173" cy="6858000"/>
          </a:xfrm>
          <a:prstGeom prst="rect">
            <a:avLst/>
          </a:prstGeom>
        </p:spPr>
      </p:pic>
      <p:sp>
        <p:nvSpPr>
          <p:cNvPr id="9" name="標題 1">
            <a:extLst>
              <a:ext uri="{FF2B5EF4-FFF2-40B4-BE49-F238E27FC236}">
                <a16:creationId xmlns:a16="http://schemas.microsoft.com/office/drawing/2014/main" id="{F10A5D66-076C-103F-321E-5746402A745D}"/>
              </a:ext>
            </a:extLst>
          </p:cNvPr>
          <p:cNvSpPr txBox="1">
            <a:spLocks/>
          </p:cNvSpPr>
          <p:nvPr/>
        </p:nvSpPr>
        <p:spPr>
          <a:xfrm>
            <a:off x="0" y="6948"/>
            <a:ext cx="12192000" cy="16597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TW" b="1">
                <a:solidFill>
                  <a:schemeClr val="bg1"/>
                </a:solidFill>
                <a:latin typeface="+mj-ea"/>
              </a:rPr>
              <a:t>TL-R1200PES-RP </a:t>
            </a:r>
            <a:r>
              <a:rPr lang="zh-TW" altLang="en-US" b="1">
                <a:solidFill>
                  <a:schemeClr val="bg1"/>
                </a:solidFill>
                <a:latin typeface="+mj-ea"/>
              </a:rPr>
              <a:t>外觀介紹</a:t>
            </a:r>
          </a:p>
        </p:txBody>
      </p: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63298145-34F0-F3A7-7897-BC15D03852CF}"/>
              </a:ext>
            </a:extLst>
          </p:cNvPr>
          <p:cNvSpPr txBox="1"/>
          <p:nvPr/>
        </p:nvSpPr>
        <p:spPr>
          <a:xfrm>
            <a:off x="416437" y="5283558"/>
            <a:ext cx="3039932" cy="7562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R="0" lvl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H</a:t>
            </a:r>
            <a:r>
              <a:rPr kumimoji="0" lang="pl-PL" sz="1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x </a:t>
            </a:r>
            <a:r>
              <a:rPr kumimoji="0" lang="en-US" altLang="zh-TW" sz="1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W</a:t>
            </a:r>
            <a:r>
              <a:rPr kumimoji="0" lang="zh-TW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x </a:t>
            </a:r>
            <a:r>
              <a:rPr kumimoji="0" lang="en-US" altLang="zh-TW" sz="1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D</a:t>
            </a:r>
            <a:br>
              <a:rPr kumimoji="0" lang="en-US" altLang="zh-TW" sz="1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</a:b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(88.65 x 482.2 x 423.8 mm)</a:t>
            </a:r>
          </a:p>
          <a:p>
            <a:pPr marR="0" lvl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(3.49 x 18.98 x 16.69 inch)</a:t>
            </a: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936903A6-0C38-2013-EECE-4B66446E9752}"/>
              </a:ext>
            </a:extLst>
          </p:cNvPr>
          <p:cNvGrpSpPr/>
          <p:nvPr/>
        </p:nvGrpSpPr>
        <p:grpSpPr>
          <a:xfrm>
            <a:off x="879205" y="3950340"/>
            <a:ext cx="1420581" cy="1239633"/>
            <a:chOff x="879205" y="3950340"/>
            <a:chExt cx="1420581" cy="1239633"/>
          </a:xfrm>
        </p:grpSpPr>
        <p:sp>
          <p:nvSpPr>
            <p:cNvPr id="5" name="橢圓 4">
              <a:extLst>
                <a:ext uri="{FF2B5EF4-FFF2-40B4-BE49-F238E27FC236}">
                  <a16:creationId xmlns:a16="http://schemas.microsoft.com/office/drawing/2014/main" id="{A8D5886E-EE65-D345-7F3C-68C8C3F94425}"/>
                </a:ext>
              </a:extLst>
            </p:cNvPr>
            <p:cNvSpPr/>
            <p:nvPr/>
          </p:nvSpPr>
          <p:spPr>
            <a:xfrm>
              <a:off x="1133041" y="3950340"/>
              <a:ext cx="924739" cy="924739"/>
            </a:xfrm>
            <a:prstGeom prst="ellipse">
              <a:avLst/>
            </a:prstGeom>
            <a:gradFill flip="none" rotWithShape="1">
              <a:gsLst>
                <a:gs pos="37000">
                  <a:srgbClr val="60F217"/>
                </a:gs>
                <a:gs pos="100000">
                  <a:srgbClr val="182C06"/>
                </a:gs>
                <a:gs pos="0">
                  <a:srgbClr val="C9FC0C"/>
                </a:gs>
              </a:gsLst>
              <a:path path="shape">
                <a:fillToRect l="50000" t="50000" r="50000" b="50000"/>
              </a:path>
              <a:tileRect/>
            </a:gradFill>
            <a:ln>
              <a:gradFill>
                <a:gsLst>
                  <a:gs pos="0">
                    <a:srgbClr val="60F217"/>
                  </a:gs>
                  <a:gs pos="100000">
                    <a:srgbClr val="60F217"/>
                  </a:gs>
                  <a:gs pos="35000">
                    <a:srgbClr val="C9FC0C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6" name="Picture 2" descr="硬碟槽鑰匙 x 2">
              <a:extLst>
                <a:ext uri="{FF2B5EF4-FFF2-40B4-BE49-F238E27FC236}">
                  <a16:creationId xmlns:a16="http://schemas.microsoft.com/office/drawing/2014/main" id="{3D7AA1A7-1D7F-C209-4CDD-F2D7EE5D1BB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7127" y="4015462"/>
              <a:ext cx="924739" cy="859617"/>
            </a:xfrm>
            <a:prstGeom prst="rect">
              <a:avLst/>
            </a:prstGeom>
            <a:noFill/>
            <a:effectLst>
              <a:outerShdw blurRad="165100" dist="38100" dir="4800000" sx="118000" sy="118000" algn="tl" rotWithShape="0">
                <a:prstClr val="black">
                  <a:alpha val="6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C4AF3D84-69B1-11A6-4945-298B691ADB1B}"/>
                </a:ext>
              </a:extLst>
            </p:cNvPr>
            <p:cNvSpPr txBox="1"/>
            <p:nvPr/>
          </p:nvSpPr>
          <p:spPr>
            <a:xfrm>
              <a:off x="879205" y="4875079"/>
              <a:ext cx="1420581" cy="314894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R="0" lvl="0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100" b="1" i="0" u="none" strike="noStrike" kern="1200" cap="none" spc="0" normalizeH="0" baseline="0" noProof="0">
                  <a:ln>
                    <a:noFill/>
                  </a:ln>
                  <a:solidFill>
                    <a:srgbClr val="60F217"/>
                  </a:solidFill>
                  <a:effectLst/>
                  <a:uLnTx/>
                  <a:uFillTx/>
                  <a:latin typeface="+mj-lt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Tray keys in pack</a:t>
              </a:r>
              <a:endPara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60F217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57444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圖片 15">
            <a:extLst>
              <a:ext uri="{FF2B5EF4-FFF2-40B4-BE49-F238E27FC236}">
                <a16:creationId xmlns:a16="http://schemas.microsoft.com/office/drawing/2014/main" id="{9A42ECF5-9D1C-74EB-0E2F-349EB63D11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3" y="0"/>
            <a:ext cx="12180173" cy="6858000"/>
          </a:xfrm>
          <a:prstGeom prst="rect">
            <a:avLst/>
          </a:prstGeom>
        </p:spPr>
      </p:pic>
      <p:sp>
        <p:nvSpPr>
          <p:cNvPr id="12" name="標題 1">
            <a:extLst>
              <a:ext uri="{FF2B5EF4-FFF2-40B4-BE49-F238E27FC236}">
                <a16:creationId xmlns:a16="http://schemas.microsoft.com/office/drawing/2014/main" id="{DDBB755A-6278-0067-324F-351AB4A5127B}"/>
              </a:ext>
            </a:extLst>
          </p:cNvPr>
          <p:cNvSpPr txBox="1">
            <a:spLocks/>
          </p:cNvSpPr>
          <p:nvPr/>
        </p:nvSpPr>
        <p:spPr>
          <a:xfrm>
            <a:off x="0" y="6948"/>
            <a:ext cx="12192000" cy="16597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TW" b="1">
                <a:solidFill>
                  <a:schemeClr val="bg1"/>
                </a:solidFill>
                <a:latin typeface="+mj-ea"/>
              </a:rPr>
              <a:t>TL-R1600PES-RP </a:t>
            </a:r>
            <a:r>
              <a:rPr lang="zh-TW" altLang="en-US" b="1">
                <a:solidFill>
                  <a:schemeClr val="bg1"/>
                </a:solidFill>
                <a:latin typeface="+mj-ea"/>
              </a:rPr>
              <a:t>外觀介紹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C9DF2AD6-76FA-931D-2497-3130EEE4259C}"/>
              </a:ext>
            </a:extLst>
          </p:cNvPr>
          <p:cNvSpPr txBox="1"/>
          <p:nvPr/>
        </p:nvSpPr>
        <p:spPr>
          <a:xfrm>
            <a:off x="416437" y="5550258"/>
            <a:ext cx="3039932" cy="7562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R="0" lvl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H</a:t>
            </a:r>
            <a:r>
              <a:rPr kumimoji="0" lang="pl-PL" sz="1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x </a:t>
            </a:r>
            <a:r>
              <a:rPr kumimoji="0" lang="en-US" altLang="zh-TW" sz="1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W</a:t>
            </a:r>
            <a:r>
              <a:rPr kumimoji="0" lang="zh-TW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x </a:t>
            </a:r>
            <a:r>
              <a:rPr kumimoji="0" lang="en-US" altLang="zh-TW" sz="1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D</a:t>
            </a:r>
            <a:br>
              <a:rPr kumimoji="0" lang="en-US" altLang="zh-TW" sz="1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</a:br>
            <a:r>
              <a:rPr kumimoji="0" lang="pl-PL" sz="1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kumimoji="0" lang="en-US" sz="1000" b="0" i="0" u="none" strike="noStrike" kern="1200" cap="none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(</a:t>
            </a:r>
            <a:r>
              <a:rPr kumimoji="0" lang="pl-PL" sz="1000" b="0" i="0" u="none" strike="noStrike" kern="1200" cap="none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131.3 </a:t>
            </a:r>
            <a:r>
              <a:rPr kumimoji="0" lang="en-US" sz="1000" b="0" i="0" u="none" strike="noStrike" kern="1200" cap="none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x </a:t>
            </a:r>
            <a:r>
              <a:rPr kumimoji="0" lang="pl-PL" sz="1000" b="0" i="0" u="none" strike="noStrike" kern="1200" cap="none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482.2 </a:t>
            </a:r>
            <a:r>
              <a:rPr kumimoji="0" lang="en-US" sz="1000" b="0" i="0" u="none" strike="noStrike" kern="1200" cap="none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x </a:t>
            </a:r>
            <a:r>
              <a:rPr kumimoji="0" lang="pl-PL" sz="1000" b="0" i="0" u="none" strike="noStrike" kern="1200" cap="none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425.3</a:t>
            </a:r>
            <a:r>
              <a:rPr kumimoji="0" lang="zh-TW" altLang="en-US" sz="1000" b="0" i="0" u="none" strike="noStrike" kern="1200" cap="none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kumimoji="0" lang="en-US" altLang="zh-TW" sz="1000" b="0" i="0" u="none" strike="noStrike" kern="1200" cap="none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mm</a:t>
            </a:r>
            <a:r>
              <a:rPr kumimoji="0" lang="en-US" sz="1000" b="0" i="0" u="none" strike="noStrike" kern="1200" cap="none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)</a:t>
            </a:r>
            <a:br>
              <a:rPr kumimoji="0" lang="en-US" sz="1000" b="0" i="0" u="none" strike="noStrike" kern="1200" cap="none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</a:br>
            <a:r>
              <a:rPr kumimoji="0" lang="en-US" altLang="zh-TW" sz="1000" b="0" i="0" u="none" strike="noStrike" kern="1200" cap="none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(5.17 x 18.98 x 16.74 inch)</a:t>
            </a:r>
            <a:endParaRPr kumimoji="0" lang="zh-TW" altLang="en-US" sz="1000" b="0" i="0" u="none" strike="noStrike" kern="1200" cap="none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21DFC932-BE26-219C-604E-E9C5424624EC}"/>
              </a:ext>
            </a:extLst>
          </p:cNvPr>
          <p:cNvGrpSpPr/>
          <p:nvPr/>
        </p:nvGrpSpPr>
        <p:grpSpPr>
          <a:xfrm>
            <a:off x="879205" y="3950340"/>
            <a:ext cx="1420581" cy="1239633"/>
            <a:chOff x="879205" y="3950340"/>
            <a:chExt cx="1420581" cy="1239633"/>
          </a:xfrm>
        </p:grpSpPr>
        <p:sp>
          <p:nvSpPr>
            <p:cNvPr id="5" name="橢圓 4">
              <a:extLst>
                <a:ext uri="{FF2B5EF4-FFF2-40B4-BE49-F238E27FC236}">
                  <a16:creationId xmlns:a16="http://schemas.microsoft.com/office/drawing/2014/main" id="{2F088D54-3B7D-45DB-A53F-F34E212A7805}"/>
                </a:ext>
              </a:extLst>
            </p:cNvPr>
            <p:cNvSpPr/>
            <p:nvPr/>
          </p:nvSpPr>
          <p:spPr>
            <a:xfrm>
              <a:off x="1133041" y="3950340"/>
              <a:ext cx="924739" cy="924739"/>
            </a:xfrm>
            <a:prstGeom prst="ellipse">
              <a:avLst/>
            </a:prstGeom>
            <a:gradFill flip="none" rotWithShape="1">
              <a:gsLst>
                <a:gs pos="37000">
                  <a:srgbClr val="60F217"/>
                </a:gs>
                <a:gs pos="100000">
                  <a:srgbClr val="182C06"/>
                </a:gs>
                <a:gs pos="0">
                  <a:srgbClr val="C9FC0C"/>
                </a:gs>
              </a:gsLst>
              <a:path path="shape">
                <a:fillToRect l="50000" t="50000" r="50000" b="50000"/>
              </a:path>
              <a:tileRect/>
            </a:gradFill>
            <a:ln>
              <a:gradFill>
                <a:gsLst>
                  <a:gs pos="0">
                    <a:srgbClr val="60F217"/>
                  </a:gs>
                  <a:gs pos="100000">
                    <a:srgbClr val="60F217"/>
                  </a:gs>
                  <a:gs pos="35000">
                    <a:srgbClr val="C9FC0C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6" name="Picture 2" descr="硬碟槽鑰匙 x 2">
              <a:extLst>
                <a:ext uri="{FF2B5EF4-FFF2-40B4-BE49-F238E27FC236}">
                  <a16:creationId xmlns:a16="http://schemas.microsoft.com/office/drawing/2014/main" id="{C40395FC-8AF6-9C27-B92D-EC084925614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7127" y="4015462"/>
              <a:ext cx="924739" cy="859617"/>
            </a:xfrm>
            <a:prstGeom prst="rect">
              <a:avLst/>
            </a:prstGeom>
            <a:noFill/>
            <a:effectLst>
              <a:outerShdw blurRad="165100" dist="38100" dir="4800000" sx="118000" sy="118000" algn="tl" rotWithShape="0">
                <a:prstClr val="black">
                  <a:alpha val="6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AA3AE46E-3BE4-AACC-1D7E-7ED42C1C43B0}"/>
                </a:ext>
              </a:extLst>
            </p:cNvPr>
            <p:cNvSpPr txBox="1"/>
            <p:nvPr/>
          </p:nvSpPr>
          <p:spPr>
            <a:xfrm>
              <a:off x="879205" y="4875079"/>
              <a:ext cx="1420581" cy="314894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R="0" lvl="0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100" b="1" i="0" u="none" strike="noStrike" kern="1200" cap="none" spc="0" normalizeH="0" baseline="0" noProof="0">
                  <a:ln>
                    <a:noFill/>
                  </a:ln>
                  <a:solidFill>
                    <a:srgbClr val="60F217"/>
                  </a:solidFill>
                  <a:effectLst/>
                  <a:uLnTx/>
                  <a:uFillTx/>
                  <a:latin typeface="+mj-lt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Tray keys in pack</a:t>
              </a:r>
              <a:endPara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60F217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727110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電子產品, 文字, 電腦, 螢幕擷取畫面 的圖片&#10;&#10;自動產生的描述">
            <a:extLst>
              <a:ext uri="{FF2B5EF4-FFF2-40B4-BE49-F238E27FC236}">
                <a16:creationId xmlns:a16="http://schemas.microsoft.com/office/drawing/2014/main" id="{AD28EA8B-1269-73A2-3957-0B5B531F20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3" y="0"/>
            <a:ext cx="12182534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602B1215-8D59-8C4B-AEB0-683E66C16F1B}"/>
              </a:ext>
            </a:extLst>
          </p:cNvPr>
          <p:cNvSpPr txBox="1">
            <a:spLocks/>
          </p:cNvSpPr>
          <p:nvPr/>
        </p:nvSpPr>
        <p:spPr>
          <a:xfrm>
            <a:off x="0" y="6948"/>
            <a:ext cx="12192000" cy="16597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TW" b="1">
                <a:solidFill>
                  <a:schemeClr val="bg1"/>
                </a:solidFill>
                <a:latin typeface="+mj-ea"/>
              </a:rPr>
              <a:t>TL-R2400PES-RP </a:t>
            </a:r>
            <a:r>
              <a:rPr lang="zh-TW" altLang="en-US" b="1">
                <a:solidFill>
                  <a:schemeClr val="bg1"/>
                </a:solidFill>
                <a:latin typeface="+mj-ea"/>
              </a:rPr>
              <a:t>外觀介紹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D36A0770-83DD-63FC-B041-2D5BFCBE1D91}"/>
              </a:ext>
            </a:extLst>
          </p:cNvPr>
          <p:cNvSpPr txBox="1"/>
          <p:nvPr/>
        </p:nvSpPr>
        <p:spPr>
          <a:xfrm>
            <a:off x="416437" y="5550258"/>
            <a:ext cx="3039932" cy="7562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R="0" lvl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H</a:t>
            </a:r>
            <a:r>
              <a:rPr kumimoji="0" lang="pl-PL" sz="1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x </a:t>
            </a:r>
            <a:r>
              <a:rPr kumimoji="0" lang="en-US" altLang="zh-TW" sz="1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W</a:t>
            </a:r>
            <a:r>
              <a:rPr kumimoji="0" lang="zh-TW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x </a:t>
            </a:r>
            <a:r>
              <a:rPr kumimoji="0" lang="en-US" altLang="zh-TW" sz="1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D</a:t>
            </a:r>
            <a:br>
              <a:rPr kumimoji="0" lang="en-US" altLang="zh-TW" sz="1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</a:br>
            <a:r>
              <a:rPr kumimoji="0" lang="pl-PL" sz="1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kumimoji="0" lang="en-US" sz="1000" b="0" i="0" u="none" strike="noStrike" kern="1200" cap="none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(176.15</a:t>
            </a:r>
            <a:r>
              <a:rPr kumimoji="0" lang="pl-PL" sz="1000" b="0" i="0" u="none" strike="noStrike" kern="1200" cap="none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kumimoji="0" lang="en-US" sz="1000" b="0" i="0" u="none" strike="noStrike" kern="1200" cap="none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x </a:t>
            </a:r>
            <a:r>
              <a:rPr kumimoji="0" lang="pl-PL" sz="1000" b="0" i="0" u="none" strike="noStrike" kern="1200" cap="none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4</a:t>
            </a:r>
            <a:r>
              <a:rPr lang="en-US" sz="100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42.4</a:t>
            </a:r>
            <a:r>
              <a:rPr kumimoji="0" lang="pl-PL" sz="1000" b="0" i="0" u="none" strike="noStrike" kern="1200" cap="none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kumimoji="0" lang="en-US" sz="1000" b="0" i="0" u="none" strike="noStrike" kern="1200" cap="none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x 630.2</a:t>
            </a:r>
            <a:r>
              <a:rPr kumimoji="0" lang="zh-TW" altLang="en-US" sz="1000" b="0" i="0" u="none" strike="noStrike" kern="1200" cap="none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kumimoji="0" lang="en-US" altLang="zh-TW" sz="1000" b="0" i="0" u="none" strike="noStrike" kern="1200" cap="none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mm</a:t>
            </a:r>
            <a:r>
              <a:rPr kumimoji="0" lang="en-US" sz="1000" b="0" i="0" u="none" strike="noStrike" kern="1200" cap="none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)</a:t>
            </a:r>
            <a:br>
              <a:rPr kumimoji="0" lang="en-US" sz="1000" b="0" i="0" u="none" strike="noStrike" kern="1200" cap="none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</a:br>
            <a:r>
              <a:rPr kumimoji="0" lang="en-US" altLang="zh-TW" sz="1000" b="0" i="0" u="none" strike="noStrike" kern="1200" cap="none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(</a:t>
            </a:r>
            <a:r>
              <a:rPr lang="en-US" altLang="zh-TW" sz="100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6.94</a:t>
            </a:r>
            <a:r>
              <a:rPr kumimoji="0" lang="en-US" altLang="zh-TW" sz="1000" b="0" i="0" u="none" strike="noStrike" kern="1200" cap="none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x </a:t>
            </a:r>
            <a:r>
              <a:rPr lang="en-US" altLang="zh-TW" sz="100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17.42</a:t>
            </a:r>
            <a:r>
              <a:rPr kumimoji="0" lang="en-US" altLang="zh-TW" sz="1000" b="0" i="0" u="none" strike="noStrike" kern="1200" cap="none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x </a:t>
            </a:r>
            <a:r>
              <a:rPr lang="en-US" altLang="zh-TW" sz="100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24.81</a:t>
            </a:r>
            <a:r>
              <a:rPr kumimoji="0" lang="en-US" altLang="zh-TW" sz="1000" b="0" i="0" u="none" strike="noStrike" kern="1200" cap="none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inch)</a:t>
            </a:r>
            <a:endParaRPr kumimoji="0" lang="zh-TW" altLang="en-US" sz="1000" b="0" i="0" u="none" strike="noStrike" kern="1200" cap="none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39029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標題 1">
            <a:extLst>
              <a:ext uri="{FF2B5EF4-FFF2-40B4-BE49-F238E27FC236}">
                <a16:creationId xmlns:a16="http://schemas.microsoft.com/office/drawing/2014/main" id="{31046D79-B7A3-0BDB-5DF8-E987FF183B8C}"/>
              </a:ext>
            </a:extLst>
          </p:cNvPr>
          <p:cNvSpPr txBox="1">
            <a:spLocks/>
          </p:cNvSpPr>
          <p:nvPr/>
        </p:nvSpPr>
        <p:spPr>
          <a:xfrm>
            <a:off x="0" y="514555"/>
            <a:ext cx="12192000" cy="16597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altLang="zh-TW" b="1">
                <a:solidFill>
                  <a:schemeClr val="bg1"/>
                </a:solidFill>
                <a:latin typeface="+mj-ea"/>
              </a:rPr>
              <a:t>PCIe JBOD I/O</a:t>
            </a:r>
            <a:r>
              <a:rPr lang="zh-TW" altLang="en-US" b="1">
                <a:solidFill>
                  <a:schemeClr val="bg1"/>
                </a:solidFill>
                <a:latin typeface="+mj-ea"/>
              </a:rPr>
              <a:t> 說明</a:t>
            </a:r>
            <a:r>
              <a:rPr lang="pt-BR" altLang="zh-TW" b="1">
                <a:solidFill>
                  <a:schemeClr val="bg1"/>
                </a:solidFill>
                <a:latin typeface="+mj-ea"/>
              </a:rPr>
              <a:t> (TL-R1200PES-RP, TL-R1600PES-RP, TL-R2400</a:t>
            </a:r>
            <a:r>
              <a:rPr lang="en-US" altLang="zh-TW" b="1">
                <a:solidFill>
                  <a:schemeClr val="bg1"/>
                </a:solidFill>
                <a:latin typeface="+mj-ea"/>
              </a:rPr>
              <a:t>PES</a:t>
            </a:r>
            <a:r>
              <a:rPr lang="pt-BR" altLang="zh-TW" b="1">
                <a:solidFill>
                  <a:schemeClr val="bg1"/>
                </a:solidFill>
                <a:latin typeface="+mj-ea"/>
              </a:rPr>
              <a:t>)</a:t>
            </a:r>
            <a:endParaRPr lang="zh-TW" altLang="en-US" b="1">
              <a:solidFill>
                <a:schemeClr val="bg1"/>
              </a:solidFill>
              <a:latin typeface="+mj-ea"/>
            </a:endParaRPr>
          </a:p>
        </p:txBody>
      </p:sp>
      <p:graphicFrame>
        <p:nvGraphicFramePr>
          <p:cNvPr id="15" name="表格 2">
            <a:extLst>
              <a:ext uri="{FF2B5EF4-FFF2-40B4-BE49-F238E27FC236}">
                <a16:creationId xmlns:a16="http://schemas.microsoft.com/office/drawing/2014/main" id="{31F2F34C-8308-5F59-0759-57C72EF09A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6024148"/>
              </p:ext>
            </p:extLst>
          </p:nvPr>
        </p:nvGraphicFramePr>
        <p:xfrm>
          <a:off x="583509" y="2729760"/>
          <a:ext cx="5512491" cy="2582475"/>
        </p:xfrm>
        <a:graphic>
          <a:graphicData uri="http://schemas.openxmlformats.org/drawingml/2006/table">
            <a:tbl>
              <a:tblPr firstRow="1" bandRow="1">
                <a:effectLst>
                  <a:outerShdw blurRad="152400" dist="292100" dir="2700000" algn="tl" rotWithShape="0">
                    <a:prstClr val="black">
                      <a:alpha val="23000"/>
                    </a:prstClr>
                  </a:outerShdw>
                </a:effectLst>
                <a:tableStyleId>{5C22544A-7EE6-4342-B048-85BDC9FD1C3A}</a:tableStyleId>
              </a:tblPr>
              <a:tblGrid>
                <a:gridCol w="649362">
                  <a:extLst>
                    <a:ext uri="{9D8B030D-6E8A-4147-A177-3AD203B41FA5}">
                      <a16:colId xmlns:a16="http://schemas.microsoft.com/office/drawing/2014/main" val="1611152212"/>
                    </a:ext>
                  </a:extLst>
                </a:gridCol>
                <a:gridCol w="1551826">
                  <a:extLst>
                    <a:ext uri="{9D8B030D-6E8A-4147-A177-3AD203B41FA5}">
                      <a16:colId xmlns:a16="http://schemas.microsoft.com/office/drawing/2014/main" val="3086726967"/>
                    </a:ext>
                  </a:extLst>
                </a:gridCol>
                <a:gridCol w="3311303">
                  <a:extLst>
                    <a:ext uri="{9D8B030D-6E8A-4147-A177-3AD203B41FA5}">
                      <a16:colId xmlns:a16="http://schemas.microsoft.com/office/drawing/2014/main" val="2909376281"/>
                    </a:ext>
                  </a:extLst>
                </a:gridCol>
              </a:tblGrid>
              <a:tr h="40067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>
                          <a:latin typeface="+mj-lt"/>
                        </a:rPr>
                        <a:t>No.</a:t>
                      </a:r>
                      <a:endParaRPr lang="zh-TW" altLang="en-US" sz="1600">
                        <a:latin typeface="+mj-lt"/>
                      </a:endParaRPr>
                    </a:p>
                  </a:txBody>
                  <a:tcPr marL="18000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600" b="1">
                          <a:solidFill>
                            <a:srgbClr val="60F217"/>
                          </a:solidFill>
                          <a:effectLst/>
                          <a:latin typeface="+mj-lt"/>
                        </a:rPr>
                        <a:t>位置</a:t>
                      </a:r>
                      <a:endParaRPr lang="en-US" altLang="zh-TW" sz="1600" b="1">
                        <a:solidFill>
                          <a:srgbClr val="60F217"/>
                        </a:solidFill>
                        <a:effectLst/>
                        <a:latin typeface="+mj-lt"/>
                      </a:endParaRPr>
                    </a:p>
                  </a:txBody>
                  <a:tcPr marL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600" b="1">
                          <a:solidFill>
                            <a:srgbClr val="60F217"/>
                          </a:solidFill>
                          <a:effectLst/>
                          <a:latin typeface="+mj-lt"/>
                        </a:rPr>
                        <a:t>說明</a:t>
                      </a:r>
                      <a:endParaRPr lang="en-US" altLang="zh-TW" sz="1600" b="1">
                        <a:solidFill>
                          <a:srgbClr val="60F217"/>
                        </a:solidFill>
                        <a:effectLst/>
                        <a:latin typeface="+mj-lt"/>
                      </a:endParaRPr>
                    </a:p>
                  </a:txBody>
                  <a:tcPr marL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7753678"/>
                  </a:ext>
                </a:extLst>
              </a:tr>
              <a:tr h="400671">
                <a:tc>
                  <a:txBody>
                    <a:bodyPr/>
                    <a:lstStyle/>
                    <a:p>
                      <a:endParaRPr lang="zh-TW" altLang="en-US" sz="1600">
                        <a:latin typeface="+mj-lt"/>
                      </a:endParaRPr>
                    </a:p>
                  </a:txBody>
                  <a:tcPr marL="18000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zh-TW" altLang="en-US" sz="1600">
                          <a:latin typeface="+mj-lt"/>
                        </a:rPr>
                        <a:t>外接裝置</a:t>
                      </a:r>
                      <a:r>
                        <a:rPr lang="en-US" altLang="zh-TW" sz="1600">
                          <a:latin typeface="+mj-lt"/>
                        </a:rPr>
                        <a:t> ID</a:t>
                      </a:r>
                      <a:endParaRPr lang="zh-TW" altLang="en-US" sz="1600">
                        <a:latin typeface="+mj-lt"/>
                      </a:endParaRPr>
                    </a:p>
                  </a:txBody>
                  <a:tcPr marL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600">
                          <a:latin typeface="+mj-lt"/>
                        </a:rPr>
                        <a:t>呈現外接裝置的 </a:t>
                      </a:r>
                      <a:r>
                        <a:rPr lang="en-US" altLang="zh-TW" sz="1600">
                          <a:latin typeface="+mj-lt"/>
                        </a:rPr>
                        <a:t>ID ( 0 - 9, </a:t>
                      </a:r>
                      <a:r>
                        <a:rPr lang="pt-BR" altLang="zh-TW" sz="1600">
                          <a:latin typeface="+mj-lt"/>
                        </a:rPr>
                        <a:t>A, b, c</a:t>
                      </a:r>
                      <a:r>
                        <a:rPr lang="en-US" altLang="zh-TW" sz="1600">
                          <a:latin typeface="+mj-lt"/>
                        </a:rPr>
                        <a:t>)</a:t>
                      </a:r>
                      <a:endParaRPr lang="zh-TW" altLang="en-US" sz="1600">
                        <a:latin typeface="+mj-lt"/>
                      </a:endParaRPr>
                    </a:p>
                  </a:txBody>
                  <a:tcPr marL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692072"/>
                  </a:ext>
                </a:extLst>
              </a:tr>
              <a:tr h="400671">
                <a:tc>
                  <a:txBody>
                    <a:bodyPr/>
                    <a:lstStyle/>
                    <a:p>
                      <a:endParaRPr lang="zh-TW" altLang="en-US" sz="1600">
                        <a:latin typeface="+mj-lt"/>
                      </a:endParaRPr>
                    </a:p>
                  </a:txBody>
                  <a:tcPr marL="18000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>
                          <a:latin typeface="+mj-lt"/>
                        </a:rPr>
                        <a:t>IN</a:t>
                      </a:r>
                      <a:endParaRPr lang="zh-TW" altLang="en-US" sz="1600">
                        <a:latin typeface="+mj-lt"/>
                      </a:endParaRPr>
                    </a:p>
                  </a:txBody>
                  <a:tcPr marL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600">
                          <a:latin typeface="+mj-lt"/>
                        </a:rPr>
                        <a:t>連接 </a:t>
                      </a:r>
                      <a:r>
                        <a:rPr lang="en-US" altLang="zh-TW" sz="1600">
                          <a:latin typeface="+mj-lt"/>
                        </a:rPr>
                        <a:t>NAS</a:t>
                      </a:r>
                      <a:r>
                        <a:rPr lang="zh-TW" altLang="en-US" sz="1600">
                          <a:latin typeface="+mj-lt"/>
                        </a:rPr>
                        <a:t> 或上一台 </a:t>
                      </a:r>
                      <a:r>
                        <a:rPr lang="en-US" altLang="zh-TW" sz="1600">
                          <a:latin typeface="+mj-lt"/>
                        </a:rPr>
                        <a:t>JBOD</a:t>
                      </a:r>
                      <a:endParaRPr lang="zh-TW" altLang="en-US" sz="1600">
                        <a:latin typeface="+mj-lt"/>
                      </a:endParaRPr>
                    </a:p>
                  </a:txBody>
                  <a:tcPr marL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9511678"/>
                  </a:ext>
                </a:extLst>
              </a:tr>
              <a:tr h="400671">
                <a:tc>
                  <a:txBody>
                    <a:bodyPr/>
                    <a:lstStyle/>
                    <a:p>
                      <a:endParaRPr lang="zh-TW" altLang="en-US" sz="1600">
                        <a:latin typeface="+mj-lt"/>
                      </a:endParaRPr>
                    </a:p>
                  </a:txBody>
                  <a:tcPr marL="18000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>
                          <a:latin typeface="+mj-lt"/>
                        </a:rPr>
                        <a:t>OUT</a:t>
                      </a:r>
                      <a:endParaRPr lang="zh-TW" altLang="en-US" sz="1600">
                        <a:latin typeface="+mj-lt"/>
                      </a:endParaRPr>
                    </a:p>
                  </a:txBody>
                  <a:tcPr marL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600">
                          <a:latin typeface="+mj-lt"/>
                        </a:rPr>
                        <a:t>連接下一台 </a:t>
                      </a:r>
                      <a:r>
                        <a:rPr lang="en-US" altLang="zh-TW" sz="1600">
                          <a:latin typeface="+mj-lt"/>
                        </a:rPr>
                        <a:t>JBOD</a:t>
                      </a:r>
                      <a:endParaRPr lang="zh-TW" altLang="en-US" sz="1600">
                        <a:latin typeface="+mj-lt"/>
                      </a:endParaRPr>
                    </a:p>
                  </a:txBody>
                  <a:tcPr marL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1326405"/>
                  </a:ext>
                </a:extLst>
              </a:tr>
              <a:tr h="400671">
                <a:tc>
                  <a:txBody>
                    <a:bodyPr/>
                    <a:lstStyle/>
                    <a:p>
                      <a:endParaRPr lang="zh-TW" altLang="en-US" sz="1600">
                        <a:latin typeface="+mj-lt"/>
                      </a:endParaRPr>
                    </a:p>
                  </a:txBody>
                  <a:tcPr marL="18000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>
                          <a:latin typeface="+mj-lt"/>
                        </a:rPr>
                        <a:t>LINK LED</a:t>
                      </a:r>
                      <a:endParaRPr lang="zh-TW" altLang="en-US" sz="1600">
                        <a:latin typeface="+mj-lt"/>
                      </a:endParaRPr>
                    </a:p>
                  </a:txBody>
                  <a:tcPr marL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600">
                          <a:latin typeface="+mj-lt"/>
                        </a:rPr>
                        <a:t>頻寬為 </a:t>
                      </a:r>
                      <a:r>
                        <a:rPr lang="en-US" altLang="zh-TW" sz="1600">
                          <a:latin typeface="+mj-lt"/>
                        </a:rPr>
                        <a:t>PCIe Gen 3x8</a:t>
                      </a:r>
                      <a:r>
                        <a:rPr lang="zh-TW" altLang="en-US" sz="1600">
                          <a:latin typeface="+mj-lt"/>
                        </a:rPr>
                        <a:t> 時亮綠燈</a:t>
                      </a:r>
                      <a:r>
                        <a:rPr lang="en-US" altLang="zh-TW" sz="1600">
                          <a:latin typeface="+mj-lt"/>
                        </a:rPr>
                        <a:t>, </a:t>
                      </a:r>
                      <a:r>
                        <a:rPr lang="zh-TW" altLang="en-US" sz="1600">
                          <a:latin typeface="+mj-lt"/>
                        </a:rPr>
                        <a:t>頻寬低於上述規格速度則亮橘燈</a:t>
                      </a:r>
                      <a:endParaRPr lang="en-US" altLang="zh-TW" sz="1600">
                        <a:latin typeface="+mj-lt"/>
                      </a:endParaRPr>
                    </a:p>
                  </a:txBody>
                  <a:tcPr marL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2426106"/>
                  </a:ext>
                </a:extLst>
              </a:tr>
              <a:tr h="400671">
                <a:tc>
                  <a:txBody>
                    <a:bodyPr/>
                    <a:lstStyle/>
                    <a:p>
                      <a:endParaRPr lang="zh-TW" altLang="en-US" sz="1600">
                        <a:latin typeface="+mj-lt"/>
                      </a:endParaRPr>
                    </a:p>
                  </a:txBody>
                  <a:tcPr marL="18000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>
                          <a:latin typeface="+mj-lt"/>
                        </a:rPr>
                        <a:t>ACT LED</a:t>
                      </a:r>
                      <a:endParaRPr lang="zh-TW" altLang="en-US" sz="1600">
                        <a:latin typeface="+mj-lt"/>
                      </a:endParaRPr>
                    </a:p>
                  </a:txBody>
                  <a:tcPr marL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600">
                          <a:latin typeface="+mj-lt"/>
                        </a:rPr>
                        <a:t>運作中閃爍</a:t>
                      </a:r>
                      <a:endParaRPr lang="en-US" altLang="zh-TW" sz="1600">
                        <a:latin typeface="+mj-lt"/>
                      </a:endParaRPr>
                    </a:p>
                  </a:txBody>
                  <a:tcPr marL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947218"/>
                  </a:ext>
                </a:extLst>
              </a:tr>
            </a:tbl>
          </a:graphicData>
        </a:graphic>
      </p:graphicFrame>
      <p:pic>
        <p:nvPicPr>
          <p:cNvPr id="17" name="圖形 16">
            <a:extLst>
              <a:ext uri="{FF2B5EF4-FFF2-40B4-BE49-F238E27FC236}">
                <a16:creationId xmlns:a16="http://schemas.microsoft.com/office/drawing/2014/main" id="{64FDF814-20B1-C35C-A2D2-7699418F88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71351" y="2903478"/>
            <a:ext cx="5037140" cy="2413488"/>
          </a:xfrm>
          <a:prstGeom prst="rect">
            <a:avLst/>
          </a:prstGeom>
        </p:spPr>
      </p:pic>
      <p:sp>
        <p:nvSpPr>
          <p:cNvPr id="18" name="橢圓 17">
            <a:extLst>
              <a:ext uri="{FF2B5EF4-FFF2-40B4-BE49-F238E27FC236}">
                <a16:creationId xmlns:a16="http://schemas.microsoft.com/office/drawing/2014/main" id="{1803C64C-62F9-DFFC-A42F-617EE759AB25}"/>
              </a:ext>
            </a:extLst>
          </p:cNvPr>
          <p:cNvSpPr/>
          <p:nvPr/>
        </p:nvSpPr>
        <p:spPr>
          <a:xfrm>
            <a:off x="747912" y="3188676"/>
            <a:ext cx="291993" cy="291993"/>
          </a:xfrm>
          <a:prstGeom prst="ellipse">
            <a:avLst/>
          </a:prstGeom>
          <a:solidFill>
            <a:schemeClr val="tx1"/>
          </a:solidFill>
          <a:ln>
            <a:solidFill>
              <a:srgbClr val="60F21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>
                <a:solidFill>
                  <a:srgbClr val="60F217"/>
                </a:solidFill>
              </a:rPr>
              <a:t>1</a:t>
            </a:r>
            <a:endParaRPr lang="zh-TW" altLang="en-US" b="1">
              <a:solidFill>
                <a:srgbClr val="60F217"/>
              </a:solidFill>
            </a:endParaRPr>
          </a:p>
        </p:txBody>
      </p:sp>
      <p:sp>
        <p:nvSpPr>
          <p:cNvPr id="19" name="橢圓 18">
            <a:extLst>
              <a:ext uri="{FF2B5EF4-FFF2-40B4-BE49-F238E27FC236}">
                <a16:creationId xmlns:a16="http://schemas.microsoft.com/office/drawing/2014/main" id="{3A564B89-B43A-55BF-EC3B-7C8DC6CD205F}"/>
              </a:ext>
            </a:extLst>
          </p:cNvPr>
          <p:cNvSpPr/>
          <p:nvPr/>
        </p:nvSpPr>
        <p:spPr>
          <a:xfrm>
            <a:off x="747911" y="3597000"/>
            <a:ext cx="291993" cy="291993"/>
          </a:xfrm>
          <a:prstGeom prst="ellipse">
            <a:avLst/>
          </a:prstGeom>
          <a:solidFill>
            <a:schemeClr val="tx1"/>
          </a:solidFill>
          <a:ln>
            <a:solidFill>
              <a:srgbClr val="60F21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>
                <a:solidFill>
                  <a:srgbClr val="60F217"/>
                </a:solidFill>
              </a:rPr>
              <a:t>2</a:t>
            </a:r>
            <a:endParaRPr lang="zh-TW" altLang="en-US" b="1">
              <a:solidFill>
                <a:srgbClr val="60F217"/>
              </a:solidFill>
            </a:endParaRPr>
          </a:p>
        </p:txBody>
      </p:sp>
      <p:sp>
        <p:nvSpPr>
          <p:cNvPr id="20" name="橢圓 19">
            <a:extLst>
              <a:ext uri="{FF2B5EF4-FFF2-40B4-BE49-F238E27FC236}">
                <a16:creationId xmlns:a16="http://schemas.microsoft.com/office/drawing/2014/main" id="{009CE017-24AA-A903-6835-A48735C18449}"/>
              </a:ext>
            </a:extLst>
          </p:cNvPr>
          <p:cNvSpPr/>
          <p:nvPr/>
        </p:nvSpPr>
        <p:spPr>
          <a:xfrm>
            <a:off x="747910" y="4001259"/>
            <a:ext cx="291993" cy="291993"/>
          </a:xfrm>
          <a:prstGeom prst="ellipse">
            <a:avLst/>
          </a:prstGeom>
          <a:solidFill>
            <a:schemeClr val="tx1"/>
          </a:solidFill>
          <a:ln>
            <a:solidFill>
              <a:srgbClr val="60F21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>
                <a:solidFill>
                  <a:srgbClr val="60F217"/>
                </a:solidFill>
              </a:rPr>
              <a:t>3</a:t>
            </a:r>
            <a:endParaRPr lang="zh-TW" altLang="en-US" b="1">
              <a:solidFill>
                <a:srgbClr val="60F217"/>
              </a:solidFill>
            </a:endParaRPr>
          </a:p>
        </p:txBody>
      </p:sp>
      <p:sp>
        <p:nvSpPr>
          <p:cNvPr id="21" name="橢圓 20">
            <a:extLst>
              <a:ext uri="{FF2B5EF4-FFF2-40B4-BE49-F238E27FC236}">
                <a16:creationId xmlns:a16="http://schemas.microsoft.com/office/drawing/2014/main" id="{E636FE50-C4CF-0672-71C7-DC7127AFC8C5}"/>
              </a:ext>
            </a:extLst>
          </p:cNvPr>
          <p:cNvSpPr/>
          <p:nvPr/>
        </p:nvSpPr>
        <p:spPr>
          <a:xfrm>
            <a:off x="747909" y="4450398"/>
            <a:ext cx="291993" cy="291993"/>
          </a:xfrm>
          <a:prstGeom prst="ellipse">
            <a:avLst/>
          </a:prstGeom>
          <a:solidFill>
            <a:schemeClr val="tx1"/>
          </a:solidFill>
          <a:ln>
            <a:solidFill>
              <a:srgbClr val="60F21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>
                <a:solidFill>
                  <a:srgbClr val="60F217"/>
                </a:solidFill>
              </a:rPr>
              <a:t>4</a:t>
            </a:r>
            <a:endParaRPr lang="zh-TW" altLang="en-US" b="1">
              <a:solidFill>
                <a:srgbClr val="60F217"/>
              </a:solidFill>
            </a:endParaRPr>
          </a:p>
        </p:txBody>
      </p:sp>
      <p:sp>
        <p:nvSpPr>
          <p:cNvPr id="22" name="橢圓 21">
            <a:extLst>
              <a:ext uri="{FF2B5EF4-FFF2-40B4-BE49-F238E27FC236}">
                <a16:creationId xmlns:a16="http://schemas.microsoft.com/office/drawing/2014/main" id="{6063C996-3D74-F4A4-0FA5-323DFFF82918}"/>
              </a:ext>
            </a:extLst>
          </p:cNvPr>
          <p:cNvSpPr/>
          <p:nvPr/>
        </p:nvSpPr>
        <p:spPr>
          <a:xfrm>
            <a:off x="747908" y="4952819"/>
            <a:ext cx="291993" cy="291993"/>
          </a:xfrm>
          <a:prstGeom prst="ellipse">
            <a:avLst/>
          </a:prstGeom>
          <a:solidFill>
            <a:schemeClr val="tx1"/>
          </a:solidFill>
          <a:ln>
            <a:solidFill>
              <a:srgbClr val="60F21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>
                <a:solidFill>
                  <a:srgbClr val="60F217"/>
                </a:solidFill>
              </a:rPr>
              <a:t>5</a:t>
            </a:r>
            <a:endParaRPr lang="zh-TW" altLang="en-US" b="1">
              <a:solidFill>
                <a:srgbClr val="60F21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00268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標題 1">
            <a:extLst>
              <a:ext uri="{FF2B5EF4-FFF2-40B4-BE49-F238E27FC236}">
                <a16:creationId xmlns:a16="http://schemas.microsoft.com/office/drawing/2014/main" id="{31046D79-B7A3-0BDB-5DF8-E987FF183B8C}"/>
              </a:ext>
            </a:extLst>
          </p:cNvPr>
          <p:cNvSpPr txBox="1">
            <a:spLocks/>
          </p:cNvSpPr>
          <p:nvPr/>
        </p:nvSpPr>
        <p:spPr>
          <a:xfrm>
            <a:off x="0" y="6948"/>
            <a:ext cx="12192000" cy="16597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TW" b="1">
                <a:solidFill>
                  <a:schemeClr val="bg1"/>
                </a:solidFill>
                <a:latin typeface="+mj-ea"/>
              </a:rPr>
              <a:t>JBOD</a:t>
            </a:r>
            <a:r>
              <a:rPr lang="zh-TW" altLang="en-US" b="1">
                <a:solidFill>
                  <a:schemeClr val="bg1"/>
                </a:solidFill>
                <a:latin typeface="+mj-ea"/>
              </a:rPr>
              <a:t> 擴充儲存池</a:t>
            </a:r>
          </a:p>
        </p:txBody>
      </p:sp>
      <p:sp>
        <p:nvSpPr>
          <p:cNvPr id="7" name="內容版面配置區 2">
            <a:extLst>
              <a:ext uri="{FF2B5EF4-FFF2-40B4-BE49-F238E27FC236}">
                <a16:creationId xmlns:a16="http://schemas.microsoft.com/office/drawing/2014/main" id="{C6F4B952-2C9A-E345-D73D-59081BC6BD66}"/>
              </a:ext>
            </a:extLst>
          </p:cNvPr>
          <p:cNvSpPr txBox="1">
            <a:spLocks/>
          </p:cNvSpPr>
          <p:nvPr/>
        </p:nvSpPr>
        <p:spPr>
          <a:xfrm>
            <a:off x="1075584" y="1720571"/>
            <a:ext cx="10074004" cy="1708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defTabSz="1219170">
              <a:lnSpc>
                <a:spcPct val="110000"/>
              </a:lnSpc>
              <a:buClr>
                <a:srgbClr val="B7B7B7"/>
              </a:buClr>
              <a:buNone/>
            </a:pPr>
            <a:r>
              <a:rPr kumimoji="1" lang="zh-TW" altLang="en-US" sz="1700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擴充儲存池</a:t>
            </a:r>
            <a:r>
              <a:rPr kumimoji="1" lang="en-US" altLang="zh-TW" sz="1700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:</a:t>
            </a:r>
            <a:r>
              <a:rPr kumimoji="1" lang="zh-TW" altLang="en-US" sz="1700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 是一個 </a:t>
            </a:r>
            <a:r>
              <a:rPr kumimoji="1" lang="en-US" altLang="zh-TW" sz="1700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NAS</a:t>
            </a:r>
            <a:r>
              <a:rPr kumimoji="1" lang="zh-TW" altLang="en-US" sz="1700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 常用的功能，常見於 </a:t>
            </a:r>
            <a:r>
              <a:rPr kumimoji="1" lang="en-US" altLang="zh-TW" sz="1700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IT </a:t>
            </a:r>
            <a:r>
              <a:rPr kumimoji="1" lang="zh-TW" altLang="en-US" sz="1700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人員進行容量擴充時，</a:t>
            </a:r>
            <a:r>
              <a:rPr kumimoji="1" lang="en-US" altLang="zh-TW" sz="1700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NAS</a:t>
            </a:r>
            <a:r>
              <a:rPr kumimoji="1" lang="zh-TW" altLang="en-US" sz="1700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 正確辨識到新的</a:t>
            </a:r>
            <a:r>
              <a:rPr kumimoji="1" lang="en-US" altLang="zh-TW" sz="1700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JBOD</a:t>
            </a:r>
            <a:r>
              <a:rPr kumimoji="1" lang="zh-TW" altLang="en-US" sz="1700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後，於 </a:t>
            </a:r>
            <a:r>
              <a:rPr kumimoji="1" lang="en-US" altLang="zh-TW" sz="1700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QTS</a:t>
            </a:r>
            <a:r>
              <a:rPr kumimoji="1" lang="zh-TW" altLang="en-US" sz="1700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 中選擇 </a:t>
            </a:r>
            <a:r>
              <a:rPr kumimoji="1" lang="en-US" altLang="zh-TW" sz="1700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JBOD</a:t>
            </a:r>
            <a:r>
              <a:rPr kumimoji="1" lang="zh-TW" altLang="en-US" sz="1700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 所在的儲存池，並於動作選擇 </a:t>
            </a:r>
            <a:r>
              <a:rPr kumimoji="1" lang="en-US" altLang="zh-TW" sz="1700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[</a:t>
            </a:r>
            <a:r>
              <a:rPr kumimoji="1" lang="zh-TW" altLang="en-US" sz="1700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擴充儲存池</a:t>
            </a:r>
            <a:r>
              <a:rPr kumimoji="1" lang="en-US" altLang="zh-TW" sz="1700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]</a:t>
            </a:r>
            <a:r>
              <a:rPr kumimoji="1" lang="zh-TW" altLang="en-US" sz="1700" kern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，依照步驟操作，即可獲得更大的儲存空間。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82D3B8D-B5E7-E940-BA96-F340591D23D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250" t="21642" r="18750" b="18534"/>
          <a:stretch/>
        </p:blipFill>
        <p:spPr>
          <a:xfrm>
            <a:off x="1073910" y="3429000"/>
            <a:ext cx="5155906" cy="2553633"/>
          </a:xfrm>
          <a:prstGeom prst="rect">
            <a:avLst/>
          </a:prstGeom>
          <a:effectLst>
            <a:reflection blurRad="304800" stA="50000" endA="300" endPos="21000" dir="5400000" sy="-100000" algn="bl" rotWithShape="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82DFFAA-9C74-BA74-A176-89D0C3D14E0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543" t="37068" r="19731" b="29054"/>
          <a:stretch/>
        </p:blipFill>
        <p:spPr>
          <a:xfrm>
            <a:off x="7458716" y="3083768"/>
            <a:ext cx="3554963" cy="3487018"/>
          </a:xfrm>
          <a:prstGeom prst="rect">
            <a:avLst/>
          </a:prstGeom>
          <a:effectLst>
            <a:reflection blurRad="304800" stA="50000" endA="300" endPos="21000" dir="5400000" sy="-100000" algn="bl" rotWithShape="0"/>
          </a:effectLst>
        </p:spPr>
      </p:pic>
      <p:sp>
        <p:nvSpPr>
          <p:cNvPr id="2" name="文字方塊 17">
            <a:extLst>
              <a:ext uri="{FF2B5EF4-FFF2-40B4-BE49-F238E27FC236}">
                <a16:creationId xmlns:a16="http://schemas.microsoft.com/office/drawing/2014/main" id="{FAA0A001-4905-4CF6-B628-CDE1646ADD9D}"/>
              </a:ext>
            </a:extLst>
          </p:cNvPr>
          <p:cNvSpPr txBox="1"/>
          <p:nvPr/>
        </p:nvSpPr>
        <p:spPr>
          <a:xfrm>
            <a:off x="1292685" y="6201039"/>
            <a:ext cx="6108258" cy="35394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en-US" altLang="zh-TW" sz="1700" kern="0" err="1">
                <a:solidFill>
                  <a:srgbClr val="B2FF4B"/>
                </a:solidFill>
                <a:latin typeface="Arial"/>
                <a:ea typeface="微軟正黑體"/>
                <a:cs typeface="Lato"/>
                <a:sym typeface="Lato"/>
              </a:rPr>
              <a:t>儲存池擴充僅允許相同種類的磁碟</a:t>
            </a:r>
            <a:r>
              <a:rPr kumimoji="1" lang="en-US" altLang="zh-TW" sz="1700" kern="0">
                <a:solidFill>
                  <a:srgbClr val="B2FF4B"/>
                </a:solidFill>
                <a:latin typeface="Arial"/>
                <a:ea typeface="微軟正黑體"/>
                <a:cs typeface="Lato"/>
                <a:sym typeface="Lato"/>
              </a:rPr>
              <a:t>， SSD 與 HDD </a:t>
            </a:r>
            <a:r>
              <a:rPr kumimoji="1" lang="en-US" altLang="zh-TW" sz="1700" kern="0" err="1">
                <a:solidFill>
                  <a:srgbClr val="B2FF4B"/>
                </a:solidFill>
                <a:latin typeface="Arial"/>
                <a:ea typeface="微軟正黑體"/>
                <a:cs typeface="Lato"/>
                <a:sym typeface="Lato"/>
              </a:rPr>
              <a:t>無法混用</a:t>
            </a:r>
            <a:endParaRPr kumimoji="1" lang="en-US" altLang="zh-TW" sz="1700" kern="0">
              <a:solidFill>
                <a:srgbClr val="B2FF4B"/>
              </a:solidFill>
              <a:latin typeface="Arial"/>
              <a:ea typeface="微軟正黑體"/>
              <a:cs typeface="Lato"/>
              <a:sym typeface="Lato"/>
            </a:endParaRPr>
          </a:p>
        </p:txBody>
      </p:sp>
      <p:pic>
        <p:nvPicPr>
          <p:cNvPr id="3" name="圖片 20">
            <a:extLst>
              <a:ext uri="{FF2B5EF4-FFF2-40B4-BE49-F238E27FC236}">
                <a16:creationId xmlns:a16="http://schemas.microsoft.com/office/drawing/2014/main" id="{9F630DA9-AD2D-498C-3D4D-6BC9856BDD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292" y="6239937"/>
            <a:ext cx="326081" cy="286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155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: 圓角 9">
            <a:extLst>
              <a:ext uri="{FF2B5EF4-FFF2-40B4-BE49-F238E27FC236}">
                <a16:creationId xmlns:a16="http://schemas.microsoft.com/office/drawing/2014/main" id="{61C884E7-ED48-E15D-9A10-4561F211D059}"/>
              </a:ext>
            </a:extLst>
          </p:cNvPr>
          <p:cNvSpPr/>
          <p:nvPr/>
        </p:nvSpPr>
        <p:spPr>
          <a:xfrm>
            <a:off x="6194098" y="3346999"/>
            <a:ext cx="5710756" cy="1573050"/>
          </a:xfrm>
          <a:prstGeom prst="roundRect">
            <a:avLst>
              <a:gd name="adj" fmla="val 9855"/>
            </a:avLst>
          </a:prstGeom>
          <a:gradFill>
            <a:gsLst>
              <a:gs pos="100000">
                <a:srgbClr val="0F6737">
                  <a:alpha val="70980"/>
                </a:srgbClr>
              </a:gs>
              <a:gs pos="79000">
                <a:schemeClr val="tx1">
                  <a:lumMod val="95000"/>
                  <a:lumOff val="5000"/>
                  <a:alpha val="74000"/>
                </a:schemeClr>
              </a:gs>
            </a:gsLst>
            <a:lin ang="5400000" scaled="1"/>
          </a:gradFill>
          <a:ln>
            <a:gradFill>
              <a:gsLst>
                <a:gs pos="46000">
                  <a:schemeClr val="tx1">
                    <a:lumMod val="95000"/>
                    <a:lumOff val="5000"/>
                  </a:schemeClr>
                </a:gs>
                <a:gs pos="0">
                  <a:srgbClr val="0F6737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D17AC818-533A-E852-673E-74AFF9B32AAF}"/>
              </a:ext>
            </a:extLst>
          </p:cNvPr>
          <p:cNvSpPr/>
          <p:nvPr/>
        </p:nvSpPr>
        <p:spPr>
          <a:xfrm>
            <a:off x="6185451" y="4999057"/>
            <a:ext cx="5710756" cy="1573050"/>
          </a:xfrm>
          <a:prstGeom prst="roundRect">
            <a:avLst>
              <a:gd name="adj" fmla="val 9855"/>
            </a:avLst>
          </a:prstGeom>
          <a:gradFill>
            <a:gsLst>
              <a:gs pos="100000">
                <a:srgbClr val="0F6737">
                  <a:alpha val="70980"/>
                </a:srgbClr>
              </a:gs>
              <a:gs pos="79000">
                <a:schemeClr val="tx1">
                  <a:lumMod val="95000"/>
                  <a:lumOff val="5000"/>
                  <a:alpha val="74000"/>
                </a:schemeClr>
              </a:gs>
            </a:gsLst>
            <a:lin ang="5400000" scaled="1"/>
          </a:gradFill>
          <a:ln>
            <a:gradFill>
              <a:gsLst>
                <a:gs pos="46000">
                  <a:schemeClr val="tx1">
                    <a:lumMod val="95000"/>
                    <a:lumOff val="5000"/>
                  </a:schemeClr>
                </a:gs>
                <a:gs pos="0">
                  <a:srgbClr val="0F6737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6840C9F2-7D20-2C37-33D4-9CB6BCBB33AD}"/>
              </a:ext>
            </a:extLst>
          </p:cNvPr>
          <p:cNvSpPr/>
          <p:nvPr/>
        </p:nvSpPr>
        <p:spPr>
          <a:xfrm>
            <a:off x="6185452" y="1645085"/>
            <a:ext cx="5710756" cy="1573050"/>
          </a:xfrm>
          <a:prstGeom prst="roundRect">
            <a:avLst>
              <a:gd name="adj" fmla="val 9855"/>
            </a:avLst>
          </a:prstGeom>
          <a:gradFill>
            <a:gsLst>
              <a:gs pos="100000">
                <a:srgbClr val="0F6737">
                  <a:alpha val="70980"/>
                </a:srgbClr>
              </a:gs>
              <a:gs pos="79000">
                <a:schemeClr val="tx1">
                  <a:lumMod val="95000"/>
                  <a:lumOff val="5000"/>
                  <a:alpha val="74000"/>
                </a:schemeClr>
              </a:gs>
            </a:gsLst>
            <a:lin ang="5400000" scaled="1"/>
          </a:gradFill>
          <a:ln>
            <a:gradFill>
              <a:gsLst>
                <a:gs pos="46000">
                  <a:schemeClr val="tx1">
                    <a:lumMod val="95000"/>
                    <a:lumOff val="5000"/>
                  </a:schemeClr>
                </a:gs>
                <a:gs pos="0">
                  <a:srgbClr val="0F6737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E70B3F1B-C557-DEF4-1413-EF71DAD2AE8D}"/>
              </a:ext>
            </a:extLst>
          </p:cNvPr>
          <p:cNvSpPr/>
          <p:nvPr/>
        </p:nvSpPr>
        <p:spPr>
          <a:xfrm>
            <a:off x="342779" y="3346999"/>
            <a:ext cx="5710756" cy="1573050"/>
          </a:xfrm>
          <a:prstGeom prst="roundRect">
            <a:avLst>
              <a:gd name="adj" fmla="val 9855"/>
            </a:avLst>
          </a:prstGeom>
          <a:gradFill>
            <a:gsLst>
              <a:gs pos="100000">
                <a:srgbClr val="0F6737">
                  <a:alpha val="70980"/>
                </a:srgbClr>
              </a:gs>
              <a:gs pos="79000">
                <a:schemeClr val="tx1">
                  <a:lumMod val="95000"/>
                  <a:lumOff val="5000"/>
                  <a:alpha val="74000"/>
                </a:schemeClr>
              </a:gs>
            </a:gsLst>
            <a:lin ang="5400000" scaled="1"/>
          </a:gradFill>
          <a:ln>
            <a:gradFill>
              <a:gsLst>
                <a:gs pos="46000">
                  <a:schemeClr val="tx1">
                    <a:lumMod val="95000"/>
                    <a:lumOff val="5000"/>
                  </a:schemeClr>
                </a:gs>
                <a:gs pos="0">
                  <a:srgbClr val="0F6737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FCAC04C8-67C5-FF16-6478-945BD2F3945E}"/>
              </a:ext>
            </a:extLst>
          </p:cNvPr>
          <p:cNvSpPr/>
          <p:nvPr/>
        </p:nvSpPr>
        <p:spPr>
          <a:xfrm>
            <a:off x="334132" y="4999057"/>
            <a:ext cx="5710756" cy="1573050"/>
          </a:xfrm>
          <a:prstGeom prst="roundRect">
            <a:avLst>
              <a:gd name="adj" fmla="val 9855"/>
            </a:avLst>
          </a:prstGeom>
          <a:gradFill>
            <a:gsLst>
              <a:gs pos="100000">
                <a:srgbClr val="0F6737">
                  <a:alpha val="70980"/>
                </a:srgbClr>
              </a:gs>
              <a:gs pos="79000">
                <a:schemeClr val="tx1">
                  <a:lumMod val="95000"/>
                  <a:lumOff val="5000"/>
                  <a:alpha val="74000"/>
                </a:schemeClr>
              </a:gs>
            </a:gsLst>
            <a:lin ang="5400000" scaled="1"/>
          </a:gradFill>
          <a:ln>
            <a:gradFill>
              <a:gsLst>
                <a:gs pos="46000">
                  <a:schemeClr val="tx1">
                    <a:lumMod val="95000"/>
                    <a:lumOff val="5000"/>
                  </a:schemeClr>
                </a:gs>
                <a:gs pos="0">
                  <a:srgbClr val="0F6737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D76CB92B-B76C-C3C3-7959-A45356669E74}"/>
              </a:ext>
            </a:extLst>
          </p:cNvPr>
          <p:cNvSpPr/>
          <p:nvPr/>
        </p:nvSpPr>
        <p:spPr>
          <a:xfrm>
            <a:off x="334133" y="1645085"/>
            <a:ext cx="5710756" cy="1573050"/>
          </a:xfrm>
          <a:prstGeom prst="roundRect">
            <a:avLst>
              <a:gd name="adj" fmla="val 9855"/>
            </a:avLst>
          </a:prstGeom>
          <a:gradFill>
            <a:gsLst>
              <a:gs pos="100000">
                <a:srgbClr val="0F6737">
                  <a:alpha val="70980"/>
                </a:srgbClr>
              </a:gs>
              <a:gs pos="79000">
                <a:schemeClr val="tx1">
                  <a:lumMod val="95000"/>
                  <a:lumOff val="5000"/>
                  <a:alpha val="74000"/>
                </a:schemeClr>
              </a:gs>
            </a:gsLst>
            <a:lin ang="5400000" scaled="1"/>
          </a:gradFill>
          <a:ln>
            <a:gradFill>
              <a:gsLst>
                <a:gs pos="46000">
                  <a:schemeClr val="tx1">
                    <a:lumMod val="95000"/>
                    <a:lumOff val="5000"/>
                  </a:schemeClr>
                </a:gs>
                <a:gs pos="0">
                  <a:srgbClr val="0F6737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9" name="Google Shape;309;p35"/>
          <p:cNvSpPr txBox="1">
            <a:spLocks noGrp="1"/>
          </p:cNvSpPr>
          <p:nvPr>
            <p:ph type="title" idx="4294967295"/>
          </p:nvPr>
        </p:nvSpPr>
        <p:spPr>
          <a:xfrm>
            <a:off x="0" y="117916"/>
            <a:ext cx="12192000" cy="1404326"/>
          </a:xfr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ea typeface="微軟正黑體"/>
                <a:sym typeface="Arial" panose="020B0604020202020204" pitchFamily="34" charset="0"/>
              </a:rPr>
              <a:t>TL-R1200PES-RP、TL-R1600PES-RP</a:t>
            </a:r>
            <a:br>
              <a:rPr lang="en-US" altLang="zh-TW"/>
            </a:br>
            <a:r>
              <a:rPr lang="en-US" altLang="zh-TW">
                <a:solidFill>
                  <a:schemeClr val="bg1"/>
                </a:solidFill>
                <a:ea typeface="微軟正黑體"/>
                <a:sym typeface="Arial" panose="020B0604020202020204" pitchFamily="34" charset="0"/>
              </a:rPr>
              <a:t>TL-R2400PES-RP PB </a:t>
            </a:r>
            <a:r>
              <a:rPr lang="zh-TW" altLang="en-US">
                <a:solidFill>
                  <a:schemeClr val="bg1"/>
                </a:solidFill>
                <a:ea typeface="微軟正黑體"/>
                <a:sym typeface="Arial" panose="020B0604020202020204" pitchFamily="34" charset="0"/>
              </a:rPr>
              <a:t>等級 </a:t>
            </a:r>
            <a:r>
              <a:rPr lang="en-US" altLang="zh-TW">
                <a:solidFill>
                  <a:schemeClr val="bg1"/>
                </a:solidFill>
                <a:ea typeface="微軟正黑體"/>
                <a:sym typeface="Arial" panose="020B0604020202020204" pitchFamily="34" charset="0"/>
              </a:rPr>
              <a:t>JBOD </a:t>
            </a:r>
            <a:r>
              <a:rPr lang="zh-TW" altLang="en-US">
                <a:solidFill>
                  <a:schemeClr val="bg1"/>
                </a:solidFill>
                <a:ea typeface="微軟正黑體"/>
                <a:sym typeface="Arial" panose="020B0604020202020204" pitchFamily="34" charset="0"/>
              </a:rPr>
              <a:t>擴充方案</a:t>
            </a:r>
          </a:p>
        </p:txBody>
      </p:sp>
      <p:sp>
        <p:nvSpPr>
          <p:cNvPr id="2" name="Google Shape;298;p34" hidden="1">
            <a:extLst>
              <a:ext uri="{FF2B5EF4-FFF2-40B4-BE49-F238E27FC236}">
                <a16:creationId xmlns:a16="http://schemas.microsoft.com/office/drawing/2014/main" id="{6F5A7FCE-BBFC-4561-97BA-2A559963D6AF}"/>
              </a:ext>
            </a:extLst>
          </p:cNvPr>
          <p:cNvSpPr txBox="1">
            <a:spLocks/>
          </p:cNvSpPr>
          <p:nvPr/>
        </p:nvSpPr>
        <p:spPr>
          <a:xfrm>
            <a:off x="5878134" y="7375924"/>
            <a:ext cx="8026727" cy="355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239994" indent="-239994">
              <a:lnSpc>
                <a:spcPct val="130000"/>
              </a:lnSpc>
              <a:spcBef>
                <a:spcPts val="800"/>
              </a:spcBef>
              <a:buClr>
                <a:srgbClr val="F4D088"/>
              </a:buClr>
              <a:buSzPct val="100000"/>
              <a:buFont typeface="Arial"/>
              <a:buChar char="•"/>
            </a:pPr>
            <a:r>
              <a:rPr lang="en-US" altLang="zh-TW" sz="2667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12吋短機箱可支援市面上大部分的機櫃</a:t>
            </a:r>
          </a:p>
          <a:p>
            <a:pPr marL="239994" indent="-239994">
              <a:lnSpc>
                <a:spcPct val="130000"/>
              </a:lnSpc>
              <a:spcBef>
                <a:spcPts val="800"/>
              </a:spcBef>
              <a:buClr>
                <a:srgbClr val="F4D088"/>
              </a:buClr>
              <a:buSzPct val="100000"/>
              <a:buFont typeface="Arial"/>
              <a:buChar char="•"/>
            </a:pPr>
            <a:r>
              <a:rPr lang="zh-TW" altLang="en-US" sz="2667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內建2埠M.2(PCIe Gen 3 x1)，可提供SSD快取，加速隨機存取的速度</a:t>
            </a:r>
            <a:endParaRPr lang="en-US" altLang="zh-TW" sz="2667" dirty="0">
              <a:solidFill>
                <a:srgbClr val="FF0000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239994" indent="-239994">
              <a:lnSpc>
                <a:spcPct val="130000"/>
              </a:lnSpc>
              <a:spcBef>
                <a:spcPts val="800"/>
              </a:spcBef>
              <a:buClr>
                <a:srgbClr val="F4D088"/>
              </a:buClr>
              <a:buSzPct val="100000"/>
              <a:buFont typeface="Arial"/>
              <a:buChar char="•"/>
            </a:pPr>
            <a:r>
              <a:rPr lang="en-US" altLang="zh-TW" sz="2667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PCIe Gen 3 x 8插槽，提供各式應用的高速擴充卡</a:t>
            </a:r>
          </a:p>
          <a:p>
            <a:pPr marL="239994" indent="-239994">
              <a:lnSpc>
                <a:spcPct val="130000"/>
              </a:lnSpc>
              <a:spcBef>
                <a:spcPts val="800"/>
              </a:spcBef>
              <a:buClr>
                <a:srgbClr val="F4D088"/>
              </a:buClr>
              <a:buSzPct val="100000"/>
              <a:buFont typeface="Arial"/>
              <a:buChar char="•"/>
            </a:pPr>
            <a:r>
              <a:rPr lang="zh-CN" altLang="en-US" sz="2667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雙系統靈活切換配置QTS and </a:t>
            </a:r>
            <a:r>
              <a:rPr lang="en-US" sz="2667" dirty="0" err="1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QuTS</a:t>
            </a:r>
            <a:r>
              <a:rPr lang="en-US" sz="2667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hero</a:t>
            </a:r>
          </a:p>
          <a:p>
            <a:pPr marL="0" indent="0">
              <a:buNone/>
            </a:pPr>
            <a:r>
              <a:rPr lang="en-US" sz="2667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  </a:t>
            </a:r>
            <a:endParaRPr lang="en-US" sz="1600" dirty="0">
              <a:solidFill>
                <a:srgbClr val="FF0000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3" name="Google Shape;298;p34">
            <a:extLst>
              <a:ext uri="{FF2B5EF4-FFF2-40B4-BE49-F238E27FC236}">
                <a16:creationId xmlns:a16="http://schemas.microsoft.com/office/drawing/2014/main" id="{0A386CCA-2310-48BC-B349-184FB8A6F428}"/>
              </a:ext>
            </a:extLst>
          </p:cNvPr>
          <p:cNvSpPr txBox="1">
            <a:spLocks/>
          </p:cNvSpPr>
          <p:nvPr/>
        </p:nvSpPr>
        <p:spPr>
          <a:xfrm>
            <a:off x="1505430" y="3443633"/>
            <a:ext cx="3524253" cy="973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buSzPts val="935"/>
              <a:buNone/>
            </a:pPr>
            <a:r>
              <a:rPr lang="zh-TW" altLang="en-US" sz="2400" b="1">
                <a:solidFill>
                  <a:srgbClr val="00FF00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傳輸頻寬高達 </a:t>
            </a:r>
            <a:r>
              <a:rPr lang="en-US" altLang="zh-TW" sz="2400" b="1">
                <a:solidFill>
                  <a:srgbClr val="00FF00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64 Gb/s</a:t>
            </a:r>
          </a:p>
        </p:txBody>
      </p:sp>
      <p:sp>
        <p:nvSpPr>
          <p:cNvPr id="16" name="Google Shape;298;p34">
            <a:extLst>
              <a:ext uri="{FF2B5EF4-FFF2-40B4-BE49-F238E27FC236}">
                <a16:creationId xmlns:a16="http://schemas.microsoft.com/office/drawing/2014/main" id="{DD44DE7B-49BF-44FA-8F51-501E3F3ED381}"/>
              </a:ext>
            </a:extLst>
          </p:cNvPr>
          <p:cNvSpPr txBox="1">
            <a:spLocks/>
          </p:cNvSpPr>
          <p:nvPr/>
        </p:nvSpPr>
        <p:spPr>
          <a:xfrm>
            <a:off x="7305036" y="1761174"/>
            <a:ext cx="5219649" cy="776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buClr>
                <a:schemeClr val="dk1"/>
              </a:buClr>
              <a:buSzPts val="935"/>
              <a:buFont typeface="Lato"/>
              <a:buNone/>
              <a:defRPr sz="1800" b="1">
                <a:solidFill>
                  <a:srgbClr val="744922"/>
                </a:solidFill>
                <a:ea typeface="微軟正黑體"/>
                <a:cs typeface="+mn-ea"/>
              </a:defRPr>
            </a:lvl1pPr>
            <a:lvl2pPr marL="9144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alphaL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2pPr>
            <a:lvl3pPr marL="13716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romanL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3pPr>
            <a:lvl4pPr marL="18288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arabi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4pPr>
            <a:lvl5pPr marL="22860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alphaL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5pPr>
            <a:lvl6pPr marL="27432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romanL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6pPr>
            <a:lvl7pPr marL="32004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arabi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7pPr>
            <a:lvl8pPr marL="36576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alphaL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8pPr>
            <a:lvl9pPr marL="41148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romanL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9pPr>
          </a:lstStyle>
          <a:p>
            <a:r>
              <a:rPr lang="zh-TW" altLang="en-US" sz="2400">
                <a:solidFill>
                  <a:srgbClr val="00FF00"/>
                </a:solidFill>
                <a:sym typeface="Arial" panose="020B0604020202020204" pitchFamily="34" charset="0"/>
              </a:rPr>
              <a:t>單 NAS 支援連接總數 </a:t>
            </a:r>
            <a:r>
              <a:rPr lang="en-US" altLang="zh-TW" sz="2400">
                <a:solidFill>
                  <a:srgbClr val="00FF00"/>
                </a:solidFill>
                <a:sym typeface="Arial" panose="020B0604020202020204" pitchFamily="34" charset="0"/>
              </a:rPr>
              <a:t>12 </a:t>
            </a:r>
            <a:r>
              <a:rPr lang="zh-TW" altLang="en-US" sz="2400">
                <a:solidFill>
                  <a:srgbClr val="00FF00"/>
                </a:solidFill>
                <a:sym typeface="Arial" panose="020B0604020202020204" pitchFamily="34" charset="0"/>
              </a:rPr>
              <a:t>台</a:t>
            </a:r>
            <a:endParaRPr lang="en-US" altLang="zh-TW" sz="2400">
              <a:solidFill>
                <a:srgbClr val="00FF00"/>
              </a:solidFill>
              <a:sym typeface="Arial" panose="020B0604020202020204" pitchFamily="34" charset="0"/>
            </a:endParaRPr>
          </a:p>
        </p:txBody>
      </p:sp>
      <p:sp>
        <p:nvSpPr>
          <p:cNvPr id="37" name="Google Shape;298;p34">
            <a:extLst>
              <a:ext uri="{FF2B5EF4-FFF2-40B4-BE49-F238E27FC236}">
                <a16:creationId xmlns:a16="http://schemas.microsoft.com/office/drawing/2014/main" id="{16087413-7367-4E4B-B082-2358F21F2756}"/>
              </a:ext>
            </a:extLst>
          </p:cNvPr>
          <p:cNvSpPr txBox="1">
            <a:spLocks/>
          </p:cNvSpPr>
          <p:nvPr/>
        </p:nvSpPr>
        <p:spPr>
          <a:xfrm>
            <a:off x="1496747" y="3824951"/>
            <a:ext cx="3755640" cy="873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lnSpc>
                <a:spcPct val="120000"/>
              </a:lnSpc>
              <a:buClr>
                <a:srgbClr val="F4D088"/>
              </a:buClr>
              <a:buSzPct val="100000"/>
              <a:buNone/>
            </a:pPr>
            <a:r>
              <a:rPr lang="zh-TW" altLang="en-US" sz="1600">
                <a:solidFill>
                  <a:schemeClr val="bg1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透過 </a:t>
            </a:r>
            <a:r>
              <a:rPr lang="en-US" altLang="zh-TW" sz="1600">
                <a:solidFill>
                  <a:schemeClr val="bg1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QXP-3X8PES </a:t>
            </a:r>
            <a:r>
              <a:rPr lang="zh-TW" altLang="en-US" sz="1600">
                <a:solidFill>
                  <a:schemeClr val="bg1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擴充卡，頻寬最高可達到 </a:t>
            </a:r>
            <a:r>
              <a:rPr lang="en-US" altLang="zh-TW" sz="1600">
                <a:solidFill>
                  <a:schemeClr val="bg1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64 Gb/s</a:t>
            </a:r>
            <a:r>
              <a:rPr lang="zh-TW" altLang="en-US" sz="1600">
                <a:solidFill>
                  <a:schemeClr val="bg1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，讓傳輸資料更暢快</a:t>
            </a:r>
            <a:endParaRPr lang="en-US" altLang="zh-TW" sz="1600">
              <a:solidFill>
                <a:schemeClr val="bg1"/>
              </a:solidFill>
              <a:latin typeface="Arial"/>
              <a:ea typeface="微軟正黑體"/>
              <a:cs typeface="+mn-ea"/>
              <a:sym typeface="Arial" panose="020B0604020202020204" pitchFamily="34" charset="0"/>
            </a:endParaRPr>
          </a:p>
        </p:txBody>
      </p:sp>
      <p:sp>
        <p:nvSpPr>
          <p:cNvPr id="39" name="Google Shape;298;p34">
            <a:extLst>
              <a:ext uri="{FF2B5EF4-FFF2-40B4-BE49-F238E27FC236}">
                <a16:creationId xmlns:a16="http://schemas.microsoft.com/office/drawing/2014/main" id="{1D9DD7AF-6493-4FD8-8305-3BEA86FE5CA7}"/>
              </a:ext>
            </a:extLst>
          </p:cNvPr>
          <p:cNvSpPr txBox="1">
            <a:spLocks/>
          </p:cNvSpPr>
          <p:nvPr/>
        </p:nvSpPr>
        <p:spPr>
          <a:xfrm>
            <a:off x="7314002" y="2287968"/>
            <a:ext cx="4585052" cy="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lnSpc>
                <a:spcPct val="120000"/>
              </a:lnSpc>
              <a:buClr>
                <a:srgbClr val="F4D088"/>
              </a:buClr>
              <a:buSzPct val="100000"/>
              <a:buNone/>
            </a:pPr>
            <a:r>
              <a:rPr lang="en-US" altLang="zh-TW" sz="1600">
                <a:solidFill>
                  <a:schemeClr val="bg1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TL PES </a:t>
            </a:r>
            <a:r>
              <a:rPr lang="zh-TW" altLang="en-US" sz="1600">
                <a:solidFill>
                  <a:schemeClr val="bg1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系列 </a:t>
            </a:r>
            <a:r>
              <a:rPr lang="en-US" altLang="zh-TW" sz="1600">
                <a:solidFill>
                  <a:schemeClr val="bg1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JBOD</a:t>
            </a:r>
            <a:r>
              <a:rPr lang="zh-TW" altLang="en-US" sz="1600">
                <a:solidFill>
                  <a:schemeClr val="bg1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，單台 </a:t>
            </a:r>
            <a:r>
              <a:rPr lang="en-US" altLang="zh-TW" sz="1600">
                <a:solidFill>
                  <a:schemeClr val="bg1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NAS </a:t>
            </a:r>
            <a:r>
              <a:rPr lang="zh-TW" altLang="en-US" sz="1600">
                <a:solidFill>
                  <a:schemeClr val="bg1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最高可支援 </a:t>
            </a:r>
            <a:r>
              <a:rPr lang="en-US" altLang="zh-TW" sz="1600">
                <a:solidFill>
                  <a:schemeClr val="bg1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12</a:t>
            </a:r>
            <a:r>
              <a:rPr lang="zh-TW" altLang="en-US" sz="1600">
                <a:solidFill>
                  <a:schemeClr val="bg1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台 </a:t>
            </a:r>
            <a:r>
              <a:rPr lang="en-US" altLang="zh-TW" sz="1600">
                <a:solidFill>
                  <a:schemeClr val="bg1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JBOD (</a:t>
            </a:r>
            <a:r>
              <a:rPr lang="zh-TW" altLang="en-US" sz="1600">
                <a:solidFill>
                  <a:schemeClr val="bg1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依照平台與 </a:t>
            </a:r>
            <a:r>
              <a:rPr lang="en-US" altLang="zh-TW" sz="1600">
                <a:solidFill>
                  <a:schemeClr val="bg1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PCIe </a:t>
            </a:r>
            <a:r>
              <a:rPr lang="zh-TW" altLang="en-US" sz="1600">
                <a:solidFill>
                  <a:schemeClr val="bg1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插槽數量支援數會有所不同請參考支援清單</a:t>
            </a:r>
            <a:r>
              <a:rPr lang="en-US" altLang="zh-TW" sz="1600">
                <a:solidFill>
                  <a:schemeClr val="bg1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)</a:t>
            </a:r>
            <a:endParaRPr lang="en-US" sz="1600">
              <a:solidFill>
                <a:schemeClr val="bg1"/>
              </a:solidFill>
              <a:latin typeface="Arial"/>
              <a:ea typeface="微軟正黑體"/>
              <a:cs typeface="+mn-ea"/>
            </a:endParaRPr>
          </a:p>
        </p:txBody>
      </p:sp>
      <p:sp>
        <p:nvSpPr>
          <p:cNvPr id="46" name="Google Shape;298;p34">
            <a:extLst>
              <a:ext uri="{FF2B5EF4-FFF2-40B4-BE49-F238E27FC236}">
                <a16:creationId xmlns:a16="http://schemas.microsoft.com/office/drawing/2014/main" id="{6850BF6F-BC55-408D-847E-3473EA1E1BAE}"/>
              </a:ext>
            </a:extLst>
          </p:cNvPr>
          <p:cNvSpPr txBox="1">
            <a:spLocks/>
          </p:cNvSpPr>
          <p:nvPr/>
        </p:nvSpPr>
        <p:spPr>
          <a:xfrm>
            <a:off x="1496747" y="1889027"/>
            <a:ext cx="4188548" cy="1297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lnSpc>
                <a:spcPct val="130000"/>
              </a:lnSpc>
              <a:spcBef>
                <a:spcPts val="800"/>
              </a:spcBef>
              <a:buClr>
                <a:srgbClr val="F4D088"/>
              </a:buClr>
              <a:buSzPct val="100000"/>
              <a:buNone/>
            </a:pP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24 – bay 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機型於安裝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SATA 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硬碟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(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單顆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22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TB) 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時，串接至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12 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台時總容量可達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(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4 PB )</a:t>
            </a:r>
          </a:p>
        </p:txBody>
      </p:sp>
      <p:sp>
        <p:nvSpPr>
          <p:cNvPr id="48" name="Google Shape;298;p34">
            <a:extLst>
              <a:ext uri="{FF2B5EF4-FFF2-40B4-BE49-F238E27FC236}">
                <a16:creationId xmlns:a16="http://schemas.microsoft.com/office/drawing/2014/main" id="{FBF4E2CD-3BC6-4102-B197-B784A8A3E5AD}"/>
              </a:ext>
            </a:extLst>
          </p:cNvPr>
          <p:cNvSpPr txBox="1">
            <a:spLocks/>
          </p:cNvSpPr>
          <p:nvPr/>
        </p:nvSpPr>
        <p:spPr>
          <a:xfrm>
            <a:off x="7293139" y="3555737"/>
            <a:ext cx="4332570" cy="1130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lnSpc>
                <a:spcPct val="130000"/>
              </a:lnSpc>
              <a:spcBef>
                <a:spcPts val="800"/>
              </a:spcBef>
              <a:buClr>
                <a:srgbClr val="F4D088"/>
              </a:buClr>
              <a:buSzPct val="100000"/>
              <a:buNone/>
            </a:pPr>
            <a:r>
              <a:rPr lang="en-US" altLang="zh-TW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TL-R2400PES-RP JBOD </a:t>
            </a:r>
            <a:r>
              <a:rPr lang="zh-TW" altLang="en-US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串接 </a:t>
            </a:r>
            <a:r>
              <a:rPr lang="en-US" altLang="zh-TW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12 </a:t>
            </a:r>
            <a:r>
              <a:rPr lang="zh-TW" altLang="en-US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台最高可支援達 </a:t>
            </a:r>
            <a:r>
              <a:rPr lang="en-US" altLang="zh-TW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288 </a:t>
            </a:r>
            <a:r>
              <a:rPr lang="zh-TW" altLang="en-US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顆成本優勢的 </a:t>
            </a:r>
            <a:r>
              <a:rPr lang="en-US" altLang="zh-TW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( SATA )</a:t>
            </a:r>
            <a:r>
              <a:rPr lang="zh-TW" altLang="en-US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磁碟</a:t>
            </a:r>
            <a:endParaRPr lang="en-US" sz="16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49" name="Google Shape;298;p34">
            <a:extLst>
              <a:ext uri="{FF2B5EF4-FFF2-40B4-BE49-F238E27FC236}">
                <a16:creationId xmlns:a16="http://schemas.microsoft.com/office/drawing/2014/main" id="{8CA53D96-6BAE-4DFA-AC46-F0691A7C688F}"/>
              </a:ext>
            </a:extLst>
          </p:cNvPr>
          <p:cNvSpPr txBox="1">
            <a:spLocks/>
          </p:cNvSpPr>
          <p:nvPr/>
        </p:nvSpPr>
        <p:spPr>
          <a:xfrm>
            <a:off x="7305036" y="3319053"/>
            <a:ext cx="4453455" cy="647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lnSpc>
                <a:spcPct val="130000"/>
              </a:lnSpc>
              <a:buClr>
                <a:srgbClr val="F4D088"/>
              </a:buClr>
              <a:buSzPct val="100000"/>
              <a:buNone/>
            </a:pPr>
            <a:r>
              <a:rPr lang="zh-TW" altLang="en-US" sz="2400" b="1">
                <a:solidFill>
                  <a:srgbClr val="00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串接支援高達 </a:t>
            </a:r>
            <a:r>
              <a:rPr lang="en-US" altLang="zh-TW" sz="2400" b="1">
                <a:solidFill>
                  <a:srgbClr val="00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288 </a:t>
            </a:r>
            <a:r>
              <a:rPr lang="zh-TW" altLang="en-US" sz="2400" b="1">
                <a:solidFill>
                  <a:srgbClr val="00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顆</a:t>
            </a:r>
            <a:r>
              <a:rPr lang="en-US" altLang="zh-TW" sz="2400" b="1">
                <a:solidFill>
                  <a:srgbClr val="00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SATA</a:t>
            </a:r>
            <a:r>
              <a:rPr lang="zh-TW" altLang="en-US" sz="2400" b="1">
                <a:solidFill>
                  <a:srgbClr val="00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磁碟</a:t>
            </a:r>
            <a:endParaRPr lang="en-US" altLang="zh-TW" sz="2400" b="1">
              <a:solidFill>
                <a:srgbClr val="00FF00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6" name="Google Shape;298;p34">
            <a:extLst>
              <a:ext uri="{FF2B5EF4-FFF2-40B4-BE49-F238E27FC236}">
                <a16:creationId xmlns:a16="http://schemas.microsoft.com/office/drawing/2014/main" id="{43857BD8-485F-4275-B262-BC4BD0693F20}"/>
              </a:ext>
            </a:extLst>
          </p:cNvPr>
          <p:cNvSpPr txBox="1">
            <a:spLocks/>
          </p:cNvSpPr>
          <p:nvPr/>
        </p:nvSpPr>
        <p:spPr>
          <a:xfrm>
            <a:off x="1509407" y="4999057"/>
            <a:ext cx="4269280" cy="567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buSzPts val="935"/>
              <a:buNone/>
            </a:pPr>
            <a:r>
              <a:rPr lang="zh-TW" altLang="en-US" sz="2400" b="1">
                <a:solidFill>
                  <a:srgbClr val="00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電源開 </a:t>
            </a:r>
            <a:r>
              <a:rPr lang="en-US" altLang="zh-TW" sz="2400" b="1">
                <a:solidFill>
                  <a:srgbClr val="00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/ </a:t>
            </a:r>
            <a:r>
              <a:rPr lang="zh-TW" altLang="en-US" sz="2400" b="1">
                <a:solidFill>
                  <a:srgbClr val="00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關與 </a:t>
            </a:r>
            <a:r>
              <a:rPr lang="en-US" altLang="zh-TW" sz="2400" b="1">
                <a:solidFill>
                  <a:srgbClr val="00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NAS </a:t>
            </a:r>
            <a:r>
              <a:rPr lang="zh-TW" altLang="en-US" sz="2400" b="1">
                <a:solidFill>
                  <a:srgbClr val="00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主機連動</a:t>
            </a:r>
          </a:p>
        </p:txBody>
      </p:sp>
      <p:sp>
        <p:nvSpPr>
          <p:cNvPr id="27" name="Google Shape;298;p34">
            <a:extLst>
              <a:ext uri="{FF2B5EF4-FFF2-40B4-BE49-F238E27FC236}">
                <a16:creationId xmlns:a16="http://schemas.microsoft.com/office/drawing/2014/main" id="{03A4A8CB-2963-4912-B924-CF7F1C6DB5DD}"/>
              </a:ext>
            </a:extLst>
          </p:cNvPr>
          <p:cNvSpPr txBox="1">
            <a:spLocks/>
          </p:cNvSpPr>
          <p:nvPr/>
        </p:nvSpPr>
        <p:spPr>
          <a:xfrm>
            <a:off x="1509406" y="5402017"/>
            <a:ext cx="3658646" cy="1078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lnSpc>
                <a:spcPct val="130000"/>
              </a:lnSpc>
              <a:spcBef>
                <a:spcPts val="800"/>
              </a:spcBef>
              <a:buClr>
                <a:srgbClr val="F4D088"/>
              </a:buClr>
              <a:buSzPct val="100000"/>
              <a:buNone/>
            </a:pP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免除現場開關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JBOD 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的不便，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JBOD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可透過透過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NAS 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主機進行開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/ 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關，開啟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NAS 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即可存取其擴充的大容量儲存</a:t>
            </a:r>
            <a:endParaRPr lang="en-US" altLang="zh-TW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3" name="Google Shape;298;p34">
            <a:extLst>
              <a:ext uri="{FF2B5EF4-FFF2-40B4-BE49-F238E27FC236}">
                <a16:creationId xmlns:a16="http://schemas.microsoft.com/office/drawing/2014/main" id="{775A6776-F207-47F5-8F9C-6806C16819F3}"/>
              </a:ext>
            </a:extLst>
          </p:cNvPr>
          <p:cNvSpPr txBox="1">
            <a:spLocks/>
          </p:cNvSpPr>
          <p:nvPr/>
        </p:nvSpPr>
        <p:spPr>
          <a:xfrm>
            <a:off x="7305037" y="5349922"/>
            <a:ext cx="3979068" cy="1130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lnSpc>
                <a:spcPct val="130000"/>
              </a:lnSpc>
              <a:spcBef>
                <a:spcPts val="800"/>
              </a:spcBef>
              <a:buClr>
                <a:srgbClr val="F4D088"/>
              </a:buClr>
              <a:buSzPct val="100000"/>
              <a:buNone/>
            </a:pP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除了硬碟支援熱插拔外，更提供了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JBOD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熱插拔，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IT 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人員遷移大量資料時更迅捷</a:t>
            </a:r>
            <a:endParaRPr 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8" name="Google Shape;298;p34">
            <a:extLst>
              <a:ext uri="{FF2B5EF4-FFF2-40B4-BE49-F238E27FC236}">
                <a16:creationId xmlns:a16="http://schemas.microsoft.com/office/drawing/2014/main" id="{FD0F6B58-3D35-434A-BCEB-A4BEE0A70F0C}"/>
              </a:ext>
            </a:extLst>
          </p:cNvPr>
          <p:cNvSpPr txBox="1">
            <a:spLocks/>
          </p:cNvSpPr>
          <p:nvPr/>
        </p:nvSpPr>
        <p:spPr>
          <a:xfrm>
            <a:off x="7305036" y="4948732"/>
            <a:ext cx="4184407" cy="647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lnSpc>
                <a:spcPct val="130000"/>
              </a:lnSpc>
              <a:buClr>
                <a:srgbClr val="F4D088"/>
              </a:buClr>
              <a:buSzPct val="100000"/>
              <a:buNone/>
            </a:pPr>
            <a:r>
              <a:rPr lang="zh-TW" altLang="en-US" sz="2400" b="1">
                <a:solidFill>
                  <a:srgbClr val="00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方便遷移的熱插拔功能</a:t>
            </a:r>
            <a:endParaRPr lang="en-US" altLang="zh-TW" sz="2400" b="1">
              <a:solidFill>
                <a:srgbClr val="00FF00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AF96AF1D-5C73-B82E-DC29-0B5E356D0E2F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>
            <a:off x="566291" y="3560969"/>
            <a:ext cx="960000" cy="960000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7842C1C5-1A3E-B570-07A7-D0C729CC45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 contrast="-7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24737" y="2106360"/>
            <a:ext cx="932909" cy="932909"/>
          </a:xfrm>
          <a:prstGeom prst="rect">
            <a:avLst/>
          </a:prstGeom>
        </p:spPr>
      </p:pic>
      <p:sp>
        <p:nvSpPr>
          <p:cNvPr id="20" name="文字方塊 19">
            <a:extLst>
              <a:ext uri="{FF2B5EF4-FFF2-40B4-BE49-F238E27FC236}">
                <a16:creationId xmlns:a16="http://schemas.microsoft.com/office/drawing/2014/main" id="{473AF9C8-F785-0E78-5A38-349D58D241A3}"/>
              </a:ext>
            </a:extLst>
          </p:cNvPr>
          <p:cNvSpPr txBox="1"/>
          <p:nvPr/>
        </p:nvSpPr>
        <p:spPr>
          <a:xfrm>
            <a:off x="456013" y="1983331"/>
            <a:ext cx="960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>
                <a:solidFill>
                  <a:srgbClr val="CFCFCF"/>
                </a:solidFill>
              </a:rPr>
              <a:t>  PB</a:t>
            </a:r>
          </a:p>
          <a:p>
            <a:r>
              <a:rPr lang="en-US" altLang="zh-TW" sz="2400">
                <a:solidFill>
                  <a:srgbClr val="CFCFCF"/>
                </a:solidFill>
              </a:rPr>
              <a:t>Scale</a:t>
            </a:r>
            <a:endParaRPr lang="zh-TW" altLang="en-US" sz="2400">
              <a:solidFill>
                <a:srgbClr val="CFCFCF"/>
              </a:solidFill>
            </a:endParaRP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33E219AB-B2DB-D560-D1F3-89978CD64D51}"/>
              </a:ext>
            </a:extLst>
          </p:cNvPr>
          <p:cNvPicPr>
            <a:picLocks noChangeAspect="1"/>
          </p:cNvPicPr>
          <p:nvPr/>
        </p:nvPicPr>
        <p:blipFill>
          <a:blip r:embed="rId6">
            <a:lum bright="70000" contrast="-70000"/>
          </a:blip>
          <a:stretch>
            <a:fillRect/>
          </a:stretch>
        </p:blipFill>
        <p:spPr>
          <a:xfrm>
            <a:off x="6360155" y="3817643"/>
            <a:ext cx="751585" cy="751585"/>
          </a:xfrm>
          <a:prstGeom prst="rect">
            <a:avLst/>
          </a:prstGeom>
        </p:spPr>
      </p:pic>
      <p:sp>
        <p:nvSpPr>
          <p:cNvPr id="25" name="文字方塊 24">
            <a:extLst>
              <a:ext uri="{FF2B5EF4-FFF2-40B4-BE49-F238E27FC236}">
                <a16:creationId xmlns:a16="http://schemas.microsoft.com/office/drawing/2014/main" id="{57F9204F-7676-762D-FC38-831524FDA1D7}"/>
              </a:ext>
            </a:extLst>
          </p:cNvPr>
          <p:cNvSpPr txBox="1"/>
          <p:nvPr/>
        </p:nvSpPr>
        <p:spPr>
          <a:xfrm>
            <a:off x="6324737" y="5431639"/>
            <a:ext cx="11195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>
                <a:solidFill>
                  <a:srgbClr val="CFCFCF"/>
                </a:solidFill>
              </a:rPr>
              <a:t>  HOT</a:t>
            </a:r>
          </a:p>
          <a:p>
            <a:r>
              <a:rPr lang="en-US" altLang="zh-TW" sz="2000">
                <a:solidFill>
                  <a:srgbClr val="CFCFCF"/>
                </a:solidFill>
              </a:rPr>
              <a:t>SWAP</a:t>
            </a:r>
            <a:endParaRPr lang="zh-TW" altLang="en-US" sz="2000">
              <a:solidFill>
                <a:srgbClr val="CFCFCF"/>
              </a:solidFill>
            </a:endParaRPr>
          </a:p>
        </p:txBody>
      </p:sp>
      <p:grpSp>
        <p:nvGrpSpPr>
          <p:cNvPr id="35" name="群組 34">
            <a:extLst>
              <a:ext uri="{FF2B5EF4-FFF2-40B4-BE49-F238E27FC236}">
                <a16:creationId xmlns:a16="http://schemas.microsoft.com/office/drawing/2014/main" id="{D6A4BC25-561E-B973-EE2D-BCF1A0FD783D}"/>
              </a:ext>
            </a:extLst>
          </p:cNvPr>
          <p:cNvGrpSpPr/>
          <p:nvPr/>
        </p:nvGrpSpPr>
        <p:grpSpPr>
          <a:xfrm>
            <a:off x="521462" y="5450337"/>
            <a:ext cx="701179" cy="670490"/>
            <a:chOff x="458394" y="4626843"/>
            <a:chExt cx="1130552" cy="1130552"/>
          </a:xfrm>
        </p:grpSpPr>
        <p:pic>
          <p:nvPicPr>
            <p:cNvPr id="31" name="圖片 30">
              <a:extLst>
                <a:ext uri="{FF2B5EF4-FFF2-40B4-BE49-F238E27FC236}">
                  <a16:creationId xmlns:a16="http://schemas.microsoft.com/office/drawing/2014/main" id="{AA7A4E28-1314-E5B4-186F-6E835B10CBF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lum bright="70000" contrast="-70000"/>
            </a:blip>
            <a:stretch>
              <a:fillRect/>
            </a:stretch>
          </p:blipFill>
          <p:spPr>
            <a:xfrm>
              <a:off x="458394" y="4626843"/>
              <a:ext cx="1130552" cy="1130552"/>
            </a:xfrm>
            <a:prstGeom prst="rect">
              <a:avLst/>
            </a:prstGeom>
          </p:spPr>
        </p:pic>
        <p:pic>
          <p:nvPicPr>
            <p:cNvPr id="34" name="圖片 33">
              <a:extLst>
                <a:ext uri="{FF2B5EF4-FFF2-40B4-BE49-F238E27FC236}">
                  <a16:creationId xmlns:a16="http://schemas.microsoft.com/office/drawing/2014/main" id="{48772E49-3A47-0BF0-3580-7E6E0F6646B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lum bright="70000" contrast="-70000"/>
            </a:blip>
            <a:stretch>
              <a:fillRect/>
            </a:stretch>
          </p:blipFill>
          <p:spPr>
            <a:xfrm>
              <a:off x="730140" y="4909301"/>
              <a:ext cx="609317" cy="609317"/>
            </a:xfrm>
            <a:prstGeom prst="rect">
              <a:avLst/>
            </a:prstGeom>
          </p:spPr>
        </p:pic>
      </p:grpSp>
      <p:sp>
        <p:nvSpPr>
          <p:cNvPr id="3" name="Google Shape;298;p34">
            <a:extLst>
              <a:ext uri="{FF2B5EF4-FFF2-40B4-BE49-F238E27FC236}">
                <a16:creationId xmlns:a16="http://schemas.microsoft.com/office/drawing/2014/main" id="{7E93AF50-ADA0-E5E0-570F-39FD21EB3B34}"/>
              </a:ext>
            </a:extLst>
          </p:cNvPr>
          <p:cNvSpPr txBox="1">
            <a:spLocks/>
          </p:cNvSpPr>
          <p:nvPr/>
        </p:nvSpPr>
        <p:spPr>
          <a:xfrm>
            <a:off x="1540786" y="1645085"/>
            <a:ext cx="3979068" cy="776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buSzPts val="935"/>
              <a:buNone/>
            </a:pPr>
            <a:r>
              <a:rPr lang="en-US" altLang="zh-TW" sz="2400" b="1">
                <a:solidFill>
                  <a:srgbClr val="00FF00"/>
                </a:solidFill>
                <a:latin typeface="Arial"/>
                <a:ea typeface="微軟正黑體"/>
                <a:cs typeface="+mn-ea"/>
              </a:rPr>
              <a:t>PB </a:t>
            </a:r>
            <a:r>
              <a:rPr lang="zh-TW" altLang="en-US" sz="2400" b="1">
                <a:solidFill>
                  <a:srgbClr val="00FF00"/>
                </a:solidFill>
                <a:latin typeface="Arial"/>
                <a:ea typeface="微軟正黑體"/>
                <a:cs typeface="+mn-ea"/>
              </a:rPr>
              <a:t>容量等級的解決方案</a:t>
            </a:r>
            <a:r>
              <a:rPr lang="en-US" altLang="zh-TW" sz="2400" b="1">
                <a:solidFill>
                  <a:srgbClr val="00FF00"/>
                </a:solidFill>
                <a:latin typeface="Arial"/>
                <a:ea typeface="微軟正黑體"/>
                <a:cs typeface="+mn-ea"/>
              </a:rPr>
              <a:t>​</a:t>
            </a:r>
            <a:endParaRPr lang="en-US" altLang="zh-TW" sz="2400" b="1">
              <a:solidFill>
                <a:srgbClr val="00FF00"/>
              </a:solidFill>
              <a:latin typeface="Arial"/>
              <a:ea typeface="微軟正黑體"/>
              <a:cs typeface="+mn-ea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38668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一張含有 文字, 電腦, 圖書, 螢幕擷取畫面 的圖片&#10;&#10;自動產生的描述">
            <a:extLst>
              <a:ext uri="{FF2B5EF4-FFF2-40B4-BE49-F238E27FC236}">
                <a16:creationId xmlns:a16="http://schemas.microsoft.com/office/drawing/2014/main" id="{02B170A2-7E32-4ACB-72EF-EE2EE9CC57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C2885700-F705-C9A3-21EB-A0C58708A5F8}"/>
              </a:ext>
            </a:extLst>
          </p:cNvPr>
          <p:cNvSpPr/>
          <p:nvPr/>
        </p:nvSpPr>
        <p:spPr>
          <a:xfrm>
            <a:off x="908050" y="4476750"/>
            <a:ext cx="4368800" cy="5842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3283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FA5F9F0-BDAA-DFAF-ADCE-93B60B786EF4}"/>
              </a:ext>
            </a:extLst>
          </p:cNvPr>
          <p:cNvSpPr txBox="1">
            <a:spLocks/>
          </p:cNvSpPr>
          <p:nvPr/>
        </p:nvSpPr>
        <p:spPr>
          <a:xfrm>
            <a:off x="0" y="6948"/>
            <a:ext cx="12192000" cy="16597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TW" b="1">
                <a:solidFill>
                  <a:schemeClr val="bg1"/>
                </a:solidFill>
                <a:latin typeface="+mj-ea"/>
              </a:rPr>
              <a:t>SAS JBOD </a:t>
            </a:r>
            <a:r>
              <a:rPr lang="zh-TW" altLang="en-US" b="1">
                <a:solidFill>
                  <a:schemeClr val="bg1"/>
                </a:solidFill>
                <a:latin typeface="+mj-ea"/>
              </a:rPr>
              <a:t>遷移 </a:t>
            </a:r>
            <a:r>
              <a:rPr lang="en-US" altLang="zh-TW" b="1">
                <a:solidFill>
                  <a:schemeClr val="bg1"/>
                </a:solidFill>
                <a:latin typeface="+mj-ea"/>
              </a:rPr>
              <a:t>SATA </a:t>
            </a:r>
            <a:r>
              <a:rPr lang="zh-TW" altLang="en-US" b="1">
                <a:solidFill>
                  <a:schemeClr val="bg1"/>
                </a:solidFill>
                <a:latin typeface="+mj-ea"/>
              </a:rPr>
              <a:t>磁碟到 </a:t>
            </a:r>
            <a:r>
              <a:rPr lang="en-US" altLang="zh-TW" b="1">
                <a:solidFill>
                  <a:schemeClr val="bg1"/>
                </a:solidFill>
                <a:latin typeface="+mj-ea"/>
              </a:rPr>
              <a:t>PCIe JBOD</a:t>
            </a:r>
            <a:endParaRPr lang="zh-TW" altLang="en-US" b="1">
              <a:solidFill>
                <a:schemeClr val="bg1"/>
              </a:solidFill>
              <a:latin typeface="+mj-ea"/>
            </a:endParaRPr>
          </a:p>
        </p:txBody>
      </p:sp>
      <p:pic>
        <p:nvPicPr>
          <p:cNvPr id="3" name="圖片 2" descr="一張含有 電子產品, 電子裝置, 輸入裝置, 周邊設備 的圖片&#10;&#10;自動產生的描述">
            <a:extLst>
              <a:ext uri="{FF2B5EF4-FFF2-40B4-BE49-F238E27FC236}">
                <a16:creationId xmlns:a16="http://schemas.microsoft.com/office/drawing/2014/main" id="{7C92632E-FBD7-C2A5-D799-26F6F9841D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6892" b="26426"/>
          <a:stretch/>
        </p:blipFill>
        <p:spPr>
          <a:xfrm>
            <a:off x="419100" y="4495696"/>
            <a:ext cx="3204145" cy="935012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0B7D9920-C25A-BB4D-EB63-7DC879F08BD2}"/>
              </a:ext>
            </a:extLst>
          </p:cNvPr>
          <p:cNvSpPr txBox="1"/>
          <p:nvPr/>
        </p:nvSpPr>
        <p:spPr>
          <a:xfrm>
            <a:off x="955899" y="1326026"/>
            <a:ext cx="10280201" cy="113518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  <a:buClr>
                <a:srgbClr val="3C0668"/>
              </a:buClr>
              <a:defRPr/>
            </a:pP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將原有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NAS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安裝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SATA HDD 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擴充的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JBOD 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從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SAS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JBDO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遷移至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SATA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JBOD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，步驟如下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1. 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安全卸載儲存池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, 2. 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正常關機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, 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3. 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安裝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PCIe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擴充卡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, 4. 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將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SATA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HDD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轉移至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PCIe JBOD, 5.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移除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SAS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JBOD, 6. 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連接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PCIe JBOD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後開機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, 7. 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掛載並還原儲存池。</a:t>
            </a:r>
            <a:endParaRPr lang="en-US" altLang="zh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E29DF95-5C07-FF8B-AEE9-6D64B0A4CD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880" b="26640"/>
          <a:stretch/>
        </p:blipFill>
        <p:spPr bwMode="auto">
          <a:xfrm>
            <a:off x="2326864" y="3089451"/>
            <a:ext cx="3695700" cy="935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圖片 5" descr="一張含有 電子產品, 電子裝置, 輸入裝置, 周邊設備 的圖片&#10;&#10;自動產生的描述">
            <a:extLst>
              <a:ext uri="{FF2B5EF4-FFF2-40B4-BE49-F238E27FC236}">
                <a16:creationId xmlns:a16="http://schemas.microsoft.com/office/drawing/2014/main" id="{AAEF5BED-D2CB-ED4C-7193-D7E41D2DA89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6892" b="26426"/>
          <a:stretch/>
        </p:blipFill>
        <p:spPr>
          <a:xfrm>
            <a:off x="4676775" y="4495696"/>
            <a:ext cx="3204145" cy="935012"/>
          </a:xfrm>
          <a:prstGeom prst="rect">
            <a:avLst/>
          </a:prstGeom>
        </p:spPr>
      </p:pic>
      <p:sp>
        <p:nvSpPr>
          <p:cNvPr id="7" name="TextBox 8">
            <a:extLst>
              <a:ext uri="{FF2B5EF4-FFF2-40B4-BE49-F238E27FC236}">
                <a16:creationId xmlns:a16="http://schemas.microsoft.com/office/drawing/2014/main" id="{8E28CE30-6B0D-DE9D-9F24-C5A9F684776B}"/>
              </a:ext>
            </a:extLst>
          </p:cNvPr>
          <p:cNvSpPr txBox="1"/>
          <p:nvPr/>
        </p:nvSpPr>
        <p:spPr>
          <a:xfrm>
            <a:off x="3263562" y="2772168"/>
            <a:ext cx="1930389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TS-h2490FU</a:t>
            </a:r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 </a:t>
            </a: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(NAS)</a:t>
            </a:r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195CB37-8D58-1523-6327-11CE617A6B04}"/>
              </a:ext>
            </a:extLst>
          </p:cNvPr>
          <p:cNvSpPr txBox="1"/>
          <p:nvPr/>
        </p:nvSpPr>
        <p:spPr>
          <a:xfrm>
            <a:off x="1030358" y="4007571"/>
            <a:ext cx="1930389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TL-R1620Sep-RP</a:t>
            </a:r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 </a:t>
            </a: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(SAS</a:t>
            </a:r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 </a:t>
            </a: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JBOD)</a:t>
            </a:r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8281C03-110F-B96E-0C96-EFB87EEAB47C}"/>
              </a:ext>
            </a:extLst>
          </p:cNvPr>
          <p:cNvSpPr txBox="1"/>
          <p:nvPr/>
        </p:nvSpPr>
        <p:spPr>
          <a:xfrm>
            <a:off x="5230537" y="3978703"/>
            <a:ext cx="1930389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TL-R1600PES-RP</a:t>
            </a:r>
          </a:p>
          <a:p>
            <a:pPr algn="ctr"/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(PCIe JBOD</a:t>
            </a:r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14" name="TextBox 8">
            <a:extLst>
              <a:ext uri="{FF2B5EF4-FFF2-40B4-BE49-F238E27FC236}">
                <a16:creationId xmlns:a16="http://schemas.microsoft.com/office/drawing/2014/main" id="{89E06915-D03D-51F6-5E68-AB31475B7D58}"/>
              </a:ext>
            </a:extLst>
          </p:cNvPr>
          <p:cNvSpPr txBox="1"/>
          <p:nvPr/>
        </p:nvSpPr>
        <p:spPr>
          <a:xfrm>
            <a:off x="7876302" y="2720517"/>
            <a:ext cx="1930389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安全卸載</a:t>
            </a:r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15" name="TextBox 8">
            <a:extLst>
              <a:ext uri="{FF2B5EF4-FFF2-40B4-BE49-F238E27FC236}">
                <a16:creationId xmlns:a16="http://schemas.microsoft.com/office/drawing/2014/main" id="{00DBEE80-2826-4ADC-A83F-D71B3CF49509}"/>
              </a:ext>
            </a:extLst>
          </p:cNvPr>
          <p:cNvSpPr txBox="1"/>
          <p:nvPr/>
        </p:nvSpPr>
        <p:spPr>
          <a:xfrm>
            <a:off x="9983364" y="2715842"/>
            <a:ext cx="1930389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掛載並還原儲存池</a:t>
            </a:r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01BA9EF4-7B18-6F64-7F77-BCAD4EDB9854}"/>
              </a:ext>
            </a:extLst>
          </p:cNvPr>
          <p:cNvCxnSpPr>
            <a:cxnSpLocks/>
            <a:stCxn id="1026" idx="1"/>
          </p:cNvCxnSpPr>
          <p:nvPr/>
        </p:nvCxnSpPr>
        <p:spPr>
          <a:xfrm flipH="1" flipV="1">
            <a:off x="1522048" y="3552479"/>
            <a:ext cx="804816" cy="447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518DEFFB-2105-CDFA-245A-4F6E387899E8}"/>
              </a:ext>
            </a:extLst>
          </p:cNvPr>
          <p:cNvCxnSpPr>
            <a:cxnSpLocks/>
          </p:cNvCxnSpPr>
          <p:nvPr/>
        </p:nvCxnSpPr>
        <p:spPr>
          <a:xfrm flipV="1">
            <a:off x="1088570" y="3919029"/>
            <a:ext cx="0" cy="48126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8">
            <a:extLst>
              <a:ext uri="{FF2B5EF4-FFF2-40B4-BE49-F238E27FC236}">
                <a16:creationId xmlns:a16="http://schemas.microsoft.com/office/drawing/2014/main" id="{86308278-06E8-EED5-FBC4-E2688B0465F4}"/>
              </a:ext>
            </a:extLst>
          </p:cNvPr>
          <p:cNvSpPr txBox="1"/>
          <p:nvPr/>
        </p:nvSpPr>
        <p:spPr>
          <a:xfrm>
            <a:off x="152075" y="2773410"/>
            <a:ext cx="1930389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SAS</a:t>
            </a:r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卡</a:t>
            </a:r>
            <a:endParaRPr lang="en-US" altLang="zh-TW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lt"/>
              <a:sym typeface="Arial" panose="020B0604020202020204" pitchFamily="34" charset="0"/>
            </a:endParaRPr>
          </a:p>
        </p:txBody>
      </p:sp>
      <p:pic>
        <p:nvPicPr>
          <p:cNvPr id="27" name="圖片 26" descr="一張含有 文字, 螢幕擷取畫面 的圖片&#10;&#10;自動產生的描述">
            <a:extLst>
              <a:ext uri="{FF2B5EF4-FFF2-40B4-BE49-F238E27FC236}">
                <a16:creationId xmlns:a16="http://schemas.microsoft.com/office/drawing/2014/main" id="{8A204CEA-82AD-0B5B-C70A-954EB5BF432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563" r="9488"/>
          <a:stretch/>
        </p:blipFill>
        <p:spPr>
          <a:xfrm>
            <a:off x="6599004" y="3081187"/>
            <a:ext cx="1210786" cy="935012"/>
          </a:xfrm>
          <a:prstGeom prst="rect">
            <a:avLst/>
          </a:prstGeom>
        </p:spPr>
      </p:pic>
      <p:sp>
        <p:nvSpPr>
          <p:cNvPr id="28" name="TextBox 8">
            <a:extLst>
              <a:ext uri="{FF2B5EF4-FFF2-40B4-BE49-F238E27FC236}">
                <a16:creationId xmlns:a16="http://schemas.microsoft.com/office/drawing/2014/main" id="{F710EC51-133B-F571-5C61-2279F466973B}"/>
              </a:ext>
            </a:extLst>
          </p:cNvPr>
          <p:cNvSpPr txBox="1"/>
          <p:nvPr/>
        </p:nvSpPr>
        <p:spPr>
          <a:xfrm>
            <a:off x="6032855" y="2715718"/>
            <a:ext cx="1930389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PCIe</a:t>
            </a:r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擴充卡</a:t>
            </a:r>
            <a:endParaRPr lang="en-US" altLang="zh-TW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lt"/>
              <a:sym typeface="Arial" panose="020B0604020202020204" pitchFamily="34" charset="0"/>
            </a:endParaRPr>
          </a:p>
        </p:txBody>
      </p:sp>
      <p:cxnSp>
        <p:nvCxnSpPr>
          <p:cNvPr id="29" name="直線接點 28">
            <a:extLst>
              <a:ext uri="{FF2B5EF4-FFF2-40B4-BE49-F238E27FC236}">
                <a16:creationId xmlns:a16="http://schemas.microsoft.com/office/drawing/2014/main" id="{DF266CD2-0EEF-7F70-C372-2CD3FAEB759C}"/>
              </a:ext>
            </a:extLst>
          </p:cNvPr>
          <p:cNvCxnSpPr>
            <a:cxnSpLocks/>
          </p:cNvCxnSpPr>
          <p:nvPr/>
        </p:nvCxnSpPr>
        <p:spPr>
          <a:xfrm flipH="1" flipV="1">
            <a:off x="5897635" y="3494728"/>
            <a:ext cx="804816" cy="4478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接點 29">
            <a:extLst>
              <a:ext uri="{FF2B5EF4-FFF2-40B4-BE49-F238E27FC236}">
                <a16:creationId xmlns:a16="http://schemas.microsoft.com/office/drawing/2014/main" id="{C3F6F248-E069-66CC-FC9E-4F4232926E1E}"/>
              </a:ext>
            </a:extLst>
          </p:cNvPr>
          <p:cNvCxnSpPr>
            <a:cxnSpLocks/>
          </p:cNvCxnSpPr>
          <p:nvPr/>
        </p:nvCxnSpPr>
        <p:spPr>
          <a:xfrm flipV="1">
            <a:off x="7204397" y="3919029"/>
            <a:ext cx="0" cy="481269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0" name="Picture 6">
            <a:extLst>
              <a:ext uri="{FF2B5EF4-FFF2-40B4-BE49-F238E27FC236}">
                <a16:creationId xmlns:a16="http://schemas.microsoft.com/office/drawing/2014/main" id="{5F2157B3-1F44-3497-3569-C24A31708D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79" r="11600"/>
          <a:stretch/>
        </p:blipFill>
        <p:spPr bwMode="auto">
          <a:xfrm>
            <a:off x="397771" y="3061288"/>
            <a:ext cx="1118631" cy="954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圖片 31" descr="一張含有 電子產品, 駕駛, 資料儲存裝置 的圖片&#10;&#10;自動產生的描述">
            <a:extLst>
              <a:ext uri="{FF2B5EF4-FFF2-40B4-BE49-F238E27FC236}">
                <a16:creationId xmlns:a16="http://schemas.microsoft.com/office/drawing/2014/main" id="{3B248059-B64D-4B18-2FE4-F45EE97454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2864932" y="5516600"/>
            <a:ext cx="1022281" cy="1022281"/>
          </a:xfrm>
          <a:prstGeom prst="rect">
            <a:avLst/>
          </a:prstGeom>
        </p:spPr>
      </p:pic>
      <p:pic>
        <p:nvPicPr>
          <p:cNvPr id="33" name="圖片 32" descr="一張含有 電子產品, 駕駛, 資料儲存裝置 的圖片&#10;&#10;自動產生的描述">
            <a:extLst>
              <a:ext uri="{FF2B5EF4-FFF2-40B4-BE49-F238E27FC236}">
                <a16:creationId xmlns:a16="http://schemas.microsoft.com/office/drawing/2014/main" id="{EC6228A9-C3C8-E7A3-26C7-5286818D71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3206476" y="5526106"/>
            <a:ext cx="1022281" cy="1022281"/>
          </a:xfrm>
          <a:prstGeom prst="rect">
            <a:avLst/>
          </a:prstGeom>
        </p:spPr>
      </p:pic>
      <p:pic>
        <p:nvPicPr>
          <p:cNvPr id="34" name="圖片 33" descr="一張含有 電子產品, 駕駛, 資料儲存裝置 的圖片&#10;&#10;自動產生的描述">
            <a:extLst>
              <a:ext uri="{FF2B5EF4-FFF2-40B4-BE49-F238E27FC236}">
                <a16:creationId xmlns:a16="http://schemas.microsoft.com/office/drawing/2014/main" id="{6FC4D267-C592-4DFD-CD0C-A08E5085873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3699170" y="5530859"/>
            <a:ext cx="1022281" cy="1022281"/>
          </a:xfrm>
          <a:prstGeom prst="rect">
            <a:avLst/>
          </a:prstGeom>
        </p:spPr>
      </p:pic>
      <p:pic>
        <p:nvPicPr>
          <p:cNvPr id="35" name="圖片 34" descr="一張含有 電子產品, 駕駛, 資料儲存裝置 的圖片&#10;&#10;自動產生的描述">
            <a:extLst>
              <a:ext uri="{FF2B5EF4-FFF2-40B4-BE49-F238E27FC236}">
                <a16:creationId xmlns:a16="http://schemas.microsoft.com/office/drawing/2014/main" id="{395BD2EA-8363-4BB3-D00C-C20795B1A52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4093938" y="5564187"/>
            <a:ext cx="1022281" cy="1022281"/>
          </a:xfrm>
          <a:prstGeom prst="rect">
            <a:avLst/>
          </a:prstGeom>
        </p:spPr>
      </p:pic>
      <p:sp>
        <p:nvSpPr>
          <p:cNvPr id="36" name="TextBox 8">
            <a:extLst>
              <a:ext uri="{FF2B5EF4-FFF2-40B4-BE49-F238E27FC236}">
                <a16:creationId xmlns:a16="http://schemas.microsoft.com/office/drawing/2014/main" id="{AA4A2C30-9CC8-140B-3E88-C9D41B7F4E43}"/>
              </a:ext>
            </a:extLst>
          </p:cNvPr>
          <p:cNvSpPr txBox="1"/>
          <p:nvPr/>
        </p:nvSpPr>
        <p:spPr>
          <a:xfrm>
            <a:off x="3025381" y="6427826"/>
            <a:ext cx="1930389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16 x HDDs</a:t>
            </a:r>
          </a:p>
        </p:txBody>
      </p:sp>
      <p:sp>
        <p:nvSpPr>
          <p:cNvPr id="38" name="箭號: 上彎 37">
            <a:extLst>
              <a:ext uri="{FF2B5EF4-FFF2-40B4-BE49-F238E27FC236}">
                <a16:creationId xmlns:a16="http://schemas.microsoft.com/office/drawing/2014/main" id="{F309A3EB-B06F-E91C-FD22-8B71863C7421}"/>
              </a:ext>
            </a:extLst>
          </p:cNvPr>
          <p:cNvSpPr/>
          <p:nvPr/>
        </p:nvSpPr>
        <p:spPr>
          <a:xfrm rot="5400000">
            <a:off x="1686882" y="5531130"/>
            <a:ext cx="791164" cy="741622"/>
          </a:xfrm>
          <a:prstGeom prst="bentUpArrow">
            <a:avLst>
              <a:gd name="adj1" fmla="val 23716"/>
              <a:gd name="adj2" fmla="val 25000"/>
              <a:gd name="adj3" fmla="val 25000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箭號: 上彎 38">
            <a:extLst>
              <a:ext uri="{FF2B5EF4-FFF2-40B4-BE49-F238E27FC236}">
                <a16:creationId xmlns:a16="http://schemas.microsoft.com/office/drawing/2014/main" id="{3114A5CF-11A3-3650-AD7E-A10F10B0B6F4}"/>
              </a:ext>
            </a:extLst>
          </p:cNvPr>
          <p:cNvSpPr/>
          <p:nvPr/>
        </p:nvSpPr>
        <p:spPr>
          <a:xfrm>
            <a:off x="5529646" y="5468219"/>
            <a:ext cx="791164" cy="741622"/>
          </a:xfrm>
          <a:prstGeom prst="bentUpArrow">
            <a:avLst>
              <a:gd name="adj1" fmla="val 23716"/>
              <a:gd name="adj2" fmla="val 25000"/>
              <a:gd name="adj3" fmla="val 25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7FFBB3-BF79-3A53-96C6-9EA421041A3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6407" r="6444"/>
          <a:stretch/>
        </p:blipFill>
        <p:spPr>
          <a:xfrm>
            <a:off x="7924391" y="3078339"/>
            <a:ext cx="2075540" cy="19719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DF329D2-E6BB-8CEF-F233-30ACE53F94A8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6292" r="5020"/>
          <a:stretch/>
        </p:blipFill>
        <p:spPr>
          <a:xfrm>
            <a:off x="10054454" y="3061288"/>
            <a:ext cx="2137546" cy="2000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1224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3694013"/>
              </p:ext>
            </p:extLst>
          </p:nvPr>
        </p:nvGraphicFramePr>
        <p:xfrm>
          <a:off x="285564" y="1452560"/>
          <a:ext cx="11620871" cy="49630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25347">
                  <a:extLst>
                    <a:ext uri="{9D8B030D-6E8A-4147-A177-3AD203B41FA5}">
                      <a16:colId xmlns:a16="http://schemas.microsoft.com/office/drawing/2014/main" val="510637732"/>
                    </a:ext>
                  </a:extLst>
                </a:gridCol>
                <a:gridCol w="2448881">
                  <a:extLst>
                    <a:ext uri="{9D8B030D-6E8A-4147-A177-3AD203B41FA5}">
                      <a16:colId xmlns:a16="http://schemas.microsoft.com/office/drawing/2014/main" val="1887938915"/>
                    </a:ext>
                  </a:extLst>
                </a:gridCol>
                <a:gridCol w="2448881">
                  <a:extLst>
                    <a:ext uri="{9D8B030D-6E8A-4147-A177-3AD203B41FA5}">
                      <a16:colId xmlns:a16="http://schemas.microsoft.com/office/drawing/2014/main" val="183149185"/>
                    </a:ext>
                  </a:extLst>
                </a:gridCol>
                <a:gridCol w="2448881">
                  <a:extLst>
                    <a:ext uri="{9D8B030D-6E8A-4147-A177-3AD203B41FA5}">
                      <a16:colId xmlns:a16="http://schemas.microsoft.com/office/drawing/2014/main" val="1248060341"/>
                    </a:ext>
                  </a:extLst>
                </a:gridCol>
                <a:gridCol w="2448881">
                  <a:extLst>
                    <a:ext uri="{9D8B030D-6E8A-4147-A177-3AD203B41FA5}">
                      <a16:colId xmlns:a16="http://schemas.microsoft.com/office/drawing/2014/main" val="1205505724"/>
                    </a:ext>
                  </a:extLst>
                </a:gridCol>
              </a:tblGrid>
              <a:tr h="375551">
                <a:tc>
                  <a:txBody>
                    <a:bodyPr/>
                    <a:lstStyle/>
                    <a:p>
                      <a:pPr algn="ctr"/>
                      <a:endParaRPr lang="zh-TW" sz="1100">
                        <a:sym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F2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F2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0F217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>
                          <a:solidFill>
                            <a:schemeClr val="tx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PCIe JBOD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F2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F2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0F21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>
                          <a:solidFill>
                            <a:schemeClr val="tx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SATA JBOD</a:t>
                      </a:r>
                      <a:endParaRPr lang="zh-TW" altLang="en-US" sz="1400">
                        <a:solidFill>
                          <a:schemeClr val="tx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F2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F2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0F217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>
                          <a:solidFill>
                            <a:schemeClr val="tx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USB</a:t>
                      </a:r>
                      <a:r>
                        <a:rPr lang="zh-TW" altLang="en-US" sz="1400">
                          <a:solidFill>
                            <a:schemeClr val="tx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 </a:t>
                      </a:r>
                      <a:r>
                        <a:rPr lang="en-US" altLang="zh-TW" sz="1400">
                          <a:solidFill>
                            <a:schemeClr val="tx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JBOD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F2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F2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0F21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>
                          <a:solidFill>
                            <a:schemeClr val="tx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SAS JBOD</a:t>
                      </a:r>
                      <a:endParaRPr lang="zh-TW" altLang="en-US" sz="1400">
                        <a:solidFill>
                          <a:schemeClr val="tx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F2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F2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0F2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730999"/>
                  </a:ext>
                </a:extLst>
              </a:tr>
              <a:tr h="441554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100" b="1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型號</a:t>
                      </a:r>
                      <a:endParaRPr lang="en-US" altLang="zh-TW" sz="1100" b="1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F2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TL-R1200PES-RP, TL-R1600PES-RP, TL-R2400PES-RP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F2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TL-D400S, TL-R400S, TL-D800S, TL-R1200S-RP, TL-D1600S</a:t>
                      </a:r>
                      <a:endParaRPr lang="zh-TW" altLang="en-US" sz="110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F2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TL-D800C, TL-R1200C-RP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F2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TL-R1220Sep-RP, TL-R1620Sep-RP</a:t>
                      </a:r>
                      <a:endParaRPr lang="zh-TW" altLang="en-US" sz="110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F2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9384412"/>
                  </a:ext>
                </a:extLst>
              </a:tr>
              <a:tr h="37555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100" b="1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形式</a:t>
                      </a:r>
                      <a:endParaRPr lang="en-US" altLang="zh-TW" sz="1100" b="1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1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機架型</a:t>
                      </a:r>
                      <a:endParaRPr lang="en-US" altLang="zh-TW" sz="110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1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機架型</a:t>
                      </a: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/</a:t>
                      </a:r>
                      <a:r>
                        <a:rPr lang="zh-TW" altLang="en-US" sz="11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桌上型</a:t>
                      </a:r>
                      <a:endParaRPr lang="en-US" altLang="zh-TW" sz="110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>
                          <a:solidFill>
                            <a:schemeClr val="bg1"/>
                          </a:solidFill>
                          <a:latin typeface="+mn-lt"/>
                          <a:ea typeface="微軟正黑體"/>
                          <a:sym typeface="Arial" panose="020B0604020202020204" pitchFamily="34" charset="0"/>
                        </a:rPr>
                        <a:t>機架型</a:t>
                      </a: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+mn-lt"/>
                          <a:ea typeface="微軟正黑體"/>
                          <a:sym typeface="Arial" panose="020B0604020202020204" pitchFamily="34" charset="0"/>
                        </a:rPr>
                        <a:t>/</a:t>
                      </a:r>
                      <a:r>
                        <a:rPr lang="zh-TW" altLang="en-US" sz="1100">
                          <a:solidFill>
                            <a:schemeClr val="bg1"/>
                          </a:solidFill>
                          <a:latin typeface="+mn-lt"/>
                          <a:ea typeface="微軟正黑體"/>
                          <a:sym typeface="Arial" panose="020B0604020202020204" pitchFamily="34" charset="0"/>
                        </a:rPr>
                        <a:t>桌上型</a:t>
                      </a:r>
                      <a:endParaRPr lang="en-US" altLang="zh-TW" sz="1100">
                        <a:solidFill>
                          <a:schemeClr val="bg1"/>
                        </a:solidFill>
                        <a:latin typeface="+mn-lt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1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機架型</a:t>
                      </a:r>
                      <a:endParaRPr lang="en-US" altLang="zh-TW" sz="110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9000551"/>
                  </a:ext>
                </a:extLst>
              </a:tr>
              <a:tr h="37555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100" b="1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支援作業系統</a:t>
                      </a:r>
                      <a:endParaRPr lang="en-US" altLang="zh-TW" sz="1100" b="1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QTS/</a:t>
                      </a:r>
                      <a:r>
                        <a:rPr lang="en-US" altLang="zh-TW" sz="1100" err="1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QuTS</a:t>
                      </a: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 hero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+mn-lt"/>
                          <a:ea typeface="微軟正黑體"/>
                          <a:sym typeface="Arial" panose="020B0604020202020204" pitchFamily="34" charset="0"/>
                        </a:rPr>
                        <a:t>QTS/</a:t>
                      </a:r>
                      <a:r>
                        <a:rPr lang="en-US" altLang="zh-TW" sz="1100" err="1">
                          <a:solidFill>
                            <a:schemeClr val="bg1"/>
                          </a:solidFill>
                          <a:latin typeface="+mn-lt"/>
                          <a:ea typeface="微軟正黑體"/>
                          <a:sym typeface="Arial" panose="020B0604020202020204" pitchFamily="34" charset="0"/>
                        </a:rPr>
                        <a:t>QuTS</a:t>
                      </a: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+mn-lt"/>
                          <a:ea typeface="微軟正黑體"/>
                          <a:sym typeface="Arial" panose="020B0604020202020204" pitchFamily="34" charset="0"/>
                        </a:rPr>
                        <a:t> hero</a:t>
                      </a: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/Windows/Ubuntu</a:t>
                      </a:r>
                      <a:endParaRPr lang="en-US" altLang="zh-TW" sz="1100">
                        <a:solidFill>
                          <a:schemeClr val="bg1"/>
                        </a:solidFill>
                        <a:latin typeface="+mn-lt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+mn-lt"/>
                          <a:ea typeface="微軟正黑體"/>
                          <a:sym typeface="Arial" panose="020B0604020202020204" pitchFamily="34" charset="0"/>
                        </a:rPr>
                        <a:t>QTS/</a:t>
                      </a:r>
                      <a:r>
                        <a:rPr lang="en-US" altLang="zh-TW" sz="1100" err="1">
                          <a:solidFill>
                            <a:schemeClr val="bg1"/>
                          </a:solidFill>
                          <a:latin typeface="+mn-lt"/>
                          <a:ea typeface="微軟正黑體"/>
                          <a:sym typeface="Arial" panose="020B0604020202020204" pitchFamily="34" charset="0"/>
                        </a:rPr>
                        <a:t>QuTS</a:t>
                      </a: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+mn-lt"/>
                          <a:ea typeface="微軟正黑體"/>
                          <a:sym typeface="Arial" panose="020B0604020202020204" pitchFamily="34" charset="0"/>
                        </a:rPr>
                        <a:t> hero/Windows/Ubuntu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+mn-lt"/>
                          <a:ea typeface="微軟正黑體"/>
                          <a:sym typeface="Arial" panose="020B0604020202020204" pitchFamily="34" charset="0"/>
                        </a:rPr>
                        <a:t>QTS/</a:t>
                      </a:r>
                      <a:r>
                        <a:rPr lang="en-US" altLang="zh-TW" sz="1100" err="1">
                          <a:solidFill>
                            <a:schemeClr val="bg1"/>
                          </a:solidFill>
                          <a:latin typeface="+mn-lt"/>
                          <a:ea typeface="微軟正黑體"/>
                          <a:sym typeface="Arial" panose="020B0604020202020204" pitchFamily="34" charset="0"/>
                        </a:rPr>
                        <a:t>QuTS</a:t>
                      </a: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+mn-lt"/>
                          <a:ea typeface="微軟正黑體"/>
                          <a:sym typeface="Arial" panose="020B0604020202020204" pitchFamily="34" charset="0"/>
                        </a:rPr>
                        <a:t> hero/Windows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4635147"/>
                  </a:ext>
                </a:extLst>
              </a:tr>
              <a:tr h="37555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 b="1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3.5”</a:t>
                      </a:r>
                      <a:r>
                        <a:rPr lang="zh-TW" altLang="en-US" sz="1100" b="1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磁碟最大數量</a:t>
                      </a:r>
                      <a:endParaRPr lang="en-US" altLang="zh-TW" sz="1100" b="1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24-bay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12-bay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12-bay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16-bay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5139149"/>
                  </a:ext>
                </a:extLst>
              </a:tr>
              <a:tr h="441554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100" b="1" kern="12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cs typeface="+mn-cs"/>
                          <a:sym typeface="Arial" panose="020B0604020202020204" pitchFamily="34" charset="0"/>
                        </a:rPr>
                        <a:t>最多支援幾台</a:t>
                      </a:r>
                      <a:endParaRPr lang="en-US" altLang="zh-TW" sz="1100" b="1" kern="1200">
                        <a:solidFill>
                          <a:schemeClr val="bg1"/>
                        </a:solidFill>
                        <a:latin typeface="Arial"/>
                        <a:ea typeface="微軟正黑體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1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最高支援</a:t>
                      </a: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12</a:t>
                      </a:r>
                      <a:r>
                        <a:rPr lang="zh-TW" altLang="en-US" sz="11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台</a:t>
                      </a:r>
                      <a:endParaRPr lang="en-US" altLang="zh-TW" sz="110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(not support Multipath)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2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2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>
                          <a:solidFill>
                            <a:schemeClr val="bg1"/>
                          </a:solidFill>
                          <a:latin typeface="+mn-lt"/>
                          <a:ea typeface="微軟正黑體"/>
                          <a:sym typeface="Arial" panose="020B0604020202020204" pitchFamily="34" charset="0"/>
                        </a:rPr>
                        <a:t>最高支援</a:t>
                      </a: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+mn-lt"/>
                          <a:ea typeface="微軟正黑體"/>
                          <a:sym typeface="Arial" panose="020B0604020202020204" pitchFamily="34" charset="0"/>
                        </a:rPr>
                        <a:t>16</a:t>
                      </a:r>
                      <a:r>
                        <a:rPr lang="zh-TW" altLang="en-US" sz="1100">
                          <a:solidFill>
                            <a:schemeClr val="bg1"/>
                          </a:solidFill>
                          <a:latin typeface="+mn-lt"/>
                          <a:ea typeface="微軟正黑體"/>
                          <a:sym typeface="Arial" panose="020B0604020202020204" pitchFamily="34" charset="0"/>
                        </a:rPr>
                        <a:t>台</a:t>
                      </a:r>
                      <a:endParaRPr lang="en-US" altLang="zh-TW" sz="1100">
                        <a:solidFill>
                          <a:schemeClr val="bg1"/>
                        </a:solidFill>
                        <a:latin typeface="+mn-lt"/>
                        <a:ea typeface="微軟正黑體"/>
                        <a:sym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+mn-lt"/>
                          <a:ea typeface="微軟正黑體"/>
                          <a:sym typeface="Arial" panose="020B0604020202020204" pitchFamily="34" charset="0"/>
                        </a:rPr>
                        <a:t>(support Multipath)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5571439"/>
                  </a:ext>
                </a:extLst>
              </a:tr>
              <a:tr h="37555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100" b="1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最高可擴充容量</a:t>
                      </a:r>
                      <a:endParaRPr lang="en-US" altLang="zh-TW" sz="1100" b="1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4</a:t>
                      </a:r>
                      <a:r>
                        <a:rPr lang="zh-TW" altLang="en-US" sz="11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 </a:t>
                      </a: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PB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100" kern="12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cs typeface="+mn-cs"/>
                          <a:sym typeface="Arial" panose="020B0604020202020204" pitchFamily="34" charset="0"/>
                        </a:rPr>
                        <a:t>347 TB</a:t>
                      </a:r>
                      <a:endParaRPr lang="zh-TW" altLang="en-US" sz="1100" kern="1200">
                        <a:solidFill>
                          <a:schemeClr val="bg1"/>
                        </a:solidFill>
                        <a:latin typeface="Arial"/>
                        <a:ea typeface="微軟正黑體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100" kern="1200">
                          <a:solidFill>
                            <a:schemeClr val="bg1"/>
                          </a:solidFill>
                          <a:latin typeface="+mn-lt"/>
                          <a:ea typeface="微軟正黑體"/>
                          <a:cs typeface="+mn-cs"/>
                          <a:sym typeface="Arial" panose="020B0604020202020204" pitchFamily="34" charset="0"/>
                        </a:rPr>
                        <a:t>347 TB</a:t>
                      </a:r>
                      <a:endParaRPr lang="zh-TW" altLang="en-US" sz="1100" kern="1200">
                        <a:solidFill>
                          <a:schemeClr val="bg1"/>
                        </a:solidFill>
                        <a:latin typeface="+mn-lt"/>
                        <a:ea typeface="微軟正黑體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4 PB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5890196"/>
                  </a:ext>
                </a:extLst>
              </a:tr>
              <a:tr h="37555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1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最高擴充硬碟數</a:t>
                      </a:r>
                      <a:endParaRPr lang="en-US" altLang="zh-TW" sz="11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 b="0" i="0" u="none" strike="noStrike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288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buNone/>
                      </a:pPr>
                      <a:r>
                        <a:rPr lang="en-US" altLang="zh-TW" sz="1100" kern="12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cs typeface="+mn-cs"/>
                          <a:sym typeface="Arial" panose="020B0604020202020204" pitchFamily="34" charset="0"/>
                        </a:rPr>
                        <a:t>24</a:t>
                      </a:r>
                      <a:endParaRPr lang="zh-TW" altLang="en-US" sz="1100" kern="1200">
                        <a:solidFill>
                          <a:schemeClr val="bg1"/>
                        </a:solidFill>
                        <a:latin typeface="Arial"/>
                        <a:ea typeface="微軟正黑體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100" kern="1200">
                          <a:solidFill>
                            <a:schemeClr val="bg1"/>
                          </a:solidFill>
                          <a:latin typeface="+mn-lt"/>
                          <a:ea typeface="微軟正黑體"/>
                          <a:cs typeface="+mn-cs"/>
                          <a:sym typeface="Arial" panose="020B0604020202020204" pitchFamily="34" charset="0"/>
                        </a:rPr>
                        <a:t>24</a:t>
                      </a:r>
                      <a:endParaRPr lang="zh-TW" altLang="en-US" sz="1100" kern="1200">
                        <a:solidFill>
                          <a:schemeClr val="bg1"/>
                        </a:solidFill>
                        <a:latin typeface="+mn-lt"/>
                        <a:ea typeface="微軟正黑體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256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2801682"/>
                  </a:ext>
                </a:extLst>
              </a:tr>
              <a:tr h="37555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100" b="1">
                          <a:solidFill>
                            <a:schemeClr val="bg1"/>
                          </a:solidFill>
                          <a:latin typeface="Arial"/>
                          <a:ea typeface="微軟正黑體"/>
                        </a:rPr>
                        <a:t>工作環境</a:t>
                      </a:r>
                      <a:endParaRPr lang="en-US" altLang="zh-TW" sz="1100" b="1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1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密集應用</a:t>
                      </a:r>
                      <a:endParaRPr lang="en-US" altLang="zh-TW" sz="110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>
                          <a:solidFill>
                            <a:schemeClr val="bg1"/>
                          </a:solidFill>
                          <a:latin typeface="+mn-lt"/>
                          <a:ea typeface="微軟正黑體"/>
                          <a:sym typeface="Arial" panose="020B0604020202020204" pitchFamily="34" charset="0"/>
                        </a:rPr>
                        <a:t>密集低負擔或中等負載</a:t>
                      </a:r>
                      <a:endParaRPr lang="en-US" altLang="zh-TW" sz="1100">
                        <a:solidFill>
                          <a:schemeClr val="bg1"/>
                        </a:solidFill>
                        <a:latin typeface="+mn-lt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1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低負擔或中等負載</a:t>
                      </a:r>
                      <a:endParaRPr lang="en-US" altLang="zh-TW" sz="110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100">
                          <a:solidFill>
                            <a:schemeClr val="bg1"/>
                          </a:solidFill>
                          <a:latin typeface="+mn-lt"/>
                          <a:ea typeface="微軟正黑體"/>
                          <a:sym typeface="Arial" panose="020B0604020202020204" pitchFamily="34" charset="0"/>
                        </a:rPr>
                        <a:t>密集應用</a:t>
                      </a:r>
                      <a:endParaRPr lang="en-US" altLang="zh-TW" sz="1100">
                        <a:solidFill>
                          <a:schemeClr val="bg1"/>
                        </a:solidFill>
                        <a:latin typeface="+mn-lt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0423220"/>
                  </a:ext>
                </a:extLst>
              </a:tr>
              <a:tr h="32438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100" b="1">
                          <a:solidFill>
                            <a:schemeClr val="bg1"/>
                          </a:solidFill>
                          <a:latin typeface="Arial"/>
                          <a:ea typeface="微軟正黑體"/>
                        </a:rPr>
                        <a:t>最高</a:t>
                      </a:r>
                      <a:r>
                        <a:rPr lang="en-US" altLang="zh-TW" sz="1100" b="1" err="1">
                          <a:solidFill>
                            <a:schemeClr val="bg1"/>
                          </a:solidFill>
                          <a:latin typeface="Arial"/>
                          <a:ea typeface="微軟正黑體"/>
                        </a:rPr>
                        <a:t>匯流排速度</a:t>
                      </a:r>
                      <a:endParaRPr lang="en-US" altLang="zh-TW" sz="1100" b="1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 baseline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64 Gb/s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0" i="0" u="none" strike="noStrike" baseline="0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64 Gb/s</a:t>
                      </a:r>
                      <a:endParaRPr lang="zh-TW" altLang="en-US" sz="1100"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0" i="0" u="none" strike="noStrike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10 Gb/s</a:t>
                      </a:r>
                      <a:endParaRPr lang="zh-TW" altLang="en-US" sz="1100"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0" i="0" u="none" strike="noStrike" baseline="0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96 Gb/s</a:t>
                      </a:r>
                      <a:endParaRPr lang="zh-TW" altLang="en-US" sz="1100"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1277423"/>
                  </a:ext>
                </a:extLst>
              </a:tr>
              <a:tr h="37555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100" b="1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需搭配</a:t>
                      </a:r>
                      <a:r>
                        <a:rPr lang="en-US" altLang="zh-TW" sz="1100" b="1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Host</a:t>
                      </a:r>
                      <a:r>
                        <a:rPr lang="zh-TW" altLang="en-US" sz="1100" b="1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卡</a:t>
                      </a:r>
                      <a:endParaRPr lang="en-US" altLang="zh-TW" sz="1100" b="1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0" i="0" u="none" strike="noStrike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v</a:t>
                      </a:r>
                      <a:endParaRPr lang="en-US" sz="1100" b="0" i="0" u="none" strike="noStrike" noProof="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v</a:t>
                      </a:r>
                      <a:endParaRPr lang="zh-TW" altLang="en-US" sz="110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100" b="0" i="0" u="none" strike="noStrike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可選</a:t>
                      </a:r>
                      <a:endParaRPr lang="en-US" sz="1100" b="0" i="0" u="none" strike="noStrike" noProof="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100" b="0" i="0" u="none" strike="noStrike" noProof="0">
                          <a:solidFill>
                            <a:schemeClr val="bg1"/>
                          </a:solidFill>
                          <a:latin typeface="+mn-lt"/>
                          <a:ea typeface="微軟正黑體"/>
                          <a:sym typeface="Arial" panose="020B0604020202020204" pitchFamily="34" charset="0"/>
                        </a:rPr>
                        <a:t>可選</a:t>
                      </a:r>
                      <a:endParaRPr lang="en-US" altLang="zh-TW" sz="1100" b="0" i="0" u="none" strike="noStrike" noProof="0">
                        <a:solidFill>
                          <a:schemeClr val="bg1"/>
                        </a:solidFill>
                        <a:latin typeface="+mn-lt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5197664"/>
                  </a:ext>
                </a:extLst>
              </a:tr>
              <a:tr h="37555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100" b="1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架設成本</a:t>
                      </a:r>
                      <a:endParaRPr lang="en-US" altLang="zh-TW" sz="1100" b="1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$$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$</a:t>
                      </a:r>
                      <a:endParaRPr lang="zh-TW" altLang="en-US" sz="110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$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$$$</a:t>
                      </a:r>
                      <a:endParaRPr lang="zh-TW" altLang="en-US" sz="110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2729003"/>
                  </a:ext>
                </a:extLst>
              </a:tr>
              <a:tr h="37555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100" b="1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擴充本機儲存池</a:t>
                      </a:r>
                      <a:endParaRPr lang="en-US" altLang="zh-TW" sz="1100" b="1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v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x</a:t>
                      </a:r>
                      <a:endParaRPr lang="zh-TW" altLang="en-US" sz="110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x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v</a:t>
                      </a:r>
                      <a:endParaRPr lang="zh-TW" altLang="en-US" sz="110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6056589"/>
                  </a:ext>
                </a:extLst>
              </a:tr>
            </a:tbl>
          </a:graphicData>
        </a:graphic>
      </p:graphicFrame>
      <p:pic>
        <p:nvPicPr>
          <p:cNvPr id="4" name="圖片 3">
            <a:extLst>
              <a:ext uri="{FF2B5EF4-FFF2-40B4-BE49-F238E27FC236}">
                <a16:creationId xmlns:a16="http://schemas.microsoft.com/office/drawing/2014/main" id="{FE62ACDC-7D0D-FD4D-318B-E90948BF22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3819" y="3005883"/>
            <a:ext cx="341213" cy="341213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3669FC20-AEB2-4437-399F-D75105C85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3816" y="3835339"/>
            <a:ext cx="341213" cy="341213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66B105FE-B2C3-312D-95A5-4EFC4429FF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3816" y="4221724"/>
            <a:ext cx="341213" cy="341213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BCB644EF-1FFF-483F-35E8-05913572E4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4937" y="5584510"/>
            <a:ext cx="474995" cy="474995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B6AA808E-B1A4-70E9-F918-DA84D93DF4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89530" y="3842062"/>
            <a:ext cx="341213" cy="341213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2331CBF9-0BD3-1593-0A4A-E3BA93D8EA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89530" y="3429873"/>
            <a:ext cx="341213" cy="341213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76FFA51F-C508-7D8F-38C6-F5492B8B3D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89530" y="4933820"/>
            <a:ext cx="341213" cy="341213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CF422384-0ACC-906E-02F1-0BE2789BAD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3816" y="6059506"/>
            <a:ext cx="341213" cy="341213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7D638C39-7131-103E-CC75-CBBCE5F7CC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89530" y="6059505"/>
            <a:ext cx="341213" cy="341213"/>
          </a:xfrm>
          <a:prstGeom prst="rect">
            <a:avLst/>
          </a:prstGeom>
        </p:spPr>
      </p:pic>
      <p:sp>
        <p:nvSpPr>
          <p:cNvPr id="10" name="標題 1">
            <a:extLst>
              <a:ext uri="{FF2B5EF4-FFF2-40B4-BE49-F238E27FC236}">
                <a16:creationId xmlns:a16="http://schemas.microsoft.com/office/drawing/2014/main" id="{B0C57F77-6D55-8A22-8BEB-77BB4C5A6CF9}"/>
              </a:ext>
            </a:extLst>
          </p:cNvPr>
          <p:cNvSpPr txBox="1">
            <a:spLocks/>
          </p:cNvSpPr>
          <p:nvPr/>
        </p:nvSpPr>
        <p:spPr>
          <a:xfrm>
            <a:off x="0" y="6948"/>
            <a:ext cx="12192000" cy="16597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TW" b="1">
                <a:solidFill>
                  <a:schemeClr val="bg1"/>
                </a:solidFill>
                <a:latin typeface="+mj-ea"/>
              </a:rPr>
              <a:t>QNAP </a:t>
            </a:r>
            <a:r>
              <a:rPr lang="zh-TW" altLang="en-US" b="1">
                <a:solidFill>
                  <a:schemeClr val="bg1"/>
                </a:solidFill>
                <a:latin typeface="+mj-ea"/>
              </a:rPr>
              <a:t>提供多樣性的 </a:t>
            </a:r>
            <a:r>
              <a:rPr lang="en-US" altLang="zh-TW" b="1">
                <a:solidFill>
                  <a:schemeClr val="bg1"/>
                </a:solidFill>
                <a:latin typeface="+mj-ea"/>
              </a:rPr>
              <a:t>JBOD</a:t>
            </a:r>
            <a:r>
              <a:rPr lang="zh-TW" altLang="en-US" b="1">
                <a:solidFill>
                  <a:schemeClr val="bg1"/>
                </a:solidFill>
                <a:latin typeface="+mj-ea"/>
              </a:rPr>
              <a:t> 選擇</a:t>
            </a:r>
          </a:p>
        </p:txBody>
      </p:sp>
      <p:pic>
        <p:nvPicPr>
          <p:cNvPr id="2" name="圖片 10">
            <a:extLst>
              <a:ext uri="{FF2B5EF4-FFF2-40B4-BE49-F238E27FC236}">
                <a16:creationId xmlns:a16="http://schemas.microsoft.com/office/drawing/2014/main" id="{9B1C4CC6-2866-655B-AB8F-37EC38EB71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9134" y="5561737"/>
            <a:ext cx="474995" cy="474995"/>
          </a:xfrm>
          <a:prstGeom prst="rect">
            <a:avLst/>
          </a:prstGeom>
        </p:spPr>
      </p:pic>
      <p:sp>
        <p:nvSpPr>
          <p:cNvPr id="5" name="文字方塊 8">
            <a:extLst>
              <a:ext uri="{FF2B5EF4-FFF2-40B4-BE49-F238E27FC236}">
                <a16:creationId xmlns:a16="http://schemas.microsoft.com/office/drawing/2014/main" id="{589C976D-93CA-4BEA-0321-6D07A15750DC}"/>
              </a:ext>
            </a:extLst>
          </p:cNvPr>
          <p:cNvSpPr txBox="1"/>
          <p:nvPr/>
        </p:nvSpPr>
        <p:spPr>
          <a:xfrm>
            <a:off x="9124555" y="1165382"/>
            <a:ext cx="29065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>
                <a:solidFill>
                  <a:schemeClr val="bg1"/>
                </a:solidFill>
                <a:latin typeface="+mj-ea"/>
                <a:ea typeface="+mj-ea"/>
              </a:rPr>
              <a:t>* </a:t>
            </a:r>
            <a:r>
              <a:rPr lang="en-US" altLang="zh-TW" sz="1200">
                <a:solidFill>
                  <a:schemeClr val="bg1"/>
                </a:solidFill>
                <a:latin typeface="+mj-ea"/>
                <a:ea typeface="+mj-ea"/>
              </a:rPr>
              <a:t>JBOD</a:t>
            </a:r>
            <a:r>
              <a:rPr lang="zh-TW" altLang="en-US" sz="1200">
                <a:solidFill>
                  <a:schemeClr val="bg1"/>
                </a:solidFill>
                <a:latin typeface="+mj-ea"/>
                <a:ea typeface="+mj-ea"/>
              </a:rPr>
              <a:t> 容量計算採用</a:t>
            </a:r>
            <a:r>
              <a:rPr lang="en-US" altLang="zh-TW" sz="1200">
                <a:solidFill>
                  <a:schemeClr val="bg1"/>
                </a:solidFill>
                <a:latin typeface="+mj-ea"/>
                <a:ea typeface="+mj-ea"/>
              </a:rPr>
              <a:t> 3.5”SATA</a:t>
            </a:r>
            <a:r>
              <a:rPr lang="zh-TW" altLang="en-US" sz="120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en-US" altLang="zh-TW" sz="1200">
                <a:solidFill>
                  <a:schemeClr val="bg1"/>
                </a:solidFill>
                <a:latin typeface="+mj-ea"/>
                <a:ea typeface="+mj-ea"/>
              </a:rPr>
              <a:t>22TB</a:t>
            </a:r>
          </a:p>
        </p:txBody>
      </p:sp>
      <p:pic>
        <p:nvPicPr>
          <p:cNvPr id="12" name="圖片 6">
            <a:extLst>
              <a:ext uri="{FF2B5EF4-FFF2-40B4-BE49-F238E27FC236}">
                <a16:creationId xmlns:a16="http://schemas.microsoft.com/office/drawing/2014/main" id="{B92A33DF-2373-4003-D73F-834E039C828A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343873" y="4960043"/>
            <a:ext cx="341213" cy="341213"/>
          </a:xfrm>
          <a:prstGeom prst="rect">
            <a:avLst/>
          </a:prstGeom>
        </p:spPr>
      </p:pic>
      <p:pic>
        <p:nvPicPr>
          <p:cNvPr id="14" name="圖片 6">
            <a:extLst>
              <a:ext uri="{FF2B5EF4-FFF2-40B4-BE49-F238E27FC236}">
                <a16:creationId xmlns:a16="http://schemas.microsoft.com/office/drawing/2014/main" id="{41C958D6-4DA6-CFAD-B1E9-7FB5AB2B8F7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163816" y="4933821"/>
            <a:ext cx="341213" cy="341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825642"/>
      </p:ext>
    </p:extLst>
  </p:cSld>
  <p:clrMapOvr>
    <a:masterClrMapping/>
  </p:clrMapOvr>
  <p:transition spd="slow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7C54E10-31A1-9971-792E-1A014F4B6E85}"/>
              </a:ext>
            </a:extLst>
          </p:cNvPr>
          <p:cNvSpPr txBox="1"/>
          <p:nvPr/>
        </p:nvSpPr>
        <p:spPr>
          <a:xfrm>
            <a:off x="576883" y="362462"/>
            <a:ext cx="11038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於 </a:t>
            </a:r>
            <a:r>
              <a:rPr lang="en-US" altLang="zh-TW" sz="4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 QTS / </a:t>
            </a:r>
            <a:r>
              <a:rPr lang="en-US" altLang="zh-TW" sz="4000" b="1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QuTS</a:t>
            </a:r>
            <a:r>
              <a:rPr lang="en-US" altLang="zh-TW" sz="4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hero 5.1.2 </a:t>
            </a:r>
            <a:r>
              <a:rPr lang="zh-TW" altLang="en-US" sz="4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中的儲存與快照總管輕鬆管理 </a:t>
            </a:r>
            <a:r>
              <a:rPr lang="en-US" altLang="zh-TW" sz="4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PCIe JBOD</a:t>
            </a:r>
            <a:endParaRPr lang="zh-TW" altLang="en-US" sz="40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7B93E197-7BAD-29A8-BA63-3934220E7561}"/>
              </a:ext>
            </a:extLst>
          </p:cNvPr>
          <p:cNvSpPr txBox="1"/>
          <p:nvPr/>
        </p:nvSpPr>
        <p:spPr>
          <a:xfrm>
            <a:off x="955899" y="2100512"/>
            <a:ext cx="10280201" cy="113550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  <a:buClr>
                <a:srgbClr val="3C0668"/>
              </a:buClr>
              <a:defRPr/>
            </a:pP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TL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PCIE JBOD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系列如同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TL SAS JBOD </a:t>
            </a: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系列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，均可以在 儲存與快照總管 中被監控管理. 由於不經過外接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RAID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晶片，因此相比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TR-002/TR-004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/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TR-004U RAID DAS 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系列，能支援更多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QTS / </a:t>
            </a:r>
            <a:r>
              <a:rPr lang="en-US" altLang="zh-TW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QuTS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hero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本機磁碟管理功能。</a:t>
            </a:r>
            <a:endParaRPr lang="en-US" altLang="zh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9C8667-8ADE-18F3-A67B-C7B9255483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5448" y="3536509"/>
            <a:ext cx="6536552" cy="3321491"/>
          </a:xfrm>
          <a:prstGeom prst="rect">
            <a:avLst/>
          </a:prstGeom>
        </p:spPr>
      </p:pic>
      <p:sp>
        <p:nvSpPr>
          <p:cNvPr id="8" name="文字方塊 3">
            <a:extLst>
              <a:ext uri="{FF2B5EF4-FFF2-40B4-BE49-F238E27FC236}">
                <a16:creationId xmlns:a16="http://schemas.microsoft.com/office/drawing/2014/main" id="{28287DD9-41BB-A3C7-4128-9F7EDCD5777D}"/>
              </a:ext>
            </a:extLst>
          </p:cNvPr>
          <p:cNvSpPr txBox="1"/>
          <p:nvPr/>
        </p:nvSpPr>
        <p:spPr>
          <a:xfrm>
            <a:off x="955899" y="3621985"/>
            <a:ext cx="5585579" cy="228626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buClr>
                <a:srgbClr val="3C0668"/>
              </a:buClr>
              <a:defRPr/>
            </a:pPr>
            <a:r>
              <a:rPr lang="zh-TW" altLang="en-US" sz="2800" b="1">
                <a:solidFill>
                  <a:srgbClr val="60F217"/>
                </a:solidFill>
                <a:latin typeface="+mj-lt"/>
                <a:cs typeface="Arial"/>
                <a:sym typeface="Arial" panose="020B0604020202020204" pitchFamily="34" charset="0"/>
              </a:rPr>
              <a:t>儲存與快照總管 </a:t>
            </a:r>
            <a:endParaRPr lang="en-US" altLang="zh-TW" sz="2800" b="1">
              <a:solidFill>
                <a:srgbClr val="60F217"/>
              </a:solidFill>
              <a:latin typeface="+mj-lt"/>
              <a:cs typeface="Arial"/>
              <a:sym typeface="Arial" panose="020B0604020202020204" pitchFamily="34" charset="0"/>
            </a:endParaRPr>
          </a:p>
          <a:p>
            <a:pPr marL="285750" indent="-285750">
              <a:lnSpc>
                <a:spcPct val="130000"/>
              </a:lnSpc>
              <a:buClr>
                <a:srgbClr val="60F217"/>
              </a:buClr>
              <a:buFont typeface="Arial" panose="020B0604020202020204" pitchFamily="34" charset="0"/>
              <a:buChar char="•"/>
              <a:defRPr/>
            </a:pPr>
            <a:r>
              <a:rPr lang="en-US" altLang="zh-TW">
                <a:solidFill>
                  <a:schemeClr val="bg1"/>
                </a:solidFill>
                <a:latin typeface="+mj-lt"/>
                <a:ea typeface="微軟正黑體"/>
                <a:cs typeface="Arial"/>
                <a:sym typeface="Arial" panose="020B0604020202020204" pitchFamily="34" charset="0"/>
              </a:rPr>
              <a:t>Disk S.M.A.R.T. info</a:t>
            </a:r>
          </a:p>
          <a:p>
            <a:pPr marL="285750" indent="-285750">
              <a:lnSpc>
                <a:spcPct val="130000"/>
              </a:lnSpc>
              <a:buClr>
                <a:srgbClr val="60F217"/>
              </a:buClr>
              <a:buFont typeface="Arial" panose="020B0604020202020204" pitchFamily="34" charset="0"/>
              <a:buChar char="•"/>
              <a:defRPr/>
            </a:pPr>
            <a:r>
              <a:rPr lang="en-US" altLang="zh-TW">
                <a:solidFill>
                  <a:schemeClr val="bg1"/>
                </a:solidFill>
                <a:latin typeface="+mj-lt"/>
                <a:ea typeface="微軟正黑體"/>
                <a:cs typeface="Arial"/>
                <a:sym typeface="Arial" panose="020B0604020202020204" pitchFamily="34" charset="0"/>
              </a:rPr>
              <a:t>Disk performance test</a:t>
            </a:r>
          </a:p>
          <a:p>
            <a:pPr marL="285750" indent="-285750">
              <a:lnSpc>
                <a:spcPct val="130000"/>
              </a:lnSpc>
              <a:buClr>
                <a:srgbClr val="60F217"/>
              </a:buClr>
              <a:buFont typeface="Arial" panose="020B0604020202020204" pitchFamily="34" charset="0"/>
              <a:buChar char="•"/>
              <a:defRPr/>
            </a:pPr>
            <a:r>
              <a:rPr lang="en-US" altLang="zh-TW">
                <a:solidFill>
                  <a:schemeClr val="bg1"/>
                </a:solidFill>
                <a:latin typeface="+mj-lt"/>
                <a:ea typeface="微軟正黑體"/>
                <a:cs typeface="Arial"/>
                <a:sym typeface="Arial" panose="020B0604020202020204" pitchFamily="34" charset="0"/>
              </a:rPr>
              <a:t>Locate JBOD</a:t>
            </a:r>
          </a:p>
          <a:p>
            <a:pPr marL="285750" indent="-285750">
              <a:lnSpc>
                <a:spcPct val="130000"/>
              </a:lnSpc>
              <a:buClr>
                <a:srgbClr val="60F217"/>
              </a:buClr>
              <a:buFont typeface="Arial" panose="020B0604020202020204" pitchFamily="34" charset="0"/>
              <a:buChar char="•"/>
              <a:defRPr/>
            </a:pPr>
            <a:r>
              <a:rPr lang="en-US" altLang="zh-TW">
                <a:solidFill>
                  <a:schemeClr val="bg1"/>
                </a:solidFill>
                <a:latin typeface="+mj-lt"/>
                <a:ea typeface="微軟正黑體"/>
                <a:cs typeface="Arial"/>
                <a:sym typeface="Arial" panose="020B0604020202020204" pitchFamily="34" charset="0"/>
              </a:rPr>
              <a:t>Attach</a:t>
            </a:r>
            <a:r>
              <a:rPr lang="zh-TW" altLang="en-US">
                <a:solidFill>
                  <a:schemeClr val="bg1"/>
                </a:solidFill>
                <a:latin typeface="+mj-lt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+mj-lt"/>
                <a:ea typeface="微軟正黑體"/>
                <a:cs typeface="Arial"/>
                <a:sym typeface="Arial" panose="020B0604020202020204" pitchFamily="34" charset="0"/>
              </a:rPr>
              <a:t>and</a:t>
            </a:r>
            <a:r>
              <a:rPr lang="zh-TW" altLang="en-US">
                <a:solidFill>
                  <a:schemeClr val="bg1"/>
                </a:solidFill>
                <a:latin typeface="+mj-lt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+mj-lt"/>
                <a:ea typeface="微軟正黑體"/>
                <a:cs typeface="Arial"/>
                <a:sym typeface="Arial" panose="020B0604020202020204" pitchFamily="34" charset="0"/>
              </a:rPr>
              <a:t>Recover</a:t>
            </a:r>
            <a:r>
              <a:rPr lang="zh-TW" altLang="en-US">
                <a:solidFill>
                  <a:schemeClr val="bg1"/>
                </a:solidFill>
                <a:latin typeface="+mj-lt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+mj-lt"/>
                <a:ea typeface="微軟正黑體"/>
                <a:cs typeface="Arial"/>
                <a:sym typeface="Arial" panose="020B0604020202020204" pitchFamily="34" charset="0"/>
              </a:rPr>
              <a:t>Storage</a:t>
            </a:r>
            <a:r>
              <a:rPr lang="zh-TW" altLang="en-US">
                <a:solidFill>
                  <a:schemeClr val="bg1"/>
                </a:solidFill>
                <a:latin typeface="+mj-lt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+mj-lt"/>
                <a:ea typeface="微軟正黑體"/>
                <a:cs typeface="Arial"/>
                <a:sym typeface="Arial" panose="020B0604020202020204" pitchFamily="34" charset="0"/>
              </a:rPr>
              <a:t>Pool</a:t>
            </a:r>
          </a:p>
          <a:p>
            <a:pPr marL="285750" indent="-285750">
              <a:lnSpc>
                <a:spcPct val="130000"/>
              </a:lnSpc>
              <a:buClr>
                <a:srgbClr val="60F217"/>
              </a:buClr>
              <a:buFont typeface="Arial" panose="020B0604020202020204" pitchFamily="34" charset="0"/>
              <a:buChar char="•"/>
              <a:defRPr/>
            </a:pPr>
            <a:r>
              <a:rPr lang="en-US" altLang="zh-TW">
                <a:solidFill>
                  <a:schemeClr val="bg1"/>
                </a:solidFill>
                <a:latin typeface="+mj-lt"/>
                <a:ea typeface="微軟正黑體"/>
                <a:cs typeface="Arial"/>
                <a:sym typeface="Arial" panose="020B0604020202020204" pitchFamily="34" charset="0"/>
              </a:rPr>
              <a:t>Safety Detach</a:t>
            </a:r>
          </a:p>
        </p:txBody>
      </p:sp>
      <p:sp>
        <p:nvSpPr>
          <p:cNvPr id="4" name="矩形 12">
            <a:extLst>
              <a:ext uri="{FF2B5EF4-FFF2-40B4-BE49-F238E27FC236}">
                <a16:creationId xmlns:a16="http://schemas.microsoft.com/office/drawing/2014/main" id="{36EEB9FB-2A1A-4A39-CE29-978627E53430}"/>
              </a:ext>
            </a:extLst>
          </p:cNvPr>
          <p:cNvSpPr/>
          <p:nvPr/>
        </p:nvSpPr>
        <p:spPr>
          <a:xfrm>
            <a:off x="955899" y="6152293"/>
            <a:ext cx="3757060" cy="4616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zh-TW" altLang="en-US" sz="1200">
                <a:solidFill>
                  <a:schemeClr val="bg1">
                    <a:lumMod val="75000"/>
                  </a:schemeClr>
                </a:solidFill>
                <a:ea typeface="微軟正黑體"/>
              </a:rPr>
              <a:t>注意</a:t>
            </a:r>
            <a:r>
              <a:rPr lang="en-US" altLang="zh-TW" sz="1200">
                <a:solidFill>
                  <a:schemeClr val="bg1">
                    <a:lumMod val="75000"/>
                  </a:schemeClr>
                </a:solidFill>
                <a:ea typeface="微軟正黑體"/>
              </a:rPr>
              <a:t>: PCIe JBOD</a:t>
            </a:r>
            <a:r>
              <a:rPr lang="zh-TW" altLang="en-US" sz="1200">
                <a:solidFill>
                  <a:schemeClr val="bg1">
                    <a:lumMod val="75000"/>
                  </a:schemeClr>
                </a:solidFill>
                <a:ea typeface="微軟正黑體"/>
              </a:rPr>
              <a:t> 於 </a:t>
            </a:r>
            <a:r>
              <a:rPr lang="en-US" altLang="zh-TW" sz="1200" err="1">
                <a:solidFill>
                  <a:schemeClr val="bg1">
                    <a:lumMod val="75000"/>
                  </a:schemeClr>
                </a:solidFill>
                <a:ea typeface="微軟正黑體"/>
              </a:rPr>
              <a:t>QuTS</a:t>
            </a:r>
            <a:r>
              <a:rPr lang="en-US" altLang="zh-TW" sz="1200">
                <a:solidFill>
                  <a:schemeClr val="bg1">
                    <a:lumMod val="75000"/>
                  </a:schemeClr>
                </a:solidFill>
                <a:ea typeface="微軟正黑體"/>
              </a:rPr>
              <a:t> hero</a:t>
            </a:r>
            <a:r>
              <a:rPr lang="zh-TW" altLang="en-US" sz="1200">
                <a:solidFill>
                  <a:schemeClr val="bg1">
                    <a:lumMod val="75000"/>
                  </a:schemeClr>
                </a:solidFill>
                <a:ea typeface="微軟正黑體"/>
              </a:rPr>
              <a:t> 儲存池最高為</a:t>
            </a:r>
            <a:r>
              <a:rPr lang="en-US" altLang="zh-TW" sz="1200">
                <a:solidFill>
                  <a:schemeClr val="bg1">
                    <a:lumMod val="75000"/>
                  </a:schemeClr>
                </a:solidFill>
                <a:ea typeface="微軟正黑體"/>
              </a:rPr>
              <a:t> 4PB, QTS</a:t>
            </a:r>
            <a:r>
              <a:rPr lang="zh-TW" altLang="en-US" sz="1200">
                <a:solidFill>
                  <a:schemeClr val="bg1">
                    <a:lumMod val="75000"/>
                  </a:schemeClr>
                </a:solidFill>
                <a:ea typeface="微軟正黑體"/>
              </a:rPr>
              <a:t>為 </a:t>
            </a:r>
            <a:r>
              <a:rPr lang="en-US" altLang="zh-TW" sz="1200">
                <a:solidFill>
                  <a:schemeClr val="bg1">
                    <a:lumMod val="75000"/>
                  </a:schemeClr>
                </a:solidFill>
                <a:ea typeface="微軟正黑體"/>
              </a:rPr>
              <a:t>304TB</a:t>
            </a:r>
          </a:p>
        </p:txBody>
      </p:sp>
    </p:spTree>
    <p:extLst>
      <p:ext uri="{BB962C8B-B14F-4D97-AF65-F5344CB8AC3E}">
        <p14:creationId xmlns:p14="http://schemas.microsoft.com/office/powerpoint/2010/main" val="3052849965"/>
      </p:ext>
    </p:extLst>
  </p:cSld>
  <p:clrMapOvr>
    <a:masterClrMapping/>
  </p:clrMapOvr>
  <p:transition spd="slow"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7C54E10-31A1-9971-792E-1A014F4B6E85}"/>
              </a:ext>
            </a:extLst>
          </p:cNvPr>
          <p:cNvSpPr txBox="1"/>
          <p:nvPr/>
        </p:nvSpPr>
        <p:spPr>
          <a:xfrm>
            <a:off x="576883" y="362462"/>
            <a:ext cx="110382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彈性擴充 </a:t>
            </a:r>
            <a:r>
              <a:rPr lang="en-US" altLang="zh-TW" sz="4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 </a:t>
            </a:r>
            <a:r>
              <a:rPr lang="zh-TW" altLang="en-US" sz="4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儲存、或作為備份空間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0FD9FE20-DACE-8E0B-FE63-96AAE46074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9798"/>
          <a:stretch/>
        </p:blipFill>
        <p:spPr bwMode="auto">
          <a:xfrm>
            <a:off x="7156157" y="4394253"/>
            <a:ext cx="4197643" cy="1841779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圖片 8" descr="一張含有 室內, 桌, 監視器, 電腦 的圖片&#10;&#10;自動產生的描述">
            <a:extLst>
              <a:ext uri="{FF2B5EF4-FFF2-40B4-BE49-F238E27FC236}">
                <a16:creationId xmlns:a16="http://schemas.microsoft.com/office/drawing/2014/main" id="{67402325-8A4F-456A-3C20-DDAB82CE759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1343" y="3930008"/>
            <a:ext cx="3957908" cy="2474133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  <p:sp>
        <p:nvSpPr>
          <p:cNvPr id="11" name="內容版面配置區 1">
            <a:extLst>
              <a:ext uri="{FF2B5EF4-FFF2-40B4-BE49-F238E27FC236}">
                <a16:creationId xmlns:a16="http://schemas.microsoft.com/office/drawing/2014/main" id="{936BF0DF-E659-B428-CD4F-F45C44830919}"/>
              </a:ext>
            </a:extLst>
          </p:cNvPr>
          <p:cNvSpPr txBox="1">
            <a:spLocks/>
          </p:cNvSpPr>
          <p:nvPr/>
        </p:nvSpPr>
        <p:spPr>
          <a:xfrm>
            <a:off x="1350343" y="1949784"/>
            <a:ext cx="9491314" cy="149560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>
              <a:lnSpc>
                <a:spcPct val="130000"/>
              </a:lnSpc>
              <a:defRPr>
                <a:solidFill>
                  <a:schemeClr val="bg1"/>
                </a:solidFill>
                <a:latin typeface="Arial"/>
                <a:ea typeface="微軟正黑體"/>
                <a:cs typeface="Arial"/>
              </a:defRPr>
            </a:lvl1pPr>
          </a:lstStyle>
          <a:p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系列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JBOD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可有效作為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QNAP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擴充空間並可擴充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NAS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本機儲存持的空間。支援所有一般儲存池可做的操作，或建立快照備份任務將磁碟區及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LUN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的快照備份到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JBOD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。</a:t>
            </a:r>
            <a:endParaRPr lang="en-US" altLang="zh-TW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endParaRPr lang="en-US" altLang="zh-TW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基於軟體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RAID </a:t>
            </a:r>
            <a:r>
              <a:rPr lang="en-US" altLang="zh-TW" err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的架構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，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JBOD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系列適合於同一台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平台作為擴充裝置。</a:t>
            </a:r>
            <a:endParaRPr lang="en-US" altLang="zh-TW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2" name="Rectangle 35">
            <a:extLst>
              <a:ext uri="{FF2B5EF4-FFF2-40B4-BE49-F238E27FC236}">
                <a16:creationId xmlns:a16="http://schemas.microsoft.com/office/drawing/2014/main" id="{876E50BA-D518-CC9C-D2EF-0C57BE764CEB}"/>
              </a:ext>
            </a:extLst>
          </p:cNvPr>
          <p:cNvSpPr/>
          <p:nvPr/>
        </p:nvSpPr>
        <p:spPr>
          <a:xfrm>
            <a:off x="8883177" y="5883317"/>
            <a:ext cx="96372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</a:t>
            </a:r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系列</a:t>
            </a:r>
            <a:endParaRPr 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B9B66A68-EB8F-1EEC-28E7-F44E1F368540}"/>
              </a:ext>
            </a:extLst>
          </p:cNvPr>
          <p:cNvSpPr/>
          <p:nvPr/>
        </p:nvSpPr>
        <p:spPr>
          <a:xfrm>
            <a:off x="498016" y="5275820"/>
            <a:ext cx="2195004" cy="96021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>
                <a:solidFill>
                  <a:srgbClr val="60F217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作為 </a:t>
            </a:r>
            <a:r>
              <a:rPr lang="en-US" altLang="zh-TW" b="1">
                <a:solidFill>
                  <a:srgbClr val="60F217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NAS</a:t>
            </a:r>
            <a:r>
              <a:rPr lang="zh-TW" altLang="en-US" b="1">
                <a:solidFill>
                  <a:srgbClr val="60F217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 擴充儲存空間存放檔案</a:t>
            </a:r>
          </a:p>
        </p:txBody>
      </p:sp>
      <p:sp>
        <p:nvSpPr>
          <p:cNvPr id="22" name="Rectangle 3">
            <a:extLst>
              <a:ext uri="{FF2B5EF4-FFF2-40B4-BE49-F238E27FC236}">
                <a16:creationId xmlns:a16="http://schemas.microsoft.com/office/drawing/2014/main" id="{7584A22C-1FED-74FD-C574-6E3219B33148}"/>
              </a:ext>
            </a:extLst>
          </p:cNvPr>
          <p:cNvSpPr/>
          <p:nvPr/>
        </p:nvSpPr>
        <p:spPr>
          <a:xfrm>
            <a:off x="498016" y="4065040"/>
            <a:ext cx="2070523" cy="69733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>
                <a:solidFill>
                  <a:srgbClr val="60F217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作為快照保險庫備份本機快照</a:t>
            </a:r>
          </a:p>
        </p:txBody>
      </p: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F73C5909-1100-15AB-E411-099472837CD1}"/>
              </a:ext>
            </a:extLst>
          </p:cNvPr>
          <p:cNvGrpSpPr/>
          <p:nvPr/>
        </p:nvGrpSpPr>
        <p:grpSpPr>
          <a:xfrm>
            <a:off x="10296795" y="4103399"/>
            <a:ext cx="707394" cy="707394"/>
            <a:chOff x="4682854" y="4923587"/>
            <a:chExt cx="707394" cy="707394"/>
          </a:xfrm>
          <a:solidFill>
            <a:srgbClr val="FEE146"/>
          </a:solidFill>
        </p:grpSpPr>
        <p:sp>
          <p:nvSpPr>
            <p:cNvPr id="24" name="矩形: 圓角 23">
              <a:extLst>
                <a:ext uri="{FF2B5EF4-FFF2-40B4-BE49-F238E27FC236}">
                  <a16:creationId xmlns:a16="http://schemas.microsoft.com/office/drawing/2014/main" id="{858113C9-AD58-3322-C77F-33EEEDC1E280}"/>
                </a:ext>
              </a:extLst>
            </p:cNvPr>
            <p:cNvSpPr/>
            <p:nvPr/>
          </p:nvSpPr>
          <p:spPr>
            <a:xfrm>
              <a:off x="4682854" y="4923587"/>
              <a:ext cx="707394" cy="707394"/>
            </a:xfrm>
            <a:prstGeom prst="roundRect">
              <a:avLst>
                <a:gd name="adj" fmla="val 20258"/>
              </a:avLst>
            </a:prstGeom>
            <a:solidFill>
              <a:srgbClr val="60F217"/>
            </a:solidFill>
            <a:ln>
              <a:noFill/>
            </a:ln>
            <a:effectLst>
              <a:outerShdw blurRad="114300" dist="101600" dir="8100000" algn="tr" rotWithShape="0">
                <a:prstClr val="black">
                  <a:alpha val="4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25" name="圖形 24">
              <a:extLst>
                <a:ext uri="{FF2B5EF4-FFF2-40B4-BE49-F238E27FC236}">
                  <a16:creationId xmlns:a16="http://schemas.microsoft.com/office/drawing/2014/main" id="{A1DF2704-DB57-5FC3-2A39-996094FA5AC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775090" y="5059889"/>
              <a:ext cx="522923" cy="434790"/>
            </a:xfrm>
            <a:prstGeom prst="rect">
              <a:avLst/>
            </a:prstGeom>
          </p:spPr>
        </p:pic>
      </p:grp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9A0EA659-CFEB-8073-B2A9-B26F16F6A75B}"/>
              </a:ext>
            </a:extLst>
          </p:cNvPr>
          <p:cNvGrpSpPr/>
          <p:nvPr/>
        </p:nvGrpSpPr>
        <p:grpSpPr>
          <a:xfrm>
            <a:off x="3144704" y="4103399"/>
            <a:ext cx="707394" cy="707394"/>
            <a:chOff x="4682854" y="4923587"/>
            <a:chExt cx="707394" cy="707394"/>
          </a:xfrm>
        </p:grpSpPr>
        <p:sp>
          <p:nvSpPr>
            <p:cNvPr id="27" name="矩形: 圓角 26">
              <a:extLst>
                <a:ext uri="{FF2B5EF4-FFF2-40B4-BE49-F238E27FC236}">
                  <a16:creationId xmlns:a16="http://schemas.microsoft.com/office/drawing/2014/main" id="{BAFB7506-8F98-8B5B-4E96-9C1B9B440A35}"/>
                </a:ext>
              </a:extLst>
            </p:cNvPr>
            <p:cNvSpPr/>
            <p:nvPr/>
          </p:nvSpPr>
          <p:spPr>
            <a:xfrm>
              <a:off x="4682854" y="4923587"/>
              <a:ext cx="707394" cy="707394"/>
            </a:xfrm>
            <a:prstGeom prst="roundRect">
              <a:avLst>
                <a:gd name="adj" fmla="val 20258"/>
              </a:avLst>
            </a:prstGeom>
            <a:solidFill>
              <a:srgbClr val="60F217"/>
            </a:solidFill>
            <a:ln>
              <a:noFill/>
            </a:ln>
            <a:effectLst>
              <a:outerShdw blurRad="114300" dist="101600" dir="8100000" algn="tr" rotWithShape="0">
                <a:prstClr val="black">
                  <a:alpha val="4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28" name="圖形 27">
              <a:extLst>
                <a:ext uri="{FF2B5EF4-FFF2-40B4-BE49-F238E27FC236}">
                  <a16:creationId xmlns:a16="http://schemas.microsoft.com/office/drawing/2014/main" id="{504CDC5B-5D01-FB54-992C-90B4476D0F7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775090" y="5059889"/>
              <a:ext cx="522923" cy="434790"/>
            </a:xfrm>
            <a:prstGeom prst="rect">
              <a:avLst/>
            </a:prstGeom>
          </p:spPr>
        </p:pic>
      </p:grpSp>
      <p:sp>
        <p:nvSpPr>
          <p:cNvPr id="29" name="Rectangle 27">
            <a:extLst>
              <a:ext uri="{FF2B5EF4-FFF2-40B4-BE49-F238E27FC236}">
                <a16:creationId xmlns:a16="http://schemas.microsoft.com/office/drawing/2014/main" id="{41449385-8107-C306-BF95-1144B7DC0A07}"/>
              </a:ext>
            </a:extLst>
          </p:cNvPr>
          <p:cNvSpPr/>
          <p:nvPr/>
        </p:nvSpPr>
        <p:spPr>
          <a:xfrm>
            <a:off x="4631651" y="5883317"/>
            <a:ext cx="152157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PCIe JBOD </a:t>
            </a:r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系列</a:t>
            </a:r>
            <a:endParaRPr lang="en-US" sz="1333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30" name="群組 2">
            <a:extLst>
              <a:ext uri="{FF2B5EF4-FFF2-40B4-BE49-F238E27FC236}">
                <a16:creationId xmlns:a16="http://schemas.microsoft.com/office/drawing/2014/main" id="{5B93E0CF-268E-B361-CA84-61BB78BD6EC8}"/>
              </a:ext>
            </a:extLst>
          </p:cNvPr>
          <p:cNvGrpSpPr/>
          <p:nvPr/>
        </p:nvGrpSpPr>
        <p:grpSpPr>
          <a:xfrm>
            <a:off x="3100015" y="5431826"/>
            <a:ext cx="1462481" cy="709577"/>
            <a:chOff x="3968042" y="4927336"/>
            <a:chExt cx="1320312" cy="640599"/>
          </a:xfrm>
        </p:grpSpPr>
        <p:pic>
          <p:nvPicPr>
            <p:cNvPr id="31" name="圖片 33">
              <a:extLst>
                <a:ext uri="{FF2B5EF4-FFF2-40B4-BE49-F238E27FC236}">
                  <a16:creationId xmlns:a16="http://schemas.microsoft.com/office/drawing/2014/main" id="{B7415057-DF06-D702-3B23-D5F15234667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53110" y="4927336"/>
              <a:ext cx="635244" cy="635244"/>
            </a:xfrm>
            <a:prstGeom prst="rect">
              <a:avLst/>
            </a:prstGeom>
            <a:effectLst>
              <a:outerShdw blurRad="114300" dist="101600" dir="8100000" algn="tr" rotWithShape="0">
                <a:prstClr val="black">
                  <a:alpha val="47000"/>
                </a:prstClr>
              </a:outerShdw>
            </a:effectLst>
          </p:spPr>
        </p:pic>
        <p:pic>
          <p:nvPicPr>
            <p:cNvPr id="32" name="圖片 35">
              <a:extLst>
                <a:ext uri="{FF2B5EF4-FFF2-40B4-BE49-F238E27FC236}">
                  <a16:creationId xmlns:a16="http://schemas.microsoft.com/office/drawing/2014/main" id="{43CDCE27-94D4-0ABB-A121-11138102C3F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68042" y="4929307"/>
              <a:ext cx="635244" cy="638628"/>
            </a:xfrm>
            <a:prstGeom prst="rect">
              <a:avLst/>
            </a:prstGeom>
            <a:effectLst>
              <a:outerShdw blurRad="114300" dist="101600" dir="8100000" algn="tr" rotWithShape="0">
                <a:prstClr val="black">
                  <a:alpha val="47000"/>
                </a:prstClr>
              </a:outerShdw>
            </a:effectLst>
          </p:spPr>
        </p:pic>
      </p:grpSp>
      <p:sp>
        <p:nvSpPr>
          <p:cNvPr id="34" name="Google Shape;140;p25">
            <a:extLst>
              <a:ext uri="{FF2B5EF4-FFF2-40B4-BE49-F238E27FC236}">
                <a16:creationId xmlns:a16="http://schemas.microsoft.com/office/drawing/2014/main" id="{E5C059C0-8796-06D9-8A83-FFF662144CC8}"/>
              </a:ext>
            </a:extLst>
          </p:cNvPr>
          <p:cNvSpPr/>
          <p:nvPr/>
        </p:nvSpPr>
        <p:spPr>
          <a:xfrm>
            <a:off x="2476796" y="4170746"/>
            <a:ext cx="630573" cy="572700"/>
          </a:xfrm>
          <a:prstGeom prst="rightArrow">
            <a:avLst>
              <a:gd name="adj1" fmla="val 50000"/>
              <a:gd name="adj2" fmla="val 56811"/>
            </a:avLst>
          </a:prstGeom>
          <a:gradFill>
            <a:gsLst>
              <a:gs pos="81000">
                <a:schemeClr val="bg1"/>
              </a:gs>
              <a:gs pos="0">
                <a:srgbClr val="FDCFAD">
                  <a:alpha val="0"/>
                </a:srgbClr>
              </a:gs>
            </a:gsLst>
            <a:lin ang="0" scaled="0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152400" dist="127000" dir="8100000" algn="tr" rotWithShape="0">
              <a:prstClr val="black">
                <a:alpha val="61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5" name="Google Shape;140;p25">
            <a:extLst>
              <a:ext uri="{FF2B5EF4-FFF2-40B4-BE49-F238E27FC236}">
                <a16:creationId xmlns:a16="http://schemas.microsoft.com/office/drawing/2014/main" id="{ECBC46B6-2615-EEA6-96A9-789897605DA6}"/>
              </a:ext>
            </a:extLst>
          </p:cNvPr>
          <p:cNvSpPr/>
          <p:nvPr/>
        </p:nvSpPr>
        <p:spPr>
          <a:xfrm>
            <a:off x="2476796" y="5504947"/>
            <a:ext cx="630573" cy="572700"/>
          </a:xfrm>
          <a:prstGeom prst="rightArrow">
            <a:avLst>
              <a:gd name="adj1" fmla="val 50000"/>
              <a:gd name="adj2" fmla="val 56811"/>
            </a:avLst>
          </a:prstGeom>
          <a:gradFill>
            <a:gsLst>
              <a:gs pos="81000">
                <a:schemeClr val="bg1"/>
              </a:gs>
              <a:gs pos="0">
                <a:srgbClr val="FDCFAD">
                  <a:alpha val="0"/>
                </a:srgbClr>
              </a:gs>
            </a:gsLst>
            <a:lin ang="0" scaled="0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152400" dist="127000" dir="8100000" algn="tr" rotWithShape="0">
              <a:prstClr val="black">
                <a:alpha val="61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5940137"/>
      </p:ext>
    </p:extLst>
  </p:cSld>
  <p:clrMapOvr>
    <a:masterClrMapping/>
  </p:clrMapOvr>
  <p:transition spd="slow"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>
            <a:spLocks noGrp="1"/>
          </p:cNvSpPr>
          <p:nvPr>
            <p:ph type="title" idx="4294967295"/>
          </p:nvPr>
        </p:nvSpPr>
        <p:spPr>
          <a:xfrm>
            <a:off x="577731" y="1286435"/>
            <a:ext cx="5313362" cy="143827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altLang="zh-TW" err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成為企業堅實的後盾</a:t>
            </a:r>
            <a:r>
              <a:rPr lang="en-US" altLang="zh-TW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，</a:t>
            </a:r>
            <a:r>
              <a:rPr lang="zh-TW" altLang="en-US" sz="44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提供長達</a:t>
            </a:r>
            <a:r>
              <a:rPr lang="zh-TW" altLang="en-US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44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5</a:t>
            </a:r>
            <a:r>
              <a:rPr lang="en-US" altLang="zh-TW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zh-TW" altLang="en-US" sz="44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年保固</a:t>
            </a:r>
          </a:p>
        </p:txBody>
      </p:sp>
      <p:sp>
        <p:nvSpPr>
          <p:cNvPr id="31" name="文本框 10">
            <a:extLst>
              <a:ext uri="{FF2B5EF4-FFF2-40B4-BE49-F238E27FC236}">
                <a16:creationId xmlns:a16="http://schemas.microsoft.com/office/drawing/2014/main" id="{CD017570-F69E-1241-B9E9-3E7383EBA56A}"/>
              </a:ext>
            </a:extLst>
          </p:cNvPr>
          <p:cNvSpPr txBox="1"/>
          <p:nvPr/>
        </p:nvSpPr>
        <p:spPr>
          <a:xfrm>
            <a:off x="667056" y="3075815"/>
            <a:ext cx="5313362" cy="245586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CN" sz="2400" b="1">
                <a:solidFill>
                  <a:srgbClr val="60F217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5 </a:t>
            </a:r>
            <a:r>
              <a:rPr lang="zh-CN" altLang="en-US" sz="2400" b="1">
                <a:solidFill>
                  <a:srgbClr val="60F217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年標準保固</a:t>
            </a:r>
          </a:p>
          <a:p>
            <a:pPr marL="285750" indent="-285750">
              <a:lnSpc>
                <a:spcPct val="130000"/>
              </a:lnSpc>
              <a:spcBef>
                <a:spcPts val="600"/>
              </a:spcBef>
              <a:buClr>
                <a:srgbClr val="60F217"/>
              </a:buClr>
              <a:buFont typeface="Wingdings" panose="05000000000000000000" pitchFamily="2" charset="2"/>
              <a:buChar char="l"/>
            </a:pPr>
            <a:r>
              <a:rPr lang="en-US" altLang="zh-CN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TL-R1200PES-RP &amp; TL-R1600PES-RP</a:t>
            </a:r>
            <a:r>
              <a:rPr lang="zh-TW" altLang="en-US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&amp;</a:t>
            </a:r>
            <a:r>
              <a:rPr lang="zh-TW" altLang="en-US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TL-R2400PES-RP</a:t>
            </a:r>
            <a:r>
              <a:rPr lang="en-US" altLang="zh-CN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zh-CN" altLang="en-US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出貨時即享有</a:t>
            </a:r>
            <a:r>
              <a:rPr lang="zh-CN" altLang="en-US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五年標準</a:t>
            </a:r>
            <a:r>
              <a:rPr lang="zh-CN" altLang="en-US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保固</a:t>
            </a:r>
            <a:endParaRPr lang="zh-CN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285750" indent="-285750">
              <a:lnSpc>
                <a:spcPct val="130000"/>
              </a:lnSpc>
              <a:spcBef>
                <a:spcPts val="600"/>
              </a:spcBef>
              <a:buClr>
                <a:srgbClr val="60F217"/>
              </a:buClr>
              <a:buFont typeface="Wingdings" panose="05000000000000000000" pitchFamily="2" charset="2"/>
              <a:buChar char="l"/>
            </a:pPr>
            <a:r>
              <a:rPr lang="zh-CN" altLang="en-US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QNAP </a:t>
            </a:r>
            <a:r>
              <a:rPr lang="zh-TW" altLang="en-US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產品保固起始於</a:t>
            </a:r>
            <a:r>
              <a:rPr lang="zh-CN" altLang="en-US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產品售出</a:t>
            </a:r>
            <a:endParaRPr lang="zh-CN" altLang="en-US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  <a:p>
            <a:pPr marL="285750" indent="-285750">
              <a:lnSpc>
                <a:spcPct val="130000"/>
              </a:lnSpc>
              <a:spcBef>
                <a:spcPts val="600"/>
              </a:spcBef>
              <a:buClr>
                <a:srgbClr val="60F217"/>
              </a:buClr>
              <a:buFont typeface="Wingdings" panose="05000000000000000000" pitchFamily="2" charset="2"/>
              <a:buChar char="l"/>
            </a:pP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保固期間內正常使用情況下的維修、</a:t>
            </a:r>
            <a:b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</a:b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零件更換均免費 (消耗品與配件除外)</a:t>
            </a:r>
            <a:endParaRPr lang="zh-CN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84F8A74C-9335-4505-828C-BA91BE8C21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5654" y="3819393"/>
            <a:ext cx="2747378" cy="2754297"/>
          </a:xfrm>
          <a:prstGeom prst="rect">
            <a:avLst/>
          </a:prstGeom>
        </p:spPr>
      </p:pic>
      <p:pic>
        <p:nvPicPr>
          <p:cNvPr id="2" name="圖片 1" descr="一張含有 室內, 桌, 電腦, 監視器 的圖片&#10;&#10;自動產生的描述" hidden="1">
            <a:extLst>
              <a:ext uri="{FF2B5EF4-FFF2-40B4-BE49-F238E27FC236}">
                <a16:creationId xmlns:a16="http://schemas.microsoft.com/office/drawing/2014/main" id="{E07F6B40-5B7E-42F7-9117-0C6BEDD895E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2832" y="7033765"/>
            <a:ext cx="3551302" cy="2219958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  <p:pic>
        <p:nvPicPr>
          <p:cNvPr id="3" name="圖片 2" descr="一張含有 室內, 桌, 監視器, 電腦 的圖片&#10;&#10;自動產生的描述" hidden="1">
            <a:extLst>
              <a:ext uri="{FF2B5EF4-FFF2-40B4-BE49-F238E27FC236}">
                <a16:creationId xmlns:a16="http://schemas.microsoft.com/office/drawing/2014/main" id="{02024993-5913-4226-BCA9-95C87824C3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58893" y="7037753"/>
            <a:ext cx="3551302" cy="2219958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F88AFD9-7D3F-5C4E-5487-5FB58D85A87B}"/>
              </a:ext>
            </a:extLst>
          </p:cNvPr>
          <p:cNvSpPr txBox="1"/>
          <p:nvPr/>
        </p:nvSpPr>
        <p:spPr>
          <a:xfrm>
            <a:off x="699573" y="5882785"/>
            <a:ext cx="5938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>
                <a:solidFill>
                  <a:schemeClr val="tx1">
                    <a:lumMod val="50000"/>
                    <a:lumOff val="50000"/>
                  </a:schemeClr>
                </a:solidFill>
              </a:rPr>
              <a:t>https://www.qnap.com/service/product-warranty/en/</a:t>
            </a:r>
            <a:endParaRPr lang="zh-TW" alt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492670"/>
      </p:ext>
    </p:extLst>
  </p:cSld>
  <p:clrMapOvr>
    <a:masterClrMapping/>
  </p:clrMapOvr>
  <p:transition spd="slow">
    <p:fade thruBlk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1" name="Google Shape;551;p41"/>
          <p:cNvGraphicFramePr/>
          <p:nvPr>
            <p:extLst>
              <p:ext uri="{D42A27DB-BD31-4B8C-83A1-F6EECF244321}">
                <p14:modId xmlns:p14="http://schemas.microsoft.com/office/powerpoint/2010/main" val="2891656781"/>
              </p:ext>
            </p:extLst>
          </p:nvPr>
        </p:nvGraphicFramePr>
        <p:xfrm>
          <a:off x="417283" y="1117945"/>
          <a:ext cx="11357434" cy="4974186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8966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437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437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73386">
                  <a:extLst>
                    <a:ext uri="{9D8B030D-6E8A-4147-A177-3AD203B41FA5}">
                      <a16:colId xmlns:a16="http://schemas.microsoft.com/office/drawing/2014/main" val="94601963"/>
                    </a:ext>
                  </a:extLst>
                </a:gridCol>
              </a:tblGrid>
              <a:tr h="341211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60F217"/>
                        </a:solidFill>
                        <a:latin typeface="+mj-lt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0" marR="0" marT="87033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altLang="zh-TW" sz="1200" b="1" i="0" u="none" strike="noStrike" cap="none">
                          <a:solidFill>
                            <a:srgbClr val="60F217"/>
                          </a:solidFill>
                          <a:latin typeface="+mj-lt"/>
                          <a:cs typeface="Arial"/>
                          <a:sym typeface="Arial"/>
                        </a:rPr>
                        <a:t>TL-R1200PES-RP</a:t>
                      </a:r>
                      <a:endParaRPr sz="1200" b="1" i="0" u="none" strike="noStrike" cap="none">
                        <a:solidFill>
                          <a:srgbClr val="60F217"/>
                        </a:solidFill>
                        <a:latin typeface="+mj-lt"/>
                        <a:cs typeface="Arial"/>
                        <a:sym typeface="Nunito"/>
                      </a:endParaRPr>
                    </a:p>
                  </a:txBody>
                  <a:tcPr marL="0" marR="37633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altLang="zh-TW" sz="1200" b="1" i="0" u="none" strike="noStrike" cap="none">
                          <a:solidFill>
                            <a:srgbClr val="60F217"/>
                          </a:solidFill>
                          <a:latin typeface="+mj-lt"/>
                          <a:cs typeface="Arial"/>
                          <a:sym typeface="Arial"/>
                        </a:rPr>
                        <a:t>TL-R1600PES-RP</a:t>
                      </a:r>
                      <a:endParaRPr sz="1200" b="1" i="0" u="none" strike="noStrike" cap="none">
                        <a:solidFill>
                          <a:srgbClr val="60F217"/>
                        </a:solidFill>
                        <a:latin typeface="+mj-lt"/>
                        <a:cs typeface="Arial"/>
                        <a:sym typeface="Nunito"/>
                      </a:endParaRPr>
                    </a:p>
                  </a:txBody>
                  <a:tcPr marL="0" marR="37633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altLang="zh-TW" sz="1200" b="1" i="0" u="none" strike="noStrike" cap="none">
                          <a:solidFill>
                            <a:srgbClr val="60F217"/>
                          </a:solidFill>
                          <a:latin typeface="+mj-lt"/>
                          <a:cs typeface="Arial"/>
                          <a:sym typeface="Nunito"/>
                        </a:rPr>
                        <a:t>TL-R2400PES-RP</a:t>
                      </a:r>
                      <a:r>
                        <a:rPr lang="en-US" altLang="zh-TW" sz="1200" b="1" i="0" u="none" strike="noStrike" cap="none">
                          <a:solidFill>
                            <a:srgbClr val="60F217"/>
                          </a:solidFill>
                          <a:latin typeface="+mj-lt"/>
                          <a:cs typeface="Arial"/>
                        </a:rPr>
                        <a:t> ( 2024 Q1上市 )</a:t>
                      </a:r>
                      <a:endParaRPr sz="1200" b="1" i="0" u="none" strike="noStrike" cap="none">
                        <a:solidFill>
                          <a:srgbClr val="60F217"/>
                        </a:solidFill>
                        <a:latin typeface="+mj-lt"/>
                        <a:cs typeface="Arial"/>
                        <a:sym typeface="Nunito"/>
                      </a:endParaRPr>
                    </a:p>
                  </a:txBody>
                  <a:tcPr marL="0" marR="37633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6262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340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altLang="en-US" sz="1100" b="0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Lato Light"/>
                          <a:cs typeface="Arial"/>
                          <a:sym typeface="Arial"/>
                        </a:rPr>
                        <a:t>磁碟</a:t>
                      </a:r>
                      <a:endParaRPr lang="en" sz="1100" b="0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  <a:ea typeface="Arial"/>
                        <a:cs typeface="Arial"/>
                        <a:sym typeface="Arial"/>
                      </a:endParaRPr>
                    </a:p>
                  </a:txBody>
                  <a:tcPr marL="288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altLang="zh-TW" sz="1100" b="0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Lato Light"/>
                          <a:cs typeface="Arial"/>
                          <a:sym typeface="Arial"/>
                        </a:rPr>
                        <a:t>12 x 2.5 / 3.5-inch, SATA 6Gb/s</a:t>
                      </a:r>
                      <a:endParaRPr sz="1100" b="0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altLang="zh-TW" sz="1100" b="0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Lato Light"/>
                          <a:cs typeface="Arial"/>
                          <a:sym typeface="Arial"/>
                        </a:rPr>
                        <a:t>16 x 2.5 / 3.5-inch, SATA 6Gb/s</a:t>
                      </a:r>
                      <a:endParaRPr sz="1100" b="0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altLang="zh-TW" sz="1100" b="0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Lato Light"/>
                          <a:cs typeface="Arial"/>
                          <a:sym typeface="Arial"/>
                        </a:rPr>
                        <a:t>24 x 2.5 / 3.5-inch, SATA 6Gb/s</a:t>
                      </a:r>
                      <a:endParaRPr sz="1100" b="0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3410350"/>
                  </a:ext>
                </a:extLst>
              </a:tr>
              <a:tr h="40340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100" b="0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可串接</a:t>
                      </a:r>
                      <a:endParaRPr lang="en" sz="1100" b="0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  <a:ea typeface="Arial"/>
                        <a:cs typeface="Arial"/>
                        <a:sym typeface="Arial"/>
                      </a:endParaRPr>
                    </a:p>
                  </a:txBody>
                  <a:tcPr marL="288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v</a:t>
                      </a:r>
                      <a:endParaRPr sz="1100" b="0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v</a:t>
                      </a:r>
                      <a:endParaRPr sz="1100" b="0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cap="non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v</a:t>
                      </a:r>
                      <a:endParaRPr sz="1100" b="0" i="0" u="none" strike="noStrike" cap="non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4159888"/>
                  </a:ext>
                </a:extLst>
              </a:tr>
              <a:tr h="40340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100" b="0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Lato Light"/>
                          <a:cs typeface="Arial"/>
                          <a:sym typeface="Arial"/>
                        </a:rPr>
                        <a:t>型式</a:t>
                      </a:r>
                      <a:endParaRPr lang="en" sz="1100" b="0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  <a:ea typeface="Arial"/>
                        <a:cs typeface="Arial"/>
                        <a:sym typeface="Arial"/>
                      </a:endParaRPr>
                    </a:p>
                  </a:txBody>
                  <a:tcPr marL="288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0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Lato Light"/>
                          <a:cs typeface="Arial"/>
                          <a:sym typeface="Arial"/>
                        </a:rPr>
                        <a:t>2U </a:t>
                      </a:r>
                      <a:r>
                        <a:rPr lang="zh-TW" altLang="en-US" sz="1100" b="0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Lato Light"/>
                          <a:cs typeface="Arial"/>
                          <a:sym typeface="Arial"/>
                        </a:rPr>
                        <a:t>機架型</a:t>
                      </a:r>
                      <a:endParaRPr sz="1100" b="0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0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Lato Light"/>
                          <a:cs typeface="Arial"/>
                          <a:sym typeface="Arial"/>
                        </a:rPr>
                        <a:t>3U</a:t>
                      </a:r>
                      <a:r>
                        <a:rPr lang="zh-TW" altLang="en-US" sz="1100" b="0" i="0" u="none" strike="noStrike" kern="1200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Lato Light"/>
                          <a:cs typeface="Arial"/>
                          <a:sym typeface="Arial"/>
                        </a:rPr>
                        <a:t>機架型</a:t>
                      </a:r>
                      <a:endParaRPr sz="1100" b="0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0" i="0" u="none" strike="noStrike" cap="non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Lato Light"/>
                          <a:cs typeface="Arial"/>
                          <a:sym typeface="Arial"/>
                        </a:rPr>
                        <a:t>4U</a:t>
                      </a:r>
                      <a:r>
                        <a:rPr lang="zh-TW" altLang="en-US" sz="1100" b="0" i="0" u="none" strike="noStrike" kern="1200" cap="non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Lato Light"/>
                          <a:cs typeface="Arial"/>
                          <a:sym typeface="Arial"/>
                        </a:rPr>
                        <a:t>機架型</a:t>
                      </a:r>
                      <a:endParaRPr sz="1100" b="0" i="0" u="none" strike="noStrike" cap="non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5616704"/>
                  </a:ext>
                </a:extLst>
              </a:tr>
              <a:tr h="40340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Arial"/>
                          <a:cs typeface="Arial"/>
                        </a:rPr>
                        <a:t>擴充埠</a:t>
                      </a:r>
                      <a:endParaRPr lang="en" sz="1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  <a:ea typeface="Arial"/>
                        <a:cs typeface="Arial"/>
                        <a:sym typeface="Arial"/>
                      </a:endParaRPr>
                    </a:p>
                  </a:txBody>
                  <a:tcPr marL="288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0" i="0" u="none" strike="noStrike" kern="1200" cap="non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Lato Light"/>
                          <a:cs typeface="Arial"/>
                          <a:sym typeface="Arial"/>
                        </a:rPr>
                        <a:t>one port 2 x SFF8644 (IN), one port 2 x SFF8644 (OUT)</a:t>
                      </a: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0" i="0" u="none" strike="noStrike" kern="1200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Lato Light"/>
                          <a:cs typeface="Arial"/>
                          <a:sym typeface="Arial"/>
                        </a:rPr>
                        <a:t>1 port SFF8644(IN), 1 x port SFF8644(OUT)</a:t>
                      </a: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0" i="0" u="none" strike="noStrike" kern="1200" cap="non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Lato Light"/>
                          <a:cs typeface="Arial"/>
                          <a:sym typeface="Arial"/>
                        </a:rPr>
                        <a:t>1 port SFF8644(IN), 1 x port SFF8644(OUT)</a:t>
                      </a: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3407"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cs typeface="Arial"/>
                        </a:rPr>
                        <a:t>介面</a:t>
                      </a:r>
                      <a:endParaRPr lang="en" sz="1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  <a:cs typeface="Arial"/>
                      </a:endParaRPr>
                    </a:p>
                  </a:txBody>
                  <a:tcPr marL="288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Arial"/>
                          <a:cs typeface="Arial"/>
                        </a:rPr>
                        <a:t>PCIe Gen3 x8</a:t>
                      </a: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altLang="zh-TW" sz="11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Arial"/>
                          <a:cs typeface="Arial"/>
                        </a:rPr>
                        <a:t>PCIe Gen3 x8</a:t>
                      </a:r>
                      <a:endParaRPr lang="en" altLang="zh-TW" sz="11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altLang="zh-TW" sz="11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Arial"/>
                          <a:cs typeface="Arial"/>
                        </a:rPr>
                        <a:t>PCIe Gen3 x8</a:t>
                      </a:r>
                      <a:endParaRPr lang="en" altLang="zh-TW" sz="11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3407"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cs typeface="Arial"/>
                          <a:sym typeface="Arial"/>
                        </a:rPr>
                        <a:t>電源備援</a:t>
                      </a:r>
                      <a:endParaRPr sz="1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  <a:sym typeface="Arial"/>
                      </a:endParaRPr>
                    </a:p>
                  </a:txBody>
                  <a:tcPr marL="288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0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Lato Light"/>
                          <a:cs typeface="Arial"/>
                          <a:sym typeface="Arial"/>
                        </a:rPr>
                        <a:t>v</a:t>
                      </a: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0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Lato Light"/>
                          <a:cs typeface="Arial"/>
                          <a:sym typeface="Arial"/>
                        </a:rPr>
                        <a:t>v</a:t>
                      </a: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0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Lato Light"/>
                          <a:cs typeface="Arial"/>
                          <a:sym typeface="Arial"/>
                        </a:rPr>
                        <a:t>v</a:t>
                      </a: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3407"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100" b="0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Lato Light"/>
                          <a:cs typeface="Arial"/>
                          <a:sym typeface="Arial"/>
                        </a:rPr>
                        <a:t>風扇</a:t>
                      </a:r>
                      <a:endParaRPr sz="1100" b="0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  <a:ea typeface="Lato Light"/>
                        <a:cs typeface="Arial"/>
                        <a:sym typeface="Arial"/>
                      </a:endParaRPr>
                    </a:p>
                  </a:txBody>
                  <a:tcPr marL="288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1100" b="0" i="0" u="none" strike="noStrike" cap="none" noProof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Lato Light"/>
                          <a:cs typeface="Arial"/>
                          <a:sym typeface="Arial"/>
                        </a:rPr>
                        <a:t>2 x 80mm</a:t>
                      </a:r>
                      <a:endParaRPr sz="1100" b="0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  <a:ea typeface="Lato Light"/>
                        <a:cs typeface="Arial"/>
                        <a:sym typeface="Arial"/>
                      </a:endParaRP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1100" b="0" i="0" u="none" strike="noStrike" cap="none" noProof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Lato Light"/>
                          <a:cs typeface="Arial"/>
                          <a:sym typeface="Arial"/>
                        </a:rPr>
                        <a:t>3 x 80mm</a:t>
                      </a:r>
                      <a:endParaRPr sz="1100" b="0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  <a:ea typeface="Lato Light"/>
                        <a:cs typeface="Arial"/>
                        <a:sym typeface="Arial"/>
                      </a:endParaRP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1100" b="0" i="0" u="none" strike="noStrike" cap="none" noProof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Lato Light"/>
                          <a:cs typeface="Arial"/>
                          <a:sym typeface="Arial"/>
                        </a:rPr>
                        <a:t>3 x 80mm</a:t>
                      </a:r>
                      <a:r>
                        <a:rPr lang="zh-TW" altLang="en-US" sz="1100" b="0" i="0" u="none" strike="noStrike" cap="none" noProof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Lato Light"/>
                          <a:cs typeface="Arial"/>
                          <a:sym typeface="Arial"/>
                        </a:rPr>
                        <a:t> </a:t>
                      </a:r>
                      <a:r>
                        <a:rPr lang="en-US" altLang="zh-TW" sz="1100" b="0" i="0" u="none" strike="noStrike" cap="none" noProof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Lato Light"/>
                          <a:cs typeface="Arial"/>
                          <a:sym typeface="Arial"/>
                        </a:rPr>
                        <a:t>(</a:t>
                      </a:r>
                      <a:r>
                        <a:rPr lang="zh-TW" altLang="en-US" sz="1100" b="0" i="0" u="none" strike="noStrike" cap="none" noProof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Lato Light"/>
                          <a:cs typeface="Arial"/>
                          <a:sym typeface="Arial"/>
                        </a:rPr>
                        <a:t>內部</a:t>
                      </a:r>
                      <a:r>
                        <a:rPr lang="en-US" altLang="zh-TW" sz="1100" b="0" i="0" u="none" strike="noStrike" cap="none" noProof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Lato Light"/>
                          <a:cs typeface="Arial"/>
                          <a:sym typeface="Arial"/>
                        </a:rPr>
                        <a:t>)</a:t>
                      </a:r>
                      <a:endParaRPr sz="1100" b="0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  <a:ea typeface="Lato Light"/>
                        <a:cs typeface="Arial"/>
                        <a:sym typeface="Arial"/>
                      </a:endParaRP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847524"/>
                  </a:ext>
                </a:extLst>
              </a:tr>
              <a:tr h="501156">
                <a:tc>
                  <a:txBody>
                    <a:bodyPr/>
                    <a:lstStyle/>
                    <a:p>
                      <a:pPr marL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100" b="0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Lato Light"/>
                          <a:cs typeface="Arial"/>
                          <a:sym typeface="Arial"/>
                        </a:rPr>
                        <a:t>外接裝置</a:t>
                      </a:r>
                      <a:r>
                        <a:rPr lang="en-US" altLang="zh-TW" sz="1100" b="0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Lato Light"/>
                          <a:cs typeface="Arial"/>
                          <a:sym typeface="Arial"/>
                        </a:rPr>
                        <a:t>ID</a:t>
                      </a:r>
                      <a:r>
                        <a:rPr lang="zh-TW" altLang="en-US" sz="1100" b="0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Lato Light"/>
                          <a:cs typeface="Arial"/>
                          <a:sym typeface="Arial"/>
                        </a:rPr>
                        <a:t>指示器</a:t>
                      </a:r>
                      <a:endParaRPr lang="en" sz="1100" b="0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  <a:ea typeface="Lato Light"/>
                        <a:cs typeface="Arial"/>
                        <a:sym typeface="Arial"/>
                      </a:endParaRPr>
                    </a:p>
                  </a:txBody>
                  <a:tcPr marL="288000" marR="72000" marT="72000" marB="72000" anchor="ctr">
                    <a:lnL w="12700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0" i="0" u="none" strike="noStrike" cap="non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Lato Light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0" i="0" u="none" strike="noStrike" cap="non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Lato Light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0" i="0" u="none" strike="noStrike" cap="non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Lato Light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4807195"/>
                  </a:ext>
                </a:extLst>
              </a:tr>
              <a:tr h="40340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100" b="0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Lato Light"/>
                          <a:cs typeface="Arial"/>
                          <a:sym typeface="Arial"/>
                        </a:rPr>
                        <a:t>工作溫度</a:t>
                      </a:r>
                      <a:endParaRPr sz="1100" b="0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  <a:ea typeface="Lato Light"/>
                        <a:cs typeface="Arial"/>
                        <a:sym typeface="Arial"/>
                      </a:endParaRPr>
                    </a:p>
                  </a:txBody>
                  <a:tcPr marL="288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0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Lato Light"/>
                          <a:cs typeface="Arial"/>
                          <a:sym typeface="Arial"/>
                        </a:rPr>
                        <a:t>0 - 40 °C (32°F - 104°F)</a:t>
                      </a:r>
                      <a:endParaRPr sz="1100" b="0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  <a:ea typeface="Lato Light"/>
                        <a:cs typeface="Arial"/>
                        <a:sym typeface="Arial"/>
                      </a:endParaRP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0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Lato Light"/>
                          <a:cs typeface="Arial"/>
                          <a:sym typeface="Arial"/>
                        </a:rPr>
                        <a:t>0 - 40 °C (32°F - 104°F)</a:t>
                      </a:r>
                      <a:endParaRPr sz="1100" b="0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  <a:ea typeface="Lato Light"/>
                        <a:cs typeface="Arial"/>
                        <a:sym typeface="Arial"/>
                      </a:endParaRP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0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Lato Light"/>
                          <a:cs typeface="Arial"/>
                          <a:sym typeface="Arial"/>
                        </a:rPr>
                        <a:t>0 - 40 °C (32°F - 104°F)</a:t>
                      </a:r>
                      <a:endParaRPr sz="1100" b="0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  <a:ea typeface="Lato Light"/>
                        <a:cs typeface="Arial"/>
                        <a:sym typeface="Arial"/>
                      </a:endParaRP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8982238"/>
                  </a:ext>
                </a:extLst>
              </a:tr>
              <a:tr h="40340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100" b="0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Lato Light"/>
                          <a:cs typeface="Arial"/>
                          <a:sym typeface="Arial"/>
                        </a:rPr>
                        <a:t>電源</a:t>
                      </a:r>
                      <a:endParaRPr sz="1100" b="0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  <a:ea typeface="Lato Light"/>
                        <a:cs typeface="Arial"/>
                        <a:sym typeface="Arial"/>
                      </a:endParaRPr>
                    </a:p>
                  </a:txBody>
                  <a:tcPr marL="288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0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Lato Light"/>
                          <a:cs typeface="Arial"/>
                          <a:sym typeface="Arial"/>
                        </a:rPr>
                        <a:t>300W redundant</a:t>
                      </a:r>
                      <a:endParaRPr sz="1100" b="0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  <a:ea typeface="Lato Light"/>
                        <a:cs typeface="Arial"/>
                        <a:sym typeface="Arial"/>
                      </a:endParaRP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0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Lato Light"/>
                          <a:cs typeface="Arial"/>
                          <a:sym typeface="Arial"/>
                        </a:rPr>
                        <a:t>550W redundant</a:t>
                      </a:r>
                      <a:endParaRPr sz="1100" b="0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  <a:ea typeface="Lato Light"/>
                        <a:cs typeface="Arial"/>
                        <a:sym typeface="Arial"/>
                      </a:endParaRP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0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Lato Light"/>
                          <a:cs typeface="Arial"/>
                          <a:sym typeface="Arial"/>
                        </a:rPr>
                        <a:t>550W redundant</a:t>
                      </a:r>
                      <a:endParaRPr sz="1100" b="0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  <a:ea typeface="Lato Light"/>
                        <a:cs typeface="Arial"/>
                        <a:sym typeface="Arial"/>
                      </a:endParaRP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01156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100" b="0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Lato Light"/>
                          <a:cs typeface="Arial"/>
                          <a:sym typeface="Arial"/>
                        </a:rPr>
                        <a:t>尺寸</a:t>
                      </a:r>
                      <a:r>
                        <a:rPr lang="en" sz="1100" b="0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Lato Light"/>
                          <a:cs typeface="Arial"/>
                          <a:sym typeface="Arial"/>
                        </a:rPr>
                        <a:t> (</a:t>
                      </a:r>
                      <a:r>
                        <a:rPr lang="en" sz="1100" b="0" i="0" u="none" strike="noStrike" cap="none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Lato Light"/>
                          <a:cs typeface="Arial"/>
                          <a:sym typeface="Arial"/>
                        </a:rPr>
                        <a:t>HxWxD</a:t>
                      </a:r>
                      <a:r>
                        <a:rPr lang="en" sz="1100" b="0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Lato Light"/>
                          <a:cs typeface="Arial"/>
                          <a:sym typeface="Arial"/>
                        </a:rPr>
                        <a:t>)</a:t>
                      </a:r>
                      <a:endParaRPr sz="1100" b="0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  <a:ea typeface="Lato Light"/>
                        <a:cs typeface="Arial"/>
                        <a:sym typeface="Arial"/>
                      </a:endParaRPr>
                    </a:p>
                  </a:txBody>
                  <a:tcPr marL="288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0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Lato Light"/>
                          <a:cs typeface="Arial"/>
                          <a:sym typeface="Arial"/>
                        </a:rPr>
                        <a:t>88.65 × 432 × 370.65 mm 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0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Lato Light"/>
                          <a:cs typeface="Arial"/>
                          <a:sym typeface="Arial" panose="020B0604020202020204" pitchFamily="34" charset="0"/>
                        </a:rPr>
                        <a:t>3.49 x 17.01 x 14.59 inch</a:t>
                      </a:r>
                      <a:endParaRPr sz="1100" b="0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  <a:ea typeface="Lato Light"/>
                        <a:cs typeface="Arial"/>
                        <a:sym typeface="Arial"/>
                      </a:endParaRP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0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Lato Light"/>
                          <a:cs typeface="Arial"/>
                          <a:sym typeface="Arial"/>
                        </a:rPr>
                        <a:t>131.3 × 432.4 × 370.85 mm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0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Lato Light"/>
                          <a:cs typeface="Arial"/>
                          <a:sym typeface="Arial" panose="020B0604020202020204" pitchFamily="34" charset="0"/>
                        </a:rPr>
                        <a:t>5.17 x 17.02 x 14.6 inch</a:t>
                      </a:r>
                      <a:endParaRPr sz="1100" b="0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  <a:ea typeface="Lato Light"/>
                        <a:cs typeface="Arial"/>
                        <a:sym typeface="Arial"/>
                      </a:endParaRP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0" i="0" u="none" strike="noStrike" cap="non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Lato Light"/>
                          <a:cs typeface="Arial"/>
                          <a:sym typeface="Arial"/>
                        </a:rPr>
                        <a:t>176.15 x 442.4 x 630.2 mm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cap="non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Lato Light"/>
                          <a:cs typeface="Arial"/>
                          <a:sym typeface="Arial"/>
                        </a:rPr>
                        <a:t>6.94 x 17.42 x 24.81 inch</a:t>
                      </a:r>
                      <a:endParaRPr sz="1100" b="0" i="0" u="none" strike="noStrike" cap="non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  <a:ea typeface="Lato Light"/>
                        <a:cs typeface="Arial"/>
                        <a:sym typeface="Arial"/>
                      </a:endParaRP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2" name="文字方塊 1">
            <a:extLst>
              <a:ext uri="{FF2B5EF4-FFF2-40B4-BE49-F238E27FC236}">
                <a16:creationId xmlns:a16="http://schemas.microsoft.com/office/drawing/2014/main" id="{9855E593-2C02-A2E5-2A6C-941CE7948C13}"/>
              </a:ext>
            </a:extLst>
          </p:cNvPr>
          <p:cNvSpPr txBox="1"/>
          <p:nvPr/>
        </p:nvSpPr>
        <p:spPr>
          <a:xfrm>
            <a:off x="576883" y="184844"/>
            <a:ext cx="11038233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4000" b="1">
                <a:solidFill>
                  <a:schemeClr val="bg1"/>
                </a:solidFill>
                <a:latin typeface="微軟正黑體"/>
                <a:ea typeface="微軟正黑體"/>
              </a:rPr>
              <a:t>TL</a:t>
            </a:r>
            <a:r>
              <a:rPr lang="zh-TW" altLang="en-US" sz="4000" b="1">
                <a:solidFill>
                  <a:schemeClr val="bg1"/>
                </a:solidFill>
                <a:latin typeface="微軟正黑體"/>
                <a:ea typeface="微軟正黑體"/>
              </a:rPr>
              <a:t> </a:t>
            </a:r>
            <a:r>
              <a:rPr lang="en-US" altLang="zh-TW" sz="4000" b="1">
                <a:solidFill>
                  <a:schemeClr val="bg1"/>
                </a:solidFill>
                <a:latin typeface="微軟正黑體"/>
                <a:ea typeface="微軟正黑體"/>
              </a:rPr>
              <a:t>PCIe JBOD </a:t>
            </a:r>
            <a:r>
              <a:rPr lang="zh-TW" altLang="en-US" sz="4000" b="1">
                <a:solidFill>
                  <a:schemeClr val="bg1"/>
                </a:solidFill>
                <a:latin typeface="微軟正黑體"/>
                <a:ea typeface="微軟正黑體"/>
              </a:rPr>
              <a:t>系列規格表</a:t>
            </a:r>
            <a:endParaRPr lang="en-US" altLang="zh-TW" sz="40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035218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82EC833B-C2F0-A57C-688A-4110ABADBEDF}"/>
              </a:ext>
            </a:extLst>
          </p:cNvPr>
          <p:cNvSpPr txBox="1"/>
          <p:nvPr/>
        </p:nvSpPr>
        <p:spPr>
          <a:xfrm>
            <a:off x="425116" y="6071685"/>
            <a:ext cx="7295690" cy="39472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US" altLang="zh-TW" sz="700" spc="150">
                <a:solidFill>
                  <a:schemeClr val="bg1"/>
                </a:solidFill>
                <a:latin typeface="微軟正黑體"/>
                <a:ea typeface="微軟正黑體"/>
              </a:rPr>
              <a:t>©2023</a:t>
            </a:r>
            <a:r>
              <a:rPr lang="zh-TW" altLang="en-US" sz="700" spc="150">
                <a:solidFill>
                  <a:schemeClr val="bg1"/>
                </a:solidFill>
                <a:latin typeface="微軟正黑體"/>
                <a:ea typeface="微軟正黑體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 。​</a:t>
            </a: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230E53E4-8647-E8FD-E695-7EA9E2C2367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3400" y="558082"/>
            <a:ext cx="1335645" cy="238824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7A928680-BE27-4B8C-3037-E3F05D0921C4}"/>
              </a:ext>
            </a:extLst>
          </p:cNvPr>
          <p:cNvSpPr txBox="1"/>
          <p:nvPr/>
        </p:nvSpPr>
        <p:spPr>
          <a:xfrm>
            <a:off x="425116" y="4301501"/>
            <a:ext cx="4590306" cy="872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pc="600">
                <a:solidFill>
                  <a:schemeClr val="bg1"/>
                </a:solidFill>
              </a:rPr>
              <a:t>從未想像擁有企業本地端</a:t>
            </a:r>
            <a:r>
              <a:rPr lang="en-US" altLang="zh-TW" spc="600">
                <a:solidFill>
                  <a:schemeClr val="bg1"/>
                </a:solidFill>
              </a:rPr>
              <a:t>PB</a:t>
            </a:r>
            <a:r>
              <a:rPr lang="zh-TW" altLang="en-US" spc="600">
                <a:solidFill>
                  <a:schemeClr val="bg1"/>
                </a:solidFill>
              </a:rPr>
              <a:t>級</a:t>
            </a:r>
            <a:br>
              <a:rPr lang="en-US" altLang="zh-TW" spc="600">
                <a:solidFill>
                  <a:schemeClr val="bg1"/>
                </a:solidFill>
              </a:rPr>
            </a:br>
            <a:r>
              <a:rPr lang="zh-TW" altLang="en-US" spc="600">
                <a:solidFill>
                  <a:schemeClr val="bg1"/>
                </a:solidFill>
              </a:rPr>
              <a:t>儲存容量這麼輕鬆</a:t>
            </a:r>
            <a:endParaRPr lang="en-US" altLang="zh-TW" spc="600">
              <a:solidFill>
                <a:schemeClr val="bg1"/>
              </a:solidFill>
            </a:endParaRPr>
          </a:p>
        </p:txBody>
      </p:sp>
      <p:pic>
        <p:nvPicPr>
          <p:cNvPr id="5" name="圖形 4">
            <a:extLst>
              <a:ext uri="{FF2B5EF4-FFF2-40B4-BE49-F238E27FC236}">
                <a16:creationId xmlns:a16="http://schemas.microsoft.com/office/drawing/2014/main" id="{CDF7C926-C818-EEBD-5396-0839B139ACB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b="24299"/>
          <a:stretch/>
        </p:blipFill>
        <p:spPr>
          <a:xfrm>
            <a:off x="533400" y="1735580"/>
            <a:ext cx="4482022" cy="2428485"/>
          </a:xfrm>
          <a:prstGeom prst="rect">
            <a:avLst/>
          </a:prstGeom>
        </p:spPr>
      </p:pic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F833AC42-CFAC-C1EA-0FF8-8DB3720A9143}"/>
              </a:ext>
            </a:extLst>
          </p:cNvPr>
          <p:cNvCxnSpPr>
            <a:cxnSpLocks/>
          </p:cNvCxnSpPr>
          <p:nvPr/>
        </p:nvCxnSpPr>
        <p:spPr>
          <a:xfrm>
            <a:off x="481864" y="4188128"/>
            <a:ext cx="4533558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7443199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09;p35">
            <a:extLst>
              <a:ext uri="{FF2B5EF4-FFF2-40B4-BE49-F238E27FC236}">
                <a16:creationId xmlns:a16="http://schemas.microsoft.com/office/drawing/2014/main" id="{70596102-4CF5-12C8-A9B4-81209068946D}"/>
              </a:ext>
            </a:extLst>
          </p:cNvPr>
          <p:cNvSpPr txBox="1">
            <a:spLocks/>
          </p:cNvSpPr>
          <p:nvPr/>
        </p:nvSpPr>
        <p:spPr>
          <a:xfrm>
            <a:off x="0" y="117916"/>
            <a:ext cx="12192000" cy="109673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b="1">
                <a:solidFill>
                  <a:schemeClr val="bg1"/>
                </a:solidFill>
                <a:latin typeface="+mj-ea"/>
                <a:sym typeface="Arial" panose="020B0604020202020204" pitchFamily="34" charset="0"/>
              </a:rPr>
              <a:t>精打細算 </a:t>
            </a:r>
            <a:r>
              <a:rPr lang="en-US" altLang="zh-TW" b="1">
                <a:solidFill>
                  <a:schemeClr val="bg1"/>
                </a:solidFill>
                <a:latin typeface="+mj-ea"/>
                <a:sym typeface="Arial" panose="020B0604020202020204" pitchFamily="34" charset="0"/>
              </a:rPr>
              <a:t>1PB</a:t>
            </a:r>
            <a:r>
              <a:rPr lang="zh-TW" altLang="en-US" b="1">
                <a:solidFill>
                  <a:schemeClr val="bg1"/>
                </a:solidFill>
                <a:latin typeface="+mj-ea"/>
                <a:sym typeface="Arial" panose="020B0604020202020204" pitchFamily="34" charset="0"/>
              </a:rPr>
              <a:t> </a:t>
            </a:r>
            <a:r>
              <a:rPr lang="en-US" altLang="zh-TW" b="1">
                <a:solidFill>
                  <a:schemeClr val="bg1"/>
                </a:solidFill>
                <a:latin typeface="+mj-ea"/>
                <a:sym typeface="Arial" panose="020B0604020202020204" pitchFamily="34" charset="0"/>
              </a:rPr>
              <a:t>(</a:t>
            </a:r>
            <a:r>
              <a:rPr lang="zh-TW" altLang="en-US" b="1">
                <a:solidFill>
                  <a:schemeClr val="bg1"/>
                </a:solidFill>
                <a:latin typeface="+mj-ea"/>
                <a:sym typeface="Arial" panose="020B0604020202020204" pitchFamily="34" charset="0"/>
              </a:rPr>
              <a:t>私有雲</a:t>
            </a:r>
            <a:r>
              <a:rPr lang="en-US" altLang="zh-TW" b="1">
                <a:solidFill>
                  <a:schemeClr val="bg1"/>
                </a:solidFill>
                <a:latin typeface="+mj-ea"/>
                <a:sym typeface="Arial" panose="020B0604020202020204" pitchFamily="34" charset="0"/>
              </a:rPr>
              <a:t>/</a:t>
            </a:r>
            <a:r>
              <a:rPr lang="zh-TW" altLang="en-US" b="1">
                <a:solidFill>
                  <a:schemeClr val="bg1"/>
                </a:solidFill>
                <a:latin typeface="+mj-ea"/>
                <a:sym typeface="Arial" panose="020B0604020202020204" pitchFamily="34" charset="0"/>
              </a:rPr>
              <a:t>公有雲</a:t>
            </a:r>
            <a:r>
              <a:rPr lang="en-US" altLang="zh-TW" b="1">
                <a:solidFill>
                  <a:schemeClr val="bg1"/>
                </a:solidFill>
                <a:latin typeface="+mj-ea"/>
                <a:sym typeface="Arial" panose="020B0604020202020204" pitchFamily="34" charset="0"/>
              </a:rPr>
              <a:t>)</a:t>
            </a:r>
            <a:r>
              <a:rPr lang="zh-TW" altLang="en-US" b="1">
                <a:solidFill>
                  <a:schemeClr val="bg1"/>
                </a:solidFill>
                <a:latin typeface="+mj-ea"/>
                <a:sym typeface="Arial" panose="020B0604020202020204" pitchFamily="34" charset="0"/>
              </a:rPr>
              <a:t> </a:t>
            </a:r>
            <a:r>
              <a:rPr lang="en-US" altLang="zh-TW" b="1">
                <a:solidFill>
                  <a:schemeClr val="bg1"/>
                </a:solidFill>
                <a:latin typeface="+mj-ea"/>
                <a:sym typeface="Arial" panose="020B0604020202020204" pitchFamily="34" charset="0"/>
              </a:rPr>
              <a:t>PK</a:t>
            </a:r>
            <a:endParaRPr lang="zh-TW" altLang="en-US" b="1">
              <a:solidFill>
                <a:schemeClr val="bg1"/>
              </a:solidFill>
              <a:latin typeface="+mj-ea"/>
              <a:sym typeface="Arial" panose="020B0604020202020204" pitchFamily="34" charset="0"/>
            </a:endParaRPr>
          </a:p>
        </p:txBody>
      </p:sp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id="{6A96F001-6D5E-65CF-2C3F-56098F75A44B}"/>
              </a:ext>
            </a:extLst>
          </p:cNvPr>
          <p:cNvSpPr txBox="1">
            <a:spLocks/>
          </p:cNvSpPr>
          <p:nvPr/>
        </p:nvSpPr>
        <p:spPr>
          <a:xfrm>
            <a:off x="319585" y="1407018"/>
            <a:ext cx="11552829" cy="2021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defTabSz="1219170">
              <a:lnSpc>
                <a:spcPct val="110000"/>
              </a:lnSpc>
              <a:buClr>
                <a:srgbClr val="B7B7B7"/>
              </a:buClr>
              <a:buNone/>
            </a:pPr>
            <a:r>
              <a:rPr kumimoji="1" lang="zh-TW" altLang="en-US" sz="1733" kern="0" dirty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以 </a:t>
            </a:r>
            <a:r>
              <a:rPr kumimoji="1" lang="en-US" altLang="zh-TW" sz="1733" kern="0" dirty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AWS S3</a:t>
            </a:r>
            <a:r>
              <a:rPr kumimoji="1" lang="zh-TW" altLang="en-US" sz="1733" kern="0" dirty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 公有雲儲存於美國西部試算，儲存 </a:t>
            </a:r>
            <a:r>
              <a:rPr kumimoji="1" lang="en-US" altLang="zh-TW" sz="1733" kern="0" dirty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1 PB</a:t>
            </a:r>
            <a:r>
              <a:rPr kumimoji="1" lang="zh-TW" altLang="en-US" sz="1733" kern="0" dirty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 </a:t>
            </a:r>
            <a:r>
              <a:rPr kumimoji="1" lang="en-US" altLang="zh-TW" sz="1733" kern="0" dirty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(</a:t>
            </a:r>
            <a:r>
              <a:rPr kumimoji="1" lang="zh-TW" altLang="en-US" sz="1733" kern="0" dirty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一個月上傳 </a:t>
            </a:r>
            <a:r>
              <a:rPr kumimoji="1" lang="en-US" altLang="zh-TW" sz="1733" kern="0" dirty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85 TB</a:t>
            </a:r>
            <a:r>
              <a:rPr kumimoji="1" lang="zh-TW" altLang="en-US" sz="1733" kern="0" dirty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 </a:t>
            </a:r>
            <a:r>
              <a:rPr kumimoji="1" lang="en-US" altLang="zh-TW" sz="1733" kern="0" dirty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) </a:t>
            </a:r>
            <a:r>
              <a:rPr kumimoji="1" lang="zh-TW" altLang="en-US" sz="1733" kern="0" dirty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儲存成本，最低約 </a:t>
            </a:r>
            <a:r>
              <a:rPr kumimoji="1" lang="en-US" altLang="zh-TW" sz="1733" kern="0" dirty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2.55 </a:t>
            </a:r>
            <a:r>
              <a:rPr kumimoji="1" lang="zh-TW" altLang="en-US" sz="1733" kern="0" dirty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萬美金，取出資料則需另外計費。</a:t>
            </a:r>
            <a:r>
              <a:rPr kumimoji="1" lang="en-US" altLang="zh-TW" sz="1733" kern="0" dirty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QNAP</a:t>
            </a:r>
            <a:r>
              <a:rPr kumimoji="1" lang="zh-TW" altLang="en-US" sz="1733" kern="0" dirty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 新推出 </a:t>
            </a:r>
            <a:r>
              <a:rPr kumimoji="1" lang="en-US" altLang="zh-TW" sz="1733" kern="0" dirty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PCIe</a:t>
            </a:r>
            <a:r>
              <a:rPr kumimoji="1" lang="zh-TW" altLang="en-US" sz="1733" kern="0" dirty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 </a:t>
            </a:r>
            <a:r>
              <a:rPr kumimoji="1" lang="en-US" altLang="zh-TW" sz="1733" kern="0" dirty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Interface SATA</a:t>
            </a:r>
            <a:r>
              <a:rPr kumimoji="1" lang="zh-TW" altLang="en-US" sz="1733" kern="0" dirty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 </a:t>
            </a:r>
            <a:r>
              <a:rPr kumimoji="1" lang="en-US" altLang="zh-TW" sz="1733" kern="0" dirty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JBOD</a:t>
            </a:r>
            <a:r>
              <a:rPr kumimoji="1" lang="zh-TW" altLang="en-US" sz="1733" kern="0" dirty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，若選用 </a:t>
            </a:r>
            <a:r>
              <a:rPr kumimoji="1" lang="en-US" altLang="zh-TW" sz="1733" kern="0" dirty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2 x TL-R2400PES</a:t>
            </a:r>
            <a:r>
              <a:rPr kumimoji="1" lang="zh-TW" altLang="en-US" sz="1733" kern="0" dirty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 </a:t>
            </a:r>
            <a:r>
              <a:rPr kumimoji="1" lang="en-US" altLang="zh-TW" sz="1733" kern="0" dirty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JBOD</a:t>
            </a:r>
            <a:r>
              <a:rPr kumimoji="1" lang="zh-TW" altLang="en-US" sz="1733" kern="0" dirty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 與</a:t>
            </a:r>
            <a:r>
              <a:rPr kumimoji="1" lang="en-US" altLang="zh-TW" sz="1733" kern="0" dirty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1 x QXP-3X8PES</a:t>
            </a:r>
            <a:r>
              <a:rPr kumimoji="1" lang="zh-TW" altLang="en-US" sz="1733" kern="0" dirty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 擴充卡 與 </a:t>
            </a:r>
            <a:r>
              <a:rPr kumimoji="1" lang="en-US" altLang="zh-TW" sz="1733" kern="0" dirty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46 x 22TB</a:t>
            </a:r>
            <a:r>
              <a:rPr kumimoji="1" lang="zh-TW" altLang="en-US" sz="1733" kern="0" dirty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 硬碟，總成本僅需要 </a:t>
            </a:r>
            <a:r>
              <a:rPr kumimoji="1" lang="en-US" altLang="zh-TW" sz="1733" kern="0" dirty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2.45</a:t>
            </a:r>
            <a:r>
              <a:rPr kumimoji="1" lang="zh-TW" altLang="en-US" sz="1733" kern="0" dirty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 萬美金，成本低於雲端儲存，且私有雲適合儲存機敏資料，內部 </a:t>
            </a:r>
            <a:r>
              <a:rPr kumimoji="1" lang="en-US" altLang="zh-TW" sz="1733" kern="0" dirty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IT</a:t>
            </a:r>
            <a:r>
              <a:rPr kumimoji="1" lang="zh-TW" altLang="en-US" sz="1733" kern="0" dirty="0">
                <a:solidFill>
                  <a:srgbClr val="FFFFFF"/>
                </a:solidFill>
                <a:latin typeface="Arial"/>
                <a:ea typeface="微軟正黑體"/>
                <a:sym typeface="Arial" panose="020B0604020202020204" pitchFamily="34" charset="0"/>
              </a:rPr>
              <a:t> 進行管控取出資料也不需要花費額外的成本，相當符合企業內佈署巨量資料存儲空間。</a:t>
            </a:r>
            <a:endParaRPr kumimoji="1" lang="en-US" altLang="zh-TW" sz="1733" kern="0" dirty="0">
              <a:solidFill>
                <a:srgbClr val="FFFFFF"/>
              </a:solidFill>
              <a:latin typeface="Arial"/>
              <a:ea typeface="微軟正黑體"/>
              <a:sym typeface="Arial" panose="020B0604020202020204" pitchFamily="34" charset="0"/>
            </a:endParaRPr>
          </a:p>
        </p:txBody>
      </p:sp>
      <p:graphicFrame>
        <p:nvGraphicFramePr>
          <p:cNvPr id="5" name="表格 2">
            <a:extLst>
              <a:ext uri="{FF2B5EF4-FFF2-40B4-BE49-F238E27FC236}">
                <a16:creationId xmlns:a16="http://schemas.microsoft.com/office/drawing/2014/main" id="{73912CA2-03FB-F4E2-2666-5C4435A24A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0704922"/>
              </p:ext>
            </p:extLst>
          </p:nvPr>
        </p:nvGraphicFramePr>
        <p:xfrm>
          <a:off x="2358887" y="3010521"/>
          <a:ext cx="7288697" cy="3203954"/>
        </p:xfrm>
        <a:graphic>
          <a:graphicData uri="http://schemas.openxmlformats.org/drawingml/2006/table">
            <a:tbl>
              <a:tblPr firstRow="1" bandRow="1">
                <a:effectLst>
                  <a:outerShdw blurRad="152400" dist="292100" dir="2700000" algn="tl" rotWithShape="0">
                    <a:prstClr val="black">
                      <a:alpha val="23000"/>
                    </a:prstClr>
                  </a:outerShdw>
                </a:effectLst>
                <a:tableStyleId>{5C22544A-7EE6-4342-B048-85BDC9FD1C3A}</a:tableStyleId>
              </a:tblPr>
              <a:tblGrid>
                <a:gridCol w="1961322">
                  <a:extLst>
                    <a:ext uri="{9D8B030D-6E8A-4147-A177-3AD203B41FA5}">
                      <a16:colId xmlns:a16="http://schemas.microsoft.com/office/drawing/2014/main" val="1611152212"/>
                    </a:ext>
                  </a:extLst>
                </a:gridCol>
                <a:gridCol w="2573128">
                  <a:extLst>
                    <a:ext uri="{9D8B030D-6E8A-4147-A177-3AD203B41FA5}">
                      <a16:colId xmlns:a16="http://schemas.microsoft.com/office/drawing/2014/main" val="3086726967"/>
                    </a:ext>
                  </a:extLst>
                </a:gridCol>
                <a:gridCol w="2754247">
                  <a:extLst>
                    <a:ext uri="{9D8B030D-6E8A-4147-A177-3AD203B41FA5}">
                      <a16:colId xmlns:a16="http://schemas.microsoft.com/office/drawing/2014/main" val="2909376281"/>
                    </a:ext>
                  </a:extLst>
                </a:gridCol>
              </a:tblGrid>
              <a:tr h="400671"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b="1">
                          <a:solidFill>
                            <a:srgbClr val="60F217"/>
                          </a:solidFill>
                          <a:effectLst/>
                        </a:rPr>
                        <a:t>私有雲擴充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b="1">
                          <a:effectLst/>
                        </a:rPr>
                        <a:t>公有雲擴充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7753678"/>
                  </a:ext>
                </a:extLst>
              </a:tr>
              <a:tr h="400671">
                <a:tc>
                  <a:txBody>
                    <a:bodyPr/>
                    <a:lstStyle/>
                    <a:p>
                      <a:pPr algn="ctr" fontAlgn="base"/>
                      <a:r>
                        <a:rPr lang="zh-TW" altLang="en-US">
                          <a:effectLst/>
                          <a:latin typeface="+mj-ea"/>
                          <a:ea typeface="+mj-ea"/>
                        </a:rPr>
                        <a:t>控制</a:t>
                      </a:r>
                    </a:p>
                  </a:txBody>
                  <a:tcPr marL="108000" marR="4572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zh-TW" altLang="en-US">
                          <a:effectLst/>
                          <a:latin typeface="+mj-ea"/>
                          <a:ea typeface="+mj-ea"/>
                        </a:rPr>
                        <a:t>完全掌控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zh-TW" altLang="en-US">
                          <a:effectLst/>
                          <a:latin typeface="+mj-ea"/>
                          <a:ea typeface="+mj-ea"/>
                        </a:rPr>
                        <a:t>部分掌控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692072"/>
                  </a:ext>
                </a:extLst>
              </a:tr>
              <a:tr h="400671"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/>
                      <a:r>
                        <a:rPr lang="zh-TW" altLang="en-US" sz="1800" kern="120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機敏資料安全性</a:t>
                      </a:r>
                    </a:p>
                  </a:txBody>
                  <a:tcPr marL="108000" marR="4572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/>
                      <a:r>
                        <a:rPr lang="zh-TW" altLang="en-US" sz="1800" kern="120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較高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/>
                      <a:r>
                        <a:rPr lang="zh-TW" altLang="en-US" sz="1800" kern="120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可能較低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9511678"/>
                  </a:ext>
                </a:extLst>
              </a:tr>
              <a:tr h="400671"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/>
                      <a:r>
                        <a:rPr lang="zh-TW" altLang="en-US" sz="1800" kern="120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需要硬體</a:t>
                      </a:r>
                    </a:p>
                  </a:txBody>
                  <a:tcPr marL="108000" marR="4572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/>
                      <a:r>
                        <a:rPr lang="zh-TW" altLang="en-US" sz="1800" kern="120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需要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/>
                      <a:r>
                        <a:rPr lang="zh-TW" altLang="en-US" sz="1800" kern="120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不需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1326405"/>
                  </a:ext>
                </a:extLst>
              </a:tr>
              <a:tr h="400671"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/>
                      <a:r>
                        <a:rPr lang="zh-TW" altLang="en-US" sz="1800" kern="120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配置</a:t>
                      </a:r>
                    </a:p>
                  </a:txBody>
                  <a:tcPr marL="108000" marR="4572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/>
                      <a:r>
                        <a:rPr lang="zh-TW" altLang="en-US" sz="1800" kern="120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自定義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/>
                      <a:r>
                        <a:rPr lang="zh-TW" altLang="en-US" sz="1800" kern="120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預設配置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2426106"/>
                  </a:ext>
                </a:extLst>
              </a:tr>
              <a:tr h="400671"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/>
                      <a:r>
                        <a:rPr lang="zh-TW" altLang="en-US" sz="1800" kern="120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擴充性</a:t>
                      </a:r>
                    </a:p>
                  </a:txBody>
                  <a:tcPr marL="108000" marR="4572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/>
                      <a:r>
                        <a:rPr lang="zh-TW" altLang="en-US" sz="1800" kern="120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有限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/>
                      <a:r>
                        <a:rPr lang="zh-TW" altLang="en-US" sz="1800" kern="120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較高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947218"/>
                  </a:ext>
                </a:extLst>
              </a:tr>
              <a:tr h="400671"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/>
                      <a:r>
                        <a:rPr lang="zh-TW" altLang="en-US" sz="1800" kern="120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效能</a:t>
                      </a:r>
                      <a:endParaRPr lang="en-US" altLang="zh-TW" sz="1800" kern="1200">
                        <a:solidFill>
                          <a:schemeClr val="dk1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108000" marR="4572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/>
                      <a:r>
                        <a:rPr lang="zh-TW" altLang="en-US" sz="1800" kern="120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較高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/>
                      <a:r>
                        <a:rPr lang="zh-TW" altLang="en-US" sz="1800" kern="120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較低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882501"/>
                  </a:ext>
                </a:extLst>
              </a:tr>
              <a:tr h="399257"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/>
                      <a:r>
                        <a:rPr lang="en-US" altLang="zh-TW" sz="1800" kern="120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1PB</a:t>
                      </a:r>
                      <a:r>
                        <a:rPr lang="zh-TW" altLang="en-US" sz="1800" kern="120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成本</a:t>
                      </a:r>
                    </a:p>
                  </a:txBody>
                  <a:tcPr marL="108000" marR="4572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/>
                      <a:r>
                        <a:rPr lang="zh-TW" altLang="en-US" sz="1800" kern="120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/>
                      <a:r>
                        <a:rPr lang="zh-TW" altLang="en-US" sz="1800" kern="120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略高</a:t>
                      </a:r>
                      <a:r>
                        <a:rPr lang="en-US" altLang="zh-TW" sz="1800" kern="120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(</a:t>
                      </a:r>
                      <a:r>
                        <a:rPr lang="zh-TW" altLang="en-US" sz="1800" kern="120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不含讀取資料成本</a:t>
                      </a:r>
                      <a:r>
                        <a:rPr lang="en-US" altLang="zh-TW" sz="1800" kern="120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)</a:t>
                      </a:r>
                      <a:endParaRPr lang="zh-TW" altLang="en-US" sz="1800" kern="1200">
                        <a:solidFill>
                          <a:schemeClr val="dk1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4641081"/>
                  </a:ext>
                </a:extLst>
              </a:tr>
            </a:tbl>
          </a:graphicData>
        </a:graphic>
      </p:graphicFrame>
      <p:sp>
        <p:nvSpPr>
          <p:cNvPr id="3" name="文字方塊 2">
            <a:extLst>
              <a:ext uri="{FF2B5EF4-FFF2-40B4-BE49-F238E27FC236}">
                <a16:creationId xmlns:a16="http://schemas.microsoft.com/office/drawing/2014/main" id="{5931196B-CB88-D2C8-A456-A9F072D97D98}"/>
              </a:ext>
            </a:extLst>
          </p:cNvPr>
          <p:cNvSpPr txBox="1"/>
          <p:nvPr/>
        </p:nvSpPr>
        <p:spPr>
          <a:xfrm>
            <a:off x="7099296" y="6293913"/>
            <a:ext cx="45587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000" kern="0">
                <a:solidFill>
                  <a:srgbClr val="FFFFFF"/>
                </a:solidFill>
                <a:latin typeface="Arial"/>
                <a:ea typeface="微軟正黑體"/>
                <a:cs typeface="Lato"/>
                <a:sym typeface="Lato"/>
              </a:rPr>
              <a:t>Link: https://aws.amazon.com/tw/s3/pricing/ </a:t>
            </a:r>
            <a:endParaRPr kumimoji="1" lang="zh-TW" altLang="en-US" sz="1000" kern="0">
              <a:solidFill>
                <a:srgbClr val="FFFFFF"/>
              </a:solidFill>
              <a:latin typeface="Arial"/>
              <a:ea typeface="微軟正黑體"/>
              <a:cs typeface="Lato"/>
              <a:sym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22628517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 descr="一張含有 文字, 室內 的圖片&#10;&#10;自動產生的描述">
            <a:extLst>
              <a:ext uri="{FF2B5EF4-FFF2-40B4-BE49-F238E27FC236}">
                <a16:creationId xmlns:a16="http://schemas.microsoft.com/office/drawing/2014/main" id="{CC3D24D1-DB9D-ED67-8DC0-2F39BA6F4B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759" b="27656"/>
          <a:stretch/>
        </p:blipFill>
        <p:spPr>
          <a:xfrm>
            <a:off x="6354258" y="3393621"/>
            <a:ext cx="5258507" cy="1366935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9A1AD75F-4002-27AE-8997-4B06ED420FF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90201"/>
            <a:ext cx="12192000" cy="763588"/>
          </a:xfrm>
        </p:spPr>
        <p:txBody>
          <a:bodyPr/>
          <a:lstStyle/>
          <a:p>
            <a:pPr algn="ctr"/>
            <a:r>
              <a:rPr lang="en-US" altLang="zh-TW" b="1">
                <a:solidFill>
                  <a:schemeClr val="bg1"/>
                </a:solidFill>
                <a:latin typeface="+mj-ea"/>
              </a:rPr>
              <a:t>QANP</a:t>
            </a:r>
            <a:r>
              <a:rPr lang="zh-TW" altLang="en-US" b="1">
                <a:solidFill>
                  <a:schemeClr val="bg1"/>
                </a:solidFill>
                <a:latin typeface="+mj-ea"/>
              </a:rPr>
              <a:t> 全快閃 </a:t>
            </a:r>
            <a:r>
              <a:rPr lang="en-US" altLang="zh-TW" b="1">
                <a:solidFill>
                  <a:schemeClr val="bg1"/>
                </a:solidFill>
                <a:latin typeface="+mj-ea"/>
              </a:rPr>
              <a:t>NAS</a:t>
            </a:r>
            <a:r>
              <a:rPr lang="zh-TW" altLang="en-US" b="1">
                <a:solidFill>
                  <a:schemeClr val="bg1"/>
                </a:solidFill>
                <a:latin typeface="+mj-ea"/>
              </a:rPr>
              <a:t> 容量擴增最佳夥伴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C9CAAD5F-EC26-7514-0A18-B24455991F1D}"/>
              </a:ext>
            </a:extLst>
          </p:cNvPr>
          <p:cNvSpPr txBox="1"/>
          <p:nvPr/>
        </p:nvSpPr>
        <p:spPr>
          <a:xfrm>
            <a:off x="961162" y="2560585"/>
            <a:ext cx="45996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>
                <a:solidFill>
                  <a:schemeClr val="bg1"/>
                </a:solidFill>
              </a:rPr>
              <a:t>企業級全快閃 </a:t>
            </a:r>
            <a:r>
              <a:rPr lang="en-US" altLang="zh-TW" sz="3200">
                <a:solidFill>
                  <a:schemeClr val="bg1"/>
                </a:solidFill>
              </a:rPr>
              <a:t>NAS</a:t>
            </a:r>
            <a:r>
              <a:rPr lang="zh-TW" altLang="en-US" sz="3200">
                <a:solidFill>
                  <a:schemeClr val="bg1"/>
                </a:solidFill>
              </a:rPr>
              <a:t> 系列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98C6AE7F-6649-05AC-512B-ECA3BD97EC21}"/>
              </a:ext>
            </a:extLst>
          </p:cNvPr>
          <p:cNvSpPr txBox="1"/>
          <p:nvPr/>
        </p:nvSpPr>
        <p:spPr>
          <a:xfrm>
            <a:off x="6529756" y="2437475"/>
            <a:ext cx="56174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>
                <a:solidFill>
                  <a:schemeClr val="bg1"/>
                </a:solidFill>
              </a:rPr>
              <a:t>機架型 </a:t>
            </a:r>
            <a:r>
              <a:rPr lang="en-US" altLang="zh-TW" sz="3200">
                <a:solidFill>
                  <a:schemeClr val="bg1"/>
                </a:solidFill>
              </a:rPr>
              <a:t>PCIe JBOD</a:t>
            </a:r>
            <a:r>
              <a:rPr lang="zh-TW" altLang="en-US" sz="3200">
                <a:solidFill>
                  <a:schemeClr val="bg1"/>
                </a:solidFill>
              </a:rPr>
              <a:t>系列</a:t>
            </a:r>
            <a:endParaRPr lang="en-US" altLang="zh-TW" sz="3200">
              <a:solidFill>
                <a:schemeClr val="bg1"/>
              </a:solidFill>
            </a:endParaRPr>
          </a:p>
          <a:p>
            <a:r>
              <a:rPr lang="en-US" altLang="zh-TW" sz="1600">
                <a:solidFill>
                  <a:schemeClr val="bg1"/>
                </a:solidFill>
              </a:rPr>
              <a:t>TL-R1200PES-RP, TL-R1600PES-RP, TL-R2400PES-RP</a:t>
            </a:r>
            <a:endParaRPr lang="zh-TW" altLang="en-US" sz="1600">
              <a:solidFill>
                <a:schemeClr val="bg1"/>
              </a:solidFill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25D33D6C-D030-839B-1427-F98F0650A5D6}"/>
              </a:ext>
            </a:extLst>
          </p:cNvPr>
          <p:cNvSpPr txBox="1"/>
          <p:nvPr/>
        </p:nvSpPr>
        <p:spPr>
          <a:xfrm>
            <a:off x="792898" y="4852372"/>
            <a:ext cx="6697130" cy="12878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dirty="0">
                <a:solidFill>
                  <a:schemeClr val="bg1"/>
                </a:solidFill>
              </a:rPr>
              <a:t>企業於架設 </a:t>
            </a:r>
            <a:r>
              <a:rPr lang="en-US" altLang="zh-TW" dirty="0">
                <a:solidFill>
                  <a:schemeClr val="bg1"/>
                </a:solidFill>
              </a:rPr>
              <a:t>QNAP</a:t>
            </a:r>
            <a:r>
              <a:rPr lang="zh-TW" altLang="en-US" dirty="0">
                <a:solidFill>
                  <a:schemeClr val="bg1"/>
                </a:solidFill>
              </a:rPr>
              <a:t> 高速的全快閃 </a:t>
            </a:r>
            <a:r>
              <a:rPr lang="en-US" altLang="zh-TW" dirty="0">
                <a:solidFill>
                  <a:schemeClr val="bg1"/>
                </a:solidFill>
              </a:rPr>
              <a:t>NAS</a:t>
            </a:r>
            <a:r>
              <a:rPr lang="zh-TW" altLang="en-US" dirty="0">
                <a:solidFill>
                  <a:schemeClr val="bg1"/>
                </a:solidFill>
              </a:rPr>
              <a:t> 儲存裝置後，隨著公司規模日益增大，附帶著儲存空間逐漸吃緊，此時 </a:t>
            </a:r>
            <a:r>
              <a:rPr lang="en-US" altLang="zh-TW" dirty="0">
                <a:solidFill>
                  <a:schemeClr val="bg1"/>
                </a:solidFill>
              </a:rPr>
              <a:t>IT</a:t>
            </a:r>
            <a:r>
              <a:rPr lang="zh-TW" altLang="en-US" dirty="0">
                <a:solidFill>
                  <a:schemeClr val="bg1"/>
                </a:solidFill>
              </a:rPr>
              <a:t> 人員可透過 </a:t>
            </a:r>
            <a:r>
              <a:rPr lang="en-US" altLang="zh-TW" dirty="0">
                <a:solidFill>
                  <a:schemeClr val="bg1"/>
                </a:solidFill>
              </a:rPr>
              <a:t>QNAP</a:t>
            </a:r>
            <a:r>
              <a:rPr lang="zh-TW" altLang="en-US" dirty="0">
                <a:solidFill>
                  <a:schemeClr val="bg1"/>
                </a:solidFill>
              </a:rPr>
              <a:t> </a:t>
            </a:r>
            <a:r>
              <a:rPr lang="en-US" altLang="zh-TW" dirty="0">
                <a:solidFill>
                  <a:schemeClr val="bg1"/>
                </a:solidFill>
              </a:rPr>
              <a:t>PCIe JBOD</a:t>
            </a:r>
            <a:r>
              <a:rPr lang="zh-TW" altLang="en-US" dirty="0">
                <a:solidFill>
                  <a:schemeClr val="bg1"/>
                </a:solidFill>
              </a:rPr>
              <a:t> 系列的擴充，達到最高 </a:t>
            </a:r>
            <a:r>
              <a:rPr lang="en-US" altLang="zh-TW" dirty="0">
                <a:solidFill>
                  <a:schemeClr val="bg1"/>
                </a:solidFill>
              </a:rPr>
              <a:t>4 PB</a:t>
            </a:r>
            <a:r>
              <a:rPr lang="zh-TW" altLang="en-US" dirty="0">
                <a:solidFill>
                  <a:schemeClr val="bg1"/>
                </a:solidFill>
              </a:rPr>
              <a:t> 的可觀容量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54E7BA38-33EB-6806-2C45-441907ED6E8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0532" b="31671"/>
          <a:stretch/>
        </p:blipFill>
        <p:spPr>
          <a:xfrm>
            <a:off x="684257" y="3706586"/>
            <a:ext cx="5153487" cy="895489"/>
          </a:xfrm>
          <a:prstGeom prst="rect">
            <a:avLst/>
          </a:prstGeom>
        </p:spPr>
      </p:pic>
      <p:sp>
        <p:nvSpPr>
          <p:cNvPr id="3" name="文字方塊 12">
            <a:extLst>
              <a:ext uri="{FF2B5EF4-FFF2-40B4-BE49-F238E27FC236}">
                <a16:creationId xmlns:a16="http://schemas.microsoft.com/office/drawing/2014/main" id="{1BB15B22-8A7A-F2A7-DC03-008411407C24}"/>
              </a:ext>
            </a:extLst>
          </p:cNvPr>
          <p:cNvSpPr txBox="1"/>
          <p:nvPr/>
        </p:nvSpPr>
        <p:spPr>
          <a:xfrm>
            <a:off x="7292320" y="6281118"/>
            <a:ext cx="81340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>
                <a:solidFill>
                  <a:schemeClr val="bg1"/>
                </a:solidFill>
              </a:rPr>
              <a:t>查詢相容 </a:t>
            </a:r>
            <a:r>
              <a:rPr lang="en-US" altLang="zh-TW" sz="1200">
                <a:solidFill>
                  <a:schemeClr val="bg1"/>
                </a:solidFill>
              </a:rPr>
              <a:t>PCIe JBOD</a:t>
            </a:r>
            <a:r>
              <a:rPr lang="zh-TW" altLang="en-US" sz="1200">
                <a:solidFill>
                  <a:schemeClr val="bg1"/>
                </a:solidFill>
              </a:rPr>
              <a:t> 的 </a:t>
            </a:r>
            <a:r>
              <a:rPr lang="en-US" altLang="zh-TW" sz="1200">
                <a:solidFill>
                  <a:schemeClr val="bg1"/>
                </a:solidFill>
              </a:rPr>
              <a:t>NAS</a:t>
            </a:r>
            <a:r>
              <a:rPr lang="zh-TW" altLang="en-US" sz="1200">
                <a:solidFill>
                  <a:schemeClr val="bg1"/>
                </a:solidFill>
              </a:rPr>
              <a:t> 型號，請參考以下相容性列表</a:t>
            </a:r>
            <a:endParaRPr lang="en-US" altLang="zh-TW" sz="1200">
              <a:solidFill>
                <a:schemeClr val="bg1"/>
              </a:solidFill>
            </a:endParaRPr>
          </a:p>
          <a:p>
            <a:r>
              <a:rPr lang="en-US" altLang="zh-TW" sz="1200">
                <a:solidFill>
                  <a:schemeClr val="bg1"/>
                </a:solidFill>
              </a:rPr>
              <a:t>https://www.qnap.com/go/compatibility-expansion/pcie </a:t>
            </a:r>
            <a:endParaRPr lang="zh-TW" altLang="en-US" sz="12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440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方塊 9">
            <a:extLst>
              <a:ext uri="{FF2B5EF4-FFF2-40B4-BE49-F238E27FC236}">
                <a16:creationId xmlns:a16="http://schemas.microsoft.com/office/drawing/2014/main" id="{FB6D7374-DBEA-9A70-71F4-EC4FB5423C2B}"/>
              </a:ext>
            </a:extLst>
          </p:cNvPr>
          <p:cNvSpPr txBox="1"/>
          <p:nvPr/>
        </p:nvSpPr>
        <p:spPr>
          <a:xfrm>
            <a:off x="7929963" y="5121974"/>
            <a:ext cx="32935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>
                <a:solidFill>
                  <a:schemeClr val="bg1"/>
                </a:solidFill>
              </a:rPr>
              <a:t>288 x 22TB 3.5-inch SATA HDD</a:t>
            </a:r>
            <a:endParaRPr lang="zh-TW" altLang="en-US" sz="3200">
              <a:solidFill>
                <a:schemeClr val="bg1"/>
              </a:solidFill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F37F1BB7-76C9-D718-7C8B-24E04635C20E}"/>
              </a:ext>
            </a:extLst>
          </p:cNvPr>
          <p:cNvSpPr txBox="1"/>
          <p:nvPr/>
        </p:nvSpPr>
        <p:spPr>
          <a:xfrm>
            <a:off x="1326830" y="4533852"/>
            <a:ext cx="56068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>
                <a:solidFill>
                  <a:schemeClr val="bg1"/>
                </a:solidFill>
              </a:rPr>
              <a:t>12 x TL-R2400PES-RP </a:t>
            </a:r>
            <a:br>
              <a:rPr lang="en-US" altLang="zh-TW" sz="3200">
                <a:solidFill>
                  <a:schemeClr val="bg1"/>
                </a:solidFill>
              </a:rPr>
            </a:br>
            <a:r>
              <a:rPr lang="en-US" altLang="zh-TW" sz="3200">
                <a:solidFill>
                  <a:schemeClr val="bg1"/>
                </a:solidFill>
              </a:rPr>
              <a:t>PCIe JBOD</a:t>
            </a:r>
            <a:endParaRPr lang="zh-TW" altLang="en-US" sz="3200">
              <a:solidFill>
                <a:schemeClr val="bg1"/>
              </a:solidFill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978E2EBA-8BFD-DC66-3B19-D555B0EF03D7}"/>
              </a:ext>
            </a:extLst>
          </p:cNvPr>
          <p:cNvSpPr txBox="1"/>
          <p:nvPr/>
        </p:nvSpPr>
        <p:spPr>
          <a:xfrm>
            <a:off x="1326830" y="6040852"/>
            <a:ext cx="81340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>
                <a:solidFill>
                  <a:schemeClr val="bg1"/>
                </a:solidFill>
              </a:rPr>
              <a:t>注意事項</a:t>
            </a:r>
            <a:r>
              <a:rPr lang="en-US" altLang="zh-TW" sz="1200">
                <a:solidFill>
                  <a:schemeClr val="bg1"/>
                </a:solidFill>
              </a:rPr>
              <a:t>:</a:t>
            </a:r>
            <a:r>
              <a:rPr lang="zh-TW" altLang="en-US" sz="1200">
                <a:solidFill>
                  <a:schemeClr val="bg1"/>
                </a:solidFill>
              </a:rPr>
              <a:t> 預了解</a:t>
            </a:r>
            <a:r>
              <a:rPr lang="en-US" altLang="zh-TW" sz="1200">
                <a:solidFill>
                  <a:schemeClr val="bg1"/>
                </a:solidFill>
              </a:rPr>
              <a:t>NAS</a:t>
            </a:r>
            <a:r>
              <a:rPr lang="zh-TW" altLang="en-US" sz="1200">
                <a:solidFill>
                  <a:schemeClr val="bg1"/>
                </a:solidFill>
              </a:rPr>
              <a:t>支援數量，請參考相容性列表</a:t>
            </a:r>
            <a:endParaRPr lang="en-US" altLang="zh-TW" sz="1200">
              <a:solidFill>
                <a:schemeClr val="bg1"/>
              </a:solidFill>
            </a:endParaRPr>
          </a:p>
          <a:p>
            <a:r>
              <a:rPr lang="en-US" altLang="zh-TW" sz="1200">
                <a:solidFill>
                  <a:schemeClr val="bg1"/>
                </a:solidFill>
              </a:rPr>
              <a:t>https://www.qnap.com/go/compatibility-expansion/pcie </a:t>
            </a:r>
            <a:endParaRPr lang="zh-TW" altLang="en-US" sz="1200">
              <a:solidFill>
                <a:schemeClr val="bg1"/>
              </a:solidFill>
            </a:endParaRPr>
          </a:p>
        </p:txBody>
      </p:sp>
      <p:sp>
        <p:nvSpPr>
          <p:cNvPr id="3" name="標題 1">
            <a:extLst>
              <a:ext uri="{FF2B5EF4-FFF2-40B4-BE49-F238E27FC236}">
                <a16:creationId xmlns:a16="http://schemas.microsoft.com/office/drawing/2014/main" id="{B486BCC6-BEED-599B-0737-66B8FC2E8451}"/>
              </a:ext>
            </a:extLst>
          </p:cNvPr>
          <p:cNvSpPr txBox="1">
            <a:spLocks/>
          </p:cNvSpPr>
          <p:nvPr/>
        </p:nvSpPr>
        <p:spPr>
          <a:xfrm>
            <a:off x="0" y="236707"/>
            <a:ext cx="12192000" cy="16597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TW" b="1">
                <a:solidFill>
                  <a:schemeClr val="bg1"/>
                </a:solidFill>
                <a:latin typeface="+mj-ea"/>
              </a:rPr>
              <a:t>NAS</a:t>
            </a:r>
            <a:r>
              <a:rPr lang="zh-TW" altLang="en-US" b="1">
                <a:solidFill>
                  <a:schemeClr val="bg1"/>
                </a:solidFill>
                <a:latin typeface="+mj-ea"/>
              </a:rPr>
              <a:t>透過</a:t>
            </a:r>
            <a:r>
              <a:rPr lang="en-US" altLang="zh-TW" b="1">
                <a:solidFill>
                  <a:schemeClr val="bg1"/>
                </a:solidFill>
                <a:latin typeface="+mj-ea"/>
              </a:rPr>
              <a:t>PCIe JBOD</a:t>
            </a:r>
            <a:r>
              <a:rPr lang="zh-TW" altLang="en-US" b="1">
                <a:solidFill>
                  <a:schemeClr val="bg1"/>
                </a:solidFill>
                <a:latin typeface="+mj-ea"/>
              </a:rPr>
              <a:t>擴充容量，支援高達</a:t>
            </a:r>
            <a:r>
              <a:rPr lang="en-US" altLang="zh-TW" b="1">
                <a:solidFill>
                  <a:schemeClr val="bg1"/>
                </a:solidFill>
                <a:latin typeface="+mj-ea"/>
              </a:rPr>
              <a:t>288</a:t>
            </a:r>
            <a:r>
              <a:rPr lang="zh-TW" altLang="en-US" b="1">
                <a:solidFill>
                  <a:schemeClr val="bg1"/>
                </a:solidFill>
                <a:latin typeface="+mj-ea"/>
              </a:rPr>
              <a:t>顆磁碟，容量飆升至 </a:t>
            </a:r>
            <a:r>
              <a:rPr lang="en-US" altLang="zh-TW" b="1">
                <a:solidFill>
                  <a:srgbClr val="B2FF4B"/>
                </a:solidFill>
                <a:latin typeface="+mj-ea"/>
              </a:rPr>
              <a:t>4 PB</a:t>
            </a:r>
            <a:endParaRPr lang="zh-TW" altLang="en-US" b="1">
              <a:solidFill>
                <a:srgbClr val="B2FF4B"/>
              </a:solidFill>
              <a:latin typeface="+mj-ea"/>
            </a:endParaRPr>
          </a:p>
        </p:txBody>
      </p:sp>
      <p:pic>
        <p:nvPicPr>
          <p:cNvPr id="9" name="圖片 8" descr="一張含有 圖表 的圖片&#10;&#10;自動產生的描述">
            <a:extLst>
              <a:ext uri="{FF2B5EF4-FFF2-40B4-BE49-F238E27FC236}">
                <a16:creationId xmlns:a16="http://schemas.microsoft.com/office/drawing/2014/main" id="{18BB111A-96EF-CC38-E3AA-DC8F91B270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8506" y="2051544"/>
            <a:ext cx="3204191" cy="2923714"/>
          </a:xfrm>
          <a:prstGeom prst="rect">
            <a:avLst/>
          </a:prstGeom>
        </p:spPr>
      </p:pic>
      <p:pic>
        <p:nvPicPr>
          <p:cNvPr id="4" name="圖片 3" descr="一張含有 螢幕擷取畫面, 文字, 設計, 單色 的圖片&#10;&#10;自動產生的描述">
            <a:extLst>
              <a:ext uri="{FF2B5EF4-FFF2-40B4-BE49-F238E27FC236}">
                <a16:creationId xmlns:a16="http://schemas.microsoft.com/office/drawing/2014/main" id="{2B7A5897-3EF6-FD37-6A67-4FB5072C6CF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9394" b="18182"/>
          <a:stretch/>
        </p:blipFill>
        <p:spPr>
          <a:xfrm>
            <a:off x="1149303" y="2537656"/>
            <a:ext cx="4979512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7105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格 6">
            <a:extLst>
              <a:ext uri="{FF2B5EF4-FFF2-40B4-BE49-F238E27FC236}">
                <a16:creationId xmlns:a16="http://schemas.microsoft.com/office/drawing/2014/main" id="{E1BFD10F-E1B5-1E62-839A-DFF18B7DED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5765591"/>
              </p:ext>
            </p:extLst>
          </p:nvPr>
        </p:nvGraphicFramePr>
        <p:xfrm>
          <a:off x="276625" y="2460720"/>
          <a:ext cx="11443307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4957">
                  <a:extLst>
                    <a:ext uri="{9D8B030D-6E8A-4147-A177-3AD203B41FA5}">
                      <a16:colId xmlns:a16="http://schemas.microsoft.com/office/drawing/2014/main" val="1219960064"/>
                    </a:ext>
                  </a:extLst>
                </a:gridCol>
                <a:gridCol w="2261174">
                  <a:extLst>
                    <a:ext uri="{9D8B030D-6E8A-4147-A177-3AD203B41FA5}">
                      <a16:colId xmlns:a16="http://schemas.microsoft.com/office/drawing/2014/main" val="1098916409"/>
                    </a:ext>
                  </a:extLst>
                </a:gridCol>
                <a:gridCol w="2114860">
                  <a:extLst>
                    <a:ext uri="{9D8B030D-6E8A-4147-A177-3AD203B41FA5}">
                      <a16:colId xmlns:a16="http://schemas.microsoft.com/office/drawing/2014/main" val="1777260525"/>
                    </a:ext>
                  </a:extLst>
                </a:gridCol>
                <a:gridCol w="2394183">
                  <a:extLst>
                    <a:ext uri="{9D8B030D-6E8A-4147-A177-3AD203B41FA5}">
                      <a16:colId xmlns:a16="http://schemas.microsoft.com/office/drawing/2014/main" val="3390570997"/>
                    </a:ext>
                  </a:extLst>
                </a:gridCol>
                <a:gridCol w="2598133">
                  <a:extLst>
                    <a:ext uri="{9D8B030D-6E8A-4147-A177-3AD203B41FA5}">
                      <a16:colId xmlns:a16="http://schemas.microsoft.com/office/drawing/2014/main" val="38724873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zh-TW" altLang="en-US" sz="1200">
                        <a:latin typeface="+mj-ea"/>
                        <a:ea typeface="+mj-ea"/>
                      </a:endParaRPr>
                    </a:p>
                  </a:txBody>
                  <a:tcPr marL="144000" anchor="ctr">
                    <a:lnL w="12700" cmpd="sng">
                      <a:noFill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60F2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TDS-h2489FU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60F2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20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TS-h2490FU</a:t>
                      </a:r>
                      <a:endParaRPr lang="zh-TW" altLang="en-US" sz="120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60F2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20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TS-h1090FU</a:t>
                      </a:r>
                      <a:endParaRPr lang="zh-TW" altLang="en-US" sz="120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60F2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TS-h3088XU-RP (</a:t>
                      </a:r>
                      <a:r>
                        <a:rPr lang="zh-TW" altLang="en-US" sz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即將支援</a:t>
                      </a:r>
                      <a:r>
                        <a:rPr lang="en-US" altLang="zh-TW" sz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)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60F2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64922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sz="100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CPU</a:t>
                      </a:r>
                    </a:p>
                  </a:txBody>
                  <a:tcPr marL="144000" anchor="ctr">
                    <a:lnL w="12700" cmpd="sng">
                      <a:noFill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altLang="zh-TW" sz="1000" b="0" i="0" u="none" strike="noStrike" cap="none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  <a:sym typeface="Arial"/>
                        </a:rPr>
                        <a:t>2 x Intel Xeon</a:t>
                      </a:r>
                      <a:r>
                        <a:rPr lang="zh-TW" altLang="en-US" sz="1000" b="0" i="0" u="none" strike="noStrike" cap="none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  <a:sym typeface="Arial"/>
                        </a:rPr>
                        <a:t> </a:t>
                      </a:r>
                      <a:r>
                        <a:rPr lang="en-US" altLang="zh-TW" sz="1000" b="0" i="0" u="none" strike="noStrike" cap="none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  <a:sym typeface="Arial"/>
                        </a:rPr>
                        <a:t>Silver Series</a:t>
                      </a:r>
                      <a:endParaRPr lang="zh-TW" altLang="en-US" sz="1000" b="0" i="0" u="none" strike="noStrike" cap="none">
                        <a:solidFill>
                          <a:schemeClr val="bg1"/>
                        </a:solidFill>
                        <a:latin typeface="+mj-ea"/>
                        <a:ea typeface="+mj-ea"/>
                        <a:cs typeface="+mn-cs"/>
                        <a:sym typeface="Arial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AMD EPYC 7002 series</a:t>
                      </a:r>
                      <a:endParaRPr lang="zh-TW" altLang="en-US" sz="100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100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AMD EPYC 7002 series</a:t>
                      </a:r>
                      <a:endParaRPr lang="zh-TW" altLang="en-US" sz="100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Intel® Xeon W-1200 series</a:t>
                      </a:r>
                      <a:endParaRPr lang="zh-TW" altLang="en-US" sz="100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14063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sz="100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RAM</a:t>
                      </a:r>
                    </a:p>
                  </a:txBody>
                  <a:tcPr marL="144000" anchor="ctr">
                    <a:lnL w="12700" cmpd="sng">
                      <a:noFill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00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最大支援</a:t>
                      </a:r>
                      <a:r>
                        <a:rPr lang="en-US" altLang="zh-TW" sz="100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1 TB</a:t>
                      </a:r>
                      <a:endParaRPr lang="zh-TW" altLang="en-US" sz="100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zh-TW" altLang="en-US" sz="100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最大支援</a:t>
                      </a:r>
                      <a:r>
                        <a:rPr lang="en-US" altLang="zh-TW" sz="100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4 TB</a:t>
                      </a:r>
                      <a:endParaRPr lang="zh-TW" altLang="en-US" sz="100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00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最大支援</a:t>
                      </a:r>
                      <a:r>
                        <a:rPr lang="en-US" altLang="zh-TW" sz="100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1 TB+ (12 x 128 GB)</a:t>
                      </a:r>
                      <a:endParaRPr lang="zh-TW" altLang="en-US" sz="100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00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最大支援</a:t>
                      </a:r>
                      <a:r>
                        <a:rPr lang="en-US" altLang="zh-TW" sz="100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128</a:t>
                      </a:r>
                      <a:r>
                        <a:rPr lang="zh-TW" altLang="en-US" sz="100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zh-TW" sz="100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GB</a:t>
                      </a:r>
                      <a:endParaRPr lang="zh-TW" altLang="en-US" sz="100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71756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100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形式</a:t>
                      </a:r>
                      <a:endParaRPr lang="en-US" altLang="zh-TW" sz="100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144000" anchor="ctr">
                    <a:lnL w="12700" cmpd="sng">
                      <a:noFill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2U</a:t>
                      </a:r>
                      <a:r>
                        <a:rPr lang="zh-TW" altLang="en-US" sz="100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機架型</a:t>
                      </a: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2U</a:t>
                      </a:r>
                      <a:r>
                        <a:rPr lang="zh-TW" altLang="en-US" sz="100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機架型</a:t>
                      </a: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1U</a:t>
                      </a:r>
                      <a:r>
                        <a:rPr lang="zh-TW" altLang="en-US" sz="100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機架型</a:t>
                      </a: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2U</a:t>
                      </a:r>
                      <a:r>
                        <a:rPr lang="zh-TW" altLang="en-US" sz="100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機架型</a:t>
                      </a: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93965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100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儲存介面</a:t>
                      </a:r>
                      <a:endParaRPr lang="en-US" altLang="zh-TW" sz="100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144000" anchor="ctr">
                    <a:lnL w="12700" cmpd="sng">
                      <a:noFill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2.5-inch U.2 </a:t>
                      </a:r>
                      <a:r>
                        <a:rPr lang="en-US" altLang="zh-TW" sz="1000" err="1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NVMe</a:t>
                      </a:r>
                      <a:endParaRPr lang="zh-TW" altLang="en-US" sz="100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2.5-inch U.2 </a:t>
                      </a:r>
                      <a:r>
                        <a:rPr lang="en-US" altLang="zh-TW" sz="1000" err="1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NVMe</a:t>
                      </a:r>
                      <a:endParaRPr lang="zh-TW" altLang="en-US" sz="100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100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2.5-inch U.2 </a:t>
                      </a:r>
                      <a:r>
                        <a:rPr lang="en-US" altLang="zh-TW" sz="1000" err="1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NVMe</a:t>
                      </a:r>
                      <a:endParaRPr lang="zh-TW" altLang="en-US" sz="100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2.5-inch SATA</a:t>
                      </a:r>
                      <a:r>
                        <a:rPr lang="zh-TW" altLang="en-US" sz="100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zh-TW" sz="100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SSD / HDD</a:t>
                      </a:r>
                      <a:endParaRPr lang="zh-TW" altLang="en-US" sz="100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77938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100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儲存支援數量</a:t>
                      </a:r>
                      <a:endParaRPr lang="en-US" altLang="zh-TW" sz="100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144000" anchor="ctr">
                    <a:lnL w="12700" cmpd="sng">
                      <a:noFill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24-bay</a:t>
                      </a:r>
                      <a:endParaRPr lang="zh-TW" altLang="en-US" sz="100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24-bay</a:t>
                      </a:r>
                      <a:endParaRPr lang="zh-TW" altLang="en-US" sz="100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10-bay</a:t>
                      </a:r>
                      <a:endParaRPr lang="zh-TW" altLang="en-US" sz="100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30-bay</a:t>
                      </a:r>
                      <a:endParaRPr lang="zh-TW" altLang="en-US" sz="100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09951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sz="100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NAS</a:t>
                      </a:r>
                      <a:r>
                        <a:rPr lang="zh-TW" altLang="en-US" sz="100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最大儲存容量</a:t>
                      </a:r>
                    </a:p>
                  </a:txBody>
                  <a:tcPr marL="144000" anchor="ctr">
                    <a:lnL w="12700" cmpd="sng">
                      <a:noFill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118 TB</a:t>
                      </a:r>
                      <a:endParaRPr lang="zh-TW" altLang="en-US" sz="100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 kern="1200" dirty="0">
                          <a:solidFill>
                            <a:schemeClr val="bg1"/>
                          </a:solidFill>
                          <a:latin typeface="+mj-ea"/>
                          <a:ea typeface="+mn-ea"/>
                          <a:cs typeface="+mn-cs"/>
                        </a:rPr>
                        <a:t>118 TB</a:t>
                      </a:r>
                      <a:endParaRPr lang="zh-TW" altLang="en-US" sz="1000" kern="1200" dirty="0">
                        <a:solidFill>
                          <a:schemeClr val="bg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34.5 TB</a:t>
                      </a:r>
                      <a:endParaRPr lang="zh-TW" altLang="en-US" sz="100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150 TB</a:t>
                      </a:r>
                      <a:endParaRPr lang="zh-TW" altLang="en-US" sz="100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35740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sz="100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PCIe JBOD</a:t>
                      </a:r>
                      <a:r>
                        <a:rPr lang="zh-TW" altLang="en-US" sz="100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最大串接台數</a:t>
                      </a:r>
                    </a:p>
                  </a:txBody>
                  <a:tcPr marL="144000" anchor="ctr">
                    <a:lnL w="12700" cmpd="sng">
                      <a:noFill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10</a:t>
                      </a:r>
                      <a:endParaRPr lang="zh-TW" altLang="en-US" sz="100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12</a:t>
                      </a:r>
                      <a:endParaRPr lang="zh-TW" altLang="en-US" sz="100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8</a:t>
                      </a:r>
                      <a:endParaRPr lang="zh-TW" altLang="en-US" sz="100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4</a:t>
                      </a:r>
                      <a:endParaRPr lang="zh-TW" altLang="en-US" sz="100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04131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sz="100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PCIe JBOD</a:t>
                      </a:r>
                      <a:r>
                        <a:rPr lang="zh-TW" altLang="en-US" sz="100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可擴充容量</a:t>
                      </a:r>
                    </a:p>
                  </a:txBody>
                  <a:tcPr marL="144000" anchor="ctr">
                    <a:lnL w="12700" cmpd="sng">
                      <a:noFill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3</a:t>
                      </a:r>
                      <a:r>
                        <a:rPr lang="zh-TW" altLang="en-US" sz="100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zh-TW" sz="100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PB</a:t>
                      </a:r>
                      <a:endParaRPr lang="zh-TW" altLang="en-US" sz="100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4 PB</a:t>
                      </a:r>
                      <a:endParaRPr lang="zh-TW" altLang="en-US" sz="100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2 PB</a:t>
                      </a:r>
                      <a:endParaRPr lang="zh-TW" altLang="en-US" sz="100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1 PB</a:t>
                      </a:r>
                      <a:endParaRPr lang="zh-TW" altLang="en-US" sz="100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5702714"/>
                  </a:ext>
                </a:extLst>
              </a:tr>
            </a:tbl>
          </a:graphicData>
        </a:graphic>
      </p:graphicFrame>
      <p:sp>
        <p:nvSpPr>
          <p:cNvPr id="9" name="文字方塊 8">
            <a:extLst>
              <a:ext uri="{FF2B5EF4-FFF2-40B4-BE49-F238E27FC236}">
                <a16:creationId xmlns:a16="http://schemas.microsoft.com/office/drawing/2014/main" id="{A377F9DE-368C-971A-721D-F310896E2FCB}"/>
              </a:ext>
            </a:extLst>
          </p:cNvPr>
          <p:cNvSpPr txBox="1"/>
          <p:nvPr/>
        </p:nvSpPr>
        <p:spPr>
          <a:xfrm>
            <a:off x="3224087" y="6134796"/>
            <a:ext cx="29065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>
                <a:solidFill>
                  <a:schemeClr val="bg1"/>
                </a:solidFill>
                <a:latin typeface="+mj-ea"/>
                <a:ea typeface="+mj-ea"/>
              </a:rPr>
              <a:t>* U.2</a:t>
            </a:r>
            <a:r>
              <a:rPr lang="zh-TW" altLang="en-US" sz="1200">
                <a:solidFill>
                  <a:schemeClr val="bg1"/>
                </a:solidFill>
                <a:latin typeface="+mj-ea"/>
                <a:ea typeface="+mj-ea"/>
              </a:rPr>
              <a:t>採用</a:t>
            </a:r>
            <a:r>
              <a:rPr lang="en-US" altLang="zh-TW" sz="1200">
                <a:solidFill>
                  <a:schemeClr val="bg1"/>
                </a:solidFill>
                <a:latin typeface="+mj-ea"/>
                <a:ea typeface="+mj-ea"/>
              </a:rPr>
              <a:t>7.68TB</a:t>
            </a:r>
            <a:r>
              <a:rPr lang="zh-TW" altLang="en-US" sz="1200">
                <a:solidFill>
                  <a:schemeClr val="bg1"/>
                </a:solidFill>
                <a:latin typeface="+mj-ea"/>
                <a:ea typeface="+mj-ea"/>
              </a:rPr>
              <a:t>計算</a:t>
            </a:r>
            <a:endParaRPr lang="en-US" altLang="zh-TW" sz="1200">
              <a:solidFill>
                <a:srgbClr val="60F217"/>
              </a:solidFill>
              <a:latin typeface="+mj-ea"/>
              <a:ea typeface="+mj-ea"/>
            </a:endParaRPr>
          </a:p>
          <a:p>
            <a:r>
              <a:rPr lang="zh-TW" altLang="en-US" sz="1200">
                <a:solidFill>
                  <a:schemeClr val="bg1"/>
                </a:solidFill>
                <a:latin typeface="+mj-ea"/>
                <a:ea typeface="+mj-ea"/>
              </a:rPr>
              <a:t>** </a:t>
            </a:r>
            <a:r>
              <a:rPr lang="en-US" altLang="zh-TW" sz="1200">
                <a:solidFill>
                  <a:schemeClr val="bg1"/>
                </a:solidFill>
                <a:latin typeface="+mj-ea"/>
                <a:ea typeface="+mj-ea"/>
              </a:rPr>
              <a:t>JBOD</a:t>
            </a:r>
            <a:r>
              <a:rPr lang="zh-TW" altLang="en-US" sz="1200">
                <a:solidFill>
                  <a:schemeClr val="bg1"/>
                </a:solidFill>
                <a:latin typeface="+mj-ea"/>
                <a:ea typeface="+mj-ea"/>
              </a:rPr>
              <a:t>採用</a:t>
            </a:r>
            <a:r>
              <a:rPr lang="en-US" altLang="zh-TW" sz="1200">
                <a:solidFill>
                  <a:schemeClr val="bg1"/>
                </a:solidFill>
                <a:latin typeface="+mj-ea"/>
                <a:ea typeface="+mj-ea"/>
              </a:rPr>
              <a:t>3.5” SATA</a:t>
            </a:r>
            <a:r>
              <a:rPr lang="zh-TW" altLang="en-US" sz="120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en-US" altLang="zh-TW" sz="1200">
                <a:solidFill>
                  <a:schemeClr val="bg1"/>
                </a:solidFill>
                <a:latin typeface="+mj-ea"/>
                <a:ea typeface="+mj-ea"/>
              </a:rPr>
              <a:t>22TB</a:t>
            </a:r>
            <a:r>
              <a:rPr lang="zh-TW" altLang="en-US" sz="1200">
                <a:solidFill>
                  <a:schemeClr val="bg1"/>
                </a:solidFill>
                <a:latin typeface="+mj-ea"/>
                <a:ea typeface="+mj-ea"/>
              </a:rPr>
              <a:t>計算</a:t>
            </a:r>
            <a:endParaRPr lang="en-US" altLang="zh-TW" sz="1200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D813616C-B722-8505-5601-FB39E8798D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6277" b="29912"/>
          <a:stretch/>
        </p:blipFill>
        <p:spPr>
          <a:xfrm>
            <a:off x="2396487" y="1823342"/>
            <a:ext cx="1868867" cy="511734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9DE7FFC8-119D-B62B-4AD5-56B82F62640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0042" b="28021"/>
          <a:stretch/>
        </p:blipFill>
        <p:spPr>
          <a:xfrm>
            <a:off x="4719944" y="1852412"/>
            <a:ext cx="1790826" cy="469385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94B059D3-A43A-2301-49E5-59B16BADA86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4883" b="35347"/>
          <a:stretch/>
        </p:blipFill>
        <p:spPr>
          <a:xfrm>
            <a:off x="6965359" y="1887390"/>
            <a:ext cx="1859683" cy="346009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92218218-B0B3-C1CF-607E-3FEE4E25EF3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30548" b="25495"/>
          <a:stretch/>
        </p:blipFill>
        <p:spPr>
          <a:xfrm>
            <a:off x="9388533" y="1848444"/>
            <a:ext cx="1814883" cy="498615"/>
          </a:xfrm>
          <a:prstGeom prst="rect">
            <a:avLst/>
          </a:prstGeom>
        </p:spPr>
      </p:pic>
      <p:sp>
        <p:nvSpPr>
          <p:cNvPr id="3" name="標題 1">
            <a:extLst>
              <a:ext uri="{FF2B5EF4-FFF2-40B4-BE49-F238E27FC236}">
                <a16:creationId xmlns:a16="http://schemas.microsoft.com/office/drawing/2014/main" id="{29917B82-2C60-B3CA-111F-8889362C03EF}"/>
              </a:ext>
            </a:extLst>
          </p:cNvPr>
          <p:cNvSpPr txBox="1">
            <a:spLocks/>
          </p:cNvSpPr>
          <p:nvPr/>
        </p:nvSpPr>
        <p:spPr>
          <a:xfrm>
            <a:off x="0" y="6948"/>
            <a:ext cx="12192000" cy="16597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TW" b="1">
                <a:solidFill>
                  <a:schemeClr val="bg1"/>
                </a:solidFill>
                <a:latin typeface="+mj-ea"/>
              </a:rPr>
              <a:t>QNAP </a:t>
            </a:r>
            <a:r>
              <a:rPr lang="zh-TW" altLang="en-US" b="1">
                <a:solidFill>
                  <a:schemeClr val="bg1"/>
                </a:solidFill>
                <a:latin typeface="+mj-ea"/>
              </a:rPr>
              <a:t>全快閃 </a:t>
            </a:r>
            <a:r>
              <a:rPr lang="en-US" altLang="zh-TW" b="1">
                <a:solidFill>
                  <a:schemeClr val="bg1"/>
                </a:solidFill>
                <a:latin typeface="+mj-ea"/>
              </a:rPr>
              <a:t>NAS </a:t>
            </a:r>
            <a:r>
              <a:rPr lang="zh-TW" altLang="en-US" b="1">
                <a:solidFill>
                  <a:schemeClr val="bg1"/>
                </a:solidFill>
                <a:latin typeface="+mj-ea"/>
              </a:rPr>
              <a:t>支援 </a:t>
            </a:r>
            <a:r>
              <a:rPr lang="en-US" altLang="zh-TW" b="1">
                <a:solidFill>
                  <a:schemeClr val="bg1"/>
                </a:solidFill>
                <a:latin typeface="+mj-ea"/>
              </a:rPr>
              <a:t>PCIe JBOD </a:t>
            </a:r>
            <a:br>
              <a:rPr lang="en-US" altLang="zh-TW" b="1">
                <a:solidFill>
                  <a:schemeClr val="bg1"/>
                </a:solidFill>
                <a:latin typeface="+mj-ea"/>
              </a:rPr>
            </a:br>
            <a:r>
              <a:rPr lang="zh-TW" altLang="en-US" b="1">
                <a:solidFill>
                  <a:schemeClr val="bg1"/>
                </a:solidFill>
                <a:latin typeface="+mj-ea"/>
              </a:rPr>
              <a:t>可擴充 </a:t>
            </a:r>
            <a:r>
              <a:rPr lang="en-US" altLang="zh-TW" b="1">
                <a:solidFill>
                  <a:schemeClr val="bg1"/>
                </a:solidFill>
                <a:latin typeface="+mj-ea"/>
              </a:rPr>
              <a:t>PB </a:t>
            </a:r>
            <a:r>
              <a:rPr lang="zh-TW" altLang="en-US" b="1">
                <a:solidFill>
                  <a:schemeClr val="bg1"/>
                </a:solidFill>
                <a:latin typeface="+mj-ea"/>
              </a:rPr>
              <a:t>級容量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D1F410BF-21CB-5EF2-6B5E-73F3B40927CD}"/>
              </a:ext>
            </a:extLst>
          </p:cNvPr>
          <p:cNvSpPr txBox="1"/>
          <p:nvPr/>
        </p:nvSpPr>
        <p:spPr>
          <a:xfrm>
            <a:off x="6211819" y="6134796"/>
            <a:ext cx="29065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>
                <a:solidFill>
                  <a:schemeClr val="bg1"/>
                </a:solidFill>
                <a:latin typeface="+mj-ea"/>
                <a:ea typeface="+mj-ea"/>
              </a:rPr>
              <a:t>*** 使用</a:t>
            </a:r>
            <a:r>
              <a:rPr lang="en-US" altLang="zh-TW" sz="1200" err="1">
                <a:solidFill>
                  <a:schemeClr val="bg1"/>
                </a:solidFill>
                <a:latin typeface="+mj-ea"/>
                <a:ea typeface="+mj-ea"/>
              </a:rPr>
              <a:t>QuTS</a:t>
            </a:r>
            <a:r>
              <a:rPr lang="en-US" altLang="zh-TW" sz="1200">
                <a:solidFill>
                  <a:schemeClr val="bg1"/>
                </a:solidFill>
                <a:latin typeface="+mj-ea"/>
                <a:ea typeface="+mj-ea"/>
              </a:rPr>
              <a:t> hero</a:t>
            </a:r>
            <a:r>
              <a:rPr lang="zh-TW" altLang="en-US" sz="120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en-US" altLang="zh-TW" sz="1200">
                <a:solidFill>
                  <a:schemeClr val="bg1"/>
                </a:solidFill>
                <a:latin typeface="+mj-ea"/>
                <a:ea typeface="+mj-ea"/>
              </a:rPr>
              <a:t>5.1.2 </a:t>
            </a:r>
            <a:r>
              <a:rPr lang="zh-TW" altLang="en-US" sz="1200">
                <a:solidFill>
                  <a:schemeClr val="bg1"/>
                </a:solidFill>
                <a:latin typeface="+mj-ea"/>
                <a:ea typeface="+mj-ea"/>
              </a:rPr>
              <a:t>以上評估</a:t>
            </a:r>
            <a:endParaRPr lang="en-US" altLang="zh-TW" sz="1200">
              <a:solidFill>
                <a:schemeClr val="bg1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4445694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4">
            <a:extLst>
              <a:ext uri="{FF2B5EF4-FFF2-40B4-BE49-F238E27FC236}">
                <a16:creationId xmlns:a16="http://schemas.microsoft.com/office/drawing/2014/main" id="{5339A80C-19FD-113D-AEF0-F943317C9A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3983168"/>
              </p:ext>
            </p:extLst>
          </p:nvPr>
        </p:nvGraphicFramePr>
        <p:xfrm>
          <a:off x="376733" y="1591681"/>
          <a:ext cx="11438533" cy="49374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8306">
                  <a:extLst>
                    <a:ext uri="{9D8B030D-6E8A-4147-A177-3AD203B41FA5}">
                      <a16:colId xmlns:a16="http://schemas.microsoft.com/office/drawing/2014/main" val="1726739278"/>
                    </a:ext>
                  </a:extLst>
                </a:gridCol>
                <a:gridCol w="1148482">
                  <a:extLst>
                    <a:ext uri="{9D8B030D-6E8A-4147-A177-3AD203B41FA5}">
                      <a16:colId xmlns:a16="http://schemas.microsoft.com/office/drawing/2014/main" val="1795076221"/>
                    </a:ext>
                  </a:extLst>
                </a:gridCol>
                <a:gridCol w="1486012">
                  <a:extLst>
                    <a:ext uri="{9D8B030D-6E8A-4147-A177-3AD203B41FA5}">
                      <a16:colId xmlns:a16="http://schemas.microsoft.com/office/drawing/2014/main" val="2143567545"/>
                    </a:ext>
                  </a:extLst>
                </a:gridCol>
                <a:gridCol w="924674">
                  <a:extLst>
                    <a:ext uri="{9D8B030D-6E8A-4147-A177-3AD203B41FA5}">
                      <a16:colId xmlns:a16="http://schemas.microsoft.com/office/drawing/2014/main" val="2955778499"/>
                    </a:ext>
                  </a:extLst>
                </a:gridCol>
                <a:gridCol w="1068512">
                  <a:extLst>
                    <a:ext uri="{9D8B030D-6E8A-4147-A177-3AD203B41FA5}">
                      <a16:colId xmlns:a16="http://schemas.microsoft.com/office/drawing/2014/main" val="2992691006"/>
                    </a:ext>
                  </a:extLst>
                </a:gridCol>
                <a:gridCol w="1191802">
                  <a:extLst>
                    <a:ext uri="{9D8B030D-6E8A-4147-A177-3AD203B41FA5}">
                      <a16:colId xmlns:a16="http://schemas.microsoft.com/office/drawing/2014/main" val="606191224"/>
                    </a:ext>
                  </a:extLst>
                </a:gridCol>
                <a:gridCol w="873998">
                  <a:extLst>
                    <a:ext uri="{9D8B030D-6E8A-4147-A177-3AD203B41FA5}">
                      <a16:colId xmlns:a16="http://schemas.microsoft.com/office/drawing/2014/main" val="2221354968"/>
                    </a:ext>
                  </a:extLst>
                </a:gridCol>
                <a:gridCol w="1302608">
                  <a:extLst>
                    <a:ext uri="{9D8B030D-6E8A-4147-A177-3AD203B41FA5}">
                      <a16:colId xmlns:a16="http://schemas.microsoft.com/office/drawing/2014/main" val="2347467329"/>
                    </a:ext>
                  </a:extLst>
                </a:gridCol>
                <a:gridCol w="1974139">
                  <a:extLst>
                    <a:ext uri="{9D8B030D-6E8A-4147-A177-3AD203B41FA5}">
                      <a16:colId xmlns:a16="http://schemas.microsoft.com/office/drawing/2014/main" val="230010073"/>
                    </a:ext>
                  </a:extLst>
                </a:gridCol>
              </a:tblGrid>
              <a:tr h="58951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>
                          <a:latin typeface="+mj-lt"/>
                        </a:rPr>
                        <a:t>型號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200" b="1" kern="1200">
                          <a:solidFill>
                            <a:schemeClr val="lt1"/>
                          </a:solidFill>
                          <a:latin typeface="+mj-lt"/>
                          <a:ea typeface="+mn-ea"/>
                          <a:cs typeface="+mn-cs"/>
                        </a:rPr>
                        <a:t>PCIe </a:t>
                      </a:r>
                      <a:r>
                        <a:rPr lang="zh-TW" altLang="en-US" sz="1200" b="1" kern="1200">
                          <a:solidFill>
                            <a:schemeClr val="lt1"/>
                          </a:solidFill>
                          <a:latin typeface="+mj-lt"/>
                          <a:ea typeface="+mn-ea"/>
                          <a:cs typeface="+mn-cs"/>
                        </a:rPr>
                        <a:t>插槽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>
                        <a:buNone/>
                      </a:pPr>
                      <a:r>
                        <a:rPr lang="zh-TW" altLang="en-US" sz="1200" b="1" i="0" u="none" strike="noStrike" kern="1200" baseline="0" noProof="0">
                          <a:solidFill>
                            <a:srgbClr val="FFFFFF"/>
                          </a:solidFill>
                          <a:latin typeface="+mj-lt"/>
                        </a:rPr>
                        <a:t>建議安裝的擴充卡</a:t>
                      </a:r>
                      <a:endParaRPr lang="zh-TW" altLang="en-US" sz="1200" b="1" kern="1200">
                        <a:solidFill>
                          <a:schemeClr val="lt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lang="zh-TW" altLang="en-US" sz="1200" b="1" kern="1200">
                          <a:solidFill>
                            <a:schemeClr val="lt1"/>
                          </a:solidFill>
                          <a:latin typeface="+mj-lt"/>
                          <a:ea typeface="+mn-ea"/>
                          <a:cs typeface="+mn-cs"/>
                        </a:rPr>
                        <a:t>最大頻寬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1200" b="1" kern="1200">
                          <a:solidFill>
                            <a:schemeClr val="lt1"/>
                          </a:solidFill>
                          <a:latin typeface="+mj-lt"/>
                          <a:ea typeface="+mn-ea"/>
                          <a:cs typeface="+mn-cs"/>
                        </a:rPr>
                        <a:t>擴充最大容量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1200" b="1" kern="1200">
                          <a:solidFill>
                            <a:schemeClr val="lt1"/>
                          </a:solidFill>
                          <a:latin typeface="+mj-lt"/>
                          <a:ea typeface="+mn-ea"/>
                          <a:cs typeface="+mn-cs"/>
                        </a:rPr>
                        <a:t>做多可串接幾台</a:t>
                      </a:r>
                      <a:r>
                        <a:rPr lang="en-US" altLang="zh-TW" sz="1200" b="1" kern="1200">
                          <a:solidFill>
                            <a:schemeClr val="lt1"/>
                          </a:solidFill>
                          <a:latin typeface="+mj-lt"/>
                          <a:ea typeface="+mn-ea"/>
                          <a:cs typeface="+mn-cs"/>
                        </a:rPr>
                        <a:t>JBOD</a:t>
                      </a:r>
                      <a:endParaRPr lang="zh-TW" altLang="en-US" sz="1200" b="1" kern="1200">
                        <a:solidFill>
                          <a:schemeClr val="lt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200" b="1" kern="1200">
                          <a:solidFill>
                            <a:schemeClr val="lt1"/>
                          </a:solidFill>
                          <a:latin typeface="+mj-lt"/>
                          <a:ea typeface="+mn-ea"/>
                          <a:cs typeface="+mn-cs"/>
                        </a:rPr>
                        <a:t>NAS</a:t>
                      </a:r>
                      <a:r>
                        <a:rPr lang="zh-TW" altLang="en-US" sz="1200" b="1" kern="1200">
                          <a:solidFill>
                            <a:schemeClr val="lt1"/>
                          </a:solidFill>
                          <a:latin typeface="+mj-lt"/>
                          <a:ea typeface="+mn-ea"/>
                          <a:cs typeface="+mn-cs"/>
                        </a:rPr>
                        <a:t>最大記憶體支援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200" b="1" kern="1200">
                          <a:solidFill>
                            <a:schemeClr val="lt1"/>
                          </a:solidFill>
                          <a:latin typeface="+mj-lt"/>
                          <a:ea typeface="+mn-ea"/>
                          <a:cs typeface="+mn-cs"/>
                        </a:rPr>
                        <a:t>BIOS</a:t>
                      </a:r>
                      <a:endParaRPr lang="zh-TW" altLang="en-US" sz="1200" b="1" kern="1200">
                        <a:solidFill>
                          <a:schemeClr val="lt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>
                        <a:buNone/>
                      </a:pPr>
                      <a:r>
                        <a:rPr lang="zh-TW" altLang="en-US" sz="1200" b="1" kern="1200">
                          <a:solidFill>
                            <a:schemeClr val="lt1"/>
                          </a:solidFill>
                          <a:latin typeface="+mj-lt"/>
                          <a:ea typeface="+mn-ea"/>
                          <a:cs typeface="+mn-cs"/>
                        </a:rPr>
                        <a:t>備註</a:t>
                      </a:r>
                      <a:endParaRPr lang="en-US" altLang="zh-TW" sz="1200" b="1" kern="1200">
                        <a:solidFill>
                          <a:schemeClr val="lt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6262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4081037"/>
                  </a:ext>
                </a:extLst>
              </a:tr>
              <a:tr h="558966">
                <a:tc>
                  <a:txBody>
                    <a:bodyPr/>
                    <a:lstStyle/>
                    <a:p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TS-h3087XU-RP</a:t>
                      </a:r>
                      <a:endParaRPr lang="zh-TW" altLang="en-US" sz="1200" b="0" i="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Slot 2, Slot 3</a:t>
                      </a:r>
                      <a:endParaRPr lang="zh-TW" altLang="en-US" sz="1200" b="0" i="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QXP-3X4PES</a:t>
                      </a:r>
                      <a:endParaRPr lang="zh-TW" altLang="en-US" sz="1200" b="0" i="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32Gb/s</a:t>
                      </a:r>
                      <a:endParaRPr lang="zh-TW" altLang="en-US" sz="1200" b="0" i="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 PB</a:t>
                      </a:r>
                      <a:endParaRPr lang="zh-TW" altLang="en-US" sz="1200" b="0" i="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</a:t>
                      </a:r>
                      <a:endParaRPr lang="zh-TW" altLang="en-US" sz="1200" b="0" i="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128 GB</a:t>
                      </a:r>
                      <a:endParaRPr lang="zh-TW" altLang="en-US" sz="1200" b="0" i="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  <a:hlinkClick r:id="rId3"/>
                        </a:rPr>
                        <a:t>Q08HAR16</a:t>
                      </a:r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above</a:t>
                      </a:r>
                      <a:endParaRPr lang="zh-TW" altLang="en-US" sz="1200" b="0" i="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endParaRPr lang="en-US" altLang="zh-TW" sz="1200" b="0" i="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653893"/>
                  </a:ext>
                </a:extLst>
              </a:tr>
              <a:tr h="55896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TS-h2287XU-RP, </a:t>
                      </a:r>
                      <a:b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</a:br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TS-h1887XU-RP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Slot 2, Slot 3</a:t>
                      </a:r>
                      <a:endParaRPr lang="zh-TW" altLang="en-US" sz="1200" b="0" i="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QXP-3X4PES</a:t>
                      </a:r>
                      <a:endParaRPr lang="zh-TW" altLang="en-US" sz="1200" b="0" i="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32Gb/s</a:t>
                      </a:r>
                      <a:endParaRPr lang="zh-TW" altLang="en-US" sz="1200" b="0" i="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 PB</a:t>
                      </a:r>
                      <a:endParaRPr lang="zh-TW" altLang="en-US" sz="1200" b="0" i="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</a:t>
                      </a:r>
                      <a:endParaRPr lang="zh-TW" altLang="en-US" sz="1200" b="0" i="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128 GB</a:t>
                      </a:r>
                      <a:endParaRPr lang="zh-TW" altLang="en-US" sz="1200" b="0" i="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  <a:hlinkClick r:id="rId4"/>
                        </a:rPr>
                        <a:t>Q084AR15</a:t>
                      </a:r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above</a:t>
                      </a:r>
                      <a:endParaRPr lang="zh-TW" altLang="en-US" sz="1200" b="0" i="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endParaRPr lang="en-US" altLang="zh-TW" sz="1200" b="0" i="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0742883"/>
                  </a:ext>
                </a:extLst>
              </a:tr>
              <a:tr h="558966">
                <a:tc>
                  <a:txBody>
                    <a:bodyPr/>
                    <a:lstStyle/>
                    <a:p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TS-h987XU-RP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>
                          <a:latin typeface="+mj-lt"/>
                        </a:rPr>
                        <a:t>Slot 1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+mj-lt"/>
                        </a:rPr>
                        <a:t>QXP-3X8PES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+mj-lt"/>
                        </a:rPr>
                        <a:t>64Gb/s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 PB</a:t>
                      </a:r>
                      <a:endParaRPr lang="zh-TW" altLang="en-US" sz="1200" b="0" i="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</a:t>
                      </a:r>
                      <a:endParaRPr lang="zh-TW" altLang="en-US" sz="1200" b="0" i="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128 GB</a:t>
                      </a:r>
                      <a:endParaRPr lang="zh-TW" altLang="en-US" sz="1200" b="0" i="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  <a:hlinkClick r:id="rId5"/>
                        </a:rPr>
                        <a:t>Q08DAR17</a:t>
                      </a:r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above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altLang="zh-TW" sz="1200" b="0" i="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7003074"/>
                  </a:ext>
                </a:extLst>
              </a:tr>
              <a:tr h="453384">
                <a:tc>
                  <a:txBody>
                    <a:bodyPr/>
                    <a:lstStyle/>
                    <a:p>
                      <a:r>
                        <a:rPr lang="en-US" altLang="zh-TW" sz="1200">
                          <a:latin typeface="+mj-lt"/>
                        </a:rPr>
                        <a:t>TDS-h2489FU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>
                          <a:latin typeface="+mj-lt"/>
                        </a:rPr>
                        <a:t>Slot 1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+mj-lt"/>
                        </a:rPr>
                        <a:t>QXP-3X8PES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+mj-lt"/>
                        </a:rPr>
                        <a:t>64Gb/s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+mj-lt"/>
                        </a:rPr>
                        <a:t>3 PB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+mj-lt"/>
                        </a:rPr>
                        <a:t>10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+mj-lt"/>
                        </a:rPr>
                        <a:t>1000 GB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+mj-lt"/>
                          <a:hlinkClick r:id="rId6"/>
                        </a:rPr>
                        <a:t>Q053AR24</a:t>
                      </a:r>
                      <a:r>
                        <a:rPr lang="en-US" altLang="zh-TW" sz="1200">
                          <a:latin typeface="+mj-lt"/>
                        </a:rPr>
                        <a:t> above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altLang="zh-TW" sz="120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7289037"/>
                  </a:ext>
                </a:extLst>
              </a:tr>
              <a:tr h="1045374">
                <a:tc>
                  <a:txBody>
                    <a:bodyPr/>
                    <a:lstStyle/>
                    <a:p>
                      <a:r>
                        <a:rPr lang="en-US" altLang="zh-TW" sz="1200">
                          <a:latin typeface="+mj-lt"/>
                        </a:rPr>
                        <a:t>TS-h2490FU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TW" sz="1200">
                          <a:latin typeface="+mj-lt"/>
                        </a:rPr>
                        <a:t>Slot 1, Slot 2, Slot 3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QXP-3X4PES</a:t>
                      </a:r>
                    </a:p>
                    <a:p>
                      <a:pPr lvl="0" algn="ctr">
                        <a:buNone/>
                      </a:pPr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QXP-3X8PES </a:t>
                      </a:r>
                      <a:b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</a:br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( Slot 2 only 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64Gb/s</a:t>
                      </a:r>
                      <a:endParaRPr lang="zh-TW" altLang="en-US" sz="1200" b="0" i="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+mj-lt"/>
                        </a:rPr>
                        <a:t>4 PB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+mj-lt"/>
                        </a:rPr>
                        <a:t>12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+mj-lt"/>
                        </a:rPr>
                        <a:t>4000 GB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+mj-lt"/>
                          <a:hlinkClick r:id="rId7"/>
                        </a:rPr>
                        <a:t>Q03XAR19</a:t>
                      </a:r>
                      <a:r>
                        <a:rPr lang="en-US" altLang="zh-TW" sz="1200">
                          <a:latin typeface="+mj-lt"/>
                        </a:rPr>
                        <a:t> above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200" b="0" i="0" u="none" strike="noStrike" baseline="0" noProof="0">
                          <a:solidFill>
                            <a:srgbClr val="000000"/>
                          </a:solidFill>
                          <a:latin typeface="+mj-lt"/>
                        </a:rPr>
                        <a:t>只有插槽 </a:t>
                      </a:r>
                      <a:r>
                        <a:rPr lang="en-US" altLang="zh-TW" sz="1200" b="0" i="0" u="none" strike="noStrike" baseline="0" noProof="0">
                          <a:solidFill>
                            <a:srgbClr val="000000"/>
                          </a:solidFill>
                          <a:latin typeface="+mj-lt"/>
                        </a:rPr>
                        <a:t>2 </a:t>
                      </a:r>
                      <a:r>
                        <a:rPr lang="zh-TW" altLang="en-US" sz="1200" b="0" i="0" u="none" strike="noStrike" baseline="0" noProof="0">
                          <a:solidFill>
                            <a:srgbClr val="000000"/>
                          </a:solidFill>
                          <a:latin typeface="+mj-lt"/>
                        </a:rPr>
                        <a:t>可以支援 </a:t>
                      </a:r>
                      <a:r>
                        <a:rPr lang="en-US" altLang="zh-TW" sz="1200" b="0" i="0" u="none" strike="noStrike" baseline="0" noProof="0">
                          <a:solidFill>
                            <a:srgbClr val="000000"/>
                          </a:solidFill>
                          <a:latin typeface="+mj-lt"/>
                        </a:rPr>
                        <a:t>64Gb/s</a:t>
                      </a:r>
                      <a:r>
                        <a:rPr lang="zh-TW" altLang="en-US" sz="1200" b="0" i="0" u="none" strike="noStrike" baseline="0" noProof="0">
                          <a:solidFill>
                            <a:srgbClr val="000000"/>
                          </a:solidFill>
                          <a:latin typeface="+mj-lt"/>
                        </a:rPr>
                        <a:t>。若插槽 </a:t>
                      </a:r>
                      <a:r>
                        <a:rPr lang="en-US" altLang="zh-TW" sz="1200" b="0" i="0" u="none" strike="noStrike" baseline="0" noProof="0">
                          <a:solidFill>
                            <a:srgbClr val="000000"/>
                          </a:solidFill>
                          <a:latin typeface="+mj-lt"/>
                        </a:rPr>
                        <a:t>3 </a:t>
                      </a:r>
                      <a:r>
                        <a:rPr lang="zh-TW" altLang="en-US" sz="1200" b="0" i="0" u="none" strike="noStrike" baseline="0" noProof="0">
                          <a:solidFill>
                            <a:srgbClr val="000000"/>
                          </a:solidFill>
                          <a:latin typeface="+mj-lt"/>
                        </a:rPr>
                        <a:t>使用中，則插槽 </a:t>
                      </a:r>
                      <a:r>
                        <a:rPr lang="en-US" altLang="zh-TW" sz="1200" b="0" i="0" u="none" strike="noStrike" baseline="0" noProof="0">
                          <a:solidFill>
                            <a:srgbClr val="000000"/>
                          </a:solidFill>
                          <a:latin typeface="+mj-lt"/>
                        </a:rPr>
                        <a:t>2 </a:t>
                      </a:r>
                      <a:r>
                        <a:rPr lang="zh-TW" altLang="en-US" sz="1200" b="0" i="0" u="none" strike="noStrike" baseline="0" noProof="0">
                          <a:solidFill>
                            <a:srgbClr val="000000"/>
                          </a:solidFill>
                          <a:latin typeface="+mj-lt"/>
                        </a:rPr>
                        <a:t>頻寬降為 </a:t>
                      </a:r>
                      <a:r>
                        <a:rPr lang="en-US" altLang="zh-TW" sz="1200" b="0" i="0" u="none" strike="noStrike" baseline="0" noProof="0">
                          <a:solidFill>
                            <a:srgbClr val="000000"/>
                          </a:solidFill>
                          <a:latin typeface="+mj-lt"/>
                        </a:rPr>
                        <a:t>32Gb/s</a:t>
                      </a:r>
                      <a:r>
                        <a:rPr lang="zh-TW" altLang="en-US" sz="1200" b="0" i="0" u="none" strike="noStrike" baseline="0" noProof="0">
                          <a:solidFill>
                            <a:srgbClr val="000000"/>
                          </a:solidFill>
                          <a:latin typeface="+mj-lt"/>
                        </a:rPr>
                        <a:t>。</a:t>
                      </a:r>
                      <a:endParaRPr lang="zh-TW" altLang="en-US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7159445"/>
                  </a:ext>
                </a:extLst>
              </a:tr>
              <a:tr h="558966">
                <a:tc>
                  <a:txBody>
                    <a:bodyPr/>
                    <a:lstStyle/>
                    <a:p>
                      <a:r>
                        <a:rPr lang="en-US" altLang="zh-TW" sz="1200">
                          <a:latin typeface="+mj-lt"/>
                        </a:rPr>
                        <a:t>TS-h1090FU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>
                          <a:latin typeface="+mj-lt"/>
                        </a:rPr>
                        <a:t>Slot 1, Slot 2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+mj-lt"/>
                        </a:rPr>
                        <a:t>QXP-3X8PES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+mj-lt"/>
                        </a:rPr>
                        <a:t>64Gb/s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+mj-lt"/>
                        </a:rPr>
                        <a:t>2 PB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+mj-lt"/>
                        </a:rPr>
                        <a:t>8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+mj-lt"/>
                        </a:rPr>
                        <a:t>1000 GB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+mj-lt"/>
                          <a:hlinkClick r:id="rId8"/>
                        </a:rPr>
                        <a:t>Q09BRR10</a:t>
                      </a:r>
                      <a:r>
                        <a:rPr lang="en-US" altLang="zh-TW" sz="1200">
                          <a:latin typeface="+mj-lt"/>
                        </a:rPr>
                        <a:t> above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altLang="zh-TW" sz="120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9360969"/>
                  </a:ext>
                </a:extLst>
              </a:tr>
              <a:tr h="558966">
                <a:tc>
                  <a:txBody>
                    <a:bodyPr/>
                    <a:lstStyle/>
                    <a:p>
                      <a:r>
                        <a:rPr lang="en-US" altLang="zh-TW" sz="1200">
                          <a:latin typeface="+mj-lt"/>
                        </a:rPr>
                        <a:t>TS-855eU, TS-855eU-RP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>
                          <a:latin typeface="+mj-lt"/>
                        </a:rPr>
                        <a:t>Slot 2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QXP-3X4PES</a:t>
                      </a:r>
                      <a:endParaRPr lang="zh-TW" altLang="en-US" sz="1200" b="0" i="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32Gb/s</a:t>
                      </a:r>
                      <a:endParaRPr lang="zh-TW" altLang="en-US" sz="1200" b="0" i="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+mj-lt"/>
                        </a:rPr>
                        <a:t>0.5 PB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+mj-lt"/>
                        </a:rPr>
                        <a:t>2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+mj-lt"/>
                        </a:rPr>
                        <a:t>64 GB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+mj-lt"/>
                          <a:hlinkClick r:id="rId9"/>
                        </a:rPr>
                        <a:t>Q0BUAR08</a:t>
                      </a:r>
                      <a:r>
                        <a:rPr lang="en-US" altLang="zh-TW" sz="1200">
                          <a:latin typeface="+mj-lt"/>
                        </a:rPr>
                        <a:t> </a:t>
                      </a:r>
                      <a:br>
                        <a:rPr lang="en-US" altLang="zh-TW" sz="1200">
                          <a:latin typeface="+mj-lt"/>
                        </a:rPr>
                      </a:br>
                      <a:r>
                        <a:rPr lang="en-US" altLang="zh-TW" sz="1200">
                          <a:latin typeface="+mj-lt"/>
                        </a:rPr>
                        <a:t>above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altLang="zh-TW" sz="120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8762656"/>
                  </a:ext>
                </a:extLst>
              </a:tr>
            </a:tbl>
          </a:graphicData>
        </a:graphic>
      </p:graphicFrame>
      <p:sp>
        <p:nvSpPr>
          <p:cNvPr id="4" name="標題 1">
            <a:extLst>
              <a:ext uri="{FF2B5EF4-FFF2-40B4-BE49-F238E27FC236}">
                <a16:creationId xmlns:a16="http://schemas.microsoft.com/office/drawing/2014/main" id="{59144094-36C1-80F0-D89D-2274FE567CA5}"/>
              </a:ext>
            </a:extLst>
          </p:cNvPr>
          <p:cNvSpPr txBox="1">
            <a:spLocks/>
          </p:cNvSpPr>
          <p:nvPr/>
        </p:nvSpPr>
        <p:spPr>
          <a:xfrm>
            <a:off x="432710" y="383213"/>
            <a:ext cx="11438532" cy="9629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>
                <a:solidFill>
                  <a:schemeClr val="bg1"/>
                </a:solidFill>
                <a:latin typeface="+mj-ea"/>
              </a:rPr>
              <a:t>第一階段支援 </a:t>
            </a:r>
            <a:r>
              <a:rPr lang="en-US" altLang="zh-TW" sz="4000" b="1">
                <a:solidFill>
                  <a:schemeClr val="bg1"/>
                </a:solidFill>
                <a:latin typeface="+mj-ea"/>
              </a:rPr>
              <a:t>PCIe JBOD</a:t>
            </a:r>
            <a:r>
              <a:rPr lang="zh-TW" altLang="en-US" sz="4000" b="1">
                <a:solidFill>
                  <a:schemeClr val="bg1"/>
                </a:solidFill>
                <a:latin typeface="+mj-ea"/>
              </a:rPr>
              <a:t> 的 </a:t>
            </a:r>
            <a:r>
              <a:rPr lang="en-US" altLang="zh-TW" sz="4000" b="1">
                <a:solidFill>
                  <a:schemeClr val="bg1"/>
                </a:solidFill>
                <a:latin typeface="+mj-ea"/>
              </a:rPr>
              <a:t>NAS</a:t>
            </a:r>
            <a:r>
              <a:rPr lang="zh-TW" altLang="en-US" sz="4000" b="1">
                <a:solidFill>
                  <a:schemeClr val="bg1"/>
                </a:solidFill>
                <a:latin typeface="+mj-ea"/>
              </a:rPr>
              <a:t> 型號</a:t>
            </a:r>
            <a:endParaRPr lang="en-US" altLang="zh-TW" sz="4000" b="1">
              <a:solidFill>
                <a:schemeClr val="bg1"/>
              </a:solidFill>
              <a:latin typeface="+mj-e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F0CD284-4E88-8620-EDCB-00CFF0AC19F5}"/>
              </a:ext>
            </a:extLst>
          </p:cNvPr>
          <p:cNvSpPr txBox="1"/>
          <p:nvPr/>
        </p:nvSpPr>
        <p:spPr>
          <a:xfrm>
            <a:off x="5589141" y="6474787"/>
            <a:ext cx="83631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>
                <a:solidFill>
                  <a:schemeClr val="bg1"/>
                </a:solidFill>
              </a:rPr>
              <a:t>* </a:t>
            </a:r>
            <a:r>
              <a:rPr lang="zh-TW" altLang="en-US" sz="1400">
                <a:solidFill>
                  <a:schemeClr val="bg1"/>
                </a:solidFill>
              </a:rPr>
              <a:t>擴充最大容量指的是可用容量於</a:t>
            </a:r>
            <a:r>
              <a:rPr lang="en-US" altLang="zh-TW" sz="1400" err="1">
                <a:solidFill>
                  <a:schemeClr val="bg1"/>
                </a:solidFill>
              </a:rPr>
              <a:t>QuTS</a:t>
            </a:r>
            <a:r>
              <a:rPr lang="en-US" altLang="zh-TW" sz="1400">
                <a:solidFill>
                  <a:schemeClr val="bg1"/>
                </a:solidFill>
              </a:rPr>
              <a:t> hero</a:t>
            </a:r>
            <a:r>
              <a:rPr lang="zh-TW" altLang="en-US" sz="1400">
                <a:solidFill>
                  <a:schemeClr val="bg1"/>
                </a:solidFill>
              </a:rPr>
              <a:t>作業系統中建立</a:t>
            </a:r>
            <a:r>
              <a:rPr lang="en-US" altLang="zh-TW" sz="1400">
                <a:solidFill>
                  <a:schemeClr val="bg1"/>
                </a:solidFill>
              </a:rPr>
              <a:t>RAID60</a:t>
            </a:r>
            <a:r>
              <a:rPr lang="zh-TW" altLang="en-US" sz="1400">
                <a:solidFill>
                  <a:schemeClr val="bg1"/>
                </a:solidFill>
              </a:rPr>
              <a:t>進行計算</a:t>
            </a:r>
          </a:p>
        </p:txBody>
      </p:sp>
    </p:spTree>
    <p:extLst>
      <p:ext uri="{BB962C8B-B14F-4D97-AF65-F5344CB8AC3E}">
        <p14:creationId xmlns:p14="http://schemas.microsoft.com/office/powerpoint/2010/main" val="23567081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7C54E10-31A1-9971-792E-1A014F4B6E85}"/>
              </a:ext>
            </a:extLst>
          </p:cNvPr>
          <p:cNvSpPr txBox="1"/>
          <p:nvPr/>
        </p:nvSpPr>
        <p:spPr>
          <a:xfrm>
            <a:off x="576881" y="831063"/>
            <a:ext cx="110382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第二階段即將支援 </a:t>
            </a:r>
            <a:r>
              <a:rPr lang="en-US" altLang="zh-TW" sz="4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PCIe JBOD</a:t>
            </a:r>
            <a:r>
              <a:rPr lang="zh-TW" altLang="en-US" sz="4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的 </a:t>
            </a:r>
            <a:r>
              <a:rPr lang="en-US" altLang="zh-TW" sz="4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 </a:t>
            </a:r>
            <a:r>
              <a:rPr lang="zh-TW" altLang="en-US" sz="4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清單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988E9CAC-634D-3AF0-5011-DBE364D6D482}"/>
              </a:ext>
            </a:extLst>
          </p:cNvPr>
          <p:cNvSpPr txBox="1"/>
          <p:nvPr/>
        </p:nvSpPr>
        <p:spPr>
          <a:xfrm>
            <a:off x="3052761" y="2339889"/>
            <a:ext cx="6086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Models</a:t>
            </a:r>
            <a:endParaRPr lang="zh-TW" altLang="en-US" sz="24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03CD7580-616F-8BA0-2464-47B06A9DF630}"/>
              </a:ext>
            </a:extLst>
          </p:cNvPr>
          <p:cNvSpPr txBox="1"/>
          <p:nvPr/>
        </p:nvSpPr>
        <p:spPr>
          <a:xfrm>
            <a:off x="0" y="2891098"/>
            <a:ext cx="12191999" cy="1293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400"/>
              </a:lnSpc>
              <a:spcBef>
                <a:spcPts val="1800"/>
              </a:spcBef>
            </a:pPr>
            <a:r>
              <a:rPr lang="en-US" altLang="zh-TW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TS-h1886XU-RP R2, TS-h2483XU-RP, TS-2483XU-RP, TS-h1683XU-RP, TS-1683XU-RP, TS-h1283XU-RP, </a:t>
            </a:r>
            <a:br>
              <a:rPr lang="en-US" altLang="zh-TW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TS-1283XU-RP, TS-883XU-RP, TS-983XU-RP, TS-h3088XU-RP, TS-h2477XU-RP, TS-h1677XU-RP, </a:t>
            </a:r>
            <a:br>
              <a:rPr lang="en-US" altLang="zh-TW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TS-h1277XU-RP, TS-877XU-RP, TS-h977XU-RP, TS-h977XU, TS-1273AU-RP, TS-1673AU-RP, TS-873AeU, </a:t>
            </a:r>
            <a:br>
              <a:rPr lang="en-US" altLang="zh-TW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TS-873AeU-RP, TS-h3077AFU-RP, TS-h1677AXU-RP, TS-h1277AXU-RP</a:t>
            </a:r>
            <a:endParaRPr lang="zh-TW" altLang="en-US" sz="1600" spc="1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A68ED82B-E372-CDE6-15F5-22F28B6A02B3}"/>
              </a:ext>
            </a:extLst>
          </p:cNvPr>
          <p:cNvGrpSpPr/>
          <p:nvPr/>
        </p:nvGrpSpPr>
        <p:grpSpPr>
          <a:xfrm>
            <a:off x="0" y="4691856"/>
            <a:ext cx="12192000" cy="2317952"/>
            <a:chOff x="476988" y="5219088"/>
            <a:chExt cx="9329582" cy="1773747"/>
          </a:xfrm>
        </p:grpSpPr>
        <p:pic>
          <p:nvPicPr>
            <p:cNvPr id="3" name="圖片 2">
              <a:extLst>
                <a:ext uri="{FF2B5EF4-FFF2-40B4-BE49-F238E27FC236}">
                  <a16:creationId xmlns:a16="http://schemas.microsoft.com/office/drawing/2014/main" id="{8F45C9B2-81EA-65A4-74E8-B0A4A14321B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7224" y="5557365"/>
              <a:ext cx="3472745" cy="640315"/>
            </a:xfrm>
            <a:prstGeom prst="rect">
              <a:avLst/>
            </a:prstGeom>
          </p:spPr>
        </p:pic>
        <p:pic>
          <p:nvPicPr>
            <p:cNvPr id="4" name="圖片 3" descr="一張含有 文字, 電子用品, 電腦 的圖片&#10;&#10;自動產生的描述">
              <a:extLst>
                <a:ext uri="{FF2B5EF4-FFF2-40B4-BE49-F238E27FC236}">
                  <a16:creationId xmlns:a16="http://schemas.microsoft.com/office/drawing/2014/main" id="{F407B1A0-2FFC-552F-7503-A0D15AD07B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97"/>
            <a:stretch/>
          </p:blipFill>
          <p:spPr>
            <a:xfrm>
              <a:off x="476988" y="6077584"/>
              <a:ext cx="3641625" cy="915251"/>
            </a:xfrm>
            <a:prstGeom prst="rect">
              <a:avLst/>
            </a:prstGeom>
          </p:spPr>
        </p:pic>
        <p:pic>
          <p:nvPicPr>
            <p:cNvPr id="7" name="圖片 6" descr="一張含有 螢幕擷取畫面, 文字 的圖片&#10;&#10;自動產生的描述">
              <a:extLst>
                <a:ext uri="{FF2B5EF4-FFF2-40B4-BE49-F238E27FC236}">
                  <a16:creationId xmlns:a16="http://schemas.microsoft.com/office/drawing/2014/main" id="{329D8B36-38EA-9EF3-216F-F5E8985B423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contrast="18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605787" y="5567921"/>
              <a:ext cx="3560080" cy="1290078"/>
            </a:xfrm>
            <a:prstGeom prst="rect">
              <a:avLst/>
            </a:prstGeom>
            <a:effectLst>
              <a:outerShdw blurRad="292100" dist="304800" dir="10500000" algn="tr" rotWithShape="0">
                <a:prstClr val="black">
                  <a:alpha val="71000"/>
                </a:prstClr>
              </a:outerShdw>
            </a:effectLst>
          </p:spPr>
        </p:pic>
        <p:pic>
          <p:nvPicPr>
            <p:cNvPr id="11" name="圖片 10" descr="一張含有 電子產品, 電腦 的圖片&#10;&#10;自動產生的描述">
              <a:extLst>
                <a:ext uri="{FF2B5EF4-FFF2-40B4-BE49-F238E27FC236}">
                  <a16:creationId xmlns:a16="http://schemas.microsoft.com/office/drawing/2014/main" id="{227FEB08-D292-DF5E-D928-EBFA7D274E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15000"/>
                      </a14:imgEffect>
                    </a14:imgLayer>
                  </a14:imgProps>
                </a:ext>
              </a:extLst>
            </a:blip>
            <a:srcRect r="20762"/>
            <a:stretch/>
          </p:blipFill>
          <p:spPr>
            <a:xfrm>
              <a:off x="6946147" y="5877523"/>
              <a:ext cx="2860423" cy="975507"/>
            </a:xfrm>
            <a:prstGeom prst="rect">
              <a:avLst/>
            </a:prstGeom>
            <a:effectLst>
              <a:outerShdw blurRad="292100" dist="304800" dir="10500000" algn="tr" rotWithShape="0">
                <a:prstClr val="black">
                  <a:alpha val="94000"/>
                </a:prstClr>
              </a:outerShdw>
            </a:effectLst>
          </p:spPr>
        </p:pic>
        <p:pic>
          <p:nvPicPr>
            <p:cNvPr id="13" name="圖片 12" descr="一張含有 電子產品, 駕駛, 電腦 的圖片&#10;&#10;自動產生的描述">
              <a:extLst>
                <a:ext uri="{FF2B5EF4-FFF2-40B4-BE49-F238E27FC236}">
                  <a16:creationId xmlns:a16="http://schemas.microsoft.com/office/drawing/2014/main" id="{6A46D9BC-5141-BE95-6A00-93B3A0F683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t="46291" r="1615" b="38913"/>
            <a:stretch/>
          </p:blipFill>
          <p:spPr>
            <a:xfrm>
              <a:off x="3597695" y="5219088"/>
              <a:ext cx="3796598" cy="3569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66800778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CF79F719-F7D9-CA03-555D-79DC0F5B4F07}"/>
              </a:ext>
            </a:extLst>
          </p:cNvPr>
          <p:cNvSpPr/>
          <p:nvPr/>
        </p:nvSpPr>
        <p:spPr>
          <a:xfrm>
            <a:off x="9287659" y="5035086"/>
            <a:ext cx="1706293" cy="878465"/>
          </a:xfrm>
          <a:prstGeom prst="roundRect">
            <a:avLst>
              <a:gd name="adj" fmla="val 9855"/>
            </a:avLst>
          </a:prstGeom>
          <a:gradFill>
            <a:gsLst>
              <a:gs pos="100000">
                <a:srgbClr val="8C8DBA">
                  <a:alpha val="70196"/>
                </a:srgbClr>
              </a:gs>
              <a:gs pos="0">
                <a:schemeClr val="bg1"/>
              </a:gs>
              <a:gs pos="53000">
                <a:schemeClr val="bg1">
                  <a:lumMod val="75000"/>
                </a:schemeClr>
              </a:gs>
            </a:gsLst>
            <a:lin ang="5400000" scaled="1"/>
          </a:gradFill>
          <a:ln>
            <a:gradFill>
              <a:gsLst>
                <a:gs pos="46000">
                  <a:srgbClr val="5388F3"/>
                </a:gs>
                <a:gs pos="0">
                  <a:srgbClr val="B6DAF0"/>
                </a:gs>
              </a:gsLst>
              <a:lin ang="5400000" scaled="1"/>
            </a:gradFill>
          </a:ln>
          <a:effectLst>
            <a:outerShdw blurRad="190500" dist="190500" dir="2700000" algn="tl" rotWithShape="0">
              <a:prstClr val="black">
                <a:alpha val="8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080572F0-91A8-ADBC-03B5-2EB590059961}"/>
              </a:ext>
            </a:extLst>
          </p:cNvPr>
          <p:cNvSpPr/>
          <p:nvPr/>
        </p:nvSpPr>
        <p:spPr>
          <a:xfrm>
            <a:off x="3722103" y="4872709"/>
            <a:ext cx="1706293" cy="878465"/>
          </a:xfrm>
          <a:prstGeom prst="roundRect">
            <a:avLst>
              <a:gd name="adj" fmla="val 9855"/>
            </a:avLst>
          </a:prstGeom>
          <a:gradFill>
            <a:gsLst>
              <a:gs pos="100000">
                <a:srgbClr val="8C8DBA">
                  <a:alpha val="70196"/>
                </a:srgbClr>
              </a:gs>
              <a:gs pos="0">
                <a:schemeClr val="bg1"/>
              </a:gs>
              <a:gs pos="53000">
                <a:schemeClr val="bg1">
                  <a:lumMod val="75000"/>
                </a:schemeClr>
              </a:gs>
            </a:gsLst>
            <a:lin ang="5400000" scaled="1"/>
          </a:gradFill>
          <a:ln>
            <a:gradFill>
              <a:gsLst>
                <a:gs pos="46000">
                  <a:srgbClr val="5388F3"/>
                </a:gs>
                <a:gs pos="0">
                  <a:srgbClr val="B6DAF0"/>
                </a:gs>
              </a:gsLst>
              <a:lin ang="5400000" scaled="1"/>
            </a:gradFill>
          </a:ln>
          <a:effectLst>
            <a:outerShdw blurRad="190500" dist="190500" dir="2700000" algn="tl" rotWithShape="0">
              <a:prstClr val="black">
                <a:alpha val="8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F61A028E-7441-B730-51F0-8D95749620DC}"/>
              </a:ext>
            </a:extLst>
          </p:cNvPr>
          <p:cNvSpPr txBox="1">
            <a:spLocks/>
          </p:cNvSpPr>
          <p:nvPr/>
        </p:nvSpPr>
        <p:spPr>
          <a:xfrm>
            <a:off x="-10274" y="177939"/>
            <a:ext cx="12192000" cy="16597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3600" b="1">
                <a:solidFill>
                  <a:schemeClr val="bg1"/>
                </a:solidFill>
                <a:latin typeface="微軟正黑體"/>
                <a:ea typeface="微軟正黑體"/>
              </a:rPr>
              <a:t>[選購] 高速雙埠</a:t>
            </a:r>
            <a:r>
              <a:rPr lang="en-US" altLang="zh-TW" sz="3600" b="1">
                <a:solidFill>
                  <a:schemeClr val="bg1"/>
                </a:solidFill>
                <a:latin typeface="微軟正黑體"/>
                <a:ea typeface="微軟正黑體"/>
              </a:rPr>
              <a:t>PCIe</a:t>
            </a:r>
            <a:r>
              <a:rPr lang="zh-TW" altLang="en-US" sz="3600" b="1">
                <a:solidFill>
                  <a:schemeClr val="bg1"/>
                </a:solidFill>
                <a:latin typeface="微軟正黑體"/>
                <a:ea typeface="微軟正黑體"/>
              </a:rPr>
              <a:t>擴充卡 </a:t>
            </a:r>
            <a:r>
              <a:rPr lang="en-US" altLang="zh-TW" sz="3600" b="1">
                <a:solidFill>
                  <a:schemeClr val="bg1"/>
                </a:solidFill>
                <a:latin typeface="微軟正黑體"/>
                <a:ea typeface="微軟正黑體"/>
              </a:rPr>
              <a:t>QXP-3X8PES, QXP-3X4PES</a:t>
            </a:r>
          </a:p>
          <a:p>
            <a:pPr algn="ctr"/>
            <a:r>
              <a:rPr lang="zh-TW" altLang="en-US" sz="3600" b="1">
                <a:solidFill>
                  <a:schemeClr val="bg1"/>
                </a:solidFill>
                <a:latin typeface="微軟正黑體"/>
                <a:ea typeface="微軟正黑體"/>
              </a:rPr>
              <a:t>專用線 </a:t>
            </a:r>
            <a:r>
              <a:rPr lang="en-US" altLang="zh-TW" sz="3600" b="1">
                <a:solidFill>
                  <a:schemeClr val="bg1"/>
                </a:solidFill>
                <a:latin typeface="微軟正黑體"/>
                <a:ea typeface="微軟正黑體"/>
              </a:rPr>
              <a:t>CAB-PCIE10M-8644-4X,CAB-PCIE10M-8644-8X</a:t>
            </a:r>
            <a:endParaRPr lang="zh-TW" altLang="en-US" sz="3600" b="1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BF800635-1B73-B88C-66C9-9F6DACB4BAF9}"/>
              </a:ext>
            </a:extLst>
          </p:cNvPr>
          <p:cNvSpPr txBox="1"/>
          <p:nvPr/>
        </p:nvSpPr>
        <p:spPr>
          <a:xfrm>
            <a:off x="751966" y="1877861"/>
            <a:ext cx="10688067" cy="13393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30000"/>
              </a:lnSpc>
              <a:buClr>
                <a:srgbClr val="3C0668"/>
              </a:buClr>
              <a:defRPr/>
            </a:pPr>
            <a:r>
              <a:rPr lang="zh-TW" altLang="en-US" sz="16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新推出的 高速雙埠 </a:t>
            </a:r>
            <a:r>
              <a:rPr lang="en-US" altLang="zh-TW" sz="16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PCIe</a:t>
            </a:r>
            <a:r>
              <a:rPr lang="zh-TW" altLang="en-US" sz="16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擴充卡，與 </a:t>
            </a:r>
            <a:r>
              <a:rPr lang="en-US" altLang="zh-TW" sz="16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8X / 4X </a:t>
            </a:r>
            <a:r>
              <a:rPr lang="zh-TW" altLang="en-US" sz="16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專用線，支援 </a:t>
            </a:r>
            <a:r>
              <a:rPr lang="en-US" altLang="zh-TW" sz="16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TL-R1200PES-RP, TL-R1600PES-RP, TL-R2400PES-RP </a:t>
            </a:r>
            <a:r>
              <a:rPr lang="zh-TW" altLang="en-US" sz="16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系列 </a:t>
            </a:r>
            <a:r>
              <a:rPr lang="en-US" altLang="zh-TW" sz="16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PCIe JBOD</a:t>
            </a:r>
            <a:r>
              <a:rPr lang="zh-TW" altLang="en-US" sz="16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，安裝於 </a:t>
            </a:r>
            <a:r>
              <a:rPr lang="en-US" altLang="zh-TW" sz="16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QNAP</a:t>
            </a:r>
            <a:r>
              <a:rPr lang="zh-TW" altLang="en-US" sz="16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相容的 </a:t>
            </a:r>
            <a:r>
              <a:rPr lang="en-US" altLang="zh-TW" sz="16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NAS</a:t>
            </a:r>
            <a:r>
              <a:rPr lang="zh-TW" altLang="en-US" sz="16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上提供最高</a:t>
            </a:r>
            <a:r>
              <a:rPr lang="en-US" altLang="zh-TW" sz="16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64Gb/s </a:t>
            </a:r>
            <a:r>
              <a:rPr lang="zh-TW" altLang="en-US" sz="16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的頻寬支持。</a:t>
            </a:r>
            <a:r>
              <a:rPr lang="zh-TW" altLang="en-US" sz="1600" b="1">
                <a:solidFill>
                  <a:srgbClr val="00FF00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請注意 JBOD 包裝中配件不包含擴充卡，僅含 8X 專用線一條</a:t>
            </a:r>
            <a:r>
              <a:rPr lang="zh-TW" altLang="en-US" sz="1600" b="1">
                <a:solidFill>
                  <a:srgbClr val="00FF00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，擴充卡與 4X 專用線須另外選購</a:t>
            </a:r>
            <a:r>
              <a:rPr lang="zh-TW" altLang="en-US" sz="16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。選用時請參照相 </a:t>
            </a:r>
            <a:r>
              <a:rPr lang="en-US" altLang="zh-TW" sz="16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PCIe JBOD </a:t>
            </a:r>
            <a:r>
              <a:rPr lang="zh-TW" altLang="en-US" sz="16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容性列表。</a:t>
            </a:r>
            <a:r>
              <a:rPr lang="en-US" altLang="zh-TW" sz="1600">
                <a:solidFill>
                  <a:schemeClr val="bg1"/>
                </a:solidFill>
                <a:ea typeface="微軟正黑體"/>
              </a:rPr>
              <a:t>https://www.qnap.com/go/compatibility-expansion/pcie </a:t>
            </a:r>
            <a:endParaRPr lang="zh-TW" altLang="en-US" sz="1600">
              <a:solidFill>
                <a:schemeClr val="bg1"/>
              </a:solidFill>
            </a:endParaRPr>
          </a:p>
        </p:txBody>
      </p:sp>
      <p:pic>
        <p:nvPicPr>
          <p:cNvPr id="4" name="圖片 3" descr="一張含有 杯子, 纜線, 桌, 坐 的圖片&#10;&#10;自動產生的描述">
            <a:extLst>
              <a:ext uri="{FF2B5EF4-FFF2-40B4-BE49-F238E27FC236}">
                <a16:creationId xmlns:a16="http://schemas.microsoft.com/office/drawing/2014/main" id="{58AB6B00-F66A-AFC8-1BDA-12944B9B13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7629" y="5043226"/>
            <a:ext cx="1584203" cy="1188152"/>
          </a:xfrm>
          <a:prstGeom prst="rect">
            <a:avLst/>
          </a:prstGeom>
          <a:effectLst>
            <a:outerShdw blurRad="139700" dist="76200" dir="5400000" algn="t" rotWithShape="0">
              <a:prstClr val="black">
                <a:alpha val="62000"/>
              </a:prstClr>
            </a:outerShdw>
          </a:effectLst>
        </p:spPr>
      </p:pic>
      <p:sp>
        <p:nvSpPr>
          <p:cNvPr id="5" name="TextBox 8">
            <a:extLst>
              <a:ext uri="{FF2B5EF4-FFF2-40B4-BE49-F238E27FC236}">
                <a16:creationId xmlns:a16="http://schemas.microsoft.com/office/drawing/2014/main" id="{F6C74376-546B-423B-B14A-EDE19C4EBF7C}"/>
              </a:ext>
            </a:extLst>
          </p:cNvPr>
          <p:cNvSpPr txBox="1"/>
          <p:nvPr/>
        </p:nvSpPr>
        <p:spPr>
          <a:xfrm>
            <a:off x="8692026" y="6088676"/>
            <a:ext cx="2876742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CAB-PCIE10M-8644-4X</a:t>
            </a:r>
          </a:p>
          <a:p>
            <a:pPr algn="ctr"/>
            <a:r>
              <a:rPr lang="en-US" altLang="zh-TW" sz="1400">
                <a:solidFill>
                  <a:schemeClr val="bg1"/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PCIe JBOD</a:t>
            </a:r>
            <a:r>
              <a:rPr lang="zh-TW" altLang="en-US" sz="1400">
                <a:solidFill>
                  <a:schemeClr val="bg1"/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專用線 (選購)</a:t>
            </a:r>
            <a:endParaRPr lang="en-US" altLang="zh-TW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lt"/>
              <a:sym typeface="Arial" panose="020B0604020202020204" pitchFamily="34" charset="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3CBF3259-20D6-3E1C-AB69-6D4D5D2A3B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5142" y="3708528"/>
            <a:ext cx="3021577" cy="1888822"/>
          </a:xfrm>
          <a:prstGeom prst="rect">
            <a:avLst/>
          </a:prstGeom>
        </p:spPr>
      </p:pic>
      <p:sp>
        <p:nvSpPr>
          <p:cNvPr id="7" name="TextBox 8">
            <a:extLst>
              <a:ext uri="{FF2B5EF4-FFF2-40B4-BE49-F238E27FC236}">
                <a16:creationId xmlns:a16="http://schemas.microsoft.com/office/drawing/2014/main" id="{B23692D8-91B5-9A0B-7A39-7597ACB39380}"/>
              </a:ext>
            </a:extLst>
          </p:cNvPr>
          <p:cNvSpPr txBox="1"/>
          <p:nvPr/>
        </p:nvSpPr>
        <p:spPr>
          <a:xfrm>
            <a:off x="892358" y="5391655"/>
            <a:ext cx="2565389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1400">
                <a:solidFill>
                  <a:schemeClr val="bg1"/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QXP-3X8PES </a:t>
            </a:r>
            <a:r>
              <a:rPr lang="zh-TW" altLang="en-US" sz="1400">
                <a:solidFill>
                  <a:schemeClr val="bg1"/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擴充卡 (選購)</a:t>
            </a:r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399928CE-6CE9-0262-16F7-AC7DA2AB4B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2273" y="3585012"/>
            <a:ext cx="3021577" cy="1888820"/>
          </a:xfrm>
          <a:prstGeom prst="rect">
            <a:avLst/>
          </a:prstGeom>
        </p:spPr>
      </p:pic>
      <p:pic>
        <p:nvPicPr>
          <p:cNvPr id="9" name="圖片 8" descr="一張含有 纜線, 連接器 的圖片&#10;&#10;自動產生的描述">
            <a:extLst>
              <a:ext uri="{FF2B5EF4-FFF2-40B4-BE49-F238E27FC236}">
                <a16:creationId xmlns:a16="http://schemas.microsoft.com/office/drawing/2014/main" id="{EEEAB477-D6FB-AE6B-0337-ABB55745884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0803"/>
          <a:stretch/>
        </p:blipFill>
        <p:spPr>
          <a:xfrm>
            <a:off x="3844193" y="4826074"/>
            <a:ext cx="1584203" cy="1092085"/>
          </a:xfrm>
          <a:prstGeom prst="rect">
            <a:avLst/>
          </a:prstGeom>
          <a:effectLst>
            <a:outerShdw blurRad="127000" dist="101600" dir="5400000" algn="t" rotWithShape="0">
              <a:prstClr val="black">
                <a:alpha val="54000"/>
              </a:prstClr>
            </a:outerShdw>
          </a:effectLst>
        </p:spPr>
      </p:pic>
      <p:sp>
        <p:nvSpPr>
          <p:cNvPr id="10" name="TextBox 8">
            <a:extLst>
              <a:ext uri="{FF2B5EF4-FFF2-40B4-BE49-F238E27FC236}">
                <a16:creationId xmlns:a16="http://schemas.microsoft.com/office/drawing/2014/main" id="{ADFEE422-4440-55BA-C851-2DB67D5AD030}"/>
              </a:ext>
            </a:extLst>
          </p:cNvPr>
          <p:cNvSpPr txBox="1"/>
          <p:nvPr/>
        </p:nvSpPr>
        <p:spPr>
          <a:xfrm>
            <a:off x="2893943" y="5912089"/>
            <a:ext cx="348147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CAB-PCIE10M-8644-8X</a:t>
            </a:r>
          </a:p>
          <a:p>
            <a:pPr algn="ctr"/>
            <a:r>
              <a:rPr lang="en-US" altLang="zh-TW" sz="1400">
                <a:solidFill>
                  <a:schemeClr val="bg1"/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PCIe JBOD</a:t>
            </a:r>
            <a:r>
              <a:rPr lang="zh-TW" altLang="en-US" sz="1400">
                <a:solidFill>
                  <a:schemeClr val="bg1"/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專用線 (JBOD包裝內含一條)</a:t>
            </a:r>
            <a:endParaRPr lang="en-US" altLang="zh-TW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lt"/>
              <a:sym typeface="Arial" panose="020B0604020202020204" pitchFamily="34" charset="0"/>
            </a:endParaRPr>
          </a:p>
          <a:p>
            <a:pPr algn="ctr"/>
            <a:r>
              <a:rPr lang="en-US" altLang="zh-TW" sz="1400">
                <a:solidFill>
                  <a:schemeClr val="bg1"/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( </a:t>
            </a:r>
            <a:r>
              <a:rPr lang="zh-TW" altLang="en-US" sz="1400">
                <a:solidFill>
                  <a:schemeClr val="bg1"/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限用於</a:t>
            </a:r>
            <a:r>
              <a:rPr lang="en-US" altLang="zh-TW" sz="1400">
                <a:solidFill>
                  <a:schemeClr val="bg1"/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QXP-3X8PES</a:t>
            </a:r>
            <a:r>
              <a:rPr lang="zh-TW" altLang="en-US" sz="1400">
                <a:solidFill>
                  <a:schemeClr val="bg1"/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卡</a:t>
            </a:r>
            <a:r>
              <a:rPr lang="en-US" altLang="zh-TW" sz="1400">
                <a:solidFill>
                  <a:schemeClr val="bg1"/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)</a:t>
            </a:r>
            <a:endParaRPr lang="zh-TW" altLang="en-US">
              <a:solidFill>
                <a:schemeClr val="bg1"/>
              </a:solidFill>
              <a:latin typeface="Arial"/>
              <a:ea typeface="微軟正黑體"/>
              <a:cs typeface="Arial"/>
              <a:sym typeface="Arial" panose="020B0604020202020204" pitchFamily="34" charset="0"/>
            </a:endParaRPr>
          </a:p>
        </p:txBody>
      </p:sp>
      <p:sp>
        <p:nvSpPr>
          <p:cNvPr id="11" name="TextBox 8">
            <a:extLst>
              <a:ext uri="{FF2B5EF4-FFF2-40B4-BE49-F238E27FC236}">
                <a16:creationId xmlns:a16="http://schemas.microsoft.com/office/drawing/2014/main" id="{2D1FD4D2-FAB1-2FD0-D058-52A44778AB02}"/>
              </a:ext>
            </a:extLst>
          </p:cNvPr>
          <p:cNvSpPr txBox="1"/>
          <p:nvPr/>
        </p:nvSpPr>
        <p:spPr>
          <a:xfrm>
            <a:off x="6509142" y="5477713"/>
            <a:ext cx="2584927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1400">
                <a:solidFill>
                  <a:schemeClr val="bg1"/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QXP-3X4PES </a:t>
            </a:r>
            <a:r>
              <a:rPr lang="zh-TW" altLang="en-US" sz="1400">
                <a:solidFill>
                  <a:schemeClr val="bg1"/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擴充卡 (選購)</a:t>
            </a:r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82282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2838</Words>
  <Application>Microsoft Office PowerPoint</Application>
  <PresentationFormat>寬螢幕</PresentationFormat>
  <Paragraphs>430</Paragraphs>
  <Slides>27</Slides>
  <Notes>26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27</vt:i4>
      </vt:variant>
    </vt:vector>
  </HeadingPairs>
  <TitlesOfParts>
    <vt:vector size="34" baseType="lpstr">
      <vt:lpstr>微軟正黑體</vt:lpstr>
      <vt:lpstr>Arial</vt:lpstr>
      <vt:lpstr>Calibri</vt:lpstr>
      <vt:lpstr>Nunito</vt:lpstr>
      <vt:lpstr>QNAPCamingoDos-Regular</vt:lpstr>
      <vt:lpstr>Wingdings</vt:lpstr>
      <vt:lpstr>Office 佈景主題</vt:lpstr>
      <vt:lpstr>PowerPoint 簡報</vt:lpstr>
      <vt:lpstr>TL-R1200PES-RP、TL-R1600PES-RP TL-R2400PES-RP PB 等級 JBOD 擴充方案</vt:lpstr>
      <vt:lpstr>PowerPoint 簡報</vt:lpstr>
      <vt:lpstr>QANP 全快閃 NAS 容量擴增最佳夥伴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成為企業堅實的後盾，提供長達 5 年保固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CHT_TL-Rx00PES-RP</dc:title>
  <dc:creator>QNAP_JASON HSU</dc:creator>
  <cp:lastModifiedBy>Sabrina Wang 王儷蓉</cp:lastModifiedBy>
  <cp:revision>4</cp:revision>
  <dcterms:created xsi:type="dcterms:W3CDTF">2020-10-07T09:31:50Z</dcterms:created>
  <dcterms:modified xsi:type="dcterms:W3CDTF">2024-01-31T03:56:16Z</dcterms:modified>
</cp:coreProperties>
</file>