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3621" r:id="rId3"/>
    <p:sldId id="3688" r:id="rId4"/>
    <p:sldId id="3636" r:id="rId5"/>
    <p:sldId id="3637" r:id="rId6"/>
    <p:sldId id="3631" r:id="rId7"/>
    <p:sldId id="3711" r:id="rId8"/>
    <p:sldId id="3664" r:id="rId9"/>
    <p:sldId id="3710" r:id="rId10"/>
    <p:sldId id="1433" r:id="rId11"/>
    <p:sldId id="3691" r:id="rId12"/>
    <p:sldId id="3633" r:id="rId13"/>
    <p:sldId id="3683" r:id="rId14"/>
    <p:sldId id="3684" r:id="rId15"/>
    <p:sldId id="3672" r:id="rId16"/>
    <p:sldId id="3673" r:id="rId17"/>
    <p:sldId id="3692" r:id="rId18"/>
    <p:sldId id="3680" r:id="rId19"/>
    <p:sldId id="3713" r:id="rId20"/>
    <p:sldId id="3715" r:id="rId21"/>
    <p:sldId id="3714" r:id="rId22"/>
    <p:sldId id="261" r:id="rId23"/>
    <p:sldId id="3694" r:id="rId24"/>
    <p:sldId id="3697" r:id="rId25"/>
    <p:sldId id="3693" r:id="rId26"/>
    <p:sldId id="1405" r:id="rId27"/>
    <p:sldId id="1323" r:id="rId2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作者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F217"/>
    <a:srgbClr val="91FE00"/>
    <a:srgbClr val="689E06"/>
    <a:srgbClr val="262626"/>
    <a:srgbClr val="F1EFF3"/>
    <a:srgbClr val="D2D3D4"/>
    <a:srgbClr val="3F730F"/>
    <a:srgbClr val="192D07"/>
    <a:srgbClr val="325C0C"/>
    <a:srgbClr val="1C34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29FBF2-2E2C-5738-C21B-B2F539ACEDBB}" v="61" dt="2024-01-26T08:43:52.3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10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1C71893D-E694-BA56-2055-AAA5AD15B4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4F9054D-5AC1-940E-D2F7-F45E9D8721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337B1-90A8-4C1D-B6B3-4F46279C432A}" type="datetimeFigureOut">
              <a:rPr lang="zh-TW" altLang="en-US" smtClean="0"/>
              <a:t>2024/1/31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54B0FFE-768F-0CBA-5ED3-F8CDBD5FCB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686611F-23BB-196C-515F-4D12FC61F08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8AAA5-7B3A-44F5-BA33-ED02A6983E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4777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58C73-BDDA-4507-BF9D-9E58F8CE20A8}" type="datetimeFigureOut">
              <a:rPr lang="zh-TW" altLang="en-US" smtClean="0"/>
              <a:t>2024/1/31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D7772-DD62-4E15-86D7-15F2EFAA39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7610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2461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6981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7948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60f33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60f33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zh-TW" altLang="zh-TW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770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5279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7414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9F696-87D7-41CF-ABE1-A514988E83B7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2564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9F696-87D7-41CF-ABE1-A514988E83B7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9660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9432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9F696-87D7-41CF-ABE1-A514988E83B7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43571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9F696-87D7-41CF-ABE1-A514988E83B7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2006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60f33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60f33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3135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87916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834F0-5F5E-CD48-82DE-8E5989F8F55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378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490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94107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84c0b471e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484c0b471e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52514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e65e15f4ec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992600" y="-11796713"/>
            <a:ext cx="22159913" cy="124650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49" name="Google Shape;549;ge65e15f4ec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532109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1905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9361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5537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3942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7281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4520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7426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D7772-DD62-4E15-86D7-15F2EFAA392C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3937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035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文字 的圖片&#10;&#10;自動產生的描述" hidden="1">
            <a:extLst>
              <a:ext uri="{FF2B5EF4-FFF2-40B4-BE49-F238E27FC236}">
                <a16:creationId xmlns:a16="http://schemas.microsoft.com/office/drawing/2014/main" id="{D2BC4C33-817E-46C5-A0BC-EE41CC311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A5272FEA-07B5-47D2-903D-DB534B08E6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0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電子用品, 時鐘, 坐, 電腦 的圖片&#10;&#10;自動產生的描述" hidden="1">
            <a:extLst>
              <a:ext uri="{FF2B5EF4-FFF2-40B4-BE49-F238E27FC236}">
                <a16:creationId xmlns:a16="http://schemas.microsoft.com/office/drawing/2014/main" id="{9AC27523-F500-46FD-B49B-66F6FF47D3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片 2" descr="一張含有 文字, 室內, 電子用品 的圖片&#10;&#10;自動產生的描述">
            <a:extLst>
              <a:ext uri="{FF2B5EF4-FFF2-40B4-BE49-F238E27FC236}">
                <a16:creationId xmlns:a16="http://schemas.microsoft.com/office/drawing/2014/main" id="{805AD973-0268-4F10-9257-6D43E96BF9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77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215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5C62E53-8B3F-40E0-AF71-272E74CE7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78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559E352-72EC-A7C4-72BA-DC5B84861B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16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C466290-7D4D-C39D-061B-F288CA6723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39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圖書, 螢幕擷取畫面, 文字, 電腦 的圖片&#10;&#10;自動產生的描述">
            <a:extLst>
              <a:ext uri="{FF2B5EF4-FFF2-40B4-BE49-F238E27FC236}">
                <a16:creationId xmlns:a16="http://schemas.microsoft.com/office/drawing/2014/main" id="{B4FFE1D7-5CC4-1F34-4C5D-21C080BDF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45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A7868D0-CDA2-6E2A-6D7D-F51710A05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56"/>
            <a:ext cx="12192000" cy="685714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2DA9FD6-C974-B9E7-A3B1-D29270A01A55}"/>
              </a:ext>
            </a:extLst>
          </p:cNvPr>
          <p:cNvSpPr/>
          <p:nvPr userDrawn="1"/>
        </p:nvSpPr>
        <p:spPr>
          <a:xfrm>
            <a:off x="0" y="-34293"/>
            <a:ext cx="12192000" cy="2682243"/>
          </a:xfrm>
          <a:prstGeom prst="rect">
            <a:avLst/>
          </a:prstGeom>
          <a:gradFill>
            <a:gsLst>
              <a:gs pos="45000">
                <a:srgbClr val="000000">
                  <a:alpha val="90000"/>
                </a:srgbClr>
              </a:gs>
              <a:gs pos="0">
                <a:srgbClr val="000000">
                  <a:alpha val="90000"/>
                </a:srgb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5453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黑色, 白色, 黑暗 的圖片&#10;&#10;自動產生的描述">
            <a:extLst>
              <a:ext uri="{FF2B5EF4-FFF2-40B4-BE49-F238E27FC236}">
                <a16:creationId xmlns:a16="http://schemas.microsoft.com/office/drawing/2014/main" id="{10BFD59B-EAFA-D072-3AEC-3F18ECC07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40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75DBC06-7BC0-B968-7597-1D2D65C6E7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65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FADBE21-F581-460F-86A2-87BF68375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45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47C28891-A866-46AC-89A1-274FCA2946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標題版面配置區 1">
            <a:extLst>
              <a:ext uri="{FF2B5EF4-FFF2-40B4-BE49-F238E27FC236}">
                <a16:creationId xmlns:a16="http://schemas.microsoft.com/office/drawing/2014/main" id="{61199777-1EED-4EA8-A75B-783B87E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071395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47B0261-E00A-D94E-BFDB-7943D107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F769DE8-3DD4-6C44-B9B6-90AE09230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C9AD6A0-BD27-3541-AC08-7CA7B813AA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9F0F-FDF6-1949-A160-B6930883314F}" type="datetimeFigureOut">
              <a:rPr kumimoji="1" lang="zh-TW" altLang="en-US" smtClean="0"/>
              <a:t>2024/1/31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CB12A14-E2C7-A547-9A29-9C5162BA28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130EA7-DAA4-714B-8B2D-1044DEBFC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00034-A104-9F48-8E91-7C15B6A239C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6867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04" r:id="rId2"/>
    <p:sldLayoutId id="2147483706" r:id="rId3"/>
    <p:sldLayoutId id="2147483712" r:id="rId4"/>
    <p:sldLayoutId id="2147483705" r:id="rId5"/>
    <p:sldLayoutId id="2147483707" r:id="rId6"/>
    <p:sldLayoutId id="2147483708" r:id="rId7"/>
    <p:sldLayoutId id="2147483667" r:id="rId8"/>
    <p:sldLayoutId id="2147483649" r:id="rId9"/>
    <p:sldLayoutId id="2147483664" r:id="rId10"/>
    <p:sldLayoutId id="2147483666" r:id="rId11"/>
    <p:sldLayoutId id="2147483665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qnap.com/zh-tw/download?model=ts-h1090fu&amp;category=utility" TargetMode="External"/><Relationship Id="rId3" Type="http://schemas.openxmlformats.org/officeDocument/2006/relationships/hyperlink" Target="https://www.qnap.com/zh-tw/download?model=ts-h3087xu-rp&amp;category=utility" TargetMode="External"/><Relationship Id="rId7" Type="http://schemas.openxmlformats.org/officeDocument/2006/relationships/hyperlink" Target="https://www.qnap.com/zh-tw/download?model=ts-h2490fu&amp;category=utility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qnap.com/zh-tw/download?model=tds-h2489fu&amp;category=utility" TargetMode="External"/><Relationship Id="rId5" Type="http://schemas.openxmlformats.org/officeDocument/2006/relationships/hyperlink" Target="https://www.qnap.com/zh-tw/download?model=ts-h987xu-rp&amp;category=utility" TargetMode="External"/><Relationship Id="rId4" Type="http://schemas.openxmlformats.org/officeDocument/2006/relationships/hyperlink" Target="https://www.qnap.com/zh-tw/download?model=ts-h2287xu-rp&amp;category=utility" TargetMode="External"/><Relationship Id="rId9" Type="http://schemas.openxmlformats.org/officeDocument/2006/relationships/hyperlink" Target="https://www.qnap.com/zh-tw/download?model=ts-855eu&amp;category=utility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文字, 螢幕擷取畫面, 建築 的圖片&#10;&#10;自動產生的描述">
            <a:extLst>
              <a:ext uri="{FF2B5EF4-FFF2-40B4-BE49-F238E27FC236}">
                <a16:creationId xmlns:a16="http://schemas.microsoft.com/office/drawing/2014/main" id="{D5570BCB-7D43-FDB2-8CF7-9D2DE55332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91709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061472E2-E11E-5D66-63FD-4667DB52E133}"/>
              </a:ext>
            </a:extLst>
          </p:cNvPr>
          <p:cNvSpPr txBox="1">
            <a:spLocks/>
          </p:cNvSpPr>
          <p:nvPr/>
        </p:nvSpPr>
        <p:spPr>
          <a:xfrm>
            <a:off x="533400" y="609351"/>
            <a:ext cx="5172075" cy="3728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</a:t>
            </a:r>
            <a:r>
              <a:rPr lang="ja-JP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のOSは</a:t>
            </a:r>
            <a:br>
              <a:rPr 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QuTS</a:t>
            </a:r>
            <a:r>
              <a:rPr 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hero h5.1.2 / QTS 5.1.2</a:t>
            </a:r>
            <a:r>
              <a:rPr lang="ja-JP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以上でなければならず、</a:t>
            </a:r>
            <a:r>
              <a:rPr lang="en-US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BIOSのアップデートが必要な場合があります</a:t>
            </a:r>
            <a:r>
              <a:rPr 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altLang="zh-TW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E1033A75-AF4C-E708-A620-1BC9B9A46A84}"/>
              </a:ext>
            </a:extLst>
          </p:cNvPr>
          <p:cNvSpPr txBox="1">
            <a:spLocks/>
          </p:cNvSpPr>
          <p:nvPr/>
        </p:nvSpPr>
        <p:spPr>
          <a:xfrm>
            <a:off x="533399" y="4672977"/>
            <a:ext cx="4910889" cy="168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defTabSz="1219170">
              <a:lnSpc>
                <a:spcPct val="110000"/>
              </a:lnSpc>
              <a:buNone/>
            </a:pPr>
            <a:r>
              <a:rPr kumimoji="1" lang="en-US" sz="1700" kern="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まず互換性リストを確認し、NAS</a:t>
            </a:r>
            <a:r>
              <a:rPr kumimoji="1" lang="en-US" sz="1700" kern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QTS/</a:t>
            </a:r>
            <a:r>
              <a:rPr kumimoji="1" lang="en-US" sz="1700" kern="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QuTS</a:t>
            </a:r>
            <a:r>
              <a:rPr kumimoji="1" lang="en-US" sz="1700" kern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</a:t>
            </a:r>
            <a:r>
              <a:rPr kumimoji="1" lang="en-US" sz="1700" kern="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heroのバージョンとBIOSファームウェアを更新してください</a:t>
            </a:r>
            <a:r>
              <a:rPr kumimoji="1" lang="en-US" sz="1700" kern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。</a:t>
            </a:r>
            <a:br>
              <a:rPr kumimoji="1" lang="en-US" sz="1700" kern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</a:br>
            <a:r>
              <a:rPr kumimoji="1" lang="en-US" sz="1700" kern="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詳細については、互換性リストを参照してください</a:t>
            </a:r>
            <a:r>
              <a:rPr kumimoji="1" lang="en-US" sz="1700" kern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。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34D1D73B-B472-F550-7857-35445637741C}"/>
              </a:ext>
            </a:extLst>
          </p:cNvPr>
          <p:cNvGrpSpPr/>
          <p:nvPr/>
        </p:nvGrpSpPr>
        <p:grpSpPr>
          <a:xfrm>
            <a:off x="5705475" y="1002446"/>
            <a:ext cx="6486525" cy="5359422"/>
            <a:chOff x="5705475" y="808469"/>
            <a:chExt cx="6486525" cy="5359422"/>
          </a:xfrm>
        </p:grpSpPr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4EE3B9BE-D3F2-4BE8-8D3B-8507862FCE46}"/>
                </a:ext>
              </a:extLst>
            </p:cNvPr>
            <p:cNvSpPr txBox="1"/>
            <p:nvPr/>
          </p:nvSpPr>
          <p:spPr>
            <a:xfrm>
              <a:off x="7703371" y="4950435"/>
              <a:ext cx="2957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altLang="zh-TW" sz="1200">
                  <a:solidFill>
                    <a:prstClr val="white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 panose="020B0604020202020204" pitchFamily="34" charset="0"/>
                </a:rPr>
                <a:t>Note: Please refer to the compatibility list to check the version</a:t>
              </a: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9EC26433-1468-776E-AB35-AD40DB6BF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950"/>
            <a:stretch/>
          </p:blipFill>
          <p:spPr>
            <a:xfrm>
              <a:off x="5705475" y="808469"/>
              <a:ext cx="6486525" cy="5359422"/>
            </a:xfrm>
            <a:prstGeom prst="rect">
              <a:avLst/>
            </a:prstGeom>
          </p:spPr>
        </p:pic>
        <p:sp>
          <p:nvSpPr>
            <p:cNvPr id="18" name="內容版面配置區 2">
              <a:extLst>
                <a:ext uri="{FF2B5EF4-FFF2-40B4-BE49-F238E27FC236}">
                  <a16:creationId xmlns:a16="http://schemas.microsoft.com/office/drawing/2014/main" id="{969F3996-8143-28DB-B318-2B6427845B75}"/>
                </a:ext>
              </a:extLst>
            </p:cNvPr>
            <p:cNvSpPr txBox="1">
              <a:spLocks/>
            </p:cNvSpPr>
            <p:nvPr/>
          </p:nvSpPr>
          <p:spPr>
            <a:xfrm>
              <a:off x="7157883" y="2940548"/>
              <a:ext cx="2330245" cy="7904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Lato"/>
                <a:buChar char="●"/>
                <a:defRPr sz="18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●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○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Char char="■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 defTabSz="1219170">
                <a:lnSpc>
                  <a:spcPct val="110000"/>
                </a:lnSpc>
                <a:buClr>
                  <a:srgbClr val="B7B7B7"/>
                </a:buClr>
                <a:buNone/>
              </a:pPr>
              <a:r>
                <a:rPr kumimoji="1" lang="fr-FR" altLang="zh-TW" sz="1600" kern="0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 panose="020B0604020202020204" pitchFamily="34" charset="0"/>
                </a:rPr>
                <a:t>QTS 5.1.2</a:t>
              </a:r>
            </a:p>
            <a:p>
              <a:pPr marL="0" indent="0" defTabSz="1219170">
                <a:lnSpc>
                  <a:spcPct val="110000"/>
                </a:lnSpc>
                <a:buClr>
                  <a:srgbClr val="B7B7B7"/>
                </a:buClr>
                <a:buNone/>
              </a:pPr>
              <a:r>
                <a:rPr kumimoji="1" lang="fr-FR" altLang="zh-TW" sz="1600" kern="0" dirty="0" err="1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 panose="020B0604020202020204" pitchFamily="34" charset="0"/>
                </a:rPr>
                <a:t>QuTS</a:t>
              </a:r>
              <a:r>
                <a:rPr kumimoji="1" lang="fr-FR" altLang="zh-TW" sz="1600" kern="0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 panose="020B0604020202020204" pitchFamily="34" charset="0"/>
                </a:rPr>
                <a:t> </a:t>
              </a:r>
              <a:r>
                <a:rPr kumimoji="1" lang="fr-FR" altLang="zh-TW" sz="1600" kern="0" dirty="0" err="1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 panose="020B0604020202020204" pitchFamily="34" charset="0"/>
                </a:rPr>
                <a:t>hero</a:t>
              </a:r>
              <a:r>
                <a:rPr kumimoji="1" lang="fr-FR" altLang="zh-TW" sz="1600" kern="0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sym typeface="Arial" panose="020B0604020202020204" pitchFamily="34" charset="0"/>
                </a:rPr>
                <a:t>  5.1.2</a:t>
              </a:r>
              <a:endParaRPr kumimoji="1" lang="zh-TW" altLang="en-US" sz="1600" kern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endParaRPr>
            </a:p>
          </p:txBody>
        </p:sp>
      </p:grp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13F09479-4476-D9FE-0121-A889ACB0876D}"/>
              </a:ext>
            </a:extLst>
          </p:cNvPr>
          <p:cNvCxnSpPr>
            <a:cxnSpLocks/>
          </p:cNvCxnSpPr>
          <p:nvPr/>
        </p:nvCxnSpPr>
        <p:spPr>
          <a:xfrm>
            <a:off x="628320" y="4475105"/>
            <a:ext cx="4815969" cy="0"/>
          </a:xfrm>
          <a:prstGeom prst="line">
            <a:avLst/>
          </a:prstGeom>
          <a:ln w="22225">
            <a:gradFill>
              <a:gsLst>
                <a:gs pos="6422">
                  <a:srgbClr val="689E06"/>
                </a:gs>
                <a:gs pos="56000">
                  <a:srgbClr val="B7F842"/>
                </a:gs>
                <a:gs pos="100000">
                  <a:srgbClr val="91FE00"/>
                </a:gs>
              </a:gsLst>
              <a:lin ang="0" scaled="0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0D5398B7-44F6-557D-86AB-050160CDE381}"/>
              </a:ext>
            </a:extLst>
          </p:cNvPr>
          <p:cNvSpPr txBox="1"/>
          <p:nvPr/>
        </p:nvSpPr>
        <p:spPr>
          <a:xfrm>
            <a:off x="272214" y="6350928"/>
            <a:ext cx="7217442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ja-JP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互換性について</a:t>
            </a:r>
            <a:r>
              <a:rPr lang="en-US" altLang="zh-TW" sz="1200" b="0" i="0" dirty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: https://www.qnap.com/go/</a:t>
            </a: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compatibility-expansion</a:t>
            </a:r>
            <a:r>
              <a:rPr lang="en-US" altLang="zh-TW" sz="1200" b="0" i="0" dirty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/pcie</a:t>
            </a: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b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endParaRPr lang="zh-TW" alt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601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56E8F7-F9E7-61E6-168C-DD9525820C34}"/>
              </a:ext>
            </a:extLst>
          </p:cNvPr>
          <p:cNvSpPr txBox="1">
            <a:spLocks/>
          </p:cNvSpPr>
          <p:nvPr/>
        </p:nvSpPr>
        <p:spPr>
          <a:xfrm>
            <a:off x="432710" y="383213"/>
            <a:ext cx="11438532" cy="962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</a:t>
            </a:r>
            <a:r>
              <a:rPr lang="en-US" altLang="zh-TW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TS-h2490FU</a:t>
            </a:r>
            <a:r>
              <a:rPr lang="en-US" altLang="zh-TW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  <a:r>
              <a:rPr lang="en-US" altLang="zh-TW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3x QXP-3X4PES</a:t>
            </a:r>
            <a:r>
              <a:rPr lang="zh-TW" alt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カード</a:t>
            </a:r>
            <a:br>
              <a:rPr lang="zh-TW" altLang="en-US" sz="4000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12x</a:t>
            </a:r>
            <a:r>
              <a:rPr lang="en-US" altLang="zh-TW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TL-R1200PES-RP</a:t>
            </a:r>
            <a:r>
              <a:rPr lang="ja-JP" alt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を接続</a:t>
            </a:r>
            <a:endParaRPr 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F503AFF7-443D-E813-78F0-74C3FD7A8103}"/>
              </a:ext>
            </a:extLst>
          </p:cNvPr>
          <p:cNvGrpSpPr/>
          <p:nvPr/>
        </p:nvGrpSpPr>
        <p:grpSpPr>
          <a:xfrm>
            <a:off x="8920006" y="1395510"/>
            <a:ext cx="2951236" cy="1385328"/>
            <a:chOff x="8920006" y="1386558"/>
            <a:chExt cx="2951236" cy="1385328"/>
          </a:xfrm>
        </p:grpSpPr>
        <p:pic>
          <p:nvPicPr>
            <p:cNvPr id="24" name="圖片 23" descr="一張含有 文字 的圖片&#10;&#10;自動產生的描述">
              <a:extLst>
                <a:ext uri="{FF2B5EF4-FFF2-40B4-BE49-F238E27FC236}">
                  <a16:creationId xmlns:a16="http://schemas.microsoft.com/office/drawing/2014/main" id="{B3184F6D-4241-A2B3-2DBD-D36199D47B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868" t="52076" r="41741" b="37290"/>
            <a:stretch/>
          </p:blipFill>
          <p:spPr>
            <a:xfrm>
              <a:off x="8920006" y="1408616"/>
              <a:ext cx="2951236" cy="1363270"/>
            </a:xfrm>
            <a:prstGeom prst="rect">
              <a:avLst/>
            </a:prstGeom>
            <a:ln>
              <a:noFill/>
            </a:ln>
            <a:effectLst>
              <a:softEdge rad="76200"/>
            </a:effectLst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FD901D7-4725-8A3A-0EB1-6AC8C1254295}"/>
                </a:ext>
              </a:extLst>
            </p:cNvPr>
            <p:cNvSpPr/>
            <p:nvPr/>
          </p:nvSpPr>
          <p:spPr>
            <a:xfrm>
              <a:off x="9472260" y="2000507"/>
              <a:ext cx="476987" cy="488144"/>
            </a:xfrm>
            <a:prstGeom prst="rect">
              <a:avLst/>
            </a:prstGeom>
            <a:noFill/>
            <a:ln w="38100">
              <a:solidFill>
                <a:srgbClr val="B7F842"/>
              </a:solidFill>
            </a:ln>
            <a:effectLst>
              <a:outerShdw blurRad="50800" dist="38100" dir="5400000" algn="t" rotWithShape="0">
                <a:srgbClr val="182C0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E6BDEF68-EFF4-D7B8-5AA8-87A50428831A}"/>
                </a:ext>
              </a:extLst>
            </p:cNvPr>
            <p:cNvSpPr/>
            <p:nvPr/>
          </p:nvSpPr>
          <p:spPr>
            <a:xfrm>
              <a:off x="10490420" y="2000507"/>
              <a:ext cx="476987" cy="488144"/>
            </a:xfrm>
            <a:prstGeom prst="rect">
              <a:avLst/>
            </a:prstGeom>
            <a:noFill/>
            <a:ln w="38100">
              <a:solidFill>
                <a:srgbClr val="B7F842"/>
              </a:solidFill>
            </a:ln>
            <a:effectLst>
              <a:outerShdw blurRad="50800" dist="38100" dir="5400000" algn="t" rotWithShape="0">
                <a:srgbClr val="182C0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4" name="矩形: 圓角 53">
              <a:extLst>
                <a:ext uri="{FF2B5EF4-FFF2-40B4-BE49-F238E27FC236}">
                  <a16:creationId xmlns:a16="http://schemas.microsoft.com/office/drawing/2014/main" id="{155A7A44-0D1A-6F30-3DA5-3F135C6D1E75}"/>
                </a:ext>
              </a:extLst>
            </p:cNvPr>
            <p:cNvSpPr/>
            <p:nvPr/>
          </p:nvSpPr>
          <p:spPr>
            <a:xfrm>
              <a:off x="9428766" y="1386559"/>
              <a:ext cx="973987" cy="240651"/>
            </a:xfrm>
            <a:prstGeom prst="roundRect">
              <a:avLst>
                <a:gd name="adj" fmla="val 22360"/>
              </a:avLst>
            </a:prstGeom>
            <a:gradFill>
              <a:gsLst>
                <a:gs pos="100000">
                  <a:srgbClr val="0F6737"/>
                </a:gs>
                <a:gs pos="0">
                  <a:srgbClr val="B2FF4B"/>
                </a:gs>
              </a:gsLst>
              <a:lin ang="5400000" scaled="1"/>
            </a:gradFill>
            <a:ln>
              <a:gradFill>
                <a:gsLst>
                  <a:gs pos="46000">
                    <a:schemeClr val="tx1">
                      <a:lumMod val="95000"/>
                      <a:lumOff val="5000"/>
                    </a:schemeClr>
                  </a:gs>
                  <a:gs pos="0">
                    <a:srgbClr val="0F673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IN</a:t>
              </a:r>
              <a:endParaRPr lang="zh-TW" altLang="en-US" sz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7" name="矩形: 圓角 56">
              <a:extLst>
                <a:ext uri="{FF2B5EF4-FFF2-40B4-BE49-F238E27FC236}">
                  <a16:creationId xmlns:a16="http://schemas.microsoft.com/office/drawing/2014/main" id="{826CDB77-11F4-85A6-F23C-782BE34FCEFC}"/>
                </a:ext>
              </a:extLst>
            </p:cNvPr>
            <p:cNvSpPr/>
            <p:nvPr/>
          </p:nvSpPr>
          <p:spPr>
            <a:xfrm>
              <a:off x="10508254" y="1386558"/>
              <a:ext cx="973987" cy="240651"/>
            </a:xfrm>
            <a:prstGeom prst="roundRect">
              <a:avLst>
                <a:gd name="adj" fmla="val 22360"/>
              </a:avLst>
            </a:prstGeom>
            <a:gradFill>
              <a:gsLst>
                <a:gs pos="100000">
                  <a:srgbClr val="0F6737"/>
                </a:gs>
                <a:gs pos="0">
                  <a:srgbClr val="B2FF4B"/>
                </a:gs>
              </a:gsLst>
              <a:lin ang="5400000" scaled="1"/>
            </a:gradFill>
            <a:ln>
              <a:gradFill>
                <a:gsLst>
                  <a:gs pos="46000">
                    <a:schemeClr val="tx1">
                      <a:lumMod val="95000"/>
                      <a:lumOff val="5000"/>
                    </a:schemeClr>
                  </a:gs>
                  <a:gs pos="0">
                    <a:srgbClr val="0F673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OUT</a:t>
              </a:r>
              <a:endParaRPr lang="zh-TW" altLang="en-US" sz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A4A53E4E-7073-6E08-C634-DDEC5FE27A40}"/>
              </a:ext>
            </a:extLst>
          </p:cNvPr>
          <p:cNvGrpSpPr/>
          <p:nvPr/>
        </p:nvGrpSpPr>
        <p:grpSpPr>
          <a:xfrm>
            <a:off x="877035" y="1518763"/>
            <a:ext cx="10295406" cy="4841724"/>
            <a:chOff x="488034" y="1969576"/>
            <a:chExt cx="8789208" cy="4133389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6CBB0040-6D01-8C2C-27E8-5053E97EC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7670" y="1969576"/>
              <a:ext cx="1528322" cy="972215"/>
            </a:xfrm>
            <a:prstGeom prst="rect">
              <a:avLst/>
            </a:prstGeom>
          </p:spPr>
        </p:pic>
        <p:pic>
          <p:nvPicPr>
            <p:cNvPr id="6" name="圖片 5" descr="一張含有 螢幕擷取畫面, 文字, 平面設計, 設計 的圖片&#10;&#10;自動產生的描述">
              <a:extLst>
                <a:ext uri="{FF2B5EF4-FFF2-40B4-BE49-F238E27FC236}">
                  <a16:creationId xmlns:a16="http://schemas.microsoft.com/office/drawing/2014/main" id="{7DCD559C-5468-D4BB-007A-11056BB67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034" y="2567984"/>
              <a:ext cx="8789208" cy="3534981"/>
            </a:xfrm>
            <a:prstGeom prst="rect">
              <a:avLst/>
            </a:prstGeom>
          </p:spPr>
        </p:pic>
      </p:grpSp>
      <p:sp>
        <p:nvSpPr>
          <p:cNvPr id="3" name="文字方塊 12">
            <a:extLst>
              <a:ext uri="{FF2B5EF4-FFF2-40B4-BE49-F238E27FC236}">
                <a16:creationId xmlns:a16="http://schemas.microsoft.com/office/drawing/2014/main" id="{565C82B4-BC74-E3F0-127E-F911C6D8B3AA}"/>
              </a:ext>
            </a:extLst>
          </p:cNvPr>
          <p:cNvSpPr txBox="1"/>
          <p:nvPr/>
        </p:nvSpPr>
        <p:spPr>
          <a:xfrm>
            <a:off x="4711482" y="6360487"/>
            <a:ext cx="56912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対応台数の違いについては、互換性リストをご確認ください</a:t>
            </a: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https://www.qnap.com/go/compatibility-expansion/pcie </a:t>
            </a:r>
            <a:endParaRPr lang="zh-TW" altLang="en-US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4198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98;p34">
            <a:extLst>
              <a:ext uri="{FF2B5EF4-FFF2-40B4-BE49-F238E27FC236}">
                <a16:creationId xmlns:a16="http://schemas.microsoft.com/office/drawing/2014/main" id="{0A386CCA-2310-48BC-B349-184FB8A6F428}"/>
              </a:ext>
            </a:extLst>
          </p:cNvPr>
          <p:cNvSpPr txBox="1">
            <a:spLocks/>
          </p:cNvSpPr>
          <p:nvPr/>
        </p:nvSpPr>
        <p:spPr>
          <a:xfrm>
            <a:off x="2043429" y="3892362"/>
            <a:ext cx="3729995" cy="973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defTabSz="1219170">
              <a:lnSpc>
                <a:spcPct val="120000"/>
              </a:lnSpc>
              <a:buNone/>
            </a:pPr>
            <a:r>
              <a:rPr lang="en-US" sz="1600" ker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体積は30％減と大幅に削減され、輸送コストを節約できます。</a:t>
            </a:r>
            <a:endParaRPr 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04172FDA-3908-4686-94F6-9FC3C07D0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85" y="5320607"/>
            <a:ext cx="1167652" cy="116765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7" name="Google Shape;298;p34">
            <a:extLst>
              <a:ext uri="{FF2B5EF4-FFF2-40B4-BE49-F238E27FC236}">
                <a16:creationId xmlns:a16="http://schemas.microsoft.com/office/drawing/2014/main" id="{16087413-7367-4E4B-B082-2358F21F2756}"/>
              </a:ext>
            </a:extLst>
          </p:cNvPr>
          <p:cNvSpPr txBox="1">
            <a:spLocks/>
          </p:cNvSpPr>
          <p:nvPr/>
        </p:nvSpPr>
        <p:spPr>
          <a:xfrm>
            <a:off x="2038564" y="5234821"/>
            <a:ext cx="3178975" cy="1623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defTabSz="1219170">
              <a:lnSpc>
                <a:spcPct val="120000"/>
              </a:lnSpc>
              <a:buNone/>
            </a:pPr>
            <a:r>
              <a:rPr lang="en-US" sz="1600" ker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37cm/14.6インチの奥行きの短いシャーシは、軽量でセッティングしやすいように設計されています。</a:t>
            </a:r>
            <a:endParaRPr 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C8E3A518-EB86-434A-928F-B99DB2E2E48F}"/>
              </a:ext>
            </a:extLst>
          </p:cNvPr>
          <p:cNvSpPr txBox="1">
            <a:spLocks/>
          </p:cNvSpPr>
          <p:nvPr/>
        </p:nvSpPr>
        <p:spPr>
          <a:xfrm>
            <a:off x="690346" y="1893401"/>
            <a:ext cx="4958891" cy="168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defTabSz="1219170">
              <a:lnSpc>
                <a:spcPct val="110000"/>
              </a:lnSpc>
              <a:buNone/>
            </a:pPr>
            <a:r>
              <a:rPr kumimoji="1" lang="en-US" sz="1700" ker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QNAP PCIe JBODシリーズは、奥行きが60cmを超え、重量がある一般的な2U/3UラックマウントJBODとは異なり、30%小型で軽量な設計となっており、冗長電源設計を持つビジネスユーザーにとって最良の選択肢となっています。</a:t>
            </a:r>
            <a:endParaRPr lang="en-US" altLang="zh-TW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AF8A01C-1B4A-9F03-3DBD-478357F521F3}"/>
              </a:ext>
            </a:extLst>
          </p:cNvPr>
          <p:cNvSpPr txBox="1"/>
          <p:nvPr/>
        </p:nvSpPr>
        <p:spPr>
          <a:xfrm>
            <a:off x="263057" y="335874"/>
            <a:ext cx="1135206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4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TL-R1200PES-RP &amp; TL-R1600PES-RP</a:t>
            </a:r>
            <a:br>
              <a:rPr lang="en-US" altLang="zh-TW" sz="4400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zh-TW" sz="4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ショートデプス37cm/14.6インチデザイン</a:t>
            </a:r>
            <a:endParaRPr lang="en-US" altLang="zh-TW" sz="44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96042F29-9182-8AD2-5E18-689DA12952B1}"/>
              </a:ext>
            </a:extLst>
          </p:cNvPr>
          <p:cNvSpPr/>
          <p:nvPr/>
        </p:nvSpPr>
        <p:spPr>
          <a:xfrm>
            <a:off x="756633" y="3917321"/>
            <a:ext cx="1152680" cy="1167652"/>
          </a:xfrm>
          <a:prstGeom prst="roundRect">
            <a:avLst/>
          </a:prstGeom>
          <a:solidFill>
            <a:srgbClr val="F1EF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91A7EC4A-436B-1213-DB09-0386BAECE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216" y="4054415"/>
            <a:ext cx="828658" cy="828658"/>
          </a:xfrm>
          <a:prstGeom prst="rect">
            <a:avLst/>
          </a:prstGeom>
        </p:spPr>
      </p:pic>
      <p:pic>
        <p:nvPicPr>
          <p:cNvPr id="5" name="圖片 4" descr="一張含有 室內 的圖片&#10;&#10;自動產生的描述">
            <a:extLst>
              <a:ext uri="{FF2B5EF4-FFF2-40B4-BE49-F238E27FC236}">
                <a16:creationId xmlns:a16="http://schemas.microsoft.com/office/drawing/2014/main" id="{007AC52E-CE2E-71E9-3BBD-C5B07A0C2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227" y="3889318"/>
            <a:ext cx="5431889" cy="3394930"/>
          </a:xfrm>
          <a:prstGeom prst="rect">
            <a:avLst/>
          </a:prstGeom>
        </p:spPr>
      </p:pic>
      <p:pic>
        <p:nvPicPr>
          <p:cNvPr id="7" name="圖片 6" descr="一張含有 室內 的圖片&#10;&#10;自動產生的描述">
            <a:extLst>
              <a:ext uri="{FF2B5EF4-FFF2-40B4-BE49-F238E27FC236}">
                <a16:creationId xmlns:a16="http://schemas.microsoft.com/office/drawing/2014/main" id="{E9152206-860D-3E03-5B77-6AE31F712C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747" b="19883"/>
          <a:stretch/>
        </p:blipFill>
        <p:spPr>
          <a:xfrm>
            <a:off x="6370228" y="2549197"/>
            <a:ext cx="5470426" cy="1756369"/>
          </a:xfrm>
          <a:prstGeom prst="rect">
            <a:avLst/>
          </a:prstGeom>
        </p:spPr>
      </p:pic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428E631E-1077-F70E-905B-EFF80BB15575}"/>
              </a:ext>
            </a:extLst>
          </p:cNvPr>
          <p:cNvCxnSpPr>
            <a:cxnSpLocks/>
          </p:cNvCxnSpPr>
          <p:nvPr/>
        </p:nvCxnSpPr>
        <p:spPr>
          <a:xfrm flipV="1">
            <a:off x="6785094" y="2442540"/>
            <a:ext cx="1270959" cy="199185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FB2E4DF-85CB-4170-51B2-679486361F24}"/>
              </a:ext>
            </a:extLst>
          </p:cNvPr>
          <p:cNvSpPr txBox="1"/>
          <p:nvPr/>
        </p:nvSpPr>
        <p:spPr>
          <a:xfrm>
            <a:off x="6698750" y="2193048"/>
            <a:ext cx="144364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37</a:t>
            </a:r>
            <a:r>
              <a:rPr lang="zh-TW" altLang="en-US" sz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cm </a:t>
            </a:r>
            <a:r>
              <a:rPr lang="en-US" altLang="zh-TW" sz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/14.6 inch</a:t>
            </a:r>
            <a:endParaRPr lang="zh-TW" sz="120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141223F2-8712-BD52-1FB5-91F69EEDD69F}"/>
              </a:ext>
            </a:extLst>
          </p:cNvPr>
          <p:cNvCxnSpPr>
            <a:cxnSpLocks/>
          </p:cNvCxnSpPr>
          <p:nvPr/>
        </p:nvCxnSpPr>
        <p:spPr>
          <a:xfrm flipV="1">
            <a:off x="6785094" y="4931784"/>
            <a:ext cx="1383293" cy="231061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E9C87030-AD1D-EF3C-1BC8-F34EE67009AE}"/>
              </a:ext>
            </a:extLst>
          </p:cNvPr>
          <p:cNvSpPr txBox="1"/>
          <p:nvPr/>
        </p:nvSpPr>
        <p:spPr>
          <a:xfrm>
            <a:off x="6724741" y="4706614"/>
            <a:ext cx="22266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37</a:t>
            </a:r>
            <a:r>
              <a:rPr lang="zh-TW" altLang="en-US" sz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cm </a:t>
            </a:r>
            <a:r>
              <a:rPr lang="en-US" altLang="zh-TW" sz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/14.6 inch</a:t>
            </a:r>
            <a:endParaRPr lang="zh-TW" sz="120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A515F473-CB65-342F-5C6E-FA89AA20E356}"/>
              </a:ext>
            </a:extLst>
          </p:cNvPr>
          <p:cNvSpPr txBox="1"/>
          <p:nvPr/>
        </p:nvSpPr>
        <p:spPr>
          <a:xfrm>
            <a:off x="10028849" y="2254682"/>
            <a:ext cx="2226671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5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TL-R1600PES-RP</a:t>
            </a:r>
            <a:endParaRPr lang="zh-TW" sz="15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3489663F-FFD2-4154-5450-1FE75714CB8B}"/>
              </a:ext>
            </a:extLst>
          </p:cNvPr>
          <p:cNvSpPr txBox="1"/>
          <p:nvPr/>
        </p:nvSpPr>
        <p:spPr>
          <a:xfrm>
            <a:off x="9924234" y="4762373"/>
            <a:ext cx="2226671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5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TL-R1200PES-RP</a:t>
            </a:r>
            <a:endParaRPr lang="zh-TW" sz="15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5E84A1A0-DAEC-0A50-6D20-40DDE7A141C9}"/>
              </a:ext>
            </a:extLst>
          </p:cNvPr>
          <p:cNvCxnSpPr>
            <a:cxnSpLocks/>
          </p:cNvCxnSpPr>
          <p:nvPr/>
        </p:nvCxnSpPr>
        <p:spPr>
          <a:xfrm flipV="1">
            <a:off x="6343485" y="2792988"/>
            <a:ext cx="0" cy="1254065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C1A69215-4A95-0BCF-057E-3758FAA9E9B4}"/>
              </a:ext>
            </a:extLst>
          </p:cNvPr>
          <p:cNvSpPr txBox="1"/>
          <p:nvPr/>
        </p:nvSpPr>
        <p:spPr>
          <a:xfrm>
            <a:off x="5554335" y="3188223"/>
            <a:ext cx="117942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13.1</a:t>
            </a:r>
            <a:r>
              <a:rPr lang="zh-TW" altLang="en-US" sz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cm </a:t>
            </a:r>
            <a:r>
              <a:rPr lang="en-US" altLang="zh-TW" sz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/</a:t>
            </a:r>
          </a:p>
          <a:p>
            <a:pPr algn="l"/>
            <a:r>
              <a:rPr lang="en-US" altLang="zh-TW" sz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5.17 inch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757D739-2AB3-2AFE-FC9E-E3B2E48E1EA5}"/>
              </a:ext>
            </a:extLst>
          </p:cNvPr>
          <p:cNvSpPr txBox="1"/>
          <p:nvPr/>
        </p:nvSpPr>
        <p:spPr>
          <a:xfrm>
            <a:off x="8050438" y="4296791"/>
            <a:ext cx="197568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43.2</a:t>
            </a:r>
            <a:r>
              <a:rPr lang="zh-TW" altLang="en-US" sz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cm </a:t>
            </a:r>
            <a:r>
              <a:rPr lang="en-US" altLang="zh-TW" sz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/ 17 inch </a:t>
            </a:r>
            <a:endParaRPr lang="zh-TW" sz="120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8B90F924-168C-98A0-142C-84ABF905185B}"/>
              </a:ext>
            </a:extLst>
          </p:cNvPr>
          <p:cNvCxnSpPr>
            <a:cxnSpLocks/>
          </p:cNvCxnSpPr>
          <p:nvPr/>
        </p:nvCxnSpPr>
        <p:spPr>
          <a:xfrm>
            <a:off x="6909208" y="4193538"/>
            <a:ext cx="3801342" cy="191178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41594295-76FC-A268-EB6E-6FC54314480F}"/>
              </a:ext>
            </a:extLst>
          </p:cNvPr>
          <p:cNvCxnSpPr>
            <a:cxnSpLocks/>
          </p:cNvCxnSpPr>
          <p:nvPr/>
        </p:nvCxnSpPr>
        <p:spPr>
          <a:xfrm flipV="1">
            <a:off x="6343485" y="5367967"/>
            <a:ext cx="0" cy="718815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0FE17AC4-527F-CA33-C7D7-D079B9250DC7}"/>
              </a:ext>
            </a:extLst>
          </p:cNvPr>
          <p:cNvSpPr txBox="1"/>
          <p:nvPr/>
        </p:nvSpPr>
        <p:spPr>
          <a:xfrm>
            <a:off x="5554335" y="5496541"/>
            <a:ext cx="117040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8.9</a:t>
            </a:r>
            <a:r>
              <a:rPr lang="zh-TW" altLang="en-US" sz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cm </a:t>
            </a:r>
            <a:r>
              <a:rPr lang="en-US" altLang="zh-TW" sz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/ </a:t>
            </a:r>
          </a:p>
          <a:p>
            <a:pPr algn="l"/>
            <a:r>
              <a:rPr lang="en-US" altLang="zh-TW" sz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3.49 inch</a:t>
            </a:r>
            <a:endParaRPr lang="zh-TW" sz="120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7CD6F1F5-ED6D-41DF-E371-A0EE42B0C48D}"/>
              </a:ext>
            </a:extLst>
          </p:cNvPr>
          <p:cNvSpPr txBox="1"/>
          <p:nvPr/>
        </p:nvSpPr>
        <p:spPr>
          <a:xfrm>
            <a:off x="7738296" y="6383626"/>
            <a:ext cx="191541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43.2</a:t>
            </a:r>
            <a:r>
              <a:rPr lang="zh-TW" altLang="en-US" sz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cm </a:t>
            </a:r>
            <a:r>
              <a:rPr lang="en-US" altLang="zh-TW" sz="120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/ 17 inch</a:t>
            </a:r>
            <a:endParaRPr lang="zh-TW" sz="1200">
              <a:solidFill>
                <a:schemeClr val="accent6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965BA02F-420F-D9F6-2A82-2E4DFF965981}"/>
              </a:ext>
            </a:extLst>
          </p:cNvPr>
          <p:cNvCxnSpPr>
            <a:cxnSpLocks/>
          </p:cNvCxnSpPr>
          <p:nvPr/>
        </p:nvCxnSpPr>
        <p:spPr>
          <a:xfrm>
            <a:off x="6916880" y="6241941"/>
            <a:ext cx="3793670" cy="231061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819054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2FD9DED5-6851-44FF-4C1D-6CDD08E28E7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659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ホットスワップ機能により、IT</a:t>
            </a:r>
            <a:r>
              <a:rPr lang="ja-JP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部門は</a:t>
            </a:r>
            <a:br>
              <a:rPr 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大容量</a:t>
            </a:r>
            <a:r>
              <a:rPr lang="en-US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JBODの移行が容易になります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4925169E-C8CB-6E05-E773-2C5A366BCFDF}"/>
              </a:ext>
            </a:extLst>
          </p:cNvPr>
          <p:cNvSpPr txBox="1">
            <a:spLocks/>
          </p:cNvSpPr>
          <p:nvPr/>
        </p:nvSpPr>
        <p:spPr>
          <a:xfrm>
            <a:off x="333306" y="1593662"/>
            <a:ext cx="11525387" cy="168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defTabSz="1219170">
              <a:lnSpc>
                <a:spcPct val="110000"/>
              </a:lnSpc>
              <a:buNone/>
            </a:pPr>
            <a:r>
              <a:rPr kumimoji="1" lang="en-US" sz="1700" kern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NASが大量のファイルや単一の大容量データをネットワーク経由で転送する場合、転送に時間がかかるだけでなく、多くの帯域幅を占有するため、作業効率が低下します。TL-R1200PES-RP、TL-R1600PES-RP、TL-R2400PES-RPは、ホットスワップ可能なデータ移行をサポートしています。QXP-3X4PESまたはQXP-3X8PESを別のNAS </a:t>
            </a:r>
            <a:r>
              <a:rPr kumimoji="1" lang="en-US" sz="1700" kern="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Bにインストールし、NAS</a:t>
            </a:r>
            <a:r>
              <a:rPr kumimoji="1" lang="en-US" sz="1700" kern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</a:t>
            </a:r>
            <a:r>
              <a:rPr kumimoji="1" lang="en-US" sz="1700" kern="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AからJBOD</a:t>
            </a:r>
            <a:r>
              <a:rPr kumimoji="1" lang="ja-JP" altLang="en-US" sz="1700" ker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を安全にアンインストールしてから移行を手配し</a:t>
            </a:r>
            <a:r>
              <a:rPr kumimoji="1" lang="en-US" sz="1700" kern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、</a:t>
            </a:r>
            <a:r>
              <a:rPr kumimoji="1" lang="en-US" sz="1700" kern="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JBODを別の場所に運び、NASに接続してマウントするだけです</a:t>
            </a:r>
            <a:r>
              <a:rPr kumimoji="1" lang="en-US" sz="1700" kern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。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66ADBA4F-3A5F-A918-FC6A-F8ACE748A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09" y="3545739"/>
            <a:ext cx="11963982" cy="303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01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49C2FB84-6F7E-1871-9340-A1BD0AA98463}"/>
              </a:ext>
            </a:extLst>
          </p:cNvPr>
          <p:cNvSpPr/>
          <p:nvPr/>
        </p:nvSpPr>
        <p:spPr>
          <a:xfrm>
            <a:off x="6833568" y="3928862"/>
            <a:ext cx="4330617" cy="2507161"/>
          </a:xfrm>
          <a:prstGeom prst="roundRect">
            <a:avLst>
              <a:gd name="adj" fmla="val 5711"/>
            </a:avLst>
          </a:prstGeom>
          <a:gradFill>
            <a:gsLst>
              <a:gs pos="100000">
                <a:schemeClr val="bg2">
                  <a:lumMod val="25000"/>
                </a:schemeClr>
              </a:gs>
              <a:gs pos="33000">
                <a:schemeClr val="tx1"/>
              </a:gs>
            </a:gsLst>
            <a:lin ang="5400000" scaled="1"/>
          </a:gradFill>
          <a:ln>
            <a:gradFill>
              <a:gsLst>
                <a:gs pos="60000">
                  <a:srgbClr val="B2FF4B"/>
                </a:gs>
                <a:gs pos="57800">
                  <a:srgbClr val="71A62E"/>
                </a:gs>
                <a:gs pos="0">
                  <a:srgbClr val="92D050"/>
                </a:gs>
                <a:gs pos="100000">
                  <a:srgbClr val="C9FC0C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8DE3CA04-C52C-F2EC-33EB-0A632677AA05}"/>
              </a:ext>
            </a:extLst>
          </p:cNvPr>
          <p:cNvSpPr/>
          <p:nvPr/>
        </p:nvSpPr>
        <p:spPr>
          <a:xfrm>
            <a:off x="1123805" y="3928863"/>
            <a:ext cx="4330617" cy="2507161"/>
          </a:xfrm>
          <a:prstGeom prst="roundRect">
            <a:avLst>
              <a:gd name="adj" fmla="val 5711"/>
            </a:avLst>
          </a:prstGeom>
          <a:gradFill>
            <a:gsLst>
              <a:gs pos="100000">
                <a:schemeClr val="bg2">
                  <a:lumMod val="25000"/>
                </a:schemeClr>
              </a:gs>
              <a:gs pos="33000">
                <a:schemeClr val="tx1"/>
              </a:gs>
            </a:gsLst>
            <a:lin ang="5400000" scaled="1"/>
          </a:gradFill>
          <a:ln>
            <a:gradFill>
              <a:gsLst>
                <a:gs pos="60000">
                  <a:srgbClr val="B2FF4B"/>
                </a:gs>
                <a:gs pos="57800">
                  <a:srgbClr val="71A62E"/>
                </a:gs>
                <a:gs pos="0">
                  <a:srgbClr val="182C06"/>
                </a:gs>
                <a:gs pos="100000">
                  <a:srgbClr val="182C06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2FD9DED5-6851-44FF-4C1D-6CDD08E28E7F}"/>
              </a:ext>
            </a:extLst>
          </p:cNvPr>
          <p:cNvSpPr txBox="1">
            <a:spLocks/>
          </p:cNvSpPr>
          <p:nvPr/>
        </p:nvSpPr>
        <p:spPr>
          <a:xfrm>
            <a:off x="0" y="59090"/>
            <a:ext cx="12192000" cy="1659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ホストベースの電源管理</a:t>
            </a:r>
            <a:endParaRPr lang="en-US" altLang="zh-TW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4925169E-C8CB-6E05-E773-2C5A366BCFDF}"/>
              </a:ext>
            </a:extLst>
          </p:cNvPr>
          <p:cNvSpPr txBox="1">
            <a:spLocks/>
          </p:cNvSpPr>
          <p:nvPr/>
        </p:nvSpPr>
        <p:spPr>
          <a:xfrm>
            <a:off x="1065816" y="1596558"/>
            <a:ext cx="10098370" cy="2332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defTabSz="1219170">
              <a:lnSpc>
                <a:spcPct val="110000"/>
              </a:lnSpc>
              <a:buNone/>
            </a:pPr>
            <a:r>
              <a:rPr kumimoji="1" lang="ja-JP" altLang="en-US" sz="1700" ker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停電が発生すると通常、</a:t>
            </a:r>
            <a:r>
              <a:rPr kumimoji="1" lang="en-US" sz="1700" kern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NASの拡張JBODデバイスもシャットダウンします。停電が復旧すると、IT担当者は拡張JBODデバイスを再起動するために現場で電源ボタンを押す必要があり、サーバールームが遠隔地にある場合や勤務時間外にJBODを再起動するのは困難です。現場で物理的にJBODをオンにする不便さを解消するため、新しいQNAP TL PCIe </a:t>
            </a:r>
            <a:r>
              <a:rPr kumimoji="1" lang="en-US" sz="1700" kern="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JBODは電源のオン</a:t>
            </a:r>
            <a:r>
              <a:rPr kumimoji="1" lang="en-US" sz="1700" kern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/オフをNASホストの電源ステータスと連動させる便利な機能を提供し、電源復旧後にNASを再起動する際にJBODを一緒にオンにすることができます。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5A566C5-9982-3817-FC22-15F864033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28" y="4160494"/>
            <a:ext cx="9505143" cy="204833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23144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圖片 52">
            <a:extLst>
              <a:ext uri="{FF2B5EF4-FFF2-40B4-BE49-F238E27FC236}">
                <a16:creationId xmlns:a16="http://schemas.microsoft.com/office/drawing/2014/main" id="{B505C180-6B14-82A3-775B-1CFE6D0B0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F10A5D66-076C-103F-321E-5746402A745D}"/>
              </a:ext>
            </a:extLst>
          </p:cNvPr>
          <p:cNvSpPr txBox="1">
            <a:spLocks/>
          </p:cNvSpPr>
          <p:nvPr/>
        </p:nvSpPr>
        <p:spPr>
          <a:xfrm>
            <a:off x="0" y="6948"/>
            <a:ext cx="12192000" cy="1659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+mj-ea"/>
              </a:rPr>
              <a:t>TL-R1200PES-RP前面図/</a:t>
            </a:r>
            <a:r>
              <a:rPr lang="en-US" b="1" dirty="0" err="1">
                <a:solidFill>
                  <a:schemeClr val="bg1"/>
                </a:solidFill>
                <a:latin typeface="+mj-ea"/>
              </a:rPr>
              <a:t>背面図</a:t>
            </a:r>
            <a:endParaRPr lang="en-US" altLang="zh-TW" dirty="0" err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63298145-34F0-F3A7-7897-BC15D03852CF}"/>
              </a:ext>
            </a:extLst>
          </p:cNvPr>
          <p:cNvSpPr txBox="1"/>
          <p:nvPr/>
        </p:nvSpPr>
        <p:spPr>
          <a:xfrm>
            <a:off x="416437" y="5283558"/>
            <a:ext cx="3039932" cy="7562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Arial"/>
                <a:sym typeface="Arial" panose="020B0604020202020204" pitchFamily="34" charset="0"/>
              </a:rPr>
              <a:t>H</a:t>
            </a: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Arial"/>
                <a:sym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Arial"/>
                <a:sym typeface="Arial" panose="020B0604020202020204" pitchFamily="34" charset="0"/>
              </a:rPr>
              <a:t>x </a:t>
            </a:r>
            <a:r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Arial"/>
                <a:sym typeface="Arial" panose="020B0604020202020204" pitchFamily="34" charset="0"/>
              </a:rPr>
              <a:t>W</a:t>
            </a:r>
            <a:r>
              <a:rPr kumimoji="0" lang="zh-TW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Arial"/>
                <a:sym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Arial"/>
                <a:sym typeface="Arial" panose="020B0604020202020204" pitchFamily="34" charset="0"/>
              </a:rPr>
              <a:t>x </a:t>
            </a:r>
            <a:r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Arial"/>
                <a:sym typeface="Arial" panose="020B0604020202020204" pitchFamily="34" charset="0"/>
              </a:rPr>
              <a:t>D</a:t>
            </a:r>
            <a:br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Arial"/>
                <a:sym typeface="Arial" panose="020B0604020202020204" pitchFamily="34" charset="0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Arial"/>
                <a:sym typeface="Arial" panose="020B0604020202020204" pitchFamily="34" charset="0"/>
              </a:rPr>
              <a:t>(88.65 x 482.2 x 423.8 mm)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Arial"/>
                <a:sym typeface="Arial" panose="020B0604020202020204" pitchFamily="34" charset="0"/>
              </a:rPr>
              <a:t>(3.49 x 18.98 x 16.69 inch)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36903A6-0C38-2013-EECE-4B66446E9752}"/>
              </a:ext>
            </a:extLst>
          </p:cNvPr>
          <p:cNvGrpSpPr/>
          <p:nvPr/>
        </p:nvGrpSpPr>
        <p:grpSpPr>
          <a:xfrm>
            <a:off x="879205" y="3950340"/>
            <a:ext cx="1420581" cy="1239633"/>
            <a:chOff x="879205" y="3950340"/>
            <a:chExt cx="1420581" cy="1239633"/>
          </a:xfrm>
        </p:grpSpPr>
        <p:sp>
          <p:nvSpPr>
            <p:cNvPr id="5" name="橢圓 4">
              <a:extLst>
                <a:ext uri="{FF2B5EF4-FFF2-40B4-BE49-F238E27FC236}">
                  <a16:creationId xmlns:a16="http://schemas.microsoft.com/office/drawing/2014/main" id="{A8D5886E-EE65-D345-7F3C-68C8C3F94425}"/>
                </a:ext>
              </a:extLst>
            </p:cNvPr>
            <p:cNvSpPr/>
            <p:nvPr/>
          </p:nvSpPr>
          <p:spPr>
            <a:xfrm>
              <a:off x="1133041" y="3950340"/>
              <a:ext cx="924739" cy="924739"/>
            </a:xfrm>
            <a:prstGeom prst="ellipse">
              <a:avLst/>
            </a:prstGeom>
            <a:gradFill flip="none" rotWithShape="1">
              <a:gsLst>
                <a:gs pos="37000">
                  <a:srgbClr val="60F217"/>
                </a:gs>
                <a:gs pos="100000">
                  <a:srgbClr val="182C06"/>
                </a:gs>
                <a:gs pos="0">
                  <a:srgbClr val="C9FC0C"/>
                </a:gs>
              </a:gsLst>
              <a:path path="shape">
                <a:fillToRect l="50000" t="50000" r="50000" b="50000"/>
              </a:path>
              <a:tileRect/>
            </a:gradFill>
            <a:ln>
              <a:gradFill>
                <a:gsLst>
                  <a:gs pos="0">
                    <a:srgbClr val="60F217"/>
                  </a:gs>
                  <a:gs pos="100000">
                    <a:srgbClr val="60F217"/>
                  </a:gs>
                  <a:gs pos="35000">
                    <a:srgbClr val="C9FC0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+mj-ea"/>
                <a:ea typeface="+mj-ea"/>
              </a:endParaRPr>
            </a:p>
          </p:txBody>
        </p:sp>
        <p:pic>
          <p:nvPicPr>
            <p:cNvPr id="6" name="Picture 2" descr="硬碟槽鑰匙 x 2">
              <a:extLst>
                <a:ext uri="{FF2B5EF4-FFF2-40B4-BE49-F238E27FC236}">
                  <a16:creationId xmlns:a16="http://schemas.microsoft.com/office/drawing/2014/main" id="{3D7AA1A7-1D7F-C209-4CDD-F2D7EE5D1B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127" y="4015462"/>
              <a:ext cx="924739" cy="859617"/>
            </a:xfrm>
            <a:prstGeom prst="rect">
              <a:avLst/>
            </a:prstGeom>
            <a:noFill/>
            <a:effectLst>
              <a:outerShdw blurRad="165100" dist="38100" dir="4800000" sx="118000" sy="118000" algn="tl" rotWithShape="0">
                <a:prstClr val="black">
                  <a:alpha val="6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C4AF3D84-69B1-11A6-4945-298B691ADB1B}"/>
                </a:ext>
              </a:extLst>
            </p:cNvPr>
            <p:cNvSpPr txBox="1"/>
            <p:nvPr/>
          </p:nvSpPr>
          <p:spPr>
            <a:xfrm>
              <a:off x="879205" y="4875079"/>
              <a:ext cx="1420581" cy="31489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100" b="1" i="0" u="none" strike="noStrike" kern="1200" cap="none" spc="0" normalizeH="0" baseline="0" noProof="0">
                  <a:ln>
                    <a:noFill/>
                  </a:ln>
                  <a:solidFill>
                    <a:srgbClr val="60F217"/>
                  </a:solidFill>
                  <a:effectLst/>
                  <a:uLnTx/>
                  <a:uFillTx/>
                  <a:latin typeface="+mj-ea"/>
                  <a:ea typeface="+mj-ea"/>
                  <a:cs typeface="Arial"/>
                  <a:sym typeface="Arial" panose="020B0604020202020204" pitchFamily="34" charset="0"/>
                </a:rPr>
                <a:t>Tray keys in pack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60F217"/>
                </a:solidFill>
                <a:effectLst/>
                <a:uLnTx/>
                <a:uFillTx/>
                <a:latin typeface="+mj-ea"/>
                <a:ea typeface="+mj-ea"/>
                <a:cs typeface="Arial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5744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9A42ECF5-9D1C-74EB-0E2F-349EB63D1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" y="0"/>
            <a:ext cx="12180173" cy="6858000"/>
          </a:xfrm>
          <a:prstGeom prst="rect">
            <a:avLst/>
          </a:prstGeom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DDBB755A-6278-0067-324F-351AB4A5127B}"/>
              </a:ext>
            </a:extLst>
          </p:cNvPr>
          <p:cNvSpPr txBox="1">
            <a:spLocks/>
          </p:cNvSpPr>
          <p:nvPr/>
        </p:nvSpPr>
        <p:spPr>
          <a:xfrm>
            <a:off x="0" y="6948"/>
            <a:ext cx="12192000" cy="1659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TL-R1600PES-RP</a:t>
            </a:r>
            <a:r>
              <a:rPr 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前面図/</a:t>
            </a:r>
            <a:r>
              <a:rPr lang="en-US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背面図</a:t>
            </a:r>
            <a:endParaRPr lang="zh-TW" alt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9DF2AD6-76FA-931D-2497-3130EEE4259C}"/>
              </a:ext>
            </a:extLst>
          </p:cNvPr>
          <p:cNvSpPr txBox="1"/>
          <p:nvPr/>
        </p:nvSpPr>
        <p:spPr>
          <a:xfrm>
            <a:off x="416437" y="5550258"/>
            <a:ext cx="3039932" cy="7562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H</a:t>
            </a: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x </a:t>
            </a:r>
            <a:r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W</a:t>
            </a:r>
            <a:r>
              <a:rPr kumimoji="0" lang="zh-TW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x </a:t>
            </a:r>
            <a:r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D</a:t>
            </a:r>
            <a:br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</a:b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(</a:t>
            </a:r>
            <a:r>
              <a:rPr kumimoji="0" lang="pl-PL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131.3 </a:t>
            </a:r>
            <a:r>
              <a:rPr kumimoji="0" lang="en-US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x </a:t>
            </a:r>
            <a:r>
              <a:rPr kumimoji="0" lang="pl-PL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482.2 </a:t>
            </a:r>
            <a:r>
              <a:rPr kumimoji="0" lang="en-US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x </a:t>
            </a:r>
            <a:r>
              <a:rPr kumimoji="0" lang="pl-PL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425.3</a:t>
            </a:r>
            <a:r>
              <a:rPr kumimoji="0" lang="zh-TW" altLang="en-US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</a:t>
            </a:r>
            <a:r>
              <a:rPr kumimoji="0" lang="en-US" altLang="zh-TW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mm</a:t>
            </a:r>
            <a:r>
              <a:rPr kumimoji="0" lang="en-US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)</a:t>
            </a:r>
            <a:br>
              <a:rPr kumimoji="0" lang="en-US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</a:br>
            <a:r>
              <a:rPr kumimoji="0" lang="en-US" altLang="zh-TW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(5.17 x 18.98 x 16.74 inch)</a:t>
            </a:r>
            <a:endParaRPr kumimoji="0" lang="zh-TW" altLang="en-US" sz="1000" b="0" i="0" u="none" strike="noStrike" kern="1200" cap="none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21DFC932-BE26-219C-604E-E9C5424624EC}"/>
              </a:ext>
            </a:extLst>
          </p:cNvPr>
          <p:cNvGrpSpPr/>
          <p:nvPr/>
        </p:nvGrpSpPr>
        <p:grpSpPr>
          <a:xfrm>
            <a:off x="879205" y="3950340"/>
            <a:ext cx="1420581" cy="1489445"/>
            <a:chOff x="879205" y="3950340"/>
            <a:chExt cx="1420581" cy="1489445"/>
          </a:xfrm>
        </p:grpSpPr>
        <p:sp>
          <p:nvSpPr>
            <p:cNvPr id="5" name="橢圓 4">
              <a:extLst>
                <a:ext uri="{FF2B5EF4-FFF2-40B4-BE49-F238E27FC236}">
                  <a16:creationId xmlns:a16="http://schemas.microsoft.com/office/drawing/2014/main" id="{2F088D54-3B7D-45DB-A53F-F34E212A7805}"/>
                </a:ext>
              </a:extLst>
            </p:cNvPr>
            <p:cNvSpPr/>
            <p:nvPr/>
          </p:nvSpPr>
          <p:spPr>
            <a:xfrm>
              <a:off x="1133041" y="3950340"/>
              <a:ext cx="924739" cy="924739"/>
            </a:xfrm>
            <a:prstGeom prst="ellipse">
              <a:avLst/>
            </a:prstGeom>
            <a:gradFill flip="none" rotWithShape="1">
              <a:gsLst>
                <a:gs pos="37000">
                  <a:srgbClr val="60F217"/>
                </a:gs>
                <a:gs pos="100000">
                  <a:srgbClr val="182C06"/>
                </a:gs>
                <a:gs pos="0">
                  <a:srgbClr val="C9FC0C"/>
                </a:gs>
              </a:gsLst>
              <a:path path="shape">
                <a:fillToRect l="50000" t="50000" r="50000" b="50000"/>
              </a:path>
              <a:tileRect/>
            </a:gradFill>
            <a:ln>
              <a:gradFill>
                <a:gsLst>
                  <a:gs pos="0">
                    <a:srgbClr val="60F217"/>
                  </a:gs>
                  <a:gs pos="100000">
                    <a:srgbClr val="60F217"/>
                  </a:gs>
                  <a:gs pos="35000">
                    <a:srgbClr val="C9FC0C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6" name="Picture 2" descr="硬碟槽鑰匙 x 2">
              <a:extLst>
                <a:ext uri="{FF2B5EF4-FFF2-40B4-BE49-F238E27FC236}">
                  <a16:creationId xmlns:a16="http://schemas.microsoft.com/office/drawing/2014/main" id="{C40395FC-8AF6-9C27-B92D-EC0849256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127" y="4015462"/>
              <a:ext cx="924739" cy="859617"/>
            </a:xfrm>
            <a:prstGeom prst="rect">
              <a:avLst/>
            </a:prstGeom>
            <a:noFill/>
            <a:effectLst>
              <a:outerShdw blurRad="165100" dist="38100" dir="4800000" sx="118000" sy="118000" algn="tl" rotWithShape="0">
                <a:prstClr val="black">
                  <a:alpha val="6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AA3AE46E-3BE4-AACC-1D7E-7ED42C1C43B0}"/>
                </a:ext>
              </a:extLst>
            </p:cNvPr>
            <p:cNvSpPr txBox="1"/>
            <p:nvPr/>
          </p:nvSpPr>
          <p:spPr>
            <a:xfrm>
              <a:off x="879205" y="4875079"/>
              <a:ext cx="1420581" cy="56470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100" b="1" i="0" u="none" strike="noStrike" kern="1200" cap="none" spc="0" normalizeH="0" baseline="0" noProof="0">
                  <a:ln>
                    <a:noFill/>
                  </a:ln>
                  <a:solidFill>
                    <a:srgbClr val="60F217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Arial" panose="020B0604020202020204" pitchFamily="34" charset="0"/>
                </a:rPr>
                <a:t>Tray keys in pack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60F217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711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電子產品, 文字, 電腦, 螢幕擷取畫面 的圖片&#10;&#10;自動產生的描述">
            <a:extLst>
              <a:ext uri="{FF2B5EF4-FFF2-40B4-BE49-F238E27FC236}">
                <a16:creationId xmlns:a16="http://schemas.microsoft.com/office/drawing/2014/main" id="{AD28EA8B-1269-73A2-3957-0B5B531F2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02B1215-8D59-8C4B-AEB0-683E66C16F1B}"/>
              </a:ext>
            </a:extLst>
          </p:cNvPr>
          <p:cNvSpPr txBox="1">
            <a:spLocks/>
          </p:cNvSpPr>
          <p:nvPr/>
        </p:nvSpPr>
        <p:spPr>
          <a:xfrm>
            <a:off x="0" y="6948"/>
            <a:ext cx="12192000" cy="1659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TL-R2400PES-RP</a:t>
            </a:r>
            <a:r>
              <a:rPr 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前面図/</a:t>
            </a:r>
            <a:r>
              <a:rPr lang="en-US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背面図</a:t>
            </a:r>
            <a:endParaRPr lang="zh-TW" alt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36A0770-83DD-63FC-B041-2D5BFCBE1D91}"/>
              </a:ext>
            </a:extLst>
          </p:cNvPr>
          <p:cNvSpPr txBox="1"/>
          <p:nvPr/>
        </p:nvSpPr>
        <p:spPr>
          <a:xfrm>
            <a:off x="416437" y="5550258"/>
            <a:ext cx="3039932" cy="7562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H</a:t>
            </a: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x </a:t>
            </a:r>
            <a:r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W</a:t>
            </a:r>
            <a:r>
              <a:rPr kumimoji="0" lang="zh-TW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x </a:t>
            </a:r>
            <a:r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D</a:t>
            </a:r>
            <a:br>
              <a:rPr kumimoji="0" lang="en-US" altLang="zh-TW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</a:br>
            <a:r>
              <a:rPr kumimoji="0" lang="pl-PL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(176.15</a:t>
            </a:r>
            <a:r>
              <a:rPr kumimoji="0" lang="pl-PL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x </a:t>
            </a:r>
            <a:r>
              <a:rPr kumimoji="0" lang="pl-PL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4</a:t>
            </a:r>
            <a:r>
              <a:rPr 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42.4</a:t>
            </a:r>
            <a:r>
              <a:rPr kumimoji="0" lang="pl-PL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</a:t>
            </a:r>
            <a:r>
              <a:rPr kumimoji="0" lang="en-US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x 630.2</a:t>
            </a:r>
            <a:r>
              <a:rPr kumimoji="0" lang="zh-TW" altLang="en-US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</a:t>
            </a:r>
            <a:r>
              <a:rPr kumimoji="0" lang="en-US" altLang="zh-TW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mm</a:t>
            </a:r>
            <a:r>
              <a:rPr kumimoji="0" lang="en-US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)</a:t>
            </a:r>
            <a:br>
              <a:rPr kumimoji="0" lang="en-US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</a:br>
            <a:r>
              <a:rPr kumimoji="0" lang="en-US" altLang="zh-TW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(</a:t>
            </a:r>
            <a:r>
              <a:rPr lang="en-US" alt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6.94</a:t>
            </a:r>
            <a:r>
              <a:rPr kumimoji="0" lang="en-US" altLang="zh-TW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x </a:t>
            </a:r>
            <a:r>
              <a:rPr lang="en-US" alt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17.42</a:t>
            </a:r>
            <a:r>
              <a:rPr kumimoji="0" lang="en-US" altLang="zh-TW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x </a:t>
            </a:r>
            <a:r>
              <a:rPr lang="en-US" alt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24.81</a:t>
            </a:r>
            <a:r>
              <a:rPr kumimoji="0" lang="en-US" altLang="zh-TW" sz="1000" b="0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inch)</a:t>
            </a:r>
            <a:endParaRPr kumimoji="0" lang="zh-TW" altLang="en-US" sz="1000" b="0" i="0" u="none" strike="noStrike" kern="1200" cap="none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902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">
            <a:extLst>
              <a:ext uri="{FF2B5EF4-FFF2-40B4-BE49-F238E27FC236}">
                <a16:creationId xmlns:a16="http://schemas.microsoft.com/office/drawing/2014/main" id="{31046D79-B7A3-0BDB-5DF8-E987FF183B8C}"/>
              </a:ext>
            </a:extLst>
          </p:cNvPr>
          <p:cNvSpPr txBox="1">
            <a:spLocks/>
          </p:cNvSpPr>
          <p:nvPr/>
        </p:nvSpPr>
        <p:spPr>
          <a:xfrm>
            <a:off x="0" y="304459"/>
            <a:ext cx="12192000" cy="1659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 </a:t>
            </a:r>
            <a:r>
              <a:rPr lang="en-US" sz="40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JBODポートI</a:t>
            </a:r>
            <a:r>
              <a:rPr 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/O &amp;TL-R1200PES-RP、</a:t>
            </a:r>
            <a:br>
              <a:rPr 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TL-R1600PES-RP、TL-R2400PES-RPのLED</a:t>
            </a:r>
            <a:endParaRPr lang="en-US" altLang="zh-TW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15" name="表格 2">
            <a:extLst>
              <a:ext uri="{FF2B5EF4-FFF2-40B4-BE49-F238E27FC236}">
                <a16:creationId xmlns:a16="http://schemas.microsoft.com/office/drawing/2014/main" id="{31F2F34C-8308-5F59-0759-57C72EF09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796933"/>
              </p:ext>
            </p:extLst>
          </p:nvPr>
        </p:nvGraphicFramePr>
        <p:xfrm>
          <a:off x="583509" y="2368896"/>
          <a:ext cx="5512491" cy="3670893"/>
        </p:xfrm>
        <a:graphic>
          <a:graphicData uri="http://schemas.openxmlformats.org/drawingml/2006/table">
            <a:tbl>
              <a:tblPr firstRow="1" bandRow="1">
                <a:effectLst>
                  <a:outerShdw blurRad="152400" dist="292100" dir="2700000" algn="tl" rotWithShape="0">
                    <a:prstClr val="black">
                      <a:alpha val="23000"/>
                    </a:prstClr>
                  </a:outerShdw>
                </a:effectLst>
                <a:tableStyleId>{5C22544A-7EE6-4342-B048-85BDC9FD1C3A}</a:tableStyleId>
              </a:tblPr>
              <a:tblGrid>
                <a:gridCol w="649362">
                  <a:extLst>
                    <a:ext uri="{9D8B030D-6E8A-4147-A177-3AD203B41FA5}">
                      <a16:colId xmlns:a16="http://schemas.microsoft.com/office/drawing/2014/main" val="1611152212"/>
                    </a:ext>
                  </a:extLst>
                </a:gridCol>
                <a:gridCol w="1551826">
                  <a:extLst>
                    <a:ext uri="{9D8B030D-6E8A-4147-A177-3AD203B41FA5}">
                      <a16:colId xmlns:a16="http://schemas.microsoft.com/office/drawing/2014/main" val="3086726967"/>
                    </a:ext>
                  </a:extLst>
                </a:gridCol>
                <a:gridCol w="3311303">
                  <a:extLst>
                    <a:ext uri="{9D8B030D-6E8A-4147-A177-3AD203B41FA5}">
                      <a16:colId xmlns:a16="http://schemas.microsoft.com/office/drawing/2014/main" val="2909376281"/>
                    </a:ext>
                  </a:extLst>
                </a:gridCol>
              </a:tblGrid>
              <a:tr h="4006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>
                          <a:latin typeface="+mj-lt"/>
                        </a:rPr>
                        <a:t>No.</a:t>
                      </a:r>
                      <a:endParaRPr lang="zh-TW" altLang="en-US" sz="1600">
                        <a:latin typeface="+mj-lt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600" b="1">
                          <a:solidFill>
                            <a:srgbClr val="60F217"/>
                          </a:solidFill>
                          <a:effectLst/>
                          <a:latin typeface="+mj-lt"/>
                        </a:rPr>
                        <a:t>Component</a:t>
                      </a:r>
                    </a:p>
                  </a:txBody>
                  <a:tcPr marL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600" b="1">
                          <a:solidFill>
                            <a:srgbClr val="60F217"/>
                          </a:solidFill>
                          <a:effectLst/>
                          <a:latin typeface="+mj-lt"/>
                        </a:rPr>
                        <a:t>Description</a:t>
                      </a:r>
                    </a:p>
                  </a:txBody>
                  <a:tcPr marL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753678"/>
                  </a:ext>
                </a:extLst>
              </a:tr>
              <a:tr h="400671">
                <a:tc>
                  <a:txBody>
                    <a:bodyPr/>
                    <a:lstStyle/>
                    <a:p>
                      <a:endParaRPr lang="zh-TW" altLang="en-US" sz="1600">
                        <a:latin typeface="+mj-lt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600" b="1">
                          <a:latin typeface="+mj-lt"/>
                        </a:rPr>
                        <a:t>Enclosure ID</a:t>
                      </a:r>
                      <a:endParaRPr lang="zh-TW" altLang="en-US" sz="1600" b="1">
                        <a:latin typeface="+mj-lt"/>
                      </a:endParaRPr>
                    </a:p>
                  </a:txBody>
                  <a:tcPr marL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+mj-lt"/>
                        </a:rPr>
                        <a:t>Show</a:t>
                      </a:r>
                      <a:r>
                        <a:rPr lang="zh-TW" altLang="en-US" sz="1600">
                          <a:latin typeface="+mj-lt"/>
                        </a:rPr>
                        <a:t> </a:t>
                      </a:r>
                      <a:r>
                        <a:rPr lang="en-US" altLang="zh-TW" sz="1600">
                          <a:latin typeface="+mj-lt"/>
                        </a:rPr>
                        <a:t>enclosure ID (0 - 9, </a:t>
                      </a:r>
                      <a:r>
                        <a:rPr lang="pt-BR" altLang="zh-TW" sz="1600">
                          <a:latin typeface="+mj-lt"/>
                        </a:rPr>
                        <a:t>A, b, c</a:t>
                      </a:r>
                      <a:r>
                        <a:rPr lang="en-US" altLang="zh-TW" sz="1600">
                          <a:latin typeface="+mj-lt"/>
                        </a:rPr>
                        <a:t>)</a:t>
                      </a:r>
                      <a:endParaRPr lang="zh-TW" altLang="en-US" sz="1600">
                        <a:latin typeface="+mj-lt"/>
                      </a:endParaRPr>
                    </a:p>
                  </a:txBody>
                  <a:tcPr marL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2072"/>
                  </a:ext>
                </a:extLst>
              </a:tr>
              <a:tr h="400671">
                <a:tc>
                  <a:txBody>
                    <a:bodyPr/>
                    <a:lstStyle/>
                    <a:p>
                      <a:endParaRPr lang="zh-TW" altLang="en-US" sz="1600">
                        <a:latin typeface="+mj-lt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latin typeface="+mj-lt"/>
                        </a:rPr>
                        <a:t>IN</a:t>
                      </a:r>
                      <a:endParaRPr lang="zh-TW" altLang="en-US" sz="1600" b="1">
                        <a:latin typeface="+mj-lt"/>
                      </a:endParaRPr>
                    </a:p>
                  </a:txBody>
                  <a:tcPr marL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+mj-lt"/>
                        </a:rPr>
                        <a:t>Connect to NAS host or upstream JBOD</a:t>
                      </a:r>
                      <a:endParaRPr lang="zh-TW" altLang="en-US" sz="1600">
                        <a:latin typeface="+mj-lt"/>
                      </a:endParaRPr>
                    </a:p>
                  </a:txBody>
                  <a:tcPr marL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511678"/>
                  </a:ext>
                </a:extLst>
              </a:tr>
              <a:tr h="400671">
                <a:tc>
                  <a:txBody>
                    <a:bodyPr/>
                    <a:lstStyle/>
                    <a:p>
                      <a:endParaRPr lang="zh-TW" altLang="en-US" sz="1600">
                        <a:latin typeface="+mj-lt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latin typeface="+mj-lt"/>
                        </a:rPr>
                        <a:t>OUT</a:t>
                      </a:r>
                      <a:endParaRPr lang="zh-TW" altLang="en-US" sz="1600" b="1">
                        <a:latin typeface="+mj-lt"/>
                      </a:endParaRPr>
                    </a:p>
                  </a:txBody>
                  <a:tcPr marL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+mj-lt"/>
                        </a:rPr>
                        <a:t>Connect to downstream JBOD</a:t>
                      </a:r>
                      <a:endParaRPr lang="zh-TW" altLang="en-US" sz="1600">
                        <a:latin typeface="+mj-lt"/>
                      </a:endParaRPr>
                    </a:p>
                  </a:txBody>
                  <a:tcPr marL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326405"/>
                  </a:ext>
                </a:extLst>
              </a:tr>
              <a:tr h="400671">
                <a:tc>
                  <a:txBody>
                    <a:bodyPr/>
                    <a:lstStyle/>
                    <a:p>
                      <a:endParaRPr lang="zh-TW" altLang="en-US" sz="1600">
                        <a:latin typeface="+mj-lt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latin typeface="+mj-lt"/>
                        </a:rPr>
                        <a:t>LINK LED</a:t>
                      </a:r>
                      <a:endParaRPr lang="zh-TW" altLang="en-US" sz="1600" b="1">
                        <a:latin typeface="+mj-lt"/>
                      </a:endParaRPr>
                    </a:p>
                  </a:txBody>
                  <a:tcPr marL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+mj-lt"/>
                        </a:rPr>
                        <a:t>When the connection bandwidth is PCIe Gen 3x8, the LED is green, and it will turn to amber at lower.</a:t>
                      </a:r>
                    </a:p>
                  </a:txBody>
                  <a:tcPr marL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426106"/>
                  </a:ext>
                </a:extLst>
              </a:tr>
              <a:tr h="400671">
                <a:tc>
                  <a:txBody>
                    <a:bodyPr/>
                    <a:lstStyle/>
                    <a:p>
                      <a:endParaRPr lang="zh-TW" altLang="en-US" sz="1600">
                        <a:latin typeface="+mj-lt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latin typeface="+mj-lt"/>
                        </a:rPr>
                        <a:t>ACT LED</a:t>
                      </a:r>
                      <a:endParaRPr lang="zh-TW" altLang="en-US" sz="1600" b="1">
                        <a:latin typeface="+mj-lt"/>
                      </a:endParaRPr>
                    </a:p>
                  </a:txBody>
                  <a:tcPr marL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 dirty="0">
                          <a:latin typeface="+mj-lt"/>
                        </a:rPr>
                        <a:t>Steady green LED when the JBOD link connection is normal; blinking green LED during activity.</a:t>
                      </a:r>
                    </a:p>
                  </a:txBody>
                  <a:tcPr marL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47218"/>
                  </a:ext>
                </a:extLst>
              </a:tr>
            </a:tbl>
          </a:graphicData>
        </a:graphic>
      </p:graphicFrame>
      <p:pic>
        <p:nvPicPr>
          <p:cNvPr id="17" name="圖形 16">
            <a:extLst>
              <a:ext uri="{FF2B5EF4-FFF2-40B4-BE49-F238E27FC236}">
                <a16:creationId xmlns:a16="http://schemas.microsoft.com/office/drawing/2014/main" id="{64FDF814-20B1-C35C-A2D2-7699418F8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71351" y="2903478"/>
            <a:ext cx="5037140" cy="2413488"/>
          </a:xfrm>
          <a:prstGeom prst="rect">
            <a:avLst/>
          </a:prstGeom>
        </p:spPr>
      </p:pic>
      <p:sp>
        <p:nvSpPr>
          <p:cNvPr id="18" name="橢圓 17">
            <a:extLst>
              <a:ext uri="{FF2B5EF4-FFF2-40B4-BE49-F238E27FC236}">
                <a16:creationId xmlns:a16="http://schemas.microsoft.com/office/drawing/2014/main" id="{1803C64C-62F9-DFFC-A42F-617EE759AB25}"/>
              </a:ext>
            </a:extLst>
          </p:cNvPr>
          <p:cNvSpPr/>
          <p:nvPr/>
        </p:nvSpPr>
        <p:spPr>
          <a:xfrm>
            <a:off x="747914" y="2808589"/>
            <a:ext cx="291993" cy="291993"/>
          </a:xfrm>
          <a:prstGeom prst="ellipse">
            <a:avLst/>
          </a:prstGeom>
          <a:solidFill>
            <a:schemeClr val="tx1"/>
          </a:solidFill>
          <a:ln>
            <a:solidFill>
              <a:srgbClr val="60F2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rgbClr val="60F217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endParaRPr lang="zh-TW" altLang="en-US" b="1">
              <a:solidFill>
                <a:srgbClr val="60F217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3A564B89-B43A-55BF-EC3B-7C8DC6CD205F}"/>
              </a:ext>
            </a:extLst>
          </p:cNvPr>
          <p:cNvSpPr/>
          <p:nvPr/>
        </p:nvSpPr>
        <p:spPr>
          <a:xfrm>
            <a:off x="747914" y="3345838"/>
            <a:ext cx="291993" cy="291993"/>
          </a:xfrm>
          <a:prstGeom prst="ellipse">
            <a:avLst/>
          </a:prstGeom>
          <a:solidFill>
            <a:schemeClr val="tx1"/>
          </a:solidFill>
          <a:ln>
            <a:solidFill>
              <a:srgbClr val="60F2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rgbClr val="60F217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endParaRPr lang="zh-TW" altLang="en-US" b="1">
              <a:solidFill>
                <a:srgbClr val="60F217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009CE017-24AA-A903-6835-A48735C18449}"/>
              </a:ext>
            </a:extLst>
          </p:cNvPr>
          <p:cNvSpPr/>
          <p:nvPr/>
        </p:nvSpPr>
        <p:spPr>
          <a:xfrm>
            <a:off x="747913" y="3816322"/>
            <a:ext cx="291993" cy="291993"/>
          </a:xfrm>
          <a:prstGeom prst="ellipse">
            <a:avLst/>
          </a:prstGeom>
          <a:solidFill>
            <a:schemeClr val="tx1"/>
          </a:solidFill>
          <a:ln>
            <a:solidFill>
              <a:srgbClr val="60F2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rgbClr val="60F217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endParaRPr lang="zh-TW" altLang="en-US" b="1">
              <a:solidFill>
                <a:srgbClr val="60F217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E636FE50-C4CF-0672-71C7-DC7127AFC8C5}"/>
              </a:ext>
            </a:extLst>
          </p:cNvPr>
          <p:cNvSpPr/>
          <p:nvPr/>
        </p:nvSpPr>
        <p:spPr>
          <a:xfrm>
            <a:off x="747912" y="4550492"/>
            <a:ext cx="291993" cy="291993"/>
          </a:xfrm>
          <a:prstGeom prst="ellipse">
            <a:avLst/>
          </a:prstGeom>
          <a:solidFill>
            <a:schemeClr val="tx1"/>
          </a:solidFill>
          <a:ln>
            <a:solidFill>
              <a:srgbClr val="60F2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rgbClr val="60F217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endParaRPr lang="zh-TW" altLang="en-US" b="1">
              <a:solidFill>
                <a:srgbClr val="60F217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6063C996-3D74-F4A4-0FA5-323DFFF82918}"/>
              </a:ext>
            </a:extLst>
          </p:cNvPr>
          <p:cNvSpPr/>
          <p:nvPr/>
        </p:nvSpPr>
        <p:spPr>
          <a:xfrm>
            <a:off x="750950" y="5490529"/>
            <a:ext cx="291993" cy="291993"/>
          </a:xfrm>
          <a:prstGeom prst="ellipse">
            <a:avLst/>
          </a:prstGeom>
          <a:solidFill>
            <a:schemeClr val="tx1"/>
          </a:solidFill>
          <a:ln>
            <a:solidFill>
              <a:srgbClr val="60F21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rgbClr val="60F217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endParaRPr lang="zh-TW" altLang="en-US" b="1">
              <a:solidFill>
                <a:srgbClr val="60F217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0026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">
            <a:extLst>
              <a:ext uri="{FF2B5EF4-FFF2-40B4-BE49-F238E27FC236}">
                <a16:creationId xmlns:a16="http://schemas.microsoft.com/office/drawing/2014/main" id="{31046D79-B7A3-0BDB-5DF8-E987FF183B8C}"/>
              </a:ext>
            </a:extLst>
          </p:cNvPr>
          <p:cNvSpPr txBox="1">
            <a:spLocks/>
          </p:cNvSpPr>
          <p:nvPr/>
        </p:nvSpPr>
        <p:spPr>
          <a:xfrm>
            <a:off x="0" y="6948"/>
            <a:ext cx="12192000" cy="1659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NASストレージプールの容量を拡張</a:t>
            </a:r>
            <a:endParaRPr lang="en-US" altLang="zh-TW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C6F4B952-2C9A-E345-D73D-59081BC6BD66}"/>
              </a:ext>
            </a:extLst>
          </p:cNvPr>
          <p:cNvSpPr txBox="1">
            <a:spLocks/>
          </p:cNvSpPr>
          <p:nvPr/>
        </p:nvSpPr>
        <p:spPr>
          <a:xfrm>
            <a:off x="1065816" y="1596558"/>
            <a:ext cx="10098370" cy="168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defTabSz="1219170">
              <a:lnSpc>
                <a:spcPct val="110000"/>
              </a:lnSpc>
              <a:buNone/>
            </a:pPr>
            <a:r>
              <a:rPr kumimoji="1" lang="en-US" sz="1700" kern="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NASストレージプールの拡張</a:t>
            </a:r>
            <a:r>
              <a:rPr kumimoji="1" lang="en-US" sz="1700" kern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： </a:t>
            </a:r>
            <a:r>
              <a:rPr kumimoji="1" lang="en-US" sz="1700" kern="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IT担当者がNASの容量を拡張するためによく使う機能です。NASが新しいJBODを正しく識別した後、QTS</a:t>
            </a:r>
            <a:r>
              <a:rPr kumimoji="1" lang="en-US" sz="1700" kern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</a:t>
            </a:r>
            <a:r>
              <a:rPr kumimoji="1" lang="en-US" sz="1700" kern="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UIでJBOD</a:t>
            </a:r>
            <a:r>
              <a:rPr kumimoji="1" lang="ja-JP" altLang="en-US" sz="1700" ker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が配置されているストレージプールを</a:t>
            </a:r>
            <a:r>
              <a:rPr kumimoji="1" lang="en-US" sz="1700" kern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、</a:t>
            </a:r>
            <a:r>
              <a:rPr kumimoji="1" lang="en-US" sz="1700" kern="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アクションで</a:t>
            </a:r>
            <a:r>
              <a:rPr kumimoji="1" lang="en-US" sz="1700" kern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[Expand Pool]</a:t>
            </a:r>
            <a:r>
              <a:rPr kumimoji="1" lang="ja-JP" altLang="en-US" sz="1700" ker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を選択することで</a:t>
            </a:r>
            <a:r>
              <a:rPr kumimoji="1" lang="en-US" sz="1700" kern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、</a:t>
            </a:r>
            <a:r>
              <a:rPr kumimoji="1" lang="ja-JP" altLang="en-US" sz="1700" ker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より多くのストレージスペースを得ることができます</a:t>
            </a:r>
            <a:r>
              <a:rPr kumimoji="1" lang="en-US" sz="1700" kern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。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F8C443AA-85F3-32CD-7BF6-8C2CD300B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50" t="21642" r="18750" b="18534"/>
          <a:stretch/>
        </p:blipFill>
        <p:spPr>
          <a:xfrm>
            <a:off x="1073910" y="3429000"/>
            <a:ext cx="5155906" cy="2553633"/>
          </a:xfrm>
          <a:prstGeom prst="rect">
            <a:avLst/>
          </a:prstGeom>
          <a:effectLst>
            <a:reflection blurRad="304800" stA="50000" endA="300" endPos="21000" dir="5400000" sy="-100000" algn="bl" rotWithShape="0"/>
          </a:effec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BEECA55A-BE80-E947-E6DD-CE0EBDB1D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43" t="37068" r="19731" b="29054"/>
          <a:stretch/>
        </p:blipFill>
        <p:spPr>
          <a:xfrm>
            <a:off x="7458716" y="3083768"/>
            <a:ext cx="3554963" cy="3487018"/>
          </a:xfrm>
          <a:prstGeom prst="rect">
            <a:avLst/>
          </a:prstGeom>
          <a:effectLst>
            <a:reflection blurRad="304800" stA="50000" endA="300" endPos="21000" dir="5400000" sy="-100000" algn="bl" rotWithShape="0"/>
          </a:effectLst>
        </p:spPr>
      </p:pic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4F48BF91-105D-9CB7-7B8B-9E430E953226}"/>
              </a:ext>
            </a:extLst>
          </p:cNvPr>
          <p:cNvCxnSpPr>
            <a:cxnSpLocks/>
          </p:cNvCxnSpPr>
          <p:nvPr/>
        </p:nvCxnSpPr>
        <p:spPr>
          <a:xfrm>
            <a:off x="1065816" y="1432802"/>
            <a:ext cx="10171904" cy="0"/>
          </a:xfrm>
          <a:prstGeom prst="line">
            <a:avLst/>
          </a:prstGeom>
          <a:ln w="22225">
            <a:gradFill>
              <a:gsLst>
                <a:gs pos="6422">
                  <a:srgbClr val="689E06"/>
                </a:gs>
                <a:gs pos="56000">
                  <a:srgbClr val="B7F842"/>
                </a:gs>
                <a:gs pos="100000">
                  <a:srgbClr val="91FE00"/>
                </a:gs>
              </a:gsLst>
              <a:lin ang="0" scaled="0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17">
            <a:extLst>
              <a:ext uri="{FF2B5EF4-FFF2-40B4-BE49-F238E27FC236}">
                <a16:creationId xmlns:a16="http://schemas.microsoft.com/office/drawing/2014/main" id="{C79577CA-BEFD-60C3-26E1-0468BD925902}"/>
              </a:ext>
            </a:extLst>
          </p:cNvPr>
          <p:cNvSpPr txBox="1"/>
          <p:nvPr/>
        </p:nvSpPr>
        <p:spPr>
          <a:xfrm>
            <a:off x="1304698" y="6160150"/>
            <a:ext cx="489559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sz="1400" kern="0" err="1">
                <a:solidFill>
                  <a:srgbClr val="B2FF4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Lato"/>
              </a:rPr>
              <a:t>ストレージプールの拡張では、同じ種類のディスクしか使用できず、SSDとHDDを混在させることはできません</a:t>
            </a:r>
            <a:r>
              <a:rPr kumimoji="1" lang="en-US" sz="1400" kern="0">
                <a:solidFill>
                  <a:srgbClr val="B2FF4B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Lato"/>
              </a:rPr>
              <a:t>。</a:t>
            </a:r>
            <a:endParaRPr 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圖片 20">
            <a:extLst>
              <a:ext uri="{FF2B5EF4-FFF2-40B4-BE49-F238E27FC236}">
                <a16:creationId xmlns:a16="http://schemas.microsoft.com/office/drawing/2014/main" id="{0C8B9516-8D32-5403-7177-1EAA54194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820" y="6278693"/>
            <a:ext cx="326081" cy="28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55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61C884E7-ED48-E15D-9A10-4561F211D059}"/>
              </a:ext>
            </a:extLst>
          </p:cNvPr>
          <p:cNvSpPr/>
          <p:nvPr/>
        </p:nvSpPr>
        <p:spPr>
          <a:xfrm>
            <a:off x="6194098" y="3346999"/>
            <a:ext cx="5710756" cy="1573050"/>
          </a:xfrm>
          <a:prstGeom prst="roundRect">
            <a:avLst>
              <a:gd name="adj" fmla="val 9855"/>
            </a:avLst>
          </a:prstGeom>
          <a:gradFill>
            <a:gsLst>
              <a:gs pos="100000">
                <a:srgbClr val="0F6737">
                  <a:alpha val="70980"/>
                </a:srgbClr>
              </a:gs>
              <a:gs pos="79000">
                <a:schemeClr val="tx1">
                  <a:lumMod val="95000"/>
                  <a:lumOff val="5000"/>
                  <a:alpha val="74000"/>
                </a:schemeClr>
              </a:gs>
            </a:gsLst>
            <a:lin ang="5400000" scaled="1"/>
          </a:gradFill>
          <a:ln>
            <a:gradFill>
              <a:gsLst>
                <a:gs pos="46000">
                  <a:schemeClr val="tx1">
                    <a:lumMod val="95000"/>
                    <a:lumOff val="5000"/>
                  </a:schemeClr>
                </a:gs>
                <a:gs pos="0">
                  <a:srgbClr val="0F673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D17AC818-533A-E852-673E-74AFF9B32AAF}"/>
              </a:ext>
            </a:extLst>
          </p:cNvPr>
          <p:cNvSpPr/>
          <p:nvPr/>
        </p:nvSpPr>
        <p:spPr>
          <a:xfrm>
            <a:off x="6185451" y="4999057"/>
            <a:ext cx="5710756" cy="1573050"/>
          </a:xfrm>
          <a:prstGeom prst="roundRect">
            <a:avLst>
              <a:gd name="adj" fmla="val 9855"/>
            </a:avLst>
          </a:prstGeom>
          <a:gradFill>
            <a:gsLst>
              <a:gs pos="100000">
                <a:srgbClr val="0F6737">
                  <a:alpha val="70980"/>
                </a:srgbClr>
              </a:gs>
              <a:gs pos="79000">
                <a:schemeClr val="tx1">
                  <a:lumMod val="95000"/>
                  <a:lumOff val="5000"/>
                  <a:alpha val="74000"/>
                </a:schemeClr>
              </a:gs>
            </a:gsLst>
            <a:lin ang="5400000" scaled="1"/>
          </a:gradFill>
          <a:ln>
            <a:gradFill>
              <a:gsLst>
                <a:gs pos="46000">
                  <a:schemeClr val="tx1">
                    <a:lumMod val="95000"/>
                    <a:lumOff val="5000"/>
                  </a:schemeClr>
                </a:gs>
                <a:gs pos="0">
                  <a:srgbClr val="0F673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6840C9F2-7D20-2C37-33D4-9CB6BCBB33AD}"/>
              </a:ext>
            </a:extLst>
          </p:cNvPr>
          <p:cNvSpPr/>
          <p:nvPr/>
        </p:nvSpPr>
        <p:spPr>
          <a:xfrm>
            <a:off x="6185452" y="1645085"/>
            <a:ext cx="5710756" cy="1573050"/>
          </a:xfrm>
          <a:prstGeom prst="roundRect">
            <a:avLst>
              <a:gd name="adj" fmla="val 9855"/>
            </a:avLst>
          </a:prstGeom>
          <a:gradFill>
            <a:gsLst>
              <a:gs pos="100000">
                <a:srgbClr val="0F6737">
                  <a:alpha val="70980"/>
                </a:srgbClr>
              </a:gs>
              <a:gs pos="79000">
                <a:schemeClr val="tx1">
                  <a:lumMod val="95000"/>
                  <a:lumOff val="5000"/>
                  <a:alpha val="74000"/>
                </a:schemeClr>
              </a:gs>
            </a:gsLst>
            <a:lin ang="5400000" scaled="1"/>
          </a:gradFill>
          <a:ln>
            <a:gradFill>
              <a:gsLst>
                <a:gs pos="46000">
                  <a:schemeClr val="tx1">
                    <a:lumMod val="95000"/>
                    <a:lumOff val="5000"/>
                  </a:schemeClr>
                </a:gs>
                <a:gs pos="0">
                  <a:srgbClr val="0F673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E70B3F1B-C557-DEF4-1413-EF71DAD2AE8D}"/>
              </a:ext>
            </a:extLst>
          </p:cNvPr>
          <p:cNvSpPr/>
          <p:nvPr/>
        </p:nvSpPr>
        <p:spPr>
          <a:xfrm>
            <a:off x="342779" y="3346999"/>
            <a:ext cx="5710756" cy="1573050"/>
          </a:xfrm>
          <a:prstGeom prst="roundRect">
            <a:avLst>
              <a:gd name="adj" fmla="val 9855"/>
            </a:avLst>
          </a:prstGeom>
          <a:gradFill>
            <a:gsLst>
              <a:gs pos="100000">
                <a:srgbClr val="0F6737">
                  <a:alpha val="70980"/>
                </a:srgbClr>
              </a:gs>
              <a:gs pos="79000">
                <a:schemeClr val="tx1">
                  <a:lumMod val="95000"/>
                  <a:lumOff val="5000"/>
                  <a:alpha val="74000"/>
                </a:schemeClr>
              </a:gs>
            </a:gsLst>
            <a:lin ang="5400000" scaled="1"/>
          </a:gradFill>
          <a:ln>
            <a:gradFill>
              <a:gsLst>
                <a:gs pos="46000">
                  <a:schemeClr val="tx1">
                    <a:lumMod val="95000"/>
                    <a:lumOff val="5000"/>
                  </a:schemeClr>
                </a:gs>
                <a:gs pos="0">
                  <a:srgbClr val="0F673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FCAC04C8-67C5-FF16-6478-945BD2F3945E}"/>
              </a:ext>
            </a:extLst>
          </p:cNvPr>
          <p:cNvSpPr/>
          <p:nvPr/>
        </p:nvSpPr>
        <p:spPr>
          <a:xfrm>
            <a:off x="334132" y="4999057"/>
            <a:ext cx="5710756" cy="1573050"/>
          </a:xfrm>
          <a:prstGeom prst="roundRect">
            <a:avLst>
              <a:gd name="adj" fmla="val 9855"/>
            </a:avLst>
          </a:prstGeom>
          <a:gradFill>
            <a:gsLst>
              <a:gs pos="100000">
                <a:srgbClr val="0F6737">
                  <a:alpha val="70980"/>
                </a:srgbClr>
              </a:gs>
              <a:gs pos="79000">
                <a:schemeClr val="tx1">
                  <a:lumMod val="95000"/>
                  <a:lumOff val="5000"/>
                  <a:alpha val="74000"/>
                </a:schemeClr>
              </a:gs>
            </a:gsLst>
            <a:lin ang="5400000" scaled="1"/>
          </a:gradFill>
          <a:ln>
            <a:gradFill>
              <a:gsLst>
                <a:gs pos="46000">
                  <a:schemeClr val="tx1">
                    <a:lumMod val="95000"/>
                    <a:lumOff val="5000"/>
                  </a:schemeClr>
                </a:gs>
                <a:gs pos="0">
                  <a:srgbClr val="0F673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D76CB92B-B76C-C3C3-7959-A45356669E74}"/>
              </a:ext>
            </a:extLst>
          </p:cNvPr>
          <p:cNvSpPr/>
          <p:nvPr/>
        </p:nvSpPr>
        <p:spPr>
          <a:xfrm>
            <a:off x="334133" y="1645085"/>
            <a:ext cx="5710756" cy="1573050"/>
          </a:xfrm>
          <a:prstGeom prst="roundRect">
            <a:avLst>
              <a:gd name="adj" fmla="val 9855"/>
            </a:avLst>
          </a:prstGeom>
          <a:gradFill>
            <a:gsLst>
              <a:gs pos="100000">
                <a:srgbClr val="0F6737">
                  <a:alpha val="70980"/>
                </a:srgbClr>
              </a:gs>
              <a:gs pos="79000">
                <a:schemeClr val="tx1">
                  <a:lumMod val="95000"/>
                  <a:lumOff val="5000"/>
                  <a:alpha val="74000"/>
                </a:schemeClr>
              </a:gs>
            </a:gsLst>
            <a:lin ang="5400000" scaled="1"/>
          </a:gradFill>
          <a:ln>
            <a:gradFill>
              <a:gsLst>
                <a:gs pos="46000">
                  <a:schemeClr val="tx1">
                    <a:lumMod val="95000"/>
                    <a:lumOff val="5000"/>
                  </a:schemeClr>
                </a:gs>
                <a:gs pos="0">
                  <a:srgbClr val="0F673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9" name="Google Shape;309;p35"/>
          <p:cNvSpPr txBox="1">
            <a:spLocks noGrp="1"/>
          </p:cNvSpPr>
          <p:nvPr>
            <p:ph type="title" idx="4294967295"/>
          </p:nvPr>
        </p:nvSpPr>
        <p:spPr>
          <a:xfrm>
            <a:off x="0" y="117916"/>
            <a:ext cx="12192000" cy="1404326"/>
          </a:xfr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-US" altLang="zh-TW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TL-R1200PES-RP, TL-R1600PES-RP</a:t>
            </a:r>
            <a:br>
              <a:rPr lang="en-US" altLang="zh-TW" sz="4000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zh-TW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TL-R2400PES-RPペタバイトスケールストレージ</a:t>
            </a:r>
            <a:br>
              <a:rPr lang="en-US" altLang="zh-TW" sz="4000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endParaRPr lang="zh-TW" altLang="en-US" sz="40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Google Shape;298;p34">
            <a:extLst>
              <a:ext uri="{FF2B5EF4-FFF2-40B4-BE49-F238E27FC236}">
                <a16:creationId xmlns:a16="http://schemas.microsoft.com/office/drawing/2014/main" id="{0A386CCA-2310-48BC-B349-184FB8A6F428}"/>
              </a:ext>
            </a:extLst>
          </p:cNvPr>
          <p:cNvSpPr txBox="1">
            <a:spLocks/>
          </p:cNvSpPr>
          <p:nvPr/>
        </p:nvSpPr>
        <p:spPr>
          <a:xfrm>
            <a:off x="1587767" y="3528048"/>
            <a:ext cx="4492473" cy="656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360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ts val="2500"/>
              </a:lnSpc>
              <a:buNone/>
            </a:pPr>
            <a:r>
              <a:rPr lang="en-US" sz="2200" b="1">
                <a:solidFill>
                  <a:srgbClr val="00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最大64Gb/</a:t>
            </a:r>
            <a:r>
              <a:rPr lang="en-US" sz="2200" b="1" err="1">
                <a:solidFill>
                  <a:srgbClr val="00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秒の帯域幅</a:t>
            </a:r>
            <a:endParaRPr lang="en-US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Google Shape;298;p34">
            <a:extLst>
              <a:ext uri="{FF2B5EF4-FFF2-40B4-BE49-F238E27FC236}">
                <a16:creationId xmlns:a16="http://schemas.microsoft.com/office/drawing/2014/main" id="{DD44DE7B-49BF-44FA-8F51-501E3F3ED381}"/>
              </a:ext>
            </a:extLst>
          </p:cNvPr>
          <p:cNvSpPr txBox="1">
            <a:spLocks/>
          </p:cNvSpPr>
          <p:nvPr/>
        </p:nvSpPr>
        <p:spPr>
          <a:xfrm>
            <a:off x="7307169" y="1748308"/>
            <a:ext cx="5219649" cy="776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360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Clr>
                <a:schemeClr val="dk1"/>
              </a:buClr>
              <a:buSzPts val="935"/>
              <a:buFont typeface="Lato"/>
              <a:buNone/>
              <a:defRPr sz="1800" b="1">
                <a:solidFill>
                  <a:srgbClr val="744922"/>
                </a:solidFill>
                <a:ea typeface="微軟正黑體"/>
                <a:cs typeface="+mn-ea"/>
              </a:defRPr>
            </a:lvl1pPr>
            <a:lvl2pPr marL="9144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2pPr>
            <a:lvl3pPr marL="13716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3pPr>
            <a:lvl4pPr marL="18288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rabi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4pPr>
            <a:lvl5pPr marL="22860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5pPr>
            <a:lvl6pPr marL="27432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6pPr>
            <a:lvl7pPr marL="32004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rabi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7pPr>
            <a:lvl8pPr marL="36576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alpha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8pPr>
            <a:lvl9pPr marL="4114800" indent="-317500">
              <a:lnSpc>
                <a:spcPct val="115000"/>
              </a:lnSpc>
              <a:buClr>
                <a:schemeClr val="dk2"/>
              </a:buClr>
              <a:buSzPts val="1400"/>
              <a:buFont typeface="Lato"/>
              <a:buAutoNum type="romanLcPeriod"/>
              <a:defRPr>
                <a:solidFill>
                  <a:schemeClr val="dk2"/>
                </a:solidFill>
                <a:latin typeface="Lato"/>
                <a:ea typeface="Lato"/>
                <a:cs typeface="Lato"/>
              </a:defRPr>
            </a:lvl9pPr>
          </a:lstStyle>
          <a:p>
            <a:pPr>
              <a:lnSpc>
                <a:spcPts val="2500"/>
              </a:lnSpc>
            </a:pPr>
            <a:r>
              <a:rPr lang="en-US" sz="2200">
                <a:solidFill>
                  <a:srgbClr val="00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最大12台のJBODに対応</a:t>
            </a:r>
            <a:endParaRPr 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" name="Google Shape;298;p34">
            <a:extLst>
              <a:ext uri="{FF2B5EF4-FFF2-40B4-BE49-F238E27FC236}">
                <a16:creationId xmlns:a16="http://schemas.microsoft.com/office/drawing/2014/main" id="{16087413-7367-4E4B-B082-2358F21F2756}"/>
              </a:ext>
            </a:extLst>
          </p:cNvPr>
          <p:cNvSpPr txBox="1">
            <a:spLocks/>
          </p:cNvSpPr>
          <p:nvPr/>
        </p:nvSpPr>
        <p:spPr>
          <a:xfrm>
            <a:off x="1587767" y="3967672"/>
            <a:ext cx="3954484" cy="87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360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QXP-3X8PES拡張カードを使用すれば、帯域幅は最大64Gb/</a:t>
            </a:r>
            <a:r>
              <a:rPr lang="en-US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秒に達し、データ転送がより高速になります</a:t>
            </a: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。</a:t>
            </a:r>
            <a:endParaRPr 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" name="Google Shape;298;p34">
            <a:extLst>
              <a:ext uri="{FF2B5EF4-FFF2-40B4-BE49-F238E27FC236}">
                <a16:creationId xmlns:a16="http://schemas.microsoft.com/office/drawing/2014/main" id="{1D9DD7AF-6493-4FD8-8305-3BEA86FE5CA7}"/>
              </a:ext>
            </a:extLst>
          </p:cNvPr>
          <p:cNvSpPr txBox="1">
            <a:spLocks/>
          </p:cNvSpPr>
          <p:nvPr/>
        </p:nvSpPr>
        <p:spPr>
          <a:xfrm>
            <a:off x="7307169" y="2222830"/>
            <a:ext cx="4428818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360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1台のNASで最大12台のTL PES SATA </a:t>
            </a:r>
            <a:r>
              <a:rPr lang="en-US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JBODユニットをサポート可能です</a:t>
            </a:r>
            <a:r>
              <a:rPr 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(</a:t>
            </a:r>
            <a:r>
              <a:rPr lang="en-US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NASプラットフォームとPCIeスロット数により異なります。NAS</a:t>
            </a:r>
            <a:r>
              <a:rPr 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/</a:t>
            </a:r>
            <a:r>
              <a:rPr lang="en-US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JBOD互換性リストを参照してください</a:t>
            </a:r>
            <a:r>
              <a:rPr 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)</a:t>
            </a: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46" name="Google Shape;298;p34">
            <a:extLst>
              <a:ext uri="{FF2B5EF4-FFF2-40B4-BE49-F238E27FC236}">
                <a16:creationId xmlns:a16="http://schemas.microsoft.com/office/drawing/2014/main" id="{6850BF6F-BC55-408D-847E-3473EA1E1BAE}"/>
              </a:ext>
            </a:extLst>
          </p:cNvPr>
          <p:cNvSpPr txBox="1">
            <a:spLocks/>
          </p:cNvSpPr>
          <p:nvPr/>
        </p:nvSpPr>
        <p:spPr>
          <a:xfrm>
            <a:off x="1587767" y="2222830"/>
            <a:ext cx="3858611" cy="776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360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8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SATA HDD(各22 TB)</a:t>
            </a:r>
            <a:r>
              <a:rPr lang="ja-JP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を</a:t>
            </a: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12</a:t>
            </a:r>
            <a:r>
              <a:rPr lang="ja-JP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台直列接続すると</a:t>
            </a: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、</a:t>
            </a:r>
            <a:r>
              <a:rPr lang="ja-JP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合計容量は</a:t>
            </a: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4PB</a:t>
            </a:r>
            <a:r>
              <a:rPr lang="ja-JP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になります。</a:t>
            </a:r>
            <a:endParaRPr lang="ja-JP" alt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48" name="Google Shape;298;p34">
            <a:extLst>
              <a:ext uri="{FF2B5EF4-FFF2-40B4-BE49-F238E27FC236}">
                <a16:creationId xmlns:a16="http://schemas.microsoft.com/office/drawing/2014/main" id="{FBF4E2CD-3BC6-4102-B197-B784A8A3E5AD}"/>
              </a:ext>
            </a:extLst>
          </p:cNvPr>
          <p:cNvSpPr txBox="1">
            <a:spLocks/>
          </p:cNvSpPr>
          <p:nvPr/>
        </p:nvSpPr>
        <p:spPr>
          <a:xfrm>
            <a:off x="7307170" y="3842412"/>
            <a:ext cx="4589038" cy="815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360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800"/>
              </a:spcBef>
              <a:buNone/>
            </a:pP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12 x TL-R2400PES-RP JBOD は、最大288台のコスト効率に優れた (SATA) </a:t>
            </a:r>
            <a:r>
              <a:rPr lang="en-US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ディスクに対応します</a:t>
            </a: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。</a:t>
            </a:r>
            <a:endParaRPr 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49" name="Google Shape;298;p34">
            <a:extLst>
              <a:ext uri="{FF2B5EF4-FFF2-40B4-BE49-F238E27FC236}">
                <a16:creationId xmlns:a16="http://schemas.microsoft.com/office/drawing/2014/main" id="{8CA53D96-6BAE-4DFA-AC46-F0691A7C688F}"/>
              </a:ext>
            </a:extLst>
          </p:cNvPr>
          <p:cNvSpPr txBox="1">
            <a:spLocks/>
          </p:cNvSpPr>
          <p:nvPr/>
        </p:nvSpPr>
        <p:spPr>
          <a:xfrm>
            <a:off x="7307169" y="3536832"/>
            <a:ext cx="4730456" cy="55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360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ts val="2500"/>
              </a:lnSpc>
              <a:buNone/>
            </a:pPr>
            <a:r>
              <a:rPr lang="en-US" sz="2200" b="1">
                <a:solidFill>
                  <a:srgbClr val="00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最大288台のSATAドライブに対応</a:t>
            </a:r>
            <a:endParaRPr 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Google Shape;298;p34">
            <a:extLst>
              <a:ext uri="{FF2B5EF4-FFF2-40B4-BE49-F238E27FC236}">
                <a16:creationId xmlns:a16="http://schemas.microsoft.com/office/drawing/2014/main" id="{43857BD8-485F-4275-B262-BC4BD0693F20}"/>
              </a:ext>
            </a:extLst>
          </p:cNvPr>
          <p:cNvSpPr txBox="1">
            <a:spLocks/>
          </p:cNvSpPr>
          <p:nvPr/>
        </p:nvSpPr>
        <p:spPr>
          <a:xfrm>
            <a:off x="1587767" y="5222106"/>
            <a:ext cx="4438380" cy="56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360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ts val="2500"/>
              </a:lnSpc>
              <a:buNone/>
            </a:pPr>
            <a:r>
              <a:rPr lang="en-US" sz="2200" b="1" err="1">
                <a:solidFill>
                  <a:srgbClr val="00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ホストベースの電源管理</a:t>
            </a:r>
            <a:endParaRPr lang="en-US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Google Shape;298;p34">
            <a:extLst>
              <a:ext uri="{FF2B5EF4-FFF2-40B4-BE49-F238E27FC236}">
                <a16:creationId xmlns:a16="http://schemas.microsoft.com/office/drawing/2014/main" id="{03A4A8CB-2963-4912-B924-CF7F1C6DB5DD}"/>
              </a:ext>
            </a:extLst>
          </p:cNvPr>
          <p:cNvSpPr txBox="1">
            <a:spLocks/>
          </p:cNvSpPr>
          <p:nvPr/>
        </p:nvSpPr>
        <p:spPr>
          <a:xfrm>
            <a:off x="1587767" y="5801377"/>
            <a:ext cx="4163532" cy="1078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360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800"/>
              </a:spcBef>
              <a:buNone/>
            </a:pPr>
            <a:r>
              <a:rPr lang="en-US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JBODの電源ステータスはホストNASとリンクしており、IT担当者のハードウェア管理作業を軽減するのに役立ちます</a:t>
            </a:r>
            <a:r>
              <a:rPr 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。</a:t>
            </a: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Google Shape;298;p34">
            <a:extLst>
              <a:ext uri="{FF2B5EF4-FFF2-40B4-BE49-F238E27FC236}">
                <a16:creationId xmlns:a16="http://schemas.microsoft.com/office/drawing/2014/main" id="{775A6776-F207-47F5-8F9C-6806C16819F3}"/>
              </a:ext>
            </a:extLst>
          </p:cNvPr>
          <p:cNvSpPr txBox="1">
            <a:spLocks/>
          </p:cNvSpPr>
          <p:nvPr/>
        </p:nvSpPr>
        <p:spPr>
          <a:xfrm>
            <a:off x="7307169" y="5657846"/>
            <a:ext cx="4643944" cy="113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360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800"/>
              </a:spcBef>
              <a:buNone/>
            </a:pPr>
            <a:r>
              <a:rPr 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ホットスワップ対応ハードディスク・ドライブに加え、JBODホットスワップにも対応しているため、IT担当者はNASモデル間で大量のデータをより迅速に移行できます。</a:t>
            </a: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ea"/>
            </a:endParaRPr>
          </a:p>
        </p:txBody>
      </p:sp>
      <p:sp>
        <p:nvSpPr>
          <p:cNvPr id="38" name="Google Shape;298;p34">
            <a:extLst>
              <a:ext uri="{FF2B5EF4-FFF2-40B4-BE49-F238E27FC236}">
                <a16:creationId xmlns:a16="http://schemas.microsoft.com/office/drawing/2014/main" id="{FD0F6B58-3D35-434A-BCEB-A4BEE0A70F0C}"/>
              </a:ext>
            </a:extLst>
          </p:cNvPr>
          <p:cNvSpPr txBox="1">
            <a:spLocks/>
          </p:cNvSpPr>
          <p:nvPr/>
        </p:nvSpPr>
        <p:spPr>
          <a:xfrm>
            <a:off x="7307169" y="5102076"/>
            <a:ext cx="4730457" cy="647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360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ts val="2500"/>
              </a:lnSpc>
              <a:buNone/>
            </a:pPr>
            <a:r>
              <a:rPr lang="en-US" sz="2200" b="1" err="1">
                <a:solidFill>
                  <a:srgbClr val="00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ホットスワップ機能で移行が簡単</a:t>
            </a:r>
            <a:endParaRPr lang="en-US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F96AF1D-5C73-B82E-DC29-0B5E356D0E2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66291" y="3632263"/>
            <a:ext cx="888705" cy="888705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842C1C5-1A3E-B570-07A7-D0C729CC4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4737" y="2025937"/>
            <a:ext cx="932909" cy="932909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473AF9C8-F785-0E78-5A38-349D58D241A3}"/>
              </a:ext>
            </a:extLst>
          </p:cNvPr>
          <p:cNvSpPr txBox="1"/>
          <p:nvPr/>
        </p:nvSpPr>
        <p:spPr>
          <a:xfrm>
            <a:off x="456013" y="1983331"/>
            <a:ext cx="108223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400" dirty="0">
                <a:solidFill>
                  <a:srgbClr val="CFCFC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PB</a:t>
            </a:r>
          </a:p>
          <a:p>
            <a:r>
              <a:rPr lang="en-US" altLang="zh-TW" sz="2400" dirty="0">
                <a:solidFill>
                  <a:srgbClr val="CFCFC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Scale</a:t>
            </a:r>
            <a:endParaRPr lang="zh-TW" altLang="en-US" sz="2400" dirty="0">
              <a:solidFill>
                <a:srgbClr val="CFCFC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33E219AB-B2DB-D560-D1F3-89978CD64D5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6324737" y="3754134"/>
            <a:ext cx="751585" cy="751585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57F9204F-7676-762D-FC38-831524FDA1D7}"/>
              </a:ext>
            </a:extLst>
          </p:cNvPr>
          <p:cNvSpPr txBox="1"/>
          <p:nvPr/>
        </p:nvSpPr>
        <p:spPr>
          <a:xfrm>
            <a:off x="6263056" y="5431639"/>
            <a:ext cx="111953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000">
                <a:solidFill>
                  <a:srgbClr val="CFCFC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HOT</a:t>
            </a:r>
          </a:p>
          <a:p>
            <a:r>
              <a:rPr lang="en-US" altLang="zh-TW" sz="2000">
                <a:solidFill>
                  <a:srgbClr val="CFCFC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SWAP</a:t>
            </a:r>
            <a:endParaRPr lang="zh-TW" altLang="en-US" sz="2000">
              <a:solidFill>
                <a:srgbClr val="CFCFC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D6A4BC25-561E-B973-EE2D-BCF1A0FD783D}"/>
              </a:ext>
            </a:extLst>
          </p:cNvPr>
          <p:cNvGrpSpPr/>
          <p:nvPr/>
        </p:nvGrpSpPr>
        <p:grpSpPr>
          <a:xfrm>
            <a:off x="521462" y="5450337"/>
            <a:ext cx="701179" cy="670490"/>
            <a:chOff x="458394" y="4626843"/>
            <a:chExt cx="1130552" cy="1130552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AA7A4E28-1314-E5B4-186F-6E835B10C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</a:blip>
            <a:stretch>
              <a:fillRect/>
            </a:stretch>
          </p:blipFill>
          <p:spPr>
            <a:xfrm>
              <a:off x="458394" y="4626843"/>
              <a:ext cx="1130552" cy="1130552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48772E49-3A47-0BF0-3580-7E6E0F664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70000" contrast="-70000"/>
            </a:blip>
            <a:stretch>
              <a:fillRect/>
            </a:stretch>
          </p:blipFill>
          <p:spPr>
            <a:xfrm>
              <a:off x="730140" y="4909301"/>
              <a:ext cx="609317" cy="609317"/>
            </a:xfrm>
            <a:prstGeom prst="rect">
              <a:avLst/>
            </a:prstGeom>
          </p:spPr>
        </p:pic>
      </p:grpSp>
      <p:sp>
        <p:nvSpPr>
          <p:cNvPr id="3" name="Google Shape;298;p34">
            <a:extLst>
              <a:ext uri="{FF2B5EF4-FFF2-40B4-BE49-F238E27FC236}">
                <a16:creationId xmlns:a16="http://schemas.microsoft.com/office/drawing/2014/main" id="{7E93AF50-ADA0-E5E0-570F-39FD21EB3B34}"/>
              </a:ext>
            </a:extLst>
          </p:cNvPr>
          <p:cNvSpPr txBox="1">
            <a:spLocks/>
          </p:cNvSpPr>
          <p:nvPr/>
        </p:nvSpPr>
        <p:spPr>
          <a:xfrm>
            <a:off x="1587767" y="1721572"/>
            <a:ext cx="4232969" cy="776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360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ts val="2500"/>
              </a:lnSpc>
              <a:buNone/>
            </a:pPr>
            <a:r>
              <a:rPr lang="en-US" sz="1800" b="1" err="1">
                <a:solidFill>
                  <a:srgbClr val="00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ペタバイトスケールソリューション</a:t>
            </a:r>
            <a:endParaRPr lang="en-US" sz="18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3866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腦, 圖書, 螢幕擷取畫面 的圖片&#10;&#10;自動產生的描述">
            <a:extLst>
              <a:ext uri="{FF2B5EF4-FFF2-40B4-BE49-F238E27FC236}">
                <a16:creationId xmlns:a16="http://schemas.microsoft.com/office/drawing/2014/main" id="{D7F6BF8B-5215-65B2-80D7-F3DEA0D90B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002CA12-15BD-42DB-B142-88DE313A9869}"/>
              </a:ext>
            </a:extLst>
          </p:cNvPr>
          <p:cNvSpPr/>
          <p:nvPr/>
        </p:nvSpPr>
        <p:spPr>
          <a:xfrm>
            <a:off x="908050" y="4476750"/>
            <a:ext cx="4368800" cy="5842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7462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A5F9F0-BDAA-DFAF-ADCE-93B60B786EF4}"/>
              </a:ext>
            </a:extLst>
          </p:cNvPr>
          <p:cNvSpPr txBox="1">
            <a:spLocks/>
          </p:cNvSpPr>
          <p:nvPr/>
        </p:nvSpPr>
        <p:spPr>
          <a:xfrm>
            <a:off x="0" y="6948"/>
            <a:ext cx="12192000" cy="1659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SAS </a:t>
            </a:r>
            <a:r>
              <a:rPr lang="en-US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JBODデータ移行：SATA</a:t>
            </a:r>
            <a:r>
              <a:rPr 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HDDを</a:t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SAS </a:t>
            </a:r>
            <a:r>
              <a:rPr lang="en-US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JBODからPCIe</a:t>
            </a:r>
            <a:r>
              <a:rPr 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SATA </a:t>
            </a:r>
            <a:r>
              <a:rPr lang="en-US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JBODへ</a:t>
            </a: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7D9920-C25A-BB4D-EB63-7DC879F08BD2}"/>
              </a:ext>
            </a:extLst>
          </p:cNvPr>
          <p:cNvSpPr txBox="1"/>
          <p:nvPr/>
        </p:nvSpPr>
        <p:spPr>
          <a:xfrm>
            <a:off x="328728" y="1559455"/>
            <a:ext cx="11882815" cy="11126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元のNASのSATA </a:t>
            </a:r>
            <a:r>
              <a:rPr lang="en-US" sz="17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HDD拡張付きJBODをSAS</a:t>
            </a:r>
            <a:r>
              <a:rPr lang="en-US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JBDOからSATA</a:t>
            </a:r>
            <a:r>
              <a:rPr lang="en-US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JBODに移行するには、以下の手順を実行します</a:t>
            </a:r>
            <a:r>
              <a:rPr lang="en-US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： </a:t>
            </a:r>
            <a:b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</a:br>
            <a:r>
              <a:rPr lang="en-US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1. プールの安全な取り外し、2.通常のシャットダウン、3.PCIe拡張カードの取り付け、4.SATA </a:t>
            </a:r>
            <a:r>
              <a:rPr lang="en-US" sz="17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HDDからPCIe</a:t>
            </a:r>
            <a:r>
              <a:rPr lang="en-US" sz="17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JBODへの移行、5.SAS JBODの取り外し、6.PCIe JBOD接続後のNASの起動、7.マウントとリストア。</a:t>
            </a:r>
            <a:endParaRPr 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5AB13815-6457-80F3-0C73-429BEF79F9C4}"/>
              </a:ext>
            </a:extLst>
          </p:cNvPr>
          <p:cNvGrpSpPr/>
          <p:nvPr/>
        </p:nvGrpSpPr>
        <p:grpSpPr>
          <a:xfrm>
            <a:off x="309185" y="2953594"/>
            <a:ext cx="11573629" cy="3885548"/>
            <a:chOff x="152075" y="2673890"/>
            <a:chExt cx="12039925" cy="4042095"/>
          </a:xfrm>
        </p:grpSpPr>
        <p:pic>
          <p:nvPicPr>
            <p:cNvPr id="3" name="圖片 2" descr="一張含有 電子產品, 電子裝置, 輸入裝置, 周邊設備 的圖片&#10;&#10;自動產生的描述">
              <a:extLst>
                <a:ext uri="{FF2B5EF4-FFF2-40B4-BE49-F238E27FC236}">
                  <a16:creationId xmlns:a16="http://schemas.microsoft.com/office/drawing/2014/main" id="{7C92632E-FBD7-C2A5-D799-26F6F9841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6892" b="26426"/>
            <a:stretch/>
          </p:blipFill>
          <p:spPr>
            <a:xfrm>
              <a:off x="419100" y="4495696"/>
              <a:ext cx="3204145" cy="935012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E29DF95-5C07-FF8B-AEE9-6D64B0A4CD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6864" y="3089451"/>
              <a:ext cx="3695700" cy="935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圖片 5" descr="一張含有 電子產品, 電子裝置, 輸入裝置, 周邊設備 的圖片&#10;&#10;自動產生的描述">
              <a:extLst>
                <a:ext uri="{FF2B5EF4-FFF2-40B4-BE49-F238E27FC236}">
                  <a16:creationId xmlns:a16="http://schemas.microsoft.com/office/drawing/2014/main" id="{AAEF5BED-D2CB-ED4C-7193-D7E41D2DA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6892" b="26426"/>
            <a:stretch/>
          </p:blipFill>
          <p:spPr>
            <a:xfrm>
              <a:off x="4676775" y="4495696"/>
              <a:ext cx="3204145" cy="935012"/>
            </a:xfrm>
            <a:prstGeom prst="rect">
              <a:avLst/>
            </a:prstGeom>
          </p:spPr>
        </p:pic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8E28CE30-6B0D-DE9D-9F24-C5A9F684776B}"/>
                </a:ext>
              </a:extLst>
            </p:cNvPr>
            <p:cNvSpPr txBox="1"/>
            <p:nvPr/>
          </p:nvSpPr>
          <p:spPr>
            <a:xfrm>
              <a:off x="3263562" y="2772168"/>
              <a:ext cx="1930389" cy="28815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2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Arial" panose="020B0604020202020204" pitchFamily="34" charset="0"/>
                </a:rPr>
                <a:t>TS-h2490FU</a:t>
              </a:r>
              <a:r>
                <a:rPr lang="zh-TW" altLang="en-US" sz="12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TW" sz="12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Arial" panose="020B0604020202020204" pitchFamily="34" charset="0"/>
                </a:rPr>
                <a:t>(NAS)</a:t>
              </a:r>
              <a:endPara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195CB37-8D58-1523-6327-11CE617A6B04}"/>
                </a:ext>
              </a:extLst>
            </p:cNvPr>
            <p:cNvSpPr txBox="1"/>
            <p:nvPr/>
          </p:nvSpPr>
          <p:spPr>
            <a:xfrm>
              <a:off x="1030358" y="4007571"/>
              <a:ext cx="1930389" cy="54430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Arial" panose="020B0604020202020204" pitchFamily="34" charset="0"/>
                </a:rPr>
                <a:t>TL-R1620Sep-RP</a:t>
              </a:r>
              <a:r>
                <a:rPr lang="zh-TW" altLang="en-US" sz="14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TW" sz="14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Arial" panose="020B0604020202020204" pitchFamily="34" charset="0"/>
                </a:rPr>
                <a:t>(SAS</a:t>
              </a:r>
              <a:r>
                <a:rPr lang="zh-TW" altLang="en-US" sz="14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TW" sz="14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Arial" panose="020B0604020202020204" pitchFamily="34" charset="0"/>
                </a:rPr>
                <a:t>JBOD)</a:t>
              </a:r>
              <a:endPara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281C03-110F-B96E-0C96-EFB87EEAB47C}"/>
                </a:ext>
              </a:extLst>
            </p:cNvPr>
            <p:cNvSpPr txBox="1"/>
            <p:nvPr/>
          </p:nvSpPr>
          <p:spPr>
            <a:xfrm>
              <a:off x="5230538" y="3978703"/>
              <a:ext cx="1930389" cy="54430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Arial" panose="020B0604020202020204" pitchFamily="34" charset="0"/>
                </a:rPr>
                <a:t>TL-R1600PES-RP</a:t>
              </a:r>
            </a:p>
            <a:p>
              <a:pPr algn="ctr"/>
              <a:r>
                <a:rPr lang="en-US" altLang="zh-TW" sz="14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Arial" panose="020B0604020202020204" pitchFamily="34" charset="0"/>
                </a:rPr>
                <a:t>(PCIe JBOD</a:t>
              </a:r>
              <a:endPara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89E06915-D03D-51F6-5E68-AB31475B7D58}"/>
                </a:ext>
              </a:extLst>
            </p:cNvPr>
            <p:cNvSpPr txBox="1"/>
            <p:nvPr/>
          </p:nvSpPr>
          <p:spPr>
            <a:xfrm>
              <a:off x="7963244" y="2685453"/>
              <a:ext cx="1930389" cy="28815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200" err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Arial" panose="020B0604020202020204" pitchFamily="34" charset="0"/>
                </a:rPr>
                <a:t>安全に取り外し</a:t>
              </a:r>
              <a:endParaRPr lang="en-US" altLang="zh-TW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00DBEE80-2826-4ADC-A83F-D71B3CF49509}"/>
                </a:ext>
              </a:extLst>
            </p:cNvPr>
            <p:cNvSpPr txBox="1"/>
            <p:nvPr/>
          </p:nvSpPr>
          <p:spPr>
            <a:xfrm>
              <a:off x="10054454" y="2673890"/>
              <a:ext cx="1930389" cy="28815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200" err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Arial" panose="020B0604020202020204" pitchFamily="34" charset="0"/>
                </a:rPr>
                <a:t>復元</a:t>
              </a:r>
              <a:endParaRPr lang="en-US" altLang="zh-TW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01BA9EF4-7B18-6F64-7F77-BCAD4EDB9854}"/>
                </a:ext>
              </a:extLst>
            </p:cNvPr>
            <p:cNvCxnSpPr>
              <a:cxnSpLocks/>
              <a:stCxn id="1026" idx="1"/>
            </p:cNvCxnSpPr>
            <p:nvPr/>
          </p:nvCxnSpPr>
          <p:spPr>
            <a:xfrm flipH="1" flipV="1">
              <a:off x="1522048" y="3552479"/>
              <a:ext cx="804816" cy="447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518DEFFB-2105-CDFA-245A-4F6E387899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8570" y="3919029"/>
              <a:ext cx="0" cy="48126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86308278-06E8-EED5-FBC4-E2688B0465F4}"/>
                </a:ext>
              </a:extLst>
            </p:cNvPr>
            <p:cNvSpPr txBox="1"/>
            <p:nvPr/>
          </p:nvSpPr>
          <p:spPr>
            <a:xfrm>
              <a:off x="152075" y="2773410"/>
              <a:ext cx="1930389" cy="28815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Arial" panose="020B0604020202020204" pitchFamily="34" charset="0"/>
                </a:rPr>
                <a:t>SAS</a:t>
              </a:r>
              <a:r>
                <a:rPr lang="zh-TW" altLang="en-US" sz="12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Arial" panose="020B0604020202020204" pitchFamily="34" charset="0"/>
                </a:rPr>
                <a:t>拡張カード</a:t>
              </a:r>
              <a:endParaRPr 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27" name="圖片 26" descr="一張含有 文字, 螢幕擷取畫面 的圖片&#10;&#10;自動產生的描述">
              <a:extLst>
                <a:ext uri="{FF2B5EF4-FFF2-40B4-BE49-F238E27FC236}">
                  <a16:creationId xmlns:a16="http://schemas.microsoft.com/office/drawing/2014/main" id="{8A204CEA-82AD-0B5B-C70A-954EB5BF4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563" r="9488"/>
            <a:stretch/>
          </p:blipFill>
          <p:spPr>
            <a:xfrm>
              <a:off x="6599004" y="3081187"/>
              <a:ext cx="1210786" cy="935012"/>
            </a:xfrm>
            <a:prstGeom prst="rect">
              <a:avLst/>
            </a:prstGeom>
          </p:spPr>
        </p:pic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F710EC51-133B-F571-5C61-2279F466973B}"/>
                </a:ext>
              </a:extLst>
            </p:cNvPr>
            <p:cNvSpPr txBox="1"/>
            <p:nvPr/>
          </p:nvSpPr>
          <p:spPr>
            <a:xfrm>
              <a:off x="6032855" y="2715718"/>
              <a:ext cx="1930389" cy="28815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Arial" panose="020B0604020202020204" pitchFamily="34" charset="0"/>
                </a:rPr>
                <a:t>PCIe</a:t>
              </a:r>
              <a:r>
                <a:rPr lang="zh-TW" altLang="en-US" sz="12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Arial" panose="020B0604020202020204" pitchFamily="34" charset="0"/>
                </a:rPr>
                <a:t>拡張カード</a:t>
              </a:r>
              <a:endParaRPr 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DF266CD2-0EEF-7F70-C372-2CD3FAEB75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97635" y="3494728"/>
              <a:ext cx="804816" cy="447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C3F6F248-E069-66CC-FC9E-4F4232926E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4397" y="3919029"/>
              <a:ext cx="0" cy="481269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F2157B3-1F44-3497-3569-C24A31708D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7771" y="3061288"/>
              <a:ext cx="1118631" cy="954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圖片 31" descr="一張含有 電子產品, 駕駛, 資料儲存裝置 的圖片&#10;&#10;自動產生的描述">
              <a:extLst>
                <a:ext uri="{FF2B5EF4-FFF2-40B4-BE49-F238E27FC236}">
                  <a16:creationId xmlns:a16="http://schemas.microsoft.com/office/drawing/2014/main" id="{3B248059-B64D-4B18-2FE4-F45EE9745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864932" y="5516600"/>
              <a:ext cx="1022281" cy="1022281"/>
            </a:xfrm>
            <a:prstGeom prst="rect">
              <a:avLst/>
            </a:prstGeom>
          </p:spPr>
        </p:pic>
        <p:pic>
          <p:nvPicPr>
            <p:cNvPr id="33" name="圖片 32" descr="一張含有 電子產品, 駕駛, 資料儲存裝置 的圖片&#10;&#10;自動產生的描述">
              <a:extLst>
                <a:ext uri="{FF2B5EF4-FFF2-40B4-BE49-F238E27FC236}">
                  <a16:creationId xmlns:a16="http://schemas.microsoft.com/office/drawing/2014/main" id="{EC6228A9-C3C8-E7A3-26C7-5286818D7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206476" y="5526106"/>
              <a:ext cx="1022281" cy="1022281"/>
            </a:xfrm>
            <a:prstGeom prst="rect">
              <a:avLst/>
            </a:prstGeom>
          </p:spPr>
        </p:pic>
        <p:pic>
          <p:nvPicPr>
            <p:cNvPr id="34" name="圖片 33" descr="一張含有 電子產品, 駕駛, 資料儲存裝置 的圖片&#10;&#10;自動產生的描述">
              <a:extLst>
                <a:ext uri="{FF2B5EF4-FFF2-40B4-BE49-F238E27FC236}">
                  <a16:creationId xmlns:a16="http://schemas.microsoft.com/office/drawing/2014/main" id="{6FC4D267-C592-4DFD-CD0C-A08E50858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699170" y="5530859"/>
              <a:ext cx="1022281" cy="1022281"/>
            </a:xfrm>
            <a:prstGeom prst="rect">
              <a:avLst/>
            </a:prstGeom>
          </p:spPr>
        </p:pic>
        <p:pic>
          <p:nvPicPr>
            <p:cNvPr id="35" name="圖片 34" descr="一張含有 電子產品, 駕駛, 資料儲存裝置 的圖片&#10;&#10;自動產生的描述">
              <a:extLst>
                <a:ext uri="{FF2B5EF4-FFF2-40B4-BE49-F238E27FC236}">
                  <a16:creationId xmlns:a16="http://schemas.microsoft.com/office/drawing/2014/main" id="{395BD2EA-8363-4BB3-D00C-C20795B1A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093938" y="5564187"/>
              <a:ext cx="1022281" cy="1022281"/>
            </a:xfrm>
            <a:prstGeom prst="rect">
              <a:avLst/>
            </a:prstGeom>
          </p:spPr>
        </p:pic>
        <p:sp>
          <p:nvSpPr>
            <p:cNvPr id="36" name="TextBox 8">
              <a:extLst>
                <a:ext uri="{FF2B5EF4-FFF2-40B4-BE49-F238E27FC236}">
                  <a16:creationId xmlns:a16="http://schemas.microsoft.com/office/drawing/2014/main" id="{AA4A2C30-9CC8-140B-3E88-C9D41B7F4E43}"/>
                </a:ext>
              </a:extLst>
            </p:cNvPr>
            <p:cNvSpPr txBox="1"/>
            <p:nvPr/>
          </p:nvSpPr>
          <p:spPr>
            <a:xfrm>
              <a:off x="3025381" y="6427826"/>
              <a:ext cx="1930389" cy="28815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altLang="zh-TW" sz="12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Arial" panose="020B0604020202020204" pitchFamily="34" charset="0"/>
                </a:rPr>
                <a:t>16 x HDDs</a:t>
              </a:r>
            </a:p>
          </p:txBody>
        </p:sp>
        <p:sp>
          <p:nvSpPr>
            <p:cNvPr id="38" name="箭號: 上彎 37">
              <a:extLst>
                <a:ext uri="{FF2B5EF4-FFF2-40B4-BE49-F238E27FC236}">
                  <a16:creationId xmlns:a16="http://schemas.microsoft.com/office/drawing/2014/main" id="{F309A3EB-B06F-E91C-FD22-8B71863C7421}"/>
                </a:ext>
              </a:extLst>
            </p:cNvPr>
            <p:cNvSpPr/>
            <p:nvPr/>
          </p:nvSpPr>
          <p:spPr>
            <a:xfrm rot="5400000">
              <a:off x="1686882" y="5531130"/>
              <a:ext cx="791164" cy="741622"/>
            </a:xfrm>
            <a:prstGeom prst="bentUpArrow">
              <a:avLst>
                <a:gd name="adj1" fmla="val 23716"/>
                <a:gd name="adj2" fmla="val 25000"/>
                <a:gd name="adj3" fmla="val 2500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9" name="箭號: 上彎 38">
              <a:extLst>
                <a:ext uri="{FF2B5EF4-FFF2-40B4-BE49-F238E27FC236}">
                  <a16:creationId xmlns:a16="http://schemas.microsoft.com/office/drawing/2014/main" id="{3114A5CF-11A3-3650-AD7E-A10F10B0B6F4}"/>
                </a:ext>
              </a:extLst>
            </p:cNvPr>
            <p:cNvSpPr/>
            <p:nvPr/>
          </p:nvSpPr>
          <p:spPr>
            <a:xfrm>
              <a:off x="5529646" y="5468219"/>
              <a:ext cx="791164" cy="741622"/>
            </a:xfrm>
            <a:prstGeom prst="bentUpArrow">
              <a:avLst>
                <a:gd name="adj1" fmla="val 23716"/>
                <a:gd name="adj2" fmla="val 25000"/>
                <a:gd name="adj3" fmla="val 25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D1B8F3B-20AF-A95D-515C-58E484542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407" r="6444"/>
            <a:stretch/>
          </p:blipFill>
          <p:spPr>
            <a:xfrm>
              <a:off x="7924391" y="3032922"/>
              <a:ext cx="2075540" cy="197195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1396B9F-4CBF-001B-653B-644E5C6C2E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292" r="5020"/>
            <a:stretch/>
          </p:blipFill>
          <p:spPr>
            <a:xfrm>
              <a:off x="10054454" y="3015871"/>
              <a:ext cx="2137546" cy="2000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4122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527227"/>
              </p:ext>
            </p:extLst>
          </p:nvPr>
        </p:nvGraphicFramePr>
        <p:xfrm>
          <a:off x="285564" y="1461283"/>
          <a:ext cx="11620871" cy="50653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5347">
                  <a:extLst>
                    <a:ext uri="{9D8B030D-6E8A-4147-A177-3AD203B41FA5}">
                      <a16:colId xmlns:a16="http://schemas.microsoft.com/office/drawing/2014/main" val="510637732"/>
                    </a:ext>
                  </a:extLst>
                </a:gridCol>
                <a:gridCol w="2448881">
                  <a:extLst>
                    <a:ext uri="{9D8B030D-6E8A-4147-A177-3AD203B41FA5}">
                      <a16:colId xmlns:a16="http://schemas.microsoft.com/office/drawing/2014/main" val="1887938915"/>
                    </a:ext>
                  </a:extLst>
                </a:gridCol>
                <a:gridCol w="2448881">
                  <a:extLst>
                    <a:ext uri="{9D8B030D-6E8A-4147-A177-3AD203B41FA5}">
                      <a16:colId xmlns:a16="http://schemas.microsoft.com/office/drawing/2014/main" val="183149185"/>
                    </a:ext>
                  </a:extLst>
                </a:gridCol>
                <a:gridCol w="2448881">
                  <a:extLst>
                    <a:ext uri="{9D8B030D-6E8A-4147-A177-3AD203B41FA5}">
                      <a16:colId xmlns:a16="http://schemas.microsoft.com/office/drawing/2014/main" val="1248060341"/>
                    </a:ext>
                  </a:extLst>
                </a:gridCol>
                <a:gridCol w="2448881">
                  <a:extLst>
                    <a:ext uri="{9D8B030D-6E8A-4147-A177-3AD203B41FA5}">
                      <a16:colId xmlns:a16="http://schemas.microsoft.com/office/drawing/2014/main" val="1205505724"/>
                    </a:ext>
                  </a:extLst>
                </a:gridCol>
              </a:tblGrid>
              <a:tr h="375551">
                <a:tc>
                  <a:txBody>
                    <a:bodyPr/>
                    <a:lstStyle/>
                    <a:p>
                      <a:pPr algn="ctr"/>
                      <a:endParaRPr lang="zh-TW" sz="1100">
                        <a:sym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F2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F2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F21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PCIe JBOD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F2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F2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F2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SATA JBOD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F2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F2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F21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USB</a:t>
                      </a:r>
                      <a:r>
                        <a:rPr lang="zh-TW" altLang="en-US" sz="14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JBOD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F2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F2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F2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SAS JBOD</a:t>
                      </a:r>
                      <a:endParaRPr lang="zh-TW" altLang="en-US" sz="1400">
                        <a:solidFill>
                          <a:schemeClr val="tx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F2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F2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F2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730999"/>
                  </a:ext>
                </a:extLst>
              </a:tr>
              <a:tr h="4415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b="1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Model</a:t>
                      </a:r>
                      <a:endParaRPr lang="en-US" altLang="zh-TW" sz="1100" b="1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F2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TL-R1200PES-RP, TL-R1600PES-RP, TL-R2400PES-RP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F2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TL-D400S, TL-R400S, TL-D800S, TL-R1200S-RP, TL-D1600S</a:t>
                      </a:r>
                      <a:endParaRPr lang="zh-TW" altLang="en-US" sz="11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F2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TL-D800C, TL-R1200C-RP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F2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TL-R1220Sep-RP, TL-R1620Sep-RP</a:t>
                      </a:r>
                      <a:endParaRPr lang="zh-TW" altLang="en-US" sz="11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F2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384412"/>
                  </a:ext>
                </a:extLst>
              </a:tr>
              <a:tr h="37555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Form factor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Rackmount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Rackmount</a:t>
                      </a:r>
                      <a:r>
                        <a:rPr lang="zh-TW" altLang="en-US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/</a:t>
                      </a:r>
                      <a:r>
                        <a:rPr lang="zh-TW" altLang="en-US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Tower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Rackmount</a:t>
                      </a:r>
                      <a:r>
                        <a:rPr lang="zh-TW" altLang="en-US" sz="110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/</a:t>
                      </a:r>
                      <a:r>
                        <a:rPr lang="zh-TW" altLang="en-US" sz="110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Tower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Rackmount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00551"/>
                  </a:ext>
                </a:extLst>
              </a:tr>
              <a:tr h="37555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b="1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Operating system</a:t>
                      </a:r>
                      <a:endParaRPr lang="en-US" altLang="zh-TW" sz="1100" b="1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QTS/</a:t>
                      </a:r>
                      <a:r>
                        <a:rPr lang="en-US" altLang="zh-TW" sz="1100" err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QuTS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hero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QTS/</a:t>
                      </a:r>
                      <a:r>
                        <a:rPr lang="en-US" altLang="zh-TW" sz="1100" err="1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QuTS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 hero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/Windows/Ubuntu</a:t>
                      </a:r>
                      <a:endParaRPr lang="en-US" altLang="zh-TW" sz="1100">
                        <a:solidFill>
                          <a:schemeClr val="bg1"/>
                        </a:solidFill>
                        <a:latin typeface="+mn-lt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QTS/</a:t>
                      </a:r>
                      <a:r>
                        <a:rPr lang="en-US" altLang="zh-TW" sz="1100" err="1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QuTS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 hero/Windows/Ubuntu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QTS/QuTS hero/Windows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635147"/>
                  </a:ext>
                </a:extLst>
              </a:tr>
              <a:tr h="37555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Max support 3.5” HDD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24-bay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12-bay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12-bay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16-bay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139149"/>
                  </a:ext>
                </a:extLst>
              </a:tr>
              <a:tr h="4415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b="1" kern="12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+mn-cs"/>
                          <a:sym typeface="Arial" panose="020B0604020202020204" pitchFamily="34" charset="0"/>
                        </a:rPr>
                        <a:t>Max support JBODs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12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(not support Multipath)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(support Multipath)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571439"/>
                  </a:ext>
                </a:extLst>
              </a:tr>
              <a:tr h="37555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Max</a:t>
                      </a:r>
                      <a:r>
                        <a:rPr lang="zh-TW" altLang="en-US" sz="11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1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expansion capacity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4</a:t>
                      </a:r>
                      <a:r>
                        <a:rPr lang="zh-TW" altLang="en-US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PB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kern="12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+mn-cs"/>
                          <a:sym typeface="Arial" panose="020B0604020202020204" pitchFamily="34" charset="0"/>
                        </a:rPr>
                        <a:t>347 TB</a:t>
                      </a:r>
                      <a:endParaRPr lang="zh-TW" altLang="en-US" sz="1100" kern="12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kern="120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cs typeface="+mn-cs"/>
                          <a:sym typeface="Arial" panose="020B0604020202020204" pitchFamily="34" charset="0"/>
                        </a:rPr>
                        <a:t>347 TB</a:t>
                      </a:r>
                      <a:endParaRPr lang="zh-TW" altLang="en-US" sz="1100" kern="1200">
                        <a:solidFill>
                          <a:schemeClr val="bg1"/>
                        </a:solidFill>
                        <a:latin typeface="+mn-lt"/>
                        <a:ea typeface="微軟正黑體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4 PB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890196"/>
                  </a:ext>
                </a:extLst>
              </a:tr>
              <a:tr h="37555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Max support HDDs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288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en-US" altLang="zh-TW" sz="1100" kern="12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+mn-cs"/>
                          <a:sym typeface="Arial" panose="020B0604020202020204" pitchFamily="34" charset="0"/>
                        </a:rPr>
                        <a:t>24</a:t>
                      </a:r>
                      <a:endParaRPr lang="zh-TW" altLang="en-US" sz="1100" kern="120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kern="120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cs typeface="+mn-cs"/>
                          <a:sym typeface="Arial" panose="020B0604020202020204" pitchFamily="34" charset="0"/>
                        </a:rPr>
                        <a:t>24</a:t>
                      </a:r>
                      <a:endParaRPr lang="zh-TW" altLang="en-US" sz="1100" kern="1200">
                        <a:solidFill>
                          <a:schemeClr val="bg1"/>
                        </a:solidFill>
                        <a:latin typeface="+mn-lt"/>
                        <a:ea typeface="微軟正黑體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256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801682"/>
                  </a:ext>
                </a:extLst>
              </a:tr>
              <a:tr h="37555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Application</a:t>
                      </a:r>
                      <a:endParaRPr lang="en-US" altLang="zh-TW" sz="1100" b="1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DATA-intensive application</a:t>
                      </a:r>
                      <a:endParaRPr lang="en-US" altLang="zh-TW" sz="11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Low-load or moderately loaded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Low-load or moderately loaded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DATA-intensive application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423220"/>
                  </a:ext>
                </a:extLst>
              </a:tr>
              <a:tr h="32438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</a:rPr>
                        <a:t>Max Bandwidth</a:t>
                      </a:r>
                      <a:endParaRPr lang="en-US" altLang="zh-TW" sz="1100" b="1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baseline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64 Gb/s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64 Gb/s</a:t>
                      </a:r>
                      <a:endParaRPr lang="zh-TW" altLang="en-US" sz="1100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10 Gb/s</a:t>
                      </a:r>
                      <a:endParaRPr lang="zh-TW" altLang="en-US" sz="1100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96 Gb/s</a:t>
                      </a:r>
                      <a:endParaRPr lang="zh-TW" altLang="en-US" sz="1100"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277423"/>
                  </a:ext>
                </a:extLst>
              </a:tr>
              <a:tr h="37555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Required expansion card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v</a:t>
                      </a:r>
                      <a:endParaRPr lang="en-US" sz="1100" b="0" i="0" u="none" strike="noStrike" noProof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v</a:t>
                      </a:r>
                      <a:endParaRPr lang="zh-TW" altLang="en-US" sz="11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Optional</a:t>
                      </a:r>
                      <a:endParaRPr lang="en-US" sz="1100" b="0" i="0" u="none" strike="noStrike" noProof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0" i="0" u="none" strike="noStrike" noProof="0">
                          <a:solidFill>
                            <a:schemeClr val="bg1"/>
                          </a:solidFill>
                          <a:latin typeface="+mn-lt"/>
                          <a:ea typeface="微軟正黑體"/>
                          <a:sym typeface="Arial" panose="020B0604020202020204" pitchFamily="34" charset="0"/>
                        </a:rPr>
                        <a:t>Optional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197664"/>
                  </a:ext>
                </a:extLst>
              </a:tr>
              <a:tr h="37555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Cost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$$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$</a:t>
                      </a:r>
                      <a:endParaRPr lang="zh-TW" altLang="en-US" sz="11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$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$$$</a:t>
                      </a:r>
                      <a:endParaRPr lang="zh-TW" altLang="en-US" sz="11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729003"/>
                  </a:ext>
                </a:extLst>
              </a:tr>
              <a:tr h="37555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1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Pool combined with NAS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v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x</a:t>
                      </a:r>
                      <a:endParaRPr lang="zh-TW" altLang="en-US" sz="110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x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dirty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sym typeface="Arial" panose="020B0604020202020204" pitchFamily="34" charset="0"/>
                        </a:rPr>
                        <a:t>v</a:t>
                      </a:r>
                      <a:endParaRPr lang="zh-TW" altLang="en-US" sz="1100" dirty="0">
                        <a:solidFill>
                          <a:schemeClr val="bg1"/>
                        </a:solidFill>
                        <a:latin typeface="Arial"/>
                        <a:ea typeface="微軟正黑體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056589"/>
                  </a:ext>
                </a:extLst>
              </a:tr>
            </a:tbl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FE62ACDC-7D0D-FD4D-318B-E90948BF2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819" y="3014606"/>
            <a:ext cx="341213" cy="34121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669FC20-AEB2-4437-399F-D75105C85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816" y="3844062"/>
            <a:ext cx="341213" cy="34121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6B105FE-B2C3-312D-95A5-4EFC4429F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816" y="4230447"/>
            <a:ext cx="341213" cy="34121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CB644EF-1FFF-483F-35E8-05913572E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517" y="5635832"/>
            <a:ext cx="474995" cy="47499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6AA808E-B1A4-70E9-F918-DA84D93DF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9530" y="3850785"/>
            <a:ext cx="341213" cy="34121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331CBF9-0BD3-1593-0A4A-E3BA93D8E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9530" y="3438596"/>
            <a:ext cx="341213" cy="34121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6FFA51F-C508-7D8F-38C6-F5492B8B3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9530" y="4960043"/>
            <a:ext cx="341213" cy="34121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F422384-0ACC-906E-02F1-0BE2789BA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816" y="6068229"/>
            <a:ext cx="341213" cy="34121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D638C39-7131-103E-CC75-CBBCE5F7C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9530" y="6068228"/>
            <a:ext cx="341213" cy="341213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B0C57F77-6D55-8A22-8BEB-77BB4C5A6CF9}"/>
              </a:ext>
            </a:extLst>
          </p:cNvPr>
          <p:cNvSpPr txBox="1">
            <a:spLocks/>
          </p:cNvSpPr>
          <p:nvPr/>
        </p:nvSpPr>
        <p:spPr>
          <a:xfrm>
            <a:off x="0" y="6948"/>
            <a:ext cx="12192000" cy="1659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ストレージ拡張のための包括的な</a:t>
            </a:r>
            <a:br>
              <a:rPr 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 </a:t>
            </a:r>
            <a:r>
              <a:rPr lang="en-US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JBODの選択肢</a:t>
            </a:r>
            <a:endParaRPr lang="en-US" altLang="zh-TW" dirty="0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文字方塊 8">
            <a:extLst>
              <a:ext uri="{FF2B5EF4-FFF2-40B4-BE49-F238E27FC236}">
                <a16:creationId xmlns:a16="http://schemas.microsoft.com/office/drawing/2014/main" id="{5A714966-6D10-585D-99F6-088A73232177}"/>
              </a:ext>
            </a:extLst>
          </p:cNvPr>
          <p:cNvSpPr txBox="1"/>
          <p:nvPr/>
        </p:nvSpPr>
        <p:spPr>
          <a:xfrm>
            <a:off x="9244870" y="991592"/>
            <a:ext cx="306744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* </a:t>
            </a: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JBOD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は</a:t>
            </a: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3.5インチ22TB HDD</a:t>
            </a:r>
            <a:r>
              <a:rPr lang="ja-JP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で</a:t>
            </a:r>
            <a:b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lang="ja-JP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計算されます</a:t>
            </a: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" name="圖片 10">
            <a:extLst>
              <a:ext uri="{FF2B5EF4-FFF2-40B4-BE49-F238E27FC236}">
                <a16:creationId xmlns:a16="http://schemas.microsoft.com/office/drawing/2014/main" id="{4BD4CA28-65B1-46AA-6F3C-4D6FF5516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481" y="5635831"/>
            <a:ext cx="474995" cy="474995"/>
          </a:xfrm>
          <a:prstGeom prst="rect">
            <a:avLst/>
          </a:prstGeom>
        </p:spPr>
      </p:pic>
      <p:pic>
        <p:nvPicPr>
          <p:cNvPr id="14" name="圖片 6">
            <a:extLst>
              <a:ext uri="{FF2B5EF4-FFF2-40B4-BE49-F238E27FC236}">
                <a16:creationId xmlns:a16="http://schemas.microsoft.com/office/drawing/2014/main" id="{E02C34B9-25D7-AB71-8E24-30183217B5E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51407" y="4960043"/>
            <a:ext cx="341213" cy="341213"/>
          </a:xfrm>
          <a:prstGeom prst="rect">
            <a:avLst/>
          </a:prstGeom>
        </p:spPr>
      </p:pic>
      <p:pic>
        <p:nvPicPr>
          <p:cNvPr id="18" name="圖片 6">
            <a:extLst>
              <a:ext uri="{FF2B5EF4-FFF2-40B4-BE49-F238E27FC236}">
                <a16:creationId xmlns:a16="http://schemas.microsoft.com/office/drawing/2014/main" id="{5A7A1A67-DBA8-56C8-DD2F-EAE33FB7BDF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63816" y="4933821"/>
            <a:ext cx="341213" cy="34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25642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7C54E10-31A1-9971-792E-1A014F4B6E85}"/>
              </a:ext>
            </a:extLst>
          </p:cNvPr>
          <p:cNvSpPr txBox="1"/>
          <p:nvPr/>
        </p:nvSpPr>
        <p:spPr>
          <a:xfrm>
            <a:off x="96253" y="362462"/>
            <a:ext cx="1197382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 QTS 5.1.2 / </a:t>
            </a:r>
            <a:r>
              <a:rPr lang="en-US" sz="36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QuTS</a:t>
            </a:r>
            <a:r>
              <a:rPr 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hero h5.1.2のJBODを簡単に管理するには、[</a:t>
            </a:r>
            <a:r>
              <a:rPr lang="en-US" sz="36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ストレージとスナップショット</a:t>
            </a:r>
            <a:r>
              <a:rPr 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]</a:t>
            </a:r>
            <a:r>
              <a:rPr lang="en-US" sz="36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を使用します</a:t>
            </a:r>
            <a:endParaRPr lang="en-US" sz="3600" b="1" dirty="0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B93E197-7BAD-29A8-BA63-3934220E7561}"/>
              </a:ext>
            </a:extLst>
          </p:cNvPr>
          <p:cNvSpPr txBox="1"/>
          <p:nvPr/>
        </p:nvSpPr>
        <p:spPr>
          <a:xfrm>
            <a:off x="943065" y="1933719"/>
            <a:ext cx="10842535" cy="11351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TL PCIE </a:t>
            </a:r>
            <a:r>
              <a:rPr lang="en-US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JBODシリーズは、TL</a:t>
            </a: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SAS </a:t>
            </a:r>
            <a:r>
              <a:rPr lang="en-US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JBODシリーズと同様に、NAS</a:t>
            </a: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[Storage &amp; Snapshot]で監視・管理することができます。TR-002/TR-004/TR-004U RAID </a:t>
            </a:r>
            <a:r>
              <a:rPr lang="en-US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DASシリーズと比較して、より多くのQTS</a:t>
            </a: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/</a:t>
            </a:r>
            <a:r>
              <a:rPr lang="en-US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QuTS</a:t>
            </a: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heroローカルドライブ管理機能をサポートすることができます</a:t>
            </a: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。</a:t>
            </a:r>
            <a:endParaRPr 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B074D44-789C-F063-34F4-1F3A99547C85}"/>
              </a:ext>
            </a:extLst>
          </p:cNvPr>
          <p:cNvSpPr txBox="1"/>
          <p:nvPr/>
        </p:nvSpPr>
        <p:spPr>
          <a:xfrm>
            <a:off x="317269" y="3592487"/>
            <a:ext cx="5585579" cy="22862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3C0668"/>
              </a:buClr>
              <a:defRPr/>
            </a:pPr>
            <a:r>
              <a:rPr lang="en-US" altLang="zh-TW" sz="2800" b="1" dirty="0">
                <a:solidFill>
                  <a:srgbClr val="60F217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QTS JBOD &amp; </a:t>
            </a:r>
            <a:r>
              <a:rPr lang="en-US" altLang="zh-TW" sz="2800" b="1" err="1">
                <a:solidFill>
                  <a:srgbClr val="60F217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ディスク情報</a:t>
            </a:r>
            <a:endParaRPr lang="en-US" altLang="zh-TW" sz="2800" b="1">
              <a:solidFill>
                <a:srgbClr val="60F217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indent="-285750">
              <a:lnSpc>
                <a:spcPct val="130000"/>
              </a:lnSpc>
              <a:buClr>
                <a:srgbClr val="60F217"/>
              </a:buClr>
              <a:buFont typeface="Arial" panose="020B0604020202020204" pitchFamily="34" charset="0"/>
              <a:buChar char="•"/>
              <a:defRPr/>
            </a:pPr>
            <a:r>
              <a:rPr lang="en-US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ディスクS.M.A.R.T.情報</a:t>
            </a:r>
            <a:endParaRPr lang="en-US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indent="-285750">
              <a:lnSpc>
                <a:spcPct val="130000"/>
              </a:lnSpc>
              <a:buClr>
                <a:srgbClr val="60F217"/>
              </a:buClr>
              <a:buFont typeface="Arial" panose="020B0604020202020204" pitchFamily="34" charset="0"/>
              <a:buChar char="•"/>
              <a:defRPr/>
            </a:pPr>
            <a:r>
              <a:rPr lang="en-US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ディスク性能テスト</a:t>
            </a:r>
            <a:endParaRPr lang="en-US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indent="-285750">
              <a:lnSpc>
                <a:spcPct val="130000"/>
              </a:lnSpc>
              <a:buClr>
                <a:srgbClr val="60F217"/>
              </a:buClr>
              <a:buFont typeface="Arial" panose="020B0604020202020204" pitchFamily="34" charset="0"/>
              <a:buChar char="•"/>
              <a:defRPr/>
            </a:pPr>
            <a:r>
              <a:rPr lang="en-US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JBODの検索</a:t>
            </a:r>
            <a:endParaRPr lang="en-US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indent="-285750">
              <a:lnSpc>
                <a:spcPct val="130000"/>
              </a:lnSpc>
              <a:buClr>
                <a:srgbClr val="60F217"/>
              </a:buClr>
              <a:buFont typeface="Arial" panose="020B0604020202020204" pitchFamily="34" charset="0"/>
              <a:buChar char="•"/>
              <a:defRPr/>
            </a:pPr>
            <a:r>
              <a:rPr lang="en-US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ストレージプールのアタッチとリカバリ</a:t>
            </a:r>
            <a:endParaRPr lang="en-US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lnSpc>
                <a:spcPct val="130000"/>
              </a:lnSpc>
              <a:buClr>
                <a:srgbClr val="60F217"/>
              </a:buClr>
              <a:buFont typeface="Arial" panose="020B0604020202020204" pitchFamily="34" charset="0"/>
              <a:buChar char="•"/>
              <a:defRPr/>
            </a:pPr>
            <a:r>
              <a:rPr lang="en-US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安全デタッチ</a:t>
            </a:r>
            <a:endParaRPr lang="en-US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54A92B-4619-45C9-4AAE-7F0C90071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448" y="3536509"/>
            <a:ext cx="6536552" cy="3321491"/>
          </a:xfrm>
          <a:prstGeom prst="rect">
            <a:avLst/>
          </a:prstGeom>
        </p:spPr>
      </p:pic>
      <p:sp>
        <p:nvSpPr>
          <p:cNvPr id="5" name="矩形 12">
            <a:extLst>
              <a:ext uri="{FF2B5EF4-FFF2-40B4-BE49-F238E27FC236}">
                <a16:creationId xmlns:a16="http://schemas.microsoft.com/office/drawing/2014/main" id="{D97E03C0-7EA6-C570-1D4D-0D3F62F63093}"/>
              </a:ext>
            </a:extLst>
          </p:cNvPr>
          <p:cNvSpPr/>
          <p:nvPr/>
        </p:nvSpPr>
        <p:spPr>
          <a:xfrm>
            <a:off x="719088" y="5934732"/>
            <a:ext cx="4534541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注：最大22TBのHDD容量と、NASごとにサポートされる最大JBODユニットにより、QuTS heroは最大4PBプールをサポートし、QTSは最大304TBプールをサポートすることができます。</a:t>
            </a:r>
            <a:endParaRPr lang="en-US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2849965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7C54E10-31A1-9971-792E-1A014F4B6E85}"/>
              </a:ext>
            </a:extLst>
          </p:cNvPr>
          <p:cNvSpPr txBox="1"/>
          <p:nvPr/>
        </p:nvSpPr>
        <p:spPr>
          <a:xfrm>
            <a:off x="0" y="259295"/>
            <a:ext cx="12191999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NASストレージを柔軟に拡張したり</a:t>
            </a:r>
            <a:r>
              <a:rPr lang="en-US" sz="4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br>
              <a:rPr lang="en-US" sz="4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44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バックアップスペースとしても利用可能</a:t>
            </a:r>
            <a:endParaRPr lang="en-US" altLang="zh-TW" dirty="0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FD9FE20-DACE-8E0B-FE63-96AAE4607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54"/>
          <a:stretch/>
        </p:blipFill>
        <p:spPr bwMode="auto">
          <a:xfrm>
            <a:off x="7109452" y="4446932"/>
            <a:ext cx="4197643" cy="1806202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 descr="一張含有 室內, 桌, 監視器, 電腦 的圖片&#10;&#10;自動產生的描述">
            <a:extLst>
              <a:ext uri="{FF2B5EF4-FFF2-40B4-BE49-F238E27FC236}">
                <a16:creationId xmlns:a16="http://schemas.microsoft.com/office/drawing/2014/main" id="{67402325-8A4F-456A-3C20-DDAB82CE7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343" y="3930008"/>
            <a:ext cx="3957908" cy="2474133"/>
          </a:xfrm>
          <a:prstGeom prst="rect">
            <a:avLst/>
          </a:prstGeom>
          <a:effectLst>
            <a:outerShdw blurRad="330200" dist="317500" dir="8100000" algn="tr" rotWithShape="0">
              <a:prstClr val="black">
                <a:alpha val="72000"/>
              </a:prstClr>
            </a:outerShdw>
          </a:effectLst>
        </p:spPr>
      </p:pic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936BF0DF-E659-B428-CD4F-F45C44830919}"/>
              </a:ext>
            </a:extLst>
          </p:cNvPr>
          <p:cNvSpPr txBox="1">
            <a:spLocks/>
          </p:cNvSpPr>
          <p:nvPr/>
        </p:nvSpPr>
        <p:spPr>
          <a:xfrm>
            <a:off x="912293" y="1796883"/>
            <a:ext cx="10738337" cy="22086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>
              <a:lnSpc>
                <a:spcPct val="130000"/>
              </a:lnSpc>
              <a:defRPr>
                <a:solidFill>
                  <a:schemeClr val="bg1"/>
                </a:solidFill>
                <a:latin typeface="Arial"/>
                <a:ea typeface="微軟正黑體"/>
                <a:cs typeface="Arial"/>
              </a:defRPr>
            </a:lvl1pPr>
          </a:lstStyle>
          <a:p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TLシリーズJBODはQNAP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 NASの拡張スペースとして使用でき、NASのローカルストレージ容量を拡張することができます。通常のストレージプールで実行できるすべての操作をサポートし、</a:t>
            </a:r>
            <a:r>
              <a:rPr lang="ja-JP" altLang="en-US"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スナップショットバックアップジョブを作成して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、</a:t>
            </a: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ディスクブロックとLUNのスナップショットをTL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dirty="0" err="1"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JBODにバックアップします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。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err="1"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ソフトウェアRAIDアーキテクチャに基づくTL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 </a:t>
            </a:r>
            <a:r>
              <a:rPr lang="en-US" err="1"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JBODシリーズは、同じNASプラットフォーム上の固定拡張デバイスに適しています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。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Rectangle 35">
            <a:extLst>
              <a:ext uri="{FF2B5EF4-FFF2-40B4-BE49-F238E27FC236}">
                <a16:creationId xmlns:a16="http://schemas.microsoft.com/office/drawing/2014/main" id="{876E50BA-D518-CC9C-D2EF-0C57BE764CEB}"/>
              </a:ext>
            </a:extLst>
          </p:cNvPr>
          <p:cNvSpPr/>
          <p:nvPr/>
        </p:nvSpPr>
        <p:spPr>
          <a:xfrm>
            <a:off x="8764044" y="5883316"/>
            <a:ext cx="109606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sz="14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NASシリーズ</a:t>
            </a:r>
            <a:endParaRPr lang="en-US" sz="1400" dirty="0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B9B66A68-EB8F-1EEC-28E7-F44E1F368540}"/>
              </a:ext>
            </a:extLst>
          </p:cNvPr>
          <p:cNvSpPr/>
          <p:nvPr/>
        </p:nvSpPr>
        <p:spPr>
          <a:xfrm>
            <a:off x="604588" y="5292922"/>
            <a:ext cx="1858579" cy="9602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solidFill>
                  <a:srgbClr val="60F217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NASデータのバックアップ</a:t>
            </a:r>
            <a:endParaRPr lang="en-US" altLang="zh-TW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7584A22C-1FED-74FD-C574-6E3219B33148}"/>
              </a:ext>
            </a:extLst>
          </p:cNvPr>
          <p:cNvSpPr/>
          <p:nvPr/>
        </p:nvSpPr>
        <p:spPr>
          <a:xfrm>
            <a:off x="539563" y="4209359"/>
            <a:ext cx="2022939" cy="6973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60F217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NAS</a:t>
            </a:r>
            <a:r>
              <a:rPr lang="zh-TW" altLang="en-US">
                <a:solidFill>
                  <a:srgbClr val="60F217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スナップショットレプリカ</a:t>
            </a:r>
            <a:endParaRPr lang="en-US" altLang="zh-TW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F73C5909-1100-15AB-E411-099472837CD1}"/>
              </a:ext>
            </a:extLst>
          </p:cNvPr>
          <p:cNvGrpSpPr/>
          <p:nvPr/>
        </p:nvGrpSpPr>
        <p:grpSpPr>
          <a:xfrm>
            <a:off x="10296795" y="4103399"/>
            <a:ext cx="707394" cy="707394"/>
            <a:chOff x="4682854" y="4923587"/>
            <a:chExt cx="707394" cy="707394"/>
          </a:xfrm>
          <a:solidFill>
            <a:srgbClr val="FEE146"/>
          </a:solidFill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858113C9-AD58-3322-C77F-33EEEDC1E280}"/>
                </a:ext>
              </a:extLst>
            </p:cNvPr>
            <p:cNvSpPr/>
            <p:nvPr/>
          </p:nvSpPr>
          <p:spPr>
            <a:xfrm>
              <a:off x="4682854" y="4923587"/>
              <a:ext cx="707394" cy="707394"/>
            </a:xfrm>
            <a:prstGeom prst="roundRect">
              <a:avLst>
                <a:gd name="adj" fmla="val 20258"/>
              </a:avLst>
            </a:prstGeom>
            <a:solidFill>
              <a:srgbClr val="60F217"/>
            </a:solidFill>
            <a:ln>
              <a:noFill/>
            </a:ln>
            <a:effectLst>
              <a:outerShdw blurRad="114300" dist="101600" dir="8100000" algn="tr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endParaRPr>
            </a:p>
          </p:txBody>
        </p:sp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A1DF2704-DB57-5FC3-2A39-996094FA5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75090" y="5059889"/>
              <a:ext cx="522923" cy="434790"/>
            </a:xfrm>
            <a:prstGeom prst="rect">
              <a:avLst/>
            </a:prstGeom>
          </p:spPr>
        </p:pic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9A0EA659-CFEB-8073-B2A9-B26F16F6A75B}"/>
              </a:ext>
            </a:extLst>
          </p:cNvPr>
          <p:cNvGrpSpPr/>
          <p:nvPr/>
        </p:nvGrpSpPr>
        <p:grpSpPr>
          <a:xfrm>
            <a:off x="3144704" y="4103399"/>
            <a:ext cx="707394" cy="707394"/>
            <a:chOff x="4682854" y="4923587"/>
            <a:chExt cx="707394" cy="707394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BAFB7506-8F98-8B5B-4E96-9C1B9B440A35}"/>
                </a:ext>
              </a:extLst>
            </p:cNvPr>
            <p:cNvSpPr/>
            <p:nvPr/>
          </p:nvSpPr>
          <p:spPr>
            <a:xfrm>
              <a:off x="4682854" y="4923587"/>
              <a:ext cx="707394" cy="707394"/>
            </a:xfrm>
            <a:prstGeom prst="roundRect">
              <a:avLst>
                <a:gd name="adj" fmla="val 20258"/>
              </a:avLst>
            </a:prstGeom>
            <a:solidFill>
              <a:srgbClr val="60F217"/>
            </a:solidFill>
            <a:ln>
              <a:noFill/>
            </a:ln>
            <a:effectLst>
              <a:outerShdw blurRad="114300" dist="101600" dir="8100000" algn="tr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endParaRPr>
            </a:p>
          </p:txBody>
        </p:sp>
        <p:pic>
          <p:nvPicPr>
            <p:cNvPr id="28" name="圖形 27">
              <a:extLst>
                <a:ext uri="{FF2B5EF4-FFF2-40B4-BE49-F238E27FC236}">
                  <a16:creationId xmlns:a16="http://schemas.microsoft.com/office/drawing/2014/main" id="{504CDC5B-5D01-FB54-992C-90B4476D0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75090" y="5059889"/>
              <a:ext cx="522923" cy="434790"/>
            </a:xfrm>
            <a:prstGeom prst="rect">
              <a:avLst/>
            </a:prstGeom>
          </p:spPr>
        </p:pic>
      </p:grpSp>
      <p:sp>
        <p:nvSpPr>
          <p:cNvPr id="29" name="Rectangle 27">
            <a:extLst>
              <a:ext uri="{FF2B5EF4-FFF2-40B4-BE49-F238E27FC236}">
                <a16:creationId xmlns:a16="http://schemas.microsoft.com/office/drawing/2014/main" id="{41449385-8107-C306-BF95-1144B7DC0A07}"/>
              </a:ext>
            </a:extLst>
          </p:cNvPr>
          <p:cNvSpPr/>
          <p:nvPr/>
        </p:nvSpPr>
        <p:spPr>
          <a:xfrm>
            <a:off x="4631651" y="5883317"/>
            <a:ext cx="1660839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PCIe </a:t>
            </a:r>
            <a:r>
              <a:rPr lang="en-US" altLang="zh-TW" sz="14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JBODシリーズ</a:t>
            </a:r>
            <a:endParaRPr lang="en-US" sz="1300" dirty="0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0" name="群組 2">
            <a:extLst>
              <a:ext uri="{FF2B5EF4-FFF2-40B4-BE49-F238E27FC236}">
                <a16:creationId xmlns:a16="http://schemas.microsoft.com/office/drawing/2014/main" id="{5B93E0CF-268E-B361-CA84-61BB78BD6EC8}"/>
              </a:ext>
            </a:extLst>
          </p:cNvPr>
          <p:cNvGrpSpPr/>
          <p:nvPr/>
        </p:nvGrpSpPr>
        <p:grpSpPr>
          <a:xfrm>
            <a:off x="3100015" y="5431826"/>
            <a:ext cx="1462481" cy="709577"/>
            <a:chOff x="3968042" y="4927336"/>
            <a:chExt cx="1320312" cy="640599"/>
          </a:xfrm>
        </p:grpSpPr>
        <p:pic>
          <p:nvPicPr>
            <p:cNvPr id="31" name="圖片 33">
              <a:extLst>
                <a:ext uri="{FF2B5EF4-FFF2-40B4-BE49-F238E27FC236}">
                  <a16:creationId xmlns:a16="http://schemas.microsoft.com/office/drawing/2014/main" id="{B7415057-DF06-D702-3B23-D5F152346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3110" y="4927336"/>
              <a:ext cx="635244" cy="635244"/>
            </a:xfrm>
            <a:prstGeom prst="rect">
              <a:avLst/>
            </a:prstGeom>
            <a:effectLst>
              <a:outerShdw blurRad="114300" dist="101600" dir="8100000" algn="tr" rotWithShape="0">
                <a:prstClr val="black">
                  <a:alpha val="47000"/>
                </a:prstClr>
              </a:outerShdw>
            </a:effectLst>
          </p:spPr>
        </p:pic>
        <p:pic>
          <p:nvPicPr>
            <p:cNvPr id="32" name="圖片 35">
              <a:extLst>
                <a:ext uri="{FF2B5EF4-FFF2-40B4-BE49-F238E27FC236}">
                  <a16:creationId xmlns:a16="http://schemas.microsoft.com/office/drawing/2014/main" id="{43CDCE27-94D4-0ABB-A121-11138102C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8042" y="4929307"/>
              <a:ext cx="635244" cy="638628"/>
            </a:xfrm>
            <a:prstGeom prst="rect">
              <a:avLst/>
            </a:prstGeom>
            <a:effectLst>
              <a:outerShdw blurRad="114300" dist="101600" dir="8100000" algn="tr" rotWithShape="0">
                <a:prstClr val="black">
                  <a:alpha val="47000"/>
                </a:prstClr>
              </a:outerShdw>
            </a:effectLst>
          </p:spPr>
        </p:pic>
      </p:grpSp>
      <p:sp>
        <p:nvSpPr>
          <p:cNvPr id="34" name="Google Shape;140;p25">
            <a:extLst>
              <a:ext uri="{FF2B5EF4-FFF2-40B4-BE49-F238E27FC236}">
                <a16:creationId xmlns:a16="http://schemas.microsoft.com/office/drawing/2014/main" id="{E5C059C0-8796-06D9-8A83-FFF662144CC8}"/>
              </a:ext>
            </a:extLst>
          </p:cNvPr>
          <p:cNvSpPr/>
          <p:nvPr/>
        </p:nvSpPr>
        <p:spPr>
          <a:xfrm>
            <a:off x="2476796" y="4170746"/>
            <a:ext cx="630573" cy="572700"/>
          </a:xfrm>
          <a:prstGeom prst="rightArrow">
            <a:avLst>
              <a:gd name="adj1" fmla="val 50000"/>
              <a:gd name="adj2" fmla="val 56811"/>
            </a:avLst>
          </a:prstGeom>
          <a:gradFill>
            <a:gsLst>
              <a:gs pos="81000">
                <a:schemeClr val="bg1"/>
              </a:gs>
              <a:gs pos="0">
                <a:srgbClr val="FDCFAD">
                  <a:alpha val="0"/>
                </a:srgbClr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52400" dist="127000" dir="8100000" algn="tr" rotWithShape="0">
              <a:prstClr val="black">
                <a:alpha val="61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35" name="Google Shape;140;p25">
            <a:extLst>
              <a:ext uri="{FF2B5EF4-FFF2-40B4-BE49-F238E27FC236}">
                <a16:creationId xmlns:a16="http://schemas.microsoft.com/office/drawing/2014/main" id="{ECBC46B6-2615-EEA6-96A9-789897605DA6}"/>
              </a:ext>
            </a:extLst>
          </p:cNvPr>
          <p:cNvSpPr/>
          <p:nvPr/>
        </p:nvSpPr>
        <p:spPr>
          <a:xfrm>
            <a:off x="2476796" y="5504947"/>
            <a:ext cx="630573" cy="572700"/>
          </a:xfrm>
          <a:prstGeom prst="rightArrow">
            <a:avLst>
              <a:gd name="adj1" fmla="val 50000"/>
              <a:gd name="adj2" fmla="val 56811"/>
            </a:avLst>
          </a:prstGeom>
          <a:gradFill>
            <a:gsLst>
              <a:gs pos="81000">
                <a:schemeClr val="bg1"/>
              </a:gs>
              <a:gs pos="0">
                <a:srgbClr val="FDCFAD">
                  <a:alpha val="0"/>
                </a:srgbClr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52400" dist="127000" dir="8100000" algn="tr" rotWithShape="0">
              <a:prstClr val="black">
                <a:alpha val="61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iryo UI" panose="020B0604030504040204" pitchFamily="50" charset="-128"/>
              <a:ea typeface="Meiryo UI" panose="020B0604030504040204" pitchFamily="50" charset="-128"/>
              <a:sym typeface="Arial" panose="020B0604020202020204" pitchFamily="34" charset="0"/>
            </a:endParaRPr>
          </a:p>
        </p:txBody>
      </p:sp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91BAE4F7-9BED-F66F-9B89-A2669F49C995}"/>
              </a:ext>
            </a:extLst>
          </p:cNvPr>
          <p:cNvSpPr/>
          <p:nvPr/>
        </p:nvSpPr>
        <p:spPr>
          <a:xfrm>
            <a:off x="6581914" y="5086070"/>
            <a:ext cx="1088029" cy="440578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5940137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 idx="4294967295"/>
          </p:nvPr>
        </p:nvSpPr>
        <p:spPr>
          <a:xfrm>
            <a:off x="366716" y="611471"/>
            <a:ext cx="6526454" cy="276490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ハードウェアとテクニカル・サポートをカバーする5年間の標準保証を備えたエンタープライズ対応</a:t>
            </a:r>
            <a:endParaRPr lang="en-US" altLang="zh-TW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文本框 10">
            <a:extLst>
              <a:ext uri="{FF2B5EF4-FFF2-40B4-BE49-F238E27FC236}">
                <a16:creationId xmlns:a16="http://schemas.microsoft.com/office/drawing/2014/main" id="{CD017570-F69E-1241-B9E9-3E7383EBA56A}"/>
              </a:ext>
            </a:extLst>
          </p:cNvPr>
          <p:cNvSpPr txBox="1"/>
          <p:nvPr/>
        </p:nvSpPr>
        <p:spPr>
          <a:xfrm>
            <a:off x="456040" y="3481627"/>
            <a:ext cx="6346043" cy="232839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60F217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5年間標準保証</a:t>
            </a:r>
            <a:endParaRPr 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TL-R1200PES-RP &amp; TL-R1600PES-RP</a:t>
            </a:r>
            <a:r>
              <a:rPr lang="zh-TW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</a:t>
            </a:r>
            <a:br>
              <a:rPr lang="zh-TW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</a:br>
            <a:r>
              <a:rPr lang="en-US" altLang="zh-TW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&amp;</a:t>
            </a:r>
            <a:r>
              <a:rPr lang="zh-TW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TL-R2400PES-RP</a:t>
            </a:r>
            <a:r>
              <a:rPr lang="en-US" altLang="zh-CN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</a:t>
            </a:r>
            <a:br>
              <a:rPr lang="en-US" altLang="zh-CN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</a:b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5</a:t>
            </a:r>
            <a:r>
              <a:rPr lang="ja-JP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年間標準保証付き</a:t>
            </a:r>
            <a:r>
              <a:rPr lang="en-US" altLang="zh-CN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 </a:t>
            </a:r>
          </a:p>
          <a:p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QNAP</a:t>
            </a:r>
            <a:r>
              <a:rPr lang="ja-JP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の保証は製品を購入した日から開始されます</a:t>
            </a: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Clr>
                <a:srgbClr val="60F217"/>
              </a:buClr>
              <a:buFont typeface="Wingdings" panose="05000000000000000000" pitchFamily="2" charset="2"/>
              <a:buChar char="l"/>
            </a:pPr>
            <a:r>
              <a:rPr lang="en-US" altLang="zh-CN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保証期間中の通常の使用における修理、交換部品は無料です（消耗品および付属品を除く</a:t>
            </a:r>
            <a:r>
              <a:rPr lang="en-US" altLang="zh-CN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）</a:t>
            </a:r>
            <a:endParaRPr lang="zh-CN" altLang="en-US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4F8A74C-9335-4505-828C-BA91BE8C2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654" y="3819393"/>
            <a:ext cx="2747378" cy="2754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33F507-E5FD-8C00-D1A5-8F243075C2B1}"/>
              </a:ext>
            </a:extLst>
          </p:cNvPr>
          <p:cNvSpPr txBox="1"/>
          <p:nvPr/>
        </p:nvSpPr>
        <p:spPr>
          <a:xfrm>
            <a:off x="456040" y="6389024"/>
            <a:ext cx="5938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https://www.qnap.com/service/product-warranty/en/</a:t>
            </a:r>
            <a:endParaRPr lang="zh-TW" altLang="en-US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7492670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1" name="Google Shape;551;p41"/>
          <p:cNvGraphicFramePr/>
          <p:nvPr>
            <p:extLst>
              <p:ext uri="{D42A27DB-BD31-4B8C-83A1-F6EECF244321}">
                <p14:modId xmlns:p14="http://schemas.microsoft.com/office/powerpoint/2010/main" val="1464959136"/>
              </p:ext>
            </p:extLst>
          </p:nvPr>
        </p:nvGraphicFramePr>
        <p:xfrm>
          <a:off x="417283" y="1117945"/>
          <a:ext cx="11357434" cy="512593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96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3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3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3386">
                  <a:extLst>
                    <a:ext uri="{9D8B030D-6E8A-4147-A177-3AD203B41FA5}">
                      <a16:colId xmlns:a16="http://schemas.microsoft.com/office/drawing/2014/main" val="94601963"/>
                    </a:ext>
                  </a:extLst>
                </a:gridCol>
              </a:tblGrid>
              <a:tr h="34121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solidFill>
                          <a:srgbClr val="60F217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Nunito"/>
                        <a:sym typeface="Nunito"/>
                      </a:endParaRPr>
                    </a:p>
                  </a:txBody>
                  <a:tcPr marL="0" marR="0" marT="87033" marB="0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200" b="1" i="0" u="none" strike="noStrike" cap="none">
                          <a:solidFill>
                            <a:srgbClr val="60F217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TL-R1200PES-RP</a:t>
                      </a:r>
                      <a:endParaRPr sz="1200" b="1" i="0" u="none" strike="noStrike" cap="none">
                        <a:solidFill>
                          <a:srgbClr val="60F217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Nunito"/>
                      </a:endParaRPr>
                    </a:p>
                  </a:txBody>
                  <a:tcPr marL="0" marR="37633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200" b="1" i="0" u="none" strike="noStrike" cap="none">
                          <a:solidFill>
                            <a:srgbClr val="60F217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TL-R1600PES-RP</a:t>
                      </a:r>
                      <a:endParaRPr sz="1200" b="1" i="0" u="none" strike="noStrike" cap="none">
                        <a:solidFill>
                          <a:srgbClr val="60F217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Nunito"/>
                      </a:endParaRPr>
                    </a:p>
                  </a:txBody>
                  <a:tcPr marL="0" marR="37633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200" b="1" i="0" u="none" strike="noStrike" cap="none">
                          <a:solidFill>
                            <a:srgbClr val="60F217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Nunito"/>
                        </a:rPr>
                        <a:t>TL-R2400PES-RP</a:t>
                      </a:r>
                      <a:r>
                        <a:rPr lang="en-US" altLang="zh-TW" sz="1200" b="1" i="0" u="none" strike="noStrike" cap="none">
                          <a:solidFill>
                            <a:srgbClr val="60F217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 ( 2024 Q1 launch )</a:t>
                      </a:r>
                      <a:endParaRPr sz="1200" b="1" i="0" u="none" strike="noStrike" cap="none">
                        <a:solidFill>
                          <a:srgbClr val="60F217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Nunito"/>
                      </a:endParaRPr>
                    </a:p>
                  </a:txBody>
                  <a:tcPr marL="0" marR="37633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40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100" b="1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Drive bay</a:t>
                      </a:r>
                      <a:endParaRPr lang="en" sz="110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288000" marR="72000" marT="72000" marB="7200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12 x 2.5 / 3.5-inch, SATA 6Gb/s</a:t>
                      </a:r>
                      <a:endParaRPr sz="1100" b="0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16 x 2.5 / 3.5-inch, SATA 6Gb/s</a:t>
                      </a:r>
                      <a:endParaRPr sz="1100" b="0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altLang="zh-TW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24 x 2.5 / 3.5-inch, SATA 6Gb/s</a:t>
                      </a:r>
                      <a:endParaRPr sz="1100" b="0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410350"/>
                  </a:ext>
                </a:extLst>
              </a:tr>
              <a:tr h="40340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Cascade</a:t>
                      </a:r>
                    </a:p>
                  </a:txBody>
                  <a:tcPr marL="288000" marR="72000" marT="72000" marB="7200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v</a:t>
                      </a:r>
                      <a:endParaRPr sz="1100" b="0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v</a:t>
                      </a:r>
                      <a:endParaRPr sz="1100" b="0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v</a:t>
                      </a:r>
                      <a:endParaRPr sz="1100" b="0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159888"/>
                  </a:ext>
                </a:extLst>
              </a:tr>
              <a:tr h="40340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Form factor</a:t>
                      </a:r>
                      <a:endParaRPr lang="en" sz="110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288000" marR="72000" marT="72000" marB="7200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2U Rackmount</a:t>
                      </a:r>
                      <a:endParaRPr sz="1100" b="0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3U Rackmount</a:t>
                      </a:r>
                      <a:endParaRPr sz="1100" b="0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4U Rackmount</a:t>
                      </a:r>
                      <a:endParaRPr sz="1100" b="0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616704"/>
                  </a:ext>
                </a:extLst>
              </a:tr>
              <a:tr h="40340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Expansion port</a:t>
                      </a:r>
                      <a:endParaRPr lang="en"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288000" marR="72000" marT="72000" marB="7200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 port SFF8644(IN), 1 x port SFF8644(OUT)</a:t>
                      </a:r>
                      <a:endParaRPr sz="1100" b="0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0" i="0" u="none" strike="noStrike" kern="1200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 port SFF8644(IN), 1 x port SFF8644(OUT)</a:t>
                      </a: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0" i="0" u="none" strike="noStrike" kern="1200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 port SFF8644(IN), 1 x port SFF8644(OUT)</a:t>
                      </a: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407"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Expansion interface</a:t>
                      </a:r>
                    </a:p>
                  </a:txBody>
                  <a:tcPr marL="288000" marR="72000" marT="72000" marB="7200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PCIe Gen3 x8</a:t>
                      </a:r>
                      <a:endParaRPr lang="en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100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PCIe Gen3 x8</a:t>
                      </a:r>
                      <a:endParaRPr lang="en" altLang="zh-TW" sz="1100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100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PCIe Gen3 x8</a:t>
                      </a:r>
                      <a:r>
                        <a:rPr lang="zh-TW" altLang="en-US" sz="1100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 </a:t>
                      </a:r>
                      <a:r>
                        <a:rPr lang="en-US" altLang="zh-TW" sz="1100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(internal)</a:t>
                      </a:r>
                      <a:endParaRPr lang="en" altLang="zh-TW" sz="1100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407"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Redun</a:t>
                      </a:r>
                      <a:r>
                        <a:rPr lang="en" sz="1100" b="1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dant</a:t>
                      </a:r>
                      <a:r>
                        <a:rPr lang="en" sz="11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 power</a:t>
                      </a:r>
                      <a:endParaRPr sz="11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sym typeface="Arial"/>
                      </a:endParaRPr>
                    </a:p>
                  </a:txBody>
                  <a:tcPr marL="288000" marR="72000" marT="72000" marB="7200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v</a:t>
                      </a: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v</a:t>
                      </a: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v</a:t>
                      </a: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407"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FAN</a:t>
                      </a:r>
                      <a:endParaRPr sz="110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288000" marR="72000" marT="72000" marB="7200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100" b="0" i="0" u="none" strike="noStrike" cap="none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 x 80mm</a:t>
                      </a:r>
                      <a:endParaRPr sz="1100" b="0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100" b="0" i="0" u="none" strike="noStrike" cap="none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3 x 80mm</a:t>
                      </a:r>
                      <a:endParaRPr sz="1100" b="0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100" b="0" i="0" u="none" strike="noStrike" cap="none" noProof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3 x 80mm</a:t>
                      </a:r>
                      <a:endParaRPr sz="1100" b="0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847524"/>
                  </a:ext>
                </a:extLst>
              </a:tr>
              <a:tr h="501156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Enclosure ID indicators</a:t>
                      </a:r>
                      <a:endParaRPr lang="en" sz="110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288000" marR="72000" marT="72000" marB="72000" anchor="ctr">
                    <a:lnL w="12700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0" i="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807195"/>
                  </a:ext>
                </a:extLst>
              </a:tr>
              <a:tr h="40340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Operating temperature</a:t>
                      </a:r>
                      <a:endParaRPr sz="110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288000" marR="72000" marT="72000" marB="7200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0 - 40 °C (32°F - 104°F)</a:t>
                      </a:r>
                      <a:endParaRPr sz="1100" b="0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0 - 40 °C (32°F - 104°F)</a:t>
                      </a:r>
                      <a:endParaRPr sz="1100" b="0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0 - 40 °C (32°F - 104°F)</a:t>
                      </a:r>
                      <a:endParaRPr sz="1100" b="0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982238"/>
                  </a:ext>
                </a:extLst>
              </a:tr>
              <a:tr h="40340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Power</a:t>
                      </a:r>
                      <a:endParaRPr sz="110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288000" marR="72000" marT="72000" marB="7200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R</a:t>
                      </a:r>
                      <a:r>
                        <a:rPr lang="en" sz="1100" b="0" i="0" u="none" strike="noStrike" cap="none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edundant</a:t>
                      </a:r>
                      <a:r>
                        <a:rPr lang="en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PSU</a:t>
                      </a:r>
                      <a:endParaRPr sz="1100" b="0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R</a:t>
                      </a:r>
                      <a:r>
                        <a:rPr lang="en" sz="1100" b="0" i="0" u="none" strike="noStrike" cap="none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edundant</a:t>
                      </a:r>
                      <a:r>
                        <a:rPr lang="en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PSU</a:t>
                      </a:r>
                      <a:endParaRPr sz="1100" b="0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R</a:t>
                      </a:r>
                      <a:r>
                        <a:rPr lang="en" sz="1100" b="0" i="0" u="none" strike="noStrike" cap="none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edundant</a:t>
                      </a:r>
                      <a:r>
                        <a:rPr lang="en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 PSU</a:t>
                      </a:r>
                      <a:endParaRPr sz="1100" b="0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0115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Dimensions (</a:t>
                      </a:r>
                      <a:r>
                        <a:rPr lang="en" sz="1100" b="1" i="0" u="none" strike="noStrike" cap="none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HxWxD</a:t>
                      </a:r>
                      <a:r>
                        <a:rPr lang="en" sz="1100" b="1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)</a:t>
                      </a:r>
                      <a:endParaRPr sz="1100" b="1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288000" marR="72000" marT="72000" marB="7200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88.65 × 432 × 370.65 mm 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 panose="020B0604020202020204" pitchFamily="34" charset="0"/>
                        </a:rPr>
                        <a:t>3.49 x 17.01 x 14.59 inch</a:t>
                      </a:r>
                      <a:endParaRPr sz="1100" b="0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131.3 × 432.4 × 370.85 mm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0" i="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 panose="020B0604020202020204" pitchFamily="34" charset="0"/>
                        </a:rPr>
                        <a:t>5.17 x 17.02 x 14.6 inch</a:t>
                      </a:r>
                      <a:endParaRPr sz="1100" b="0" i="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0" i="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176.15 x 442.4 x 630.2 mm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6.94 x 17.42 x 24.81 inch</a:t>
                      </a:r>
                      <a:endParaRPr sz="1100" b="0" i="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0" marR="0" marT="72000" marB="7200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9855E593-2C02-A2E5-2A6C-941CE7948C13}"/>
              </a:ext>
            </a:extLst>
          </p:cNvPr>
          <p:cNvSpPr txBox="1"/>
          <p:nvPr/>
        </p:nvSpPr>
        <p:spPr>
          <a:xfrm>
            <a:off x="576883" y="191423"/>
            <a:ext cx="1103823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TL</a:t>
            </a:r>
            <a:r>
              <a:rPr lang="en-US" altLang="zh-TW" sz="4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PCIe </a:t>
            </a:r>
            <a:r>
              <a:rPr lang="en-US" sz="44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JBODシリーズ仕様</a:t>
            </a:r>
            <a:endParaRPr 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3521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1E94078A-5C89-984B-CAF2-66EFCCD46EB0}"/>
              </a:ext>
            </a:extLst>
          </p:cNvPr>
          <p:cNvSpPr txBox="1"/>
          <p:nvPr/>
        </p:nvSpPr>
        <p:spPr>
          <a:xfrm>
            <a:off x="398380" y="4274765"/>
            <a:ext cx="5504350" cy="8255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pc="3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カスケードPCIe</a:t>
            </a:r>
            <a:r>
              <a:rPr lang="en-US" spc="3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spc="3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JBODによるPBスケール</a:t>
            </a:r>
            <a:br>
              <a:rPr lang="en-US" spc="3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zh-TW" sz="1600" spc="30" dirty="0">
                <a:solidFill>
                  <a:srgbClr val="60F217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en-US" altLang="zh-TW" sz="1600" spc="3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1600" spc="3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QNAPエンタープライズおよびSMB</a:t>
            </a:r>
            <a:r>
              <a:rPr lang="en-US" sz="1600" spc="3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sz="1600" spc="3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NAS用拡張カードシリーズ</a:t>
            </a:r>
            <a:endParaRPr lang="zh-TW" altLang="en-US" sz="1600" spc="30" dirty="0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230E53E4-8647-E8FD-E695-7EA9E2C236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400" y="558082"/>
            <a:ext cx="1335645" cy="238824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1634DB37-3D13-B787-17E0-2E0CC3F664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4299"/>
          <a:stretch/>
        </p:blipFill>
        <p:spPr>
          <a:xfrm>
            <a:off x="533400" y="1735580"/>
            <a:ext cx="4482022" cy="2428485"/>
          </a:xfrm>
          <a:prstGeom prst="rect">
            <a:avLst/>
          </a:prstGeom>
        </p:spPr>
      </p:pic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5A26B3F2-0A76-0F73-8F9C-970BD97305E0}"/>
              </a:ext>
            </a:extLst>
          </p:cNvPr>
          <p:cNvCxnSpPr>
            <a:cxnSpLocks/>
          </p:cNvCxnSpPr>
          <p:nvPr/>
        </p:nvCxnSpPr>
        <p:spPr>
          <a:xfrm>
            <a:off x="481864" y="4188128"/>
            <a:ext cx="453355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4B871ED2-260D-D140-CDA9-3BCDCE1B68AE}"/>
              </a:ext>
            </a:extLst>
          </p:cNvPr>
          <p:cNvSpPr txBox="1"/>
          <p:nvPr/>
        </p:nvSpPr>
        <p:spPr>
          <a:xfrm>
            <a:off x="384702" y="6021765"/>
            <a:ext cx="7197626" cy="556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 spc="15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Copyright© 2023 QNAP Systems, Inc. All rights reserved. QNAP® and other names of QNAP Products are proprietary marks or registered trademarks of QNAP Systems, Inc. Other products and company names mentioned herein are trademarks of their respective holders.​​​​​​​</a:t>
            </a:r>
          </a:p>
        </p:txBody>
      </p:sp>
    </p:spTree>
    <p:extLst>
      <p:ext uri="{BB962C8B-B14F-4D97-AF65-F5344CB8AC3E}">
        <p14:creationId xmlns:p14="http://schemas.microsoft.com/office/powerpoint/2010/main" val="967443199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9;p35">
            <a:extLst>
              <a:ext uri="{FF2B5EF4-FFF2-40B4-BE49-F238E27FC236}">
                <a16:creationId xmlns:a16="http://schemas.microsoft.com/office/drawing/2014/main" id="{70596102-4CF5-12C8-A9B4-81209068946D}"/>
              </a:ext>
            </a:extLst>
          </p:cNvPr>
          <p:cNvSpPr txBox="1">
            <a:spLocks/>
          </p:cNvSpPr>
          <p:nvPr/>
        </p:nvSpPr>
        <p:spPr>
          <a:xfrm>
            <a:off x="378994" y="117916"/>
            <a:ext cx="11552828" cy="14003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予算重視の1PBスペース？</a:t>
            </a:r>
            <a:r>
              <a:rPr lang="en-US" altLang="zh-TW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 </a:t>
            </a:r>
            <a:endParaRPr lang="en-US" sz="3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3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プライベート</a:t>
            </a:r>
            <a:r>
              <a:rPr lang="ja-JP" sz="3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オンプレミス</a:t>
            </a:r>
            <a:r>
              <a:rPr lang="ja-JP" altLang="en-US" sz="3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クラウドと</a:t>
            </a:r>
            <a:br>
              <a:rPr lang="ja-JP" alt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</a:br>
            <a:r>
              <a:rPr lang="ja-JP" altLang="en-US" sz="3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パブリック</a:t>
            </a:r>
            <a:r>
              <a:rPr lang="en-US" sz="32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Arial" panose="020B0604020202020204" pitchFamily="34" charset="0"/>
              </a:rPr>
              <a:t>クラウドの比較</a:t>
            </a:r>
            <a:endParaRPr lang="zh-TW" sz="3200" dirty="0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6A96F001-6D5E-65CF-2C3F-56098F75A44B}"/>
              </a:ext>
            </a:extLst>
          </p:cNvPr>
          <p:cNvSpPr txBox="1">
            <a:spLocks/>
          </p:cNvSpPr>
          <p:nvPr/>
        </p:nvSpPr>
        <p:spPr>
          <a:xfrm>
            <a:off x="319585" y="1518229"/>
            <a:ext cx="11752966" cy="202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defTabSz="1219170">
              <a:lnSpc>
                <a:spcPct val="110000"/>
              </a:lnSpc>
              <a:buNone/>
            </a:pPr>
            <a:r>
              <a:rPr kumimoji="1" lang="en-US" sz="1700" kern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AWS S3パブリック・クラウド・ストレージのコストは、1PB(月85TBのアップロード)で約25,500ドルの米国西部地域を基準に計算されており、データの削除には別途支払いが必要です。QNAPは新しいTL </a:t>
            </a:r>
            <a:r>
              <a:rPr kumimoji="1" lang="en-US" sz="1700" kern="0" dirty="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PCIe</a:t>
            </a:r>
            <a:r>
              <a:rPr kumimoji="1" lang="en-US" sz="1700" kern="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Interface SATA JBODを発表しました。これは2x TL-R2400PES JBOD、1x QXP-3X8PES拡張カード、46x 22TBハードディスクドライブを使用し、合計コストはわずか24,500ドルです。JBOD付きのNASを購入すれば、長期的には大幅なコスト削減が可能です。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5" name="表格 2">
            <a:extLst>
              <a:ext uri="{FF2B5EF4-FFF2-40B4-BE49-F238E27FC236}">
                <a16:creationId xmlns:a16="http://schemas.microsoft.com/office/drawing/2014/main" id="{73912CA2-03FB-F4E2-2666-5C4435A24A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947724"/>
              </p:ext>
            </p:extLst>
          </p:nvPr>
        </p:nvGraphicFramePr>
        <p:xfrm>
          <a:off x="1488831" y="3135781"/>
          <a:ext cx="9636369" cy="3383817"/>
        </p:xfrm>
        <a:graphic>
          <a:graphicData uri="http://schemas.openxmlformats.org/drawingml/2006/table">
            <a:tbl>
              <a:tblPr firstRow="1" bandRow="1">
                <a:effectLst>
                  <a:outerShdw blurRad="152400" dist="292100" dir="2700000" algn="tl" rotWithShape="0">
                    <a:prstClr val="black">
                      <a:alpha val="23000"/>
                    </a:prstClr>
                  </a:outerShdw>
                </a:effectLst>
                <a:tableStyleId>{5C22544A-7EE6-4342-B048-85BDC9FD1C3A}</a:tableStyleId>
              </a:tblPr>
              <a:tblGrid>
                <a:gridCol w="2593059">
                  <a:extLst>
                    <a:ext uri="{9D8B030D-6E8A-4147-A177-3AD203B41FA5}">
                      <a16:colId xmlns:a16="http://schemas.microsoft.com/office/drawing/2014/main" val="1611152212"/>
                    </a:ext>
                  </a:extLst>
                </a:gridCol>
                <a:gridCol w="3401927">
                  <a:extLst>
                    <a:ext uri="{9D8B030D-6E8A-4147-A177-3AD203B41FA5}">
                      <a16:colId xmlns:a16="http://schemas.microsoft.com/office/drawing/2014/main" val="3086726967"/>
                    </a:ext>
                  </a:extLst>
                </a:gridCol>
                <a:gridCol w="3641383">
                  <a:extLst>
                    <a:ext uri="{9D8B030D-6E8A-4147-A177-3AD203B41FA5}">
                      <a16:colId xmlns:a16="http://schemas.microsoft.com/office/drawing/2014/main" val="2909376281"/>
                    </a:ext>
                  </a:extLst>
                </a:gridCol>
              </a:tblGrid>
              <a:tr h="400671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b="1">
                          <a:solidFill>
                            <a:srgbClr val="60F217"/>
                          </a:solidFill>
                          <a:effectLst/>
                        </a:rPr>
                        <a:t>Private cloud expansion</a:t>
                      </a:r>
                      <a:endParaRPr lang="zh-TW" altLang="en-US" b="1">
                        <a:solidFill>
                          <a:srgbClr val="60F217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TW" b="1">
                          <a:effectLst/>
                        </a:rPr>
                        <a:t>Public cloud augmentation</a:t>
                      </a:r>
                      <a:endParaRPr lang="zh-TW" altLang="en-US" b="1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753678"/>
                  </a:ext>
                </a:extLst>
              </a:tr>
              <a:tr h="400671"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TW" sz="1600">
                          <a:effectLst/>
                          <a:latin typeface="+mj-ea"/>
                          <a:ea typeface="+mj-ea"/>
                        </a:rPr>
                        <a:t>Control</a:t>
                      </a:r>
                      <a:endParaRPr lang="zh-TW" altLang="en-US" sz="1600">
                        <a:effectLst/>
                        <a:latin typeface="+mj-ea"/>
                        <a:ea typeface="+mj-ea"/>
                      </a:endParaRPr>
                    </a:p>
                  </a:txBody>
                  <a:tcPr marL="108000" marR="4572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TW" sz="1600">
                          <a:effectLst/>
                          <a:latin typeface="+mj-ea"/>
                          <a:ea typeface="+mj-ea"/>
                        </a:rPr>
                        <a:t>Take full control</a:t>
                      </a:r>
                      <a:endParaRPr lang="zh-TW" altLang="en-US" sz="1600"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zh-TW" sz="1600">
                          <a:effectLst/>
                          <a:latin typeface="+mj-ea"/>
                          <a:ea typeface="+mj-ea"/>
                        </a:rPr>
                        <a:t>Partial control</a:t>
                      </a:r>
                      <a:endParaRPr lang="zh-TW" altLang="en-US" sz="1600"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92072"/>
                  </a:ext>
                </a:extLst>
              </a:tr>
              <a:tr h="400671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altLang="zh-TW" sz="160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Sensitive data security</a:t>
                      </a:r>
                      <a:endParaRPr lang="zh-TW" altLang="en-US" sz="1600" kern="120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08000" marR="4572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altLang="zh-TW" sz="160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Higher</a:t>
                      </a:r>
                      <a:endParaRPr lang="zh-TW" altLang="en-US" sz="1600" kern="120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altLang="zh-TW" sz="160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Could be lower</a:t>
                      </a:r>
                      <a:endParaRPr lang="zh-TW" altLang="en-US" sz="1600" kern="120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511678"/>
                  </a:ext>
                </a:extLst>
              </a:tr>
              <a:tr h="400671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altLang="zh-TW" sz="160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Hardware required</a:t>
                      </a:r>
                      <a:endParaRPr lang="zh-TW" altLang="en-US" sz="1600" kern="120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08000" marR="4572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altLang="zh-TW" sz="160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Necessary</a:t>
                      </a:r>
                      <a:endParaRPr lang="zh-TW" altLang="en-US" sz="1600" kern="120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altLang="zh-TW" sz="160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Unnecessary</a:t>
                      </a:r>
                      <a:endParaRPr lang="zh-TW" altLang="en-US" sz="1600" kern="120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326405"/>
                  </a:ext>
                </a:extLst>
              </a:tr>
              <a:tr h="400671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altLang="zh-TW" sz="160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Configuration</a:t>
                      </a:r>
                      <a:endParaRPr lang="zh-TW" altLang="en-US" sz="1600" kern="120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08000" marR="4572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altLang="zh-TW" sz="160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Customize</a:t>
                      </a:r>
                      <a:endParaRPr lang="zh-TW" altLang="en-US" sz="1600" kern="120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altLang="zh-TW" sz="160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Preset configurations</a:t>
                      </a:r>
                      <a:endParaRPr lang="zh-TW" altLang="en-US" sz="1600" kern="120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426106"/>
                  </a:ext>
                </a:extLst>
              </a:tr>
              <a:tr h="400671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altLang="zh-TW" sz="160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Scalability</a:t>
                      </a:r>
                      <a:endParaRPr lang="zh-TW" altLang="en-US" sz="1600" kern="120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08000" marR="4572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altLang="zh-TW" sz="160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limited</a:t>
                      </a:r>
                      <a:endParaRPr lang="zh-TW" altLang="en-US" sz="1600" kern="120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altLang="zh-TW" sz="160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Higher</a:t>
                      </a:r>
                      <a:endParaRPr lang="zh-TW" altLang="en-US" sz="1600" kern="120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47218"/>
                  </a:ext>
                </a:extLst>
              </a:tr>
              <a:tr h="400671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altLang="zh-TW" sz="160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Performance</a:t>
                      </a:r>
                    </a:p>
                  </a:txBody>
                  <a:tcPr marL="108000" marR="4572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altLang="zh-TW" sz="160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Higher</a:t>
                      </a:r>
                      <a:endParaRPr lang="zh-TW" altLang="en-US" sz="1600" kern="120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altLang="zh-TW" sz="160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Lower</a:t>
                      </a:r>
                      <a:endParaRPr lang="zh-TW" altLang="en-US" sz="1600" kern="120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882501"/>
                  </a:ext>
                </a:extLst>
              </a:tr>
              <a:tr h="399257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altLang="zh-TW" sz="160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1PB</a:t>
                      </a:r>
                      <a:r>
                        <a:rPr lang="zh-TW" altLang="en-US" sz="160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en-US" altLang="zh-TW" sz="160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cost</a:t>
                      </a:r>
                      <a:endParaRPr lang="zh-TW" altLang="en-US" sz="1600" kern="120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108000" marR="4572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altLang="zh-TW" sz="1600" kern="120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low</a:t>
                      </a:r>
                      <a:endParaRPr lang="zh-TW" altLang="en-US" sz="1600" kern="120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altLang="zh-TW" sz="1600" kern="12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Ignore (does not include cost of reading data)</a:t>
                      </a:r>
                      <a:endParaRPr lang="zh-TW" altLang="en-US" sz="1600" kern="120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641081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5931196B-CB88-D2C8-A456-A9F072D97D98}"/>
              </a:ext>
            </a:extLst>
          </p:cNvPr>
          <p:cNvSpPr txBox="1"/>
          <p:nvPr/>
        </p:nvSpPr>
        <p:spPr>
          <a:xfrm>
            <a:off x="8593701" y="6394338"/>
            <a:ext cx="4558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00" ker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Lato"/>
                <a:sym typeface="Lato"/>
              </a:rPr>
              <a:t>Link: https://aws.amazon.com/tw/s3/pricing/ </a:t>
            </a:r>
            <a:endParaRPr kumimoji="1" lang="zh-TW" altLang="en-US" sz="1000" kern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262851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一張含有 文字, 室內 的圖片&#10;&#10;自動產生的描述">
            <a:extLst>
              <a:ext uri="{FF2B5EF4-FFF2-40B4-BE49-F238E27FC236}">
                <a16:creationId xmlns:a16="http://schemas.microsoft.com/office/drawing/2014/main" id="{CC3D24D1-DB9D-ED67-8DC0-2F39BA6F4B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759" b="27656"/>
          <a:stretch/>
        </p:blipFill>
        <p:spPr>
          <a:xfrm>
            <a:off x="6096000" y="3414719"/>
            <a:ext cx="5258507" cy="136693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A1AD75F-4002-27AE-8997-4B06ED420F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90201"/>
            <a:ext cx="12192000" cy="1159630"/>
          </a:xfrm>
        </p:spPr>
        <p:txBody>
          <a:bodyPr>
            <a:no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QNAPオールフラッシュNASモデルに</a:t>
            </a:r>
            <a:br>
              <a:rPr 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PBストレージを追加</a:t>
            </a:r>
            <a:endParaRPr lang="en-US" altLang="zh-TW" dirty="0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9CAAD5F-EC26-7514-0A18-B24455991F1D}"/>
              </a:ext>
            </a:extLst>
          </p:cNvPr>
          <p:cNvSpPr txBox="1"/>
          <p:nvPr/>
        </p:nvSpPr>
        <p:spPr>
          <a:xfrm>
            <a:off x="1096812" y="2033980"/>
            <a:ext cx="474093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エンタープライズ</a:t>
            </a:r>
            <a:br>
              <a:rPr lang="ja-JP" altLang="en-US" sz="3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3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オールフラッシュ</a:t>
            </a:r>
            <a:r>
              <a:rPr lang="en-US" sz="32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NASシリーズ</a:t>
            </a:r>
            <a:endParaRPr lang="en-US" altLang="zh-TW" dirty="0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8C6AE7F-6649-05AC-512B-ECA3BD97EC21}"/>
              </a:ext>
            </a:extLst>
          </p:cNvPr>
          <p:cNvSpPr txBox="1"/>
          <p:nvPr/>
        </p:nvSpPr>
        <p:spPr>
          <a:xfrm>
            <a:off x="5837744" y="2041300"/>
            <a:ext cx="6546761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32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ラックマウント</a:t>
            </a:r>
            <a:br>
              <a:rPr lang="en-US" altLang="zh-TW" sz="3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zh-TW" sz="3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 </a:t>
            </a:r>
            <a:r>
              <a:rPr lang="en-US" altLang="zh-TW" sz="32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JBODシリーズ</a:t>
            </a:r>
            <a:endParaRPr lang="en-US" altLang="zh-TW" sz="3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zh-TW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TL-R1200PES-RP, TL-R1600PES-RP, TL-R2400PES-RP</a:t>
            </a:r>
            <a:endParaRPr lang="zh-TW" altLang="en-US" sz="1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5D33D6C-D030-839B-1427-F98F0650A5D6}"/>
              </a:ext>
            </a:extLst>
          </p:cNvPr>
          <p:cNvSpPr txBox="1"/>
          <p:nvPr/>
        </p:nvSpPr>
        <p:spPr>
          <a:xfrm>
            <a:off x="792898" y="4852372"/>
            <a:ext cx="6697130" cy="13747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企業がQNAPの高速オールフラッシュNASストレージデバイスをセットアップすると、IT部門はQNAP</a:t>
            </a:r>
            <a:r>
              <a:rPr 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PCIe JBODシリーズを拡張し、ストレージの必要性が高まるたびに最大4ペタバイトのストレージ容量にすることができます。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4E7BA38-33EB-6806-2C45-441907ED6E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532" b="31671"/>
          <a:stretch/>
        </p:blipFill>
        <p:spPr>
          <a:xfrm>
            <a:off x="684257" y="3706586"/>
            <a:ext cx="5153487" cy="895489"/>
          </a:xfrm>
          <a:prstGeom prst="rect">
            <a:avLst/>
          </a:prstGeom>
        </p:spPr>
      </p:pic>
      <p:sp>
        <p:nvSpPr>
          <p:cNvPr id="3" name="文字方塊 12">
            <a:extLst>
              <a:ext uri="{FF2B5EF4-FFF2-40B4-BE49-F238E27FC236}">
                <a16:creationId xmlns:a16="http://schemas.microsoft.com/office/drawing/2014/main" id="{A328F779-193E-341B-1A1C-B6EEAD720BE3}"/>
              </a:ext>
            </a:extLst>
          </p:cNvPr>
          <p:cNvSpPr txBox="1"/>
          <p:nvPr/>
        </p:nvSpPr>
        <p:spPr>
          <a:xfrm>
            <a:off x="4748782" y="6261308"/>
            <a:ext cx="958865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 </a:t>
            </a:r>
            <a:r>
              <a:rPr lang="en-US" sz="12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JBODと互換性のあるNASモデルについては、以下の互換性リストを参照してください</a:t>
            </a: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https://www.qnap.com/go/compatibility-expansion/pcie </a:t>
            </a:r>
            <a:endParaRPr lang="zh-TW" altLang="en-US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8440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FB6D7374-DBEA-9A70-71F4-EC4FB5423C2B}"/>
              </a:ext>
            </a:extLst>
          </p:cNvPr>
          <p:cNvSpPr txBox="1"/>
          <p:nvPr/>
        </p:nvSpPr>
        <p:spPr>
          <a:xfrm>
            <a:off x="7929962" y="5095238"/>
            <a:ext cx="4279438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3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288 x 22TB </a:t>
            </a:r>
            <a:endParaRPr lang="en-US" altLang="zh-TW" sz="3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zh-TW" sz="3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3.5インチ SATA HDD</a:t>
            </a:r>
            <a:endParaRPr lang="zh-TW" altLang="en-US" sz="3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37F1BB7-76C9-D718-7C8B-24E04635C20E}"/>
              </a:ext>
            </a:extLst>
          </p:cNvPr>
          <p:cNvSpPr txBox="1"/>
          <p:nvPr/>
        </p:nvSpPr>
        <p:spPr>
          <a:xfrm>
            <a:off x="1326830" y="4533852"/>
            <a:ext cx="56068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 x TL-R2400PES-RP </a:t>
            </a:r>
            <a:br>
              <a:rPr lang="en-US" altLang="zh-TW" sz="3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zh-TW" sz="3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PCIe JBOD</a:t>
            </a:r>
            <a:endParaRPr lang="zh-TW" altLang="en-US" sz="3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78E2EBA-8BFD-DC66-3B19-D555B0EF03D7}"/>
              </a:ext>
            </a:extLst>
          </p:cNvPr>
          <p:cNvSpPr txBox="1"/>
          <p:nvPr/>
        </p:nvSpPr>
        <p:spPr>
          <a:xfrm>
            <a:off x="1326830" y="6029915"/>
            <a:ext cx="619843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注：サポートされるNASシステムの数の詳細については、互換性リストをご覧ください</a:t>
            </a: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https://www.qnap.com/go/compatibility-expansion/pcie </a:t>
            </a:r>
            <a:endParaRPr lang="zh-TW" altLang="en-US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486BCC6-BEED-599B-0737-66B8FC2E8451}"/>
              </a:ext>
            </a:extLst>
          </p:cNvPr>
          <p:cNvSpPr txBox="1">
            <a:spLocks/>
          </p:cNvSpPr>
          <p:nvPr/>
        </p:nvSpPr>
        <p:spPr>
          <a:xfrm>
            <a:off x="237969" y="318455"/>
            <a:ext cx="11781692" cy="1659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TL PCIe </a:t>
            </a:r>
            <a:r>
              <a:rPr lang="en-US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JBODでNAS</a:t>
            </a:r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容量を拡張</a:t>
            </a:r>
            <a:b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合計で最大</a:t>
            </a:r>
            <a:r>
              <a:rPr lang="en-US" altLang="zh-TW" b="1" dirty="0">
                <a:solidFill>
                  <a:srgbClr val="60F217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288</a:t>
            </a:r>
            <a:r>
              <a:rPr lang="en-US" altLang="zh-TW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ディスク、</a:t>
            </a:r>
            <a:r>
              <a:rPr lang="en-US" altLang="zh-TW" b="1" dirty="0">
                <a:solidFill>
                  <a:srgbClr val="60F217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 </a:t>
            </a:r>
            <a:r>
              <a:rPr lang="en-US" altLang="zh-TW" b="1" dirty="0" err="1">
                <a:solidFill>
                  <a:srgbClr val="60F217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PB</a:t>
            </a:r>
            <a:r>
              <a:rPr lang="en-US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容量</a:t>
            </a:r>
            <a:endParaRPr lang="zh-TW" altLang="en-US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9" name="圖片 8" descr="一張含有 圖表 的圖片&#10;&#10;自動產生的描述">
            <a:extLst>
              <a:ext uri="{FF2B5EF4-FFF2-40B4-BE49-F238E27FC236}">
                <a16:creationId xmlns:a16="http://schemas.microsoft.com/office/drawing/2014/main" id="{18BB111A-96EF-CC38-E3AA-DC8F91B27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506" y="2124902"/>
            <a:ext cx="3204191" cy="2923714"/>
          </a:xfrm>
          <a:prstGeom prst="rect">
            <a:avLst/>
          </a:prstGeom>
        </p:spPr>
      </p:pic>
      <p:pic>
        <p:nvPicPr>
          <p:cNvPr id="4" name="圖片 3" descr="一張含有 螢幕擷取畫面, 文字, 設計, 單色 的圖片&#10;&#10;自動產生的描述">
            <a:extLst>
              <a:ext uri="{FF2B5EF4-FFF2-40B4-BE49-F238E27FC236}">
                <a16:creationId xmlns:a16="http://schemas.microsoft.com/office/drawing/2014/main" id="{2B7A5897-3EF6-FD37-6A67-4FB5072C6C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394" b="18182"/>
          <a:stretch/>
        </p:blipFill>
        <p:spPr>
          <a:xfrm>
            <a:off x="1149303" y="2537656"/>
            <a:ext cx="4979512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10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E1BFD10F-E1B5-1E62-839A-DFF18B7DE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164823"/>
              </p:ext>
            </p:extLst>
          </p:nvPr>
        </p:nvGraphicFramePr>
        <p:xfrm>
          <a:off x="276625" y="2460720"/>
          <a:ext cx="11443307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4957">
                  <a:extLst>
                    <a:ext uri="{9D8B030D-6E8A-4147-A177-3AD203B41FA5}">
                      <a16:colId xmlns:a16="http://schemas.microsoft.com/office/drawing/2014/main" val="1219960064"/>
                    </a:ext>
                  </a:extLst>
                </a:gridCol>
                <a:gridCol w="2261174">
                  <a:extLst>
                    <a:ext uri="{9D8B030D-6E8A-4147-A177-3AD203B41FA5}">
                      <a16:colId xmlns:a16="http://schemas.microsoft.com/office/drawing/2014/main" val="1098916409"/>
                    </a:ext>
                  </a:extLst>
                </a:gridCol>
                <a:gridCol w="2114860">
                  <a:extLst>
                    <a:ext uri="{9D8B030D-6E8A-4147-A177-3AD203B41FA5}">
                      <a16:colId xmlns:a16="http://schemas.microsoft.com/office/drawing/2014/main" val="1777260525"/>
                    </a:ext>
                  </a:extLst>
                </a:gridCol>
                <a:gridCol w="2394183">
                  <a:extLst>
                    <a:ext uri="{9D8B030D-6E8A-4147-A177-3AD203B41FA5}">
                      <a16:colId xmlns:a16="http://schemas.microsoft.com/office/drawing/2014/main" val="3390570997"/>
                    </a:ext>
                  </a:extLst>
                </a:gridCol>
                <a:gridCol w="2598133">
                  <a:extLst>
                    <a:ext uri="{9D8B030D-6E8A-4147-A177-3AD203B41FA5}">
                      <a16:colId xmlns:a16="http://schemas.microsoft.com/office/drawing/2014/main" val="38724873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sz="1200"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12700" cmpd="sng">
                      <a:noFill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60F2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+mn-lt"/>
                          <a:ea typeface="+mj-ea"/>
                        </a:rPr>
                        <a:t>TDS-h2489FU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60F2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+mn-lt"/>
                          <a:ea typeface="+mj-ea"/>
                        </a:rPr>
                        <a:t>TS-h2490FU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60F2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+mn-lt"/>
                          <a:ea typeface="+mj-ea"/>
                        </a:rPr>
                        <a:t>TS-h1090FU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60F21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+mn-lt"/>
                          <a:ea typeface="+mj-ea"/>
                        </a:rPr>
                        <a:t>TS-h3088XU-RP (coming soon)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60F2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492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CPU</a:t>
                      </a:r>
                    </a:p>
                  </a:txBody>
                  <a:tcPr marL="1440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000" b="0" i="0" u="none" strike="noStrike" cap="none">
                          <a:solidFill>
                            <a:schemeClr val="bg1"/>
                          </a:solidFill>
                          <a:latin typeface="+mn-lt"/>
                          <a:ea typeface="+mj-ea"/>
                          <a:cs typeface="+mn-cs"/>
                          <a:sym typeface="Arial"/>
                        </a:rPr>
                        <a:t>2 x Intel Xeon</a:t>
                      </a:r>
                      <a:r>
                        <a:rPr lang="zh-TW" altLang="en-US" sz="1000" b="0" i="0" u="none" strike="noStrike" cap="none">
                          <a:solidFill>
                            <a:schemeClr val="bg1"/>
                          </a:solidFill>
                          <a:latin typeface="+mn-lt"/>
                          <a:ea typeface="+mj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altLang="zh-TW" sz="1000" b="0" i="0" u="none" strike="noStrike" cap="none">
                          <a:solidFill>
                            <a:schemeClr val="bg1"/>
                          </a:solidFill>
                          <a:latin typeface="+mn-lt"/>
                          <a:ea typeface="+mj-ea"/>
                          <a:cs typeface="+mn-cs"/>
                          <a:sym typeface="Arial"/>
                        </a:rPr>
                        <a:t>Silver Series</a:t>
                      </a:r>
                      <a:endParaRPr lang="zh-TW" altLang="en-US" sz="1000" b="0" i="0" u="none" strike="noStrike" cap="none">
                        <a:solidFill>
                          <a:schemeClr val="bg1"/>
                        </a:solidFill>
                        <a:latin typeface="+mn-lt"/>
                        <a:ea typeface="+mj-ea"/>
                        <a:cs typeface="+mn-cs"/>
                        <a:sym typeface="Arial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AMD EPYC 7002 series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AMD EPYC 7002 series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Intel® Xeon W-1200 series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406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NAS max RAM support</a:t>
                      </a:r>
                    </a:p>
                  </a:txBody>
                  <a:tcPr marL="1440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1 TB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4 TB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1 TB+ (12 x 128 GB)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128</a:t>
                      </a:r>
                      <a:r>
                        <a:rPr lang="zh-TW" altLang="en-US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 </a:t>
                      </a:r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GB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175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Form factor</a:t>
                      </a:r>
                    </a:p>
                  </a:txBody>
                  <a:tcPr marL="1440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 dirty="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2U</a:t>
                      </a: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 </a:t>
                      </a:r>
                      <a:r>
                        <a:rPr lang="en-US" altLang="zh-TW" sz="1000" dirty="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rackmount</a:t>
                      </a:r>
                      <a:endParaRPr lang="zh-TW" altLang="en-US" sz="1000" dirty="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2U</a:t>
                      </a:r>
                      <a:r>
                        <a:rPr lang="zh-TW" altLang="en-US" sz="10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0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rackmount</a:t>
                      </a:r>
                      <a:endParaRPr lang="zh-TW" altLang="en-US" sz="10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1U</a:t>
                      </a:r>
                      <a:r>
                        <a:rPr lang="zh-TW" altLang="en-US" sz="10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0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rackmount</a:t>
                      </a:r>
                      <a:endParaRPr lang="zh-TW" altLang="en-US" sz="10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2U</a:t>
                      </a:r>
                      <a:r>
                        <a:rPr lang="zh-TW" altLang="en-US" sz="10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0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rackmount</a:t>
                      </a:r>
                      <a:endParaRPr lang="zh-TW" altLang="en-US" sz="10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396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Storage Interface</a:t>
                      </a:r>
                    </a:p>
                  </a:txBody>
                  <a:tcPr marL="1440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2.5-inch U.2 NVMe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2.5-inch U.2 NVMe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2.5-inch U.2 NVMe / SATA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2.5-inch SATA</a:t>
                      </a:r>
                      <a:r>
                        <a:rPr lang="zh-TW" altLang="en-US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 </a:t>
                      </a:r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SSD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793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Drive bay</a:t>
                      </a:r>
                    </a:p>
                  </a:txBody>
                  <a:tcPr marL="1440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24-bay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24-bay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10-bay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30-bay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995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NAS max capacity</a:t>
                      </a:r>
                      <a:endParaRPr lang="zh-TW" altLang="en-US" sz="1000" b="1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140 GB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140 GB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60 GB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170 GB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574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Max support PCIe JBODs</a:t>
                      </a:r>
                      <a:endParaRPr lang="zh-TW" altLang="en-US" sz="1000" b="1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10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12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8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16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413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PCIe JBOD</a:t>
                      </a:r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 </a:t>
                      </a: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max capacity</a:t>
                      </a:r>
                      <a:endParaRPr lang="zh-TW" altLang="en-US" sz="1000" b="1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3</a:t>
                      </a:r>
                      <a:r>
                        <a:rPr lang="zh-TW" altLang="en-US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 </a:t>
                      </a:r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PB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4 PB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2 PB</a:t>
                      </a:r>
                      <a:endParaRPr lang="zh-TW" altLang="en-US" sz="100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000" dirty="0">
                          <a:solidFill>
                            <a:schemeClr val="bg1"/>
                          </a:solidFill>
                          <a:latin typeface="+mn-lt"/>
                          <a:ea typeface="+mj-ea"/>
                        </a:rPr>
                        <a:t>4 PB</a:t>
                      </a:r>
                      <a:endParaRPr lang="zh-TW" altLang="en-US" sz="1000" dirty="0">
                        <a:solidFill>
                          <a:schemeClr val="bg1"/>
                        </a:solidFill>
                        <a:latin typeface="+mn-lt"/>
                        <a:ea typeface="+mj-ea"/>
                      </a:endParaRPr>
                    </a:p>
                  </a:txBody>
                  <a:tcPr marL="14400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702714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A377F9DE-368C-971A-721D-F310896E2FCB}"/>
              </a:ext>
            </a:extLst>
          </p:cNvPr>
          <p:cNvSpPr txBox="1"/>
          <p:nvPr/>
        </p:nvSpPr>
        <p:spPr>
          <a:xfrm>
            <a:off x="1181462" y="6042462"/>
            <a:ext cx="42673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注:</a:t>
            </a:r>
          </a:p>
          <a:p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1. U.2は7.68TBをベースとしています。</a:t>
            </a:r>
            <a:endParaRPr lang="en-US" altLang="zh-TW" sz="1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 </a:t>
            </a: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JBOD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の最大容量は</a:t>
            </a: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、3.5インチSATA</a:t>
            </a: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22TB </a:t>
            </a:r>
            <a:r>
              <a:rPr lang="en-US" sz="12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HDDを基準としています</a:t>
            </a: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813616C-B722-8505-5601-FB39E8798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77" b="29912"/>
          <a:stretch/>
        </p:blipFill>
        <p:spPr>
          <a:xfrm>
            <a:off x="2396487" y="1823342"/>
            <a:ext cx="1868867" cy="51173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DE7FFC8-119D-B62B-4AD5-56B82F6264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42" b="28021"/>
          <a:stretch/>
        </p:blipFill>
        <p:spPr>
          <a:xfrm>
            <a:off x="4719944" y="1852412"/>
            <a:ext cx="1790826" cy="46938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94B059D3-A43A-2301-49E5-59B16BADA8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83" b="35347"/>
          <a:stretch/>
        </p:blipFill>
        <p:spPr>
          <a:xfrm>
            <a:off x="6965359" y="1887390"/>
            <a:ext cx="1859683" cy="34600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2218218-B0B3-C1CF-607E-3FEE4E25EF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548" b="25495"/>
          <a:stretch/>
        </p:blipFill>
        <p:spPr>
          <a:xfrm>
            <a:off x="9388533" y="1848444"/>
            <a:ext cx="1814883" cy="498615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29917B82-2C60-B3CA-111F-8889362C03EF}"/>
              </a:ext>
            </a:extLst>
          </p:cNvPr>
          <p:cNvSpPr txBox="1">
            <a:spLocks/>
          </p:cNvSpPr>
          <p:nvPr/>
        </p:nvSpPr>
        <p:spPr>
          <a:xfrm>
            <a:off x="0" y="6948"/>
            <a:ext cx="12192000" cy="1659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QNAPオールフラッシュNAS</a:t>
            </a:r>
            <a:r>
              <a:rPr lang="ja-JP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はペタバイト容量を</a:t>
            </a:r>
            <a:br>
              <a:rPr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追加するために新しい</a:t>
            </a:r>
            <a:r>
              <a:rPr 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TL PCIe JBOD</a:t>
            </a:r>
            <a:r>
              <a:rPr lang="ja-JP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に対応</a:t>
            </a:r>
            <a:endParaRPr lang="ja-JP" alt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1F410BF-21CB-5EF2-6B5E-73F3B40927CD}"/>
              </a:ext>
            </a:extLst>
          </p:cNvPr>
          <p:cNvSpPr txBox="1"/>
          <p:nvPr/>
        </p:nvSpPr>
        <p:spPr>
          <a:xfrm>
            <a:off x="5998278" y="6227127"/>
            <a:ext cx="383405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3.NAS </a:t>
            </a:r>
            <a:r>
              <a:rPr lang="en-US" altLang="zh-TW" sz="12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QuTS</a:t>
            </a: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hero h5.1.2以上に基づきます。</a:t>
            </a:r>
          </a:p>
        </p:txBody>
      </p:sp>
    </p:spTree>
    <p:extLst>
      <p:ext uri="{BB962C8B-B14F-4D97-AF65-F5344CB8AC3E}">
        <p14:creationId xmlns:p14="http://schemas.microsoft.com/office/powerpoint/2010/main" val="2444569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4">
            <a:extLst>
              <a:ext uri="{FF2B5EF4-FFF2-40B4-BE49-F238E27FC236}">
                <a16:creationId xmlns:a16="http://schemas.microsoft.com/office/drawing/2014/main" id="{5339A80C-19FD-113D-AEF0-F943317C9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358639"/>
              </p:ext>
            </p:extLst>
          </p:nvPr>
        </p:nvGraphicFramePr>
        <p:xfrm>
          <a:off x="298582" y="1342316"/>
          <a:ext cx="11759288" cy="5213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9480">
                  <a:extLst>
                    <a:ext uri="{9D8B030D-6E8A-4147-A177-3AD203B41FA5}">
                      <a16:colId xmlns:a16="http://schemas.microsoft.com/office/drawing/2014/main" val="1726739278"/>
                    </a:ext>
                  </a:extLst>
                </a:gridCol>
                <a:gridCol w="1180687">
                  <a:extLst>
                    <a:ext uri="{9D8B030D-6E8A-4147-A177-3AD203B41FA5}">
                      <a16:colId xmlns:a16="http://schemas.microsoft.com/office/drawing/2014/main" val="1795076221"/>
                    </a:ext>
                  </a:extLst>
                </a:gridCol>
                <a:gridCol w="1782722">
                  <a:extLst>
                    <a:ext uri="{9D8B030D-6E8A-4147-A177-3AD203B41FA5}">
                      <a16:colId xmlns:a16="http://schemas.microsoft.com/office/drawing/2014/main" val="2143567545"/>
                    </a:ext>
                  </a:extLst>
                </a:gridCol>
                <a:gridCol w="1135752">
                  <a:extLst>
                    <a:ext uri="{9D8B030D-6E8A-4147-A177-3AD203B41FA5}">
                      <a16:colId xmlns:a16="http://schemas.microsoft.com/office/drawing/2014/main" val="2955778499"/>
                    </a:ext>
                  </a:extLst>
                </a:gridCol>
                <a:gridCol w="1065513">
                  <a:extLst>
                    <a:ext uri="{9D8B030D-6E8A-4147-A177-3AD203B41FA5}">
                      <a16:colId xmlns:a16="http://schemas.microsoft.com/office/drawing/2014/main" val="2992691006"/>
                    </a:ext>
                  </a:extLst>
                </a:gridCol>
                <a:gridCol w="789164">
                  <a:extLst>
                    <a:ext uri="{9D8B030D-6E8A-4147-A177-3AD203B41FA5}">
                      <a16:colId xmlns:a16="http://schemas.microsoft.com/office/drawing/2014/main" val="606191224"/>
                    </a:ext>
                  </a:extLst>
                </a:gridCol>
                <a:gridCol w="927338">
                  <a:extLst>
                    <a:ext uri="{9D8B030D-6E8A-4147-A177-3AD203B41FA5}">
                      <a16:colId xmlns:a16="http://schemas.microsoft.com/office/drawing/2014/main" val="2221354968"/>
                    </a:ext>
                  </a:extLst>
                </a:gridCol>
                <a:gridCol w="1339135">
                  <a:extLst>
                    <a:ext uri="{9D8B030D-6E8A-4147-A177-3AD203B41FA5}">
                      <a16:colId xmlns:a16="http://schemas.microsoft.com/office/drawing/2014/main" val="2347467329"/>
                    </a:ext>
                  </a:extLst>
                </a:gridCol>
                <a:gridCol w="2029497">
                  <a:extLst>
                    <a:ext uri="{9D8B030D-6E8A-4147-A177-3AD203B41FA5}">
                      <a16:colId xmlns:a16="http://schemas.microsoft.com/office/drawing/2014/main" val="230010073"/>
                    </a:ext>
                  </a:extLst>
                </a:gridCol>
              </a:tblGrid>
              <a:tr h="58951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j-lt"/>
                        </a:rPr>
                        <a:t>Model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b="1" kern="120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PCIe Slot</a:t>
                      </a:r>
                      <a:endParaRPr lang="zh-TW" altLang="en-US" sz="1200" b="1" kern="120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200" b="1" i="0" u="none" strike="noStrike" kern="1200" baseline="0" noProof="0">
                          <a:solidFill>
                            <a:srgbClr val="FFFFFF"/>
                          </a:solidFill>
                          <a:latin typeface="+mj-lt"/>
                        </a:rPr>
                        <a:t>Recommend </a:t>
                      </a:r>
                      <a:r>
                        <a:rPr lang="en-US" altLang="zh-TW" sz="1200" b="1" kern="120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Card</a:t>
                      </a:r>
                      <a:endParaRPr lang="zh-TW" altLang="en-US" sz="1200" b="1" kern="120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US" altLang="zh-TW" sz="1200" b="1" kern="120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Max Bandwidth</a:t>
                      </a:r>
                      <a:endParaRPr lang="zh-TW" altLang="en-US" sz="1200" b="1" kern="120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b="1" kern="120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Max capacity</a:t>
                      </a:r>
                      <a:endParaRPr lang="zh-TW" altLang="en-US" sz="1200" b="1" kern="120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b="1" kern="120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Max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altLang="zh-TW" sz="1200" b="1" kern="120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JBODs</a:t>
                      </a:r>
                      <a:endParaRPr lang="zh-TW" altLang="en-US" sz="1200" b="1" kern="120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b="1" kern="120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Max Memory</a:t>
                      </a:r>
                      <a:endParaRPr lang="zh-TW" altLang="en-US" sz="1200" b="1" kern="120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1200" b="1" kern="120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BIOS</a:t>
                      </a:r>
                      <a:endParaRPr lang="zh-TW" altLang="en-US" sz="1200" b="1" kern="1200">
                        <a:solidFill>
                          <a:schemeClr val="lt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>
                        <a:buNone/>
                      </a:pPr>
                      <a:r>
                        <a:rPr lang="en-US" altLang="zh-TW" sz="1200" b="1" kern="120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Notes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081037"/>
                  </a:ext>
                </a:extLst>
              </a:tr>
              <a:tr h="558966">
                <a:tc>
                  <a:txBody>
                    <a:bodyPr/>
                    <a:lstStyle/>
                    <a:p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TS-h3087XU-RP</a:t>
                      </a:r>
                      <a:endParaRPr lang="zh-TW" altLang="en-US" sz="12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Slot 2, Slot 3</a:t>
                      </a:r>
                      <a:endParaRPr lang="zh-TW" altLang="en-US" sz="12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QXP-3X4PES</a:t>
                      </a:r>
                      <a:endParaRPr lang="zh-TW" altLang="en-US" sz="12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32Gb/s</a:t>
                      </a:r>
                      <a:endParaRPr lang="zh-TW" altLang="en-US" sz="12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 PB</a:t>
                      </a:r>
                      <a:endParaRPr lang="zh-TW" altLang="en-US" sz="12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zh-TW" altLang="en-US" sz="12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128 GB</a:t>
                      </a:r>
                      <a:endParaRPr lang="zh-TW" altLang="en-US" sz="12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  <a:hlinkClick r:id="rId3"/>
                        </a:rPr>
                        <a:t>Q08HAR16</a:t>
                      </a:r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above</a:t>
                      </a:r>
                      <a:endParaRPr lang="zh-TW" altLang="en-US" sz="12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altLang="zh-TW" sz="12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653893"/>
                  </a:ext>
                </a:extLst>
              </a:tr>
              <a:tr h="5589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TS-h2287XU-RP, </a:t>
                      </a:r>
                      <a:b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TS-h1887XU-RP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Slot 2, Slot 3</a:t>
                      </a:r>
                      <a:endParaRPr lang="zh-TW" altLang="en-US" sz="12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QXP-3X4PES</a:t>
                      </a:r>
                      <a:endParaRPr lang="zh-TW" altLang="en-US" sz="12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32Gb/s</a:t>
                      </a:r>
                      <a:endParaRPr lang="zh-TW" altLang="en-US" sz="12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 PB</a:t>
                      </a:r>
                      <a:endParaRPr lang="zh-TW" altLang="en-US" sz="12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zh-TW" altLang="en-US" sz="12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128 GB</a:t>
                      </a:r>
                      <a:endParaRPr lang="zh-TW" altLang="en-US" sz="12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  <a:hlinkClick r:id="rId4"/>
                        </a:rPr>
                        <a:t>Q084AR15</a:t>
                      </a:r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above</a:t>
                      </a:r>
                      <a:endParaRPr lang="zh-TW" altLang="en-US" sz="12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US" altLang="zh-TW" sz="12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0742883"/>
                  </a:ext>
                </a:extLst>
              </a:tr>
              <a:tr h="558966">
                <a:tc>
                  <a:txBody>
                    <a:bodyPr/>
                    <a:lstStyle/>
                    <a:p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TS-h987XU-RP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>
                          <a:latin typeface="+mj-lt"/>
                        </a:rPr>
                        <a:t>Slot 1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j-lt"/>
                        </a:rPr>
                        <a:t>QXP-3X8PES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j-lt"/>
                        </a:rPr>
                        <a:t>64Gb/s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 PB</a:t>
                      </a:r>
                      <a:endParaRPr lang="zh-TW" altLang="en-US" sz="12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endParaRPr lang="zh-TW" altLang="en-US" sz="12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128 GB</a:t>
                      </a:r>
                      <a:endParaRPr lang="zh-TW" altLang="en-US" sz="12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  <a:hlinkClick r:id="rId5"/>
                        </a:rPr>
                        <a:t>Q08DAR17</a:t>
                      </a:r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above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2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003074"/>
                  </a:ext>
                </a:extLst>
              </a:tr>
              <a:tr h="453384">
                <a:tc>
                  <a:txBody>
                    <a:bodyPr/>
                    <a:lstStyle/>
                    <a:p>
                      <a:r>
                        <a:rPr lang="en-US" altLang="zh-TW" sz="1200">
                          <a:latin typeface="+mj-lt"/>
                        </a:rPr>
                        <a:t>TDS-h2489FU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>
                          <a:latin typeface="+mj-lt"/>
                        </a:rPr>
                        <a:t>Slot 1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j-lt"/>
                        </a:rPr>
                        <a:t>QXP-3X8PES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j-lt"/>
                        </a:rPr>
                        <a:t>64Gb/s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j-lt"/>
                        </a:rPr>
                        <a:t>3 PB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j-lt"/>
                        </a:rPr>
                        <a:t>10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j-lt"/>
                        </a:rPr>
                        <a:t>1000 GB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j-lt"/>
                          <a:hlinkClick r:id="rId6"/>
                        </a:rPr>
                        <a:t>Q053AR24</a:t>
                      </a:r>
                      <a:r>
                        <a:rPr lang="en-US" altLang="zh-TW" sz="1200">
                          <a:latin typeface="+mj-lt"/>
                        </a:rPr>
                        <a:t> above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289037"/>
                  </a:ext>
                </a:extLst>
              </a:tr>
              <a:tr h="1045374">
                <a:tc>
                  <a:txBody>
                    <a:bodyPr/>
                    <a:lstStyle/>
                    <a:p>
                      <a:r>
                        <a:rPr lang="en-US" altLang="zh-TW" sz="1200">
                          <a:latin typeface="+mj-lt"/>
                        </a:rPr>
                        <a:t>TS-h2490FU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200">
                          <a:latin typeface="+mj-lt"/>
                        </a:rPr>
                        <a:t>Slot 1, Slot 2, Slot 3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QXP-3X4PES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QXP-3X8PES </a:t>
                      </a:r>
                      <a:b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 Slot 2 only 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64Gb/s</a:t>
                      </a:r>
                      <a:endParaRPr lang="zh-TW" altLang="en-US" sz="12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j-lt"/>
                        </a:rPr>
                        <a:t>4 PB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j-lt"/>
                        </a:rPr>
                        <a:t>12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j-lt"/>
                        </a:rPr>
                        <a:t>4000 GB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j-lt"/>
                          <a:hlinkClick r:id="rId7"/>
                        </a:rPr>
                        <a:t>Q03XAR19</a:t>
                      </a:r>
                      <a:r>
                        <a:rPr lang="en-US" altLang="zh-TW" sz="1200">
                          <a:latin typeface="+mj-lt"/>
                        </a:rPr>
                        <a:t> above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baseline="0" noProof="0">
                          <a:solidFill>
                            <a:srgbClr val="000000"/>
                          </a:solidFill>
                          <a:latin typeface="+mj-lt"/>
                        </a:rPr>
                        <a:t>Only PCIe slot 2 can support 64Gb/s and the maximum # of JBOD is 4. However, if the slot 3 is used, then the slot 2 bandwidth becomes 32Gb/s.</a:t>
                      </a:r>
                      <a:endParaRPr lang="zh-TW" alt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159445"/>
                  </a:ext>
                </a:extLst>
              </a:tr>
              <a:tr h="558966">
                <a:tc>
                  <a:txBody>
                    <a:bodyPr/>
                    <a:lstStyle/>
                    <a:p>
                      <a:r>
                        <a:rPr lang="en-US" altLang="zh-TW" sz="1200">
                          <a:latin typeface="+mj-lt"/>
                        </a:rPr>
                        <a:t>TS-h1090FU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>
                          <a:latin typeface="+mj-lt"/>
                        </a:rPr>
                        <a:t>Slot 1, Slot 2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j-lt"/>
                        </a:rPr>
                        <a:t>QXP-3X8PES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j-lt"/>
                        </a:rPr>
                        <a:t>64Gb/s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j-lt"/>
                        </a:rPr>
                        <a:t>2 PB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j-lt"/>
                        </a:rPr>
                        <a:t>8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j-lt"/>
                        </a:rPr>
                        <a:t>1000 GB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j-lt"/>
                          <a:hlinkClick r:id="rId8"/>
                        </a:rPr>
                        <a:t>Q09BRR10</a:t>
                      </a:r>
                      <a:r>
                        <a:rPr lang="en-US" altLang="zh-TW" sz="1200">
                          <a:latin typeface="+mj-lt"/>
                        </a:rPr>
                        <a:t> above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360969"/>
                  </a:ext>
                </a:extLst>
              </a:tr>
              <a:tr h="558966">
                <a:tc>
                  <a:txBody>
                    <a:bodyPr/>
                    <a:lstStyle/>
                    <a:p>
                      <a:r>
                        <a:rPr lang="en-US" altLang="zh-TW" sz="1200">
                          <a:latin typeface="+mj-lt"/>
                        </a:rPr>
                        <a:t>TS-855eU, TS-855eU-RP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>
                          <a:latin typeface="+mj-lt"/>
                        </a:rPr>
                        <a:t>Slot 2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QXP-3X4PES</a:t>
                      </a:r>
                      <a:endParaRPr lang="zh-TW" altLang="en-US" sz="12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0" i="0" kern="120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32Gb/s</a:t>
                      </a:r>
                      <a:endParaRPr lang="zh-TW" altLang="en-US" sz="1200" b="0" i="0" kern="120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j-lt"/>
                        </a:rPr>
                        <a:t>0.5 PB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j-lt"/>
                        </a:rPr>
                        <a:t>2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j-lt"/>
                        </a:rPr>
                        <a:t>64 GB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latin typeface="+mj-lt"/>
                          <a:hlinkClick r:id="rId9"/>
                        </a:rPr>
                        <a:t>Q0BUAR08</a:t>
                      </a:r>
                      <a:r>
                        <a:rPr lang="en-US" altLang="zh-TW" sz="1200">
                          <a:latin typeface="+mj-lt"/>
                        </a:rPr>
                        <a:t> </a:t>
                      </a:r>
                      <a:br>
                        <a:rPr lang="en-US" altLang="zh-TW" sz="1200">
                          <a:latin typeface="+mj-lt"/>
                        </a:rPr>
                      </a:br>
                      <a:r>
                        <a:rPr lang="en-US" altLang="zh-TW" sz="1200">
                          <a:latin typeface="+mj-lt"/>
                        </a:rPr>
                        <a:t>above</a:t>
                      </a:r>
                      <a:endParaRPr lang="zh-TW" altLang="en-US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2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762656"/>
                  </a:ext>
                </a:extLst>
              </a:tr>
            </a:tbl>
          </a:graphicData>
        </a:graphic>
      </p:graphicFrame>
      <p:sp>
        <p:nvSpPr>
          <p:cNvPr id="4" name="標題 1">
            <a:extLst>
              <a:ext uri="{FF2B5EF4-FFF2-40B4-BE49-F238E27FC236}">
                <a16:creationId xmlns:a16="http://schemas.microsoft.com/office/drawing/2014/main" id="{59144094-36C1-80F0-D89D-2274FE567CA5}"/>
              </a:ext>
            </a:extLst>
          </p:cNvPr>
          <p:cNvSpPr txBox="1">
            <a:spLocks/>
          </p:cNvSpPr>
          <p:nvPr/>
        </p:nvSpPr>
        <p:spPr>
          <a:xfrm>
            <a:off x="134130" y="379397"/>
            <a:ext cx="11759290" cy="962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Meiryo UI"/>
                <a:ea typeface="Meiryo UI"/>
              </a:rPr>
              <a:t>2023年12月現在の対応NASモデル</a:t>
            </a:r>
            <a:endParaRPr lang="en-US" dirty="0">
              <a:solidFill>
                <a:schemeClr val="bg1"/>
              </a:solidFill>
              <a:latin typeface="Meiryo UI"/>
              <a:ea typeface="Meiryo UI"/>
            </a:endParaRPr>
          </a:p>
        </p:txBody>
      </p:sp>
    </p:spTree>
    <p:extLst>
      <p:ext uri="{BB962C8B-B14F-4D97-AF65-F5344CB8AC3E}">
        <p14:creationId xmlns:p14="http://schemas.microsoft.com/office/powerpoint/2010/main" val="2356708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7CB05477-027F-C035-249C-86DA01F83A59}"/>
              </a:ext>
            </a:extLst>
          </p:cNvPr>
          <p:cNvSpPr txBox="1"/>
          <p:nvPr/>
        </p:nvSpPr>
        <p:spPr>
          <a:xfrm>
            <a:off x="576883" y="463627"/>
            <a:ext cx="11038233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対応ラックマウントNASの第2フェーズは</a:t>
            </a:r>
            <a:br>
              <a:rPr lang="en-US" sz="4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4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2024年第1四半期を予定しています</a:t>
            </a:r>
            <a:endParaRPr lang="en-US" altLang="zh-TW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A45C5C7-E1C3-D28D-9DE9-B42167A6A361}"/>
              </a:ext>
            </a:extLst>
          </p:cNvPr>
          <p:cNvSpPr txBox="1"/>
          <p:nvPr/>
        </p:nvSpPr>
        <p:spPr>
          <a:xfrm>
            <a:off x="3052761" y="2232565"/>
            <a:ext cx="608647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24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モデル</a:t>
            </a:r>
            <a:endParaRPr lang="zh-TW" altLang="en-US" sz="24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A6FC5E1-99F8-7D79-24DB-70E3BF800AD8}"/>
              </a:ext>
            </a:extLst>
          </p:cNvPr>
          <p:cNvSpPr txBox="1"/>
          <p:nvPr/>
        </p:nvSpPr>
        <p:spPr>
          <a:xfrm>
            <a:off x="0" y="2725888"/>
            <a:ext cx="12191999" cy="1293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  <a:spcBef>
                <a:spcPts val="1800"/>
              </a:spcBef>
            </a:pPr>
            <a:r>
              <a:rPr lang="en-US" altLang="zh-TW" sz="1600" spc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TS-h1886XU-RP R2, TS-h2483XU-RP, TS-2483XU-RP, TS-h1683XU-RP, TS-1683XU-RP, TS-h1283XU-RP, </a:t>
            </a:r>
            <a:br>
              <a:rPr lang="en-US" altLang="zh-TW" sz="1600" spc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zh-TW" sz="1600" spc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TS-1283XU-RP, TS-883XU-RP, TS-983XU-RP, TS-h3088XU-RP, TS-h2477XU-RP, TS-h1677XU-RP, </a:t>
            </a:r>
            <a:br>
              <a:rPr lang="en-US" altLang="zh-TW" sz="1600" spc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zh-TW" sz="1600" spc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TS-h1277XU-RP, TS-877XU-RP, TS-h977XU-RP, TS-h977XU, TS-1273AU-RP, TS-1673AU-RP, TS-873AeU, </a:t>
            </a:r>
            <a:br>
              <a:rPr lang="en-US" altLang="zh-TW" sz="1600" spc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zh-TW" sz="1600" spc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TS-873AeU-RP, TS-h3077AFU-RP, TS-h1677AXU-RP, TS-h1277AXU-RP</a:t>
            </a:r>
            <a:endParaRPr lang="zh-TW" altLang="en-US" sz="1600" spc="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E3A9E606-460E-E1D0-4F3E-E4BD6B65EC18}"/>
              </a:ext>
            </a:extLst>
          </p:cNvPr>
          <p:cNvGrpSpPr/>
          <p:nvPr/>
        </p:nvGrpSpPr>
        <p:grpSpPr>
          <a:xfrm>
            <a:off x="0" y="4691856"/>
            <a:ext cx="12192000" cy="2317952"/>
            <a:chOff x="476988" y="5219088"/>
            <a:chExt cx="9329582" cy="1773747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9B3D0B2A-BA80-385B-4416-174226DCE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224" y="5557365"/>
              <a:ext cx="3472745" cy="640315"/>
            </a:xfrm>
            <a:prstGeom prst="rect">
              <a:avLst/>
            </a:prstGeom>
          </p:spPr>
        </p:pic>
        <p:pic>
          <p:nvPicPr>
            <p:cNvPr id="11" name="圖片 10" descr="一張含有 文字, 電子用品, 電腦 的圖片&#10;&#10;自動產生的描述">
              <a:extLst>
                <a:ext uri="{FF2B5EF4-FFF2-40B4-BE49-F238E27FC236}">
                  <a16:creationId xmlns:a16="http://schemas.microsoft.com/office/drawing/2014/main" id="{33C26D58-2068-667D-9033-E5A127E6F9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6988" y="6077584"/>
              <a:ext cx="3641625" cy="915251"/>
            </a:xfrm>
            <a:prstGeom prst="rect">
              <a:avLst/>
            </a:prstGeom>
          </p:spPr>
        </p:pic>
        <p:pic>
          <p:nvPicPr>
            <p:cNvPr id="12" name="圖片 11" descr="一張含有 螢幕擷取畫面, 文字 的圖片&#10;&#10;自動產生的描述">
              <a:extLst>
                <a:ext uri="{FF2B5EF4-FFF2-40B4-BE49-F238E27FC236}">
                  <a16:creationId xmlns:a16="http://schemas.microsoft.com/office/drawing/2014/main" id="{0939A95A-3C5B-D8C2-68FF-7A4B35403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1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05787" y="5567921"/>
              <a:ext cx="3560080" cy="1290078"/>
            </a:xfrm>
            <a:prstGeom prst="rect">
              <a:avLst/>
            </a:prstGeom>
            <a:effectLst>
              <a:outerShdw blurRad="292100" dist="304800" dir="10500000" algn="tr" rotWithShape="0">
                <a:prstClr val="black">
                  <a:alpha val="71000"/>
                </a:prstClr>
              </a:outerShdw>
            </a:effectLst>
          </p:spPr>
        </p:pic>
        <p:pic>
          <p:nvPicPr>
            <p:cNvPr id="13" name="圖片 12" descr="一張含有 電子產品, 電腦 的圖片&#10;&#10;自動產生的描述">
              <a:extLst>
                <a:ext uri="{FF2B5EF4-FFF2-40B4-BE49-F238E27FC236}">
                  <a16:creationId xmlns:a16="http://schemas.microsoft.com/office/drawing/2014/main" id="{8E1EDE59-DDC5-B39A-0EEE-EF58280ADA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15000"/>
                      </a14:imgEffect>
                    </a14:imgLayer>
                  </a14:imgProps>
                </a:ext>
              </a:extLst>
            </a:blip>
            <a:srcRect r="20762"/>
            <a:stretch/>
          </p:blipFill>
          <p:spPr>
            <a:xfrm>
              <a:off x="6946147" y="5877523"/>
              <a:ext cx="2860423" cy="975507"/>
            </a:xfrm>
            <a:prstGeom prst="rect">
              <a:avLst/>
            </a:prstGeom>
            <a:effectLst>
              <a:outerShdw blurRad="292100" dist="304800" dir="10500000" algn="tr" rotWithShape="0">
                <a:prstClr val="black">
                  <a:alpha val="94000"/>
                </a:prstClr>
              </a:outerShdw>
            </a:effectLst>
          </p:spPr>
        </p:pic>
        <p:pic>
          <p:nvPicPr>
            <p:cNvPr id="14" name="圖片 13" descr="一張含有 電子產品, 駕駛, 電腦 的圖片&#10;&#10;自動產生的描述">
              <a:extLst>
                <a:ext uri="{FF2B5EF4-FFF2-40B4-BE49-F238E27FC236}">
                  <a16:creationId xmlns:a16="http://schemas.microsoft.com/office/drawing/2014/main" id="{B02BC11E-DD33-E750-4BAD-CE0A00EC6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46291" r="1615" b="38913"/>
            <a:stretch/>
          </p:blipFill>
          <p:spPr>
            <a:xfrm>
              <a:off x="3597695" y="5219088"/>
              <a:ext cx="3796598" cy="356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6800778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1A028E-7441-B730-51F0-8D95749620DC}"/>
              </a:ext>
            </a:extLst>
          </p:cNvPr>
          <p:cNvSpPr txBox="1">
            <a:spLocks/>
          </p:cNvSpPr>
          <p:nvPr/>
        </p:nvSpPr>
        <p:spPr>
          <a:xfrm>
            <a:off x="0" y="251191"/>
            <a:ext cx="12192000" cy="18888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3200" b="1">
                <a:solidFill>
                  <a:srgbClr val="60F217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[</a:t>
            </a:r>
            <a:r>
              <a:rPr lang="ja-JP" altLang="en-US" sz="3200" b="1">
                <a:solidFill>
                  <a:srgbClr val="60F217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アクセサリーを購入</a:t>
            </a:r>
            <a:r>
              <a:rPr lang="en-US" sz="3200" b="1">
                <a:solidFill>
                  <a:srgbClr val="60F217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lt"/>
              </a:rPr>
              <a:t>] </a:t>
            </a:r>
            <a:br>
              <a:rPr lang="en-US" sz="3200" b="1" dirty="0">
                <a:solidFill>
                  <a:srgbClr val="60F217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</a:br>
            <a:r>
              <a:rPr lang="en-US" altLang="zh-TW" sz="3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デュアルポートPCIe拡張カード QXP-3X8PES, QXP-3X4PES</a:t>
            </a:r>
            <a:r>
              <a:rPr lang="en-US" altLang="zh-TW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
&amp; </a:t>
            </a:r>
            <a:r>
              <a:rPr lang="en-US" altLang="zh-TW" sz="32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接続ケーブル</a:t>
            </a:r>
            <a:r>
              <a:rPr lang="zh-TW" alt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 </a:t>
            </a:r>
            <a:r>
              <a:rPr lang="en-US" altLang="zh-TW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CAB-PCIE10M-8644-4X, </a:t>
            </a:r>
            <a:br>
              <a:rPr lang="en-US" altLang="zh-TW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zh-TW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CAB-PCIE10M-8644-8X</a:t>
            </a:r>
            <a:endParaRPr lang="zh-TW" altLang="en-US" sz="3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F800635-1B73-B88C-66C9-9F6DACB4BAF9}"/>
              </a:ext>
            </a:extLst>
          </p:cNvPr>
          <p:cNvSpPr txBox="1"/>
          <p:nvPr/>
        </p:nvSpPr>
        <p:spPr>
          <a:xfrm>
            <a:off x="603119" y="2075466"/>
            <a:ext cx="10985762" cy="13396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8X/4X専用ケーブル付きの新しい高速デュアルポートPCIe拡張カードは、TL-R1200PES-RP、TL-R1600PES-RP、</a:t>
            </a:r>
            <a:br>
              <a:rPr 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TL-R2400PES-RP PCIe JBODシリーズをサポートし、QNAP互換NASに最大64Gb/秒の帯域幅を提供します。</a:t>
            </a:r>
            <a:r>
              <a:rPr lang="en-US" altLang="zh-TW" sz="1600" b="1" dirty="0">
                <a:solidFill>
                  <a:srgbClr val="00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JBODユニットには拡張カードは含まれておらず、8X接続ケーブルのみが含まれていることにご注意ください。拡張カードと4X接続ケーブルは別途購入する必要があります。</a:t>
            </a:r>
            <a:r>
              <a:rPr lang="en-US" altLang="zh-TW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PCIe </a:t>
            </a:r>
            <a:r>
              <a:rPr lang="en-US" altLang="zh-TW" sz="16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JBOD対応リストを参照して選択してください</a:t>
            </a:r>
            <a:r>
              <a:rPr lang="en-US" altLang="zh-TW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。</a:t>
            </a: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F6C74376-546B-423B-B14A-EDE19C4EBF7C}"/>
              </a:ext>
            </a:extLst>
          </p:cNvPr>
          <p:cNvSpPr txBox="1"/>
          <p:nvPr/>
        </p:nvSpPr>
        <p:spPr>
          <a:xfrm>
            <a:off x="8702434" y="6105113"/>
            <a:ext cx="287674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CAB-PCIE10M-8644-4X</a:t>
            </a:r>
            <a:endParaRPr lang="en-US" sz="1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algn="ctr"/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PCIe </a:t>
            </a:r>
            <a:r>
              <a:rPr lang="en-US" altLang="zh-TW" sz="12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JBOD専用ケーブル</a:t>
            </a:r>
            <a:endParaRPr lang="zh-TW" altLang="en-US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algn="ctr"/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(</a:t>
            </a:r>
            <a:r>
              <a:rPr lang="en-US" altLang="zh-TW" sz="12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オプション</a:t>
            </a: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)</a:t>
            </a:r>
            <a:endParaRPr lang="en-US" altLang="zh-TW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B23692D8-91B5-9A0B-7A39-7597ACB39380}"/>
              </a:ext>
            </a:extLst>
          </p:cNvPr>
          <p:cNvSpPr txBox="1"/>
          <p:nvPr/>
        </p:nvSpPr>
        <p:spPr>
          <a:xfrm>
            <a:off x="459037" y="5657182"/>
            <a:ext cx="308800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QXP-3X8PES </a:t>
            </a:r>
            <a:r>
              <a:rPr lang="en-US" sz="12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拡張カード</a:t>
            </a:r>
            <a:endParaRPr lang="en-US" altLang="zh-TW" sz="1200" dirty="0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algn="ctr"/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(</a:t>
            </a:r>
            <a:r>
              <a:rPr lang="en-US" altLang="zh-TW" sz="12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オプション</a:t>
            </a: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)</a:t>
            </a:r>
            <a:endParaRPr lang="zh-TW" altLang="en-US" sz="1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ADFEE422-4440-55BA-C851-2DB67D5AD030}"/>
              </a:ext>
            </a:extLst>
          </p:cNvPr>
          <p:cNvSpPr txBox="1"/>
          <p:nvPr/>
        </p:nvSpPr>
        <p:spPr>
          <a:xfrm>
            <a:off x="2777475" y="6105113"/>
            <a:ext cx="357293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CAB-PCIE10M-8644-8X</a:t>
            </a:r>
            <a:endParaRPr lang="en-US" sz="1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algn="ctr"/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PCIe JBOD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専用ケーブル</a:t>
            </a: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(QXP-3X8PES専用、JBOD</a:t>
            </a:r>
            <a:r>
              <a:rPr lang="ja-JP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パッケージにはケーブル</a:t>
            </a: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1</a:t>
            </a:r>
            <a:r>
              <a:rPr lang="ja-JP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本が含まれます</a:t>
            </a: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)</a:t>
            </a:r>
            <a:endParaRPr lang="zh-TW" altLang="en-US" sz="1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2D1FD4D2-FAB1-2FD0-D058-52A44778AB02}"/>
              </a:ext>
            </a:extLst>
          </p:cNvPr>
          <p:cNvSpPr txBox="1"/>
          <p:nvPr/>
        </p:nvSpPr>
        <p:spPr>
          <a:xfrm>
            <a:off x="6571981" y="5632130"/>
            <a:ext cx="279974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QXP-3X4PES</a:t>
            </a: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拡張カード</a:t>
            </a: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 </a:t>
            </a:r>
            <a:endParaRPr 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(</a:t>
            </a:r>
            <a:r>
              <a:rPr lang="en-US" sz="12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オプション</a:t>
            </a: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)</a:t>
            </a:r>
            <a:endParaRPr 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E527AF9C-B8BB-D36F-8816-F9E0EBBFF699}"/>
              </a:ext>
            </a:extLst>
          </p:cNvPr>
          <p:cNvSpPr/>
          <p:nvPr/>
        </p:nvSpPr>
        <p:spPr>
          <a:xfrm>
            <a:off x="9297285" y="5215188"/>
            <a:ext cx="1706293" cy="878465"/>
          </a:xfrm>
          <a:prstGeom prst="roundRect">
            <a:avLst>
              <a:gd name="adj" fmla="val 9855"/>
            </a:avLst>
          </a:prstGeom>
          <a:gradFill>
            <a:gsLst>
              <a:gs pos="100000">
                <a:srgbClr val="8C8DBA">
                  <a:alpha val="70196"/>
                </a:srgbClr>
              </a:gs>
              <a:gs pos="0">
                <a:schemeClr val="bg1"/>
              </a:gs>
              <a:gs pos="53000">
                <a:schemeClr val="bg1">
                  <a:lumMod val="75000"/>
                </a:schemeClr>
              </a:gs>
            </a:gsLst>
            <a:lin ang="5400000" scaled="1"/>
          </a:gradFill>
          <a:ln>
            <a:gradFill>
              <a:gsLst>
                <a:gs pos="46000">
                  <a:srgbClr val="5388F3"/>
                </a:gs>
                <a:gs pos="0">
                  <a:srgbClr val="B6DAF0"/>
                </a:gs>
              </a:gsLst>
              <a:lin ang="5400000" scaled="1"/>
            </a:gradFill>
          </a:ln>
          <a:effectLst>
            <a:outerShdw blurRad="190500" dist="190500" dir="2700000" algn="tl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265E6E35-5A7D-B368-A20D-39F5C718097E}"/>
              </a:ext>
            </a:extLst>
          </p:cNvPr>
          <p:cNvSpPr/>
          <p:nvPr/>
        </p:nvSpPr>
        <p:spPr>
          <a:xfrm>
            <a:off x="3731729" y="5052811"/>
            <a:ext cx="1706293" cy="878465"/>
          </a:xfrm>
          <a:prstGeom prst="roundRect">
            <a:avLst>
              <a:gd name="adj" fmla="val 9855"/>
            </a:avLst>
          </a:prstGeom>
          <a:gradFill>
            <a:gsLst>
              <a:gs pos="100000">
                <a:srgbClr val="8C8DBA">
                  <a:alpha val="70196"/>
                </a:srgbClr>
              </a:gs>
              <a:gs pos="0">
                <a:schemeClr val="bg1"/>
              </a:gs>
              <a:gs pos="53000">
                <a:schemeClr val="bg1">
                  <a:lumMod val="75000"/>
                </a:schemeClr>
              </a:gs>
            </a:gsLst>
            <a:lin ang="5400000" scaled="1"/>
          </a:gradFill>
          <a:ln>
            <a:gradFill>
              <a:gsLst>
                <a:gs pos="46000">
                  <a:srgbClr val="5388F3"/>
                </a:gs>
                <a:gs pos="0">
                  <a:srgbClr val="B6DAF0"/>
                </a:gs>
              </a:gsLst>
              <a:lin ang="5400000" scaled="1"/>
            </a:gradFill>
          </a:ln>
          <a:effectLst>
            <a:outerShdw blurRad="190500" dist="190500" dir="2700000" algn="tl" rotWithShape="0">
              <a:prstClr val="black">
                <a:alpha val="8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6" name="圖片 15" descr="一張含有 杯子, 纜線, 桌, 坐 的圖片&#10;&#10;自動產生的描述">
            <a:extLst>
              <a:ext uri="{FF2B5EF4-FFF2-40B4-BE49-F238E27FC236}">
                <a16:creationId xmlns:a16="http://schemas.microsoft.com/office/drawing/2014/main" id="{31333478-0156-D791-7CF3-C25B1C89F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3622" y="5146969"/>
            <a:ext cx="1584203" cy="1188152"/>
          </a:xfrm>
          <a:prstGeom prst="rect">
            <a:avLst/>
          </a:prstGeom>
          <a:effectLst>
            <a:outerShdw blurRad="139700" dist="76200" dir="5400000" algn="t" rotWithShape="0">
              <a:prstClr val="black">
                <a:alpha val="62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3DA6620B-EFEA-619E-A851-54260B685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076" y="3937476"/>
            <a:ext cx="3021577" cy="1888822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1DBE9099-40C9-6529-9DF6-E4D809C62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84" y="3882345"/>
            <a:ext cx="3021577" cy="1888820"/>
          </a:xfrm>
          <a:prstGeom prst="rect">
            <a:avLst/>
          </a:prstGeom>
        </p:spPr>
      </p:pic>
      <p:pic>
        <p:nvPicPr>
          <p:cNvPr id="21" name="圖片 20" descr="一張含有 纜線, 連接器 的圖片&#10;&#10;自動產生的描述">
            <a:extLst>
              <a:ext uri="{FF2B5EF4-FFF2-40B4-BE49-F238E27FC236}">
                <a16:creationId xmlns:a16="http://schemas.microsoft.com/office/drawing/2014/main" id="{AC7E75E2-EAD6-A850-8FD5-4C5D23A28F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803"/>
          <a:stretch/>
        </p:blipFill>
        <p:spPr>
          <a:xfrm>
            <a:off x="3853819" y="4967676"/>
            <a:ext cx="1584203" cy="1092085"/>
          </a:xfrm>
          <a:prstGeom prst="rect">
            <a:avLst/>
          </a:prstGeom>
          <a:effectLst>
            <a:outerShdw blurRad="127000" dist="101600" dir="5400000" algn="t" rotWithShape="0">
              <a:prstClr val="black">
                <a:alpha val="5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8228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2318</Words>
  <Application>Microsoft Office PowerPoint</Application>
  <PresentationFormat>寬螢幕</PresentationFormat>
  <Paragraphs>425</Paragraphs>
  <Slides>27</Slides>
  <Notes>26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3" baseType="lpstr">
      <vt:lpstr>Meiryo UI</vt:lpstr>
      <vt:lpstr>Arial</vt:lpstr>
      <vt:lpstr>Calibri</vt:lpstr>
      <vt:lpstr>Nunito</vt:lpstr>
      <vt:lpstr>Wingdings</vt:lpstr>
      <vt:lpstr>Office 佈景主題</vt:lpstr>
      <vt:lpstr>PowerPoint 簡報</vt:lpstr>
      <vt:lpstr>TL-R1200PES-RP, TL-R1600PES-RP TL-R2400PES-RPペタバイトスケールストレージ </vt:lpstr>
      <vt:lpstr>PowerPoint 簡報</vt:lpstr>
      <vt:lpstr>QNAPオールフラッシュNASモデルに PBストレージを追加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ハードウェアとテクニカル・サポートをカバーする5年間の標準保証を備えたエンタープライズ対応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TL-Rx00PES-RP JBOD Series</dc:title>
  <dc:creator/>
  <cp:lastModifiedBy/>
  <cp:revision>1</cp:revision>
  <dcterms:created xsi:type="dcterms:W3CDTF">2024-01-31T03:40:25Z</dcterms:created>
  <dcterms:modified xsi:type="dcterms:W3CDTF">2024-01-31T03:51:39Z</dcterms:modified>
</cp:coreProperties>
</file>