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3621" r:id="rId3"/>
    <p:sldId id="3688" r:id="rId4"/>
    <p:sldId id="3636" r:id="rId5"/>
    <p:sldId id="3637" r:id="rId6"/>
    <p:sldId id="3631" r:id="rId7"/>
    <p:sldId id="3711" r:id="rId8"/>
    <p:sldId id="3664" r:id="rId9"/>
    <p:sldId id="3710" r:id="rId10"/>
    <p:sldId id="1433" r:id="rId11"/>
    <p:sldId id="3691" r:id="rId12"/>
    <p:sldId id="3633" r:id="rId13"/>
    <p:sldId id="3683" r:id="rId14"/>
    <p:sldId id="3684" r:id="rId15"/>
    <p:sldId id="3672" r:id="rId16"/>
    <p:sldId id="3673" r:id="rId17"/>
    <p:sldId id="3692" r:id="rId18"/>
    <p:sldId id="3680" r:id="rId19"/>
    <p:sldId id="3713" r:id="rId20"/>
    <p:sldId id="3715" r:id="rId21"/>
    <p:sldId id="3714" r:id="rId22"/>
    <p:sldId id="261" r:id="rId23"/>
    <p:sldId id="3694" r:id="rId24"/>
    <p:sldId id="3697" r:id="rId25"/>
    <p:sldId id="3693" r:id="rId26"/>
    <p:sldId id="1405" r:id="rId27"/>
    <p:sldId id="1323" r:id="rId2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694D14-DEF4-9C73-6E09-C20B746D969F}" name="Copy Su 蘇衍印" initials="CS蘇" userId="S::copysu@qnap.com::1126be78-0e4b-4fc6-8d80-fa9b94be460a" providerId="AD"/>
  <p188:author id="{9758E022-CBC9-C649-B25D-E386B1D7D750}" name="Jerry Deng 鄧永義" initials="JD" userId="S::jerrydeng@qnap.com::41074e4b-aa06-4108-bb7d-459394365211" providerId="AD"/>
  <p188:author id="{1D1C4557-1099-3A07-2387-B8951AB0BE77}" name="Sabrina Wang 王儷蓉" initials="S王" userId="S::sabrinawang@qnap.com::0f723a0d-84e9-4db2-a416-8cc30dcca406" providerId="AD"/>
  <p188:author id="{6E299D85-BC00-7B85-29AF-598543C78EA0}" name="Woody Chang 張凱耀" initials="W張" userId="S::woodychang@qnap.com::4f2c5604-ae09-47a4-89af-82162ff021d3" providerId="AD"/>
  <p188:author id="{6DB8C190-3C95-A556-8DBC-66B0E70408E1}" name="Jason Hsu 許博傑" initials="J許" userId="S::jasonhsu@qnap.com::037722cf-a7a4-45b3-87d9-a621b36907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F217"/>
    <a:srgbClr val="91FE00"/>
    <a:srgbClr val="689E06"/>
    <a:srgbClr val="262626"/>
    <a:srgbClr val="F1EFF3"/>
    <a:srgbClr val="D2D3D4"/>
    <a:srgbClr val="3F730F"/>
    <a:srgbClr val="192D07"/>
    <a:srgbClr val="325C0C"/>
    <a:srgbClr val="1C340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B3A8EB-268B-4D62-BF86-4375A17AFE71}" v="1" dt="2024-01-12T07:16:37.364"/>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758" y="91"/>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1C71893D-E694-BA56-2055-AAA5AD15B4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94F9054D-5AC1-940E-D2F7-F45E9D8721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E337B1-90A8-4C1D-B6B3-4F46279C432A}" type="datetimeFigureOut">
              <a:rPr lang="zh-TW" altLang="en-US" smtClean="0"/>
              <a:t>2024/1/31</a:t>
            </a:fld>
            <a:endParaRPr lang="zh-TW" altLang="en-US"/>
          </a:p>
        </p:txBody>
      </p:sp>
      <p:sp>
        <p:nvSpPr>
          <p:cNvPr id="4" name="頁尾版面配置區 3">
            <a:extLst>
              <a:ext uri="{FF2B5EF4-FFF2-40B4-BE49-F238E27FC236}">
                <a16:creationId xmlns:a16="http://schemas.microsoft.com/office/drawing/2014/main" id="{B54B0FFE-768F-0CBA-5ED3-F8CDBD5FCB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6686611F-23BB-196C-515F-4D12FC61F0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F8AAA5-7B3A-44F5-BA33-ED02A6983E20}" type="slidenum">
              <a:rPr lang="zh-TW" altLang="en-US" smtClean="0"/>
              <a:t>‹#›</a:t>
            </a:fld>
            <a:endParaRPr lang="zh-TW" altLang="en-US"/>
          </a:p>
        </p:txBody>
      </p:sp>
    </p:spTree>
    <p:extLst>
      <p:ext uri="{BB962C8B-B14F-4D97-AF65-F5344CB8AC3E}">
        <p14:creationId xmlns:p14="http://schemas.microsoft.com/office/powerpoint/2010/main" val="2934777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58C73-BDDA-4507-BF9D-9E58F8CE20A8}" type="datetimeFigureOut">
              <a:rPr lang="zh-TW" altLang="en-US" smtClean="0"/>
              <a:t>2024/1/31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D7772-DD62-4E15-86D7-15F2EFAA392C}" type="slidenum">
              <a:rPr lang="zh-TW" altLang="en-US" smtClean="0"/>
              <a:t>‹#›</a:t>
            </a:fld>
            <a:endParaRPr lang="zh-TW" altLang="en-US"/>
          </a:p>
        </p:txBody>
      </p:sp>
    </p:spTree>
    <p:extLst>
      <p:ext uri="{BB962C8B-B14F-4D97-AF65-F5344CB8AC3E}">
        <p14:creationId xmlns:p14="http://schemas.microsoft.com/office/powerpoint/2010/main" val="279761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1</a:t>
            </a:fld>
            <a:endParaRPr lang="zh-TW" altLang="en-US"/>
          </a:p>
        </p:txBody>
      </p:sp>
    </p:spTree>
    <p:extLst>
      <p:ext uri="{BB962C8B-B14F-4D97-AF65-F5344CB8AC3E}">
        <p14:creationId xmlns:p14="http://schemas.microsoft.com/office/powerpoint/2010/main" val="111246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TW" dirty="0"/>
          </a:p>
        </p:txBody>
      </p:sp>
    </p:spTree>
    <p:extLst>
      <p:ext uri="{BB962C8B-B14F-4D97-AF65-F5344CB8AC3E}">
        <p14:creationId xmlns:p14="http://schemas.microsoft.com/office/powerpoint/2010/main" val="996981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11</a:t>
            </a:fld>
            <a:endParaRPr lang="zh-TW" altLang="en-US"/>
          </a:p>
        </p:txBody>
      </p:sp>
    </p:spTree>
    <p:extLst>
      <p:ext uri="{BB962C8B-B14F-4D97-AF65-F5344CB8AC3E}">
        <p14:creationId xmlns:p14="http://schemas.microsoft.com/office/powerpoint/2010/main" val="1767948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0000"/>
              </a:lnSpc>
              <a:buNone/>
            </a:pPr>
            <a:endParaRPr lang="zh-TW" altLang="zh-TW" sz="1100" dirty="0">
              <a:solidFill>
                <a:schemeClr val="accent6"/>
              </a:solidFill>
              <a:latin typeface="Arial"/>
              <a:ea typeface="微軟正黑體"/>
              <a:sym typeface="Arial" panose="020B0604020202020204" pitchFamily="34" charset="0"/>
            </a:endParaRPr>
          </a:p>
        </p:txBody>
      </p:sp>
    </p:spTree>
    <p:extLst>
      <p:ext uri="{BB962C8B-B14F-4D97-AF65-F5344CB8AC3E}">
        <p14:creationId xmlns:p14="http://schemas.microsoft.com/office/powerpoint/2010/main" val="2099770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13</a:t>
            </a:fld>
            <a:endParaRPr lang="zh-TW" altLang="en-US"/>
          </a:p>
        </p:txBody>
      </p:sp>
    </p:spTree>
    <p:extLst>
      <p:ext uri="{BB962C8B-B14F-4D97-AF65-F5344CB8AC3E}">
        <p14:creationId xmlns:p14="http://schemas.microsoft.com/office/powerpoint/2010/main" val="280527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14</a:t>
            </a:fld>
            <a:endParaRPr lang="zh-TW" altLang="en-US"/>
          </a:p>
        </p:txBody>
      </p:sp>
    </p:spTree>
    <p:extLst>
      <p:ext uri="{BB962C8B-B14F-4D97-AF65-F5344CB8AC3E}">
        <p14:creationId xmlns:p14="http://schemas.microsoft.com/office/powerpoint/2010/main" val="3277414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A19F696-87D7-41CF-ABE1-A514988E83B7}" type="slidenum">
              <a:rPr lang="zh-TW" altLang="en-US" smtClean="0"/>
              <a:t>15</a:t>
            </a:fld>
            <a:endParaRPr lang="zh-TW" altLang="en-US"/>
          </a:p>
        </p:txBody>
      </p:sp>
    </p:spTree>
    <p:extLst>
      <p:ext uri="{BB962C8B-B14F-4D97-AF65-F5344CB8AC3E}">
        <p14:creationId xmlns:p14="http://schemas.microsoft.com/office/powerpoint/2010/main" val="63256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A19F696-87D7-41CF-ABE1-A514988E83B7}" type="slidenum">
              <a:rPr lang="zh-TW" altLang="en-US" smtClean="0"/>
              <a:t>16</a:t>
            </a:fld>
            <a:endParaRPr lang="zh-TW" altLang="en-US"/>
          </a:p>
        </p:txBody>
      </p:sp>
    </p:spTree>
    <p:extLst>
      <p:ext uri="{BB962C8B-B14F-4D97-AF65-F5344CB8AC3E}">
        <p14:creationId xmlns:p14="http://schemas.microsoft.com/office/powerpoint/2010/main" val="4059660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17</a:t>
            </a:fld>
            <a:endParaRPr lang="zh-TW" altLang="en-US"/>
          </a:p>
        </p:txBody>
      </p:sp>
    </p:spTree>
    <p:extLst>
      <p:ext uri="{BB962C8B-B14F-4D97-AF65-F5344CB8AC3E}">
        <p14:creationId xmlns:p14="http://schemas.microsoft.com/office/powerpoint/2010/main" val="1489432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A19F696-87D7-41CF-ABE1-A514988E83B7}" type="slidenum">
              <a:rPr lang="zh-TW" altLang="en-US" smtClean="0"/>
              <a:t>18</a:t>
            </a:fld>
            <a:endParaRPr lang="zh-TW" altLang="en-US"/>
          </a:p>
        </p:txBody>
      </p:sp>
    </p:spTree>
    <p:extLst>
      <p:ext uri="{BB962C8B-B14F-4D97-AF65-F5344CB8AC3E}">
        <p14:creationId xmlns:p14="http://schemas.microsoft.com/office/powerpoint/2010/main" val="1984357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A19F696-87D7-41CF-ABE1-A514988E83B7}" type="slidenum">
              <a:rPr lang="zh-TW" altLang="en-US" smtClean="0"/>
              <a:t>19</a:t>
            </a:fld>
            <a:endParaRPr lang="zh-TW" altLang="en-US"/>
          </a:p>
        </p:txBody>
      </p:sp>
    </p:spTree>
    <p:extLst>
      <p:ext uri="{BB962C8B-B14F-4D97-AF65-F5344CB8AC3E}">
        <p14:creationId xmlns:p14="http://schemas.microsoft.com/office/powerpoint/2010/main" val="130200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Tree>
    <p:extLst>
      <p:ext uri="{BB962C8B-B14F-4D97-AF65-F5344CB8AC3E}">
        <p14:creationId xmlns:p14="http://schemas.microsoft.com/office/powerpoint/2010/main" val="3173135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21</a:t>
            </a:fld>
            <a:endParaRPr lang="zh-TW" altLang="en-US"/>
          </a:p>
        </p:txBody>
      </p:sp>
    </p:spTree>
    <p:extLst>
      <p:ext uri="{BB962C8B-B14F-4D97-AF65-F5344CB8AC3E}">
        <p14:creationId xmlns:p14="http://schemas.microsoft.com/office/powerpoint/2010/main" val="3088791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A93834F0-5F5E-CD48-82DE-8E5989F8F55D}" type="slidenum">
              <a:rPr lang="en-US" smtClean="0"/>
              <a:t>22</a:t>
            </a:fld>
            <a:endParaRPr lang="en-US"/>
          </a:p>
        </p:txBody>
      </p:sp>
    </p:spTree>
    <p:extLst>
      <p:ext uri="{BB962C8B-B14F-4D97-AF65-F5344CB8AC3E}">
        <p14:creationId xmlns:p14="http://schemas.microsoft.com/office/powerpoint/2010/main" val="2447137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Slide Number Placeholder 3"/>
          <p:cNvSpPr>
            <a:spLocks noGrp="1"/>
          </p:cNvSpPr>
          <p:nvPr>
            <p:ph type="sldNum" sz="quarter" idx="5"/>
          </p:nvPr>
        </p:nvSpPr>
        <p:spPr/>
        <p:txBody>
          <a:bodyPr/>
          <a:lstStyle/>
          <a:p>
            <a:fld id="{91DD7772-DD62-4E15-86D7-15F2EFAA392C}" type="slidenum">
              <a:rPr lang="zh-TW" altLang="en-US" smtClean="0"/>
              <a:t>23</a:t>
            </a:fld>
            <a:endParaRPr lang="zh-TW" altLang="en-US"/>
          </a:p>
        </p:txBody>
      </p:sp>
    </p:spTree>
    <p:extLst>
      <p:ext uri="{BB962C8B-B14F-4D97-AF65-F5344CB8AC3E}">
        <p14:creationId xmlns:p14="http://schemas.microsoft.com/office/powerpoint/2010/main" val="256490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91DD7772-DD62-4E15-86D7-15F2EFAA392C}" type="slidenum">
              <a:rPr lang="zh-TW" altLang="en-US" smtClean="0"/>
              <a:t>24</a:t>
            </a:fld>
            <a:endParaRPr lang="zh-TW" altLang="en-US"/>
          </a:p>
        </p:txBody>
      </p:sp>
    </p:spTree>
    <p:extLst>
      <p:ext uri="{BB962C8B-B14F-4D97-AF65-F5344CB8AC3E}">
        <p14:creationId xmlns:p14="http://schemas.microsoft.com/office/powerpoint/2010/main" val="3669410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84c0b471e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84c0b471e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3265251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65e15f4ec_0_57: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549" name="Google Shape;549;ge65e15f4ec_0_57: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2400" b="0" i="0" u="none" strike="noStrike" cap="none" dirty="0">
              <a:solidFill>
                <a:schemeClr val="dk1"/>
              </a:solidFill>
              <a:latin typeface="Nunito"/>
              <a:ea typeface="Nunito"/>
              <a:cs typeface="Nunito"/>
              <a:sym typeface="Nunito"/>
            </a:endParaRPr>
          </a:p>
        </p:txBody>
      </p:sp>
    </p:spTree>
    <p:extLst>
      <p:ext uri="{BB962C8B-B14F-4D97-AF65-F5344CB8AC3E}">
        <p14:creationId xmlns:p14="http://schemas.microsoft.com/office/powerpoint/2010/main" val="253210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Slide Number Placeholder 3"/>
          <p:cNvSpPr>
            <a:spLocks noGrp="1"/>
          </p:cNvSpPr>
          <p:nvPr>
            <p:ph type="sldNum" sz="quarter" idx="5"/>
          </p:nvPr>
        </p:nvSpPr>
        <p:spPr/>
        <p:txBody>
          <a:bodyPr/>
          <a:lstStyle/>
          <a:p>
            <a:fld id="{91DD7772-DD62-4E15-86D7-15F2EFAA392C}" type="slidenum">
              <a:rPr lang="zh-TW" altLang="en-US" smtClean="0"/>
              <a:t>27</a:t>
            </a:fld>
            <a:endParaRPr lang="zh-TW" altLang="en-US"/>
          </a:p>
        </p:txBody>
      </p:sp>
    </p:spTree>
    <p:extLst>
      <p:ext uri="{BB962C8B-B14F-4D97-AF65-F5344CB8AC3E}">
        <p14:creationId xmlns:p14="http://schemas.microsoft.com/office/powerpoint/2010/main" val="3391905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a:r>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3</a:t>
            </a:fld>
            <a:endParaRPr lang="zh-TW" altLang="en-US"/>
          </a:p>
        </p:txBody>
      </p:sp>
    </p:spTree>
    <p:extLst>
      <p:ext uri="{BB962C8B-B14F-4D97-AF65-F5344CB8AC3E}">
        <p14:creationId xmlns:p14="http://schemas.microsoft.com/office/powerpoint/2010/main" val="3249361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4</a:t>
            </a:fld>
            <a:endParaRPr lang="zh-TW" altLang="en-US"/>
          </a:p>
        </p:txBody>
      </p:sp>
    </p:spTree>
    <p:extLst>
      <p:ext uri="{BB962C8B-B14F-4D97-AF65-F5344CB8AC3E}">
        <p14:creationId xmlns:p14="http://schemas.microsoft.com/office/powerpoint/2010/main" val="2535537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如前頁提到 </a:t>
            </a:r>
            <a:r>
              <a:rPr lang="en-US" altLang="zh-TW"/>
              <a:t>PCIe JBOD </a:t>
            </a:r>
            <a:r>
              <a:rPr lang="zh-TW" altLang="en-US"/>
              <a:t>最高支援容量為 </a:t>
            </a:r>
            <a:r>
              <a:rPr lang="en-US" altLang="zh-TW"/>
              <a:t>4PB</a:t>
            </a:r>
            <a:r>
              <a:rPr lang="zh-TW" altLang="en-US"/>
              <a:t>，計算方式是使用 </a:t>
            </a:r>
            <a:r>
              <a:rPr lang="en-US" altLang="zh-TW"/>
              <a:t>12 </a:t>
            </a:r>
            <a:r>
              <a:rPr lang="zh-TW" altLang="en-US"/>
              <a:t>台 </a:t>
            </a:r>
            <a:r>
              <a:rPr lang="en-US" altLang="zh-TW"/>
              <a:t>24-bay PCIe JBOD TL-R2400PES-RP</a:t>
            </a:r>
            <a:r>
              <a:rPr lang="zh-TW" altLang="en-US"/>
              <a:t>，使用 </a:t>
            </a:r>
            <a:r>
              <a:rPr lang="en-US" altLang="zh-TW"/>
              <a:t>22TB</a:t>
            </a:r>
            <a:r>
              <a:rPr lang="zh-TW" altLang="en-US"/>
              <a:t> 硬碟來評估，共支援高達 </a:t>
            </a:r>
            <a:r>
              <a:rPr lang="en-US" altLang="zh-TW"/>
              <a:t>288 </a:t>
            </a:r>
            <a:r>
              <a:rPr lang="zh-TW" altLang="en-US"/>
              <a:t>顆 </a:t>
            </a:r>
            <a:r>
              <a:rPr lang="en-US" altLang="zh-TW"/>
              <a:t>SATA</a:t>
            </a:r>
            <a:r>
              <a:rPr lang="zh-TW" altLang="en-US"/>
              <a:t> 硬碟。這邊需注意的是每一台 </a:t>
            </a:r>
            <a:r>
              <a:rPr lang="en-US" altLang="zh-TW"/>
              <a:t>NAS </a:t>
            </a:r>
            <a:r>
              <a:rPr lang="zh-TW" altLang="en-US"/>
              <a:t>支援的數量不同，詳情需參考相容性清單。</a:t>
            </a:r>
            <a:br>
              <a:rPr lang="en-US" altLang="zh-TW"/>
            </a:br>
            <a:br>
              <a:rPr lang="en-US" altLang="zh-TW"/>
            </a:br>
            <a:r>
              <a:rPr lang="en-US" altLang="zh-TW"/>
              <a:t>As mentioned on the previous page, the maximum supported capacity of PCIe JBOD is 4PB. The calculation method is to use 12 24-bay PCIe JBOD model TL-R2400PES-RP and use 22TB hard drives for evaluation. A total of up to 288 SATA hard drives are supported. It should be noted here that each NAS supports different quantities. Please refer to the compatibility list for details.</a:t>
            </a:r>
          </a:p>
          <a:p>
            <a:endParaRPr lang="en-US" altLang="zh-TW"/>
          </a:p>
          <a:p>
            <a:endParaRPr lang="zh-TW" altLang="en-US"/>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5</a:t>
            </a:fld>
            <a:endParaRPr lang="zh-TW" altLang="en-US"/>
          </a:p>
        </p:txBody>
      </p:sp>
    </p:spTree>
    <p:extLst>
      <p:ext uri="{BB962C8B-B14F-4D97-AF65-F5344CB8AC3E}">
        <p14:creationId xmlns:p14="http://schemas.microsoft.com/office/powerpoint/2010/main" val="3663942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Slide Number Placeholder 3"/>
          <p:cNvSpPr>
            <a:spLocks noGrp="1"/>
          </p:cNvSpPr>
          <p:nvPr>
            <p:ph type="sldNum" sz="quarter" idx="5"/>
          </p:nvPr>
        </p:nvSpPr>
        <p:spPr/>
        <p:txBody>
          <a:bodyPr/>
          <a:lstStyle/>
          <a:p>
            <a:fld id="{91DD7772-DD62-4E15-86D7-15F2EFAA392C}" type="slidenum">
              <a:rPr lang="zh-TW" altLang="en-US" smtClean="0"/>
              <a:t>6</a:t>
            </a:fld>
            <a:endParaRPr lang="zh-TW" altLang="en-US"/>
          </a:p>
        </p:txBody>
      </p:sp>
    </p:spTree>
    <p:extLst>
      <p:ext uri="{BB962C8B-B14F-4D97-AF65-F5344CB8AC3E}">
        <p14:creationId xmlns:p14="http://schemas.microsoft.com/office/powerpoint/2010/main" val="328728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7</a:t>
            </a:fld>
            <a:endParaRPr lang="zh-TW" altLang="en-US"/>
          </a:p>
        </p:txBody>
      </p:sp>
    </p:spTree>
    <p:extLst>
      <p:ext uri="{BB962C8B-B14F-4D97-AF65-F5344CB8AC3E}">
        <p14:creationId xmlns:p14="http://schemas.microsoft.com/office/powerpoint/2010/main" val="96452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Slide Number Placeholder 3"/>
          <p:cNvSpPr>
            <a:spLocks noGrp="1"/>
          </p:cNvSpPr>
          <p:nvPr>
            <p:ph type="sldNum" sz="quarter" idx="5"/>
          </p:nvPr>
        </p:nvSpPr>
        <p:spPr/>
        <p:txBody>
          <a:bodyPr/>
          <a:lstStyle/>
          <a:p>
            <a:fld id="{91DD7772-DD62-4E15-86D7-15F2EFAA392C}" type="slidenum">
              <a:rPr lang="zh-TW" altLang="en-US" smtClean="0"/>
              <a:t>8</a:t>
            </a:fld>
            <a:endParaRPr lang="zh-TW" altLang="en-US"/>
          </a:p>
        </p:txBody>
      </p:sp>
    </p:spTree>
    <p:extLst>
      <p:ext uri="{BB962C8B-B14F-4D97-AF65-F5344CB8AC3E}">
        <p14:creationId xmlns:p14="http://schemas.microsoft.com/office/powerpoint/2010/main" val="1577426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1DD7772-DD62-4E15-86D7-15F2EFAA392C}" type="slidenum">
              <a:rPr lang="zh-TW" altLang="en-US" smtClean="0"/>
              <a:t>9</a:t>
            </a:fld>
            <a:endParaRPr lang="zh-TW" altLang="en-US"/>
          </a:p>
        </p:txBody>
      </p:sp>
    </p:spTree>
    <p:extLst>
      <p:ext uri="{BB962C8B-B14F-4D97-AF65-F5344CB8AC3E}">
        <p14:creationId xmlns:p14="http://schemas.microsoft.com/office/powerpoint/2010/main" val="3653937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03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9" name="圖片 8" descr="一張含有 文字 的圖片&#10;&#10;自動產生的描述" hidden="1">
            <a:extLst>
              <a:ext uri="{FF2B5EF4-FFF2-40B4-BE49-F238E27FC236}">
                <a16:creationId xmlns:a16="http://schemas.microsoft.com/office/drawing/2014/main" id="{D2BC4C33-817E-46C5-A0BC-EE41CC311E4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圖片 2" descr="一張含有 文字, 電子用品 的圖片&#10;&#10;自動產生的描述">
            <a:extLst>
              <a:ext uri="{FF2B5EF4-FFF2-40B4-BE49-F238E27FC236}">
                <a16:creationId xmlns:a16="http://schemas.microsoft.com/office/drawing/2014/main" id="{A5272FEA-07B5-47D2-903D-DB534B08E681}"/>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19700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9" name="圖片 8" descr="一張含有 電子用品, 時鐘, 坐, 電腦 的圖片&#10;&#10;自動產生的描述" hidden="1">
            <a:extLst>
              <a:ext uri="{FF2B5EF4-FFF2-40B4-BE49-F238E27FC236}">
                <a16:creationId xmlns:a16="http://schemas.microsoft.com/office/drawing/2014/main" id="{9AC27523-F500-46FD-B49B-66F6FF47D3C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圖片 2" descr="一張含有 文字, 室內, 電子用品 的圖片&#10;&#10;自動產生的描述">
            <a:extLst>
              <a:ext uri="{FF2B5EF4-FFF2-40B4-BE49-F238E27FC236}">
                <a16:creationId xmlns:a16="http://schemas.microsoft.com/office/drawing/2014/main" id="{805AD973-0268-4F10-9257-6D43E96BF9C6}"/>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05777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215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5C62E53-8B3F-40E0-AF71-272E74CE718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947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559E352-72EC-A7C4-72BA-DC5B84861B3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5691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C466290-7D4D-C39D-061B-F288CA672306}"/>
              </a:ext>
            </a:extLst>
          </p:cNvPr>
          <p:cNvPicPr>
            <a:picLocks noChangeAspect="1"/>
          </p:cNvPicPr>
          <p:nvPr userDrawn="1"/>
        </p:nvPicPr>
        <p:blipFill>
          <a:blip r:embed="rId2"/>
          <a:stretch>
            <a:fillRect/>
          </a:stretch>
        </p:blipFill>
        <p:spPr>
          <a:xfrm>
            <a:off x="1185" y="0"/>
            <a:ext cx="12189630" cy="6858000"/>
          </a:xfrm>
          <a:prstGeom prst="rect">
            <a:avLst/>
          </a:prstGeom>
        </p:spPr>
      </p:pic>
    </p:spTree>
    <p:extLst>
      <p:ext uri="{BB962C8B-B14F-4D97-AF65-F5344CB8AC3E}">
        <p14:creationId xmlns:p14="http://schemas.microsoft.com/office/powerpoint/2010/main" val="252303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pic>
        <p:nvPicPr>
          <p:cNvPr id="3" name="圖片 2" descr="一張含有 圖書, 螢幕擷取畫面, 文字, 電腦 的圖片&#10;&#10;自動產生的描述">
            <a:extLst>
              <a:ext uri="{FF2B5EF4-FFF2-40B4-BE49-F238E27FC236}">
                <a16:creationId xmlns:a16="http://schemas.microsoft.com/office/drawing/2014/main" id="{B4FFE1D7-5CC4-1F34-4C5D-21C080BDF14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3194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A7868D0-CDA2-6E2A-6D7D-F51710A0549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5000"/>
                    </a14:imgEffect>
                  </a14:imgLayer>
                </a14:imgProps>
              </a:ext>
            </a:extLst>
          </a:blip>
          <a:stretch>
            <a:fillRect/>
          </a:stretch>
        </p:blipFill>
        <p:spPr>
          <a:xfrm>
            <a:off x="0" y="856"/>
            <a:ext cx="12192000" cy="6857143"/>
          </a:xfrm>
          <a:prstGeom prst="rect">
            <a:avLst/>
          </a:prstGeom>
        </p:spPr>
      </p:pic>
      <p:sp>
        <p:nvSpPr>
          <p:cNvPr id="6" name="矩形 5">
            <a:extLst>
              <a:ext uri="{FF2B5EF4-FFF2-40B4-BE49-F238E27FC236}">
                <a16:creationId xmlns:a16="http://schemas.microsoft.com/office/drawing/2014/main" id="{32DA9FD6-C974-B9E7-A3B1-D29270A01A55}"/>
              </a:ext>
            </a:extLst>
          </p:cNvPr>
          <p:cNvSpPr/>
          <p:nvPr userDrawn="1"/>
        </p:nvSpPr>
        <p:spPr>
          <a:xfrm>
            <a:off x="0" y="-34293"/>
            <a:ext cx="12192000" cy="2682243"/>
          </a:xfrm>
          <a:prstGeom prst="rect">
            <a:avLst/>
          </a:prstGeom>
          <a:gradFill>
            <a:gsLst>
              <a:gs pos="45000">
                <a:srgbClr val="000000">
                  <a:alpha val="90000"/>
                </a:srgbClr>
              </a:gs>
              <a:gs pos="0">
                <a:srgbClr val="000000">
                  <a:alpha val="90000"/>
                </a:srgb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35453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標題投影片">
    <p:spTree>
      <p:nvGrpSpPr>
        <p:cNvPr id="1" name=""/>
        <p:cNvGrpSpPr/>
        <p:nvPr/>
      </p:nvGrpSpPr>
      <p:grpSpPr>
        <a:xfrm>
          <a:off x="0" y="0"/>
          <a:ext cx="0" cy="0"/>
          <a:chOff x="0" y="0"/>
          <a:chExt cx="0" cy="0"/>
        </a:xfrm>
      </p:grpSpPr>
      <p:pic>
        <p:nvPicPr>
          <p:cNvPr id="3" name="圖片 2" descr="一張含有 黑色, 白色, 黑暗 的圖片&#10;&#10;自動產生的描述">
            <a:extLst>
              <a:ext uri="{FF2B5EF4-FFF2-40B4-BE49-F238E27FC236}">
                <a16:creationId xmlns:a16="http://schemas.microsoft.com/office/drawing/2014/main" id="{10BFD59B-EAFA-D072-3AEC-3F18ECC07A6A}"/>
              </a:ext>
            </a:extLst>
          </p:cNvPr>
          <p:cNvPicPr>
            <a:picLocks noChangeAspect="1"/>
          </p:cNvPicPr>
          <p:nvPr userDrawn="1"/>
        </p:nvPicPr>
        <p:blipFill>
          <a:blip r:embed="rId2"/>
          <a:stretch>
            <a:fillRect/>
          </a:stretch>
        </p:blipFill>
        <p:spPr>
          <a:xfrm>
            <a:off x="1185" y="0"/>
            <a:ext cx="12189630" cy="6858000"/>
          </a:xfrm>
          <a:prstGeom prst="rect">
            <a:avLst/>
          </a:prstGeom>
        </p:spPr>
      </p:pic>
    </p:spTree>
    <p:extLst>
      <p:ext uri="{BB962C8B-B14F-4D97-AF65-F5344CB8AC3E}">
        <p14:creationId xmlns:p14="http://schemas.microsoft.com/office/powerpoint/2010/main" val="381594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75DBC06-7BC0-B968-7597-1D2D65C6E7F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80465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ADBE21-F581-460F-86A2-87BF68375F2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3545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47C28891-A866-46AC-89A1-274FCA2946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標題版面配置區 1">
            <a:extLst>
              <a:ext uri="{FF2B5EF4-FFF2-40B4-BE49-F238E27FC236}">
                <a16:creationId xmlns:a16="http://schemas.microsoft.com/office/drawing/2014/main" id="{61199777-1EED-4EA8-A75B-783B87E7E552}"/>
              </a:ext>
            </a:extLst>
          </p:cNvPr>
          <p:cNvSpPr>
            <a:spLocks noGrp="1"/>
          </p:cNvSpPr>
          <p:nvPr>
            <p:ph type="title"/>
          </p:nvPr>
        </p:nvSpPr>
        <p:spPr>
          <a:xfrm>
            <a:off x="838200" y="187325"/>
            <a:ext cx="10515600" cy="1325563"/>
          </a:xfrm>
          <a:prstGeom prst="rect">
            <a:avLst/>
          </a:prstGeom>
        </p:spPr>
        <p:txBody>
          <a:bodyPr vert="horz" lIns="91440" tIns="45720" rIns="91440" bIns="45720" rtlCol="0" anchor="ctr">
            <a:normAutofit/>
          </a:bodyPr>
          <a:lstStyle>
            <a:lvl1pPr algn="ctr">
              <a:defRPr/>
            </a:lvl1pPr>
          </a:lstStyle>
          <a:p>
            <a:r>
              <a:rPr kumimoji="1" lang="zh-TW" altLang="en-US"/>
              <a:t>按一下以編輯母片標題樣式</a:t>
            </a:r>
          </a:p>
        </p:txBody>
      </p:sp>
    </p:spTree>
    <p:extLst>
      <p:ext uri="{BB962C8B-B14F-4D97-AF65-F5344CB8AC3E}">
        <p14:creationId xmlns:p14="http://schemas.microsoft.com/office/powerpoint/2010/main" val="4071395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47B0261-E00A-D94E-BFDB-7943D107D8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7F769DE8-3DD4-6C44-B9B6-90AE09230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4C9AD6A0-BD27-3541-AC08-7CA7B813AA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9F0F-FDF6-1949-A160-B6930883314F}" type="datetimeFigureOut">
              <a:rPr kumimoji="1" lang="zh-TW" altLang="en-US" smtClean="0"/>
              <a:t>2024/1/31</a:t>
            </a:fld>
            <a:endParaRPr kumimoji="1" lang="zh-TW" altLang="en-US"/>
          </a:p>
        </p:txBody>
      </p:sp>
      <p:sp>
        <p:nvSpPr>
          <p:cNvPr id="5" name="頁尾版面配置區 4">
            <a:extLst>
              <a:ext uri="{FF2B5EF4-FFF2-40B4-BE49-F238E27FC236}">
                <a16:creationId xmlns:a16="http://schemas.microsoft.com/office/drawing/2014/main" id="{3CB12A14-E2C7-A547-9A29-9C5162BA28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72130EA7-DAA4-714B-8B2D-1044DEBFC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00034-A104-9F48-8E91-7C15B6A239CE}" type="slidenum">
              <a:rPr kumimoji="1" lang="zh-TW" altLang="en-US" smtClean="0"/>
              <a:t>‹#›</a:t>
            </a:fld>
            <a:endParaRPr kumimoji="1" lang="zh-TW" altLang="en-US"/>
          </a:p>
        </p:txBody>
      </p:sp>
    </p:spTree>
    <p:extLst>
      <p:ext uri="{BB962C8B-B14F-4D97-AF65-F5344CB8AC3E}">
        <p14:creationId xmlns:p14="http://schemas.microsoft.com/office/powerpoint/2010/main" val="468674564"/>
      </p:ext>
    </p:extLst>
  </p:cSld>
  <p:clrMap bg1="lt1" tx1="dk1" bg2="lt2" tx2="dk2" accent1="accent1" accent2="accent2" accent3="accent3" accent4="accent4" accent5="accent5" accent6="accent6" hlink="hlink" folHlink="folHlink"/>
  <p:sldLayoutIdLst>
    <p:sldLayoutId id="2147483662" r:id="rId1"/>
    <p:sldLayoutId id="2147483704" r:id="rId2"/>
    <p:sldLayoutId id="2147483706" r:id="rId3"/>
    <p:sldLayoutId id="2147483712" r:id="rId4"/>
    <p:sldLayoutId id="2147483705" r:id="rId5"/>
    <p:sldLayoutId id="2147483707" r:id="rId6"/>
    <p:sldLayoutId id="2147483708" r:id="rId7"/>
    <p:sldLayoutId id="2147483667" r:id="rId8"/>
    <p:sldLayoutId id="2147483649" r:id="rId9"/>
    <p:sldLayoutId id="2147483664" r:id="rId10"/>
    <p:sldLayoutId id="2147483666" r:id="rId11"/>
    <p:sldLayoutId id="2147483665"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hyperlink" Target="https://www.qnap.com/zh-tw/download?model=ts-h1090fu&amp;category=utility" TargetMode="External"/><Relationship Id="rId3" Type="http://schemas.openxmlformats.org/officeDocument/2006/relationships/hyperlink" Target="https://www.qnap.com/zh-tw/download?model=ts-h3087xu-rp&amp;category=utility" TargetMode="External"/><Relationship Id="rId7" Type="http://schemas.openxmlformats.org/officeDocument/2006/relationships/hyperlink" Target="https://www.qnap.com/zh-tw/download?model=ts-h2490fu&amp;category=utility"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qnap.com/zh-tw/download?model=tds-h2489fu&amp;category=utility" TargetMode="External"/><Relationship Id="rId5" Type="http://schemas.openxmlformats.org/officeDocument/2006/relationships/hyperlink" Target="https://www.qnap.com/zh-tw/download?model=ts-h987xu-rp&amp;category=utility" TargetMode="External"/><Relationship Id="rId4" Type="http://schemas.openxmlformats.org/officeDocument/2006/relationships/hyperlink" Target="https://www.qnap.com/zh-tw/download?model=ts-h2287xu-rp&amp;category=utility" TargetMode="External"/><Relationship Id="rId9" Type="http://schemas.openxmlformats.org/officeDocument/2006/relationships/hyperlink" Target="https://www.qnap.com/zh-tw/download?model=ts-855eu&amp;category=utility" TargetMode="Externa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一張含有 文字, 螢幕擷取畫面, 建築 的圖片&#10;&#10;自動產生的描述">
            <a:extLst>
              <a:ext uri="{FF2B5EF4-FFF2-40B4-BE49-F238E27FC236}">
                <a16:creationId xmlns:a16="http://schemas.microsoft.com/office/drawing/2014/main" id="{D5570BCB-7D43-FDB2-8CF7-9D2DE55332F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5391709"/>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061472E2-E11E-5D66-63FD-4667DB52E133}"/>
              </a:ext>
            </a:extLst>
          </p:cNvPr>
          <p:cNvSpPr txBox="1">
            <a:spLocks/>
          </p:cNvSpPr>
          <p:nvPr/>
        </p:nvSpPr>
        <p:spPr>
          <a:xfrm>
            <a:off x="533400" y="582615"/>
            <a:ext cx="5172075" cy="375515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b="1">
                <a:solidFill>
                  <a:schemeClr val="bg1"/>
                </a:solidFill>
              </a:rPr>
              <a:t>The NAS operating system must be </a:t>
            </a:r>
            <a:r>
              <a:rPr lang="en-US" altLang="zh-TW" b="1" err="1">
                <a:solidFill>
                  <a:schemeClr val="bg1"/>
                </a:solidFill>
              </a:rPr>
              <a:t>QuTS</a:t>
            </a:r>
            <a:r>
              <a:rPr lang="en-US" altLang="zh-TW" b="1">
                <a:solidFill>
                  <a:schemeClr val="bg1"/>
                </a:solidFill>
              </a:rPr>
              <a:t> hero h5.1.2 / QTS 5.1.2 or higher, and the BIOS may be required for an update.</a:t>
            </a:r>
            <a:endParaRPr lang="zh-TW" altLang="en-US" b="1">
              <a:solidFill>
                <a:schemeClr val="bg1"/>
              </a:solidFill>
            </a:endParaRPr>
          </a:p>
        </p:txBody>
      </p:sp>
      <p:sp>
        <p:nvSpPr>
          <p:cNvPr id="10" name="內容版面配置區 2">
            <a:extLst>
              <a:ext uri="{FF2B5EF4-FFF2-40B4-BE49-F238E27FC236}">
                <a16:creationId xmlns:a16="http://schemas.microsoft.com/office/drawing/2014/main" id="{E1033A75-AF4C-E708-A620-1BC9B9A46A84}"/>
              </a:ext>
            </a:extLst>
          </p:cNvPr>
          <p:cNvSpPr txBox="1">
            <a:spLocks/>
          </p:cNvSpPr>
          <p:nvPr/>
        </p:nvSpPr>
        <p:spPr>
          <a:xfrm>
            <a:off x="533399" y="4672977"/>
            <a:ext cx="4910889" cy="168889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defTabSz="1219170">
              <a:lnSpc>
                <a:spcPct val="110000"/>
              </a:lnSpc>
              <a:buClr>
                <a:srgbClr val="B7B7B7"/>
              </a:buClr>
              <a:buNone/>
            </a:pPr>
            <a:r>
              <a:rPr kumimoji="1" lang="en-US" altLang="zh-TW" sz="1733" kern="0">
                <a:solidFill>
                  <a:srgbClr val="FFFFFF"/>
                </a:solidFill>
                <a:latin typeface="+mj-lt"/>
                <a:ea typeface="微軟正黑體"/>
                <a:sym typeface="Arial" panose="020B0604020202020204" pitchFamily="34" charset="0"/>
              </a:rPr>
              <a:t>Please check the compatible list first and update your NAS QTS/</a:t>
            </a:r>
            <a:r>
              <a:rPr kumimoji="1" lang="en-US" altLang="zh-TW" sz="1733" kern="0" err="1">
                <a:solidFill>
                  <a:srgbClr val="FFFFFF"/>
                </a:solidFill>
                <a:latin typeface="+mj-lt"/>
                <a:ea typeface="微軟正黑體"/>
                <a:sym typeface="Arial" panose="020B0604020202020204" pitchFamily="34" charset="0"/>
              </a:rPr>
              <a:t>QuTS</a:t>
            </a:r>
            <a:r>
              <a:rPr kumimoji="1" lang="en-US" altLang="zh-TW" sz="1733" kern="0">
                <a:solidFill>
                  <a:srgbClr val="FFFFFF"/>
                </a:solidFill>
                <a:latin typeface="+mj-lt"/>
                <a:ea typeface="微軟正黑體"/>
                <a:sym typeface="Arial" panose="020B0604020202020204" pitchFamily="34" charset="0"/>
              </a:rPr>
              <a:t> hero version and BIOS firmware. For more details, refer to the compatibility list.</a:t>
            </a:r>
            <a:endParaRPr kumimoji="1" lang="zh-TW" altLang="en-US" sz="1733" kern="0">
              <a:solidFill>
                <a:srgbClr val="FFFFFF"/>
              </a:solidFill>
              <a:latin typeface="+mj-lt"/>
              <a:ea typeface="微軟正黑體"/>
              <a:sym typeface="Arial" panose="020B0604020202020204" pitchFamily="34" charset="0"/>
            </a:endParaRPr>
          </a:p>
        </p:txBody>
      </p:sp>
      <p:grpSp>
        <p:nvGrpSpPr>
          <p:cNvPr id="19" name="群組 18">
            <a:extLst>
              <a:ext uri="{FF2B5EF4-FFF2-40B4-BE49-F238E27FC236}">
                <a16:creationId xmlns:a16="http://schemas.microsoft.com/office/drawing/2014/main" id="{34D1D73B-B472-F550-7857-35445637741C}"/>
              </a:ext>
            </a:extLst>
          </p:cNvPr>
          <p:cNvGrpSpPr/>
          <p:nvPr/>
        </p:nvGrpSpPr>
        <p:grpSpPr>
          <a:xfrm>
            <a:off x="5705475" y="1002446"/>
            <a:ext cx="6486525" cy="5359422"/>
            <a:chOff x="5705475" y="808469"/>
            <a:chExt cx="6486525" cy="5359422"/>
          </a:xfrm>
        </p:grpSpPr>
        <p:sp>
          <p:nvSpPr>
            <p:cNvPr id="7" name="文字方塊 6">
              <a:extLst>
                <a:ext uri="{FF2B5EF4-FFF2-40B4-BE49-F238E27FC236}">
                  <a16:creationId xmlns:a16="http://schemas.microsoft.com/office/drawing/2014/main" id="{4EE3B9BE-D3F2-4BE8-8D3B-8507862FCE46}"/>
                </a:ext>
              </a:extLst>
            </p:cNvPr>
            <p:cNvSpPr txBox="1"/>
            <p:nvPr/>
          </p:nvSpPr>
          <p:spPr>
            <a:xfrm>
              <a:off x="7703371" y="4950435"/>
              <a:ext cx="2957359" cy="461665"/>
            </a:xfrm>
            <a:prstGeom prst="rect">
              <a:avLst/>
            </a:prstGeom>
            <a:noFill/>
          </p:spPr>
          <p:txBody>
            <a:bodyPr wrap="square" rtlCol="0">
              <a:spAutoFit/>
            </a:bodyPr>
            <a:lstStyle/>
            <a:p>
              <a:pPr defTabSz="1219170"/>
              <a:r>
                <a:rPr lang="en-US" altLang="zh-TW" sz="1200">
                  <a:solidFill>
                    <a:prstClr val="white"/>
                  </a:solidFill>
                  <a:latin typeface="+mj-lt"/>
                  <a:ea typeface="微軟正黑體"/>
                  <a:sym typeface="Arial" panose="020B0604020202020204" pitchFamily="34" charset="0"/>
                </a:rPr>
                <a:t>Note: Please refer to the compatibility list to check the version</a:t>
              </a:r>
            </a:p>
          </p:txBody>
        </p:sp>
        <p:pic>
          <p:nvPicPr>
            <p:cNvPr id="16" name="圖片 15">
              <a:extLst>
                <a:ext uri="{FF2B5EF4-FFF2-40B4-BE49-F238E27FC236}">
                  <a16:creationId xmlns:a16="http://schemas.microsoft.com/office/drawing/2014/main" id="{9EC26433-1468-776E-AB35-AD40DB6BF09D}"/>
                </a:ext>
              </a:extLst>
            </p:cNvPr>
            <p:cNvPicPr>
              <a:picLocks noChangeAspect="1"/>
            </p:cNvPicPr>
            <p:nvPr/>
          </p:nvPicPr>
          <p:blipFill rotWithShape="1">
            <a:blip r:embed="rId3"/>
            <a:srcRect r="3950"/>
            <a:stretch/>
          </p:blipFill>
          <p:spPr>
            <a:xfrm>
              <a:off x="5705475" y="808469"/>
              <a:ext cx="6486525" cy="5359422"/>
            </a:xfrm>
            <a:prstGeom prst="rect">
              <a:avLst/>
            </a:prstGeom>
          </p:spPr>
        </p:pic>
        <p:sp>
          <p:nvSpPr>
            <p:cNvPr id="18" name="內容版面配置區 2">
              <a:extLst>
                <a:ext uri="{FF2B5EF4-FFF2-40B4-BE49-F238E27FC236}">
                  <a16:creationId xmlns:a16="http://schemas.microsoft.com/office/drawing/2014/main" id="{969F3996-8143-28DB-B318-2B6427845B75}"/>
                </a:ext>
              </a:extLst>
            </p:cNvPr>
            <p:cNvSpPr txBox="1">
              <a:spLocks/>
            </p:cNvSpPr>
            <p:nvPr/>
          </p:nvSpPr>
          <p:spPr>
            <a:xfrm>
              <a:off x="7119773" y="2940548"/>
              <a:ext cx="2205202" cy="7904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defTabSz="1219170">
                <a:lnSpc>
                  <a:spcPct val="110000"/>
                </a:lnSpc>
                <a:buClr>
                  <a:srgbClr val="B7B7B7"/>
                </a:buClr>
                <a:buNone/>
              </a:pPr>
              <a:r>
                <a:rPr kumimoji="1" lang="fr-FR" altLang="zh-TW" sz="2000" kern="0">
                  <a:solidFill>
                    <a:srgbClr val="FFFFFF"/>
                  </a:solidFill>
                  <a:latin typeface="+mj-lt"/>
                  <a:ea typeface="微軟正黑體"/>
                  <a:sym typeface="Arial" panose="020B0604020202020204" pitchFamily="34" charset="0"/>
                </a:rPr>
                <a:t>QTS 5.1.2</a:t>
              </a:r>
            </a:p>
            <a:p>
              <a:pPr marL="0" indent="0" defTabSz="1219170">
                <a:lnSpc>
                  <a:spcPct val="110000"/>
                </a:lnSpc>
                <a:buClr>
                  <a:srgbClr val="B7B7B7"/>
                </a:buClr>
                <a:buNone/>
              </a:pPr>
              <a:r>
                <a:rPr kumimoji="1" lang="fr-FR" altLang="zh-TW" sz="2000" kern="0" err="1">
                  <a:solidFill>
                    <a:srgbClr val="FFFFFF"/>
                  </a:solidFill>
                  <a:latin typeface="+mj-lt"/>
                  <a:ea typeface="微軟正黑體"/>
                  <a:sym typeface="Arial" panose="020B0604020202020204" pitchFamily="34" charset="0"/>
                </a:rPr>
                <a:t>QuTS</a:t>
              </a:r>
              <a:r>
                <a:rPr kumimoji="1" lang="fr-FR" altLang="zh-TW" sz="2000" kern="0">
                  <a:solidFill>
                    <a:srgbClr val="FFFFFF"/>
                  </a:solidFill>
                  <a:latin typeface="+mj-lt"/>
                  <a:ea typeface="微軟正黑體"/>
                  <a:sym typeface="Arial" panose="020B0604020202020204" pitchFamily="34" charset="0"/>
                </a:rPr>
                <a:t> </a:t>
              </a:r>
              <a:r>
                <a:rPr kumimoji="1" lang="fr-FR" altLang="zh-TW" sz="2000" kern="0" err="1">
                  <a:solidFill>
                    <a:srgbClr val="FFFFFF"/>
                  </a:solidFill>
                  <a:latin typeface="+mj-lt"/>
                  <a:ea typeface="微軟正黑體"/>
                  <a:sym typeface="Arial" panose="020B0604020202020204" pitchFamily="34" charset="0"/>
                </a:rPr>
                <a:t>hero</a:t>
              </a:r>
              <a:r>
                <a:rPr kumimoji="1" lang="fr-FR" altLang="zh-TW" sz="2000" kern="0">
                  <a:solidFill>
                    <a:srgbClr val="FFFFFF"/>
                  </a:solidFill>
                  <a:latin typeface="+mj-lt"/>
                  <a:ea typeface="微軟正黑體"/>
                  <a:sym typeface="Arial" panose="020B0604020202020204" pitchFamily="34" charset="0"/>
                </a:rPr>
                <a:t>  5.1.2</a:t>
              </a:r>
              <a:endParaRPr kumimoji="1" lang="zh-TW" altLang="en-US" sz="2000" kern="0">
                <a:solidFill>
                  <a:srgbClr val="FFFFFF"/>
                </a:solidFill>
                <a:latin typeface="+mj-lt"/>
                <a:ea typeface="微軟正黑體"/>
                <a:sym typeface="Arial" panose="020B0604020202020204" pitchFamily="34" charset="0"/>
              </a:endParaRPr>
            </a:p>
          </p:txBody>
        </p:sp>
      </p:grpSp>
      <p:cxnSp>
        <p:nvCxnSpPr>
          <p:cNvPr id="25" name="直線接點 24">
            <a:extLst>
              <a:ext uri="{FF2B5EF4-FFF2-40B4-BE49-F238E27FC236}">
                <a16:creationId xmlns:a16="http://schemas.microsoft.com/office/drawing/2014/main" id="{13F09479-4476-D9FE-0121-A889ACB0876D}"/>
              </a:ext>
            </a:extLst>
          </p:cNvPr>
          <p:cNvCxnSpPr>
            <a:cxnSpLocks/>
          </p:cNvCxnSpPr>
          <p:nvPr/>
        </p:nvCxnSpPr>
        <p:spPr>
          <a:xfrm>
            <a:off x="628320" y="4475105"/>
            <a:ext cx="4815969" cy="0"/>
          </a:xfrm>
          <a:prstGeom prst="line">
            <a:avLst/>
          </a:prstGeom>
          <a:ln w="22225">
            <a:gradFill>
              <a:gsLst>
                <a:gs pos="6422">
                  <a:srgbClr val="689E06"/>
                </a:gs>
                <a:gs pos="56000">
                  <a:srgbClr val="B7F842"/>
                </a:gs>
                <a:gs pos="100000">
                  <a:srgbClr val="91FE00"/>
                </a:gs>
              </a:gsLst>
              <a:lin ang="0" scaled="0"/>
            </a:gradFill>
          </a:ln>
          <a:effectLst/>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0D5398B7-44F6-557D-86AB-050160CDE381}"/>
              </a:ext>
            </a:extLst>
          </p:cNvPr>
          <p:cNvSpPr txBox="1"/>
          <p:nvPr/>
        </p:nvSpPr>
        <p:spPr>
          <a:xfrm>
            <a:off x="272214" y="6350928"/>
            <a:ext cx="5172074" cy="553998"/>
          </a:xfrm>
          <a:prstGeom prst="rect">
            <a:avLst/>
          </a:prstGeom>
          <a:noFill/>
        </p:spPr>
        <p:txBody>
          <a:bodyPr wrap="square" lIns="91440" tIns="45720" rIns="91440" bIns="45720" rtlCol="0" anchor="t">
            <a:spAutoFit/>
          </a:bodyPr>
          <a:lstStyle/>
          <a:p>
            <a:pPr algn="r"/>
            <a:r>
              <a:rPr lang="en-US" altLang="zh-TW" sz="1200">
                <a:solidFill>
                  <a:schemeClr val="bg1"/>
                </a:solidFill>
                <a:latin typeface="+mj-lt"/>
                <a:ea typeface="微軟正黑體"/>
              </a:rPr>
              <a:t>Compatibility</a:t>
            </a:r>
            <a:r>
              <a:rPr lang="en-US" altLang="zh-TW" sz="1200" b="0" i="0">
                <a:solidFill>
                  <a:schemeClr val="bg1"/>
                </a:solidFill>
                <a:effectLst/>
                <a:latin typeface="+mj-lt"/>
                <a:ea typeface="微軟正黑體"/>
              </a:rPr>
              <a:t>: https://</a:t>
            </a:r>
            <a:r>
              <a:rPr lang="en-US" altLang="zh-TW" sz="1200" b="0" i="0" err="1">
                <a:solidFill>
                  <a:schemeClr val="bg1"/>
                </a:solidFill>
                <a:effectLst/>
                <a:latin typeface="+mj-lt"/>
                <a:ea typeface="微軟正黑體"/>
              </a:rPr>
              <a:t>www.qnap.com</a:t>
            </a:r>
            <a:r>
              <a:rPr lang="en-US" altLang="zh-TW" sz="1200" b="0" i="0">
                <a:solidFill>
                  <a:schemeClr val="bg1"/>
                </a:solidFill>
                <a:effectLst/>
                <a:latin typeface="+mj-lt"/>
                <a:ea typeface="微軟正黑體"/>
              </a:rPr>
              <a:t>/go/compatibility-expansion/</a:t>
            </a:r>
            <a:r>
              <a:rPr lang="en-US" altLang="zh-TW" sz="1200" b="0" i="0" err="1">
                <a:solidFill>
                  <a:schemeClr val="bg1"/>
                </a:solidFill>
                <a:effectLst/>
                <a:latin typeface="+mj-lt"/>
                <a:ea typeface="微軟正黑體"/>
              </a:rPr>
              <a:t>pcie</a:t>
            </a:r>
            <a:r>
              <a:rPr lang="en-US" altLang="zh-TW" sz="1200">
                <a:solidFill>
                  <a:schemeClr val="bg1"/>
                </a:solidFill>
                <a:latin typeface="+mj-lt"/>
                <a:ea typeface="微軟正黑體"/>
              </a:rPr>
              <a:t> </a:t>
            </a:r>
            <a:br>
              <a:rPr lang="en-US" altLang="zh-TW" sz="1200">
                <a:solidFill>
                  <a:schemeClr val="bg1"/>
                </a:solidFill>
                <a:latin typeface="+mj-lt"/>
              </a:rPr>
            </a:br>
            <a:endParaRPr lang="zh-TW" altLang="en-US">
              <a:solidFill>
                <a:schemeClr val="bg1"/>
              </a:solidFill>
              <a:latin typeface="+mj-lt"/>
            </a:endParaRPr>
          </a:p>
        </p:txBody>
      </p:sp>
    </p:spTree>
    <p:extLst>
      <p:ext uri="{BB962C8B-B14F-4D97-AF65-F5344CB8AC3E}">
        <p14:creationId xmlns:p14="http://schemas.microsoft.com/office/powerpoint/2010/main" val="52601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56E8F7-F9E7-61E6-168C-DD9525820C34}"/>
              </a:ext>
            </a:extLst>
          </p:cNvPr>
          <p:cNvSpPr txBox="1">
            <a:spLocks/>
          </p:cNvSpPr>
          <p:nvPr/>
        </p:nvSpPr>
        <p:spPr>
          <a:xfrm>
            <a:off x="432710" y="383213"/>
            <a:ext cx="11438532" cy="962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b="1">
                <a:solidFill>
                  <a:schemeClr val="bg1"/>
                </a:solidFill>
              </a:rPr>
              <a:t>NAS</a:t>
            </a:r>
            <a:r>
              <a:rPr lang="zh-TW" altLang="en-US" sz="4000" b="1">
                <a:solidFill>
                  <a:schemeClr val="bg1"/>
                </a:solidFill>
              </a:rPr>
              <a:t> </a:t>
            </a:r>
            <a:r>
              <a:rPr lang="en-US" altLang="zh-TW" sz="4000" b="1">
                <a:solidFill>
                  <a:schemeClr val="bg1"/>
                </a:solidFill>
              </a:rPr>
              <a:t>TS-h2490FU</a:t>
            </a:r>
            <a:r>
              <a:rPr lang="zh-TW" altLang="en-US" sz="4000" b="1">
                <a:solidFill>
                  <a:schemeClr val="bg1"/>
                </a:solidFill>
              </a:rPr>
              <a:t> </a:t>
            </a:r>
            <a:r>
              <a:rPr lang="en-US" altLang="zh-TW" sz="4000" b="1">
                <a:solidFill>
                  <a:schemeClr val="bg1"/>
                </a:solidFill>
              </a:rPr>
              <a:t>+</a:t>
            </a:r>
            <a:r>
              <a:rPr lang="zh-TW" altLang="en-US" sz="4000" b="1">
                <a:solidFill>
                  <a:schemeClr val="bg1"/>
                </a:solidFill>
              </a:rPr>
              <a:t> </a:t>
            </a:r>
            <a:r>
              <a:rPr lang="en-US" altLang="zh-TW" sz="4000" b="1">
                <a:solidFill>
                  <a:schemeClr val="bg1"/>
                </a:solidFill>
              </a:rPr>
              <a:t>3 x QXP-3X4PES</a:t>
            </a:r>
            <a:r>
              <a:rPr lang="zh-TW" altLang="en-US" sz="4000" b="1">
                <a:solidFill>
                  <a:schemeClr val="bg1"/>
                </a:solidFill>
              </a:rPr>
              <a:t> </a:t>
            </a:r>
            <a:r>
              <a:rPr lang="en-US" altLang="zh-TW" sz="4000" b="1">
                <a:solidFill>
                  <a:schemeClr val="bg1"/>
                </a:solidFill>
              </a:rPr>
              <a:t>cards</a:t>
            </a:r>
          </a:p>
          <a:p>
            <a:pPr algn="ctr"/>
            <a:r>
              <a:rPr lang="en-US" altLang="zh-TW" sz="4000" b="1">
                <a:solidFill>
                  <a:schemeClr val="bg1"/>
                </a:solidFill>
              </a:rPr>
              <a:t>connecting 12 x</a:t>
            </a:r>
            <a:r>
              <a:rPr lang="zh-TW" altLang="en-US" sz="4000" b="1">
                <a:solidFill>
                  <a:schemeClr val="bg1"/>
                </a:solidFill>
              </a:rPr>
              <a:t> </a:t>
            </a:r>
            <a:r>
              <a:rPr lang="en-US" altLang="zh-TW" sz="4000" b="1">
                <a:solidFill>
                  <a:schemeClr val="bg1"/>
                </a:solidFill>
              </a:rPr>
              <a:t>TL-R1200PES-RP</a:t>
            </a:r>
          </a:p>
        </p:txBody>
      </p:sp>
      <p:grpSp>
        <p:nvGrpSpPr>
          <p:cNvPr id="8" name="群組 7">
            <a:extLst>
              <a:ext uri="{FF2B5EF4-FFF2-40B4-BE49-F238E27FC236}">
                <a16:creationId xmlns:a16="http://schemas.microsoft.com/office/drawing/2014/main" id="{F503AFF7-443D-E813-78F0-74C3FD7A8103}"/>
              </a:ext>
            </a:extLst>
          </p:cNvPr>
          <p:cNvGrpSpPr/>
          <p:nvPr/>
        </p:nvGrpSpPr>
        <p:grpSpPr>
          <a:xfrm>
            <a:off x="8920006" y="1395510"/>
            <a:ext cx="2951236" cy="1385328"/>
            <a:chOff x="8920006" y="1386558"/>
            <a:chExt cx="2951236" cy="1385328"/>
          </a:xfrm>
        </p:grpSpPr>
        <p:pic>
          <p:nvPicPr>
            <p:cNvPr id="24" name="圖片 23" descr="一張含有 文字 的圖片&#10;&#10;自動產生的描述">
              <a:extLst>
                <a:ext uri="{FF2B5EF4-FFF2-40B4-BE49-F238E27FC236}">
                  <a16:creationId xmlns:a16="http://schemas.microsoft.com/office/drawing/2014/main" id="{B3184F6D-4241-A2B3-2DBD-D36199D47B20}"/>
                </a:ext>
              </a:extLst>
            </p:cNvPr>
            <p:cNvPicPr>
              <a:picLocks noChangeAspect="1"/>
            </p:cNvPicPr>
            <p:nvPr/>
          </p:nvPicPr>
          <p:blipFill rotWithShape="1">
            <a:blip r:embed="rId3"/>
            <a:srcRect l="43868" t="52076" r="41741" b="37290"/>
            <a:stretch/>
          </p:blipFill>
          <p:spPr>
            <a:xfrm>
              <a:off x="8920006" y="1408616"/>
              <a:ext cx="2951236" cy="1363270"/>
            </a:xfrm>
            <a:prstGeom prst="rect">
              <a:avLst/>
            </a:prstGeom>
            <a:ln>
              <a:noFill/>
            </a:ln>
            <a:effectLst>
              <a:softEdge rad="76200"/>
            </a:effectLst>
          </p:spPr>
        </p:pic>
        <p:sp>
          <p:nvSpPr>
            <p:cNvPr id="25" name="矩形 24">
              <a:extLst>
                <a:ext uri="{FF2B5EF4-FFF2-40B4-BE49-F238E27FC236}">
                  <a16:creationId xmlns:a16="http://schemas.microsoft.com/office/drawing/2014/main" id="{8FD901D7-4725-8A3A-0EB1-6AC8C1254295}"/>
                </a:ext>
              </a:extLst>
            </p:cNvPr>
            <p:cNvSpPr/>
            <p:nvPr/>
          </p:nvSpPr>
          <p:spPr>
            <a:xfrm>
              <a:off x="9472260" y="2000507"/>
              <a:ext cx="476987" cy="488144"/>
            </a:xfrm>
            <a:prstGeom prst="rect">
              <a:avLst/>
            </a:prstGeom>
            <a:noFill/>
            <a:ln w="38100">
              <a:solidFill>
                <a:srgbClr val="B7F842"/>
              </a:solidFill>
            </a:ln>
            <a:effectLst>
              <a:outerShdw blurRad="50800" dist="38100" dir="5400000" algn="t" rotWithShape="0">
                <a:srgbClr val="182C0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44" name="矩形 43">
              <a:extLst>
                <a:ext uri="{FF2B5EF4-FFF2-40B4-BE49-F238E27FC236}">
                  <a16:creationId xmlns:a16="http://schemas.microsoft.com/office/drawing/2014/main" id="{E6BDEF68-EFF4-D7B8-5AA8-87A50428831A}"/>
                </a:ext>
              </a:extLst>
            </p:cNvPr>
            <p:cNvSpPr/>
            <p:nvPr/>
          </p:nvSpPr>
          <p:spPr>
            <a:xfrm>
              <a:off x="10490420" y="2000507"/>
              <a:ext cx="476987" cy="488144"/>
            </a:xfrm>
            <a:prstGeom prst="rect">
              <a:avLst/>
            </a:prstGeom>
            <a:noFill/>
            <a:ln w="38100">
              <a:solidFill>
                <a:srgbClr val="B7F842"/>
              </a:solidFill>
            </a:ln>
            <a:effectLst>
              <a:outerShdw blurRad="50800" dist="38100" dir="5400000" algn="t" rotWithShape="0">
                <a:srgbClr val="182C0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54" name="矩形: 圓角 53">
              <a:extLst>
                <a:ext uri="{FF2B5EF4-FFF2-40B4-BE49-F238E27FC236}">
                  <a16:creationId xmlns:a16="http://schemas.microsoft.com/office/drawing/2014/main" id="{155A7A44-0D1A-6F30-3DA5-3F135C6D1E75}"/>
                </a:ext>
              </a:extLst>
            </p:cNvPr>
            <p:cNvSpPr/>
            <p:nvPr/>
          </p:nvSpPr>
          <p:spPr>
            <a:xfrm>
              <a:off x="9428766" y="1386559"/>
              <a:ext cx="973987" cy="240651"/>
            </a:xfrm>
            <a:prstGeom prst="roundRect">
              <a:avLst>
                <a:gd name="adj" fmla="val 22360"/>
              </a:avLst>
            </a:prstGeom>
            <a:gradFill>
              <a:gsLst>
                <a:gs pos="100000">
                  <a:srgbClr val="0F6737"/>
                </a:gs>
                <a:gs pos="0">
                  <a:srgbClr val="B2FF4B"/>
                </a:gs>
              </a:gsLst>
              <a:lin ang="5400000" scaled="1"/>
            </a:gradFill>
            <a:ln>
              <a:gradFill>
                <a:gsLst>
                  <a:gs pos="46000">
                    <a:schemeClr val="tx1">
                      <a:lumMod val="95000"/>
                      <a:lumOff val="5000"/>
                    </a:schemeClr>
                  </a:gs>
                  <a:gs pos="0">
                    <a:srgbClr val="0F673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solidFill>
                    <a:schemeClr val="tx1"/>
                  </a:solidFill>
                  <a:latin typeface="+mj-lt"/>
                </a:rPr>
                <a:t>IN</a:t>
              </a:r>
              <a:endParaRPr lang="zh-TW" altLang="en-US" sz="1200">
                <a:solidFill>
                  <a:schemeClr val="tx1"/>
                </a:solidFill>
                <a:latin typeface="+mj-lt"/>
              </a:endParaRPr>
            </a:p>
          </p:txBody>
        </p:sp>
        <p:sp>
          <p:nvSpPr>
            <p:cNvPr id="57" name="矩形: 圓角 56">
              <a:extLst>
                <a:ext uri="{FF2B5EF4-FFF2-40B4-BE49-F238E27FC236}">
                  <a16:creationId xmlns:a16="http://schemas.microsoft.com/office/drawing/2014/main" id="{826CDB77-11F4-85A6-F23C-782BE34FCEFC}"/>
                </a:ext>
              </a:extLst>
            </p:cNvPr>
            <p:cNvSpPr/>
            <p:nvPr/>
          </p:nvSpPr>
          <p:spPr>
            <a:xfrm>
              <a:off x="10508254" y="1386558"/>
              <a:ext cx="973987" cy="240651"/>
            </a:xfrm>
            <a:prstGeom prst="roundRect">
              <a:avLst>
                <a:gd name="adj" fmla="val 22360"/>
              </a:avLst>
            </a:prstGeom>
            <a:gradFill>
              <a:gsLst>
                <a:gs pos="100000">
                  <a:srgbClr val="0F6737"/>
                </a:gs>
                <a:gs pos="0">
                  <a:srgbClr val="B2FF4B"/>
                </a:gs>
              </a:gsLst>
              <a:lin ang="5400000" scaled="1"/>
            </a:gradFill>
            <a:ln>
              <a:gradFill>
                <a:gsLst>
                  <a:gs pos="46000">
                    <a:schemeClr val="tx1">
                      <a:lumMod val="95000"/>
                      <a:lumOff val="5000"/>
                    </a:schemeClr>
                  </a:gs>
                  <a:gs pos="0">
                    <a:srgbClr val="0F673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solidFill>
                    <a:schemeClr val="tx1"/>
                  </a:solidFill>
                  <a:latin typeface="+mj-lt"/>
                </a:rPr>
                <a:t>OUT</a:t>
              </a:r>
              <a:endParaRPr lang="zh-TW" altLang="en-US" sz="1200">
                <a:solidFill>
                  <a:schemeClr val="tx1"/>
                </a:solidFill>
                <a:latin typeface="+mj-lt"/>
              </a:endParaRPr>
            </a:p>
          </p:txBody>
        </p:sp>
      </p:grpSp>
      <p:grpSp>
        <p:nvGrpSpPr>
          <p:cNvPr id="7" name="群組 6">
            <a:extLst>
              <a:ext uri="{FF2B5EF4-FFF2-40B4-BE49-F238E27FC236}">
                <a16:creationId xmlns:a16="http://schemas.microsoft.com/office/drawing/2014/main" id="{A4A53E4E-7073-6E08-C634-DDEC5FE27A40}"/>
              </a:ext>
            </a:extLst>
          </p:cNvPr>
          <p:cNvGrpSpPr/>
          <p:nvPr/>
        </p:nvGrpSpPr>
        <p:grpSpPr>
          <a:xfrm>
            <a:off x="877035" y="1518763"/>
            <a:ext cx="10295406" cy="4841724"/>
            <a:chOff x="488034" y="1969576"/>
            <a:chExt cx="8789208" cy="4133389"/>
          </a:xfrm>
        </p:grpSpPr>
        <p:pic>
          <p:nvPicPr>
            <p:cNvPr id="14" name="圖片 13">
              <a:extLst>
                <a:ext uri="{FF2B5EF4-FFF2-40B4-BE49-F238E27FC236}">
                  <a16:creationId xmlns:a16="http://schemas.microsoft.com/office/drawing/2014/main" id="{6CBB0040-6D01-8C2C-27E8-5053E97EC463}"/>
                </a:ext>
              </a:extLst>
            </p:cNvPr>
            <p:cNvPicPr>
              <a:picLocks noChangeAspect="1"/>
            </p:cNvPicPr>
            <p:nvPr/>
          </p:nvPicPr>
          <p:blipFill>
            <a:blip r:embed="rId4"/>
            <a:stretch>
              <a:fillRect/>
            </a:stretch>
          </p:blipFill>
          <p:spPr>
            <a:xfrm>
              <a:off x="3567670" y="1969576"/>
              <a:ext cx="1528322" cy="972215"/>
            </a:xfrm>
            <a:prstGeom prst="rect">
              <a:avLst/>
            </a:prstGeom>
          </p:spPr>
        </p:pic>
        <p:pic>
          <p:nvPicPr>
            <p:cNvPr id="6" name="圖片 5" descr="一張含有 螢幕擷取畫面, 文字, 平面設計, 設計 的圖片&#10;&#10;自動產生的描述">
              <a:extLst>
                <a:ext uri="{FF2B5EF4-FFF2-40B4-BE49-F238E27FC236}">
                  <a16:creationId xmlns:a16="http://schemas.microsoft.com/office/drawing/2014/main" id="{7DCD559C-5468-D4BB-007A-11056BB67F5D}"/>
                </a:ext>
              </a:extLst>
            </p:cNvPr>
            <p:cNvPicPr>
              <a:picLocks noChangeAspect="1"/>
            </p:cNvPicPr>
            <p:nvPr/>
          </p:nvPicPr>
          <p:blipFill>
            <a:blip r:embed="rId5"/>
            <a:stretch>
              <a:fillRect/>
            </a:stretch>
          </p:blipFill>
          <p:spPr>
            <a:xfrm>
              <a:off x="488034" y="2567984"/>
              <a:ext cx="8789208" cy="3534981"/>
            </a:xfrm>
            <a:prstGeom prst="rect">
              <a:avLst/>
            </a:prstGeom>
          </p:spPr>
        </p:pic>
      </p:grpSp>
      <p:sp>
        <p:nvSpPr>
          <p:cNvPr id="3" name="文字方塊 12">
            <a:extLst>
              <a:ext uri="{FF2B5EF4-FFF2-40B4-BE49-F238E27FC236}">
                <a16:creationId xmlns:a16="http://schemas.microsoft.com/office/drawing/2014/main" id="{565C82B4-BC74-E3F0-127E-F911C6D8B3AA}"/>
              </a:ext>
            </a:extLst>
          </p:cNvPr>
          <p:cNvSpPr txBox="1"/>
          <p:nvPr/>
        </p:nvSpPr>
        <p:spPr>
          <a:xfrm>
            <a:off x="4711482" y="6360487"/>
            <a:ext cx="5691271" cy="461665"/>
          </a:xfrm>
          <a:prstGeom prst="rect">
            <a:avLst/>
          </a:prstGeom>
          <a:noFill/>
        </p:spPr>
        <p:txBody>
          <a:bodyPr wrap="square" rtlCol="0">
            <a:spAutoFit/>
          </a:bodyPr>
          <a:lstStyle/>
          <a:p>
            <a:r>
              <a:rPr lang="en-US" altLang="zh-TW" sz="1200">
                <a:solidFill>
                  <a:schemeClr val="bg1"/>
                </a:solidFill>
              </a:rPr>
              <a:t>For the difference in the number of supported units, check the compatibility list.</a:t>
            </a:r>
          </a:p>
          <a:p>
            <a:r>
              <a:rPr lang="en-US" altLang="zh-TW" sz="1200">
                <a:solidFill>
                  <a:schemeClr val="bg1"/>
                </a:solidFill>
              </a:rPr>
              <a:t>https://www.qnap.com/go/compatibility-expansion/</a:t>
            </a:r>
            <a:r>
              <a:rPr lang="en-US" altLang="zh-TW" sz="1200" err="1">
                <a:solidFill>
                  <a:schemeClr val="bg1"/>
                </a:solidFill>
              </a:rPr>
              <a:t>pcie</a:t>
            </a:r>
            <a:r>
              <a:rPr lang="en-US" altLang="zh-TW" sz="1200">
                <a:solidFill>
                  <a:schemeClr val="bg1"/>
                </a:solidFill>
              </a:rPr>
              <a:t> </a:t>
            </a:r>
            <a:endParaRPr lang="zh-TW" altLang="en-US" sz="1200">
              <a:solidFill>
                <a:schemeClr val="bg1"/>
              </a:solidFill>
            </a:endParaRPr>
          </a:p>
        </p:txBody>
      </p:sp>
    </p:spTree>
    <p:extLst>
      <p:ext uri="{BB962C8B-B14F-4D97-AF65-F5344CB8AC3E}">
        <p14:creationId xmlns:p14="http://schemas.microsoft.com/office/powerpoint/2010/main" val="3934198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44" name="矩形: 圓角 43" hidden="1">
            <a:extLst>
              <a:ext uri="{FF2B5EF4-FFF2-40B4-BE49-F238E27FC236}">
                <a16:creationId xmlns:a16="http://schemas.microsoft.com/office/drawing/2014/main" id="{596FA79F-BA7D-4F31-B0AB-F7C2D62D73C6}"/>
              </a:ext>
            </a:extLst>
          </p:cNvPr>
          <p:cNvSpPr/>
          <p:nvPr/>
        </p:nvSpPr>
        <p:spPr>
          <a:xfrm>
            <a:off x="-277099" y="3873789"/>
            <a:ext cx="3030072" cy="297795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hidden="1">
            <a:extLst>
              <a:ext uri="{FF2B5EF4-FFF2-40B4-BE49-F238E27FC236}">
                <a16:creationId xmlns:a16="http://schemas.microsoft.com/office/drawing/2014/main" id="{DF8774EC-8BAE-4AE7-8092-0595402C886C}"/>
              </a:ext>
            </a:extLst>
          </p:cNvPr>
          <p:cNvPicPr>
            <a:picLocks noChangeAspect="1"/>
          </p:cNvPicPr>
          <p:nvPr/>
        </p:nvPicPr>
        <p:blipFill>
          <a:blip r:embed="rId3"/>
          <a:stretch>
            <a:fillRect/>
          </a:stretch>
        </p:blipFill>
        <p:spPr>
          <a:xfrm>
            <a:off x="126331" y="1253087"/>
            <a:ext cx="6605335" cy="4111196"/>
          </a:xfrm>
          <a:prstGeom prst="rect">
            <a:avLst/>
          </a:prstGeom>
        </p:spPr>
      </p:pic>
      <p:pic>
        <p:nvPicPr>
          <p:cNvPr id="3" name="圖片 3" hidden="1">
            <a:extLst>
              <a:ext uri="{FF2B5EF4-FFF2-40B4-BE49-F238E27FC236}">
                <a16:creationId xmlns:a16="http://schemas.microsoft.com/office/drawing/2014/main" id="{D670FC0A-F327-4C95-9519-078D3DFEB344}"/>
              </a:ext>
            </a:extLst>
          </p:cNvPr>
          <p:cNvPicPr>
            <a:picLocks noChangeAspect="1"/>
          </p:cNvPicPr>
          <p:nvPr/>
        </p:nvPicPr>
        <p:blipFill>
          <a:blip r:embed="rId4"/>
          <a:stretch>
            <a:fillRect/>
          </a:stretch>
        </p:blipFill>
        <p:spPr>
          <a:xfrm>
            <a:off x="673879" y="2129833"/>
            <a:ext cx="7557835" cy="4722800"/>
          </a:xfrm>
          <a:prstGeom prst="rect">
            <a:avLst/>
          </a:prstGeom>
        </p:spPr>
      </p:pic>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indent="-239994" defTabSz="1219170">
              <a:lnSpc>
                <a:spcPct val="130000"/>
              </a:lnSpc>
              <a:spcBef>
                <a:spcPts val="800"/>
              </a:spcBef>
              <a:buClr>
                <a:srgbClr val="F4D088"/>
              </a:buClr>
              <a:buSzPct val="100000"/>
              <a:buFont typeface="Arial"/>
              <a:buChar char="•"/>
            </a:pPr>
            <a:r>
              <a:rPr lang="en-US" altLang="zh-TW" sz="2667" kern="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indent="-239994" defTabSz="1219170">
              <a:lnSpc>
                <a:spcPct val="130000"/>
              </a:lnSpc>
              <a:spcBef>
                <a:spcPts val="800"/>
              </a:spcBef>
              <a:buClr>
                <a:srgbClr val="F4D088"/>
              </a:buClr>
              <a:buSzPct val="100000"/>
              <a:buFont typeface="Arial"/>
              <a:buChar char="•"/>
            </a:pPr>
            <a:r>
              <a:rPr lang="zh-TW" altLang="en-US" sz="2667" kern="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lang="en-US" altLang="zh-TW" sz="2667" kern="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a:p>
            <a:pPr marL="239994" indent="-239994" defTabSz="1219170">
              <a:lnSpc>
                <a:spcPct val="130000"/>
              </a:lnSpc>
              <a:spcBef>
                <a:spcPts val="800"/>
              </a:spcBef>
              <a:buClr>
                <a:srgbClr val="F4D088"/>
              </a:buClr>
              <a:buSzPct val="100000"/>
              <a:buFont typeface="Arial"/>
              <a:buChar char="•"/>
            </a:pPr>
            <a:r>
              <a:rPr lang="en-US" altLang="zh-TW" sz="2667" kern="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indent="-239994" defTabSz="1219170">
              <a:lnSpc>
                <a:spcPct val="130000"/>
              </a:lnSpc>
              <a:spcBef>
                <a:spcPts val="800"/>
              </a:spcBef>
              <a:buClr>
                <a:srgbClr val="F4D088"/>
              </a:buClr>
              <a:buSzPct val="100000"/>
              <a:buFont typeface="Arial"/>
              <a:buChar char="•"/>
            </a:pPr>
            <a:r>
              <a:rPr lang="zh-CN" altLang="en-US" sz="2667" kern="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lang="en-US" sz="2667" kern="0" err="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sz="2667" kern="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 hero</a:t>
            </a:r>
          </a:p>
          <a:p>
            <a:pPr marL="0" indent="0" defTabSz="1219170">
              <a:buClr>
                <a:srgbClr val="F3F3F3"/>
              </a:buClr>
              <a:buNone/>
            </a:pPr>
            <a:r>
              <a:rPr lang="en-US" sz="2667" kern="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  </a:t>
            </a:r>
            <a:endParaRPr lang="en-US" sz="1600" kern="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Google Shape;298;p34">
            <a:extLst>
              <a:ext uri="{FF2B5EF4-FFF2-40B4-BE49-F238E27FC236}">
                <a16:creationId xmlns:a16="http://schemas.microsoft.com/office/drawing/2014/main" id="{0A386CCA-2310-48BC-B349-184FB8A6F428}"/>
              </a:ext>
            </a:extLst>
          </p:cNvPr>
          <p:cNvSpPr txBox="1">
            <a:spLocks/>
          </p:cNvSpPr>
          <p:nvPr/>
        </p:nvSpPr>
        <p:spPr>
          <a:xfrm>
            <a:off x="2043429" y="3892362"/>
            <a:ext cx="3729995" cy="9734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1219170">
              <a:lnSpc>
                <a:spcPct val="120000"/>
              </a:lnSpc>
              <a:buClr>
                <a:srgbClr val="F4D088"/>
              </a:buClr>
              <a:buSzPct val="100000"/>
              <a:buNone/>
            </a:pPr>
            <a:r>
              <a:rPr lang="en-US" altLang="zh-TW" sz="1600" kern="0">
                <a:solidFill>
                  <a:srgbClr val="FFFFFF"/>
                </a:solidFill>
                <a:latin typeface="+mj-lt"/>
                <a:ea typeface="微軟正黑體" panose="020B0604030504040204" pitchFamily="34" charset="-120"/>
                <a:cs typeface="+mn-ea"/>
                <a:sym typeface="Arial" panose="020B0604020202020204" pitchFamily="34" charset="0"/>
              </a:rPr>
              <a:t>The volume is significantly reduced by 30%, which can save transportation costs.</a:t>
            </a:r>
          </a:p>
        </p:txBody>
      </p:sp>
      <p:pic>
        <p:nvPicPr>
          <p:cNvPr id="8" name="圖片 7" descr="一張含有 文字 的圖片&#10;&#10;自動產生的描述">
            <a:extLst>
              <a:ext uri="{FF2B5EF4-FFF2-40B4-BE49-F238E27FC236}">
                <a16:creationId xmlns:a16="http://schemas.microsoft.com/office/drawing/2014/main" id="{04172FDA-3908-4686-94F6-9FC3C07D037E}"/>
              </a:ext>
            </a:extLst>
          </p:cNvPr>
          <p:cNvPicPr>
            <a:picLocks noChangeAspect="1"/>
          </p:cNvPicPr>
          <p:nvPr/>
        </p:nvPicPr>
        <p:blipFill>
          <a:blip r:embed="rId5"/>
          <a:stretch>
            <a:fillRect/>
          </a:stretch>
        </p:blipFill>
        <p:spPr>
          <a:xfrm>
            <a:off x="789585" y="5320607"/>
            <a:ext cx="1167652" cy="116765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37" name="Google Shape;298;p34">
            <a:extLst>
              <a:ext uri="{FF2B5EF4-FFF2-40B4-BE49-F238E27FC236}">
                <a16:creationId xmlns:a16="http://schemas.microsoft.com/office/drawing/2014/main" id="{16087413-7367-4E4B-B082-2358F21F2756}"/>
              </a:ext>
            </a:extLst>
          </p:cNvPr>
          <p:cNvSpPr txBox="1">
            <a:spLocks/>
          </p:cNvSpPr>
          <p:nvPr/>
        </p:nvSpPr>
        <p:spPr>
          <a:xfrm>
            <a:off x="2038564" y="5234821"/>
            <a:ext cx="3178975" cy="16231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1219170">
              <a:lnSpc>
                <a:spcPct val="120000"/>
              </a:lnSpc>
              <a:buClr>
                <a:srgbClr val="F4D088"/>
              </a:buClr>
              <a:buSzPct val="100000"/>
              <a:buNone/>
            </a:pPr>
            <a:r>
              <a:rPr lang="en-US" altLang="zh-TW" sz="1600" kern="0">
                <a:solidFill>
                  <a:srgbClr val="FFFFFF"/>
                </a:solidFill>
                <a:latin typeface="+mj-lt"/>
                <a:ea typeface="微軟正黑體"/>
                <a:cs typeface="+mn-ea"/>
                <a:sym typeface="Arial" panose="020B0604020202020204" pitchFamily="34" charset="0"/>
              </a:rPr>
              <a:t>The 37cm / 14.6-inch short-depth chassis is designed to be lightweight and friendly for setting up.</a:t>
            </a:r>
          </a:p>
        </p:txBody>
      </p:sp>
      <p:sp>
        <p:nvSpPr>
          <p:cNvPr id="12" name="內容版面配置區 2">
            <a:extLst>
              <a:ext uri="{FF2B5EF4-FFF2-40B4-BE49-F238E27FC236}">
                <a16:creationId xmlns:a16="http://schemas.microsoft.com/office/drawing/2014/main" id="{C8E3A518-EB86-434A-928F-B99DB2E2E48F}"/>
              </a:ext>
            </a:extLst>
          </p:cNvPr>
          <p:cNvSpPr txBox="1">
            <a:spLocks/>
          </p:cNvSpPr>
          <p:nvPr/>
        </p:nvSpPr>
        <p:spPr>
          <a:xfrm>
            <a:off x="690346" y="1893401"/>
            <a:ext cx="4958891" cy="168889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defTabSz="1219170">
              <a:lnSpc>
                <a:spcPct val="110000"/>
              </a:lnSpc>
              <a:buClr>
                <a:srgbClr val="B7B7B7"/>
              </a:buClr>
              <a:buNone/>
            </a:pPr>
            <a:r>
              <a:rPr kumimoji="1" lang="en-US" altLang="zh-TW" sz="1733" kern="0">
                <a:solidFill>
                  <a:srgbClr val="FFFFFF"/>
                </a:solidFill>
                <a:latin typeface="+mj-lt"/>
                <a:ea typeface="微軟正黑體"/>
                <a:sym typeface="Arial" panose="020B0604020202020204" pitchFamily="34" charset="0"/>
              </a:rPr>
              <a:t>Different from the typical 2U/3U rackmount JBODs that are over 60 cm deep and heavy, the QNAP PCIe JBOD series has a 30% smaller and lightweight design, making it the top choice for business users with redundant power design.</a:t>
            </a:r>
            <a:endParaRPr lang="zh-TW" altLang="en-US" sz="1733" kern="0">
              <a:solidFill>
                <a:srgbClr val="FFFFFF"/>
              </a:solidFill>
              <a:latin typeface="+mj-lt"/>
              <a:ea typeface="微軟正黑體"/>
              <a:sym typeface="Arial" panose="020B0604020202020204" pitchFamily="34" charset="0"/>
            </a:endParaRPr>
          </a:p>
        </p:txBody>
      </p:sp>
      <p:sp>
        <p:nvSpPr>
          <p:cNvPr id="6" name="文字方塊 5">
            <a:extLst>
              <a:ext uri="{FF2B5EF4-FFF2-40B4-BE49-F238E27FC236}">
                <a16:creationId xmlns:a16="http://schemas.microsoft.com/office/drawing/2014/main" id="{1AF8A01C-1B4A-9F03-3DBD-478357F521F3}"/>
              </a:ext>
            </a:extLst>
          </p:cNvPr>
          <p:cNvSpPr txBox="1"/>
          <p:nvPr/>
        </p:nvSpPr>
        <p:spPr>
          <a:xfrm>
            <a:off x="263057" y="335874"/>
            <a:ext cx="11352060" cy="1508105"/>
          </a:xfrm>
          <a:prstGeom prst="rect">
            <a:avLst/>
          </a:prstGeom>
          <a:noFill/>
        </p:spPr>
        <p:txBody>
          <a:bodyPr wrap="square" rtlCol="0">
            <a:spAutoFit/>
          </a:bodyPr>
          <a:lstStyle/>
          <a:p>
            <a:pPr algn="ctr"/>
            <a:r>
              <a:rPr lang="en-US" altLang="zh-TW" sz="4600" b="1">
                <a:solidFill>
                  <a:schemeClr val="bg1"/>
                </a:solidFill>
                <a:latin typeface="+mj-lt"/>
                <a:ea typeface="微軟正黑體" panose="020B0604030504040204" pitchFamily="34" charset="-120"/>
              </a:rPr>
              <a:t>TL-R1200PES-RP &amp; TL-R1600PES-RP</a:t>
            </a:r>
            <a:br>
              <a:rPr lang="en-US" altLang="zh-TW" sz="4600" b="1">
                <a:solidFill>
                  <a:schemeClr val="bg1"/>
                </a:solidFill>
                <a:latin typeface="+mj-lt"/>
                <a:ea typeface="微軟正黑體" panose="020B0604030504040204" pitchFamily="34" charset="-120"/>
              </a:rPr>
            </a:br>
            <a:r>
              <a:rPr lang="en-US" altLang="zh-TW" sz="4600" b="1">
                <a:solidFill>
                  <a:schemeClr val="bg1"/>
                </a:solidFill>
                <a:latin typeface="+mj-lt"/>
                <a:ea typeface="微軟正黑體" panose="020B0604030504040204" pitchFamily="34" charset="-120"/>
              </a:rPr>
              <a:t>short-depth 37-cm / 14.6-inch design</a:t>
            </a:r>
            <a:endParaRPr lang="zh-TW" altLang="en-US" sz="4600" b="1">
              <a:solidFill>
                <a:schemeClr val="bg1"/>
              </a:solidFill>
              <a:latin typeface="+mj-lt"/>
              <a:ea typeface="微軟正黑體" panose="020B0604030504040204" pitchFamily="34" charset="-120"/>
            </a:endParaRPr>
          </a:p>
        </p:txBody>
      </p:sp>
      <p:sp>
        <p:nvSpPr>
          <p:cNvPr id="17" name="矩形: 圓角 16">
            <a:extLst>
              <a:ext uri="{FF2B5EF4-FFF2-40B4-BE49-F238E27FC236}">
                <a16:creationId xmlns:a16="http://schemas.microsoft.com/office/drawing/2014/main" id="{96042F29-9182-8AD2-5E18-689DA12952B1}"/>
              </a:ext>
            </a:extLst>
          </p:cNvPr>
          <p:cNvSpPr/>
          <p:nvPr/>
        </p:nvSpPr>
        <p:spPr>
          <a:xfrm>
            <a:off x="756633" y="3917321"/>
            <a:ext cx="1152680" cy="1167652"/>
          </a:xfrm>
          <a:prstGeom prst="roundRect">
            <a:avLst/>
          </a:prstGeom>
          <a:solidFill>
            <a:srgbClr val="F1E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29" name="圖片 28">
            <a:extLst>
              <a:ext uri="{FF2B5EF4-FFF2-40B4-BE49-F238E27FC236}">
                <a16:creationId xmlns:a16="http://schemas.microsoft.com/office/drawing/2014/main" id="{91A7EC4A-436B-1213-DB09-0386BAECED05}"/>
              </a:ext>
            </a:extLst>
          </p:cNvPr>
          <p:cNvPicPr>
            <a:picLocks noChangeAspect="1"/>
          </p:cNvPicPr>
          <p:nvPr/>
        </p:nvPicPr>
        <p:blipFill>
          <a:blip r:embed="rId6"/>
          <a:stretch>
            <a:fillRect/>
          </a:stretch>
        </p:blipFill>
        <p:spPr>
          <a:xfrm>
            <a:off x="968216" y="4054415"/>
            <a:ext cx="828658" cy="828658"/>
          </a:xfrm>
          <a:prstGeom prst="rect">
            <a:avLst/>
          </a:prstGeom>
        </p:spPr>
      </p:pic>
      <p:pic>
        <p:nvPicPr>
          <p:cNvPr id="5" name="圖片 4" descr="一張含有 室內 的圖片&#10;&#10;自動產生的描述">
            <a:extLst>
              <a:ext uri="{FF2B5EF4-FFF2-40B4-BE49-F238E27FC236}">
                <a16:creationId xmlns:a16="http://schemas.microsoft.com/office/drawing/2014/main" id="{007AC52E-CE2E-71E9-3BBD-C5B07A0C2B19}"/>
              </a:ext>
            </a:extLst>
          </p:cNvPr>
          <p:cNvPicPr>
            <a:picLocks noChangeAspect="1"/>
          </p:cNvPicPr>
          <p:nvPr/>
        </p:nvPicPr>
        <p:blipFill>
          <a:blip r:embed="rId7"/>
          <a:stretch>
            <a:fillRect/>
          </a:stretch>
        </p:blipFill>
        <p:spPr>
          <a:xfrm>
            <a:off x="6370227" y="3889318"/>
            <a:ext cx="5431889" cy="3394930"/>
          </a:xfrm>
          <a:prstGeom prst="rect">
            <a:avLst/>
          </a:prstGeom>
        </p:spPr>
      </p:pic>
      <p:pic>
        <p:nvPicPr>
          <p:cNvPr id="7" name="圖片 6" descr="一張含有 室內 的圖片&#10;&#10;自動產生的描述">
            <a:extLst>
              <a:ext uri="{FF2B5EF4-FFF2-40B4-BE49-F238E27FC236}">
                <a16:creationId xmlns:a16="http://schemas.microsoft.com/office/drawing/2014/main" id="{E9152206-860D-3E03-5B77-6AE31F712CAC}"/>
              </a:ext>
            </a:extLst>
          </p:cNvPr>
          <p:cNvPicPr>
            <a:picLocks noChangeAspect="1"/>
          </p:cNvPicPr>
          <p:nvPr/>
        </p:nvPicPr>
        <p:blipFill rotWithShape="1">
          <a:blip r:embed="rId8"/>
          <a:srcRect t="28747" b="19883"/>
          <a:stretch/>
        </p:blipFill>
        <p:spPr>
          <a:xfrm>
            <a:off x="6370228" y="2549197"/>
            <a:ext cx="5470426" cy="1756369"/>
          </a:xfrm>
          <a:prstGeom prst="rect">
            <a:avLst/>
          </a:prstGeom>
        </p:spPr>
      </p:pic>
      <p:cxnSp>
        <p:nvCxnSpPr>
          <p:cNvPr id="9" name="直線單箭頭接點 8">
            <a:extLst>
              <a:ext uri="{FF2B5EF4-FFF2-40B4-BE49-F238E27FC236}">
                <a16:creationId xmlns:a16="http://schemas.microsoft.com/office/drawing/2014/main" id="{428E631E-1077-F70E-905B-EFF80BB15575}"/>
              </a:ext>
            </a:extLst>
          </p:cNvPr>
          <p:cNvCxnSpPr>
            <a:cxnSpLocks/>
          </p:cNvCxnSpPr>
          <p:nvPr/>
        </p:nvCxnSpPr>
        <p:spPr>
          <a:xfrm flipV="1">
            <a:off x="6785094" y="2442540"/>
            <a:ext cx="1270959" cy="199185"/>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sp>
        <p:nvSpPr>
          <p:cNvPr id="14" name="文字方塊 13">
            <a:extLst>
              <a:ext uri="{FF2B5EF4-FFF2-40B4-BE49-F238E27FC236}">
                <a16:creationId xmlns:a16="http://schemas.microsoft.com/office/drawing/2014/main" id="{9FB2E4DF-85CB-4170-51B2-679486361F24}"/>
              </a:ext>
            </a:extLst>
          </p:cNvPr>
          <p:cNvSpPr txBox="1"/>
          <p:nvPr/>
        </p:nvSpPr>
        <p:spPr>
          <a:xfrm>
            <a:off x="6698750" y="2193048"/>
            <a:ext cx="14436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200">
                <a:solidFill>
                  <a:schemeClr val="accent6"/>
                </a:solidFill>
                <a:latin typeface="+mj-lt"/>
                <a:ea typeface="微軟正黑體" panose="020B0604030504040204" pitchFamily="34" charset="-120"/>
                <a:sym typeface="Arial" panose="020B0604020202020204" pitchFamily="34" charset="0"/>
              </a:rPr>
              <a:t>37</a:t>
            </a:r>
            <a:r>
              <a:rPr lang="zh-TW" altLang="en-US" sz="1200">
                <a:solidFill>
                  <a:schemeClr val="accent6"/>
                </a:solidFill>
                <a:latin typeface="+mj-lt"/>
                <a:ea typeface="微軟正黑體" panose="020B0604030504040204" pitchFamily="34" charset="-120"/>
                <a:sym typeface="Arial" panose="020B0604020202020204" pitchFamily="34" charset="0"/>
              </a:rPr>
              <a:t>cm </a:t>
            </a:r>
            <a:r>
              <a:rPr lang="en-US" altLang="zh-TW" sz="1200">
                <a:solidFill>
                  <a:schemeClr val="accent6"/>
                </a:solidFill>
                <a:latin typeface="+mj-lt"/>
                <a:ea typeface="微軟正黑體" panose="020B0604030504040204" pitchFamily="34" charset="-120"/>
                <a:sym typeface="Arial" panose="020B0604020202020204" pitchFamily="34" charset="0"/>
              </a:rPr>
              <a:t>/14.6 inch</a:t>
            </a:r>
            <a:endParaRPr lang="zh-TW" sz="1200">
              <a:solidFill>
                <a:schemeClr val="accent6"/>
              </a:solidFill>
              <a:latin typeface="+mj-lt"/>
              <a:ea typeface="微軟正黑體" panose="020B0604030504040204" pitchFamily="34" charset="-120"/>
              <a:sym typeface="Arial" panose="020B0604020202020204" pitchFamily="34" charset="0"/>
            </a:endParaRPr>
          </a:p>
        </p:txBody>
      </p:sp>
      <p:cxnSp>
        <p:nvCxnSpPr>
          <p:cNvPr id="20" name="直線單箭頭接點 19">
            <a:extLst>
              <a:ext uri="{FF2B5EF4-FFF2-40B4-BE49-F238E27FC236}">
                <a16:creationId xmlns:a16="http://schemas.microsoft.com/office/drawing/2014/main" id="{141223F2-8712-BD52-1FB5-91F69EEDD69F}"/>
              </a:ext>
            </a:extLst>
          </p:cNvPr>
          <p:cNvCxnSpPr>
            <a:cxnSpLocks/>
          </p:cNvCxnSpPr>
          <p:nvPr/>
        </p:nvCxnSpPr>
        <p:spPr>
          <a:xfrm flipV="1">
            <a:off x="6785094" y="4931784"/>
            <a:ext cx="1383293" cy="231061"/>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sp>
        <p:nvSpPr>
          <p:cNvPr id="22" name="文字方塊 21">
            <a:extLst>
              <a:ext uri="{FF2B5EF4-FFF2-40B4-BE49-F238E27FC236}">
                <a16:creationId xmlns:a16="http://schemas.microsoft.com/office/drawing/2014/main" id="{E9C87030-AD1D-EF3C-1BC8-F34EE67009AE}"/>
              </a:ext>
            </a:extLst>
          </p:cNvPr>
          <p:cNvSpPr txBox="1"/>
          <p:nvPr/>
        </p:nvSpPr>
        <p:spPr>
          <a:xfrm>
            <a:off x="6724741" y="4706614"/>
            <a:ext cx="22266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200">
                <a:solidFill>
                  <a:schemeClr val="accent6"/>
                </a:solidFill>
                <a:latin typeface="+mj-lt"/>
                <a:ea typeface="微軟正黑體" panose="020B0604030504040204" pitchFamily="34" charset="-120"/>
                <a:sym typeface="Arial" panose="020B0604020202020204" pitchFamily="34" charset="0"/>
              </a:rPr>
              <a:t>37</a:t>
            </a:r>
            <a:r>
              <a:rPr lang="zh-TW" altLang="en-US" sz="1200">
                <a:solidFill>
                  <a:schemeClr val="accent6"/>
                </a:solidFill>
                <a:latin typeface="+mj-lt"/>
                <a:ea typeface="微軟正黑體" panose="020B0604030504040204" pitchFamily="34" charset="-120"/>
                <a:sym typeface="Arial" panose="020B0604020202020204" pitchFamily="34" charset="0"/>
              </a:rPr>
              <a:t>cm </a:t>
            </a:r>
            <a:r>
              <a:rPr lang="en-US" altLang="zh-TW" sz="1200">
                <a:solidFill>
                  <a:schemeClr val="accent6"/>
                </a:solidFill>
                <a:latin typeface="+mj-lt"/>
                <a:ea typeface="微軟正黑體" panose="020B0604030504040204" pitchFamily="34" charset="-120"/>
                <a:sym typeface="Arial" panose="020B0604020202020204" pitchFamily="34" charset="0"/>
              </a:rPr>
              <a:t>/14.6 inch</a:t>
            </a:r>
            <a:endParaRPr lang="zh-TW" sz="1200">
              <a:solidFill>
                <a:schemeClr val="accent6"/>
              </a:solidFill>
              <a:latin typeface="+mj-lt"/>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A515F473-CB65-342F-5C6E-FA89AA20E356}"/>
              </a:ext>
            </a:extLst>
          </p:cNvPr>
          <p:cNvSpPr txBox="1"/>
          <p:nvPr/>
        </p:nvSpPr>
        <p:spPr>
          <a:xfrm>
            <a:off x="10028849" y="2254682"/>
            <a:ext cx="222667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500">
                <a:solidFill>
                  <a:schemeClr val="bg1"/>
                </a:solidFill>
                <a:latin typeface="+mj-lt"/>
                <a:ea typeface="微軟正黑體" panose="020B0604030504040204" pitchFamily="34" charset="-120"/>
                <a:sym typeface="Arial" panose="020B0604020202020204" pitchFamily="34" charset="0"/>
              </a:rPr>
              <a:t>TL-R1600PES-RP</a:t>
            </a:r>
            <a:endParaRPr lang="zh-TW" sz="1500">
              <a:solidFill>
                <a:schemeClr val="bg1"/>
              </a:solidFill>
              <a:latin typeface="+mj-lt"/>
              <a:ea typeface="微軟正黑體" panose="020B0604030504040204" pitchFamily="34" charset="-120"/>
              <a:sym typeface="Arial" panose="020B0604020202020204" pitchFamily="34" charset="0"/>
            </a:endParaRPr>
          </a:p>
        </p:txBody>
      </p:sp>
      <p:sp>
        <p:nvSpPr>
          <p:cNvPr id="34" name="文字方塊 33">
            <a:extLst>
              <a:ext uri="{FF2B5EF4-FFF2-40B4-BE49-F238E27FC236}">
                <a16:creationId xmlns:a16="http://schemas.microsoft.com/office/drawing/2014/main" id="{3489663F-FFD2-4154-5450-1FE75714CB8B}"/>
              </a:ext>
            </a:extLst>
          </p:cNvPr>
          <p:cNvSpPr txBox="1"/>
          <p:nvPr/>
        </p:nvSpPr>
        <p:spPr>
          <a:xfrm>
            <a:off x="9924234" y="4762373"/>
            <a:ext cx="222667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500">
                <a:solidFill>
                  <a:schemeClr val="bg1"/>
                </a:solidFill>
                <a:latin typeface="+mj-lt"/>
                <a:ea typeface="微軟正黑體" panose="020B0604030504040204" pitchFamily="34" charset="-120"/>
                <a:sym typeface="Arial" panose="020B0604020202020204" pitchFamily="34" charset="0"/>
              </a:rPr>
              <a:t>TL-R1200PES-RP</a:t>
            </a:r>
            <a:endParaRPr lang="zh-TW" sz="1500">
              <a:solidFill>
                <a:schemeClr val="bg1"/>
              </a:solidFill>
              <a:latin typeface="+mj-lt"/>
              <a:ea typeface="微軟正黑體" panose="020B0604030504040204" pitchFamily="34" charset="-120"/>
              <a:sym typeface="Arial" panose="020B0604020202020204" pitchFamily="34" charset="0"/>
            </a:endParaRPr>
          </a:p>
        </p:txBody>
      </p:sp>
      <p:cxnSp>
        <p:nvCxnSpPr>
          <p:cNvPr id="35" name="直線單箭頭接點 34">
            <a:extLst>
              <a:ext uri="{FF2B5EF4-FFF2-40B4-BE49-F238E27FC236}">
                <a16:creationId xmlns:a16="http://schemas.microsoft.com/office/drawing/2014/main" id="{5E84A1A0-DAEC-0A50-6D20-40DDE7A141C9}"/>
              </a:ext>
            </a:extLst>
          </p:cNvPr>
          <p:cNvCxnSpPr>
            <a:cxnSpLocks/>
          </p:cNvCxnSpPr>
          <p:nvPr/>
        </p:nvCxnSpPr>
        <p:spPr>
          <a:xfrm flipV="1">
            <a:off x="6343485" y="2792988"/>
            <a:ext cx="0" cy="1254065"/>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sp>
        <p:nvSpPr>
          <p:cNvPr id="36" name="文字方塊 35">
            <a:extLst>
              <a:ext uri="{FF2B5EF4-FFF2-40B4-BE49-F238E27FC236}">
                <a16:creationId xmlns:a16="http://schemas.microsoft.com/office/drawing/2014/main" id="{C1A69215-4A95-0BCF-057E-3758FAA9E9B4}"/>
              </a:ext>
            </a:extLst>
          </p:cNvPr>
          <p:cNvSpPr txBox="1"/>
          <p:nvPr/>
        </p:nvSpPr>
        <p:spPr>
          <a:xfrm>
            <a:off x="5554335" y="3188223"/>
            <a:ext cx="11794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200">
                <a:solidFill>
                  <a:schemeClr val="accent6"/>
                </a:solidFill>
                <a:latin typeface="+mj-lt"/>
                <a:ea typeface="微軟正黑體" panose="020B0604030504040204" pitchFamily="34" charset="-120"/>
                <a:sym typeface="Arial" panose="020B0604020202020204" pitchFamily="34" charset="0"/>
              </a:rPr>
              <a:t>13.1</a:t>
            </a:r>
            <a:r>
              <a:rPr lang="zh-TW" altLang="en-US" sz="1200">
                <a:solidFill>
                  <a:schemeClr val="accent6"/>
                </a:solidFill>
                <a:latin typeface="+mj-lt"/>
                <a:ea typeface="微軟正黑體" panose="020B0604030504040204" pitchFamily="34" charset="-120"/>
                <a:sym typeface="Arial" panose="020B0604020202020204" pitchFamily="34" charset="0"/>
              </a:rPr>
              <a:t>cm </a:t>
            </a:r>
            <a:r>
              <a:rPr lang="en-US" altLang="zh-TW" sz="1200">
                <a:solidFill>
                  <a:schemeClr val="accent6"/>
                </a:solidFill>
                <a:latin typeface="+mj-lt"/>
                <a:ea typeface="微軟正黑體" panose="020B0604030504040204" pitchFamily="34" charset="-120"/>
                <a:sym typeface="Arial" panose="020B0604020202020204" pitchFamily="34" charset="0"/>
              </a:rPr>
              <a:t>/</a:t>
            </a:r>
          </a:p>
          <a:p>
            <a:pPr algn="l"/>
            <a:r>
              <a:rPr lang="en-US" altLang="zh-TW" sz="1200">
                <a:solidFill>
                  <a:schemeClr val="accent6"/>
                </a:solidFill>
                <a:latin typeface="+mj-lt"/>
                <a:ea typeface="微軟正黑體" panose="020B0604030504040204" pitchFamily="34" charset="-120"/>
                <a:sym typeface="Arial" panose="020B0604020202020204" pitchFamily="34" charset="0"/>
              </a:rPr>
              <a:t>5.17 inch</a:t>
            </a:r>
          </a:p>
        </p:txBody>
      </p:sp>
      <p:sp>
        <p:nvSpPr>
          <p:cNvPr id="38" name="文字方塊 37">
            <a:extLst>
              <a:ext uri="{FF2B5EF4-FFF2-40B4-BE49-F238E27FC236}">
                <a16:creationId xmlns:a16="http://schemas.microsoft.com/office/drawing/2014/main" id="{C757D739-2AB3-2AFE-FC9E-E3B2E48E1EA5}"/>
              </a:ext>
            </a:extLst>
          </p:cNvPr>
          <p:cNvSpPr txBox="1"/>
          <p:nvPr/>
        </p:nvSpPr>
        <p:spPr>
          <a:xfrm>
            <a:off x="8050438" y="4296791"/>
            <a:ext cx="19756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200">
                <a:solidFill>
                  <a:schemeClr val="accent6"/>
                </a:solidFill>
                <a:latin typeface="+mj-lt"/>
                <a:ea typeface="微軟正黑體" panose="020B0604030504040204" pitchFamily="34" charset="-120"/>
                <a:sym typeface="Arial" panose="020B0604020202020204" pitchFamily="34" charset="0"/>
              </a:rPr>
              <a:t>43.2</a:t>
            </a:r>
            <a:r>
              <a:rPr lang="zh-TW" altLang="en-US" sz="1200">
                <a:solidFill>
                  <a:schemeClr val="accent6"/>
                </a:solidFill>
                <a:latin typeface="+mj-lt"/>
                <a:ea typeface="微軟正黑體" panose="020B0604030504040204" pitchFamily="34" charset="-120"/>
                <a:sym typeface="Arial" panose="020B0604020202020204" pitchFamily="34" charset="0"/>
              </a:rPr>
              <a:t>cm </a:t>
            </a:r>
            <a:r>
              <a:rPr lang="en-US" altLang="zh-TW" sz="1200">
                <a:solidFill>
                  <a:schemeClr val="accent6"/>
                </a:solidFill>
                <a:latin typeface="+mj-lt"/>
                <a:ea typeface="微軟正黑體" panose="020B0604030504040204" pitchFamily="34" charset="-120"/>
                <a:sym typeface="Arial" panose="020B0604020202020204" pitchFamily="34" charset="0"/>
              </a:rPr>
              <a:t>/ 17 inch </a:t>
            </a:r>
            <a:endParaRPr lang="zh-TW" sz="1200">
              <a:solidFill>
                <a:schemeClr val="accent6"/>
              </a:solidFill>
              <a:latin typeface="+mj-lt"/>
              <a:ea typeface="微軟正黑體" panose="020B0604030504040204" pitchFamily="34" charset="-120"/>
              <a:sym typeface="Arial" panose="020B0604020202020204" pitchFamily="34" charset="0"/>
            </a:endParaRPr>
          </a:p>
        </p:txBody>
      </p:sp>
      <p:cxnSp>
        <p:nvCxnSpPr>
          <p:cNvPr id="39" name="直線單箭頭接點 38">
            <a:extLst>
              <a:ext uri="{FF2B5EF4-FFF2-40B4-BE49-F238E27FC236}">
                <a16:creationId xmlns:a16="http://schemas.microsoft.com/office/drawing/2014/main" id="{8B90F924-168C-98A0-142C-84ABF905185B}"/>
              </a:ext>
            </a:extLst>
          </p:cNvPr>
          <p:cNvCxnSpPr>
            <a:cxnSpLocks/>
          </p:cNvCxnSpPr>
          <p:nvPr/>
        </p:nvCxnSpPr>
        <p:spPr>
          <a:xfrm>
            <a:off x="6909208" y="4193538"/>
            <a:ext cx="3801342" cy="191178"/>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cxnSp>
        <p:nvCxnSpPr>
          <p:cNvPr id="40" name="直線單箭頭接點 39">
            <a:extLst>
              <a:ext uri="{FF2B5EF4-FFF2-40B4-BE49-F238E27FC236}">
                <a16:creationId xmlns:a16="http://schemas.microsoft.com/office/drawing/2014/main" id="{41594295-76FC-A268-EB6E-6FC54314480F}"/>
              </a:ext>
            </a:extLst>
          </p:cNvPr>
          <p:cNvCxnSpPr>
            <a:cxnSpLocks/>
          </p:cNvCxnSpPr>
          <p:nvPr/>
        </p:nvCxnSpPr>
        <p:spPr>
          <a:xfrm flipV="1">
            <a:off x="6343485" y="5367967"/>
            <a:ext cx="0" cy="718815"/>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sp>
        <p:nvSpPr>
          <p:cNvPr id="41" name="文字方塊 40">
            <a:extLst>
              <a:ext uri="{FF2B5EF4-FFF2-40B4-BE49-F238E27FC236}">
                <a16:creationId xmlns:a16="http://schemas.microsoft.com/office/drawing/2014/main" id="{0FE17AC4-527F-CA33-C7D7-D079B9250DC7}"/>
              </a:ext>
            </a:extLst>
          </p:cNvPr>
          <p:cNvSpPr txBox="1"/>
          <p:nvPr/>
        </p:nvSpPr>
        <p:spPr>
          <a:xfrm>
            <a:off x="5554335" y="5496541"/>
            <a:ext cx="11704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200">
                <a:solidFill>
                  <a:schemeClr val="accent6"/>
                </a:solidFill>
                <a:latin typeface="+mj-lt"/>
                <a:ea typeface="微軟正黑體" panose="020B0604030504040204" pitchFamily="34" charset="-120"/>
                <a:sym typeface="Arial" panose="020B0604020202020204" pitchFamily="34" charset="0"/>
              </a:rPr>
              <a:t>8.9</a:t>
            </a:r>
            <a:r>
              <a:rPr lang="zh-TW" altLang="en-US" sz="1200">
                <a:solidFill>
                  <a:schemeClr val="accent6"/>
                </a:solidFill>
                <a:latin typeface="+mj-lt"/>
                <a:ea typeface="微軟正黑體" panose="020B0604030504040204" pitchFamily="34" charset="-120"/>
                <a:sym typeface="Arial" panose="020B0604020202020204" pitchFamily="34" charset="0"/>
              </a:rPr>
              <a:t>cm </a:t>
            </a:r>
            <a:r>
              <a:rPr lang="en-US" altLang="zh-TW" sz="1200">
                <a:solidFill>
                  <a:schemeClr val="accent6"/>
                </a:solidFill>
                <a:latin typeface="+mj-lt"/>
                <a:ea typeface="微軟正黑體" panose="020B0604030504040204" pitchFamily="34" charset="-120"/>
                <a:sym typeface="Arial" panose="020B0604020202020204" pitchFamily="34" charset="0"/>
              </a:rPr>
              <a:t>/ </a:t>
            </a:r>
          </a:p>
          <a:p>
            <a:pPr algn="l"/>
            <a:r>
              <a:rPr lang="en-US" altLang="zh-TW" sz="1200">
                <a:solidFill>
                  <a:schemeClr val="accent6"/>
                </a:solidFill>
                <a:latin typeface="+mj-lt"/>
                <a:ea typeface="微軟正黑體" panose="020B0604030504040204" pitchFamily="34" charset="-120"/>
                <a:sym typeface="Arial" panose="020B0604020202020204" pitchFamily="34" charset="0"/>
              </a:rPr>
              <a:t>3.49 inch</a:t>
            </a:r>
            <a:endParaRPr lang="zh-TW" sz="1200">
              <a:solidFill>
                <a:schemeClr val="accent6"/>
              </a:solidFill>
              <a:latin typeface="+mj-lt"/>
              <a:ea typeface="微軟正黑體" panose="020B0604030504040204" pitchFamily="34" charset="-120"/>
              <a:sym typeface="Arial" panose="020B0604020202020204" pitchFamily="34" charset="0"/>
            </a:endParaRPr>
          </a:p>
        </p:txBody>
      </p:sp>
      <p:sp>
        <p:nvSpPr>
          <p:cNvPr id="42" name="文字方塊 41">
            <a:extLst>
              <a:ext uri="{FF2B5EF4-FFF2-40B4-BE49-F238E27FC236}">
                <a16:creationId xmlns:a16="http://schemas.microsoft.com/office/drawing/2014/main" id="{7CD6F1F5-ED6D-41DF-E371-A0EE42B0C48D}"/>
              </a:ext>
            </a:extLst>
          </p:cNvPr>
          <p:cNvSpPr txBox="1"/>
          <p:nvPr/>
        </p:nvSpPr>
        <p:spPr>
          <a:xfrm>
            <a:off x="7738296" y="6383626"/>
            <a:ext cx="19154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200">
                <a:solidFill>
                  <a:schemeClr val="accent6"/>
                </a:solidFill>
                <a:latin typeface="+mj-lt"/>
                <a:ea typeface="微軟正黑體" panose="020B0604030504040204" pitchFamily="34" charset="-120"/>
                <a:sym typeface="Arial" panose="020B0604020202020204" pitchFamily="34" charset="0"/>
              </a:rPr>
              <a:t>43.2</a:t>
            </a:r>
            <a:r>
              <a:rPr lang="zh-TW" altLang="en-US" sz="1200">
                <a:solidFill>
                  <a:schemeClr val="accent6"/>
                </a:solidFill>
                <a:latin typeface="+mj-lt"/>
                <a:ea typeface="微軟正黑體" panose="020B0604030504040204" pitchFamily="34" charset="-120"/>
                <a:sym typeface="Arial" panose="020B0604020202020204" pitchFamily="34" charset="0"/>
              </a:rPr>
              <a:t>cm </a:t>
            </a:r>
            <a:r>
              <a:rPr lang="en-US" altLang="zh-TW" sz="1200">
                <a:solidFill>
                  <a:schemeClr val="accent6"/>
                </a:solidFill>
                <a:latin typeface="+mj-lt"/>
                <a:ea typeface="微軟正黑體" panose="020B0604030504040204" pitchFamily="34" charset="-120"/>
                <a:sym typeface="Arial" panose="020B0604020202020204" pitchFamily="34" charset="0"/>
              </a:rPr>
              <a:t>/ 17 inch</a:t>
            </a:r>
            <a:endParaRPr lang="zh-TW" sz="1200">
              <a:solidFill>
                <a:schemeClr val="accent6"/>
              </a:solidFill>
              <a:latin typeface="+mj-lt"/>
              <a:ea typeface="微軟正黑體" panose="020B0604030504040204" pitchFamily="34" charset="-120"/>
              <a:sym typeface="Arial" panose="020B0604020202020204" pitchFamily="34" charset="0"/>
            </a:endParaRPr>
          </a:p>
        </p:txBody>
      </p:sp>
      <p:cxnSp>
        <p:nvCxnSpPr>
          <p:cNvPr id="43" name="直線單箭頭接點 42">
            <a:extLst>
              <a:ext uri="{FF2B5EF4-FFF2-40B4-BE49-F238E27FC236}">
                <a16:creationId xmlns:a16="http://schemas.microsoft.com/office/drawing/2014/main" id="{965BA02F-420F-D9F6-2A82-2E4DFF965981}"/>
              </a:ext>
            </a:extLst>
          </p:cNvPr>
          <p:cNvCxnSpPr>
            <a:cxnSpLocks/>
          </p:cNvCxnSpPr>
          <p:nvPr/>
        </p:nvCxnSpPr>
        <p:spPr>
          <a:xfrm>
            <a:off x="6916880" y="6241941"/>
            <a:ext cx="3793670" cy="231061"/>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63819054"/>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2FD9DED5-6851-44FF-4C1D-6CDD08E28E7F}"/>
              </a:ext>
            </a:extLst>
          </p:cNvPr>
          <p:cNvSpPr txBox="1">
            <a:spLocks/>
          </p:cNvSpPr>
          <p:nvPr/>
        </p:nvSpPr>
        <p:spPr>
          <a:xfrm>
            <a:off x="0" y="0"/>
            <a:ext cx="12192000" cy="165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rPr>
              <a:t>The hot-swappable function makes it easier for IT to migrate large-capacity JBODs</a:t>
            </a:r>
            <a:endParaRPr lang="zh-TW" altLang="en-US" b="1">
              <a:solidFill>
                <a:schemeClr val="bg1"/>
              </a:solidFill>
            </a:endParaRPr>
          </a:p>
        </p:txBody>
      </p:sp>
      <p:sp>
        <p:nvSpPr>
          <p:cNvPr id="6" name="內容版面配置區 2">
            <a:extLst>
              <a:ext uri="{FF2B5EF4-FFF2-40B4-BE49-F238E27FC236}">
                <a16:creationId xmlns:a16="http://schemas.microsoft.com/office/drawing/2014/main" id="{4925169E-C8CB-6E05-E773-2C5A366BCFDF}"/>
              </a:ext>
            </a:extLst>
          </p:cNvPr>
          <p:cNvSpPr txBox="1">
            <a:spLocks/>
          </p:cNvSpPr>
          <p:nvPr/>
        </p:nvSpPr>
        <p:spPr>
          <a:xfrm>
            <a:off x="333306" y="1593662"/>
            <a:ext cx="11525387" cy="168889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defTabSz="1219170">
              <a:lnSpc>
                <a:spcPct val="110000"/>
              </a:lnSpc>
              <a:buClr>
                <a:srgbClr val="B7B7B7"/>
              </a:buClr>
              <a:buNone/>
            </a:pPr>
            <a:r>
              <a:rPr kumimoji="1" lang="en-US" altLang="zh-TW" sz="1733" kern="0">
                <a:solidFill>
                  <a:srgbClr val="FFFFFF"/>
                </a:solidFill>
                <a:latin typeface="+mj-lt"/>
                <a:ea typeface="微軟正黑體"/>
                <a:sym typeface="Arial" panose="020B0604020202020204" pitchFamily="34" charset="0"/>
              </a:rPr>
              <a:t>When NAS transmits a large number of files or a single large amount of data over a network, it not only takes a long time to transfer but also occupies a lot of bandwidth, resulting in reduced work efficiency. The TL-R1200PES-RP, TL-R1600PES-RP, and TL-R2400PES-RP support hot-swappable data migration: just install the QXP-3X4PES or QXP-3X8PES on another NAS B, safely uninstall the JBOD from NAS A, and then arrange the migration, transport the JBOD to another location, and then connect and mount it with the NAS.</a:t>
            </a:r>
            <a:endParaRPr kumimoji="1" lang="zh-TW" altLang="en-US" sz="1733" kern="0">
              <a:solidFill>
                <a:srgbClr val="FFFFFF"/>
              </a:solidFill>
              <a:latin typeface="+mj-lt"/>
              <a:ea typeface="微軟正黑體"/>
              <a:sym typeface="Arial" panose="020B0604020202020204" pitchFamily="34" charset="0"/>
            </a:endParaRPr>
          </a:p>
        </p:txBody>
      </p:sp>
      <p:pic>
        <p:nvPicPr>
          <p:cNvPr id="18" name="圖片 17">
            <a:extLst>
              <a:ext uri="{FF2B5EF4-FFF2-40B4-BE49-F238E27FC236}">
                <a16:creationId xmlns:a16="http://schemas.microsoft.com/office/drawing/2014/main" id="{66ADBA4F-3A5F-A918-FC6A-F8ACE748A3CE}"/>
              </a:ext>
            </a:extLst>
          </p:cNvPr>
          <p:cNvPicPr>
            <a:picLocks noChangeAspect="1"/>
          </p:cNvPicPr>
          <p:nvPr/>
        </p:nvPicPr>
        <p:blipFill>
          <a:blip r:embed="rId3"/>
          <a:stretch>
            <a:fillRect/>
          </a:stretch>
        </p:blipFill>
        <p:spPr>
          <a:xfrm>
            <a:off x="114009" y="3545739"/>
            <a:ext cx="11963982" cy="3031950"/>
          </a:xfrm>
          <a:prstGeom prst="rect">
            <a:avLst/>
          </a:prstGeom>
        </p:spPr>
      </p:pic>
    </p:spTree>
    <p:extLst>
      <p:ext uri="{BB962C8B-B14F-4D97-AF65-F5344CB8AC3E}">
        <p14:creationId xmlns:p14="http://schemas.microsoft.com/office/powerpoint/2010/main" val="3855201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49C2FB84-6F7E-1871-9340-A1BD0AA98463}"/>
              </a:ext>
            </a:extLst>
          </p:cNvPr>
          <p:cNvSpPr/>
          <p:nvPr/>
        </p:nvSpPr>
        <p:spPr>
          <a:xfrm>
            <a:off x="6833568" y="3928862"/>
            <a:ext cx="4330617" cy="2507161"/>
          </a:xfrm>
          <a:prstGeom prst="roundRect">
            <a:avLst>
              <a:gd name="adj" fmla="val 5711"/>
            </a:avLst>
          </a:prstGeom>
          <a:gradFill>
            <a:gsLst>
              <a:gs pos="100000">
                <a:schemeClr val="bg2">
                  <a:lumMod val="25000"/>
                </a:schemeClr>
              </a:gs>
              <a:gs pos="33000">
                <a:schemeClr val="tx1"/>
              </a:gs>
            </a:gsLst>
            <a:lin ang="5400000" scaled="1"/>
          </a:gradFill>
          <a:ln>
            <a:gradFill>
              <a:gsLst>
                <a:gs pos="60000">
                  <a:srgbClr val="B2FF4B"/>
                </a:gs>
                <a:gs pos="57800">
                  <a:srgbClr val="71A62E"/>
                </a:gs>
                <a:gs pos="0">
                  <a:srgbClr val="92D050"/>
                </a:gs>
                <a:gs pos="100000">
                  <a:srgbClr val="C9FC0C"/>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7" name="矩形: 圓角 6">
            <a:extLst>
              <a:ext uri="{FF2B5EF4-FFF2-40B4-BE49-F238E27FC236}">
                <a16:creationId xmlns:a16="http://schemas.microsoft.com/office/drawing/2014/main" id="{8DE3CA04-C52C-F2EC-33EB-0A632677AA05}"/>
              </a:ext>
            </a:extLst>
          </p:cNvPr>
          <p:cNvSpPr/>
          <p:nvPr/>
        </p:nvSpPr>
        <p:spPr>
          <a:xfrm>
            <a:off x="1123805" y="3928863"/>
            <a:ext cx="4330617" cy="2507161"/>
          </a:xfrm>
          <a:prstGeom prst="roundRect">
            <a:avLst>
              <a:gd name="adj" fmla="val 5711"/>
            </a:avLst>
          </a:prstGeom>
          <a:gradFill>
            <a:gsLst>
              <a:gs pos="100000">
                <a:schemeClr val="bg2">
                  <a:lumMod val="25000"/>
                </a:schemeClr>
              </a:gs>
              <a:gs pos="33000">
                <a:schemeClr val="tx1"/>
              </a:gs>
            </a:gsLst>
            <a:lin ang="5400000" scaled="1"/>
          </a:gradFill>
          <a:ln>
            <a:gradFill>
              <a:gsLst>
                <a:gs pos="60000">
                  <a:srgbClr val="B2FF4B"/>
                </a:gs>
                <a:gs pos="57800">
                  <a:srgbClr val="71A62E"/>
                </a:gs>
                <a:gs pos="0">
                  <a:srgbClr val="182C06"/>
                </a:gs>
                <a:gs pos="100000">
                  <a:srgbClr val="182C0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5" name="標題 1">
            <a:extLst>
              <a:ext uri="{FF2B5EF4-FFF2-40B4-BE49-F238E27FC236}">
                <a16:creationId xmlns:a16="http://schemas.microsoft.com/office/drawing/2014/main" id="{2FD9DED5-6851-44FF-4C1D-6CDD08E28E7F}"/>
              </a:ext>
            </a:extLst>
          </p:cNvPr>
          <p:cNvSpPr txBox="1">
            <a:spLocks/>
          </p:cNvSpPr>
          <p:nvPr/>
        </p:nvSpPr>
        <p:spPr>
          <a:xfrm>
            <a:off x="0" y="59090"/>
            <a:ext cx="12192000" cy="165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rPr>
              <a:t>Host-based power management</a:t>
            </a:r>
            <a:endParaRPr lang="zh-TW" altLang="en-US" b="1">
              <a:solidFill>
                <a:schemeClr val="bg1"/>
              </a:solidFill>
            </a:endParaRPr>
          </a:p>
        </p:txBody>
      </p:sp>
      <p:sp>
        <p:nvSpPr>
          <p:cNvPr id="6" name="內容版面配置區 2">
            <a:extLst>
              <a:ext uri="{FF2B5EF4-FFF2-40B4-BE49-F238E27FC236}">
                <a16:creationId xmlns:a16="http://schemas.microsoft.com/office/drawing/2014/main" id="{4925169E-C8CB-6E05-E773-2C5A366BCFDF}"/>
              </a:ext>
            </a:extLst>
          </p:cNvPr>
          <p:cNvSpPr txBox="1">
            <a:spLocks/>
          </p:cNvSpPr>
          <p:nvPr/>
        </p:nvSpPr>
        <p:spPr>
          <a:xfrm>
            <a:off x="1065816" y="1596558"/>
            <a:ext cx="10098370" cy="233230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defTabSz="1219170">
              <a:lnSpc>
                <a:spcPct val="110000"/>
              </a:lnSpc>
              <a:buClr>
                <a:srgbClr val="B7B7B7"/>
              </a:buClr>
              <a:buNone/>
            </a:pPr>
            <a:r>
              <a:rPr kumimoji="1" lang="en-US" altLang="zh-TW" sz="1733" kern="0">
                <a:solidFill>
                  <a:srgbClr val="FFFFFF"/>
                </a:solidFill>
                <a:latin typeface="+mj-lt"/>
                <a:ea typeface="微軟正黑體"/>
                <a:sym typeface="Arial" panose="020B0604020202020204" pitchFamily="34" charset="0"/>
              </a:rPr>
              <a:t>When the power outage occurs, usually the expansion JBOD device of NAS will also shut down. When the power is recovered, IT personnel needs to press the power button on-site to restart the expansion JBOD device, making it difficult to restart the JBOD if the server room is at a remote location or during off-work hours. To eliminate the inconvenience of switching on JBODs physically on site, the new QNAP TL PCIe JBODs provide a convenient function that allows the power on/off to be linked to the power status of NAS host, which can be used to turn on the JBOD together when the NAS is restarted after a power recovery.</a:t>
            </a:r>
            <a:endParaRPr kumimoji="1" lang="zh-TW" altLang="en-US" sz="1733" kern="0">
              <a:solidFill>
                <a:srgbClr val="FFFFFF"/>
              </a:solidFill>
              <a:latin typeface="+mj-lt"/>
              <a:ea typeface="微軟正黑體"/>
              <a:sym typeface="Arial" panose="020B0604020202020204" pitchFamily="34" charset="0"/>
            </a:endParaRPr>
          </a:p>
        </p:txBody>
      </p:sp>
      <p:pic>
        <p:nvPicPr>
          <p:cNvPr id="2" name="圖片 1">
            <a:extLst>
              <a:ext uri="{FF2B5EF4-FFF2-40B4-BE49-F238E27FC236}">
                <a16:creationId xmlns:a16="http://schemas.microsoft.com/office/drawing/2014/main" id="{B5A566C5-9982-3817-FC22-15F8640333BD}"/>
              </a:ext>
            </a:extLst>
          </p:cNvPr>
          <p:cNvPicPr>
            <a:picLocks noChangeAspect="1"/>
          </p:cNvPicPr>
          <p:nvPr/>
        </p:nvPicPr>
        <p:blipFill>
          <a:blip r:embed="rId3"/>
          <a:stretch>
            <a:fillRect/>
          </a:stretch>
        </p:blipFill>
        <p:spPr>
          <a:xfrm>
            <a:off x="1343428" y="4160494"/>
            <a:ext cx="9505143" cy="2048333"/>
          </a:xfrm>
          <a:prstGeom prst="rect">
            <a:avLst/>
          </a:prstGeom>
          <a:effectLst/>
        </p:spPr>
      </p:pic>
    </p:spTree>
    <p:extLst>
      <p:ext uri="{BB962C8B-B14F-4D97-AF65-F5344CB8AC3E}">
        <p14:creationId xmlns:p14="http://schemas.microsoft.com/office/powerpoint/2010/main" val="2223144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圖片 52">
            <a:extLst>
              <a:ext uri="{FF2B5EF4-FFF2-40B4-BE49-F238E27FC236}">
                <a16:creationId xmlns:a16="http://schemas.microsoft.com/office/drawing/2014/main" id="{B505C180-6B14-82A3-775B-1CFE6D0B0A92}"/>
              </a:ext>
            </a:extLst>
          </p:cNvPr>
          <p:cNvPicPr>
            <a:picLocks noChangeAspect="1"/>
          </p:cNvPicPr>
          <p:nvPr/>
        </p:nvPicPr>
        <p:blipFill>
          <a:blip r:embed="rId3"/>
          <a:stretch>
            <a:fillRect/>
          </a:stretch>
        </p:blipFill>
        <p:spPr>
          <a:xfrm>
            <a:off x="5913" y="0"/>
            <a:ext cx="12180173" cy="6858000"/>
          </a:xfrm>
          <a:prstGeom prst="rect">
            <a:avLst/>
          </a:prstGeom>
        </p:spPr>
      </p:pic>
      <p:sp>
        <p:nvSpPr>
          <p:cNvPr id="9" name="標題 1">
            <a:extLst>
              <a:ext uri="{FF2B5EF4-FFF2-40B4-BE49-F238E27FC236}">
                <a16:creationId xmlns:a16="http://schemas.microsoft.com/office/drawing/2014/main" id="{F10A5D66-076C-103F-321E-5746402A745D}"/>
              </a:ext>
            </a:extLst>
          </p:cNvPr>
          <p:cNvSpPr txBox="1">
            <a:spLocks/>
          </p:cNvSpPr>
          <p:nvPr/>
        </p:nvSpPr>
        <p:spPr>
          <a:xfrm>
            <a:off x="0" y="6948"/>
            <a:ext cx="12192000" cy="165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rPr>
              <a:t>TL-R1200PES-RP front / rear view</a:t>
            </a:r>
            <a:endParaRPr lang="zh-TW" altLang="en-US" b="1">
              <a:solidFill>
                <a:schemeClr val="bg1"/>
              </a:solidFill>
            </a:endParaRPr>
          </a:p>
        </p:txBody>
      </p:sp>
      <p:sp>
        <p:nvSpPr>
          <p:cNvPr id="54" name="文字方塊 53">
            <a:extLst>
              <a:ext uri="{FF2B5EF4-FFF2-40B4-BE49-F238E27FC236}">
                <a16:creationId xmlns:a16="http://schemas.microsoft.com/office/drawing/2014/main" id="{63298145-34F0-F3A7-7897-BC15D03852CF}"/>
              </a:ext>
            </a:extLst>
          </p:cNvPr>
          <p:cNvSpPr txBox="1"/>
          <p:nvPr/>
        </p:nvSpPr>
        <p:spPr>
          <a:xfrm>
            <a:off x="416437" y="5283558"/>
            <a:ext cx="3039932" cy="7562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50000"/>
              </a:lnSpc>
              <a:spcBef>
                <a:spcPts val="0"/>
              </a:spcBef>
              <a:spcAft>
                <a:spcPts val="0"/>
              </a:spcAft>
              <a:buClrTx/>
              <a:buSzTx/>
              <a:buFontTx/>
              <a:buNone/>
              <a:tabLst/>
              <a:defRPr/>
            </a:pPr>
            <a: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H</a:t>
            </a:r>
            <a:r>
              <a:rPr kumimoji="0" lang="pl-PL"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x </a:t>
            </a:r>
            <a: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W</a:t>
            </a:r>
            <a:r>
              <a:rPr kumimoji="0" lang="zh-TW" alt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x </a:t>
            </a:r>
            <a: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D</a:t>
            </a:r>
            <a:b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br>
            <a:r>
              <a:rPr kumimoji="0" 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(88.65 x 482.2 x 423.8 mm)</a:t>
            </a:r>
          </a:p>
          <a:p>
            <a:pPr marR="0" lvl="0"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(3.49 x 18.98 x 16.69 inch)</a:t>
            </a:r>
          </a:p>
        </p:txBody>
      </p:sp>
      <p:grpSp>
        <p:nvGrpSpPr>
          <p:cNvPr id="4" name="群組 3">
            <a:extLst>
              <a:ext uri="{FF2B5EF4-FFF2-40B4-BE49-F238E27FC236}">
                <a16:creationId xmlns:a16="http://schemas.microsoft.com/office/drawing/2014/main" id="{936903A6-0C38-2013-EECE-4B66446E9752}"/>
              </a:ext>
            </a:extLst>
          </p:cNvPr>
          <p:cNvGrpSpPr/>
          <p:nvPr/>
        </p:nvGrpSpPr>
        <p:grpSpPr>
          <a:xfrm>
            <a:off x="879205" y="3950340"/>
            <a:ext cx="1420581" cy="1239633"/>
            <a:chOff x="879205" y="3950340"/>
            <a:chExt cx="1420581" cy="1239633"/>
          </a:xfrm>
        </p:grpSpPr>
        <p:sp>
          <p:nvSpPr>
            <p:cNvPr id="5" name="橢圓 4">
              <a:extLst>
                <a:ext uri="{FF2B5EF4-FFF2-40B4-BE49-F238E27FC236}">
                  <a16:creationId xmlns:a16="http://schemas.microsoft.com/office/drawing/2014/main" id="{A8D5886E-EE65-D345-7F3C-68C8C3F94425}"/>
                </a:ext>
              </a:extLst>
            </p:cNvPr>
            <p:cNvSpPr/>
            <p:nvPr/>
          </p:nvSpPr>
          <p:spPr>
            <a:xfrm>
              <a:off x="1133041" y="3950340"/>
              <a:ext cx="924739" cy="924739"/>
            </a:xfrm>
            <a:prstGeom prst="ellipse">
              <a:avLst/>
            </a:prstGeom>
            <a:gradFill flip="none" rotWithShape="1">
              <a:gsLst>
                <a:gs pos="37000">
                  <a:srgbClr val="60F217"/>
                </a:gs>
                <a:gs pos="100000">
                  <a:srgbClr val="182C06"/>
                </a:gs>
                <a:gs pos="0">
                  <a:srgbClr val="C9FC0C"/>
                </a:gs>
              </a:gsLst>
              <a:path path="shape">
                <a:fillToRect l="50000" t="50000" r="50000" b="50000"/>
              </a:path>
              <a:tileRect/>
            </a:gradFill>
            <a:ln>
              <a:gradFill>
                <a:gsLst>
                  <a:gs pos="0">
                    <a:srgbClr val="60F217"/>
                  </a:gs>
                  <a:gs pos="100000">
                    <a:srgbClr val="60F217"/>
                  </a:gs>
                  <a:gs pos="35000">
                    <a:srgbClr val="C9FC0C"/>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6" name="Picture 2" descr="硬碟槽鑰匙 x 2">
              <a:extLst>
                <a:ext uri="{FF2B5EF4-FFF2-40B4-BE49-F238E27FC236}">
                  <a16:creationId xmlns:a16="http://schemas.microsoft.com/office/drawing/2014/main" id="{3D7AA1A7-1D7F-C209-4CDD-F2D7EE5D1BB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27127" y="4015462"/>
              <a:ext cx="924739" cy="859617"/>
            </a:xfrm>
            <a:prstGeom prst="rect">
              <a:avLst/>
            </a:prstGeom>
            <a:noFill/>
            <a:effectLst>
              <a:outerShdw blurRad="165100" dist="38100" dir="4800000" sx="118000" sy="118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C4AF3D84-69B1-11A6-4945-298B691ADB1B}"/>
                </a:ext>
              </a:extLst>
            </p:cNvPr>
            <p:cNvSpPr txBox="1"/>
            <p:nvPr/>
          </p:nvSpPr>
          <p:spPr>
            <a:xfrm>
              <a:off x="879205" y="4875079"/>
              <a:ext cx="1420581" cy="3148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50000"/>
                </a:lnSpc>
                <a:spcBef>
                  <a:spcPts val="0"/>
                </a:spcBef>
                <a:spcAft>
                  <a:spcPts val="0"/>
                </a:spcAft>
                <a:buClrTx/>
                <a:buSzTx/>
                <a:buFontTx/>
                <a:buNone/>
                <a:tabLst/>
                <a:defRPr/>
              </a:pPr>
              <a:r>
                <a:rPr kumimoji="0" lang="en-US" altLang="zh-TW" sz="1100" b="1" i="0" u="none" strike="noStrike" kern="1200" cap="none" spc="0" normalizeH="0" baseline="0" noProof="0">
                  <a:ln>
                    <a:noFill/>
                  </a:ln>
                  <a:solidFill>
                    <a:srgbClr val="60F217"/>
                  </a:solidFill>
                  <a:effectLst/>
                  <a:uLnTx/>
                  <a:uFillTx/>
                  <a:latin typeface="+mj-lt"/>
                  <a:ea typeface="微軟正黑體" panose="020B0604030504040204" pitchFamily="34" charset="-120"/>
                  <a:cs typeface="Arial"/>
                  <a:sym typeface="Arial" panose="020B0604020202020204" pitchFamily="34" charset="0"/>
                </a:rPr>
                <a:t>Tray keys in pack</a:t>
              </a:r>
              <a:endParaRPr kumimoji="0" lang="en-US" sz="1100" b="1" i="0" u="none" strike="noStrike" kern="1200" cap="none" spc="0" normalizeH="0" baseline="0" noProof="0">
                <a:ln>
                  <a:noFill/>
                </a:ln>
                <a:solidFill>
                  <a:srgbClr val="60F217"/>
                </a:solidFill>
                <a:effectLst/>
                <a:uLnTx/>
                <a:uFillTx/>
                <a:latin typeface="+mj-lt"/>
                <a:ea typeface="微軟正黑體" panose="020B0604030504040204" pitchFamily="34" charset="-120"/>
                <a:cs typeface="Arial"/>
                <a:sym typeface="Arial" panose="020B0604020202020204" pitchFamily="34" charset="0"/>
              </a:endParaRPr>
            </a:p>
          </p:txBody>
        </p:sp>
      </p:grpSp>
    </p:spTree>
    <p:extLst>
      <p:ext uri="{BB962C8B-B14F-4D97-AF65-F5344CB8AC3E}">
        <p14:creationId xmlns:p14="http://schemas.microsoft.com/office/powerpoint/2010/main" val="1515744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9A42ECF5-9D1C-74EB-0E2F-349EB63D11BB}"/>
              </a:ext>
            </a:extLst>
          </p:cNvPr>
          <p:cNvPicPr>
            <a:picLocks noChangeAspect="1"/>
          </p:cNvPicPr>
          <p:nvPr/>
        </p:nvPicPr>
        <p:blipFill>
          <a:blip r:embed="rId3"/>
          <a:stretch>
            <a:fillRect/>
          </a:stretch>
        </p:blipFill>
        <p:spPr>
          <a:xfrm>
            <a:off x="5913" y="0"/>
            <a:ext cx="12180173" cy="6858000"/>
          </a:xfrm>
          <a:prstGeom prst="rect">
            <a:avLst/>
          </a:prstGeom>
        </p:spPr>
      </p:pic>
      <p:sp>
        <p:nvSpPr>
          <p:cNvPr id="12" name="標題 1">
            <a:extLst>
              <a:ext uri="{FF2B5EF4-FFF2-40B4-BE49-F238E27FC236}">
                <a16:creationId xmlns:a16="http://schemas.microsoft.com/office/drawing/2014/main" id="{DDBB755A-6278-0067-324F-351AB4A5127B}"/>
              </a:ext>
            </a:extLst>
          </p:cNvPr>
          <p:cNvSpPr txBox="1">
            <a:spLocks/>
          </p:cNvSpPr>
          <p:nvPr/>
        </p:nvSpPr>
        <p:spPr>
          <a:xfrm>
            <a:off x="0" y="6948"/>
            <a:ext cx="12192000" cy="165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rPr>
              <a:t>TL-R1600PES-RP front / rear view</a:t>
            </a:r>
            <a:endParaRPr lang="zh-TW" altLang="en-US" b="1">
              <a:solidFill>
                <a:schemeClr val="bg1"/>
              </a:solidFill>
            </a:endParaRPr>
          </a:p>
        </p:txBody>
      </p:sp>
      <p:sp>
        <p:nvSpPr>
          <p:cNvPr id="17" name="文字方塊 16">
            <a:extLst>
              <a:ext uri="{FF2B5EF4-FFF2-40B4-BE49-F238E27FC236}">
                <a16:creationId xmlns:a16="http://schemas.microsoft.com/office/drawing/2014/main" id="{C9DF2AD6-76FA-931D-2497-3130EEE4259C}"/>
              </a:ext>
            </a:extLst>
          </p:cNvPr>
          <p:cNvSpPr txBox="1"/>
          <p:nvPr/>
        </p:nvSpPr>
        <p:spPr>
          <a:xfrm>
            <a:off x="416437" y="5550258"/>
            <a:ext cx="3039932" cy="7562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50000"/>
              </a:lnSpc>
              <a:spcBef>
                <a:spcPts val="0"/>
              </a:spcBef>
              <a:spcAft>
                <a:spcPts val="0"/>
              </a:spcAft>
              <a:buClrTx/>
              <a:buSzTx/>
              <a:buFontTx/>
              <a:buNone/>
              <a:tabLst/>
              <a:defRPr/>
            </a:pPr>
            <a: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H</a:t>
            </a:r>
            <a:r>
              <a:rPr kumimoji="0" lang="pl-PL"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x </a:t>
            </a:r>
            <a: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W</a:t>
            </a:r>
            <a:r>
              <a:rPr kumimoji="0" lang="zh-TW" alt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x </a:t>
            </a:r>
            <a: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D</a:t>
            </a:r>
            <a:b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br>
            <a:r>
              <a:rPr kumimoji="0" lang="pl-PL"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a:t>
            </a:r>
            <a:r>
              <a:rPr kumimoji="0" lang="pl-PL"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131.3 </a:t>
            </a:r>
            <a:r>
              <a:rPr kumimoji="0" 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x </a:t>
            </a:r>
            <a:r>
              <a:rPr kumimoji="0" lang="pl-PL"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482.2 </a:t>
            </a:r>
            <a:r>
              <a:rPr kumimoji="0" 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x </a:t>
            </a:r>
            <a:r>
              <a:rPr kumimoji="0" lang="pl-PL"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425.3</a:t>
            </a:r>
            <a:r>
              <a:rPr kumimoji="0" lang="zh-TW" alt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altLang="zh-TW"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mm</a:t>
            </a:r>
            <a:r>
              <a:rPr kumimoji="0" 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a:t>
            </a:r>
            <a:br>
              <a:rPr kumimoji="0" 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br>
            <a:r>
              <a:rPr kumimoji="0" lang="en-US" altLang="zh-TW"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(5.17 x 18.98 x 16.74 inch)</a:t>
            </a:r>
            <a:endParaRPr kumimoji="0" lang="zh-TW" alt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endParaRPr>
          </a:p>
        </p:txBody>
      </p:sp>
      <p:grpSp>
        <p:nvGrpSpPr>
          <p:cNvPr id="8" name="群組 7">
            <a:extLst>
              <a:ext uri="{FF2B5EF4-FFF2-40B4-BE49-F238E27FC236}">
                <a16:creationId xmlns:a16="http://schemas.microsoft.com/office/drawing/2014/main" id="{21DFC932-BE26-219C-604E-E9C5424624EC}"/>
              </a:ext>
            </a:extLst>
          </p:cNvPr>
          <p:cNvGrpSpPr/>
          <p:nvPr/>
        </p:nvGrpSpPr>
        <p:grpSpPr>
          <a:xfrm>
            <a:off x="879205" y="3950340"/>
            <a:ext cx="1420581" cy="1239633"/>
            <a:chOff x="879205" y="3950340"/>
            <a:chExt cx="1420581" cy="1239633"/>
          </a:xfrm>
        </p:grpSpPr>
        <p:sp>
          <p:nvSpPr>
            <p:cNvPr id="5" name="橢圓 4">
              <a:extLst>
                <a:ext uri="{FF2B5EF4-FFF2-40B4-BE49-F238E27FC236}">
                  <a16:creationId xmlns:a16="http://schemas.microsoft.com/office/drawing/2014/main" id="{2F088D54-3B7D-45DB-A53F-F34E212A7805}"/>
                </a:ext>
              </a:extLst>
            </p:cNvPr>
            <p:cNvSpPr/>
            <p:nvPr/>
          </p:nvSpPr>
          <p:spPr>
            <a:xfrm>
              <a:off x="1133041" y="3950340"/>
              <a:ext cx="924739" cy="924739"/>
            </a:xfrm>
            <a:prstGeom prst="ellipse">
              <a:avLst/>
            </a:prstGeom>
            <a:gradFill flip="none" rotWithShape="1">
              <a:gsLst>
                <a:gs pos="37000">
                  <a:srgbClr val="60F217"/>
                </a:gs>
                <a:gs pos="100000">
                  <a:srgbClr val="182C06"/>
                </a:gs>
                <a:gs pos="0">
                  <a:srgbClr val="C9FC0C"/>
                </a:gs>
              </a:gsLst>
              <a:path path="shape">
                <a:fillToRect l="50000" t="50000" r="50000" b="50000"/>
              </a:path>
              <a:tileRect/>
            </a:gradFill>
            <a:ln>
              <a:gradFill>
                <a:gsLst>
                  <a:gs pos="0">
                    <a:srgbClr val="60F217"/>
                  </a:gs>
                  <a:gs pos="100000">
                    <a:srgbClr val="60F217"/>
                  </a:gs>
                  <a:gs pos="35000">
                    <a:srgbClr val="C9FC0C"/>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6" name="Picture 2" descr="硬碟槽鑰匙 x 2">
              <a:extLst>
                <a:ext uri="{FF2B5EF4-FFF2-40B4-BE49-F238E27FC236}">
                  <a16:creationId xmlns:a16="http://schemas.microsoft.com/office/drawing/2014/main" id="{C40395FC-8AF6-9C27-B92D-EC084925614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27127" y="4015462"/>
              <a:ext cx="924739" cy="859617"/>
            </a:xfrm>
            <a:prstGeom prst="rect">
              <a:avLst/>
            </a:prstGeom>
            <a:noFill/>
            <a:effectLst>
              <a:outerShdw blurRad="165100" dist="38100" dir="4800000" sx="118000" sy="118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AA3AE46E-3BE4-AACC-1D7E-7ED42C1C43B0}"/>
                </a:ext>
              </a:extLst>
            </p:cNvPr>
            <p:cNvSpPr txBox="1"/>
            <p:nvPr/>
          </p:nvSpPr>
          <p:spPr>
            <a:xfrm>
              <a:off x="879205" y="4875079"/>
              <a:ext cx="1420581" cy="3148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50000"/>
                </a:lnSpc>
                <a:spcBef>
                  <a:spcPts val="0"/>
                </a:spcBef>
                <a:spcAft>
                  <a:spcPts val="0"/>
                </a:spcAft>
                <a:buClrTx/>
                <a:buSzTx/>
                <a:buFontTx/>
                <a:buNone/>
                <a:tabLst/>
                <a:defRPr/>
              </a:pPr>
              <a:r>
                <a:rPr kumimoji="0" lang="en-US" altLang="zh-TW" sz="1100" b="1" i="0" u="none" strike="noStrike" kern="1200" cap="none" spc="0" normalizeH="0" baseline="0" noProof="0">
                  <a:ln>
                    <a:noFill/>
                  </a:ln>
                  <a:solidFill>
                    <a:srgbClr val="60F217"/>
                  </a:solidFill>
                  <a:effectLst/>
                  <a:uLnTx/>
                  <a:uFillTx/>
                  <a:latin typeface="+mj-lt"/>
                  <a:ea typeface="微軟正黑體" panose="020B0604030504040204" pitchFamily="34" charset="-120"/>
                  <a:cs typeface="Arial"/>
                  <a:sym typeface="Arial" panose="020B0604020202020204" pitchFamily="34" charset="0"/>
                </a:rPr>
                <a:t>Tray keys in pack</a:t>
              </a:r>
              <a:endParaRPr kumimoji="0" lang="en-US" sz="1100" b="1" i="0" u="none" strike="noStrike" kern="1200" cap="none" spc="0" normalizeH="0" baseline="0" noProof="0">
                <a:ln>
                  <a:noFill/>
                </a:ln>
                <a:solidFill>
                  <a:srgbClr val="60F217"/>
                </a:solidFill>
                <a:effectLst/>
                <a:uLnTx/>
                <a:uFillTx/>
                <a:latin typeface="+mj-lt"/>
                <a:ea typeface="微軟正黑體" panose="020B0604030504040204" pitchFamily="34" charset="-120"/>
                <a:cs typeface="Arial"/>
                <a:sym typeface="Arial" panose="020B0604020202020204" pitchFamily="34" charset="0"/>
              </a:endParaRPr>
            </a:p>
          </p:txBody>
        </p:sp>
      </p:grpSp>
    </p:spTree>
    <p:extLst>
      <p:ext uri="{BB962C8B-B14F-4D97-AF65-F5344CB8AC3E}">
        <p14:creationId xmlns:p14="http://schemas.microsoft.com/office/powerpoint/2010/main" val="1972711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電子產品, 文字, 電腦, 螢幕擷取畫面 的圖片&#10;&#10;自動產生的描述">
            <a:extLst>
              <a:ext uri="{FF2B5EF4-FFF2-40B4-BE49-F238E27FC236}">
                <a16:creationId xmlns:a16="http://schemas.microsoft.com/office/drawing/2014/main" id="{AD28EA8B-1269-73A2-3957-0B5B531F20E9}"/>
              </a:ext>
            </a:extLst>
          </p:cNvPr>
          <p:cNvPicPr>
            <a:picLocks noChangeAspect="1"/>
          </p:cNvPicPr>
          <p:nvPr/>
        </p:nvPicPr>
        <p:blipFill>
          <a:blip r:embed="rId3"/>
          <a:stretch>
            <a:fillRect/>
          </a:stretch>
        </p:blipFill>
        <p:spPr>
          <a:xfrm>
            <a:off x="4733" y="0"/>
            <a:ext cx="12182534" cy="6858000"/>
          </a:xfrm>
          <a:prstGeom prst="rect">
            <a:avLst/>
          </a:prstGeom>
        </p:spPr>
      </p:pic>
      <p:sp>
        <p:nvSpPr>
          <p:cNvPr id="2" name="標題 1">
            <a:extLst>
              <a:ext uri="{FF2B5EF4-FFF2-40B4-BE49-F238E27FC236}">
                <a16:creationId xmlns:a16="http://schemas.microsoft.com/office/drawing/2014/main" id="{602B1215-8D59-8C4B-AEB0-683E66C16F1B}"/>
              </a:ext>
            </a:extLst>
          </p:cNvPr>
          <p:cNvSpPr txBox="1">
            <a:spLocks/>
          </p:cNvSpPr>
          <p:nvPr/>
        </p:nvSpPr>
        <p:spPr>
          <a:xfrm>
            <a:off x="0" y="6948"/>
            <a:ext cx="12192000" cy="165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rPr>
              <a:t>TL-R2400PES-RP front / rear view</a:t>
            </a:r>
            <a:endParaRPr lang="zh-TW" altLang="en-US" b="1">
              <a:solidFill>
                <a:schemeClr val="bg1"/>
              </a:solidFill>
            </a:endParaRPr>
          </a:p>
        </p:txBody>
      </p:sp>
      <p:sp>
        <p:nvSpPr>
          <p:cNvPr id="7" name="文字方塊 6">
            <a:extLst>
              <a:ext uri="{FF2B5EF4-FFF2-40B4-BE49-F238E27FC236}">
                <a16:creationId xmlns:a16="http://schemas.microsoft.com/office/drawing/2014/main" id="{D36A0770-83DD-63FC-B041-2D5BFCBE1D91}"/>
              </a:ext>
            </a:extLst>
          </p:cNvPr>
          <p:cNvSpPr txBox="1"/>
          <p:nvPr/>
        </p:nvSpPr>
        <p:spPr>
          <a:xfrm>
            <a:off x="416437" y="5550258"/>
            <a:ext cx="3039932" cy="7562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50000"/>
              </a:lnSpc>
              <a:spcBef>
                <a:spcPts val="0"/>
              </a:spcBef>
              <a:spcAft>
                <a:spcPts val="0"/>
              </a:spcAft>
              <a:buClrTx/>
              <a:buSzTx/>
              <a:buFontTx/>
              <a:buNone/>
              <a:tabLst/>
              <a:defRPr/>
            </a:pPr>
            <a: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H</a:t>
            </a:r>
            <a:r>
              <a:rPr kumimoji="0" lang="pl-PL"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x </a:t>
            </a:r>
            <a: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W</a:t>
            </a:r>
            <a:r>
              <a:rPr kumimoji="0" lang="zh-TW" alt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x </a:t>
            </a:r>
            <a: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D</a:t>
            </a:r>
            <a:br>
              <a:rPr kumimoji="0" lang="en-US" altLang="zh-TW"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br>
            <a:r>
              <a:rPr kumimoji="0" lang="pl-PL" sz="1000" b="0" i="0" u="none" strike="noStrike" kern="1200" cap="none" spc="0"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(176.15</a:t>
            </a:r>
            <a:r>
              <a:rPr kumimoji="0" lang="pl-PL"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x </a:t>
            </a:r>
            <a:r>
              <a:rPr kumimoji="0" lang="pl-PL"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4</a:t>
            </a:r>
            <a:r>
              <a:rPr lang="en-US" sz="1000">
                <a:solidFill>
                  <a:schemeClr val="bg1"/>
                </a:solidFill>
                <a:latin typeface="+mj-lt"/>
                <a:ea typeface="微軟正黑體" panose="020B0604030504040204" pitchFamily="34" charset="-120"/>
                <a:cs typeface="Arial"/>
                <a:sym typeface="Arial" panose="020B0604020202020204" pitchFamily="34" charset="0"/>
              </a:rPr>
              <a:t>42.4</a:t>
            </a:r>
            <a:r>
              <a:rPr kumimoji="0" lang="pl-PL"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x 630.2</a:t>
            </a:r>
            <a:r>
              <a:rPr kumimoji="0" lang="zh-TW" alt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kumimoji="0" lang="en-US" altLang="zh-TW"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mm</a:t>
            </a:r>
            <a:r>
              <a:rPr kumimoji="0" 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a:t>
            </a:r>
            <a:br>
              <a:rPr kumimoji="0" 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br>
            <a:r>
              <a:rPr kumimoji="0" lang="en-US" altLang="zh-TW"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a:t>
            </a:r>
            <a:r>
              <a:rPr lang="en-US" altLang="zh-TW" sz="1000">
                <a:solidFill>
                  <a:schemeClr val="bg1"/>
                </a:solidFill>
                <a:latin typeface="+mj-lt"/>
                <a:ea typeface="微軟正黑體" panose="020B0604030504040204" pitchFamily="34" charset="-120"/>
                <a:cs typeface="Arial"/>
                <a:sym typeface="Arial" panose="020B0604020202020204" pitchFamily="34" charset="0"/>
              </a:rPr>
              <a:t>6.94</a:t>
            </a:r>
            <a:r>
              <a:rPr kumimoji="0" lang="en-US" altLang="zh-TW"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x </a:t>
            </a:r>
            <a:r>
              <a:rPr lang="en-US" altLang="zh-TW" sz="1000">
                <a:solidFill>
                  <a:schemeClr val="bg1"/>
                </a:solidFill>
                <a:latin typeface="+mj-lt"/>
                <a:ea typeface="微軟正黑體" panose="020B0604030504040204" pitchFamily="34" charset="-120"/>
                <a:cs typeface="Arial"/>
                <a:sym typeface="Arial" panose="020B0604020202020204" pitchFamily="34" charset="0"/>
              </a:rPr>
              <a:t>17.42</a:t>
            </a:r>
            <a:r>
              <a:rPr kumimoji="0" lang="en-US" altLang="zh-TW"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x </a:t>
            </a:r>
            <a:r>
              <a:rPr lang="en-US" altLang="zh-TW" sz="1000">
                <a:solidFill>
                  <a:schemeClr val="bg1"/>
                </a:solidFill>
                <a:latin typeface="+mj-lt"/>
                <a:ea typeface="微軟正黑體" panose="020B0604030504040204" pitchFamily="34" charset="-120"/>
                <a:cs typeface="Arial"/>
                <a:sym typeface="Arial" panose="020B0604020202020204" pitchFamily="34" charset="0"/>
              </a:rPr>
              <a:t>24.81</a:t>
            </a:r>
            <a:r>
              <a:rPr kumimoji="0" lang="en-US" altLang="zh-TW"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rPr>
              <a:t> inch)</a:t>
            </a:r>
            <a:endParaRPr kumimoji="0" lang="zh-TW" altLang="en-US" sz="1000" b="0" i="0" u="none" strike="noStrike" kern="1200" cap="none" normalizeH="0" baseline="0" noProof="0">
              <a:ln>
                <a:noFill/>
              </a:ln>
              <a:solidFill>
                <a:schemeClr val="bg1"/>
              </a:solidFill>
              <a:effectLst/>
              <a:uLnTx/>
              <a:uFillTx/>
              <a:latin typeface="+mj-lt"/>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3203902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a:extLst>
              <a:ext uri="{FF2B5EF4-FFF2-40B4-BE49-F238E27FC236}">
                <a16:creationId xmlns:a16="http://schemas.microsoft.com/office/drawing/2014/main" id="{31046D79-B7A3-0BDB-5DF8-E987FF183B8C}"/>
              </a:ext>
            </a:extLst>
          </p:cNvPr>
          <p:cNvSpPr txBox="1">
            <a:spLocks/>
          </p:cNvSpPr>
          <p:nvPr/>
        </p:nvSpPr>
        <p:spPr>
          <a:xfrm>
            <a:off x="0" y="304459"/>
            <a:ext cx="12192000" cy="165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altLang="zh-TW" sz="4000" b="1" err="1">
                <a:solidFill>
                  <a:schemeClr val="bg1"/>
                </a:solidFill>
              </a:rPr>
              <a:t>PCIe</a:t>
            </a:r>
            <a:r>
              <a:rPr lang="pt-BR" altLang="zh-TW" sz="4000" b="1">
                <a:solidFill>
                  <a:schemeClr val="bg1"/>
                </a:solidFill>
              </a:rPr>
              <a:t> JBOD </a:t>
            </a:r>
            <a:r>
              <a:rPr lang="pt-BR" altLang="zh-TW" sz="4000" b="1" err="1">
                <a:solidFill>
                  <a:schemeClr val="bg1"/>
                </a:solidFill>
              </a:rPr>
              <a:t>port</a:t>
            </a:r>
            <a:r>
              <a:rPr lang="pt-BR" altLang="zh-TW" sz="4000" b="1">
                <a:solidFill>
                  <a:schemeClr val="bg1"/>
                </a:solidFill>
              </a:rPr>
              <a:t> </a:t>
            </a:r>
            <a:r>
              <a:rPr lang="pt-BR" altLang="zh-TW" sz="4000" b="1" err="1">
                <a:solidFill>
                  <a:schemeClr val="bg1"/>
                </a:solidFill>
              </a:rPr>
              <a:t>I</a:t>
            </a:r>
            <a:r>
              <a:rPr lang="pt-BR" altLang="zh-TW" sz="4000" b="1">
                <a:solidFill>
                  <a:schemeClr val="bg1"/>
                </a:solidFill>
              </a:rPr>
              <a:t>/O &amp; LED </a:t>
            </a:r>
            <a:r>
              <a:rPr lang="pt-BR" altLang="zh-TW" sz="4000" b="1" err="1">
                <a:solidFill>
                  <a:schemeClr val="bg1"/>
                </a:solidFill>
              </a:rPr>
              <a:t>of</a:t>
            </a:r>
            <a:r>
              <a:rPr lang="pt-BR" altLang="zh-TW" sz="4000" b="1">
                <a:solidFill>
                  <a:schemeClr val="bg1"/>
                </a:solidFill>
              </a:rPr>
              <a:t> TL-R1200PES-RP, TL-R1600PES-RP, </a:t>
            </a:r>
            <a:r>
              <a:rPr lang="pt-BR" altLang="zh-TW" sz="4000" b="1" err="1">
                <a:solidFill>
                  <a:schemeClr val="bg1"/>
                </a:solidFill>
              </a:rPr>
              <a:t>and</a:t>
            </a:r>
            <a:r>
              <a:rPr lang="pt-BR" altLang="zh-TW" sz="4000" b="1">
                <a:solidFill>
                  <a:schemeClr val="bg1"/>
                </a:solidFill>
              </a:rPr>
              <a:t> TL-R2400</a:t>
            </a:r>
            <a:r>
              <a:rPr lang="en-US" altLang="zh-TW" sz="4000" b="1">
                <a:solidFill>
                  <a:schemeClr val="bg1"/>
                </a:solidFill>
              </a:rPr>
              <a:t>PES-RP</a:t>
            </a:r>
            <a:endParaRPr lang="zh-TW" altLang="en-US" sz="4000" b="1">
              <a:solidFill>
                <a:schemeClr val="bg1"/>
              </a:solidFill>
            </a:endParaRPr>
          </a:p>
        </p:txBody>
      </p:sp>
      <p:graphicFrame>
        <p:nvGraphicFramePr>
          <p:cNvPr id="15" name="表格 2">
            <a:extLst>
              <a:ext uri="{FF2B5EF4-FFF2-40B4-BE49-F238E27FC236}">
                <a16:creationId xmlns:a16="http://schemas.microsoft.com/office/drawing/2014/main" id="{31F2F34C-8308-5F59-0759-57C72EF09AF1}"/>
              </a:ext>
            </a:extLst>
          </p:cNvPr>
          <p:cNvGraphicFramePr>
            <a:graphicFrameLocks noGrp="1"/>
          </p:cNvGraphicFramePr>
          <p:nvPr>
            <p:extLst>
              <p:ext uri="{D42A27DB-BD31-4B8C-83A1-F6EECF244321}">
                <p14:modId xmlns:p14="http://schemas.microsoft.com/office/powerpoint/2010/main" val="152425743"/>
              </p:ext>
            </p:extLst>
          </p:nvPr>
        </p:nvGraphicFramePr>
        <p:xfrm>
          <a:off x="583509" y="2368896"/>
          <a:ext cx="5512491" cy="3670893"/>
        </p:xfrm>
        <a:graphic>
          <a:graphicData uri="http://schemas.openxmlformats.org/drawingml/2006/table">
            <a:tbl>
              <a:tblPr firstRow="1" bandRow="1">
                <a:effectLst>
                  <a:outerShdw blurRad="152400" dist="292100" dir="2700000" algn="tl" rotWithShape="0">
                    <a:prstClr val="black">
                      <a:alpha val="23000"/>
                    </a:prstClr>
                  </a:outerShdw>
                </a:effectLst>
                <a:tableStyleId>{5C22544A-7EE6-4342-B048-85BDC9FD1C3A}</a:tableStyleId>
              </a:tblPr>
              <a:tblGrid>
                <a:gridCol w="649362">
                  <a:extLst>
                    <a:ext uri="{9D8B030D-6E8A-4147-A177-3AD203B41FA5}">
                      <a16:colId xmlns:a16="http://schemas.microsoft.com/office/drawing/2014/main" val="1611152212"/>
                    </a:ext>
                  </a:extLst>
                </a:gridCol>
                <a:gridCol w="1551826">
                  <a:extLst>
                    <a:ext uri="{9D8B030D-6E8A-4147-A177-3AD203B41FA5}">
                      <a16:colId xmlns:a16="http://schemas.microsoft.com/office/drawing/2014/main" val="3086726967"/>
                    </a:ext>
                  </a:extLst>
                </a:gridCol>
                <a:gridCol w="3311303">
                  <a:extLst>
                    <a:ext uri="{9D8B030D-6E8A-4147-A177-3AD203B41FA5}">
                      <a16:colId xmlns:a16="http://schemas.microsoft.com/office/drawing/2014/main" val="2909376281"/>
                    </a:ext>
                  </a:extLst>
                </a:gridCol>
              </a:tblGrid>
              <a:tr h="4006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a:latin typeface="+mj-lt"/>
                        </a:rPr>
                        <a:t>No.</a:t>
                      </a:r>
                      <a:endParaRPr lang="zh-TW" altLang="en-US" sz="1600">
                        <a:latin typeface="+mj-lt"/>
                      </a:endParaRPr>
                    </a:p>
                  </a:txBody>
                  <a:tcPr marL="18000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l" fontAlgn="b"/>
                      <a:r>
                        <a:rPr lang="en-US" altLang="zh-TW" sz="1600" b="1">
                          <a:solidFill>
                            <a:srgbClr val="60F217"/>
                          </a:solidFill>
                          <a:effectLst/>
                          <a:latin typeface="+mj-lt"/>
                        </a:rPr>
                        <a:t>Component</a:t>
                      </a:r>
                    </a:p>
                  </a:txBody>
                  <a:tcPr marL="18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l" fontAlgn="b"/>
                      <a:r>
                        <a:rPr lang="en-US" altLang="zh-TW" sz="1600" b="1">
                          <a:solidFill>
                            <a:srgbClr val="60F217"/>
                          </a:solidFill>
                          <a:effectLst/>
                          <a:latin typeface="+mj-lt"/>
                        </a:rPr>
                        <a:t>Description</a:t>
                      </a:r>
                    </a:p>
                  </a:txBody>
                  <a:tcPr marL="1800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837753678"/>
                  </a:ext>
                </a:extLst>
              </a:tr>
              <a:tr h="400671">
                <a:tc>
                  <a:txBody>
                    <a:bodyPr/>
                    <a:lstStyle/>
                    <a:p>
                      <a:endParaRPr lang="zh-TW" altLang="en-US" sz="1600">
                        <a:latin typeface="+mj-lt"/>
                      </a:endParaRPr>
                    </a:p>
                  </a:txBody>
                  <a:tcPr marL="180000"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b="1">
                          <a:latin typeface="+mj-lt"/>
                        </a:rPr>
                        <a:t>Enclosure ID</a:t>
                      </a:r>
                      <a:endParaRPr lang="zh-TW" altLang="en-US" sz="1600" b="1">
                        <a:latin typeface="+mj-lt"/>
                      </a:endParaRPr>
                    </a:p>
                  </a:txBody>
                  <a:tcPr marL="18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r>
                        <a:rPr lang="en-US" altLang="zh-TW" sz="1600">
                          <a:latin typeface="+mj-lt"/>
                        </a:rPr>
                        <a:t>Show</a:t>
                      </a:r>
                      <a:r>
                        <a:rPr lang="zh-TW" altLang="en-US" sz="1600">
                          <a:latin typeface="+mj-lt"/>
                        </a:rPr>
                        <a:t> </a:t>
                      </a:r>
                      <a:r>
                        <a:rPr lang="en-US" altLang="zh-TW" sz="1600">
                          <a:latin typeface="+mj-lt"/>
                        </a:rPr>
                        <a:t>enclosure ID (0 - 9, </a:t>
                      </a:r>
                      <a:r>
                        <a:rPr lang="pt-BR" altLang="zh-TW" sz="1600">
                          <a:latin typeface="+mj-lt"/>
                        </a:rPr>
                        <a:t>A, b, c</a:t>
                      </a:r>
                      <a:r>
                        <a:rPr lang="en-US" altLang="zh-TW" sz="1600">
                          <a:latin typeface="+mj-lt"/>
                        </a:rPr>
                        <a:t>)</a:t>
                      </a:r>
                      <a:endParaRPr lang="zh-TW" altLang="en-US" sz="1600">
                        <a:latin typeface="+mj-lt"/>
                      </a:endParaRPr>
                    </a:p>
                  </a:txBody>
                  <a:tcPr marL="180000"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extLst>
                  <a:ext uri="{0D108BD9-81ED-4DB2-BD59-A6C34878D82A}">
                    <a16:rowId xmlns:a16="http://schemas.microsoft.com/office/drawing/2014/main" val="378692072"/>
                  </a:ext>
                </a:extLst>
              </a:tr>
              <a:tr h="400671">
                <a:tc>
                  <a:txBody>
                    <a:bodyPr/>
                    <a:lstStyle/>
                    <a:p>
                      <a:endParaRPr lang="zh-TW" altLang="en-US" sz="1600">
                        <a:latin typeface="+mj-lt"/>
                      </a:endParaRPr>
                    </a:p>
                  </a:txBody>
                  <a:tcPr marL="180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r>
                        <a:rPr lang="en-US" altLang="zh-TW" sz="1600" b="1">
                          <a:latin typeface="+mj-lt"/>
                        </a:rPr>
                        <a:t>IN</a:t>
                      </a:r>
                      <a:endParaRPr lang="zh-TW" altLang="en-US" sz="1600" b="1">
                        <a:latin typeface="+mj-lt"/>
                      </a:endParaRPr>
                    </a:p>
                  </a:txBody>
                  <a:tcPr marL="18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r>
                        <a:rPr lang="en-US" altLang="zh-TW" sz="1600">
                          <a:latin typeface="+mj-lt"/>
                        </a:rPr>
                        <a:t>Connect to NAS host or upstream JBOD</a:t>
                      </a:r>
                      <a:endParaRPr lang="zh-TW" altLang="en-US" sz="1600">
                        <a:latin typeface="+mj-lt"/>
                      </a:endParaRPr>
                    </a:p>
                  </a:txBody>
                  <a:tcPr marL="180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3269511678"/>
                  </a:ext>
                </a:extLst>
              </a:tr>
              <a:tr h="400671">
                <a:tc>
                  <a:txBody>
                    <a:bodyPr/>
                    <a:lstStyle/>
                    <a:p>
                      <a:endParaRPr lang="zh-TW" altLang="en-US" sz="1600">
                        <a:latin typeface="+mj-lt"/>
                      </a:endParaRPr>
                    </a:p>
                  </a:txBody>
                  <a:tcPr marL="180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a:txBody>
                    <a:bodyPr/>
                    <a:lstStyle/>
                    <a:p>
                      <a:r>
                        <a:rPr lang="en-US" altLang="zh-TW" sz="1600" b="1">
                          <a:latin typeface="+mj-lt"/>
                        </a:rPr>
                        <a:t>OUT</a:t>
                      </a:r>
                      <a:endParaRPr lang="zh-TW" altLang="en-US" sz="1600" b="1">
                        <a:latin typeface="+mj-lt"/>
                      </a:endParaRPr>
                    </a:p>
                  </a:txBody>
                  <a:tcPr marL="18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a:txBody>
                    <a:bodyPr/>
                    <a:lstStyle/>
                    <a:p>
                      <a:r>
                        <a:rPr lang="en-US" altLang="zh-TW" sz="1600">
                          <a:latin typeface="+mj-lt"/>
                        </a:rPr>
                        <a:t>Connect to downstream JBOD</a:t>
                      </a:r>
                      <a:endParaRPr lang="zh-TW" altLang="en-US" sz="1600">
                        <a:latin typeface="+mj-lt"/>
                      </a:endParaRPr>
                    </a:p>
                  </a:txBody>
                  <a:tcPr marL="180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6E6E6">
                        <a:alpha val="90000"/>
                      </a:srgbClr>
                    </a:solidFill>
                  </a:tcPr>
                </a:tc>
                <a:extLst>
                  <a:ext uri="{0D108BD9-81ED-4DB2-BD59-A6C34878D82A}">
                    <a16:rowId xmlns:a16="http://schemas.microsoft.com/office/drawing/2014/main" val="3361326405"/>
                  </a:ext>
                </a:extLst>
              </a:tr>
              <a:tr h="400671">
                <a:tc>
                  <a:txBody>
                    <a:bodyPr/>
                    <a:lstStyle/>
                    <a:p>
                      <a:endParaRPr lang="zh-TW" altLang="en-US" sz="1600">
                        <a:latin typeface="+mj-lt"/>
                      </a:endParaRPr>
                    </a:p>
                  </a:txBody>
                  <a:tcPr marL="180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r>
                        <a:rPr lang="en-US" altLang="zh-TW" sz="1600" b="1">
                          <a:latin typeface="+mj-lt"/>
                        </a:rPr>
                        <a:t>LINK LED</a:t>
                      </a:r>
                      <a:endParaRPr lang="zh-TW" altLang="en-US" sz="1600" b="1">
                        <a:latin typeface="+mj-lt"/>
                      </a:endParaRPr>
                    </a:p>
                  </a:txBody>
                  <a:tcPr marL="18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r>
                        <a:rPr lang="en-US" altLang="zh-TW" sz="1600">
                          <a:latin typeface="+mj-lt"/>
                        </a:rPr>
                        <a:t>When the connection bandwidth is PCIe Gen 3x8, the LED is green, and it will turn to amber at lower.</a:t>
                      </a:r>
                    </a:p>
                  </a:txBody>
                  <a:tcPr marL="180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2822426106"/>
                  </a:ext>
                </a:extLst>
              </a:tr>
              <a:tr h="400671">
                <a:tc>
                  <a:txBody>
                    <a:bodyPr/>
                    <a:lstStyle/>
                    <a:p>
                      <a:endParaRPr lang="zh-TW" altLang="en-US" sz="1600">
                        <a:latin typeface="+mj-lt"/>
                      </a:endParaRPr>
                    </a:p>
                  </a:txBody>
                  <a:tcPr marL="180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a:txBody>
                    <a:bodyPr/>
                    <a:lstStyle/>
                    <a:p>
                      <a:r>
                        <a:rPr lang="en-US" altLang="zh-TW" sz="1600" b="1">
                          <a:latin typeface="+mj-lt"/>
                        </a:rPr>
                        <a:t>ACT LED</a:t>
                      </a:r>
                      <a:endParaRPr lang="zh-TW" altLang="en-US" sz="1600" b="1">
                        <a:latin typeface="+mj-lt"/>
                      </a:endParaRPr>
                    </a:p>
                  </a:txBody>
                  <a:tcPr marL="18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a:txBody>
                    <a:bodyPr/>
                    <a:lstStyle/>
                    <a:p>
                      <a:r>
                        <a:rPr lang="en-US" altLang="zh-TW" sz="1600">
                          <a:latin typeface="+mj-lt"/>
                        </a:rPr>
                        <a:t>Steady green LED when the JBOD link connection is normal; blinking green LED during activity.</a:t>
                      </a:r>
                    </a:p>
                  </a:txBody>
                  <a:tcPr marL="180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extLst>
                  <a:ext uri="{0D108BD9-81ED-4DB2-BD59-A6C34878D82A}">
                    <a16:rowId xmlns:a16="http://schemas.microsoft.com/office/drawing/2014/main" val="147947218"/>
                  </a:ext>
                </a:extLst>
              </a:tr>
            </a:tbl>
          </a:graphicData>
        </a:graphic>
      </p:graphicFrame>
      <p:pic>
        <p:nvPicPr>
          <p:cNvPr id="17" name="圖形 16">
            <a:extLst>
              <a:ext uri="{FF2B5EF4-FFF2-40B4-BE49-F238E27FC236}">
                <a16:creationId xmlns:a16="http://schemas.microsoft.com/office/drawing/2014/main" id="{64FDF814-20B1-C35C-A2D2-7699418F8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1351" y="2903478"/>
            <a:ext cx="5037140" cy="2413488"/>
          </a:xfrm>
          <a:prstGeom prst="rect">
            <a:avLst/>
          </a:prstGeom>
        </p:spPr>
      </p:pic>
      <p:sp>
        <p:nvSpPr>
          <p:cNvPr id="18" name="橢圓 17">
            <a:extLst>
              <a:ext uri="{FF2B5EF4-FFF2-40B4-BE49-F238E27FC236}">
                <a16:creationId xmlns:a16="http://schemas.microsoft.com/office/drawing/2014/main" id="{1803C64C-62F9-DFFC-A42F-617EE759AB25}"/>
              </a:ext>
            </a:extLst>
          </p:cNvPr>
          <p:cNvSpPr/>
          <p:nvPr/>
        </p:nvSpPr>
        <p:spPr>
          <a:xfrm>
            <a:off x="747914" y="2808589"/>
            <a:ext cx="291993" cy="291993"/>
          </a:xfrm>
          <a:prstGeom prst="ellipse">
            <a:avLst/>
          </a:prstGeom>
          <a:solidFill>
            <a:schemeClr val="tx1"/>
          </a:solidFill>
          <a:ln>
            <a:solidFill>
              <a:srgbClr val="60F2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60F217"/>
                </a:solidFill>
                <a:latin typeface="+mj-lt"/>
              </a:rPr>
              <a:t>1</a:t>
            </a:r>
            <a:endParaRPr lang="zh-TW" altLang="en-US" b="1">
              <a:solidFill>
                <a:srgbClr val="60F217"/>
              </a:solidFill>
              <a:latin typeface="+mj-lt"/>
            </a:endParaRPr>
          </a:p>
        </p:txBody>
      </p:sp>
      <p:sp>
        <p:nvSpPr>
          <p:cNvPr id="19" name="橢圓 18">
            <a:extLst>
              <a:ext uri="{FF2B5EF4-FFF2-40B4-BE49-F238E27FC236}">
                <a16:creationId xmlns:a16="http://schemas.microsoft.com/office/drawing/2014/main" id="{3A564B89-B43A-55BF-EC3B-7C8DC6CD205F}"/>
              </a:ext>
            </a:extLst>
          </p:cNvPr>
          <p:cNvSpPr/>
          <p:nvPr/>
        </p:nvSpPr>
        <p:spPr>
          <a:xfrm>
            <a:off x="747914" y="3345838"/>
            <a:ext cx="291993" cy="291993"/>
          </a:xfrm>
          <a:prstGeom prst="ellipse">
            <a:avLst/>
          </a:prstGeom>
          <a:solidFill>
            <a:schemeClr val="tx1"/>
          </a:solidFill>
          <a:ln>
            <a:solidFill>
              <a:srgbClr val="60F2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60F217"/>
                </a:solidFill>
                <a:latin typeface="+mj-lt"/>
              </a:rPr>
              <a:t>2</a:t>
            </a:r>
            <a:endParaRPr lang="zh-TW" altLang="en-US" b="1">
              <a:solidFill>
                <a:srgbClr val="60F217"/>
              </a:solidFill>
              <a:latin typeface="+mj-lt"/>
            </a:endParaRPr>
          </a:p>
        </p:txBody>
      </p:sp>
      <p:sp>
        <p:nvSpPr>
          <p:cNvPr id="20" name="橢圓 19">
            <a:extLst>
              <a:ext uri="{FF2B5EF4-FFF2-40B4-BE49-F238E27FC236}">
                <a16:creationId xmlns:a16="http://schemas.microsoft.com/office/drawing/2014/main" id="{009CE017-24AA-A903-6835-A48735C18449}"/>
              </a:ext>
            </a:extLst>
          </p:cNvPr>
          <p:cNvSpPr/>
          <p:nvPr/>
        </p:nvSpPr>
        <p:spPr>
          <a:xfrm>
            <a:off x="747913" y="3816322"/>
            <a:ext cx="291993" cy="291993"/>
          </a:xfrm>
          <a:prstGeom prst="ellipse">
            <a:avLst/>
          </a:prstGeom>
          <a:solidFill>
            <a:schemeClr val="tx1"/>
          </a:solidFill>
          <a:ln>
            <a:solidFill>
              <a:srgbClr val="60F2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60F217"/>
                </a:solidFill>
                <a:latin typeface="+mj-lt"/>
              </a:rPr>
              <a:t>3</a:t>
            </a:r>
            <a:endParaRPr lang="zh-TW" altLang="en-US" b="1">
              <a:solidFill>
                <a:srgbClr val="60F217"/>
              </a:solidFill>
              <a:latin typeface="+mj-lt"/>
            </a:endParaRPr>
          </a:p>
        </p:txBody>
      </p:sp>
      <p:sp>
        <p:nvSpPr>
          <p:cNvPr id="21" name="橢圓 20">
            <a:extLst>
              <a:ext uri="{FF2B5EF4-FFF2-40B4-BE49-F238E27FC236}">
                <a16:creationId xmlns:a16="http://schemas.microsoft.com/office/drawing/2014/main" id="{E636FE50-C4CF-0672-71C7-DC7127AFC8C5}"/>
              </a:ext>
            </a:extLst>
          </p:cNvPr>
          <p:cNvSpPr/>
          <p:nvPr/>
        </p:nvSpPr>
        <p:spPr>
          <a:xfrm>
            <a:off x="747912" y="4550492"/>
            <a:ext cx="291993" cy="291993"/>
          </a:xfrm>
          <a:prstGeom prst="ellipse">
            <a:avLst/>
          </a:prstGeom>
          <a:solidFill>
            <a:schemeClr val="tx1"/>
          </a:solidFill>
          <a:ln>
            <a:solidFill>
              <a:srgbClr val="60F2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60F217"/>
                </a:solidFill>
                <a:latin typeface="+mj-lt"/>
              </a:rPr>
              <a:t>4</a:t>
            </a:r>
            <a:endParaRPr lang="zh-TW" altLang="en-US" b="1">
              <a:solidFill>
                <a:srgbClr val="60F217"/>
              </a:solidFill>
              <a:latin typeface="+mj-lt"/>
            </a:endParaRPr>
          </a:p>
        </p:txBody>
      </p:sp>
      <p:sp>
        <p:nvSpPr>
          <p:cNvPr id="22" name="橢圓 21">
            <a:extLst>
              <a:ext uri="{FF2B5EF4-FFF2-40B4-BE49-F238E27FC236}">
                <a16:creationId xmlns:a16="http://schemas.microsoft.com/office/drawing/2014/main" id="{6063C996-3D74-F4A4-0FA5-323DFFF82918}"/>
              </a:ext>
            </a:extLst>
          </p:cNvPr>
          <p:cNvSpPr/>
          <p:nvPr/>
        </p:nvSpPr>
        <p:spPr>
          <a:xfrm>
            <a:off x="750950" y="5490529"/>
            <a:ext cx="291993" cy="291993"/>
          </a:xfrm>
          <a:prstGeom prst="ellipse">
            <a:avLst/>
          </a:prstGeom>
          <a:solidFill>
            <a:schemeClr val="tx1"/>
          </a:solidFill>
          <a:ln>
            <a:solidFill>
              <a:srgbClr val="60F2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60F217"/>
                </a:solidFill>
                <a:latin typeface="+mj-lt"/>
              </a:rPr>
              <a:t>5</a:t>
            </a:r>
            <a:endParaRPr lang="zh-TW" altLang="en-US" b="1">
              <a:solidFill>
                <a:srgbClr val="60F217"/>
              </a:solidFill>
              <a:latin typeface="+mj-lt"/>
            </a:endParaRPr>
          </a:p>
        </p:txBody>
      </p:sp>
    </p:spTree>
    <p:extLst>
      <p:ext uri="{BB962C8B-B14F-4D97-AF65-F5344CB8AC3E}">
        <p14:creationId xmlns:p14="http://schemas.microsoft.com/office/powerpoint/2010/main" val="690026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a:extLst>
              <a:ext uri="{FF2B5EF4-FFF2-40B4-BE49-F238E27FC236}">
                <a16:creationId xmlns:a16="http://schemas.microsoft.com/office/drawing/2014/main" id="{31046D79-B7A3-0BDB-5DF8-E987FF183B8C}"/>
              </a:ext>
            </a:extLst>
          </p:cNvPr>
          <p:cNvSpPr txBox="1">
            <a:spLocks/>
          </p:cNvSpPr>
          <p:nvPr/>
        </p:nvSpPr>
        <p:spPr>
          <a:xfrm>
            <a:off x="0" y="6948"/>
            <a:ext cx="12192000" cy="165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rPr>
              <a:t>Expand the NAS storage pool</a:t>
            </a:r>
            <a:r>
              <a:rPr lang="zh-TW" altLang="en-US" b="1">
                <a:solidFill>
                  <a:schemeClr val="bg1"/>
                </a:solidFill>
              </a:rPr>
              <a:t> </a:t>
            </a:r>
            <a:r>
              <a:rPr lang="en-US" altLang="zh-TW" b="1">
                <a:solidFill>
                  <a:schemeClr val="bg1"/>
                </a:solidFill>
              </a:rPr>
              <a:t>capacity</a:t>
            </a:r>
            <a:endParaRPr lang="zh-TW" altLang="en-US" b="1">
              <a:solidFill>
                <a:schemeClr val="bg1"/>
              </a:solidFill>
            </a:endParaRPr>
          </a:p>
        </p:txBody>
      </p:sp>
      <p:sp>
        <p:nvSpPr>
          <p:cNvPr id="7" name="內容版面配置區 2">
            <a:extLst>
              <a:ext uri="{FF2B5EF4-FFF2-40B4-BE49-F238E27FC236}">
                <a16:creationId xmlns:a16="http://schemas.microsoft.com/office/drawing/2014/main" id="{C6F4B952-2C9A-E345-D73D-59081BC6BD66}"/>
              </a:ext>
            </a:extLst>
          </p:cNvPr>
          <p:cNvSpPr txBox="1">
            <a:spLocks/>
          </p:cNvSpPr>
          <p:nvPr/>
        </p:nvSpPr>
        <p:spPr>
          <a:xfrm>
            <a:off x="1065816" y="1596558"/>
            <a:ext cx="10098370" cy="168889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defTabSz="1219170">
              <a:lnSpc>
                <a:spcPct val="110000"/>
              </a:lnSpc>
              <a:buClr>
                <a:srgbClr val="B7B7B7"/>
              </a:buClr>
              <a:buNone/>
            </a:pPr>
            <a:r>
              <a:rPr kumimoji="1" lang="en-US" altLang="zh-TW" sz="1733" kern="0">
                <a:solidFill>
                  <a:srgbClr val="FFFFFF"/>
                </a:solidFill>
                <a:latin typeface="+mj-lt"/>
                <a:ea typeface="微軟正黑體"/>
                <a:sym typeface="Arial" panose="020B0604020202020204" pitchFamily="34" charset="0"/>
              </a:rPr>
              <a:t>Expand NAS storage pool: It is a commonly used function for IT personnel to expand the capacity of the NAS. After the NAS correctly identifies the new JBOD, select the storage pool where the JBOD is located in the QTS UI, and then select [Expand Pool] in the action, and follow the steps to get more storage space.</a:t>
            </a:r>
            <a:endParaRPr kumimoji="1" lang="zh-TW" altLang="en-US" sz="1733" kern="0">
              <a:solidFill>
                <a:srgbClr val="FFFFFF"/>
              </a:solidFill>
              <a:latin typeface="+mj-lt"/>
              <a:ea typeface="微軟正黑體"/>
              <a:sym typeface="Arial" panose="020B0604020202020204" pitchFamily="34" charset="0"/>
            </a:endParaRPr>
          </a:p>
        </p:txBody>
      </p:sp>
      <p:pic>
        <p:nvPicPr>
          <p:cNvPr id="2" name="Picture 7">
            <a:extLst>
              <a:ext uri="{FF2B5EF4-FFF2-40B4-BE49-F238E27FC236}">
                <a16:creationId xmlns:a16="http://schemas.microsoft.com/office/drawing/2014/main" id="{F8C443AA-85F3-32CD-7BF6-8C2CD300B7E4}"/>
              </a:ext>
            </a:extLst>
          </p:cNvPr>
          <p:cNvPicPr>
            <a:picLocks noChangeAspect="1"/>
          </p:cNvPicPr>
          <p:nvPr/>
        </p:nvPicPr>
        <p:blipFill rotWithShape="1">
          <a:blip r:embed="rId3"/>
          <a:srcRect l="26250" t="21642" r="18750" b="18534"/>
          <a:stretch/>
        </p:blipFill>
        <p:spPr>
          <a:xfrm>
            <a:off x="1073910" y="3429000"/>
            <a:ext cx="5155906" cy="2553633"/>
          </a:xfrm>
          <a:prstGeom prst="rect">
            <a:avLst/>
          </a:prstGeom>
          <a:effectLst>
            <a:reflection blurRad="304800" stA="50000" endA="300" endPos="21000" dir="5400000" sy="-100000" algn="bl" rotWithShape="0"/>
          </a:effectLst>
        </p:spPr>
      </p:pic>
      <p:pic>
        <p:nvPicPr>
          <p:cNvPr id="3" name="Picture 8">
            <a:extLst>
              <a:ext uri="{FF2B5EF4-FFF2-40B4-BE49-F238E27FC236}">
                <a16:creationId xmlns:a16="http://schemas.microsoft.com/office/drawing/2014/main" id="{BEECA55A-BE80-E947-E6DD-CE0EBDB1DB0D}"/>
              </a:ext>
            </a:extLst>
          </p:cNvPr>
          <p:cNvPicPr>
            <a:picLocks noChangeAspect="1"/>
          </p:cNvPicPr>
          <p:nvPr/>
        </p:nvPicPr>
        <p:blipFill rotWithShape="1">
          <a:blip r:embed="rId3"/>
          <a:srcRect l="64543" t="37068" r="19731" b="29054"/>
          <a:stretch/>
        </p:blipFill>
        <p:spPr>
          <a:xfrm>
            <a:off x="7458716" y="3083768"/>
            <a:ext cx="3554963" cy="3487018"/>
          </a:xfrm>
          <a:prstGeom prst="rect">
            <a:avLst/>
          </a:prstGeom>
          <a:effectLst>
            <a:reflection blurRad="304800" stA="50000" endA="300" endPos="21000" dir="5400000" sy="-100000" algn="bl" rotWithShape="0"/>
          </a:effectLst>
        </p:spPr>
      </p:pic>
      <p:cxnSp>
        <p:nvCxnSpPr>
          <p:cNvPr id="5" name="直線接點 4">
            <a:extLst>
              <a:ext uri="{FF2B5EF4-FFF2-40B4-BE49-F238E27FC236}">
                <a16:creationId xmlns:a16="http://schemas.microsoft.com/office/drawing/2014/main" id="{4F48BF91-105D-9CB7-7B8B-9E430E953226}"/>
              </a:ext>
            </a:extLst>
          </p:cNvPr>
          <p:cNvCxnSpPr>
            <a:cxnSpLocks/>
          </p:cNvCxnSpPr>
          <p:nvPr/>
        </p:nvCxnSpPr>
        <p:spPr>
          <a:xfrm>
            <a:off x="1065816" y="1432802"/>
            <a:ext cx="10171904" cy="0"/>
          </a:xfrm>
          <a:prstGeom prst="line">
            <a:avLst/>
          </a:prstGeom>
          <a:ln w="22225">
            <a:gradFill>
              <a:gsLst>
                <a:gs pos="6422">
                  <a:srgbClr val="689E06"/>
                </a:gs>
                <a:gs pos="56000">
                  <a:srgbClr val="B7F842"/>
                </a:gs>
                <a:gs pos="100000">
                  <a:srgbClr val="91FE00"/>
                </a:gs>
              </a:gsLst>
              <a:lin ang="0" scaled="0"/>
            </a:gradFill>
          </a:ln>
          <a:effectLst/>
        </p:spPr>
        <p:style>
          <a:lnRef idx="1">
            <a:schemeClr val="accent1"/>
          </a:lnRef>
          <a:fillRef idx="0">
            <a:schemeClr val="accent1"/>
          </a:fillRef>
          <a:effectRef idx="0">
            <a:schemeClr val="accent1"/>
          </a:effectRef>
          <a:fontRef idx="minor">
            <a:schemeClr val="tx1"/>
          </a:fontRef>
        </p:style>
      </p:cxnSp>
      <p:sp>
        <p:nvSpPr>
          <p:cNvPr id="4" name="文字方塊 17">
            <a:extLst>
              <a:ext uri="{FF2B5EF4-FFF2-40B4-BE49-F238E27FC236}">
                <a16:creationId xmlns:a16="http://schemas.microsoft.com/office/drawing/2014/main" id="{C79577CA-BEFD-60C3-26E1-0468BD925902}"/>
              </a:ext>
            </a:extLst>
          </p:cNvPr>
          <p:cNvSpPr txBox="1"/>
          <p:nvPr/>
        </p:nvSpPr>
        <p:spPr>
          <a:xfrm>
            <a:off x="1304698" y="6160150"/>
            <a:ext cx="4895599" cy="523220"/>
          </a:xfrm>
          <a:prstGeom prst="rect">
            <a:avLst/>
          </a:prstGeom>
          <a:noFill/>
        </p:spPr>
        <p:txBody>
          <a:bodyPr wrap="square" rtlCol="0" anchor="t">
            <a:spAutoFit/>
          </a:bodyPr>
          <a:lstStyle/>
          <a:p>
            <a:r>
              <a:rPr kumimoji="1" lang="en-US" altLang="zh-TW" sz="1400" kern="0">
                <a:solidFill>
                  <a:srgbClr val="B2FF4B"/>
                </a:solidFill>
                <a:ea typeface="微軟正黑體"/>
                <a:cs typeface="Lato"/>
                <a:sym typeface="Lato"/>
              </a:rPr>
              <a:t>Storage pool expansion allows only the same kinds of disks, SSDs and HDDs cannot be mixed</a:t>
            </a:r>
            <a:endParaRPr kumimoji="1" lang="en-US" altLang="zh-TW" sz="1400" kern="0">
              <a:solidFill>
                <a:srgbClr val="B2FF4B"/>
              </a:solidFill>
              <a:latin typeface="Arial"/>
              <a:ea typeface="微軟正黑體"/>
              <a:cs typeface="Lato"/>
              <a:sym typeface="Lato"/>
            </a:endParaRPr>
          </a:p>
        </p:txBody>
      </p:sp>
      <p:pic>
        <p:nvPicPr>
          <p:cNvPr id="6" name="圖片 20">
            <a:extLst>
              <a:ext uri="{FF2B5EF4-FFF2-40B4-BE49-F238E27FC236}">
                <a16:creationId xmlns:a16="http://schemas.microsoft.com/office/drawing/2014/main" id="{0C8B9516-8D32-5403-7177-1EAA5419446F}"/>
              </a:ext>
            </a:extLst>
          </p:cNvPr>
          <p:cNvPicPr>
            <a:picLocks noChangeAspect="1"/>
          </p:cNvPicPr>
          <p:nvPr/>
        </p:nvPicPr>
        <p:blipFill>
          <a:blip r:embed="rId4"/>
          <a:stretch>
            <a:fillRect/>
          </a:stretch>
        </p:blipFill>
        <p:spPr>
          <a:xfrm>
            <a:off x="961820" y="6278693"/>
            <a:ext cx="326081" cy="286133"/>
          </a:xfrm>
          <a:prstGeom prst="rect">
            <a:avLst/>
          </a:prstGeom>
        </p:spPr>
      </p:pic>
    </p:spTree>
    <p:extLst>
      <p:ext uri="{BB962C8B-B14F-4D97-AF65-F5344CB8AC3E}">
        <p14:creationId xmlns:p14="http://schemas.microsoft.com/office/powerpoint/2010/main" val="3288155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10" name="矩形: 圓角 9">
            <a:extLst>
              <a:ext uri="{FF2B5EF4-FFF2-40B4-BE49-F238E27FC236}">
                <a16:creationId xmlns:a16="http://schemas.microsoft.com/office/drawing/2014/main" id="{61C884E7-ED48-E15D-9A10-4561F211D059}"/>
              </a:ext>
            </a:extLst>
          </p:cNvPr>
          <p:cNvSpPr/>
          <p:nvPr/>
        </p:nvSpPr>
        <p:spPr>
          <a:xfrm>
            <a:off x="6194098" y="3346999"/>
            <a:ext cx="5710756" cy="1573050"/>
          </a:xfrm>
          <a:prstGeom prst="roundRect">
            <a:avLst>
              <a:gd name="adj" fmla="val 9855"/>
            </a:avLst>
          </a:prstGeom>
          <a:gradFill>
            <a:gsLst>
              <a:gs pos="100000">
                <a:srgbClr val="0F6737">
                  <a:alpha val="70980"/>
                </a:srgbClr>
              </a:gs>
              <a:gs pos="79000">
                <a:schemeClr val="tx1">
                  <a:lumMod val="95000"/>
                  <a:lumOff val="5000"/>
                  <a:alpha val="74000"/>
                </a:schemeClr>
              </a:gs>
            </a:gsLst>
            <a:lin ang="5400000" scaled="1"/>
          </a:gradFill>
          <a:ln>
            <a:gradFill>
              <a:gsLst>
                <a:gs pos="46000">
                  <a:schemeClr val="tx1">
                    <a:lumMod val="95000"/>
                    <a:lumOff val="5000"/>
                  </a:schemeClr>
                </a:gs>
                <a:gs pos="0">
                  <a:srgbClr val="0F673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a:latin typeface="+mj-lt"/>
            </a:endParaRPr>
          </a:p>
        </p:txBody>
      </p:sp>
      <p:sp>
        <p:nvSpPr>
          <p:cNvPr id="11" name="矩形: 圓角 10">
            <a:extLst>
              <a:ext uri="{FF2B5EF4-FFF2-40B4-BE49-F238E27FC236}">
                <a16:creationId xmlns:a16="http://schemas.microsoft.com/office/drawing/2014/main" id="{D17AC818-533A-E852-673E-74AFF9B32AAF}"/>
              </a:ext>
            </a:extLst>
          </p:cNvPr>
          <p:cNvSpPr/>
          <p:nvPr/>
        </p:nvSpPr>
        <p:spPr>
          <a:xfrm>
            <a:off x="6185451" y="4999057"/>
            <a:ext cx="5710756" cy="1573050"/>
          </a:xfrm>
          <a:prstGeom prst="roundRect">
            <a:avLst>
              <a:gd name="adj" fmla="val 9855"/>
            </a:avLst>
          </a:prstGeom>
          <a:gradFill>
            <a:gsLst>
              <a:gs pos="100000">
                <a:srgbClr val="0F6737">
                  <a:alpha val="70980"/>
                </a:srgbClr>
              </a:gs>
              <a:gs pos="79000">
                <a:schemeClr val="tx1">
                  <a:lumMod val="95000"/>
                  <a:lumOff val="5000"/>
                  <a:alpha val="74000"/>
                </a:schemeClr>
              </a:gs>
            </a:gsLst>
            <a:lin ang="5400000" scaled="1"/>
          </a:gradFill>
          <a:ln>
            <a:gradFill>
              <a:gsLst>
                <a:gs pos="46000">
                  <a:schemeClr val="tx1">
                    <a:lumMod val="95000"/>
                    <a:lumOff val="5000"/>
                  </a:schemeClr>
                </a:gs>
                <a:gs pos="0">
                  <a:srgbClr val="0F673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a:latin typeface="+mj-lt"/>
            </a:endParaRPr>
          </a:p>
        </p:txBody>
      </p:sp>
      <p:sp>
        <p:nvSpPr>
          <p:cNvPr id="12" name="矩形: 圓角 11">
            <a:extLst>
              <a:ext uri="{FF2B5EF4-FFF2-40B4-BE49-F238E27FC236}">
                <a16:creationId xmlns:a16="http://schemas.microsoft.com/office/drawing/2014/main" id="{6840C9F2-7D20-2C37-33D4-9CB6BCBB33AD}"/>
              </a:ext>
            </a:extLst>
          </p:cNvPr>
          <p:cNvSpPr/>
          <p:nvPr/>
        </p:nvSpPr>
        <p:spPr>
          <a:xfrm>
            <a:off x="6185452" y="1645085"/>
            <a:ext cx="5710756" cy="1573050"/>
          </a:xfrm>
          <a:prstGeom prst="roundRect">
            <a:avLst>
              <a:gd name="adj" fmla="val 9855"/>
            </a:avLst>
          </a:prstGeom>
          <a:gradFill>
            <a:gsLst>
              <a:gs pos="100000">
                <a:srgbClr val="0F6737">
                  <a:alpha val="70980"/>
                </a:srgbClr>
              </a:gs>
              <a:gs pos="79000">
                <a:schemeClr val="tx1">
                  <a:lumMod val="95000"/>
                  <a:lumOff val="5000"/>
                  <a:alpha val="74000"/>
                </a:schemeClr>
              </a:gs>
            </a:gsLst>
            <a:lin ang="5400000" scaled="1"/>
          </a:gradFill>
          <a:ln>
            <a:gradFill>
              <a:gsLst>
                <a:gs pos="46000">
                  <a:schemeClr val="tx1">
                    <a:lumMod val="95000"/>
                    <a:lumOff val="5000"/>
                  </a:schemeClr>
                </a:gs>
                <a:gs pos="0">
                  <a:srgbClr val="0F673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a:latin typeface="+mj-lt"/>
            </a:endParaRPr>
          </a:p>
        </p:txBody>
      </p:sp>
      <p:sp>
        <p:nvSpPr>
          <p:cNvPr id="8" name="矩形: 圓角 7">
            <a:extLst>
              <a:ext uri="{FF2B5EF4-FFF2-40B4-BE49-F238E27FC236}">
                <a16:creationId xmlns:a16="http://schemas.microsoft.com/office/drawing/2014/main" id="{E70B3F1B-C557-DEF4-1413-EF71DAD2AE8D}"/>
              </a:ext>
            </a:extLst>
          </p:cNvPr>
          <p:cNvSpPr/>
          <p:nvPr/>
        </p:nvSpPr>
        <p:spPr>
          <a:xfrm>
            <a:off x="342779" y="3346999"/>
            <a:ext cx="5710756" cy="1573050"/>
          </a:xfrm>
          <a:prstGeom prst="roundRect">
            <a:avLst>
              <a:gd name="adj" fmla="val 9855"/>
            </a:avLst>
          </a:prstGeom>
          <a:gradFill>
            <a:gsLst>
              <a:gs pos="100000">
                <a:srgbClr val="0F6737">
                  <a:alpha val="70980"/>
                </a:srgbClr>
              </a:gs>
              <a:gs pos="79000">
                <a:schemeClr val="tx1">
                  <a:lumMod val="95000"/>
                  <a:lumOff val="5000"/>
                  <a:alpha val="74000"/>
                </a:schemeClr>
              </a:gs>
            </a:gsLst>
            <a:lin ang="5400000" scaled="1"/>
          </a:gradFill>
          <a:ln>
            <a:gradFill>
              <a:gsLst>
                <a:gs pos="46000">
                  <a:schemeClr val="tx1">
                    <a:lumMod val="95000"/>
                    <a:lumOff val="5000"/>
                  </a:schemeClr>
                </a:gs>
                <a:gs pos="0">
                  <a:srgbClr val="0F673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a:latin typeface="+mj-lt"/>
            </a:endParaRPr>
          </a:p>
        </p:txBody>
      </p:sp>
      <p:sp>
        <p:nvSpPr>
          <p:cNvPr id="9" name="矩形: 圓角 8">
            <a:extLst>
              <a:ext uri="{FF2B5EF4-FFF2-40B4-BE49-F238E27FC236}">
                <a16:creationId xmlns:a16="http://schemas.microsoft.com/office/drawing/2014/main" id="{FCAC04C8-67C5-FF16-6478-945BD2F3945E}"/>
              </a:ext>
            </a:extLst>
          </p:cNvPr>
          <p:cNvSpPr/>
          <p:nvPr/>
        </p:nvSpPr>
        <p:spPr>
          <a:xfrm>
            <a:off x="334132" y="4999057"/>
            <a:ext cx="5710756" cy="1573050"/>
          </a:xfrm>
          <a:prstGeom prst="roundRect">
            <a:avLst>
              <a:gd name="adj" fmla="val 9855"/>
            </a:avLst>
          </a:prstGeom>
          <a:gradFill>
            <a:gsLst>
              <a:gs pos="100000">
                <a:srgbClr val="0F6737">
                  <a:alpha val="70980"/>
                </a:srgbClr>
              </a:gs>
              <a:gs pos="79000">
                <a:schemeClr val="tx1">
                  <a:lumMod val="95000"/>
                  <a:lumOff val="5000"/>
                  <a:alpha val="74000"/>
                </a:schemeClr>
              </a:gs>
            </a:gsLst>
            <a:lin ang="5400000" scaled="1"/>
          </a:gradFill>
          <a:ln>
            <a:gradFill>
              <a:gsLst>
                <a:gs pos="46000">
                  <a:schemeClr val="tx1">
                    <a:lumMod val="95000"/>
                    <a:lumOff val="5000"/>
                  </a:schemeClr>
                </a:gs>
                <a:gs pos="0">
                  <a:srgbClr val="0F673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a:latin typeface="+mj-lt"/>
            </a:endParaRPr>
          </a:p>
        </p:txBody>
      </p:sp>
      <p:sp>
        <p:nvSpPr>
          <p:cNvPr id="7" name="矩形: 圓角 6">
            <a:extLst>
              <a:ext uri="{FF2B5EF4-FFF2-40B4-BE49-F238E27FC236}">
                <a16:creationId xmlns:a16="http://schemas.microsoft.com/office/drawing/2014/main" id="{D76CB92B-B76C-C3C3-7959-A45356669E74}"/>
              </a:ext>
            </a:extLst>
          </p:cNvPr>
          <p:cNvSpPr/>
          <p:nvPr/>
        </p:nvSpPr>
        <p:spPr>
          <a:xfrm>
            <a:off x="334133" y="1645085"/>
            <a:ext cx="5710756" cy="1573050"/>
          </a:xfrm>
          <a:prstGeom prst="roundRect">
            <a:avLst>
              <a:gd name="adj" fmla="val 9855"/>
            </a:avLst>
          </a:prstGeom>
          <a:gradFill>
            <a:gsLst>
              <a:gs pos="100000">
                <a:srgbClr val="0F6737">
                  <a:alpha val="70980"/>
                </a:srgbClr>
              </a:gs>
              <a:gs pos="79000">
                <a:schemeClr val="tx1">
                  <a:lumMod val="95000"/>
                  <a:lumOff val="5000"/>
                  <a:alpha val="74000"/>
                </a:schemeClr>
              </a:gs>
            </a:gsLst>
            <a:lin ang="5400000" scaled="1"/>
          </a:gradFill>
          <a:ln>
            <a:gradFill>
              <a:gsLst>
                <a:gs pos="46000">
                  <a:schemeClr val="tx1">
                    <a:lumMod val="95000"/>
                    <a:lumOff val="5000"/>
                  </a:schemeClr>
                </a:gs>
                <a:gs pos="0">
                  <a:srgbClr val="0F673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a:latin typeface="+mj-lt"/>
            </a:endParaRPr>
          </a:p>
        </p:txBody>
      </p:sp>
      <p:sp>
        <p:nvSpPr>
          <p:cNvPr id="309" name="Google Shape;309;p35"/>
          <p:cNvSpPr txBox="1">
            <a:spLocks noGrp="1"/>
          </p:cNvSpPr>
          <p:nvPr>
            <p:ph type="title" idx="4294967295"/>
          </p:nvPr>
        </p:nvSpPr>
        <p:spPr>
          <a:xfrm>
            <a:off x="0" y="117916"/>
            <a:ext cx="12192000" cy="1404326"/>
          </a:xfrm>
        </p:spPr>
        <p:txBody>
          <a:bodyPr spcFirstLastPara="1" vert="horz" wrap="square" lIns="121900" tIns="121900" rIns="121900" bIns="121900" rtlCol="0" anchor="t" anchorCtr="0">
            <a:noAutofit/>
          </a:bodyPr>
          <a:lstStyle/>
          <a:p>
            <a:pPr algn="ctr"/>
            <a:r>
              <a:rPr lang="en-US" altLang="zh-TW" b="1">
                <a:solidFill>
                  <a:schemeClr val="bg1"/>
                </a:solidFill>
                <a:sym typeface="Arial" panose="020B0604020202020204" pitchFamily="34" charset="0"/>
              </a:rPr>
              <a:t>TL-R1200PES-RP, TL-R1600PES-RP</a:t>
            </a:r>
            <a:br>
              <a:rPr lang="en-US" altLang="zh-TW" b="1">
                <a:solidFill>
                  <a:schemeClr val="bg1"/>
                </a:solidFill>
                <a:sym typeface="Arial" panose="020B0604020202020204" pitchFamily="34" charset="0"/>
              </a:rPr>
            </a:br>
            <a:r>
              <a:rPr lang="en-US" altLang="zh-TW" b="1">
                <a:solidFill>
                  <a:schemeClr val="bg1"/>
                </a:solidFill>
                <a:sym typeface="Arial" panose="020B0604020202020204" pitchFamily="34" charset="0"/>
              </a:rPr>
              <a:t>TL-R2400PES-RP petabyte-scale storage</a:t>
            </a:r>
            <a:br>
              <a:rPr lang="en-US" altLang="zh-TW" b="1">
                <a:solidFill>
                  <a:schemeClr val="bg1"/>
                </a:solidFill>
                <a:sym typeface="Arial" panose="020B0604020202020204" pitchFamily="34" charset="0"/>
              </a:rPr>
            </a:br>
            <a:endParaRPr lang="zh-TW" altLang="en-US" b="1">
              <a:solidFill>
                <a:schemeClr val="bg1"/>
              </a:solidFill>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indent="-239994">
              <a:lnSpc>
                <a:spcPct val="130000"/>
              </a:lnSpc>
              <a:spcBef>
                <a:spcPts val="800"/>
              </a:spcBef>
              <a:buClr>
                <a:srgbClr val="F4D088"/>
              </a:buClr>
              <a:buSzPct val="100000"/>
              <a:buFont typeface="Arial"/>
              <a:buChar char="•"/>
            </a:pPr>
            <a:r>
              <a:rPr lang="en-US" altLang="zh-TW"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indent="-239994">
              <a:lnSpc>
                <a:spcPct val="130000"/>
              </a:lnSpc>
              <a:spcBef>
                <a:spcPts val="800"/>
              </a:spcBef>
              <a:buClr>
                <a:srgbClr val="F4D088"/>
              </a:buClr>
              <a:buSzPct val="100000"/>
              <a:buFont typeface="Arial"/>
              <a:buChar char="•"/>
            </a:pPr>
            <a:r>
              <a:rPr lang="zh-TW" altLang="en-US"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lang="en-US" altLang="zh-TW"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239994" indent="-239994">
              <a:lnSpc>
                <a:spcPct val="130000"/>
              </a:lnSpc>
              <a:spcBef>
                <a:spcPts val="800"/>
              </a:spcBef>
              <a:buClr>
                <a:srgbClr val="F4D088"/>
              </a:buClr>
              <a:buSzPct val="100000"/>
              <a:buFont typeface="Arial"/>
              <a:buChar char="•"/>
            </a:pPr>
            <a:r>
              <a:rPr lang="en-US" altLang="zh-TW"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indent="-239994">
              <a:lnSpc>
                <a:spcPct val="130000"/>
              </a:lnSpc>
              <a:spcBef>
                <a:spcPts val="800"/>
              </a:spcBef>
              <a:buClr>
                <a:srgbClr val="F4D088"/>
              </a:buClr>
              <a:buSzPct val="100000"/>
              <a:buFont typeface="Arial"/>
              <a:buChar char="•"/>
            </a:pPr>
            <a:r>
              <a:rPr lang="zh-CN" altLang="en-US"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lang="en-US" sz="2667"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hero</a:t>
            </a:r>
          </a:p>
          <a:p>
            <a:pPr marL="0" indent="0">
              <a:buNone/>
            </a:pPr>
            <a:r>
              <a:rPr lang="en-US"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endParaRPr lang="en-US" sz="16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Google Shape;298;p34">
            <a:extLst>
              <a:ext uri="{FF2B5EF4-FFF2-40B4-BE49-F238E27FC236}">
                <a16:creationId xmlns:a16="http://schemas.microsoft.com/office/drawing/2014/main" id="{0A386CCA-2310-48BC-B349-184FB8A6F428}"/>
              </a:ext>
            </a:extLst>
          </p:cNvPr>
          <p:cNvSpPr txBox="1">
            <a:spLocks/>
          </p:cNvSpPr>
          <p:nvPr/>
        </p:nvSpPr>
        <p:spPr>
          <a:xfrm>
            <a:off x="1587767" y="3528048"/>
            <a:ext cx="4492473" cy="656732"/>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ts val="2500"/>
              </a:lnSpc>
              <a:buSzPts val="935"/>
              <a:buNone/>
            </a:pPr>
            <a:r>
              <a:rPr lang="en-US" altLang="zh-TW" sz="2200" b="1">
                <a:solidFill>
                  <a:srgbClr val="00FF00"/>
                </a:solidFill>
                <a:latin typeface="+mj-lt"/>
                <a:ea typeface="微軟正黑體"/>
                <a:cs typeface="+mn-ea"/>
                <a:sym typeface="Arial" panose="020B0604020202020204" pitchFamily="34" charset="0"/>
              </a:rPr>
              <a:t>Bandwidth up to 64 Gb/s</a:t>
            </a:r>
          </a:p>
        </p:txBody>
      </p:sp>
      <p:sp>
        <p:nvSpPr>
          <p:cNvPr id="16" name="Google Shape;298;p34">
            <a:extLst>
              <a:ext uri="{FF2B5EF4-FFF2-40B4-BE49-F238E27FC236}">
                <a16:creationId xmlns:a16="http://schemas.microsoft.com/office/drawing/2014/main" id="{DD44DE7B-49BF-44FA-8F51-501E3F3ED381}"/>
              </a:ext>
            </a:extLst>
          </p:cNvPr>
          <p:cNvSpPr txBox="1">
            <a:spLocks/>
          </p:cNvSpPr>
          <p:nvPr/>
        </p:nvSpPr>
        <p:spPr>
          <a:xfrm>
            <a:off x="7307169" y="1748308"/>
            <a:ext cx="5219649" cy="776607"/>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RPr/>
            </a:defPPr>
            <a:lvl1pPr marL="0" indent="0">
              <a:buClr>
                <a:schemeClr val="dk1"/>
              </a:buClr>
              <a:buSzPts val="935"/>
              <a:buFont typeface="Lato"/>
              <a:buNone/>
              <a:defRPr sz="1800" b="1">
                <a:solidFill>
                  <a:srgbClr val="74492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pPr>
              <a:lnSpc>
                <a:spcPts val="2500"/>
              </a:lnSpc>
            </a:pPr>
            <a:r>
              <a:rPr lang="en-US" altLang="zh-TW" sz="2200">
                <a:solidFill>
                  <a:srgbClr val="00FF00"/>
                </a:solidFill>
                <a:latin typeface="+mj-lt"/>
                <a:sym typeface="Arial" panose="020B0604020202020204" pitchFamily="34" charset="0"/>
              </a:rPr>
              <a:t>Maximum 12 JBODs supported</a:t>
            </a:r>
          </a:p>
        </p:txBody>
      </p:sp>
      <p:sp>
        <p:nvSpPr>
          <p:cNvPr id="37" name="Google Shape;298;p34">
            <a:extLst>
              <a:ext uri="{FF2B5EF4-FFF2-40B4-BE49-F238E27FC236}">
                <a16:creationId xmlns:a16="http://schemas.microsoft.com/office/drawing/2014/main" id="{16087413-7367-4E4B-B082-2358F21F2756}"/>
              </a:ext>
            </a:extLst>
          </p:cNvPr>
          <p:cNvSpPr txBox="1">
            <a:spLocks/>
          </p:cNvSpPr>
          <p:nvPr/>
        </p:nvSpPr>
        <p:spPr>
          <a:xfrm>
            <a:off x="1587767" y="3967672"/>
            <a:ext cx="3954484" cy="873991"/>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20000"/>
              </a:lnSpc>
              <a:buClr>
                <a:srgbClr val="F4D088"/>
              </a:buClr>
              <a:buSzPct val="100000"/>
              <a:buNone/>
            </a:pPr>
            <a:r>
              <a:rPr lang="en-US" altLang="zh-TW">
                <a:solidFill>
                  <a:schemeClr val="bg1"/>
                </a:solidFill>
                <a:latin typeface="+mj-lt"/>
                <a:ea typeface="微軟正黑體"/>
                <a:cs typeface="+mn-ea"/>
                <a:sym typeface="Arial" panose="020B0604020202020204" pitchFamily="34" charset="0"/>
              </a:rPr>
              <a:t>With the QXP-3X8PES expansion card, the bandwidth can reach up to 64 Gb/s, making data transfer much faster</a:t>
            </a:r>
          </a:p>
        </p:txBody>
      </p:sp>
      <p:sp>
        <p:nvSpPr>
          <p:cNvPr id="39" name="Google Shape;298;p34">
            <a:extLst>
              <a:ext uri="{FF2B5EF4-FFF2-40B4-BE49-F238E27FC236}">
                <a16:creationId xmlns:a16="http://schemas.microsoft.com/office/drawing/2014/main" id="{1D9DD7AF-6493-4FD8-8305-3BEA86FE5CA7}"/>
              </a:ext>
            </a:extLst>
          </p:cNvPr>
          <p:cNvSpPr txBox="1">
            <a:spLocks/>
          </p:cNvSpPr>
          <p:nvPr/>
        </p:nvSpPr>
        <p:spPr>
          <a:xfrm>
            <a:off x="7307169" y="2222830"/>
            <a:ext cx="4428818" cy="960000"/>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20000"/>
              </a:lnSpc>
              <a:buClr>
                <a:srgbClr val="F4D088"/>
              </a:buClr>
              <a:buSzPct val="100000"/>
              <a:buNone/>
            </a:pPr>
            <a:r>
              <a:rPr lang="en-US" altLang="zh-TW">
                <a:solidFill>
                  <a:schemeClr val="bg1"/>
                </a:solidFill>
                <a:latin typeface="+mj-lt"/>
                <a:ea typeface="微軟正黑體"/>
                <a:cs typeface="+mn-ea"/>
                <a:sym typeface="Arial" panose="020B0604020202020204" pitchFamily="34" charset="0"/>
              </a:rPr>
              <a:t>A single NAS can support up to 12 TL PES SATA JBOD units (depending on the NAS platform and the number of PCIe slots, please refer to the NAS/JBOD compatibility list)</a:t>
            </a:r>
            <a:endParaRPr lang="en-US">
              <a:solidFill>
                <a:schemeClr val="bg1"/>
              </a:solidFill>
              <a:latin typeface="+mj-lt"/>
              <a:ea typeface="微軟正黑體"/>
              <a:cs typeface="+mn-ea"/>
            </a:endParaRPr>
          </a:p>
        </p:txBody>
      </p:sp>
      <p:sp>
        <p:nvSpPr>
          <p:cNvPr id="46" name="Google Shape;298;p34">
            <a:extLst>
              <a:ext uri="{FF2B5EF4-FFF2-40B4-BE49-F238E27FC236}">
                <a16:creationId xmlns:a16="http://schemas.microsoft.com/office/drawing/2014/main" id="{6850BF6F-BC55-408D-847E-3473EA1E1BAE}"/>
              </a:ext>
            </a:extLst>
          </p:cNvPr>
          <p:cNvSpPr txBox="1">
            <a:spLocks/>
          </p:cNvSpPr>
          <p:nvPr/>
        </p:nvSpPr>
        <p:spPr>
          <a:xfrm>
            <a:off x="1587767" y="2222830"/>
            <a:ext cx="3858611" cy="776607"/>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Clr>
                <a:srgbClr val="F4D088"/>
              </a:buClr>
              <a:buSzPct val="100000"/>
              <a:buNone/>
            </a:pPr>
            <a:r>
              <a:rPr lang="en-US" altLang="zh-TW">
                <a:solidFill>
                  <a:schemeClr val="bg1"/>
                </a:solidFill>
                <a:latin typeface="+mj-lt"/>
                <a:ea typeface="微軟正黑體" panose="020B0604030504040204" pitchFamily="34" charset="-120"/>
                <a:cs typeface="+mn-ea"/>
                <a:sym typeface="Arial" panose="020B0604020202020204" pitchFamily="34" charset="0"/>
              </a:rPr>
              <a:t>SATA HDD (22 TB Each) with 12 units in series for a total capacity of 4 PB</a:t>
            </a:r>
          </a:p>
        </p:txBody>
      </p:sp>
      <p:sp>
        <p:nvSpPr>
          <p:cNvPr id="48" name="Google Shape;298;p34">
            <a:extLst>
              <a:ext uri="{FF2B5EF4-FFF2-40B4-BE49-F238E27FC236}">
                <a16:creationId xmlns:a16="http://schemas.microsoft.com/office/drawing/2014/main" id="{FBF4E2CD-3BC6-4102-B197-B784A8A3E5AD}"/>
              </a:ext>
            </a:extLst>
          </p:cNvPr>
          <p:cNvSpPr txBox="1">
            <a:spLocks/>
          </p:cNvSpPr>
          <p:nvPr/>
        </p:nvSpPr>
        <p:spPr>
          <a:xfrm>
            <a:off x="7307170" y="3842412"/>
            <a:ext cx="4589038" cy="815094"/>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Clr>
                <a:srgbClr val="F4D088"/>
              </a:buClr>
              <a:buSzPct val="100000"/>
              <a:buNone/>
            </a:pPr>
            <a:r>
              <a:rPr lang="en-US" altLang="zh-TW">
                <a:solidFill>
                  <a:schemeClr val="bg1"/>
                </a:solidFill>
                <a:latin typeface="+mj-lt"/>
                <a:ea typeface="微軟正黑體" panose="020B0604030504040204" pitchFamily="34" charset="-120"/>
                <a:cs typeface="+mn-ea"/>
                <a:sym typeface="Arial" panose="020B0604020202020204" pitchFamily="34" charset="0"/>
              </a:rPr>
              <a:t>12 x TL-R2400PES-RP JBOD can support up to 288 cost-effective (SATA) disks</a:t>
            </a:r>
            <a:endParaRPr lang="en-US">
              <a:solidFill>
                <a:schemeClr val="bg1"/>
              </a:solidFill>
              <a:latin typeface="+mj-lt"/>
              <a:ea typeface="微軟正黑體" panose="020B0604030504040204" pitchFamily="34" charset="-120"/>
              <a:cs typeface="+mn-ea"/>
              <a:sym typeface="Arial" panose="020B0604020202020204" pitchFamily="34" charset="0"/>
            </a:endParaRPr>
          </a:p>
        </p:txBody>
      </p:sp>
      <p:sp>
        <p:nvSpPr>
          <p:cNvPr id="49" name="Google Shape;298;p34">
            <a:extLst>
              <a:ext uri="{FF2B5EF4-FFF2-40B4-BE49-F238E27FC236}">
                <a16:creationId xmlns:a16="http://schemas.microsoft.com/office/drawing/2014/main" id="{8CA53D96-6BAE-4DFA-AC46-F0691A7C688F}"/>
              </a:ext>
            </a:extLst>
          </p:cNvPr>
          <p:cNvSpPr txBox="1">
            <a:spLocks/>
          </p:cNvSpPr>
          <p:nvPr/>
        </p:nvSpPr>
        <p:spPr>
          <a:xfrm>
            <a:off x="7307169" y="3536832"/>
            <a:ext cx="4730456" cy="551679"/>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ts val="2500"/>
              </a:lnSpc>
              <a:buClr>
                <a:srgbClr val="F4D088"/>
              </a:buClr>
              <a:buSzPct val="100000"/>
              <a:buNone/>
            </a:pPr>
            <a:r>
              <a:rPr lang="en-US" altLang="zh-TW" sz="2200" b="1">
                <a:solidFill>
                  <a:srgbClr val="00FF00"/>
                </a:solidFill>
                <a:latin typeface="+mj-lt"/>
                <a:ea typeface="微軟正黑體" panose="020B0604030504040204" pitchFamily="34" charset="-120"/>
                <a:cs typeface="+mn-ea"/>
                <a:sym typeface="Arial" panose="020B0604020202020204" pitchFamily="34" charset="0"/>
              </a:rPr>
              <a:t>Support up to 288 SATA drives</a:t>
            </a:r>
          </a:p>
        </p:txBody>
      </p:sp>
      <p:sp>
        <p:nvSpPr>
          <p:cNvPr id="26" name="Google Shape;298;p34">
            <a:extLst>
              <a:ext uri="{FF2B5EF4-FFF2-40B4-BE49-F238E27FC236}">
                <a16:creationId xmlns:a16="http://schemas.microsoft.com/office/drawing/2014/main" id="{43857BD8-485F-4275-B262-BC4BD0693F20}"/>
              </a:ext>
            </a:extLst>
          </p:cNvPr>
          <p:cNvSpPr txBox="1">
            <a:spLocks/>
          </p:cNvSpPr>
          <p:nvPr/>
        </p:nvSpPr>
        <p:spPr>
          <a:xfrm>
            <a:off x="1587767" y="5222106"/>
            <a:ext cx="4438380" cy="567296"/>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ts val="2500"/>
              </a:lnSpc>
              <a:buSzPts val="935"/>
              <a:buNone/>
            </a:pPr>
            <a:r>
              <a:rPr lang="en-US" altLang="zh-TW" sz="2200" b="1">
                <a:solidFill>
                  <a:srgbClr val="00FF00"/>
                </a:solidFill>
                <a:latin typeface="+mj-lt"/>
                <a:ea typeface="微軟正黑體" panose="020B0604030504040204" pitchFamily="34" charset="-120"/>
                <a:cs typeface="+mn-ea"/>
                <a:sym typeface="Arial" panose="020B0604020202020204" pitchFamily="34" charset="0"/>
              </a:rPr>
              <a:t>Host-based power management</a:t>
            </a:r>
          </a:p>
        </p:txBody>
      </p:sp>
      <p:sp>
        <p:nvSpPr>
          <p:cNvPr id="27" name="Google Shape;298;p34">
            <a:extLst>
              <a:ext uri="{FF2B5EF4-FFF2-40B4-BE49-F238E27FC236}">
                <a16:creationId xmlns:a16="http://schemas.microsoft.com/office/drawing/2014/main" id="{03A4A8CB-2963-4912-B924-CF7F1C6DB5DD}"/>
              </a:ext>
            </a:extLst>
          </p:cNvPr>
          <p:cNvSpPr txBox="1">
            <a:spLocks/>
          </p:cNvSpPr>
          <p:nvPr/>
        </p:nvSpPr>
        <p:spPr>
          <a:xfrm>
            <a:off x="1587767" y="5801377"/>
            <a:ext cx="4163532" cy="1078457"/>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Clr>
                <a:srgbClr val="F4D088"/>
              </a:buClr>
              <a:buSzPct val="100000"/>
              <a:buNone/>
            </a:pPr>
            <a:r>
              <a:rPr lang="en-US" altLang="zh-TW">
                <a:solidFill>
                  <a:schemeClr val="bg1"/>
                </a:solidFill>
                <a:latin typeface="+mj-lt"/>
                <a:ea typeface="微軟正黑體" panose="020B0604030504040204" pitchFamily="34" charset="-120"/>
                <a:cs typeface="+mn-ea"/>
                <a:sym typeface="Arial" panose="020B0604020202020204" pitchFamily="34" charset="0"/>
              </a:rPr>
              <a:t>JBOD power status is linked with the host NAS, which helps to reduce hardware management tasks for IT staff.</a:t>
            </a:r>
          </a:p>
        </p:txBody>
      </p:sp>
      <p:sp>
        <p:nvSpPr>
          <p:cNvPr id="33" name="Google Shape;298;p34">
            <a:extLst>
              <a:ext uri="{FF2B5EF4-FFF2-40B4-BE49-F238E27FC236}">
                <a16:creationId xmlns:a16="http://schemas.microsoft.com/office/drawing/2014/main" id="{775A6776-F207-47F5-8F9C-6806C16819F3}"/>
              </a:ext>
            </a:extLst>
          </p:cNvPr>
          <p:cNvSpPr txBox="1">
            <a:spLocks/>
          </p:cNvSpPr>
          <p:nvPr/>
        </p:nvSpPr>
        <p:spPr>
          <a:xfrm>
            <a:off x="7307169" y="5657846"/>
            <a:ext cx="4643944" cy="1130552"/>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Clr>
                <a:srgbClr val="F4D088"/>
              </a:buClr>
              <a:buSzPct val="100000"/>
              <a:buNone/>
            </a:pPr>
            <a:r>
              <a:rPr lang="en-US" altLang="zh-TW">
                <a:solidFill>
                  <a:schemeClr val="bg1"/>
                </a:solidFill>
                <a:latin typeface="+mj-lt"/>
                <a:ea typeface="微軟正黑體" panose="020B0604030504040204" pitchFamily="34" charset="-120"/>
                <a:cs typeface="+mn-ea"/>
                <a:sym typeface="Arial" panose="020B0604020202020204" pitchFamily="34" charset="0"/>
              </a:rPr>
              <a:t>In addition to supporting hot-swappable hard drives, JBOD hot-swappable is also provided, making it faster for IT personnel to migrate large amounts of data between NAS models</a:t>
            </a:r>
            <a:endParaRPr lang="en-US">
              <a:solidFill>
                <a:schemeClr val="bg1"/>
              </a:solidFill>
              <a:latin typeface="+mj-lt"/>
              <a:ea typeface="微軟正黑體" panose="020B0604030504040204" pitchFamily="34" charset="-120"/>
              <a:cs typeface="+mn-ea"/>
              <a:sym typeface="Arial" panose="020B0604020202020204" pitchFamily="34" charset="0"/>
            </a:endParaRPr>
          </a:p>
        </p:txBody>
      </p:sp>
      <p:sp>
        <p:nvSpPr>
          <p:cNvPr id="38" name="Google Shape;298;p34">
            <a:extLst>
              <a:ext uri="{FF2B5EF4-FFF2-40B4-BE49-F238E27FC236}">
                <a16:creationId xmlns:a16="http://schemas.microsoft.com/office/drawing/2014/main" id="{FD0F6B58-3D35-434A-BCEB-A4BEE0A70F0C}"/>
              </a:ext>
            </a:extLst>
          </p:cNvPr>
          <p:cNvSpPr txBox="1">
            <a:spLocks/>
          </p:cNvSpPr>
          <p:nvPr/>
        </p:nvSpPr>
        <p:spPr>
          <a:xfrm>
            <a:off x="7307169" y="5102076"/>
            <a:ext cx="4730457" cy="647947"/>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ts val="2500"/>
              </a:lnSpc>
              <a:buClr>
                <a:srgbClr val="F4D088"/>
              </a:buClr>
              <a:buSzPct val="100000"/>
              <a:buNone/>
            </a:pPr>
            <a:r>
              <a:rPr lang="en-US" altLang="zh-TW" sz="2200" b="1">
                <a:solidFill>
                  <a:srgbClr val="00FF00"/>
                </a:solidFill>
                <a:latin typeface="+mj-lt"/>
                <a:ea typeface="微軟正黑體" panose="020B0604030504040204" pitchFamily="34" charset="-120"/>
                <a:cs typeface="+mn-ea"/>
                <a:sym typeface="Arial" panose="020B0604020202020204" pitchFamily="34" charset="0"/>
              </a:rPr>
              <a:t>Hot-swappable functionality for easy migration</a:t>
            </a:r>
          </a:p>
        </p:txBody>
      </p:sp>
      <p:pic>
        <p:nvPicPr>
          <p:cNvPr id="5" name="圖片 4">
            <a:extLst>
              <a:ext uri="{FF2B5EF4-FFF2-40B4-BE49-F238E27FC236}">
                <a16:creationId xmlns:a16="http://schemas.microsoft.com/office/drawing/2014/main" id="{AF96AF1D-5C73-B82E-DC29-0B5E356D0E2F}"/>
              </a:ext>
            </a:extLst>
          </p:cNvPr>
          <p:cNvPicPr>
            <a:picLocks noChangeAspect="1"/>
          </p:cNvPicPr>
          <p:nvPr/>
        </p:nvPicPr>
        <p:blipFill>
          <a:blip r:embed="rId3">
            <a:lum bright="70000" contrast="-70000"/>
          </a:blip>
          <a:stretch>
            <a:fillRect/>
          </a:stretch>
        </p:blipFill>
        <p:spPr>
          <a:xfrm>
            <a:off x="566291" y="3632263"/>
            <a:ext cx="888705" cy="888705"/>
          </a:xfrm>
          <a:prstGeom prst="rect">
            <a:avLst/>
          </a:prstGeom>
        </p:spPr>
      </p:pic>
      <p:pic>
        <p:nvPicPr>
          <p:cNvPr id="19" name="圖片 18">
            <a:extLst>
              <a:ext uri="{FF2B5EF4-FFF2-40B4-BE49-F238E27FC236}">
                <a16:creationId xmlns:a16="http://schemas.microsoft.com/office/drawing/2014/main" id="{7842C1C5-1A3E-B570-07A7-D0C729CC450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70000"/>
                    </a14:imgEffect>
                  </a14:imgLayer>
                </a14:imgProps>
              </a:ext>
            </a:extLst>
          </a:blip>
          <a:stretch>
            <a:fillRect/>
          </a:stretch>
        </p:blipFill>
        <p:spPr>
          <a:xfrm>
            <a:off x="6324737" y="2025937"/>
            <a:ext cx="932909" cy="932909"/>
          </a:xfrm>
          <a:prstGeom prst="rect">
            <a:avLst/>
          </a:prstGeom>
        </p:spPr>
      </p:pic>
      <p:sp>
        <p:nvSpPr>
          <p:cNvPr id="20" name="文字方塊 19">
            <a:extLst>
              <a:ext uri="{FF2B5EF4-FFF2-40B4-BE49-F238E27FC236}">
                <a16:creationId xmlns:a16="http://schemas.microsoft.com/office/drawing/2014/main" id="{473AF9C8-F785-0E78-5A38-349D58D241A3}"/>
              </a:ext>
            </a:extLst>
          </p:cNvPr>
          <p:cNvSpPr txBox="1"/>
          <p:nvPr/>
        </p:nvSpPr>
        <p:spPr>
          <a:xfrm>
            <a:off x="456013" y="1983331"/>
            <a:ext cx="960001" cy="830997"/>
          </a:xfrm>
          <a:prstGeom prst="rect">
            <a:avLst/>
          </a:prstGeom>
          <a:noFill/>
        </p:spPr>
        <p:txBody>
          <a:bodyPr wrap="square" rtlCol="0" anchor="t">
            <a:spAutoFit/>
          </a:bodyPr>
          <a:lstStyle/>
          <a:p>
            <a:r>
              <a:rPr lang="en-US" altLang="zh-TW" sz="2400">
                <a:solidFill>
                  <a:srgbClr val="CFCFCF"/>
                </a:solidFill>
                <a:latin typeface="+mj-lt"/>
              </a:rPr>
              <a:t>  PB</a:t>
            </a:r>
          </a:p>
          <a:p>
            <a:r>
              <a:rPr lang="en-US" altLang="zh-TW" sz="2400">
                <a:solidFill>
                  <a:srgbClr val="CFCFCF"/>
                </a:solidFill>
                <a:latin typeface="+mj-lt"/>
              </a:rPr>
              <a:t>Scale</a:t>
            </a:r>
            <a:endParaRPr lang="zh-TW" altLang="en-US" sz="2400">
              <a:solidFill>
                <a:srgbClr val="CFCFCF"/>
              </a:solidFill>
              <a:latin typeface="+mj-lt"/>
            </a:endParaRPr>
          </a:p>
        </p:txBody>
      </p:sp>
      <p:pic>
        <p:nvPicPr>
          <p:cNvPr id="22" name="圖片 21">
            <a:extLst>
              <a:ext uri="{FF2B5EF4-FFF2-40B4-BE49-F238E27FC236}">
                <a16:creationId xmlns:a16="http://schemas.microsoft.com/office/drawing/2014/main" id="{33E219AB-B2DB-D560-D1F3-89978CD64D51}"/>
              </a:ext>
            </a:extLst>
          </p:cNvPr>
          <p:cNvPicPr>
            <a:picLocks noChangeAspect="1"/>
          </p:cNvPicPr>
          <p:nvPr/>
        </p:nvPicPr>
        <p:blipFill>
          <a:blip r:embed="rId6">
            <a:lum bright="70000" contrast="-70000"/>
          </a:blip>
          <a:stretch>
            <a:fillRect/>
          </a:stretch>
        </p:blipFill>
        <p:spPr>
          <a:xfrm>
            <a:off x="6324737" y="3754134"/>
            <a:ext cx="751585" cy="751585"/>
          </a:xfrm>
          <a:prstGeom prst="rect">
            <a:avLst/>
          </a:prstGeom>
        </p:spPr>
      </p:pic>
      <p:sp>
        <p:nvSpPr>
          <p:cNvPr id="25" name="文字方塊 24">
            <a:extLst>
              <a:ext uri="{FF2B5EF4-FFF2-40B4-BE49-F238E27FC236}">
                <a16:creationId xmlns:a16="http://schemas.microsoft.com/office/drawing/2014/main" id="{57F9204F-7676-762D-FC38-831524FDA1D7}"/>
              </a:ext>
            </a:extLst>
          </p:cNvPr>
          <p:cNvSpPr txBox="1"/>
          <p:nvPr/>
        </p:nvSpPr>
        <p:spPr>
          <a:xfrm>
            <a:off x="6263056" y="5431639"/>
            <a:ext cx="1119534" cy="707886"/>
          </a:xfrm>
          <a:prstGeom prst="rect">
            <a:avLst/>
          </a:prstGeom>
          <a:noFill/>
        </p:spPr>
        <p:txBody>
          <a:bodyPr wrap="square" rtlCol="0" anchor="t">
            <a:spAutoFit/>
          </a:bodyPr>
          <a:lstStyle/>
          <a:p>
            <a:r>
              <a:rPr lang="en-US" altLang="zh-TW" sz="2000">
                <a:solidFill>
                  <a:srgbClr val="CFCFCF"/>
                </a:solidFill>
                <a:latin typeface="+mj-lt"/>
              </a:rPr>
              <a:t>  HOT</a:t>
            </a:r>
          </a:p>
          <a:p>
            <a:r>
              <a:rPr lang="en-US" altLang="zh-TW" sz="2000">
                <a:solidFill>
                  <a:srgbClr val="CFCFCF"/>
                </a:solidFill>
                <a:latin typeface="+mj-lt"/>
              </a:rPr>
              <a:t>SWAP</a:t>
            </a:r>
            <a:endParaRPr lang="zh-TW" altLang="en-US" sz="2000">
              <a:solidFill>
                <a:srgbClr val="CFCFCF"/>
              </a:solidFill>
              <a:latin typeface="+mj-lt"/>
            </a:endParaRPr>
          </a:p>
        </p:txBody>
      </p:sp>
      <p:grpSp>
        <p:nvGrpSpPr>
          <p:cNvPr id="35" name="群組 34">
            <a:extLst>
              <a:ext uri="{FF2B5EF4-FFF2-40B4-BE49-F238E27FC236}">
                <a16:creationId xmlns:a16="http://schemas.microsoft.com/office/drawing/2014/main" id="{D6A4BC25-561E-B973-EE2D-BCF1A0FD783D}"/>
              </a:ext>
            </a:extLst>
          </p:cNvPr>
          <p:cNvGrpSpPr/>
          <p:nvPr/>
        </p:nvGrpSpPr>
        <p:grpSpPr>
          <a:xfrm>
            <a:off x="521462" y="5450337"/>
            <a:ext cx="701179" cy="670490"/>
            <a:chOff x="458394" y="4626843"/>
            <a:chExt cx="1130552" cy="1130552"/>
          </a:xfrm>
        </p:grpSpPr>
        <p:pic>
          <p:nvPicPr>
            <p:cNvPr id="31" name="圖片 30">
              <a:extLst>
                <a:ext uri="{FF2B5EF4-FFF2-40B4-BE49-F238E27FC236}">
                  <a16:creationId xmlns:a16="http://schemas.microsoft.com/office/drawing/2014/main" id="{AA7A4E28-1314-E5B4-186F-6E835B10CBF2}"/>
                </a:ext>
              </a:extLst>
            </p:cNvPr>
            <p:cNvPicPr>
              <a:picLocks noChangeAspect="1"/>
            </p:cNvPicPr>
            <p:nvPr/>
          </p:nvPicPr>
          <p:blipFill>
            <a:blip r:embed="rId7">
              <a:lum bright="70000" contrast="-70000"/>
            </a:blip>
            <a:stretch>
              <a:fillRect/>
            </a:stretch>
          </p:blipFill>
          <p:spPr>
            <a:xfrm>
              <a:off x="458394" y="4626843"/>
              <a:ext cx="1130552" cy="1130552"/>
            </a:xfrm>
            <a:prstGeom prst="rect">
              <a:avLst/>
            </a:prstGeom>
          </p:spPr>
        </p:pic>
        <p:pic>
          <p:nvPicPr>
            <p:cNvPr id="34" name="圖片 33">
              <a:extLst>
                <a:ext uri="{FF2B5EF4-FFF2-40B4-BE49-F238E27FC236}">
                  <a16:creationId xmlns:a16="http://schemas.microsoft.com/office/drawing/2014/main" id="{48772E49-3A47-0BF0-3580-7E6E0F6646B3}"/>
                </a:ext>
              </a:extLst>
            </p:cNvPr>
            <p:cNvPicPr>
              <a:picLocks noChangeAspect="1"/>
            </p:cNvPicPr>
            <p:nvPr/>
          </p:nvPicPr>
          <p:blipFill>
            <a:blip r:embed="rId8">
              <a:lum bright="70000" contrast="-70000"/>
            </a:blip>
            <a:stretch>
              <a:fillRect/>
            </a:stretch>
          </p:blipFill>
          <p:spPr>
            <a:xfrm>
              <a:off x="730140" y="4909301"/>
              <a:ext cx="609317" cy="609317"/>
            </a:xfrm>
            <a:prstGeom prst="rect">
              <a:avLst/>
            </a:prstGeom>
          </p:spPr>
        </p:pic>
      </p:grpSp>
      <p:sp>
        <p:nvSpPr>
          <p:cNvPr id="3" name="Google Shape;298;p34">
            <a:extLst>
              <a:ext uri="{FF2B5EF4-FFF2-40B4-BE49-F238E27FC236}">
                <a16:creationId xmlns:a16="http://schemas.microsoft.com/office/drawing/2014/main" id="{7E93AF50-ADA0-E5E0-570F-39FD21EB3B34}"/>
              </a:ext>
            </a:extLst>
          </p:cNvPr>
          <p:cNvSpPr txBox="1">
            <a:spLocks/>
          </p:cNvSpPr>
          <p:nvPr/>
        </p:nvSpPr>
        <p:spPr>
          <a:xfrm>
            <a:off x="1587767" y="1748308"/>
            <a:ext cx="3711601" cy="776607"/>
          </a:xfrm>
          <a:prstGeom prst="rect">
            <a:avLst/>
          </a:prstGeom>
          <a:noFill/>
          <a:ln>
            <a:noFill/>
          </a:ln>
        </p:spPr>
        <p:txBody>
          <a:bodyPr spcFirstLastPara="1" wrap="square" lIns="121900" tIns="360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ts val="2500"/>
              </a:lnSpc>
              <a:buSzPts val="935"/>
              <a:buNone/>
            </a:pPr>
            <a:r>
              <a:rPr lang="en-US" altLang="zh-TW" sz="2200" b="1">
                <a:solidFill>
                  <a:srgbClr val="00FF00"/>
                </a:solidFill>
                <a:latin typeface="+mj-lt"/>
                <a:ea typeface="微軟正黑體"/>
                <a:cs typeface="+mn-ea"/>
              </a:rPr>
              <a:t>PB-scale solutions </a:t>
            </a:r>
            <a:endParaRPr lang="en-US" altLang="zh-TW" sz="2200" b="1">
              <a:solidFill>
                <a:srgbClr val="00FF00"/>
              </a:solidFill>
              <a:latin typeface="+mj-lt"/>
              <a:ea typeface="微軟正黑體"/>
              <a:cs typeface="+mn-ea"/>
              <a:sym typeface="Arial" panose="020B0604020202020204" pitchFamily="34" charset="0"/>
            </a:endParaRPr>
          </a:p>
        </p:txBody>
      </p:sp>
    </p:spTree>
    <p:extLst>
      <p:ext uri="{BB962C8B-B14F-4D97-AF65-F5344CB8AC3E}">
        <p14:creationId xmlns:p14="http://schemas.microsoft.com/office/powerpoint/2010/main" val="3613866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電腦, 圖書, 螢幕擷取畫面 的圖片&#10;&#10;自動產生的描述">
            <a:extLst>
              <a:ext uri="{FF2B5EF4-FFF2-40B4-BE49-F238E27FC236}">
                <a16:creationId xmlns:a16="http://schemas.microsoft.com/office/drawing/2014/main" id="{D7F6BF8B-5215-65B2-80D7-F3DEA0D90B9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a:extLst>
              <a:ext uri="{FF2B5EF4-FFF2-40B4-BE49-F238E27FC236}">
                <a16:creationId xmlns:a16="http://schemas.microsoft.com/office/drawing/2014/main" id="{0002CA12-15BD-42DB-B142-88DE313A9869}"/>
              </a:ext>
            </a:extLst>
          </p:cNvPr>
          <p:cNvSpPr/>
          <p:nvPr/>
        </p:nvSpPr>
        <p:spPr>
          <a:xfrm>
            <a:off x="908050" y="4476750"/>
            <a:ext cx="4368800" cy="584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2427462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A5F9F0-BDAA-DFAF-ADCE-93B60B786EF4}"/>
              </a:ext>
            </a:extLst>
          </p:cNvPr>
          <p:cNvSpPr txBox="1">
            <a:spLocks/>
          </p:cNvSpPr>
          <p:nvPr/>
        </p:nvSpPr>
        <p:spPr>
          <a:xfrm>
            <a:off x="0" y="6948"/>
            <a:ext cx="12192000" cy="16597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rPr>
              <a:t>SAS JBOD data migration:</a:t>
            </a:r>
          </a:p>
          <a:p>
            <a:pPr algn="ctr"/>
            <a:r>
              <a:rPr lang="en-US" altLang="zh-TW" b="1">
                <a:solidFill>
                  <a:schemeClr val="bg1"/>
                </a:solidFill>
              </a:rPr>
              <a:t>SATA HDDs from SAS JBOD to PCIe SATA JBOD</a:t>
            </a:r>
          </a:p>
        </p:txBody>
      </p:sp>
      <p:sp>
        <p:nvSpPr>
          <p:cNvPr id="4" name="文字方塊 3">
            <a:extLst>
              <a:ext uri="{FF2B5EF4-FFF2-40B4-BE49-F238E27FC236}">
                <a16:creationId xmlns:a16="http://schemas.microsoft.com/office/drawing/2014/main" id="{0B7D9920-C25A-BB4D-EB63-7DC879F08BD2}"/>
              </a:ext>
            </a:extLst>
          </p:cNvPr>
          <p:cNvSpPr txBox="1"/>
          <p:nvPr/>
        </p:nvSpPr>
        <p:spPr>
          <a:xfrm>
            <a:off x="328728" y="1559455"/>
            <a:ext cx="11882815" cy="1077218"/>
          </a:xfrm>
          <a:prstGeom prst="rect">
            <a:avLst/>
          </a:prstGeom>
          <a:noFill/>
        </p:spPr>
        <p:txBody>
          <a:bodyPr wrap="square" rtlCol="0" anchor="t">
            <a:spAutoFit/>
          </a:bodyPr>
          <a:lstStyle/>
          <a:p>
            <a:pPr>
              <a:lnSpc>
                <a:spcPct val="130000"/>
              </a:lnSpc>
              <a:buClr>
                <a:srgbClr val="3C0668"/>
              </a:buClr>
              <a:defRPr/>
            </a:pPr>
            <a:r>
              <a:rPr lang="en-US" altLang="zh-TW" sz="1700">
                <a:solidFill>
                  <a:schemeClr val="bg1"/>
                </a:solidFill>
                <a:latin typeface="+mj-lt"/>
                <a:cs typeface="Arial"/>
                <a:sym typeface="Arial" panose="020B0604020202020204" pitchFamily="34" charset="0"/>
              </a:rPr>
              <a:t>To migrate the JBOD with SATA HDD expansion on the original NAS from SAS JBDO to SATA JBOD, perform the following steps: 1. Safely detach pool, 2. Normal shutdown, 3. To install the PCIe expansion card, 4. Transferring SATA HDD to PCIe JBOD, 5. Remove SAS JBOD, 6. Boot NAS after connecting the PCIe JBOD, 7. Mount and restore.</a:t>
            </a:r>
            <a:endParaRPr lang="en-US" altLang="zh-TW" sz="1700">
              <a:solidFill>
                <a:schemeClr val="bg1"/>
              </a:solidFill>
              <a:latin typeface="+mj-lt"/>
              <a:ea typeface="微軟正黑體" panose="020B0604030504040204" pitchFamily="34" charset="-120"/>
              <a:cs typeface="Arial"/>
              <a:sym typeface="Arial" panose="020B0604020202020204" pitchFamily="34" charset="0"/>
            </a:endParaRPr>
          </a:p>
        </p:txBody>
      </p:sp>
      <p:grpSp>
        <p:nvGrpSpPr>
          <p:cNvPr id="5" name="群組 4">
            <a:extLst>
              <a:ext uri="{FF2B5EF4-FFF2-40B4-BE49-F238E27FC236}">
                <a16:creationId xmlns:a16="http://schemas.microsoft.com/office/drawing/2014/main" id="{5AB13815-6457-80F3-0C73-429BEF79F9C4}"/>
              </a:ext>
            </a:extLst>
          </p:cNvPr>
          <p:cNvGrpSpPr/>
          <p:nvPr/>
        </p:nvGrpSpPr>
        <p:grpSpPr>
          <a:xfrm>
            <a:off x="309185" y="2953594"/>
            <a:ext cx="11573629" cy="3885548"/>
            <a:chOff x="152075" y="2673890"/>
            <a:chExt cx="12039925" cy="4042095"/>
          </a:xfrm>
        </p:grpSpPr>
        <p:pic>
          <p:nvPicPr>
            <p:cNvPr id="3" name="圖片 2" descr="一張含有 電子產品, 電子裝置, 輸入裝置, 周邊設備 的圖片&#10;&#10;自動產生的描述">
              <a:extLst>
                <a:ext uri="{FF2B5EF4-FFF2-40B4-BE49-F238E27FC236}">
                  <a16:creationId xmlns:a16="http://schemas.microsoft.com/office/drawing/2014/main" id="{7C92632E-FBD7-C2A5-D799-26F6F9841D77}"/>
                </a:ext>
              </a:extLst>
            </p:cNvPr>
            <p:cNvPicPr>
              <a:picLocks noChangeAspect="1"/>
            </p:cNvPicPr>
            <p:nvPr/>
          </p:nvPicPr>
          <p:blipFill rotWithShape="1">
            <a:blip r:embed="rId3"/>
            <a:srcRect t="26892" b="26426"/>
            <a:stretch/>
          </p:blipFill>
          <p:spPr>
            <a:xfrm>
              <a:off x="419100" y="4495696"/>
              <a:ext cx="3204145" cy="935012"/>
            </a:xfrm>
            <a:prstGeom prst="rect">
              <a:avLst/>
            </a:prstGeom>
          </p:spPr>
        </p:pic>
        <p:pic>
          <p:nvPicPr>
            <p:cNvPr id="1026" name="Picture 2">
              <a:extLst>
                <a:ext uri="{FF2B5EF4-FFF2-40B4-BE49-F238E27FC236}">
                  <a16:creationId xmlns:a16="http://schemas.microsoft.com/office/drawing/2014/main" id="{EE29DF95-5C07-FF8B-AEE9-6D64B0A4CD0B}"/>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32880" b="26640"/>
            <a:stretch/>
          </p:blipFill>
          <p:spPr bwMode="auto">
            <a:xfrm>
              <a:off x="2326864" y="3089451"/>
              <a:ext cx="3695700" cy="935012"/>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descr="一張含有 電子產品, 電子裝置, 輸入裝置, 周邊設備 的圖片&#10;&#10;自動產生的描述">
              <a:extLst>
                <a:ext uri="{FF2B5EF4-FFF2-40B4-BE49-F238E27FC236}">
                  <a16:creationId xmlns:a16="http://schemas.microsoft.com/office/drawing/2014/main" id="{AAEF5BED-D2CB-ED4C-7193-D7E41D2DA891}"/>
                </a:ext>
              </a:extLst>
            </p:cNvPr>
            <p:cNvPicPr>
              <a:picLocks noChangeAspect="1"/>
            </p:cNvPicPr>
            <p:nvPr/>
          </p:nvPicPr>
          <p:blipFill rotWithShape="1">
            <a:blip r:embed="rId3"/>
            <a:srcRect t="26892" b="26426"/>
            <a:stretch/>
          </p:blipFill>
          <p:spPr>
            <a:xfrm>
              <a:off x="4676775" y="4495696"/>
              <a:ext cx="3204145" cy="935012"/>
            </a:xfrm>
            <a:prstGeom prst="rect">
              <a:avLst/>
            </a:prstGeom>
          </p:spPr>
        </p:pic>
        <p:sp>
          <p:nvSpPr>
            <p:cNvPr id="7" name="TextBox 8">
              <a:extLst>
                <a:ext uri="{FF2B5EF4-FFF2-40B4-BE49-F238E27FC236}">
                  <a16:creationId xmlns:a16="http://schemas.microsoft.com/office/drawing/2014/main" id="{8E28CE30-6B0D-DE9D-9F24-C5A9F684776B}"/>
                </a:ext>
              </a:extLst>
            </p:cNvPr>
            <p:cNvSpPr txBox="1"/>
            <p:nvPr/>
          </p:nvSpPr>
          <p:spPr>
            <a:xfrm>
              <a:off x="3263562" y="2772168"/>
              <a:ext cx="1930389" cy="288159"/>
            </a:xfrm>
            <a:prstGeom prst="rect">
              <a:avLst/>
            </a:prstGeom>
            <a:noFill/>
          </p:spPr>
          <p:txBody>
            <a:bodyPr wrap="square" lIns="91440" tIns="45720" rIns="91440" bIns="45720" rtlCol="0" anchor="t">
              <a:spAutoFit/>
            </a:bodyPr>
            <a:lstStyle/>
            <a:p>
              <a:pPr algn="ctr"/>
              <a:r>
                <a:rPr lang="en-US" altLang="zh-TW" sz="1200">
                  <a:solidFill>
                    <a:schemeClr val="bg1"/>
                  </a:solidFill>
                  <a:latin typeface="+mj-lt"/>
                  <a:ea typeface="微軟正黑體" panose="020B0604030504040204" pitchFamily="34" charset="-120"/>
                  <a:cs typeface="+mn-lt"/>
                  <a:sym typeface="Arial" panose="020B0604020202020204" pitchFamily="34" charset="0"/>
                </a:rPr>
                <a:t>TS-h2490FU</a:t>
              </a:r>
              <a:r>
                <a:rPr lang="zh-TW" altLang="en-US" sz="1200">
                  <a:solidFill>
                    <a:schemeClr val="bg1"/>
                  </a:solidFill>
                  <a:latin typeface="+mj-lt"/>
                  <a:ea typeface="微軟正黑體" panose="020B0604030504040204" pitchFamily="34" charset="-120"/>
                  <a:cs typeface="+mn-lt"/>
                  <a:sym typeface="Arial" panose="020B0604020202020204" pitchFamily="34" charset="0"/>
                </a:rPr>
                <a:t> </a:t>
              </a:r>
              <a:r>
                <a:rPr lang="en-US" altLang="zh-TW" sz="1200">
                  <a:solidFill>
                    <a:schemeClr val="bg1"/>
                  </a:solidFill>
                  <a:latin typeface="+mj-lt"/>
                  <a:ea typeface="微軟正黑體" panose="020B0604030504040204" pitchFamily="34" charset="-120"/>
                  <a:cs typeface="+mn-lt"/>
                  <a:sym typeface="Arial" panose="020B0604020202020204" pitchFamily="34" charset="0"/>
                </a:rPr>
                <a:t>(NAS)</a:t>
              </a:r>
              <a:endParaRPr lang="zh-TW" altLang="en-US" sz="1200">
                <a:solidFill>
                  <a:schemeClr val="bg1"/>
                </a:solidFill>
                <a:latin typeface="+mj-lt"/>
                <a:ea typeface="微軟正黑體" panose="020B0604030504040204" pitchFamily="34" charset="-120"/>
                <a:cs typeface="Arial"/>
                <a:sym typeface="Arial" panose="020B0604020202020204" pitchFamily="34" charset="0"/>
              </a:endParaRPr>
            </a:p>
          </p:txBody>
        </p:sp>
        <p:sp>
          <p:nvSpPr>
            <p:cNvPr id="8" name="TextBox 8">
              <a:extLst>
                <a:ext uri="{FF2B5EF4-FFF2-40B4-BE49-F238E27FC236}">
                  <a16:creationId xmlns:a16="http://schemas.microsoft.com/office/drawing/2014/main" id="{8195CB37-8D58-1523-6327-11CE617A6B04}"/>
                </a:ext>
              </a:extLst>
            </p:cNvPr>
            <p:cNvSpPr txBox="1"/>
            <p:nvPr/>
          </p:nvSpPr>
          <p:spPr>
            <a:xfrm>
              <a:off x="1030358" y="4007571"/>
              <a:ext cx="1930389" cy="523220"/>
            </a:xfrm>
            <a:prstGeom prst="rect">
              <a:avLst/>
            </a:prstGeom>
            <a:noFill/>
          </p:spPr>
          <p:txBody>
            <a:bodyPr wrap="square" lIns="91440" tIns="45720" rIns="91440" bIns="45720" rtlCol="0" anchor="t">
              <a:spAutoFit/>
            </a:bodyPr>
            <a:lstStyle/>
            <a:p>
              <a:pPr algn="ctr"/>
              <a:r>
                <a:rPr lang="en-US" altLang="zh-TW" sz="1400">
                  <a:solidFill>
                    <a:schemeClr val="bg1"/>
                  </a:solidFill>
                  <a:latin typeface="+mj-lt"/>
                  <a:ea typeface="微軟正黑體" panose="020B0604030504040204" pitchFamily="34" charset="-120"/>
                  <a:cs typeface="+mn-lt"/>
                  <a:sym typeface="Arial" panose="020B0604020202020204" pitchFamily="34" charset="0"/>
                </a:rPr>
                <a:t>TL-R1620Sep-RP</a:t>
              </a:r>
              <a:r>
                <a:rPr lang="zh-TW" altLang="en-US" sz="1400">
                  <a:solidFill>
                    <a:schemeClr val="bg1"/>
                  </a:solidFill>
                  <a:latin typeface="+mj-lt"/>
                  <a:ea typeface="微軟正黑體" panose="020B0604030504040204" pitchFamily="34" charset="-120"/>
                  <a:cs typeface="+mn-lt"/>
                  <a:sym typeface="Arial" panose="020B0604020202020204" pitchFamily="34" charset="0"/>
                </a:rPr>
                <a:t> </a:t>
              </a:r>
              <a:r>
                <a:rPr lang="en-US" altLang="zh-TW" sz="1400">
                  <a:solidFill>
                    <a:schemeClr val="bg1"/>
                  </a:solidFill>
                  <a:latin typeface="+mj-lt"/>
                  <a:ea typeface="微軟正黑體" panose="020B0604030504040204" pitchFamily="34" charset="-120"/>
                  <a:cs typeface="+mn-lt"/>
                  <a:sym typeface="Arial" panose="020B0604020202020204" pitchFamily="34" charset="0"/>
                </a:rPr>
                <a:t>(SAS</a:t>
              </a:r>
              <a:r>
                <a:rPr lang="zh-TW" altLang="en-US" sz="1400">
                  <a:solidFill>
                    <a:schemeClr val="bg1"/>
                  </a:solidFill>
                  <a:latin typeface="+mj-lt"/>
                  <a:ea typeface="微軟正黑體" panose="020B0604030504040204" pitchFamily="34" charset="-120"/>
                  <a:cs typeface="+mn-lt"/>
                  <a:sym typeface="Arial" panose="020B0604020202020204" pitchFamily="34" charset="0"/>
                </a:rPr>
                <a:t> </a:t>
              </a:r>
              <a:r>
                <a:rPr lang="en-US" altLang="zh-TW" sz="1400">
                  <a:solidFill>
                    <a:schemeClr val="bg1"/>
                  </a:solidFill>
                  <a:latin typeface="+mj-lt"/>
                  <a:ea typeface="微軟正黑體" panose="020B0604030504040204" pitchFamily="34" charset="-120"/>
                  <a:cs typeface="+mn-lt"/>
                  <a:sym typeface="Arial" panose="020B0604020202020204" pitchFamily="34" charset="0"/>
                </a:rPr>
                <a:t>JBOD)</a:t>
              </a:r>
              <a:endParaRPr lang="zh-TW" altLang="en-US">
                <a:solidFill>
                  <a:schemeClr val="bg1"/>
                </a:solidFill>
                <a:latin typeface="+mj-lt"/>
                <a:ea typeface="微軟正黑體" panose="020B0604030504040204" pitchFamily="34" charset="-120"/>
                <a:cs typeface="Arial"/>
                <a:sym typeface="Arial" panose="020B0604020202020204" pitchFamily="34" charset="0"/>
              </a:endParaRPr>
            </a:p>
          </p:txBody>
        </p:sp>
        <p:sp>
          <p:nvSpPr>
            <p:cNvPr id="9" name="TextBox 8">
              <a:extLst>
                <a:ext uri="{FF2B5EF4-FFF2-40B4-BE49-F238E27FC236}">
                  <a16:creationId xmlns:a16="http://schemas.microsoft.com/office/drawing/2014/main" id="{38281C03-110F-B96E-0C96-EFB87EEAB47C}"/>
                </a:ext>
              </a:extLst>
            </p:cNvPr>
            <p:cNvSpPr txBox="1"/>
            <p:nvPr/>
          </p:nvSpPr>
          <p:spPr>
            <a:xfrm>
              <a:off x="5230537" y="3978703"/>
              <a:ext cx="1930389" cy="523220"/>
            </a:xfrm>
            <a:prstGeom prst="rect">
              <a:avLst/>
            </a:prstGeom>
            <a:noFill/>
          </p:spPr>
          <p:txBody>
            <a:bodyPr wrap="square" lIns="91440" tIns="45720" rIns="91440" bIns="45720" rtlCol="0" anchor="t">
              <a:spAutoFit/>
            </a:bodyPr>
            <a:lstStyle/>
            <a:p>
              <a:pPr algn="ctr"/>
              <a:r>
                <a:rPr lang="en-US" altLang="zh-TW" sz="1400">
                  <a:solidFill>
                    <a:schemeClr val="bg1"/>
                  </a:solidFill>
                  <a:latin typeface="+mj-lt"/>
                  <a:ea typeface="微軟正黑體" panose="020B0604030504040204" pitchFamily="34" charset="-120"/>
                  <a:cs typeface="+mn-lt"/>
                  <a:sym typeface="Arial" panose="020B0604020202020204" pitchFamily="34" charset="0"/>
                </a:rPr>
                <a:t>TL-R1600PES-RP</a:t>
              </a:r>
            </a:p>
            <a:p>
              <a:pPr algn="ctr"/>
              <a:r>
                <a:rPr lang="en-US" altLang="zh-TW" sz="1400">
                  <a:solidFill>
                    <a:schemeClr val="bg1"/>
                  </a:solidFill>
                  <a:latin typeface="+mj-lt"/>
                  <a:ea typeface="微軟正黑體" panose="020B0604030504040204" pitchFamily="34" charset="-120"/>
                  <a:cs typeface="+mn-lt"/>
                  <a:sym typeface="Arial" panose="020B0604020202020204" pitchFamily="34" charset="0"/>
                </a:rPr>
                <a:t>(PCIe JBOD</a:t>
              </a:r>
              <a:endParaRPr lang="zh-TW" altLang="en-US">
                <a:solidFill>
                  <a:schemeClr val="bg1"/>
                </a:solidFill>
                <a:latin typeface="+mj-lt"/>
                <a:ea typeface="微軟正黑體" panose="020B0604030504040204" pitchFamily="34" charset="-120"/>
                <a:cs typeface="Arial"/>
                <a:sym typeface="Arial" panose="020B0604020202020204" pitchFamily="34" charset="0"/>
              </a:endParaRPr>
            </a:p>
          </p:txBody>
        </p:sp>
        <p:sp>
          <p:nvSpPr>
            <p:cNvPr id="14" name="TextBox 8">
              <a:extLst>
                <a:ext uri="{FF2B5EF4-FFF2-40B4-BE49-F238E27FC236}">
                  <a16:creationId xmlns:a16="http://schemas.microsoft.com/office/drawing/2014/main" id="{89E06915-D03D-51F6-5E68-AB31475B7D58}"/>
                </a:ext>
              </a:extLst>
            </p:cNvPr>
            <p:cNvSpPr txBox="1"/>
            <p:nvPr/>
          </p:nvSpPr>
          <p:spPr>
            <a:xfrm>
              <a:off x="7963244" y="2685453"/>
              <a:ext cx="1930389" cy="288159"/>
            </a:xfrm>
            <a:prstGeom prst="rect">
              <a:avLst/>
            </a:prstGeom>
            <a:noFill/>
          </p:spPr>
          <p:txBody>
            <a:bodyPr wrap="square" lIns="91440" tIns="45720" rIns="91440" bIns="45720" rtlCol="0" anchor="t">
              <a:spAutoFit/>
            </a:bodyPr>
            <a:lstStyle/>
            <a:p>
              <a:pPr algn="ctr"/>
              <a:r>
                <a:rPr lang="en-US" altLang="zh-TW" sz="1200">
                  <a:solidFill>
                    <a:schemeClr val="bg1"/>
                  </a:solidFill>
                  <a:latin typeface="+mj-lt"/>
                  <a:ea typeface="微軟正黑體" panose="020B0604030504040204" pitchFamily="34" charset="-120"/>
                  <a:cs typeface="+mn-lt"/>
                  <a:sym typeface="Arial" panose="020B0604020202020204" pitchFamily="34" charset="0"/>
                </a:rPr>
                <a:t>Safely detach</a:t>
              </a:r>
              <a:endParaRPr lang="zh-TW" altLang="en-US" sz="1200">
                <a:solidFill>
                  <a:schemeClr val="bg1"/>
                </a:solidFill>
                <a:latin typeface="+mj-lt"/>
                <a:ea typeface="微軟正黑體" panose="020B0604030504040204" pitchFamily="34" charset="-120"/>
                <a:cs typeface="Arial"/>
                <a:sym typeface="Arial" panose="020B0604020202020204" pitchFamily="34" charset="0"/>
              </a:endParaRPr>
            </a:p>
          </p:txBody>
        </p:sp>
        <p:sp>
          <p:nvSpPr>
            <p:cNvPr id="15" name="TextBox 8">
              <a:extLst>
                <a:ext uri="{FF2B5EF4-FFF2-40B4-BE49-F238E27FC236}">
                  <a16:creationId xmlns:a16="http://schemas.microsoft.com/office/drawing/2014/main" id="{00DBEE80-2826-4ADC-A83F-D71B3CF49509}"/>
                </a:ext>
              </a:extLst>
            </p:cNvPr>
            <p:cNvSpPr txBox="1"/>
            <p:nvPr/>
          </p:nvSpPr>
          <p:spPr>
            <a:xfrm>
              <a:off x="10054454" y="2673890"/>
              <a:ext cx="1930389" cy="288159"/>
            </a:xfrm>
            <a:prstGeom prst="rect">
              <a:avLst/>
            </a:prstGeom>
            <a:noFill/>
          </p:spPr>
          <p:txBody>
            <a:bodyPr wrap="square" lIns="91440" tIns="45720" rIns="91440" bIns="45720" rtlCol="0" anchor="t">
              <a:spAutoFit/>
            </a:bodyPr>
            <a:lstStyle/>
            <a:p>
              <a:pPr algn="ctr"/>
              <a:r>
                <a:rPr lang="en-US" altLang="zh-TW" sz="1200">
                  <a:solidFill>
                    <a:schemeClr val="bg1"/>
                  </a:solidFill>
                  <a:latin typeface="+mj-lt"/>
                  <a:ea typeface="微軟正黑體" panose="020B0604030504040204" pitchFamily="34" charset="-120"/>
                  <a:cs typeface="+mn-lt"/>
                  <a:sym typeface="Arial" panose="020B0604020202020204" pitchFamily="34" charset="0"/>
                </a:rPr>
                <a:t>Recover</a:t>
              </a:r>
              <a:endParaRPr lang="zh-TW" altLang="en-US" sz="1200">
                <a:solidFill>
                  <a:schemeClr val="bg1"/>
                </a:solidFill>
                <a:latin typeface="+mj-lt"/>
                <a:ea typeface="微軟正黑體" panose="020B0604030504040204" pitchFamily="34" charset="-120"/>
                <a:cs typeface="Arial"/>
                <a:sym typeface="Arial" panose="020B0604020202020204" pitchFamily="34" charset="0"/>
              </a:endParaRPr>
            </a:p>
          </p:txBody>
        </p:sp>
        <p:cxnSp>
          <p:nvCxnSpPr>
            <p:cNvPr id="17" name="直線接點 16">
              <a:extLst>
                <a:ext uri="{FF2B5EF4-FFF2-40B4-BE49-F238E27FC236}">
                  <a16:creationId xmlns:a16="http://schemas.microsoft.com/office/drawing/2014/main" id="{01BA9EF4-7B18-6F64-7F77-BCAD4EDB9854}"/>
                </a:ext>
              </a:extLst>
            </p:cNvPr>
            <p:cNvCxnSpPr>
              <a:cxnSpLocks/>
              <a:stCxn id="1026" idx="1"/>
            </p:cNvCxnSpPr>
            <p:nvPr/>
          </p:nvCxnSpPr>
          <p:spPr>
            <a:xfrm flipH="1" flipV="1">
              <a:off x="1522048" y="3552479"/>
              <a:ext cx="804816" cy="44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518DEFFB-2105-CDFA-245A-4F6E387899E8}"/>
                </a:ext>
              </a:extLst>
            </p:cNvPr>
            <p:cNvCxnSpPr>
              <a:cxnSpLocks/>
            </p:cNvCxnSpPr>
            <p:nvPr/>
          </p:nvCxnSpPr>
          <p:spPr>
            <a:xfrm flipV="1">
              <a:off x="1088570" y="3919029"/>
              <a:ext cx="0" cy="48126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Box 8">
              <a:extLst>
                <a:ext uri="{FF2B5EF4-FFF2-40B4-BE49-F238E27FC236}">
                  <a16:creationId xmlns:a16="http://schemas.microsoft.com/office/drawing/2014/main" id="{86308278-06E8-EED5-FBC4-E2688B0465F4}"/>
                </a:ext>
              </a:extLst>
            </p:cNvPr>
            <p:cNvSpPr txBox="1"/>
            <p:nvPr/>
          </p:nvSpPr>
          <p:spPr>
            <a:xfrm>
              <a:off x="152075" y="2773410"/>
              <a:ext cx="1930389" cy="288159"/>
            </a:xfrm>
            <a:prstGeom prst="rect">
              <a:avLst/>
            </a:prstGeom>
            <a:noFill/>
          </p:spPr>
          <p:txBody>
            <a:bodyPr wrap="square" lIns="91440" tIns="45720" rIns="91440" bIns="45720" rtlCol="0" anchor="t">
              <a:spAutoFit/>
            </a:bodyPr>
            <a:lstStyle/>
            <a:p>
              <a:pPr algn="ctr"/>
              <a:r>
                <a:rPr lang="en-US" altLang="zh-TW" sz="1200">
                  <a:solidFill>
                    <a:schemeClr val="bg1"/>
                  </a:solidFill>
                  <a:latin typeface="+mj-lt"/>
                  <a:ea typeface="微軟正黑體" panose="020B0604030504040204" pitchFamily="34" charset="-120"/>
                  <a:cs typeface="+mn-lt"/>
                  <a:sym typeface="Arial" panose="020B0604020202020204" pitchFamily="34" charset="0"/>
                </a:rPr>
                <a:t>SAS</a:t>
              </a:r>
              <a:r>
                <a:rPr lang="zh-TW" altLang="en-US" sz="1200">
                  <a:solidFill>
                    <a:schemeClr val="bg1"/>
                  </a:solidFill>
                  <a:latin typeface="+mj-lt"/>
                  <a:ea typeface="微軟正黑體" panose="020B0604030504040204" pitchFamily="34" charset="-120"/>
                  <a:cs typeface="+mn-lt"/>
                  <a:sym typeface="Arial" panose="020B0604020202020204" pitchFamily="34" charset="0"/>
                </a:rPr>
                <a:t> </a:t>
              </a:r>
              <a:r>
                <a:rPr lang="en-US" altLang="zh-TW" sz="1200">
                  <a:solidFill>
                    <a:schemeClr val="bg1"/>
                  </a:solidFill>
                  <a:latin typeface="+mj-lt"/>
                  <a:ea typeface="微軟正黑體" panose="020B0604030504040204" pitchFamily="34" charset="-120"/>
                  <a:cs typeface="+mn-lt"/>
                  <a:sym typeface="Arial" panose="020B0604020202020204" pitchFamily="34" charset="0"/>
                </a:rPr>
                <a:t>expansion</a:t>
              </a:r>
              <a:r>
                <a:rPr lang="zh-TW" altLang="en-US" sz="1200">
                  <a:solidFill>
                    <a:schemeClr val="bg1"/>
                  </a:solidFill>
                  <a:latin typeface="+mj-lt"/>
                  <a:ea typeface="微軟正黑體" panose="020B0604030504040204" pitchFamily="34" charset="-120"/>
                  <a:cs typeface="+mn-lt"/>
                  <a:sym typeface="Arial" panose="020B0604020202020204" pitchFamily="34" charset="0"/>
                </a:rPr>
                <a:t> </a:t>
              </a:r>
              <a:r>
                <a:rPr lang="en-US" altLang="zh-TW" sz="1200">
                  <a:solidFill>
                    <a:schemeClr val="bg1"/>
                  </a:solidFill>
                  <a:latin typeface="+mj-lt"/>
                  <a:ea typeface="微軟正黑體" panose="020B0604030504040204" pitchFamily="34" charset="-120"/>
                  <a:cs typeface="+mn-lt"/>
                  <a:sym typeface="Arial" panose="020B0604020202020204" pitchFamily="34" charset="0"/>
                </a:rPr>
                <a:t>card</a:t>
              </a:r>
            </a:p>
          </p:txBody>
        </p:sp>
        <p:pic>
          <p:nvPicPr>
            <p:cNvPr id="27" name="圖片 26" descr="一張含有 文字, 螢幕擷取畫面 的圖片&#10;&#10;自動產生的描述">
              <a:extLst>
                <a:ext uri="{FF2B5EF4-FFF2-40B4-BE49-F238E27FC236}">
                  <a16:creationId xmlns:a16="http://schemas.microsoft.com/office/drawing/2014/main" id="{8A204CEA-82AD-0B5B-C70A-954EB5BF4328}"/>
                </a:ext>
              </a:extLst>
            </p:cNvPr>
            <p:cNvPicPr>
              <a:picLocks noChangeAspect="1"/>
            </p:cNvPicPr>
            <p:nvPr/>
          </p:nvPicPr>
          <p:blipFill rotWithShape="1">
            <a:blip r:embed="rId5"/>
            <a:srcRect l="9563" r="9488"/>
            <a:stretch/>
          </p:blipFill>
          <p:spPr>
            <a:xfrm>
              <a:off x="6599004" y="3081187"/>
              <a:ext cx="1210786" cy="935012"/>
            </a:xfrm>
            <a:prstGeom prst="rect">
              <a:avLst/>
            </a:prstGeom>
          </p:spPr>
        </p:pic>
        <p:sp>
          <p:nvSpPr>
            <p:cNvPr id="28" name="TextBox 8">
              <a:extLst>
                <a:ext uri="{FF2B5EF4-FFF2-40B4-BE49-F238E27FC236}">
                  <a16:creationId xmlns:a16="http://schemas.microsoft.com/office/drawing/2014/main" id="{F710EC51-133B-F571-5C61-2279F466973B}"/>
                </a:ext>
              </a:extLst>
            </p:cNvPr>
            <p:cNvSpPr txBox="1"/>
            <p:nvPr/>
          </p:nvSpPr>
          <p:spPr>
            <a:xfrm>
              <a:off x="6032855" y="2715718"/>
              <a:ext cx="1930389" cy="288159"/>
            </a:xfrm>
            <a:prstGeom prst="rect">
              <a:avLst/>
            </a:prstGeom>
            <a:noFill/>
          </p:spPr>
          <p:txBody>
            <a:bodyPr wrap="square" lIns="91440" tIns="45720" rIns="91440" bIns="45720" rtlCol="0" anchor="t">
              <a:spAutoFit/>
            </a:bodyPr>
            <a:lstStyle/>
            <a:p>
              <a:pPr algn="ctr"/>
              <a:r>
                <a:rPr lang="en-US" altLang="zh-TW" sz="1200">
                  <a:solidFill>
                    <a:schemeClr val="bg1"/>
                  </a:solidFill>
                  <a:latin typeface="+mj-lt"/>
                  <a:ea typeface="微軟正黑體" panose="020B0604030504040204" pitchFamily="34" charset="-120"/>
                  <a:cs typeface="+mn-lt"/>
                  <a:sym typeface="Arial" panose="020B0604020202020204" pitchFamily="34" charset="0"/>
                </a:rPr>
                <a:t>PCIe</a:t>
              </a:r>
              <a:r>
                <a:rPr lang="zh-TW" altLang="en-US" sz="1200">
                  <a:solidFill>
                    <a:schemeClr val="bg1"/>
                  </a:solidFill>
                  <a:latin typeface="+mj-lt"/>
                  <a:ea typeface="微軟正黑體" panose="020B0604030504040204" pitchFamily="34" charset="-120"/>
                  <a:cs typeface="+mn-lt"/>
                  <a:sym typeface="Arial" panose="020B0604020202020204" pitchFamily="34" charset="0"/>
                </a:rPr>
                <a:t> </a:t>
              </a:r>
              <a:r>
                <a:rPr lang="en-US" altLang="zh-TW" sz="1200">
                  <a:solidFill>
                    <a:schemeClr val="bg1"/>
                  </a:solidFill>
                  <a:latin typeface="+mj-lt"/>
                  <a:ea typeface="微軟正黑體" panose="020B0604030504040204" pitchFamily="34" charset="-120"/>
                  <a:cs typeface="+mn-lt"/>
                  <a:sym typeface="Arial" panose="020B0604020202020204" pitchFamily="34" charset="0"/>
                </a:rPr>
                <a:t>expansion card</a:t>
              </a:r>
            </a:p>
          </p:txBody>
        </p:sp>
        <p:cxnSp>
          <p:nvCxnSpPr>
            <p:cNvPr id="29" name="直線接點 28">
              <a:extLst>
                <a:ext uri="{FF2B5EF4-FFF2-40B4-BE49-F238E27FC236}">
                  <a16:creationId xmlns:a16="http://schemas.microsoft.com/office/drawing/2014/main" id="{DF266CD2-0EEF-7F70-C372-2CD3FAEB759C}"/>
                </a:ext>
              </a:extLst>
            </p:cNvPr>
            <p:cNvCxnSpPr>
              <a:cxnSpLocks/>
            </p:cNvCxnSpPr>
            <p:nvPr/>
          </p:nvCxnSpPr>
          <p:spPr>
            <a:xfrm flipH="1" flipV="1">
              <a:off x="5897635" y="3494728"/>
              <a:ext cx="804816" cy="447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C3F6F248-E069-66CC-FC9E-4F4232926E1E}"/>
                </a:ext>
              </a:extLst>
            </p:cNvPr>
            <p:cNvCxnSpPr>
              <a:cxnSpLocks/>
            </p:cNvCxnSpPr>
            <p:nvPr/>
          </p:nvCxnSpPr>
          <p:spPr>
            <a:xfrm flipV="1">
              <a:off x="7204397" y="3919029"/>
              <a:ext cx="0" cy="48126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5F2157B3-1F44-3497-3569-C24A31708DBF}"/>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15179" r="11600"/>
            <a:stretch/>
          </p:blipFill>
          <p:spPr bwMode="auto">
            <a:xfrm>
              <a:off x="397771" y="3061288"/>
              <a:ext cx="1118631" cy="954848"/>
            </a:xfrm>
            <a:prstGeom prst="rect">
              <a:avLst/>
            </a:prstGeom>
            <a:noFill/>
            <a:extLst>
              <a:ext uri="{909E8E84-426E-40DD-AFC4-6F175D3DCCD1}">
                <a14:hiddenFill xmlns:a14="http://schemas.microsoft.com/office/drawing/2010/main">
                  <a:solidFill>
                    <a:srgbClr val="FFFFFF"/>
                  </a:solidFill>
                </a14:hiddenFill>
              </a:ext>
            </a:extLst>
          </p:spPr>
        </p:pic>
        <p:pic>
          <p:nvPicPr>
            <p:cNvPr id="32" name="圖片 31" descr="一張含有 電子產品, 駕駛, 資料儲存裝置 的圖片&#10;&#10;自動產生的描述">
              <a:extLst>
                <a:ext uri="{FF2B5EF4-FFF2-40B4-BE49-F238E27FC236}">
                  <a16:creationId xmlns:a16="http://schemas.microsoft.com/office/drawing/2014/main" id="{3B248059-B64D-4B18-2FE4-F45EE9745482}"/>
                </a:ext>
              </a:extLst>
            </p:cNvPr>
            <p:cNvPicPr>
              <a:picLocks noChangeAspect="1"/>
            </p:cNvPicPr>
            <p:nvPr/>
          </p:nvPicPr>
          <p:blipFill>
            <a:blip r:embed="rId7"/>
            <a:stretch>
              <a:fillRect/>
            </a:stretch>
          </p:blipFill>
          <p:spPr>
            <a:xfrm flipH="1">
              <a:off x="2864932" y="5516600"/>
              <a:ext cx="1022281" cy="1022281"/>
            </a:xfrm>
            <a:prstGeom prst="rect">
              <a:avLst/>
            </a:prstGeom>
          </p:spPr>
        </p:pic>
        <p:pic>
          <p:nvPicPr>
            <p:cNvPr id="33" name="圖片 32" descr="一張含有 電子產品, 駕駛, 資料儲存裝置 的圖片&#10;&#10;自動產生的描述">
              <a:extLst>
                <a:ext uri="{FF2B5EF4-FFF2-40B4-BE49-F238E27FC236}">
                  <a16:creationId xmlns:a16="http://schemas.microsoft.com/office/drawing/2014/main" id="{EC6228A9-C3C8-E7A3-26C7-5286818D71C0}"/>
                </a:ext>
              </a:extLst>
            </p:cNvPr>
            <p:cNvPicPr>
              <a:picLocks noChangeAspect="1"/>
            </p:cNvPicPr>
            <p:nvPr/>
          </p:nvPicPr>
          <p:blipFill>
            <a:blip r:embed="rId7"/>
            <a:stretch>
              <a:fillRect/>
            </a:stretch>
          </p:blipFill>
          <p:spPr>
            <a:xfrm flipH="1">
              <a:off x="3206476" y="5526106"/>
              <a:ext cx="1022281" cy="1022281"/>
            </a:xfrm>
            <a:prstGeom prst="rect">
              <a:avLst/>
            </a:prstGeom>
          </p:spPr>
        </p:pic>
        <p:pic>
          <p:nvPicPr>
            <p:cNvPr id="34" name="圖片 33" descr="一張含有 電子產品, 駕駛, 資料儲存裝置 的圖片&#10;&#10;自動產生的描述">
              <a:extLst>
                <a:ext uri="{FF2B5EF4-FFF2-40B4-BE49-F238E27FC236}">
                  <a16:creationId xmlns:a16="http://schemas.microsoft.com/office/drawing/2014/main" id="{6FC4D267-C592-4DFD-CD0C-A08E5085873D}"/>
                </a:ext>
              </a:extLst>
            </p:cNvPr>
            <p:cNvPicPr>
              <a:picLocks noChangeAspect="1"/>
            </p:cNvPicPr>
            <p:nvPr/>
          </p:nvPicPr>
          <p:blipFill>
            <a:blip r:embed="rId7"/>
            <a:stretch>
              <a:fillRect/>
            </a:stretch>
          </p:blipFill>
          <p:spPr>
            <a:xfrm flipH="1">
              <a:off x="3699170" y="5530859"/>
              <a:ext cx="1022281" cy="1022281"/>
            </a:xfrm>
            <a:prstGeom prst="rect">
              <a:avLst/>
            </a:prstGeom>
          </p:spPr>
        </p:pic>
        <p:pic>
          <p:nvPicPr>
            <p:cNvPr id="35" name="圖片 34" descr="一張含有 電子產品, 駕駛, 資料儲存裝置 的圖片&#10;&#10;自動產生的描述">
              <a:extLst>
                <a:ext uri="{FF2B5EF4-FFF2-40B4-BE49-F238E27FC236}">
                  <a16:creationId xmlns:a16="http://schemas.microsoft.com/office/drawing/2014/main" id="{395BD2EA-8363-4BB3-D00C-C20795B1A522}"/>
                </a:ext>
              </a:extLst>
            </p:cNvPr>
            <p:cNvPicPr>
              <a:picLocks noChangeAspect="1"/>
            </p:cNvPicPr>
            <p:nvPr/>
          </p:nvPicPr>
          <p:blipFill>
            <a:blip r:embed="rId7"/>
            <a:stretch>
              <a:fillRect/>
            </a:stretch>
          </p:blipFill>
          <p:spPr>
            <a:xfrm flipH="1">
              <a:off x="4093938" y="5564187"/>
              <a:ext cx="1022281" cy="1022281"/>
            </a:xfrm>
            <a:prstGeom prst="rect">
              <a:avLst/>
            </a:prstGeom>
          </p:spPr>
        </p:pic>
        <p:sp>
          <p:nvSpPr>
            <p:cNvPr id="36" name="TextBox 8">
              <a:extLst>
                <a:ext uri="{FF2B5EF4-FFF2-40B4-BE49-F238E27FC236}">
                  <a16:creationId xmlns:a16="http://schemas.microsoft.com/office/drawing/2014/main" id="{AA4A2C30-9CC8-140B-3E88-C9D41B7F4E43}"/>
                </a:ext>
              </a:extLst>
            </p:cNvPr>
            <p:cNvSpPr txBox="1"/>
            <p:nvPr/>
          </p:nvSpPr>
          <p:spPr>
            <a:xfrm>
              <a:off x="3025381" y="6427826"/>
              <a:ext cx="1930389" cy="288159"/>
            </a:xfrm>
            <a:prstGeom prst="rect">
              <a:avLst/>
            </a:prstGeom>
            <a:noFill/>
          </p:spPr>
          <p:txBody>
            <a:bodyPr wrap="square" lIns="91440" tIns="45720" rIns="91440" bIns="45720" rtlCol="0" anchor="t">
              <a:spAutoFit/>
            </a:bodyPr>
            <a:lstStyle/>
            <a:p>
              <a:pPr algn="ctr"/>
              <a:r>
                <a:rPr lang="en-US" altLang="zh-TW" sz="1200">
                  <a:solidFill>
                    <a:schemeClr val="bg1"/>
                  </a:solidFill>
                  <a:latin typeface="+mj-lt"/>
                  <a:ea typeface="微軟正黑體" panose="020B0604030504040204" pitchFamily="34" charset="-120"/>
                  <a:cs typeface="+mn-lt"/>
                  <a:sym typeface="Arial" panose="020B0604020202020204" pitchFamily="34" charset="0"/>
                </a:rPr>
                <a:t>16 x HDDs</a:t>
              </a:r>
            </a:p>
          </p:txBody>
        </p:sp>
        <p:sp>
          <p:nvSpPr>
            <p:cNvPr id="38" name="箭號: 上彎 37">
              <a:extLst>
                <a:ext uri="{FF2B5EF4-FFF2-40B4-BE49-F238E27FC236}">
                  <a16:creationId xmlns:a16="http://schemas.microsoft.com/office/drawing/2014/main" id="{F309A3EB-B06F-E91C-FD22-8B71863C7421}"/>
                </a:ext>
              </a:extLst>
            </p:cNvPr>
            <p:cNvSpPr/>
            <p:nvPr/>
          </p:nvSpPr>
          <p:spPr>
            <a:xfrm rot="5400000">
              <a:off x="1686882" y="5531130"/>
              <a:ext cx="791164" cy="741622"/>
            </a:xfrm>
            <a:prstGeom prst="bentUpArrow">
              <a:avLst>
                <a:gd name="adj1" fmla="val 23716"/>
                <a:gd name="adj2" fmla="val 25000"/>
                <a:gd name="adj3" fmla="val 25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39" name="箭號: 上彎 38">
              <a:extLst>
                <a:ext uri="{FF2B5EF4-FFF2-40B4-BE49-F238E27FC236}">
                  <a16:creationId xmlns:a16="http://schemas.microsoft.com/office/drawing/2014/main" id="{3114A5CF-11A3-3650-AD7E-A10F10B0B6F4}"/>
                </a:ext>
              </a:extLst>
            </p:cNvPr>
            <p:cNvSpPr/>
            <p:nvPr/>
          </p:nvSpPr>
          <p:spPr>
            <a:xfrm>
              <a:off x="5529646" y="5468219"/>
              <a:ext cx="791164" cy="741622"/>
            </a:xfrm>
            <a:prstGeom prst="bentUpArrow">
              <a:avLst>
                <a:gd name="adj1" fmla="val 23716"/>
                <a:gd name="adj2" fmla="val 25000"/>
                <a:gd name="adj3" fmla="val 25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10" name="Picture 9">
              <a:extLst>
                <a:ext uri="{FF2B5EF4-FFF2-40B4-BE49-F238E27FC236}">
                  <a16:creationId xmlns:a16="http://schemas.microsoft.com/office/drawing/2014/main" id="{7D1B8F3B-20AF-A95D-515C-58E484542BC7}"/>
                </a:ext>
              </a:extLst>
            </p:cNvPr>
            <p:cNvPicPr>
              <a:picLocks noChangeAspect="1"/>
            </p:cNvPicPr>
            <p:nvPr/>
          </p:nvPicPr>
          <p:blipFill rotWithShape="1">
            <a:blip r:embed="rId8"/>
            <a:srcRect l="6407" r="6444"/>
            <a:stretch/>
          </p:blipFill>
          <p:spPr>
            <a:xfrm>
              <a:off x="7924391" y="3032922"/>
              <a:ext cx="2075540" cy="1971950"/>
            </a:xfrm>
            <a:prstGeom prst="rect">
              <a:avLst/>
            </a:prstGeom>
          </p:spPr>
        </p:pic>
        <p:pic>
          <p:nvPicPr>
            <p:cNvPr id="16" name="Picture 15">
              <a:extLst>
                <a:ext uri="{FF2B5EF4-FFF2-40B4-BE49-F238E27FC236}">
                  <a16:creationId xmlns:a16="http://schemas.microsoft.com/office/drawing/2014/main" id="{11396B9F-4CBF-001B-653B-644E5C6C2E31}"/>
                </a:ext>
              </a:extLst>
            </p:cNvPr>
            <p:cNvPicPr>
              <a:picLocks noChangeAspect="1"/>
            </p:cNvPicPr>
            <p:nvPr/>
          </p:nvPicPr>
          <p:blipFill rotWithShape="1">
            <a:blip r:embed="rId9"/>
            <a:srcRect l="6292" r="5020"/>
            <a:stretch/>
          </p:blipFill>
          <p:spPr>
            <a:xfrm>
              <a:off x="10054454" y="3015871"/>
              <a:ext cx="2137546" cy="2000529"/>
            </a:xfrm>
            <a:prstGeom prst="rect">
              <a:avLst/>
            </a:prstGeom>
          </p:spPr>
        </p:pic>
      </p:grpSp>
    </p:spTree>
    <p:extLst>
      <p:ext uri="{BB962C8B-B14F-4D97-AF65-F5344CB8AC3E}">
        <p14:creationId xmlns:p14="http://schemas.microsoft.com/office/powerpoint/2010/main" val="484122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355297443"/>
              </p:ext>
            </p:extLst>
          </p:nvPr>
        </p:nvGraphicFramePr>
        <p:xfrm>
          <a:off x="285564" y="1461283"/>
          <a:ext cx="11620871" cy="5065343"/>
        </p:xfrm>
        <a:graphic>
          <a:graphicData uri="http://schemas.openxmlformats.org/drawingml/2006/table">
            <a:tbl>
              <a:tblPr firstRow="1" firstCol="1" bandRow="1">
                <a:tableStyleId>{5C22544A-7EE6-4342-B048-85BDC9FD1C3A}</a:tableStyleId>
              </a:tblPr>
              <a:tblGrid>
                <a:gridCol w="1825347">
                  <a:extLst>
                    <a:ext uri="{9D8B030D-6E8A-4147-A177-3AD203B41FA5}">
                      <a16:colId xmlns:a16="http://schemas.microsoft.com/office/drawing/2014/main" val="510637732"/>
                    </a:ext>
                  </a:extLst>
                </a:gridCol>
                <a:gridCol w="2448881">
                  <a:extLst>
                    <a:ext uri="{9D8B030D-6E8A-4147-A177-3AD203B41FA5}">
                      <a16:colId xmlns:a16="http://schemas.microsoft.com/office/drawing/2014/main" val="1887938915"/>
                    </a:ext>
                  </a:extLst>
                </a:gridCol>
                <a:gridCol w="2448881">
                  <a:extLst>
                    <a:ext uri="{9D8B030D-6E8A-4147-A177-3AD203B41FA5}">
                      <a16:colId xmlns:a16="http://schemas.microsoft.com/office/drawing/2014/main" val="183149185"/>
                    </a:ext>
                  </a:extLst>
                </a:gridCol>
                <a:gridCol w="2448881">
                  <a:extLst>
                    <a:ext uri="{9D8B030D-6E8A-4147-A177-3AD203B41FA5}">
                      <a16:colId xmlns:a16="http://schemas.microsoft.com/office/drawing/2014/main" val="1248060341"/>
                    </a:ext>
                  </a:extLst>
                </a:gridCol>
                <a:gridCol w="2448881">
                  <a:extLst>
                    <a:ext uri="{9D8B030D-6E8A-4147-A177-3AD203B41FA5}">
                      <a16:colId xmlns:a16="http://schemas.microsoft.com/office/drawing/2014/main" val="1205505724"/>
                    </a:ext>
                  </a:extLst>
                </a:gridCol>
              </a:tblGrid>
              <a:tr h="375551">
                <a:tc>
                  <a:txBody>
                    <a:bodyPr/>
                    <a:lstStyle/>
                    <a:p>
                      <a:pPr algn="ctr"/>
                      <a:endParaRPr lang="zh-TW" sz="1100">
                        <a:sym typeface="Arial" panose="020B0604020202020204" pitchFamily="34" charset="0"/>
                      </a:endParaRPr>
                    </a:p>
                  </a:txBody>
                  <a:tcPr>
                    <a:lnL w="12700" cap="flat" cmpd="sng" algn="ctr">
                      <a:noFill/>
                      <a:prstDash val="solid"/>
                      <a:round/>
                      <a:headEnd type="none" w="med" len="med"/>
                      <a:tailEnd type="none" w="med" len="med"/>
                    </a:lnL>
                    <a:lnR w="9525" cap="flat" cmpd="sng" algn="ctr">
                      <a:solidFill>
                        <a:schemeClr val="tx1">
                          <a:lumMod val="85000"/>
                          <a:lumOff val="15000"/>
                        </a:schemeClr>
                      </a:solidFill>
                      <a:prstDash val="solid"/>
                      <a:round/>
                      <a:headEnd type="none" w="med" len="med"/>
                      <a:tailEnd type="none" w="med" len="med"/>
                    </a:lnR>
                    <a:lnT w="6350" cap="flat" cmpd="sng" algn="ctr">
                      <a:solidFill>
                        <a:srgbClr val="60F217"/>
                      </a:solidFill>
                      <a:prstDash val="solid"/>
                      <a:round/>
                      <a:headEnd type="none" w="med" len="med"/>
                      <a:tailEnd type="none" w="med" len="med"/>
                    </a:lnT>
                    <a:lnB w="6350" cap="flat" cmpd="sng" algn="ctr">
                      <a:solidFill>
                        <a:srgbClr val="60F217"/>
                      </a:solidFill>
                      <a:prstDash val="solid"/>
                      <a:round/>
                      <a:headEnd type="none" w="med" len="med"/>
                      <a:tailEnd type="none" w="med" len="med"/>
                    </a:lnB>
                    <a:solidFill>
                      <a:srgbClr val="60F217"/>
                    </a:solidFill>
                  </a:tcPr>
                </a:tc>
                <a:tc>
                  <a:txBody>
                    <a:bodyPr/>
                    <a:lstStyle/>
                    <a:p>
                      <a:pPr lvl="0" algn="ctr">
                        <a:buNone/>
                      </a:pPr>
                      <a:r>
                        <a:rPr lang="en-US" altLang="zh-TW" sz="1400">
                          <a:solidFill>
                            <a:schemeClr val="tx1"/>
                          </a:solidFill>
                          <a:latin typeface="Arial"/>
                          <a:ea typeface="微軟正黑體"/>
                          <a:sym typeface="Arial" panose="020B0604020202020204" pitchFamily="34" charset="0"/>
                        </a:rPr>
                        <a:t>PCIe JBOD</a:t>
                      </a:r>
                    </a:p>
                  </a:txBody>
                  <a:tcPr anchor="ctr">
                    <a:lnL w="9525" cap="flat" cmpd="sng" algn="ctr">
                      <a:solidFill>
                        <a:schemeClr val="tx1">
                          <a:lumMod val="85000"/>
                          <a:lumOff val="15000"/>
                        </a:schemeClr>
                      </a:solidFill>
                      <a:prstDash val="solid"/>
                      <a:round/>
                      <a:headEnd type="none" w="med" len="med"/>
                      <a:tailEnd type="none" w="med" len="med"/>
                    </a:lnL>
                    <a:lnR w="9525" cap="flat" cmpd="sng" algn="ctr">
                      <a:solidFill>
                        <a:schemeClr val="tx1">
                          <a:lumMod val="85000"/>
                          <a:lumOff val="15000"/>
                        </a:schemeClr>
                      </a:solidFill>
                      <a:prstDash val="solid"/>
                      <a:round/>
                      <a:headEnd type="none" w="med" len="med"/>
                      <a:tailEnd type="none" w="med" len="med"/>
                    </a:lnR>
                    <a:lnT w="6350" cap="flat" cmpd="sng" algn="ctr">
                      <a:solidFill>
                        <a:srgbClr val="60F217"/>
                      </a:solidFill>
                      <a:prstDash val="solid"/>
                      <a:round/>
                      <a:headEnd type="none" w="med" len="med"/>
                      <a:tailEnd type="none" w="med" len="med"/>
                    </a:lnT>
                    <a:lnB w="6350" cap="flat" cmpd="sng" algn="ctr">
                      <a:solidFill>
                        <a:srgbClr val="60F217"/>
                      </a:solidFill>
                      <a:prstDash val="solid"/>
                      <a:round/>
                      <a:headEnd type="none" w="med" len="med"/>
                      <a:tailEnd type="none" w="med" len="med"/>
                    </a:lnB>
                    <a:solidFill>
                      <a:srgbClr val="60F217"/>
                    </a:solidFill>
                  </a:tcPr>
                </a:tc>
                <a:tc>
                  <a:txBody>
                    <a:bodyPr/>
                    <a:lstStyle/>
                    <a:p>
                      <a:pPr algn="ctr"/>
                      <a:r>
                        <a:rPr lang="en-US" altLang="zh-TW" sz="1400">
                          <a:solidFill>
                            <a:schemeClr val="tx1"/>
                          </a:solidFill>
                          <a:latin typeface="Arial"/>
                          <a:ea typeface="微軟正黑體"/>
                          <a:sym typeface="Arial" panose="020B0604020202020204" pitchFamily="34" charset="0"/>
                        </a:rPr>
                        <a:t>SATA JBOD</a:t>
                      </a:r>
                      <a:endParaRPr lang="zh-TW" altLang="en-US" sz="1400">
                        <a:solidFill>
                          <a:schemeClr val="tx1"/>
                        </a:solidFill>
                        <a:latin typeface="Arial"/>
                        <a:ea typeface="微軟正黑體"/>
                        <a:sym typeface="Arial" panose="020B0604020202020204" pitchFamily="34" charset="0"/>
                      </a:endParaRPr>
                    </a:p>
                  </a:txBody>
                  <a:tcPr anchor="ctr">
                    <a:lnL w="9525" cap="flat" cmpd="sng" algn="ctr">
                      <a:solidFill>
                        <a:schemeClr val="tx1">
                          <a:lumMod val="85000"/>
                          <a:lumOff val="15000"/>
                        </a:schemeClr>
                      </a:solidFill>
                      <a:prstDash val="solid"/>
                      <a:round/>
                      <a:headEnd type="none" w="med" len="med"/>
                      <a:tailEnd type="none" w="med" len="med"/>
                    </a:lnL>
                    <a:lnR w="9525" cap="flat" cmpd="sng" algn="ctr">
                      <a:solidFill>
                        <a:schemeClr val="tx1">
                          <a:lumMod val="85000"/>
                          <a:lumOff val="15000"/>
                        </a:schemeClr>
                      </a:solidFill>
                      <a:prstDash val="solid"/>
                      <a:round/>
                      <a:headEnd type="none" w="med" len="med"/>
                      <a:tailEnd type="none" w="med" len="med"/>
                    </a:lnR>
                    <a:lnT w="6350" cap="flat" cmpd="sng" algn="ctr">
                      <a:solidFill>
                        <a:srgbClr val="60F217"/>
                      </a:solidFill>
                      <a:prstDash val="solid"/>
                      <a:round/>
                      <a:headEnd type="none" w="med" len="med"/>
                      <a:tailEnd type="none" w="med" len="med"/>
                    </a:lnT>
                    <a:lnB w="6350" cap="flat" cmpd="sng" algn="ctr">
                      <a:solidFill>
                        <a:srgbClr val="60F217"/>
                      </a:solidFill>
                      <a:prstDash val="solid"/>
                      <a:round/>
                      <a:headEnd type="none" w="med" len="med"/>
                      <a:tailEnd type="none" w="med" len="med"/>
                    </a:lnB>
                    <a:solidFill>
                      <a:srgbClr val="60F217"/>
                    </a:solidFill>
                  </a:tcPr>
                </a:tc>
                <a:tc>
                  <a:txBody>
                    <a:bodyPr/>
                    <a:lstStyle/>
                    <a:p>
                      <a:pPr lvl="0" algn="ctr">
                        <a:buNone/>
                      </a:pPr>
                      <a:r>
                        <a:rPr lang="en-US" altLang="zh-TW" sz="1400">
                          <a:solidFill>
                            <a:schemeClr val="tx1"/>
                          </a:solidFill>
                          <a:latin typeface="Arial"/>
                          <a:ea typeface="微軟正黑體"/>
                          <a:sym typeface="Arial" panose="020B0604020202020204" pitchFamily="34" charset="0"/>
                        </a:rPr>
                        <a:t>USB</a:t>
                      </a:r>
                      <a:r>
                        <a:rPr lang="zh-TW" altLang="en-US" sz="1400">
                          <a:solidFill>
                            <a:schemeClr val="tx1"/>
                          </a:solidFill>
                          <a:latin typeface="Arial"/>
                          <a:ea typeface="微軟正黑體"/>
                          <a:sym typeface="Arial" panose="020B0604020202020204" pitchFamily="34" charset="0"/>
                        </a:rPr>
                        <a:t> </a:t>
                      </a:r>
                      <a:r>
                        <a:rPr lang="en-US" altLang="zh-TW" sz="1400">
                          <a:solidFill>
                            <a:schemeClr val="tx1"/>
                          </a:solidFill>
                          <a:latin typeface="Arial"/>
                          <a:ea typeface="微軟正黑體"/>
                          <a:sym typeface="Arial" panose="020B0604020202020204" pitchFamily="34" charset="0"/>
                        </a:rPr>
                        <a:t>JBOD</a:t>
                      </a:r>
                    </a:p>
                  </a:txBody>
                  <a:tcPr anchor="ctr">
                    <a:lnL w="9525" cap="flat" cmpd="sng" algn="ctr">
                      <a:solidFill>
                        <a:schemeClr val="tx1">
                          <a:lumMod val="85000"/>
                          <a:lumOff val="15000"/>
                        </a:schemeClr>
                      </a:solidFill>
                      <a:prstDash val="solid"/>
                      <a:round/>
                      <a:headEnd type="none" w="med" len="med"/>
                      <a:tailEnd type="none" w="med" len="med"/>
                    </a:lnL>
                    <a:lnR w="9525" cap="flat" cmpd="sng" algn="ctr">
                      <a:solidFill>
                        <a:schemeClr val="tx1">
                          <a:lumMod val="85000"/>
                          <a:lumOff val="15000"/>
                        </a:schemeClr>
                      </a:solidFill>
                      <a:prstDash val="solid"/>
                      <a:round/>
                      <a:headEnd type="none" w="med" len="med"/>
                      <a:tailEnd type="none" w="med" len="med"/>
                    </a:lnR>
                    <a:lnT w="6350" cap="flat" cmpd="sng" algn="ctr">
                      <a:solidFill>
                        <a:srgbClr val="60F217"/>
                      </a:solidFill>
                      <a:prstDash val="solid"/>
                      <a:round/>
                      <a:headEnd type="none" w="med" len="med"/>
                      <a:tailEnd type="none" w="med" len="med"/>
                    </a:lnT>
                    <a:lnB w="6350" cap="flat" cmpd="sng" algn="ctr">
                      <a:solidFill>
                        <a:srgbClr val="60F217"/>
                      </a:solidFill>
                      <a:prstDash val="solid"/>
                      <a:round/>
                      <a:headEnd type="none" w="med" len="med"/>
                      <a:tailEnd type="none" w="med" len="med"/>
                    </a:lnB>
                    <a:solidFill>
                      <a:srgbClr val="60F217"/>
                    </a:solidFill>
                  </a:tcPr>
                </a:tc>
                <a:tc>
                  <a:txBody>
                    <a:bodyPr/>
                    <a:lstStyle/>
                    <a:p>
                      <a:pPr algn="ctr"/>
                      <a:r>
                        <a:rPr lang="en-US" altLang="zh-TW" sz="1400">
                          <a:solidFill>
                            <a:schemeClr val="tx1"/>
                          </a:solidFill>
                          <a:latin typeface="Arial"/>
                          <a:ea typeface="微軟正黑體"/>
                          <a:sym typeface="Arial" panose="020B0604020202020204" pitchFamily="34" charset="0"/>
                        </a:rPr>
                        <a:t>SAS JBOD</a:t>
                      </a:r>
                      <a:endParaRPr lang="zh-TW" altLang="en-US" sz="1400">
                        <a:solidFill>
                          <a:schemeClr val="tx1"/>
                        </a:solidFill>
                        <a:latin typeface="Arial"/>
                        <a:ea typeface="微軟正黑體"/>
                        <a:sym typeface="Arial" panose="020B0604020202020204" pitchFamily="34" charset="0"/>
                      </a:endParaRPr>
                    </a:p>
                  </a:txBody>
                  <a:tcPr anchor="ctr">
                    <a:lnL w="9525" cap="flat" cmpd="sng" algn="ctr">
                      <a:solidFill>
                        <a:schemeClr val="tx1">
                          <a:lumMod val="85000"/>
                          <a:lumOff val="1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F217"/>
                      </a:solidFill>
                      <a:prstDash val="solid"/>
                      <a:round/>
                      <a:headEnd type="none" w="med" len="med"/>
                      <a:tailEnd type="none" w="med" len="med"/>
                    </a:lnT>
                    <a:lnB w="6350" cap="flat" cmpd="sng" algn="ctr">
                      <a:solidFill>
                        <a:srgbClr val="60F217"/>
                      </a:solidFill>
                      <a:prstDash val="solid"/>
                      <a:round/>
                      <a:headEnd type="none" w="med" len="med"/>
                      <a:tailEnd type="none" w="med" len="med"/>
                    </a:lnB>
                    <a:solidFill>
                      <a:srgbClr val="60F217"/>
                    </a:solidFill>
                  </a:tcPr>
                </a:tc>
                <a:extLst>
                  <a:ext uri="{0D108BD9-81ED-4DB2-BD59-A6C34878D82A}">
                    <a16:rowId xmlns:a16="http://schemas.microsoft.com/office/drawing/2014/main" val="3653730999"/>
                  </a:ext>
                </a:extLst>
              </a:tr>
              <a:tr h="441554">
                <a:tc>
                  <a:txBody>
                    <a:bodyPr/>
                    <a:lstStyle/>
                    <a:p>
                      <a:pPr lvl="0" algn="ctr">
                        <a:buNone/>
                      </a:pPr>
                      <a:r>
                        <a:rPr lang="en-US" altLang="zh-TW" sz="1100" b="1">
                          <a:solidFill>
                            <a:schemeClr val="bg1"/>
                          </a:solidFill>
                          <a:latin typeface="+mn-lt"/>
                          <a:ea typeface="微軟正黑體"/>
                          <a:sym typeface="Arial" panose="020B0604020202020204" pitchFamily="34" charset="0"/>
                        </a:rPr>
                        <a:t>Model</a:t>
                      </a:r>
                      <a:endParaRPr lang="en-US" altLang="zh-TW" sz="1100" b="1">
                        <a:solidFill>
                          <a:schemeClr val="bg1"/>
                        </a:solidFill>
                        <a:latin typeface="Arial"/>
                        <a:ea typeface="微軟正黑體"/>
                        <a:sym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rgbClr val="60F217"/>
                      </a:solid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lvl="0" algn="ctr">
                        <a:lnSpc>
                          <a:spcPct val="100000"/>
                        </a:lnSpc>
                        <a:spcBef>
                          <a:spcPts val="0"/>
                        </a:spcBef>
                        <a:spcAft>
                          <a:spcPts val="0"/>
                        </a:spcAft>
                        <a:buNone/>
                      </a:pPr>
                      <a:r>
                        <a:rPr lang="en-US" sz="1100" b="0" i="0" u="none" strike="noStrike" noProof="0">
                          <a:solidFill>
                            <a:schemeClr val="bg1"/>
                          </a:solidFill>
                          <a:latin typeface="Arial"/>
                          <a:ea typeface="微軟正黑體"/>
                          <a:sym typeface="Arial" panose="020B0604020202020204" pitchFamily="34" charset="0"/>
                        </a:rPr>
                        <a:t>TL-R1200PES-RP, TL-R1600PES-RP, TL-R2400PES-RP</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rgbClr val="60F217"/>
                      </a:solid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TL-D400S, TL-R400S, TL-D800S, TL-R1200S-RP, TL-D1600S</a:t>
                      </a:r>
                      <a:endParaRPr lang="zh-TW" altLang="en-US" sz="1100">
                        <a:solidFill>
                          <a:schemeClr val="bg1"/>
                        </a:solidFill>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rgbClr val="60F217"/>
                      </a:solid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lvl="0" algn="ctr">
                        <a:lnSpc>
                          <a:spcPct val="100000"/>
                        </a:lnSpc>
                        <a:spcBef>
                          <a:spcPts val="0"/>
                        </a:spcBef>
                        <a:spcAft>
                          <a:spcPts val="0"/>
                        </a:spcAft>
                        <a:buNone/>
                      </a:pPr>
                      <a:r>
                        <a:rPr lang="en-US" sz="1100" b="0" i="0" u="none" strike="noStrike" noProof="0">
                          <a:solidFill>
                            <a:schemeClr val="bg1"/>
                          </a:solidFill>
                          <a:latin typeface="Arial"/>
                          <a:ea typeface="微軟正黑體"/>
                          <a:sym typeface="Arial" panose="020B0604020202020204" pitchFamily="34" charset="0"/>
                        </a:rPr>
                        <a:t>TL-D800C, TL-R1200C-RP</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rgbClr val="60F217"/>
                      </a:solid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TL-R1220Sep-RP, TL-R1620Sep-RP</a:t>
                      </a:r>
                      <a:endParaRPr lang="zh-TW" altLang="en-US" sz="1100">
                        <a:solidFill>
                          <a:schemeClr val="bg1"/>
                        </a:solidFill>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F217"/>
                      </a:solid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859384412"/>
                  </a:ext>
                </a:extLst>
              </a:tr>
              <a:tr h="375551">
                <a:tc>
                  <a:txBody>
                    <a:bodyPr/>
                    <a:lstStyle/>
                    <a:p>
                      <a:pPr lvl="0" algn="ctr">
                        <a:buNone/>
                      </a:pPr>
                      <a:r>
                        <a:rPr lang="en-US" altLang="zh-TW" sz="1100" b="1">
                          <a:solidFill>
                            <a:schemeClr val="bg1"/>
                          </a:solidFill>
                          <a:latin typeface="Arial"/>
                          <a:ea typeface="微軟正黑體"/>
                          <a:sym typeface="Arial" panose="020B0604020202020204" pitchFamily="34" charset="0"/>
                        </a:rPr>
                        <a:t>Form factor</a:t>
                      </a: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Rackmount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Rackmount</a:t>
                      </a:r>
                      <a:r>
                        <a:rPr lang="zh-TW" altLang="en-US" sz="1100">
                          <a:solidFill>
                            <a:schemeClr val="bg1"/>
                          </a:solidFill>
                          <a:latin typeface="Arial"/>
                          <a:ea typeface="微軟正黑體"/>
                          <a:sym typeface="Arial" panose="020B0604020202020204" pitchFamily="34" charset="0"/>
                        </a:rPr>
                        <a:t> </a:t>
                      </a:r>
                      <a:r>
                        <a:rPr lang="en-US" altLang="zh-TW" sz="1100">
                          <a:solidFill>
                            <a:schemeClr val="bg1"/>
                          </a:solidFill>
                          <a:latin typeface="Arial"/>
                          <a:ea typeface="微軟正黑體"/>
                          <a:sym typeface="Arial" panose="020B0604020202020204" pitchFamily="34" charset="0"/>
                        </a:rPr>
                        <a:t>/</a:t>
                      </a:r>
                      <a:r>
                        <a:rPr lang="zh-TW" altLang="en-US" sz="1100">
                          <a:solidFill>
                            <a:schemeClr val="bg1"/>
                          </a:solidFill>
                          <a:latin typeface="Arial"/>
                          <a:ea typeface="微軟正黑體"/>
                          <a:sym typeface="Arial" panose="020B0604020202020204" pitchFamily="34" charset="0"/>
                        </a:rPr>
                        <a:t> </a:t>
                      </a:r>
                      <a:r>
                        <a:rPr lang="en-US" altLang="zh-TW" sz="1100">
                          <a:solidFill>
                            <a:schemeClr val="bg1"/>
                          </a:solidFill>
                          <a:latin typeface="Arial"/>
                          <a:ea typeface="微軟正黑體"/>
                          <a:sym typeface="Arial" panose="020B0604020202020204" pitchFamily="34" charset="0"/>
                        </a:rPr>
                        <a:t>Tower</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a:solidFill>
                            <a:schemeClr val="bg1"/>
                          </a:solidFill>
                          <a:latin typeface="+mn-lt"/>
                          <a:ea typeface="微軟正黑體"/>
                          <a:sym typeface="Arial" panose="020B0604020202020204" pitchFamily="34" charset="0"/>
                        </a:rPr>
                        <a:t>Rackmount</a:t>
                      </a:r>
                      <a:r>
                        <a:rPr lang="zh-TW" altLang="en-US" sz="1100">
                          <a:solidFill>
                            <a:schemeClr val="bg1"/>
                          </a:solidFill>
                          <a:latin typeface="+mn-lt"/>
                          <a:ea typeface="微軟正黑體"/>
                          <a:sym typeface="Arial" panose="020B0604020202020204" pitchFamily="34" charset="0"/>
                        </a:rPr>
                        <a:t> </a:t>
                      </a:r>
                      <a:r>
                        <a:rPr lang="en-US" altLang="zh-TW" sz="1100">
                          <a:solidFill>
                            <a:schemeClr val="bg1"/>
                          </a:solidFill>
                          <a:latin typeface="+mn-lt"/>
                          <a:ea typeface="微軟正黑體"/>
                          <a:sym typeface="Arial" panose="020B0604020202020204" pitchFamily="34" charset="0"/>
                        </a:rPr>
                        <a:t>/</a:t>
                      </a:r>
                      <a:r>
                        <a:rPr lang="zh-TW" altLang="en-US" sz="1100">
                          <a:solidFill>
                            <a:schemeClr val="bg1"/>
                          </a:solidFill>
                          <a:latin typeface="+mn-lt"/>
                          <a:ea typeface="微軟正黑體"/>
                          <a:sym typeface="Arial" panose="020B0604020202020204" pitchFamily="34" charset="0"/>
                        </a:rPr>
                        <a:t> </a:t>
                      </a:r>
                      <a:r>
                        <a:rPr lang="en-US" altLang="zh-TW" sz="1100">
                          <a:solidFill>
                            <a:schemeClr val="bg1"/>
                          </a:solidFill>
                          <a:latin typeface="+mn-lt"/>
                          <a:ea typeface="微軟正黑體"/>
                          <a:sym typeface="Arial" panose="020B0604020202020204" pitchFamily="34" charset="0"/>
                        </a:rPr>
                        <a:t>Tower</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Rackmount</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829000551"/>
                  </a:ext>
                </a:extLst>
              </a:tr>
              <a:tr h="375551">
                <a:tc>
                  <a:txBody>
                    <a:bodyPr/>
                    <a:lstStyle/>
                    <a:p>
                      <a:pPr lvl="0" algn="ctr">
                        <a:buNone/>
                      </a:pPr>
                      <a:r>
                        <a:rPr lang="en-US" altLang="zh-TW" sz="1100" b="1">
                          <a:solidFill>
                            <a:schemeClr val="bg1"/>
                          </a:solidFill>
                          <a:latin typeface="+mn-lt"/>
                          <a:ea typeface="微軟正黑體"/>
                          <a:sym typeface="Arial" panose="020B0604020202020204" pitchFamily="34" charset="0"/>
                        </a:rPr>
                        <a:t>Operating system</a:t>
                      </a:r>
                      <a:endParaRPr lang="en-US" altLang="zh-TW" sz="1100" b="1">
                        <a:solidFill>
                          <a:schemeClr val="bg1"/>
                        </a:solidFill>
                        <a:latin typeface="Arial"/>
                        <a:ea typeface="微軟正黑體"/>
                        <a:sym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QTS/</a:t>
                      </a:r>
                      <a:r>
                        <a:rPr lang="en-US" altLang="zh-TW" sz="1100" err="1">
                          <a:solidFill>
                            <a:schemeClr val="bg1"/>
                          </a:solidFill>
                          <a:latin typeface="Arial"/>
                          <a:ea typeface="微軟正黑體"/>
                          <a:sym typeface="Arial" panose="020B0604020202020204" pitchFamily="34" charset="0"/>
                        </a:rPr>
                        <a:t>QuTS</a:t>
                      </a:r>
                      <a:r>
                        <a:rPr lang="en-US" altLang="zh-TW" sz="1100">
                          <a:solidFill>
                            <a:schemeClr val="bg1"/>
                          </a:solidFill>
                          <a:latin typeface="Arial"/>
                          <a:ea typeface="微軟正黑體"/>
                          <a:sym typeface="Arial" panose="020B0604020202020204" pitchFamily="34" charset="0"/>
                        </a:rPr>
                        <a:t> hero</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a:solidFill>
                            <a:schemeClr val="bg1"/>
                          </a:solidFill>
                          <a:latin typeface="+mn-lt"/>
                          <a:ea typeface="微軟正黑體"/>
                          <a:sym typeface="Arial" panose="020B0604020202020204" pitchFamily="34" charset="0"/>
                        </a:rPr>
                        <a:t>QTS/</a:t>
                      </a:r>
                      <a:r>
                        <a:rPr lang="en-US" altLang="zh-TW" sz="1100" err="1">
                          <a:solidFill>
                            <a:schemeClr val="bg1"/>
                          </a:solidFill>
                          <a:latin typeface="+mn-lt"/>
                          <a:ea typeface="微軟正黑體"/>
                          <a:sym typeface="Arial" panose="020B0604020202020204" pitchFamily="34" charset="0"/>
                        </a:rPr>
                        <a:t>QuTS</a:t>
                      </a:r>
                      <a:r>
                        <a:rPr lang="en-US" altLang="zh-TW" sz="1100">
                          <a:solidFill>
                            <a:schemeClr val="bg1"/>
                          </a:solidFill>
                          <a:latin typeface="+mn-lt"/>
                          <a:ea typeface="微軟正黑體"/>
                          <a:sym typeface="Arial" panose="020B0604020202020204" pitchFamily="34" charset="0"/>
                        </a:rPr>
                        <a:t> hero</a:t>
                      </a:r>
                      <a:r>
                        <a:rPr lang="en-US" altLang="zh-TW" sz="1100">
                          <a:solidFill>
                            <a:schemeClr val="bg1"/>
                          </a:solidFill>
                          <a:latin typeface="Arial"/>
                          <a:ea typeface="微軟正黑體"/>
                          <a:sym typeface="Arial" panose="020B0604020202020204" pitchFamily="34" charset="0"/>
                        </a:rPr>
                        <a:t>/Windows/Ubuntu</a:t>
                      </a:r>
                      <a:endParaRPr lang="en-US" altLang="zh-TW" sz="1100">
                        <a:solidFill>
                          <a:schemeClr val="bg1"/>
                        </a:solidFill>
                        <a:latin typeface="+mn-lt"/>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a:solidFill>
                            <a:schemeClr val="bg1"/>
                          </a:solidFill>
                          <a:latin typeface="+mn-lt"/>
                          <a:ea typeface="微軟正黑體"/>
                          <a:sym typeface="Arial" panose="020B0604020202020204" pitchFamily="34" charset="0"/>
                        </a:rPr>
                        <a:t>QTS/</a:t>
                      </a:r>
                      <a:r>
                        <a:rPr lang="en-US" altLang="zh-TW" sz="1100" err="1">
                          <a:solidFill>
                            <a:schemeClr val="bg1"/>
                          </a:solidFill>
                          <a:latin typeface="+mn-lt"/>
                          <a:ea typeface="微軟正黑體"/>
                          <a:sym typeface="Arial" panose="020B0604020202020204" pitchFamily="34" charset="0"/>
                        </a:rPr>
                        <a:t>QuTS</a:t>
                      </a:r>
                      <a:r>
                        <a:rPr lang="en-US" altLang="zh-TW" sz="1100">
                          <a:solidFill>
                            <a:schemeClr val="bg1"/>
                          </a:solidFill>
                          <a:latin typeface="+mn-lt"/>
                          <a:ea typeface="微軟正黑體"/>
                          <a:sym typeface="Arial" panose="020B0604020202020204" pitchFamily="34" charset="0"/>
                        </a:rPr>
                        <a:t> hero/Windows/Ubuntu</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a:solidFill>
                            <a:schemeClr val="bg1"/>
                          </a:solidFill>
                          <a:latin typeface="+mn-lt"/>
                          <a:ea typeface="微軟正黑體"/>
                          <a:sym typeface="Arial" panose="020B0604020202020204" pitchFamily="34" charset="0"/>
                        </a:rPr>
                        <a:t>QTS/QuTS hero/Windows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4274635147"/>
                  </a:ext>
                </a:extLst>
              </a:tr>
              <a:tr h="375551">
                <a:tc>
                  <a:txBody>
                    <a:bodyPr/>
                    <a:lstStyle/>
                    <a:p>
                      <a:pPr lvl="0" algn="ctr">
                        <a:buNone/>
                      </a:pPr>
                      <a:r>
                        <a:rPr lang="en-US" altLang="zh-TW" sz="1100" b="1">
                          <a:solidFill>
                            <a:schemeClr val="bg1"/>
                          </a:solidFill>
                          <a:latin typeface="Arial"/>
                          <a:ea typeface="微軟正黑體"/>
                          <a:sym typeface="Arial" panose="020B0604020202020204" pitchFamily="34" charset="0"/>
                        </a:rPr>
                        <a:t>Max support 3.5” HDD</a:t>
                      </a: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24-bay</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12-bay</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12-bay</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16-bay</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555139149"/>
                  </a:ext>
                </a:extLst>
              </a:tr>
              <a:tr h="441554">
                <a:tc>
                  <a:txBody>
                    <a:bodyPr/>
                    <a:lstStyle/>
                    <a:p>
                      <a:pPr lvl="0" algn="ctr">
                        <a:buNone/>
                      </a:pPr>
                      <a:r>
                        <a:rPr lang="en-US" altLang="zh-TW" sz="1100" b="1" kern="1200">
                          <a:solidFill>
                            <a:schemeClr val="bg1"/>
                          </a:solidFill>
                          <a:latin typeface="Arial"/>
                          <a:ea typeface="微軟正黑體"/>
                          <a:cs typeface="+mn-cs"/>
                          <a:sym typeface="Arial" panose="020B0604020202020204" pitchFamily="34" charset="0"/>
                        </a:rPr>
                        <a:t>Max support JBODs</a:t>
                      </a: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12</a:t>
                      </a:r>
                    </a:p>
                    <a:p>
                      <a:pPr lvl="0" algn="ctr">
                        <a:buNone/>
                      </a:pPr>
                      <a:r>
                        <a:rPr lang="en-US" altLang="zh-TW" sz="1100">
                          <a:solidFill>
                            <a:schemeClr val="bg1"/>
                          </a:solidFill>
                          <a:latin typeface="Arial"/>
                          <a:ea typeface="微軟正黑體"/>
                          <a:sym typeface="Arial" panose="020B0604020202020204" pitchFamily="34" charset="0"/>
                        </a:rPr>
                        <a:t>(not support Multipath)</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2</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2</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a:solidFill>
                            <a:schemeClr val="bg1"/>
                          </a:solidFill>
                          <a:latin typeface="+mn-lt"/>
                          <a:ea typeface="微軟正黑體"/>
                          <a:sym typeface="Arial" panose="020B0604020202020204" pitchFamily="34" charset="0"/>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a:solidFill>
                            <a:schemeClr val="bg1"/>
                          </a:solidFill>
                          <a:latin typeface="+mn-lt"/>
                          <a:ea typeface="微軟正黑體"/>
                          <a:sym typeface="Arial" panose="020B0604020202020204" pitchFamily="34" charset="0"/>
                        </a:rPr>
                        <a:t>(support Multipath)</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545571439"/>
                  </a:ext>
                </a:extLst>
              </a:tr>
              <a:tr h="375551">
                <a:tc>
                  <a:txBody>
                    <a:bodyPr/>
                    <a:lstStyle/>
                    <a:p>
                      <a:pPr lvl="0" algn="ctr">
                        <a:buNone/>
                      </a:pPr>
                      <a:r>
                        <a:rPr lang="en-US" altLang="zh-TW" sz="1100" b="1">
                          <a:solidFill>
                            <a:schemeClr val="bg1"/>
                          </a:solidFill>
                          <a:latin typeface="Arial"/>
                          <a:ea typeface="微軟正黑體"/>
                          <a:sym typeface="Arial" panose="020B0604020202020204" pitchFamily="34" charset="0"/>
                        </a:rPr>
                        <a:t>Max</a:t>
                      </a:r>
                      <a:r>
                        <a:rPr lang="zh-TW" altLang="en-US" sz="1100" b="1">
                          <a:solidFill>
                            <a:schemeClr val="bg1"/>
                          </a:solidFill>
                          <a:latin typeface="Arial"/>
                          <a:ea typeface="微軟正黑體"/>
                          <a:sym typeface="Arial" panose="020B0604020202020204" pitchFamily="34" charset="0"/>
                        </a:rPr>
                        <a:t> </a:t>
                      </a:r>
                      <a:r>
                        <a:rPr lang="en-US" altLang="zh-TW" sz="1100" b="1">
                          <a:solidFill>
                            <a:schemeClr val="bg1"/>
                          </a:solidFill>
                          <a:latin typeface="Arial"/>
                          <a:ea typeface="微軟正黑體"/>
                          <a:sym typeface="Arial" panose="020B0604020202020204" pitchFamily="34" charset="0"/>
                        </a:rPr>
                        <a:t>expansion capacity</a:t>
                      </a: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4</a:t>
                      </a:r>
                      <a:r>
                        <a:rPr lang="zh-TW" altLang="en-US" sz="1100">
                          <a:solidFill>
                            <a:schemeClr val="bg1"/>
                          </a:solidFill>
                          <a:latin typeface="Arial"/>
                          <a:ea typeface="微軟正黑體"/>
                          <a:sym typeface="Arial" panose="020B0604020202020204" pitchFamily="34" charset="0"/>
                        </a:rPr>
                        <a:t> </a:t>
                      </a:r>
                      <a:r>
                        <a:rPr lang="en-US" altLang="zh-TW" sz="1100">
                          <a:solidFill>
                            <a:schemeClr val="bg1"/>
                          </a:solidFill>
                          <a:latin typeface="Arial"/>
                          <a:ea typeface="微軟正黑體"/>
                          <a:sym typeface="Arial" panose="020B0604020202020204" pitchFamily="34" charset="0"/>
                        </a:rPr>
                        <a:t>PB</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kern="1200">
                          <a:solidFill>
                            <a:schemeClr val="bg1"/>
                          </a:solidFill>
                          <a:latin typeface="Arial"/>
                          <a:ea typeface="微軟正黑體"/>
                          <a:cs typeface="+mn-cs"/>
                          <a:sym typeface="Arial" panose="020B0604020202020204" pitchFamily="34" charset="0"/>
                        </a:rPr>
                        <a:t>347 TB</a:t>
                      </a:r>
                      <a:endParaRPr lang="zh-TW" altLang="en-US" sz="1100" kern="1200">
                        <a:solidFill>
                          <a:schemeClr val="bg1"/>
                        </a:solidFill>
                        <a:latin typeface="Arial"/>
                        <a:ea typeface="微軟正黑體"/>
                        <a:cs typeface="+mn-cs"/>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kern="1200">
                          <a:solidFill>
                            <a:schemeClr val="bg1"/>
                          </a:solidFill>
                          <a:latin typeface="+mn-lt"/>
                          <a:ea typeface="微軟正黑體"/>
                          <a:cs typeface="+mn-cs"/>
                          <a:sym typeface="Arial" panose="020B0604020202020204" pitchFamily="34" charset="0"/>
                        </a:rPr>
                        <a:t>347 TB</a:t>
                      </a:r>
                      <a:endParaRPr lang="zh-TW" altLang="en-US" sz="1100" kern="1200">
                        <a:solidFill>
                          <a:schemeClr val="bg1"/>
                        </a:solidFill>
                        <a:latin typeface="+mn-lt"/>
                        <a:ea typeface="微軟正黑體"/>
                        <a:cs typeface="+mn-cs"/>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4 PB</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85890196"/>
                  </a:ext>
                </a:extLst>
              </a:tr>
              <a:tr h="375551">
                <a:tc>
                  <a:txBody>
                    <a:bodyPr/>
                    <a:lstStyle/>
                    <a:p>
                      <a:pPr lvl="0" algn="ctr">
                        <a:buNone/>
                      </a:pPr>
                      <a:r>
                        <a:rPr lang="en-US" altLang="zh-TW" sz="1100" b="1">
                          <a:solidFill>
                            <a:schemeClr val="bg1"/>
                          </a:solidFill>
                          <a:latin typeface="Arial" panose="020B0604020202020204" pitchFamily="34" charset="0"/>
                          <a:ea typeface="微軟正黑體" panose="020B0604030504040204" pitchFamily="34" charset="-120"/>
                          <a:sym typeface="Arial" panose="020B0604020202020204" pitchFamily="34" charset="0"/>
                        </a:rPr>
                        <a:t>Max support HDDs</a:t>
                      </a: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b="0" i="0" u="none" strike="noStrike" noProof="0">
                          <a:solidFill>
                            <a:schemeClr val="bg1"/>
                          </a:solidFill>
                          <a:latin typeface="Arial"/>
                          <a:ea typeface="微軟正黑體"/>
                          <a:sym typeface="Arial" panose="020B0604020202020204" pitchFamily="34" charset="0"/>
                        </a:rPr>
                        <a:t>288</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marL="0" lvl="0" algn="ctr" defTabSz="914400" rtl="0" eaLnBrk="1" latinLnBrk="0" hangingPunct="1">
                        <a:buNone/>
                      </a:pPr>
                      <a:r>
                        <a:rPr lang="en-US" altLang="zh-TW" sz="1100" kern="1200">
                          <a:solidFill>
                            <a:schemeClr val="bg1"/>
                          </a:solidFill>
                          <a:latin typeface="Arial"/>
                          <a:ea typeface="微軟正黑體"/>
                          <a:cs typeface="+mn-cs"/>
                          <a:sym typeface="Arial" panose="020B0604020202020204" pitchFamily="34" charset="0"/>
                        </a:rPr>
                        <a:t>24</a:t>
                      </a:r>
                      <a:endParaRPr lang="zh-TW" altLang="en-US" sz="1100" kern="1200">
                        <a:solidFill>
                          <a:schemeClr val="bg1"/>
                        </a:solidFill>
                        <a:latin typeface="Arial"/>
                        <a:ea typeface="微軟正黑體"/>
                        <a:cs typeface="+mn-cs"/>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kern="1200">
                          <a:solidFill>
                            <a:schemeClr val="bg1"/>
                          </a:solidFill>
                          <a:latin typeface="+mn-lt"/>
                          <a:ea typeface="微軟正黑體"/>
                          <a:cs typeface="+mn-cs"/>
                          <a:sym typeface="Arial" panose="020B0604020202020204" pitchFamily="34" charset="0"/>
                        </a:rPr>
                        <a:t>24</a:t>
                      </a:r>
                      <a:endParaRPr lang="zh-TW" altLang="en-US" sz="1100" kern="1200">
                        <a:solidFill>
                          <a:schemeClr val="bg1"/>
                        </a:solidFill>
                        <a:latin typeface="+mn-lt"/>
                        <a:ea typeface="微軟正黑體"/>
                        <a:cs typeface="+mn-cs"/>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256</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2882801682"/>
                  </a:ext>
                </a:extLst>
              </a:tr>
              <a:tr h="375551">
                <a:tc>
                  <a:txBody>
                    <a:bodyPr/>
                    <a:lstStyle/>
                    <a:p>
                      <a:pPr algn="ctr"/>
                      <a:r>
                        <a:rPr lang="en-US" altLang="zh-TW" sz="1100" b="1">
                          <a:solidFill>
                            <a:schemeClr val="bg1"/>
                          </a:solidFill>
                          <a:latin typeface="Arial"/>
                          <a:ea typeface="微軟正黑體"/>
                        </a:rPr>
                        <a:t>Application</a:t>
                      </a:r>
                      <a:endParaRPr lang="en-US" altLang="zh-TW" sz="1100" b="1">
                        <a:solidFill>
                          <a:schemeClr val="bg1"/>
                        </a:solidFill>
                        <a:latin typeface="Arial"/>
                        <a:ea typeface="微軟正黑體"/>
                        <a:sym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mn-lt"/>
                          <a:ea typeface="微軟正黑體"/>
                          <a:sym typeface="Arial" panose="020B0604020202020204" pitchFamily="34" charset="0"/>
                        </a:rPr>
                        <a:t>DATA-intensive application</a:t>
                      </a:r>
                      <a:endParaRPr lang="en-US" altLang="zh-TW" sz="1100">
                        <a:solidFill>
                          <a:schemeClr val="bg1"/>
                        </a:solidFill>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a:solidFill>
                            <a:schemeClr val="bg1"/>
                          </a:solidFill>
                          <a:latin typeface="+mn-lt"/>
                          <a:ea typeface="微軟正黑體"/>
                          <a:sym typeface="Arial" panose="020B0604020202020204" pitchFamily="34" charset="0"/>
                        </a:rPr>
                        <a:t>Low-load or moderately loaded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a:solidFill>
                            <a:schemeClr val="bg1"/>
                          </a:solidFill>
                          <a:latin typeface="+mn-lt"/>
                          <a:ea typeface="微軟正黑體"/>
                          <a:sym typeface="Arial" panose="020B0604020202020204" pitchFamily="34" charset="0"/>
                        </a:rPr>
                        <a:t>Low-load or moderately loaded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mn-lt"/>
                          <a:ea typeface="微軟正黑體"/>
                          <a:sym typeface="Arial" panose="020B0604020202020204" pitchFamily="34" charset="0"/>
                        </a:rPr>
                        <a:t>DATA-intensive application</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2490423220"/>
                  </a:ext>
                </a:extLst>
              </a:tr>
              <a:tr h="324387">
                <a:tc>
                  <a:txBody>
                    <a:bodyPr/>
                    <a:lstStyle/>
                    <a:p>
                      <a:pPr algn="ctr"/>
                      <a:r>
                        <a:rPr lang="en-US" altLang="zh-TW" sz="1100" b="1">
                          <a:solidFill>
                            <a:schemeClr val="bg1"/>
                          </a:solidFill>
                          <a:latin typeface="Arial"/>
                          <a:ea typeface="微軟正黑體"/>
                        </a:rPr>
                        <a:t>Max Bandwidth</a:t>
                      </a:r>
                      <a:endParaRPr lang="en-US" altLang="zh-TW" sz="1100" b="1">
                        <a:solidFill>
                          <a:schemeClr val="bg1"/>
                        </a:solidFill>
                        <a:latin typeface="Arial"/>
                        <a:ea typeface="微軟正黑體"/>
                        <a:sym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baseline="0">
                          <a:solidFill>
                            <a:schemeClr val="bg1"/>
                          </a:solidFill>
                          <a:latin typeface="Arial"/>
                          <a:ea typeface="微軟正黑體"/>
                          <a:sym typeface="Arial" panose="020B0604020202020204" pitchFamily="34" charset="0"/>
                        </a:rPr>
                        <a:t>64 Gb/s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sz="1100" b="0" i="0" u="none" strike="noStrike" baseline="0" noProof="0">
                          <a:solidFill>
                            <a:schemeClr val="bg1"/>
                          </a:solidFill>
                          <a:latin typeface="Arial"/>
                          <a:ea typeface="微軟正黑體"/>
                          <a:sym typeface="Arial" panose="020B0604020202020204" pitchFamily="34" charset="0"/>
                        </a:rPr>
                        <a:t>64 Gb/s</a:t>
                      </a:r>
                      <a:endParaRPr lang="zh-TW" altLang="en-US" sz="1100">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sz="1100" b="0" i="0" u="none" strike="noStrike" noProof="0">
                          <a:solidFill>
                            <a:schemeClr val="bg1"/>
                          </a:solidFill>
                          <a:latin typeface="Arial"/>
                          <a:ea typeface="微軟正黑體"/>
                          <a:sym typeface="Arial" panose="020B0604020202020204" pitchFamily="34" charset="0"/>
                        </a:rPr>
                        <a:t>10 Gb/s</a:t>
                      </a:r>
                      <a:endParaRPr lang="zh-TW" altLang="en-US" sz="1100">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sz="1100" b="0" i="0" u="none" strike="noStrike" baseline="0" noProof="0">
                          <a:solidFill>
                            <a:schemeClr val="bg1"/>
                          </a:solidFill>
                          <a:latin typeface="Arial"/>
                          <a:ea typeface="微軟正黑體"/>
                          <a:sym typeface="Arial" panose="020B0604020202020204" pitchFamily="34" charset="0"/>
                        </a:rPr>
                        <a:t>96 Gb/s</a:t>
                      </a:r>
                      <a:endParaRPr lang="zh-TW" altLang="en-US" sz="1100">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981277423"/>
                  </a:ext>
                </a:extLst>
              </a:tr>
              <a:tr h="375551">
                <a:tc>
                  <a:txBody>
                    <a:bodyPr/>
                    <a:lstStyle/>
                    <a:p>
                      <a:pPr algn="ctr"/>
                      <a:r>
                        <a:rPr lang="en-US" altLang="zh-TW" sz="1100" b="1">
                          <a:solidFill>
                            <a:schemeClr val="bg1"/>
                          </a:solidFill>
                          <a:latin typeface="Arial"/>
                          <a:ea typeface="微軟正黑體"/>
                          <a:sym typeface="Arial" panose="020B0604020202020204" pitchFamily="34" charset="0"/>
                        </a:rPr>
                        <a:t>Required expansion card</a:t>
                      </a: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lvl="0" algn="ctr">
                        <a:lnSpc>
                          <a:spcPct val="100000"/>
                        </a:lnSpc>
                        <a:spcBef>
                          <a:spcPts val="0"/>
                        </a:spcBef>
                        <a:spcAft>
                          <a:spcPts val="0"/>
                        </a:spcAft>
                        <a:buNone/>
                      </a:pPr>
                      <a:r>
                        <a:rPr lang="en-US" altLang="zh-TW" sz="1100" b="0" i="0" u="none" strike="noStrike" noProof="0">
                          <a:solidFill>
                            <a:schemeClr val="bg1"/>
                          </a:solidFill>
                          <a:latin typeface="Arial"/>
                          <a:ea typeface="微軟正黑體"/>
                          <a:sym typeface="Arial" panose="020B0604020202020204" pitchFamily="34" charset="0"/>
                        </a:rPr>
                        <a:t>v</a:t>
                      </a:r>
                      <a:endParaRPr lang="en-US" sz="1100" b="0" i="0" u="none" strike="noStrike" noProof="0">
                        <a:solidFill>
                          <a:schemeClr val="bg1"/>
                        </a:solidFill>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v</a:t>
                      </a:r>
                      <a:endParaRPr lang="zh-TW" altLang="en-US" sz="1100">
                        <a:solidFill>
                          <a:schemeClr val="bg1"/>
                        </a:solidFill>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lvl="0" algn="ctr">
                        <a:lnSpc>
                          <a:spcPct val="100000"/>
                        </a:lnSpc>
                        <a:spcBef>
                          <a:spcPts val="0"/>
                        </a:spcBef>
                        <a:spcAft>
                          <a:spcPts val="0"/>
                        </a:spcAft>
                        <a:buNone/>
                      </a:pPr>
                      <a:r>
                        <a:rPr lang="en-US" altLang="zh-TW" sz="1100" b="0" i="0" u="none" strike="noStrike" noProof="0">
                          <a:solidFill>
                            <a:schemeClr val="bg1"/>
                          </a:solidFill>
                          <a:latin typeface="Arial"/>
                          <a:ea typeface="微軟正黑體"/>
                          <a:sym typeface="Arial" panose="020B0604020202020204" pitchFamily="34" charset="0"/>
                        </a:rPr>
                        <a:t>Optional</a:t>
                      </a:r>
                      <a:endParaRPr lang="en-US" sz="1100" b="0" i="0" u="none" strike="noStrike" noProof="0">
                        <a:solidFill>
                          <a:schemeClr val="bg1"/>
                        </a:solidFill>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lvl="0" algn="ctr">
                        <a:lnSpc>
                          <a:spcPct val="100000"/>
                        </a:lnSpc>
                        <a:spcBef>
                          <a:spcPts val="0"/>
                        </a:spcBef>
                        <a:spcAft>
                          <a:spcPts val="0"/>
                        </a:spcAft>
                        <a:buNone/>
                      </a:pPr>
                      <a:r>
                        <a:rPr lang="en-US" altLang="zh-TW" sz="1100" b="0" i="0" u="none" strike="noStrike" noProof="0">
                          <a:solidFill>
                            <a:schemeClr val="bg1"/>
                          </a:solidFill>
                          <a:latin typeface="+mn-lt"/>
                          <a:ea typeface="微軟正黑體"/>
                          <a:sym typeface="Arial" panose="020B0604020202020204" pitchFamily="34" charset="0"/>
                        </a:rPr>
                        <a:t>Optional</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455197664"/>
                  </a:ext>
                </a:extLst>
              </a:tr>
              <a:tr h="375551">
                <a:tc>
                  <a:txBody>
                    <a:bodyPr/>
                    <a:lstStyle/>
                    <a:p>
                      <a:pPr algn="ctr"/>
                      <a:r>
                        <a:rPr lang="en-US" altLang="zh-TW" sz="1100" b="1">
                          <a:solidFill>
                            <a:schemeClr val="bg1"/>
                          </a:solidFill>
                          <a:latin typeface="Arial"/>
                          <a:ea typeface="微軟正黑體"/>
                          <a:sym typeface="Arial" panose="020B0604020202020204" pitchFamily="34" charset="0"/>
                        </a:rPr>
                        <a:t>Cost</a:t>
                      </a: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85000"/>
                        <a:lumOff val="15000"/>
                      </a:schemeClr>
                    </a:solidFill>
                  </a:tcPr>
                </a:tc>
                <a:tc>
                  <a:txBody>
                    <a:bodyPr/>
                    <a:lstStyle/>
                    <a:p>
                      <a:pPr lvl="0" algn="ctr">
                        <a:lnSpc>
                          <a:spcPct val="100000"/>
                        </a:lnSpc>
                        <a:spcBef>
                          <a:spcPts val="0"/>
                        </a:spcBef>
                        <a:spcAft>
                          <a:spcPts val="0"/>
                        </a:spcAft>
                        <a:buNone/>
                      </a:pPr>
                      <a:r>
                        <a:rPr lang="en-US" sz="1100" b="0" i="0" u="none" strike="noStrike" noProof="0">
                          <a:solidFill>
                            <a:schemeClr val="bg1"/>
                          </a:solidFill>
                          <a:latin typeface="Arial"/>
                          <a:ea typeface="微軟正黑體"/>
                          <a:sym typeface="Arial" panose="020B0604020202020204" pitchFamily="34" charset="0"/>
                        </a:rPr>
                        <a: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a:t>
                      </a:r>
                      <a:endParaRPr lang="zh-TW" altLang="en-US" sz="1100">
                        <a:solidFill>
                          <a:schemeClr val="bg1"/>
                        </a:solidFill>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85000"/>
                        <a:lumOff val="15000"/>
                      </a:schemeClr>
                    </a:solidFill>
                  </a:tcPr>
                </a:tc>
                <a:tc>
                  <a:txBody>
                    <a:bodyPr/>
                    <a:lstStyle/>
                    <a:p>
                      <a:pPr lvl="0" algn="ctr">
                        <a:lnSpc>
                          <a:spcPct val="100000"/>
                        </a:lnSpc>
                        <a:spcBef>
                          <a:spcPts val="0"/>
                        </a:spcBef>
                        <a:spcAft>
                          <a:spcPts val="0"/>
                        </a:spcAft>
                        <a:buNone/>
                      </a:pPr>
                      <a:r>
                        <a:rPr lang="en-US" sz="1100" b="0" i="0" u="none" strike="noStrike" noProof="0">
                          <a:solidFill>
                            <a:schemeClr val="bg1"/>
                          </a:solidFill>
                          <a:latin typeface="Arial"/>
                          <a:ea typeface="微軟正黑體"/>
                          <a:sym typeface="Arial" panose="020B0604020202020204" pitchFamily="34" charset="0"/>
                        </a:rPr>
                        <a: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85000"/>
                        <a:lumOff val="1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a:t>
                      </a:r>
                      <a:endParaRPr lang="zh-TW" altLang="en-US" sz="1100">
                        <a:solidFill>
                          <a:schemeClr val="bg1"/>
                        </a:solidFill>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3642729003"/>
                  </a:ext>
                </a:extLst>
              </a:tr>
              <a:tr h="375551">
                <a:tc>
                  <a:txBody>
                    <a:bodyPr/>
                    <a:lstStyle/>
                    <a:p>
                      <a:pPr algn="ctr"/>
                      <a:r>
                        <a:rPr lang="en-US" altLang="zh-TW" sz="1100" b="1">
                          <a:solidFill>
                            <a:schemeClr val="bg1"/>
                          </a:solidFill>
                          <a:latin typeface="Arial"/>
                          <a:ea typeface="微軟正黑體"/>
                          <a:sym typeface="Arial" panose="020B0604020202020204" pitchFamily="34" charset="0"/>
                        </a:rPr>
                        <a:t>Pool combined with NAS</a:t>
                      </a: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lvl="0" algn="ctr">
                        <a:lnSpc>
                          <a:spcPct val="100000"/>
                        </a:lnSpc>
                        <a:spcBef>
                          <a:spcPts val="0"/>
                        </a:spcBef>
                        <a:spcAft>
                          <a:spcPts val="0"/>
                        </a:spcAft>
                        <a:buNone/>
                      </a:pPr>
                      <a:r>
                        <a:rPr lang="en-US" sz="1100" b="0" i="0" u="none" strike="noStrike" noProof="0">
                          <a:solidFill>
                            <a:schemeClr val="bg1"/>
                          </a:solidFill>
                          <a:latin typeface="Arial"/>
                          <a:ea typeface="微軟正黑體"/>
                          <a:sym typeface="Arial" panose="020B0604020202020204" pitchFamily="34" charset="0"/>
                        </a:rPr>
                        <a:t>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x</a:t>
                      </a:r>
                      <a:endParaRPr lang="zh-TW" altLang="en-US" sz="1100">
                        <a:solidFill>
                          <a:schemeClr val="bg1"/>
                        </a:solidFill>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lvl="0" algn="ctr">
                        <a:lnSpc>
                          <a:spcPct val="100000"/>
                        </a:lnSpc>
                        <a:spcBef>
                          <a:spcPts val="0"/>
                        </a:spcBef>
                        <a:spcAft>
                          <a:spcPts val="0"/>
                        </a:spcAft>
                        <a:buNone/>
                      </a:pPr>
                      <a:r>
                        <a:rPr lang="en-US" sz="1100" b="0" i="0" u="none" strike="noStrike" noProof="0">
                          <a:solidFill>
                            <a:schemeClr val="bg1"/>
                          </a:solidFill>
                          <a:latin typeface="Arial"/>
                          <a:ea typeface="微軟正黑體"/>
                          <a:sym typeface="Arial" panose="020B0604020202020204" pitchFamily="34" charset="0"/>
                        </a:rPr>
                        <a:t>x</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tc>
                  <a:txBody>
                    <a:bodyPr/>
                    <a:lstStyle/>
                    <a:p>
                      <a:pPr lvl="0" algn="ctr">
                        <a:buNone/>
                      </a:pPr>
                      <a:r>
                        <a:rPr lang="en-US" altLang="zh-TW" sz="1100">
                          <a:solidFill>
                            <a:schemeClr val="bg1"/>
                          </a:solidFill>
                          <a:latin typeface="Arial"/>
                          <a:ea typeface="微軟正黑體"/>
                          <a:sym typeface="Arial" panose="020B0604020202020204" pitchFamily="34" charset="0"/>
                        </a:rPr>
                        <a:t>v</a:t>
                      </a:r>
                      <a:endParaRPr lang="zh-TW" altLang="en-US" sz="1100">
                        <a:solidFill>
                          <a:schemeClr val="bg1"/>
                        </a:solidFill>
                        <a:latin typeface="Arial"/>
                        <a:ea typeface="微軟正黑體"/>
                        <a:sym typeface="Arial" panose="020B0604020202020204" pitchFamily="34" charset="0"/>
                      </a:endParaRP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2906056589"/>
                  </a:ext>
                </a:extLst>
              </a:tr>
            </a:tbl>
          </a:graphicData>
        </a:graphic>
      </p:graphicFrame>
      <p:pic>
        <p:nvPicPr>
          <p:cNvPr id="4" name="圖片 3">
            <a:extLst>
              <a:ext uri="{FF2B5EF4-FFF2-40B4-BE49-F238E27FC236}">
                <a16:creationId xmlns:a16="http://schemas.microsoft.com/office/drawing/2014/main" id="{FE62ACDC-7D0D-FD4D-318B-E90948BF22F4}"/>
              </a:ext>
            </a:extLst>
          </p:cNvPr>
          <p:cNvPicPr>
            <a:picLocks noChangeAspect="1"/>
          </p:cNvPicPr>
          <p:nvPr/>
        </p:nvPicPr>
        <p:blipFill>
          <a:blip r:embed="rId3"/>
          <a:stretch>
            <a:fillRect/>
          </a:stretch>
        </p:blipFill>
        <p:spPr>
          <a:xfrm>
            <a:off x="4163819" y="3014606"/>
            <a:ext cx="341213" cy="341213"/>
          </a:xfrm>
          <a:prstGeom prst="rect">
            <a:avLst/>
          </a:prstGeom>
        </p:spPr>
      </p:pic>
      <p:pic>
        <p:nvPicPr>
          <p:cNvPr id="6" name="圖片 5">
            <a:extLst>
              <a:ext uri="{FF2B5EF4-FFF2-40B4-BE49-F238E27FC236}">
                <a16:creationId xmlns:a16="http://schemas.microsoft.com/office/drawing/2014/main" id="{3669FC20-AEB2-4437-399F-D75105C85CC2}"/>
              </a:ext>
            </a:extLst>
          </p:cNvPr>
          <p:cNvPicPr>
            <a:picLocks noChangeAspect="1"/>
          </p:cNvPicPr>
          <p:nvPr/>
        </p:nvPicPr>
        <p:blipFill>
          <a:blip r:embed="rId3"/>
          <a:stretch>
            <a:fillRect/>
          </a:stretch>
        </p:blipFill>
        <p:spPr>
          <a:xfrm>
            <a:off x="4163816" y="3844062"/>
            <a:ext cx="341213" cy="341213"/>
          </a:xfrm>
          <a:prstGeom prst="rect">
            <a:avLst/>
          </a:prstGeom>
        </p:spPr>
      </p:pic>
      <p:pic>
        <p:nvPicPr>
          <p:cNvPr id="7" name="圖片 6">
            <a:extLst>
              <a:ext uri="{FF2B5EF4-FFF2-40B4-BE49-F238E27FC236}">
                <a16:creationId xmlns:a16="http://schemas.microsoft.com/office/drawing/2014/main" id="{66B105FE-B2C3-312D-95A5-4EFC4429FFF8}"/>
              </a:ext>
            </a:extLst>
          </p:cNvPr>
          <p:cNvPicPr>
            <a:picLocks noChangeAspect="1"/>
          </p:cNvPicPr>
          <p:nvPr/>
        </p:nvPicPr>
        <p:blipFill>
          <a:blip r:embed="rId3"/>
          <a:stretch>
            <a:fillRect/>
          </a:stretch>
        </p:blipFill>
        <p:spPr>
          <a:xfrm>
            <a:off x="4163816" y="4230447"/>
            <a:ext cx="341213" cy="341213"/>
          </a:xfrm>
          <a:prstGeom prst="rect">
            <a:avLst/>
          </a:prstGeom>
        </p:spPr>
      </p:pic>
      <p:pic>
        <p:nvPicPr>
          <p:cNvPr id="11" name="圖片 10">
            <a:extLst>
              <a:ext uri="{FF2B5EF4-FFF2-40B4-BE49-F238E27FC236}">
                <a16:creationId xmlns:a16="http://schemas.microsoft.com/office/drawing/2014/main" id="{BCB644EF-1FFF-483F-35E8-05913572E4B7}"/>
              </a:ext>
            </a:extLst>
          </p:cNvPr>
          <p:cNvPicPr>
            <a:picLocks noChangeAspect="1"/>
          </p:cNvPicPr>
          <p:nvPr/>
        </p:nvPicPr>
        <p:blipFill>
          <a:blip r:embed="rId4"/>
          <a:stretch>
            <a:fillRect/>
          </a:stretch>
        </p:blipFill>
        <p:spPr>
          <a:xfrm>
            <a:off x="6184517" y="5635832"/>
            <a:ext cx="474995" cy="474995"/>
          </a:xfrm>
          <a:prstGeom prst="rect">
            <a:avLst/>
          </a:prstGeom>
        </p:spPr>
      </p:pic>
      <p:pic>
        <p:nvPicPr>
          <p:cNvPr id="13" name="圖片 12">
            <a:extLst>
              <a:ext uri="{FF2B5EF4-FFF2-40B4-BE49-F238E27FC236}">
                <a16:creationId xmlns:a16="http://schemas.microsoft.com/office/drawing/2014/main" id="{B6AA808E-B1A4-70E9-F918-DA84D93DF419}"/>
              </a:ext>
            </a:extLst>
          </p:cNvPr>
          <p:cNvPicPr>
            <a:picLocks noChangeAspect="1"/>
          </p:cNvPicPr>
          <p:nvPr/>
        </p:nvPicPr>
        <p:blipFill>
          <a:blip r:embed="rId3"/>
          <a:stretch>
            <a:fillRect/>
          </a:stretch>
        </p:blipFill>
        <p:spPr>
          <a:xfrm>
            <a:off x="11389530" y="3850785"/>
            <a:ext cx="341213" cy="341213"/>
          </a:xfrm>
          <a:prstGeom prst="rect">
            <a:avLst/>
          </a:prstGeom>
        </p:spPr>
      </p:pic>
      <p:pic>
        <p:nvPicPr>
          <p:cNvPr id="15" name="圖片 14">
            <a:extLst>
              <a:ext uri="{FF2B5EF4-FFF2-40B4-BE49-F238E27FC236}">
                <a16:creationId xmlns:a16="http://schemas.microsoft.com/office/drawing/2014/main" id="{2331CBF9-0BD3-1593-0A4A-E3BA93D8EA47}"/>
              </a:ext>
            </a:extLst>
          </p:cNvPr>
          <p:cNvPicPr>
            <a:picLocks noChangeAspect="1"/>
          </p:cNvPicPr>
          <p:nvPr/>
        </p:nvPicPr>
        <p:blipFill>
          <a:blip r:embed="rId3"/>
          <a:stretch>
            <a:fillRect/>
          </a:stretch>
        </p:blipFill>
        <p:spPr>
          <a:xfrm>
            <a:off x="11389530" y="3438596"/>
            <a:ext cx="341213" cy="341213"/>
          </a:xfrm>
          <a:prstGeom prst="rect">
            <a:avLst/>
          </a:prstGeom>
        </p:spPr>
      </p:pic>
      <p:pic>
        <p:nvPicPr>
          <p:cNvPr id="16" name="圖片 15">
            <a:extLst>
              <a:ext uri="{FF2B5EF4-FFF2-40B4-BE49-F238E27FC236}">
                <a16:creationId xmlns:a16="http://schemas.microsoft.com/office/drawing/2014/main" id="{76FFA51F-C508-7D8F-38C6-F5492B8B3D6C}"/>
              </a:ext>
            </a:extLst>
          </p:cNvPr>
          <p:cNvPicPr>
            <a:picLocks noChangeAspect="1"/>
          </p:cNvPicPr>
          <p:nvPr/>
        </p:nvPicPr>
        <p:blipFill>
          <a:blip r:embed="rId3"/>
          <a:stretch>
            <a:fillRect/>
          </a:stretch>
        </p:blipFill>
        <p:spPr>
          <a:xfrm>
            <a:off x="11389530" y="4960043"/>
            <a:ext cx="341213" cy="341213"/>
          </a:xfrm>
          <a:prstGeom prst="rect">
            <a:avLst/>
          </a:prstGeom>
        </p:spPr>
      </p:pic>
      <p:pic>
        <p:nvPicPr>
          <p:cNvPr id="3" name="圖片 2">
            <a:extLst>
              <a:ext uri="{FF2B5EF4-FFF2-40B4-BE49-F238E27FC236}">
                <a16:creationId xmlns:a16="http://schemas.microsoft.com/office/drawing/2014/main" id="{CF422384-0ACC-906E-02F1-0BE2789BADCE}"/>
              </a:ext>
            </a:extLst>
          </p:cNvPr>
          <p:cNvPicPr>
            <a:picLocks noChangeAspect="1"/>
          </p:cNvPicPr>
          <p:nvPr/>
        </p:nvPicPr>
        <p:blipFill>
          <a:blip r:embed="rId3"/>
          <a:stretch>
            <a:fillRect/>
          </a:stretch>
        </p:blipFill>
        <p:spPr>
          <a:xfrm>
            <a:off x="4163816" y="6068229"/>
            <a:ext cx="341213" cy="341213"/>
          </a:xfrm>
          <a:prstGeom prst="rect">
            <a:avLst/>
          </a:prstGeom>
        </p:spPr>
      </p:pic>
      <p:pic>
        <p:nvPicPr>
          <p:cNvPr id="9" name="圖片 8">
            <a:extLst>
              <a:ext uri="{FF2B5EF4-FFF2-40B4-BE49-F238E27FC236}">
                <a16:creationId xmlns:a16="http://schemas.microsoft.com/office/drawing/2014/main" id="{7D638C39-7131-103E-CC75-CBBCE5F7CC84}"/>
              </a:ext>
            </a:extLst>
          </p:cNvPr>
          <p:cNvPicPr>
            <a:picLocks noChangeAspect="1"/>
          </p:cNvPicPr>
          <p:nvPr/>
        </p:nvPicPr>
        <p:blipFill>
          <a:blip r:embed="rId3"/>
          <a:stretch>
            <a:fillRect/>
          </a:stretch>
        </p:blipFill>
        <p:spPr>
          <a:xfrm>
            <a:off x="11389530" y="6068228"/>
            <a:ext cx="341213" cy="341213"/>
          </a:xfrm>
          <a:prstGeom prst="rect">
            <a:avLst/>
          </a:prstGeom>
        </p:spPr>
      </p:pic>
      <p:sp>
        <p:nvSpPr>
          <p:cNvPr id="10" name="標題 1">
            <a:extLst>
              <a:ext uri="{FF2B5EF4-FFF2-40B4-BE49-F238E27FC236}">
                <a16:creationId xmlns:a16="http://schemas.microsoft.com/office/drawing/2014/main" id="{B0C57F77-6D55-8A22-8BEB-77BB4C5A6CF9}"/>
              </a:ext>
            </a:extLst>
          </p:cNvPr>
          <p:cNvSpPr txBox="1">
            <a:spLocks/>
          </p:cNvSpPr>
          <p:nvPr/>
        </p:nvSpPr>
        <p:spPr>
          <a:xfrm>
            <a:off x="0" y="6948"/>
            <a:ext cx="12192000" cy="165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rPr>
              <a:t>Comprehensive QNAP JBOD choices</a:t>
            </a:r>
          </a:p>
          <a:p>
            <a:pPr algn="ctr"/>
            <a:r>
              <a:rPr lang="en-US" altLang="zh-TW" b="1">
                <a:solidFill>
                  <a:schemeClr val="bg1"/>
                </a:solidFill>
              </a:rPr>
              <a:t>for storage expansion</a:t>
            </a:r>
            <a:endParaRPr lang="zh-TW" altLang="en-US" b="1">
              <a:solidFill>
                <a:schemeClr val="bg1"/>
              </a:solidFill>
            </a:endParaRPr>
          </a:p>
        </p:txBody>
      </p:sp>
      <p:sp>
        <p:nvSpPr>
          <p:cNvPr id="2" name="文字方塊 8">
            <a:extLst>
              <a:ext uri="{FF2B5EF4-FFF2-40B4-BE49-F238E27FC236}">
                <a16:creationId xmlns:a16="http://schemas.microsoft.com/office/drawing/2014/main" id="{5A714966-6D10-585D-99F6-088A73232177}"/>
              </a:ext>
            </a:extLst>
          </p:cNvPr>
          <p:cNvSpPr txBox="1"/>
          <p:nvPr/>
        </p:nvSpPr>
        <p:spPr>
          <a:xfrm>
            <a:off x="9124554" y="1165382"/>
            <a:ext cx="3067445" cy="276999"/>
          </a:xfrm>
          <a:prstGeom prst="rect">
            <a:avLst/>
          </a:prstGeom>
          <a:noFill/>
        </p:spPr>
        <p:txBody>
          <a:bodyPr wrap="square" rtlCol="0">
            <a:spAutoFit/>
          </a:bodyPr>
          <a:lstStyle/>
          <a:p>
            <a:r>
              <a:rPr lang="zh-TW" altLang="en-US" sz="1200">
                <a:solidFill>
                  <a:schemeClr val="bg1"/>
                </a:solidFill>
                <a:latin typeface="+mj-lt"/>
                <a:ea typeface="+mj-ea"/>
              </a:rPr>
              <a:t>* </a:t>
            </a:r>
            <a:r>
              <a:rPr lang="en-US" altLang="zh-TW" sz="1200">
                <a:solidFill>
                  <a:schemeClr val="bg1"/>
                </a:solidFill>
                <a:latin typeface="+mj-lt"/>
                <a:ea typeface="+mj-ea"/>
              </a:rPr>
              <a:t>JBOD</a:t>
            </a:r>
            <a:r>
              <a:rPr lang="zh-TW" altLang="en-US" sz="1200">
                <a:solidFill>
                  <a:schemeClr val="bg1"/>
                </a:solidFill>
                <a:latin typeface="+mj-lt"/>
                <a:ea typeface="+mj-ea"/>
              </a:rPr>
              <a:t> </a:t>
            </a:r>
            <a:r>
              <a:rPr lang="en-US" altLang="zh-TW" sz="1200">
                <a:solidFill>
                  <a:schemeClr val="bg1"/>
                </a:solidFill>
                <a:latin typeface="+mj-lt"/>
                <a:ea typeface="+mj-ea"/>
              </a:rPr>
              <a:t>is calculate with 3.5”</a:t>
            </a:r>
            <a:r>
              <a:rPr lang="zh-TW" altLang="en-US" sz="1200">
                <a:solidFill>
                  <a:schemeClr val="bg1"/>
                </a:solidFill>
                <a:latin typeface="+mj-lt"/>
                <a:ea typeface="+mj-ea"/>
              </a:rPr>
              <a:t> </a:t>
            </a:r>
            <a:r>
              <a:rPr lang="en-US" altLang="zh-TW" sz="1200">
                <a:solidFill>
                  <a:schemeClr val="bg1"/>
                </a:solidFill>
                <a:latin typeface="+mj-lt"/>
                <a:ea typeface="+mj-ea"/>
              </a:rPr>
              <a:t>22TB HDD</a:t>
            </a:r>
          </a:p>
        </p:txBody>
      </p:sp>
      <p:pic>
        <p:nvPicPr>
          <p:cNvPr id="17" name="圖片 10">
            <a:extLst>
              <a:ext uri="{FF2B5EF4-FFF2-40B4-BE49-F238E27FC236}">
                <a16:creationId xmlns:a16="http://schemas.microsoft.com/office/drawing/2014/main" id="{4BD4CA28-65B1-46AA-6F3C-4D6FF5516076}"/>
              </a:ext>
            </a:extLst>
          </p:cNvPr>
          <p:cNvPicPr>
            <a:picLocks noChangeAspect="1"/>
          </p:cNvPicPr>
          <p:nvPr/>
        </p:nvPicPr>
        <p:blipFill>
          <a:blip r:embed="rId4"/>
          <a:stretch>
            <a:fillRect/>
          </a:stretch>
        </p:blipFill>
        <p:spPr>
          <a:xfrm>
            <a:off x="8570481" y="5635831"/>
            <a:ext cx="474995" cy="474995"/>
          </a:xfrm>
          <a:prstGeom prst="rect">
            <a:avLst/>
          </a:prstGeom>
        </p:spPr>
      </p:pic>
      <p:pic>
        <p:nvPicPr>
          <p:cNvPr id="14" name="圖片 6">
            <a:extLst>
              <a:ext uri="{FF2B5EF4-FFF2-40B4-BE49-F238E27FC236}">
                <a16:creationId xmlns:a16="http://schemas.microsoft.com/office/drawing/2014/main" id="{E02C34B9-25D7-AB71-8E24-30183217B5EB}"/>
              </a:ext>
            </a:extLst>
          </p:cNvPr>
          <p:cNvPicPr>
            <a:picLocks noChangeAspect="1"/>
          </p:cNvPicPr>
          <p:nvPr/>
        </p:nvPicPr>
        <p:blipFill>
          <a:blip r:embed="rId3">
            <a:duotone>
              <a:schemeClr val="accent2">
                <a:shade val="45000"/>
                <a:satMod val="135000"/>
              </a:schemeClr>
              <a:prstClr val="white"/>
            </a:duotone>
          </a:blip>
          <a:stretch>
            <a:fillRect/>
          </a:stretch>
        </p:blipFill>
        <p:spPr>
          <a:xfrm>
            <a:off x="6251407" y="4960043"/>
            <a:ext cx="341213" cy="341213"/>
          </a:xfrm>
          <a:prstGeom prst="rect">
            <a:avLst/>
          </a:prstGeom>
        </p:spPr>
      </p:pic>
      <p:pic>
        <p:nvPicPr>
          <p:cNvPr id="18" name="圖片 6">
            <a:extLst>
              <a:ext uri="{FF2B5EF4-FFF2-40B4-BE49-F238E27FC236}">
                <a16:creationId xmlns:a16="http://schemas.microsoft.com/office/drawing/2014/main" id="{5A7A1A67-DBA8-56C8-DD2F-EAE33FB7BDF2}"/>
              </a:ext>
            </a:extLst>
          </p:cNvPr>
          <p:cNvPicPr>
            <a:picLocks noChangeAspect="1"/>
          </p:cNvPicPr>
          <p:nvPr/>
        </p:nvPicPr>
        <p:blipFill>
          <a:blip r:embed="rId3">
            <a:duotone>
              <a:schemeClr val="accent2">
                <a:shade val="45000"/>
                <a:satMod val="135000"/>
              </a:schemeClr>
              <a:prstClr val="white"/>
            </a:duotone>
          </a:blip>
          <a:stretch>
            <a:fillRect/>
          </a:stretch>
        </p:blipFill>
        <p:spPr>
          <a:xfrm>
            <a:off x="4163816" y="4933821"/>
            <a:ext cx="341213" cy="341213"/>
          </a:xfrm>
          <a:prstGeom prst="rect">
            <a:avLst/>
          </a:prstGeom>
        </p:spPr>
      </p:pic>
    </p:spTree>
    <p:extLst>
      <p:ext uri="{BB962C8B-B14F-4D97-AF65-F5344CB8AC3E}">
        <p14:creationId xmlns:p14="http://schemas.microsoft.com/office/powerpoint/2010/main" val="3596825642"/>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7C54E10-31A1-9971-792E-1A014F4B6E85}"/>
              </a:ext>
            </a:extLst>
          </p:cNvPr>
          <p:cNvSpPr txBox="1"/>
          <p:nvPr/>
        </p:nvSpPr>
        <p:spPr>
          <a:xfrm>
            <a:off x="96253" y="362462"/>
            <a:ext cx="11973827" cy="1323439"/>
          </a:xfrm>
          <a:prstGeom prst="rect">
            <a:avLst/>
          </a:prstGeom>
          <a:noFill/>
        </p:spPr>
        <p:txBody>
          <a:bodyPr wrap="square" rtlCol="0">
            <a:spAutoFit/>
          </a:bodyPr>
          <a:lstStyle/>
          <a:p>
            <a:pPr algn="ctr"/>
            <a:r>
              <a:rPr lang="en-US" altLang="zh-TW" sz="4000" b="1">
                <a:solidFill>
                  <a:schemeClr val="bg1"/>
                </a:solidFill>
                <a:latin typeface="+mj-lt"/>
              </a:rPr>
              <a:t>Use [ Storage &amp; Snapshot ] to easily manage JBOD in NAS QTS 5.1.2 / </a:t>
            </a:r>
            <a:r>
              <a:rPr lang="en-US" altLang="zh-TW" sz="4000" b="1" err="1">
                <a:solidFill>
                  <a:schemeClr val="bg1"/>
                </a:solidFill>
                <a:latin typeface="+mj-lt"/>
              </a:rPr>
              <a:t>QuTS</a:t>
            </a:r>
            <a:r>
              <a:rPr lang="en-US" altLang="zh-TW" sz="4000" b="1">
                <a:solidFill>
                  <a:schemeClr val="bg1"/>
                </a:solidFill>
                <a:latin typeface="+mj-lt"/>
              </a:rPr>
              <a:t> hero h5.1.2</a:t>
            </a:r>
            <a:endParaRPr lang="zh-TW" altLang="en-US" sz="4000" b="1">
              <a:solidFill>
                <a:schemeClr val="bg1"/>
              </a:solidFill>
              <a:latin typeface="+mj-lt"/>
              <a:ea typeface="微軟正黑體" panose="020B0604030504040204" pitchFamily="34" charset="-120"/>
            </a:endParaRPr>
          </a:p>
        </p:txBody>
      </p:sp>
      <p:sp>
        <p:nvSpPr>
          <p:cNvPr id="3" name="文字方塊 2">
            <a:extLst>
              <a:ext uri="{FF2B5EF4-FFF2-40B4-BE49-F238E27FC236}">
                <a16:creationId xmlns:a16="http://schemas.microsoft.com/office/drawing/2014/main" id="{7B93E197-7BAD-29A8-BA63-3934220E7561}"/>
              </a:ext>
            </a:extLst>
          </p:cNvPr>
          <p:cNvSpPr txBox="1"/>
          <p:nvPr/>
        </p:nvSpPr>
        <p:spPr>
          <a:xfrm>
            <a:off x="943065" y="1933719"/>
            <a:ext cx="10842535" cy="1135119"/>
          </a:xfrm>
          <a:prstGeom prst="rect">
            <a:avLst/>
          </a:prstGeom>
          <a:noFill/>
        </p:spPr>
        <p:txBody>
          <a:bodyPr wrap="square" rtlCol="0" anchor="t">
            <a:spAutoFit/>
          </a:bodyPr>
          <a:lstStyle/>
          <a:p>
            <a:pPr>
              <a:lnSpc>
                <a:spcPct val="130000"/>
              </a:lnSpc>
              <a:buClr>
                <a:srgbClr val="3C0668"/>
              </a:buClr>
              <a:defRPr/>
            </a:pPr>
            <a:r>
              <a:rPr lang="en-US" altLang="zh-TW">
                <a:solidFill>
                  <a:schemeClr val="bg1"/>
                </a:solidFill>
                <a:latin typeface="+mj-lt"/>
                <a:ea typeface="微軟正黑體" panose="020B0604030504040204" pitchFamily="34" charset="-120"/>
                <a:cs typeface="Arial"/>
                <a:sym typeface="Arial" panose="020B0604020202020204" pitchFamily="34" charset="0"/>
              </a:rPr>
              <a:t>The TL PCIE JBOD series, the same as the TL SAS JBOD series, can be monitored and managed in NAS [Storage &amp; Snapshot]. Compared with the TR-002/TR-004/TR-004U RAID DAS series, it can support more QTS/</a:t>
            </a:r>
            <a:r>
              <a:rPr lang="en-US" altLang="zh-TW" err="1">
                <a:solidFill>
                  <a:schemeClr val="bg1"/>
                </a:solidFill>
                <a:latin typeface="+mj-lt"/>
                <a:ea typeface="微軟正黑體" panose="020B0604030504040204" pitchFamily="34" charset="-120"/>
                <a:cs typeface="Arial"/>
                <a:sym typeface="Arial" panose="020B0604020202020204" pitchFamily="34" charset="0"/>
              </a:rPr>
              <a:t>QuTS</a:t>
            </a:r>
            <a:r>
              <a:rPr lang="en-US" altLang="zh-TW">
                <a:solidFill>
                  <a:schemeClr val="bg1"/>
                </a:solidFill>
                <a:latin typeface="+mj-lt"/>
                <a:ea typeface="微軟正黑體" panose="020B0604030504040204" pitchFamily="34" charset="-120"/>
                <a:cs typeface="Arial"/>
                <a:sym typeface="Arial" panose="020B0604020202020204" pitchFamily="34" charset="0"/>
              </a:rPr>
              <a:t> hero local drive management functions.</a:t>
            </a:r>
          </a:p>
        </p:txBody>
      </p:sp>
      <p:sp>
        <p:nvSpPr>
          <p:cNvPr id="4" name="文字方塊 3">
            <a:extLst>
              <a:ext uri="{FF2B5EF4-FFF2-40B4-BE49-F238E27FC236}">
                <a16:creationId xmlns:a16="http://schemas.microsoft.com/office/drawing/2014/main" id="{3B074D44-789C-F063-34F4-1F3A99547C85}"/>
              </a:ext>
            </a:extLst>
          </p:cNvPr>
          <p:cNvSpPr txBox="1"/>
          <p:nvPr/>
        </p:nvSpPr>
        <p:spPr>
          <a:xfrm>
            <a:off x="317269" y="3592487"/>
            <a:ext cx="5585579" cy="2286267"/>
          </a:xfrm>
          <a:prstGeom prst="rect">
            <a:avLst/>
          </a:prstGeom>
          <a:noFill/>
        </p:spPr>
        <p:txBody>
          <a:bodyPr wrap="square" lIns="91440" tIns="45720" rIns="91440" bIns="45720" rtlCol="0" anchor="t">
            <a:spAutoFit/>
          </a:bodyPr>
          <a:lstStyle/>
          <a:p>
            <a:pPr>
              <a:buClr>
                <a:srgbClr val="3C0668"/>
              </a:buClr>
              <a:defRPr/>
            </a:pPr>
            <a:r>
              <a:rPr lang="en-US" altLang="zh-TW" sz="2800" b="1">
                <a:solidFill>
                  <a:srgbClr val="60F217"/>
                </a:solidFill>
                <a:latin typeface="+mj-lt"/>
                <a:cs typeface="Arial"/>
                <a:sym typeface="Arial" panose="020B0604020202020204" pitchFamily="34" charset="0"/>
              </a:rPr>
              <a:t>QTS JBOD &amp; Disk Information</a:t>
            </a:r>
          </a:p>
          <a:p>
            <a:pPr marL="285750" indent="-285750">
              <a:lnSpc>
                <a:spcPct val="130000"/>
              </a:lnSpc>
              <a:buClr>
                <a:srgbClr val="60F217"/>
              </a:buClr>
              <a:buFont typeface="Arial" panose="020B0604020202020204" pitchFamily="34" charset="0"/>
              <a:buChar char="•"/>
              <a:defRPr/>
            </a:pPr>
            <a:r>
              <a:rPr lang="en-US" altLang="zh-TW">
                <a:solidFill>
                  <a:schemeClr val="bg1"/>
                </a:solidFill>
                <a:latin typeface="+mj-lt"/>
                <a:ea typeface="微軟正黑體"/>
                <a:cs typeface="Arial"/>
                <a:sym typeface="Arial" panose="020B0604020202020204" pitchFamily="34" charset="0"/>
              </a:rPr>
              <a:t>Disk S.M.A.R.T. info</a:t>
            </a:r>
          </a:p>
          <a:p>
            <a:pPr marL="285750" indent="-285750">
              <a:lnSpc>
                <a:spcPct val="130000"/>
              </a:lnSpc>
              <a:buClr>
                <a:srgbClr val="60F217"/>
              </a:buClr>
              <a:buFont typeface="Arial" panose="020B0604020202020204" pitchFamily="34" charset="0"/>
              <a:buChar char="•"/>
              <a:defRPr/>
            </a:pPr>
            <a:r>
              <a:rPr lang="en-US" altLang="zh-TW">
                <a:solidFill>
                  <a:schemeClr val="bg1"/>
                </a:solidFill>
                <a:latin typeface="+mj-lt"/>
                <a:ea typeface="微軟正黑體"/>
                <a:cs typeface="Arial"/>
                <a:sym typeface="Arial" panose="020B0604020202020204" pitchFamily="34" charset="0"/>
              </a:rPr>
              <a:t>Disk performance test</a:t>
            </a:r>
          </a:p>
          <a:p>
            <a:pPr marL="285750" indent="-285750">
              <a:lnSpc>
                <a:spcPct val="130000"/>
              </a:lnSpc>
              <a:buClr>
                <a:srgbClr val="60F217"/>
              </a:buClr>
              <a:buFont typeface="Arial" panose="020B0604020202020204" pitchFamily="34" charset="0"/>
              <a:buChar char="•"/>
              <a:defRPr/>
            </a:pPr>
            <a:r>
              <a:rPr lang="en-US" altLang="zh-TW">
                <a:solidFill>
                  <a:schemeClr val="bg1"/>
                </a:solidFill>
                <a:latin typeface="+mj-lt"/>
                <a:ea typeface="微軟正黑體"/>
                <a:cs typeface="Arial"/>
                <a:sym typeface="Arial" panose="020B0604020202020204" pitchFamily="34" charset="0"/>
              </a:rPr>
              <a:t>Locate JBOD</a:t>
            </a:r>
          </a:p>
          <a:p>
            <a:pPr marL="285750" indent="-285750">
              <a:lnSpc>
                <a:spcPct val="130000"/>
              </a:lnSpc>
              <a:buClr>
                <a:srgbClr val="60F217"/>
              </a:buClr>
              <a:buFont typeface="Arial" panose="020B0604020202020204" pitchFamily="34" charset="0"/>
              <a:buChar char="•"/>
              <a:defRPr/>
            </a:pPr>
            <a:r>
              <a:rPr lang="en-US" altLang="zh-TW">
                <a:solidFill>
                  <a:schemeClr val="bg1"/>
                </a:solidFill>
                <a:latin typeface="+mj-lt"/>
                <a:ea typeface="微軟正黑體"/>
                <a:cs typeface="Arial"/>
                <a:sym typeface="Arial" panose="020B0604020202020204" pitchFamily="34" charset="0"/>
              </a:rPr>
              <a:t>Attach</a:t>
            </a:r>
            <a:r>
              <a:rPr lang="zh-TW" altLang="en-US">
                <a:solidFill>
                  <a:schemeClr val="bg1"/>
                </a:solidFill>
                <a:latin typeface="+mj-lt"/>
                <a:ea typeface="微軟正黑體"/>
                <a:cs typeface="Arial"/>
                <a:sym typeface="Arial" panose="020B0604020202020204" pitchFamily="34" charset="0"/>
              </a:rPr>
              <a:t> </a:t>
            </a:r>
            <a:r>
              <a:rPr lang="en-US" altLang="zh-TW">
                <a:solidFill>
                  <a:schemeClr val="bg1"/>
                </a:solidFill>
                <a:latin typeface="+mj-lt"/>
                <a:ea typeface="微軟正黑體"/>
                <a:cs typeface="Arial"/>
                <a:sym typeface="Arial" panose="020B0604020202020204" pitchFamily="34" charset="0"/>
              </a:rPr>
              <a:t>and</a:t>
            </a:r>
            <a:r>
              <a:rPr lang="zh-TW" altLang="en-US">
                <a:solidFill>
                  <a:schemeClr val="bg1"/>
                </a:solidFill>
                <a:latin typeface="+mj-lt"/>
                <a:ea typeface="微軟正黑體"/>
                <a:cs typeface="Arial"/>
                <a:sym typeface="Arial" panose="020B0604020202020204" pitchFamily="34" charset="0"/>
              </a:rPr>
              <a:t> </a:t>
            </a:r>
            <a:r>
              <a:rPr lang="en-US" altLang="zh-TW">
                <a:solidFill>
                  <a:schemeClr val="bg1"/>
                </a:solidFill>
                <a:latin typeface="+mj-lt"/>
                <a:ea typeface="微軟正黑體"/>
                <a:cs typeface="Arial"/>
                <a:sym typeface="Arial" panose="020B0604020202020204" pitchFamily="34" charset="0"/>
              </a:rPr>
              <a:t>Recover</a:t>
            </a:r>
            <a:r>
              <a:rPr lang="zh-TW" altLang="en-US">
                <a:solidFill>
                  <a:schemeClr val="bg1"/>
                </a:solidFill>
                <a:latin typeface="+mj-lt"/>
                <a:ea typeface="微軟正黑體"/>
                <a:cs typeface="Arial"/>
                <a:sym typeface="Arial" panose="020B0604020202020204" pitchFamily="34" charset="0"/>
              </a:rPr>
              <a:t> </a:t>
            </a:r>
            <a:r>
              <a:rPr lang="en-US" altLang="zh-TW">
                <a:solidFill>
                  <a:schemeClr val="bg1"/>
                </a:solidFill>
                <a:latin typeface="+mj-lt"/>
                <a:ea typeface="微軟正黑體"/>
                <a:cs typeface="Arial"/>
                <a:sym typeface="Arial" panose="020B0604020202020204" pitchFamily="34" charset="0"/>
              </a:rPr>
              <a:t>Storage</a:t>
            </a:r>
            <a:r>
              <a:rPr lang="zh-TW" altLang="en-US">
                <a:solidFill>
                  <a:schemeClr val="bg1"/>
                </a:solidFill>
                <a:latin typeface="+mj-lt"/>
                <a:ea typeface="微軟正黑體"/>
                <a:cs typeface="Arial"/>
                <a:sym typeface="Arial" panose="020B0604020202020204" pitchFamily="34" charset="0"/>
              </a:rPr>
              <a:t> </a:t>
            </a:r>
            <a:r>
              <a:rPr lang="en-US" altLang="zh-TW">
                <a:solidFill>
                  <a:schemeClr val="bg1"/>
                </a:solidFill>
                <a:latin typeface="+mj-lt"/>
                <a:ea typeface="微軟正黑體"/>
                <a:cs typeface="Arial"/>
                <a:sym typeface="Arial" panose="020B0604020202020204" pitchFamily="34" charset="0"/>
              </a:rPr>
              <a:t>Pool</a:t>
            </a:r>
          </a:p>
          <a:p>
            <a:pPr marL="285750" indent="-285750">
              <a:lnSpc>
                <a:spcPct val="130000"/>
              </a:lnSpc>
              <a:buClr>
                <a:srgbClr val="60F217"/>
              </a:buClr>
              <a:buFont typeface="Arial" panose="020B0604020202020204" pitchFamily="34" charset="0"/>
              <a:buChar char="•"/>
              <a:defRPr/>
            </a:pPr>
            <a:r>
              <a:rPr lang="en-US" altLang="zh-TW">
                <a:solidFill>
                  <a:schemeClr val="bg1"/>
                </a:solidFill>
                <a:latin typeface="+mj-lt"/>
                <a:ea typeface="微軟正黑體"/>
                <a:cs typeface="Arial"/>
                <a:sym typeface="Arial" panose="020B0604020202020204" pitchFamily="34" charset="0"/>
              </a:rPr>
              <a:t>Safety Detach</a:t>
            </a:r>
          </a:p>
        </p:txBody>
      </p:sp>
      <p:pic>
        <p:nvPicPr>
          <p:cNvPr id="11" name="Picture 10">
            <a:extLst>
              <a:ext uri="{FF2B5EF4-FFF2-40B4-BE49-F238E27FC236}">
                <a16:creationId xmlns:a16="http://schemas.microsoft.com/office/drawing/2014/main" id="{1A54A92B-4619-45C9-4AAE-7F0C900711B0}"/>
              </a:ext>
            </a:extLst>
          </p:cNvPr>
          <p:cNvPicPr>
            <a:picLocks noChangeAspect="1"/>
          </p:cNvPicPr>
          <p:nvPr/>
        </p:nvPicPr>
        <p:blipFill>
          <a:blip r:embed="rId3"/>
          <a:stretch>
            <a:fillRect/>
          </a:stretch>
        </p:blipFill>
        <p:spPr>
          <a:xfrm>
            <a:off x="5655448" y="3536509"/>
            <a:ext cx="6536552" cy="3321491"/>
          </a:xfrm>
          <a:prstGeom prst="rect">
            <a:avLst/>
          </a:prstGeom>
        </p:spPr>
      </p:pic>
      <p:sp>
        <p:nvSpPr>
          <p:cNvPr id="5" name="矩形 12">
            <a:extLst>
              <a:ext uri="{FF2B5EF4-FFF2-40B4-BE49-F238E27FC236}">
                <a16:creationId xmlns:a16="http://schemas.microsoft.com/office/drawing/2014/main" id="{D97E03C0-7EA6-C570-1D4D-0D3F62F63093}"/>
              </a:ext>
            </a:extLst>
          </p:cNvPr>
          <p:cNvSpPr/>
          <p:nvPr/>
        </p:nvSpPr>
        <p:spPr>
          <a:xfrm>
            <a:off x="719088" y="5934732"/>
            <a:ext cx="4534541" cy="646331"/>
          </a:xfrm>
          <a:prstGeom prst="rect">
            <a:avLst/>
          </a:prstGeom>
        </p:spPr>
        <p:txBody>
          <a:bodyPr wrap="square" lIns="91440" tIns="45720" rIns="91440" bIns="45720" anchor="t">
            <a:spAutoFit/>
          </a:bodyPr>
          <a:lstStyle/>
          <a:p>
            <a:r>
              <a:rPr lang="en-US" altLang="zh-TW" sz="1200">
                <a:solidFill>
                  <a:schemeClr val="bg1">
                    <a:lumMod val="75000"/>
                  </a:schemeClr>
                </a:solidFill>
                <a:latin typeface="+mj-lt"/>
                <a:ea typeface="微軟正黑體"/>
              </a:rPr>
              <a:t>Note: Because of the maximum 22TB HDD capacity and the maximum supported JBOD units per NAS, </a:t>
            </a:r>
            <a:r>
              <a:rPr lang="en-US" altLang="zh-TW" sz="1200" err="1">
                <a:solidFill>
                  <a:schemeClr val="bg1">
                    <a:lumMod val="75000"/>
                  </a:schemeClr>
                </a:solidFill>
                <a:latin typeface="+mj-lt"/>
                <a:ea typeface="微軟正黑體"/>
              </a:rPr>
              <a:t>QuTS</a:t>
            </a:r>
            <a:r>
              <a:rPr lang="en-US" altLang="zh-TW" sz="1200">
                <a:solidFill>
                  <a:schemeClr val="bg1">
                    <a:lumMod val="75000"/>
                  </a:schemeClr>
                </a:solidFill>
                <a:latin typeface="+mj-lt"/>
                <a:ea typeface="微軟正黑體"/>
              </a:rPr>
              <a:t> hero can support up to 4PB pool, QTS can support up to 304TB pool.</a:t>
            </a:r>
          </a:p>
        </p:txBody>
      </p:sp>
    </p:spTree>
    <p:extLst>
      <p:ext uri="{BB962C8B-B14F-4D97-AF65-F5344CB8AC3E}">
        <p14:creationId xmlns:p14="http://schemas.microsoft.com/office/powerpoint/2010/main" val="3052849965"/>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7C54E10-31A1-9971-792E-1A014F4B6E85}"/>
              </a:ext>
            </a:extLst>
          </p:cNvPr>
          <p:cNvSpPr txBox="1"/>
          <p:nvPr/>
        </p:nvSpPr>
        <p:spPr>
          <a:xfrm>
            <a:off x="0" y="259295"/>
            <a:ext cx="12191999" cy="1446550"/>
          </a:xfrm>
          <a:prstGeom prst="rect">
            <a:avLst/>
          </a:prstGeom>
          <a:noFill/>
        </p:spPr>
        <p:txBody>
          <a:bodyPr wrap="square" rtlCol="0">
            <a:spAutoFit/>
          </a:bodyPr>
          <a:lstStyle/>
          <a:p>
            <a:pPr algn="ctr"/>
            <a:r>
              <a:rPr lang="en-US" altLang="zh-TW" sz="4400" b="1">
                <a:solidFill>
                  <a:schemeClr val="bg1"/>
                </a:solidFill>
                <a:latin typeface="+mj-lt"/>
              </a:rPr>
              <a:t>Expand NAS storage flexibly</a:t>
            </a:r>
          </a:p>
          <a:p>
            <a:pPr algn="ctr"/>
            <a:r>
              <a:rPr lang="en-US" altLang="zh-TW" sz="4400" b="1">
                <a:solidFill>
                  <a:schemeClr val="bg1"/>
                </a:solidFill>
                <a:latin typeface="+mj-lt"/>
              </a:rPr>
              <a:t>or as backup space</a:t>
            </a:r>
            <a:endParaRPr lang="zh-TW" altLang="en-US" sz="4400" b="1">
              <a:solidFill>
                <a:schemeClr val="bg1"/>
              </a:solidFill>
              <a:latin typeface="+mj-lt"/>
              <a:ea typeface="微軟正黑體" panose="020B0604030504040204" pitchFamily="34" charset="-120"/>
            </a:endParaRPr>
          </a:p>
        </p:txBody>
      </p:sp>
      <p:pic>
        <p:nvPicPr>
          <p:cNvPr id="8" name="Picture 2">
            <a:extLst>
              <a:ext uri="{FF2B5EF4-FFF2-40B4-BE49-F238E27FC236}">
                <a16:creationId xmlns:a16="http://schemas.microsoft.com/office/drawing/2014/main" id="{0FD9FE20-DACE-8E0B-FE63-96AAE460744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1154"/>
          <a:stretch/>
        </p:blipFill>
        <p:spPr bwMode="auto">
          <a:xfrm>
            <a:off x="7109452" y="4446932"/>
            <a:ext cx="4197643" cy="1806202"/>
          </a:xfrm>
          <a:prstGeom prst="rect">
            <a:avLst/>
          </a:prstGeom>
          <a:effectLst>
            <a:outerShdw blurRad="330200" dist="317500" dir="8100000" algn="tr" rotWithShape="0">
              <a:prstClr val="black">
                <a:alpha val="72000"/>
              </a:prstClr>
            </a:outerShdw>
          </a:effectLst>
          <a:extLst>
            <a:ext uri="{909E8E84-426E-40DD-AFC4-6F175D3DCCD1}">
              <a14:hiddenFill xmlns:a14="http://schemas.microsoft.com/office/drawing/2010/main">
                <a:solidFill>
                  <a:srgbClr val="FFFFFF"/>
                </a:solidFill>
              </a14:hiddenFill>
            </a:ext>
          </a:extLst>
        </p:spPr>
      </p:pic>
      <p:pic>
        <p:nvPicPr>
          <p:cNvPr id="9" name="圖片 8" descr="一張含有 室內, 桌, 監視器, 電腦 的圖片&#10;&#10;自動產生的描述">
            <a:extLst>
              <a:ext uri="{FF2B5EF4-FFF2-40B4-BE49-F238E27FC236}">
                <a16:creationId xmlns:a16="http://schemas.microsoft.com/office/drawing/2014/main" id="{67402325-8A4F-456A-3C20-DDAB82CE75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31343" y="3930008"/>
            <a:ext cx="3957908" cy="2474133"/>
          </a:xfrm>
          <a:prstGeom prst="rect">
            <a:avLst/>
          </a:prstGeom>
          <a:effectLst>
            <a:outerShdw blurRad="330200" dist="317500" dir="8100000" algn="tr" rotWithShape="0">
              <a:prstClr val="black">
                <a:alpha val="72000"/>
              </a:prstClr>
            </a:outerShdw>
          </a:effectLst>
        </p:spPr>
      </p:pic>
      <p:sp>
        <p:nvSpPr>
          <p:cNvPr id="11" name="內容版面配置區 1">
            <a:extLst>
              <a:ext uri="{FF2B5EF4-FFF2-40B4-BE49-F238E27FC236}">
                <a16:creationId xmlns:a16="http://schemas.microsoft.com/office/drawing/2014/main" id="{936BF0DF-E659-B428-CD4F-F45C44830919}"/>
              </a:ext>
            </a:extLst>
          </p:cNvPr>
          <p:cNvSpPr txBox="1">
            <a:spLocks/>
          </p:cNvSpPr>
          <p:nvPr/>
        </p:nvSpPr>
        <p:spPr>
          <a:xfrm>
            <a:off x="912293" y="1796883"/>
            <a:ext cx="10738337" cy="2215478"/>
          </a:xfrm>
          <a:prstGeom prst="rect">
            <a:avLst/>
          </a:prstGeom>
          <a:noFill/>
        </p:spPr>
        <p:txBody>
          <a:bodyPr wrap="square" rtlCol="0" anchor="t">
            <a:spAutoFit/>
          </a:bodyPr>
          <a:lstStyle>
            <a:defPPr>
              <a:defRPr lang="zh-TW"/>
            </a:defPPr>
            <a:lvl1pPr>
              <a:lnSpc>
                <a:spcPct val="130000"/>
              </a:lnSpc>
              <a:defRPr>
                <a:solidFill>
                  <a:schemeClr val="bg1"/>
                </a:solidFill>
                <a:latin typeface="Arial"/>
                <a:ea typeface="微軟正黑體"/>
                <a:cs typeface="Arial"/>
              </a:defRPr>
            </a:lvl1pPr>
          </a:lstStyle>
          <a:p>
            <a:r>
              <a:rPr lang="en-US" altLang="zh-TW">
                <a:latin typeface="+mj-lt"/>
                <a:ea typeface="微軟正黑體" panose="020B0604030504040204" pitchFamily="34" charset="-120"/>
                <a:sym typeface="Arial" panose="020B0604020202020204" pitchFamily="34" charset="0"/>
              </a:rPr>
              <a:t>The TL series JBOD can be used as a QNAP NAS expansion space and can expand the local storage capacity of the NAS. Supports all operations that can be done with normal storage pools, or create a snapshot backup job to back up snapshots of disk blocks and LUNs to TL JBOD.</a:t>
            </a:r>
          </a:p>
          <a:p>
            <a:endParaRPr lang="en-US" altLang="zh-TW">
              <a:latin typeface="+mj-lt"/>
              <a:ea typeface="微軟正黑體" panose="020B0604030504040204" pitchFamily="34" charset="-120"/>
              <a:sym typeface="Arial" panose="020B0604020202020204" pitchFamily="34" charset="0"/>
            </a:endParaRPr>
          </a:p>
          <a:p>
            <a:r>
              <a:rPr lang="en-US" altLang="zh-TW">
                <a:latin typeface="+mj-lt"/>
                <a:ea typeface="微軟正黑體" panose="020B0604030504040204" pitchFamily="34" charset="-120"/>
                <a:sym typeface="Arial" panose="020B0604020202020204" pitchFamily="34" charset="0"/>
              </a:rPr>
              <a:t>Based on the software RAID architecture, the TL JBOD series is suitable for fixed expansion devices on the same NAS platform.</a:t>
            </a:r>
          </a:p>
        </p:txBody>
      </p:sp>
      <p:sp>
        <p:nvSpPr>
          <p:cNvPr id="12" name="Rectangle 35">
            <a:extLst>
              <a:ext uri="{FF2B5EF4-FFF2-40B4-BE49-F238E27FC236}">
                <a16:creationId xmlns:a16="http://schemas.microsoft.com/office/drawing/2014/main" id="{876E50BA-D518-CC9C-D2EF-0C57BE764CEB}"/>
              </a:ext>
            </a:extLst>
          </p:cNvPr>
          <p:cNvSpPr/>
          <p:nvPr/>
        </p:nvSpPr>
        <p:spPr>
          <a:xfrm>
            <a:off x="8764044" y="5883316"/>
            <a:ext cx="1082348" cy="307777"/>
          </a:xfrm>
          <a:prstGeom prst="rect">
            <a:avLst/>
          </a:prstGeom>
        </p:spPr>
        <p:txBody>
          <a:bodyPr wrap="none">
            <a:spAutoFit/>
          </a:bodyPr>
          <a:lstStyle/>
          <a:p>
            <a:r>
              <a:rPr lang="en-US" altLang="zh-TW" sz="1400">
                <a:solidFill>
                  <a:schemeClr val="bg1"/>
                </a:solidFill>
                <a:latin typeface="+mj-lt"/>
                <a:ea typeface="微軟正黑體" panose="020B0604030504040204" pitchFamily="34" charset="-120"/>
                <a:sym typeface="Arial" panose="020B0604020202020204" pitchFamily="34" charset="0"/>
              </a:rPr>
              <a:t>NAS series</a:t>
            </a:r>
            <a:endParaRPr lang="en-US" sz="1400">
              <a:solidFill>
                <a:schemeClr val="bg1"/>
              </a:solidFill>
              <a:latin typeface="+mj-lt"/>
              <a:ea typeface="微軟正黑體" panose="020B0604030504040204" pitchFamily="34" charset="-120"/>
              <a:sym typeface="Arial" panose="020B0604020202020204" pitchFamily="34" charset="0"/>
            </a:endParaRPr>
          </a:p>
        </p:txBody>
      </p:sp>
      <p:sp>
        <p:nvSpPr>
          <p:cNvPr id="13" name="Rectangle 3">
            <a:extLst>
              <a:ext uri="{FF2B5EF4-FFF2-40B4-BE49-F238E27FC236}">
                <a16:creationId xmlns:a16="http://schemas.microsoft.com/office/drawing/2014/main" id="{B9B66A68-EB8F-1EEC-28E7-F44E1F368540}"/>
              </a:ext>
            </a:extLst>
          </p:cNvPr>
          <p:cNvSpPr/>
          <p:nvPr/>
        </p:nvSpPr>
        <p:spPr>
          <a:xfrm>
            <a:off x="604588" y="5292922"/>
            <a:ext cx="1858579" cy="9602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60F217"/>
                </a:solidFill>
                <a:latin typeface="+mj-lt"/>
                <a:ea typeface="微軟正黑體" panose="020B0604030504040204" pitchFamily="34" charset="-120"/>
                <a:cs typeface="Microsoft JhengHei"/>
                <a:sym typeface="Arial" panose="020B0604020202020204" pitchFamily="34" charset="0"/>
              </a:rPr>
              <a:t>NAS data backup</a:t>
            </a:r>
            <a:endParaRPr lang="zh-TW" altLang="en-US" b="1">
              <a:solidFill>
                <a:srgbClr val="60F217"/>
              </a:solidFill>
              <a:latin typeface="+mj-lt"/>
              <a:ea typeface="微軟正黑體" panose="020B0604030504040204" pitchFamily="34" charset="-120"/>
              <a:cs typeface="Microsoft JhengHei"/>
              <a:sym typeface="Arial" panose="020B0604020202020204" pitchFamily="34" charset="0"/>
            </a:endParaRPr>
          </a:p>
        </p:txBody>
      </p:sp>
      <p:sp>
        <p:nvSpPr>
          <p:cNvPr id="22" name="Rectangle 3">
            <a:extLst>
              <a:ext uri="{FF2B5EF4-FFF2-40B4-BE49-F238E27FC236}">
                <a16:creationId xmlns:a16="http://schemas.microsoft.com/office/drawing/2014/main" id="{7584A22C-1FED-74FD-C574-6E3219B33148}"/>
              </a:ext>
            </a:extLst>
          </p:cNvPr>
          <p:cNvSpPr/>
          <p:nvPr/>
        </p:nvSpPr>
        <p:spPr>
          <a:xfrm>
            <a:off x="539563" y="4209359"/>
            <a:ext cx="2022939" cy="6973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rgbClr val="60F217"/>
                </a:solidFill>
                <a:latin typeface="+mj-lt"/>
                <a:cs typeface="Microsoft JhengHei"/>
                <a:sym typeface="Arial" panose="020B0604020202020204" pitchFamily="34" charset="0"/>
              </a:rPr>
              <a:t>NAS</a:t>
            </a:r>
            <a:r>
              <a:rPr lang="zh-TW" altLang="en-US" b="1">
                <a:solidFill>
                  <a:srgbClr val="60F217"/>
                </a:solidFill>
                <a:latin typeface="+mj-lt"/>
                <a:cs typeface="Microsoft JhengHei"/>
                <a:sym typeface="Arial" panose="020B0604020202020204" pitchFamily="34" charset="0"/>
              </a:rPr>
              <a:t> </a:t>
            </a:r>
            <a:r>
              <a:rPr lang="en-US" altLang="zh-TW" b="1">
                <a:solidFill>
                  <a:srgbClr val="60F217"/>
                </a:solidFill>
                <a:latin typeface="+mj-lt"/>
                <a:cs typeface="Microsoft JhengHei"/>
                <a:sym typeface="Arial" panose="020B0604020202020204" pitchFamily="34" charset="0"/>
              </a:rPr>
              <a:t>snapshot Replica</a:t>
            </a:r>
            <a:endParaRPr lang="zh-TW" altLang="en-US" b="1">
              <a:solidFill>
                <a:srgbClr val="60F217"/>
              </a:solidFill>
              <a:latin typeface="+mj-lt"/>
              <a:ea typeface="微軟正黑體" panose="020B0604030504040204" pitchFamily="34" charset="-120"/>
              <a:cs typeface="Microsoft JhengHei"/>
              <a:sym typeface="Arial" panose="020B0604020202020204" pitchFamily="34" charset="0"/>
            </a:endParaRPr>
          </a:p>
        </p:txBody>
      </p:sp>
      <p:grpSp>
        <p:nvGrpSpPr>
          <p:cNvPr id="23" name="群組 22">
            <a:extLst>
              <a:ext uri="{FF2B5EF4-FFF2-40B4-BE49-F238E27FC236}">
                <a16:creationId xmlns:a16="http://schemas.microsoft.com/office/drawing/2014/main" id="{F73C5909-1100-15AB-E411-099472837CD1}"/>
              </a:ext>
            </a:extLst>
          </p:cNvPr>
          <p:cNvGrpSpPr/>
          <p:nvPr/>
        </p:nvGrpSpPr>
        <p:grpSpPr>
          <a:xfrm>
            <a:off x="10296795" y="4103399"/>
            <a:ext cx="707394" cy="707394"/>
            <a:chOff x="4682854" y="4923587"/>
            <a:chExt cx="707394" cy="707394"/>
          </a:xfrm>
          <a:solidFill>
            <a:srgbClr val="FEE146"/>
          </a:solidFill>
        </p:grpSpPr>
        <p:sp>
          <p:nvSpPr>
            <p:cNvPr id="24" name="矩形: 圓角 23">
              <a:extLst>
                <a:ext uri="{FF2B5EF4-FFF2-40B4-BE49-F238E27FC236}">
                  <a16:creationId xmlns:a16="http://schemas.microsoft.com/office/drawing/2014/main" id="{858113C9-AD58-3322-C77F-33EEEDC1E280}"/>
                </a:ext>
              </a:extLst>
            </p:cNvPr>
            <p:cNvSpPr/>
            <p:nvPr/>
          </p:nvSpPr>
          <p:spPr>
            <a:xfrm>
              <a:off x="4682854" y="4923587"/>
              <a:ext cx="707394" cy="707394"/>
            </a:xfrm>
            <a:prstGeom prst="roundRect">
              <a:avLst>
                <a:gd name="adj" fmla="val 20258"/>
              </a:avLst>
            </a:prstGeom>
            <a:solidFill>
              <a:srgbClr val="60F217"/>
            </a:solidFill>
            <a:ln>
              <a:noFill/>
            </a:ln>
            <a:effectLst>
              <a:outerShdw blurRad="114300" dist="101600" dir="8100000" algn="tr"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sym typeface="Arial" panose="020B0604020202020204" pitchFamily="34" charset="0"/>
              </a:endParaRPr>
            </a:p>
          </p:txBody>
        </p:sp>
        <p:pic>
          <p:nvPicPr>
            <p:cNvPr id="25" name="圖形 24">
              <a:extLst>
                <a:ext uri="{FF2B5EF4-FFF2-40B4-BE49-F238E27FC236}">
                  <a16:creationId xmlns:a16="http://schemas.microsoft.com/office/drawing/2014/main" id="{A1DF2704-DB57-5FC3-2A39-996094FA5AC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75090" y="5059889"/>
              <a:ext cx="522923" cy="434790"/>
            </a:xfrm>
            <a:prstGeom prst="rect">
              <a:avLst/>
            </a:prstGeom>
          </p:spPr>
        </p:pic>
      </p:grpSp>
      <p:grpSp>
        <p:nvGrpSpPr>
          <p:cNvPr id="26" name="群組 25">
            <a:extLst>
              <a:ext uri="{FF2B5EF4-FFF2-40B4-BE49-F238E27FC236}">
                <a16:creationId xmlns:a16="http://schemas.microsoft.com/office/drawing/2014/main" id="{9A0EA659-CFEB-8073-B2A9-B26F16F6A75B}"/>
              </a:ext>
            </a:extLst>
          </p:cNvPr>
          <p:cNvGrpSpPr/>
          <p:nvPr/>
        </p:nvGrpSpPr>
        <p:grpSpPr>
          <a:xfrm>
            <a:off x="3144704" y="4103399"/>
            <a:ext cx="707394" cy="707394"/>
            <a:chOff x="4682854" y="4923587"/>
            <a:chExt cx="707394" cy="707394"/>
          </a:xfrm>
        </p:grpSpPr>
        <p:sp>
          <p:nvSpPr>
            <p:cNvPr id="27" name="矩形: 圓角 26">
              <a:extLst>
                <a:ext uri="{FF2B5EF4-FFF2-40B4-BE49-F238E27FC236}">
                  <a16:creationId xmlns:a16="http://schemas.microsoft.com/office/drawing/2014/main" id="{BAFB7506-8F98-8B5B-4E96-9C1B9B440A35}"/>
                </a:ext>
              </a:extLst>
            </p:cNvPr>
            <p:cNvSpPr/>
            <p:nvPr/>
          </p:nvSpPr>
          <p:spPr>
            <a:xfrm>
              <a:off x="4682854" y="4923587"/>
              <a:ext cx="707394" cy="707394"/>
            </a:xfrm>
            <a:prstGeom prst="roundRect">
              <a:avLst>
                <a:gd name="adj" fmla="val 20258"/>
              </a:avLst>
            </a:prstGeom>
            <a:solidFill>
              <a:srgbClr val="60F217"/>
            </a:solidFill>
            <a:ln>
              <a:noFill/>
            </a:ln>
            <a:effectLst>
              <a:outerShdw blurRad="114300" dist="101600" dir="8100000" algn="tr"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sym typeface="Arial" panose="020B0604020202020204" pitchFamily="34" charset="0"/>
              </a:endParaRPr>
            </a:p>
          </p:txBody>
        </p:sp>
        <p:pic>
          <p:nvPicPr>
            <p:cNvPr id="28" name="圖形 27">
              <a:extLst>
                <a:ext uri="{FF2B5EF4-FFF2-40B4-BE49-F238E27FC236}">
                  <a16:creationId xmlns:a16="http://schemas.microsoft.com/office/drawing/2014/main" id="{504CDC5B-5D01-FB54-992C-90B4476D0F7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75090" y="5059889"/>
              <a:ext cx="522923" cy="434790"/>
            </a:xfrm>
            <a:prstGeom prst="rect">
              <a:avLst/>
            </a:prstGeom>
          </p:spPr>
        </p:pic>
      </p:grpSp>
      <p:sp>
        <p:nvSpPr>
          <p:cNvPr id="29" name="Rectangle 27">
            <a:extLst>
              <a:ext uri="{FF2B5EF4-FFF2-40B4-BE49-F238E27FC236}">
                <a16:creationId xmlns:a16="http://schemas.microsoft.com/office/drawing/2014/main" id="{41449385-8107-C306-BF95-1144B7DC0A07}"/>
              </a:ext>
            </a:extLst>
          </p:cNvPr>
          <p:cNvSpPr/>
          <p:nvPr/>
        </p:nvSpPr>
        <p:spPr>
          <a:xfrm>
            <a:off x="4631651" y="5883317"/>
            <a:ext cx="1640193" cy="307777"/>
          </a:xfrm>
          <a:prstGeom prst="rect">
            <a:avLst/>
          </a:prstGeom>
        </p:spPr>
        <p:txBody>
          <a:bodyPr wrap="none">
            <a:spAutoFit/>
          </a:bodyPr>
          <a:lstStyle/>
          <a:p>
            <a:r>
              <a:rPr lang="en-US" altLang="zh-TW" sz="1400">
                <a:solidFill>
                  <a:schemeClr val="bg1"/>
                </a:solidFill>
                <a:latin typeface="+mj-lt"/>
                <a:ea typeface="微軟正黑體" panose="020B0604030504040204" pitchFamily="34" charset="-120"/>
                <a:sym typeface="Arial" panose="020B0604020202020204" pitchFamily="34" charset="0"/>
              </a:rPr>
              <a:t>PCIe JBOD series</a:t>
            </a:r>
            <a:endParaRPr lang="en-US" sz="1333">
              <a:solidFill>
                <a:schemeClr val="bg1"/>
              </a:solidFill>
              <a:latin typeface="+mj-lt"/>
              <a:ea typeface="微軟正黑體" panose="020B0604030504040204" pitchFamily="34" charset="-120"/>
              <a:sym typeface="Arial" panose="020B0604020202020204" pitchFamily="34" charset="0"/>
            </a:endParaRPr>
          </a:p>
        </p:txBody>
      </p:sp>
      <p:grpSp>
        <p:nvGrpSpPr>
          <p:cNvPr id="30" name="群組 2">
            <a:extLst>
              <a:ext uri="{FF2B5EF4-FFF2-40B4-BE49-F238E27FC236}">
                <a16:creationId xmlns:a16="http://schemas.microsoft.com/office/drawing/2014/main" id="{5B93E0CF-268E-B361-CA84-61BB78BD6EC8}"/>
              </a:ext>
            </a:extLst>
          </p:cNvPr>
          <p:cNvGrpSpPr/>
          <p:nvPr/>
        </p:nvGrpSpPr>
        <p:grpSpPr>
          <a:xfrm>
            <a:off x="3100015" y="5431826"/>
            <a:ext cx="1462481" cy="709577"/>
            <a:chOff x="3968042" y="4927336"/>
            <a:chExt cx="1320312" cy="640599"/>
          </a:xfrm>
        </p:grpSpPr>
        <p:pic>
          <p:nvPicPr>
            <p:cNvPr id="31" name="圖片 33">
              <a:extLst>
                <a:ext uri="{FF2B5EF4-FFF2-40B4-BE49-F238E27FC236}">
                  <a16:creationId xmlns:a16="http://schemas.microsoft.com/office/drawing/2014/main" id="{B7415057-DF06-D702-3B23-D5F1523466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53110" y="4927336"/>
              <a:ext cx="635244" cy="635244"/>
            </a:xfrm>
            <a:prstGeom prst="rect">
              <a:avLst/>
            </a:prstGeom>
            <a:effectLst>
              <a:outerShdw blurRad="114300" dist="101600" dir="8100000" algn="tr" rotWithShape="0">
                <a:prstClr val="black">
                  <a:alpha val="47000"/>
                </a:prstClr>
              </a:outerShdw>
            </a:effectLst>
          </p:spPr>
        </p:pic>
        <p:pic>
          <p:nvPicPr>
            <p:cNvPr id="32" name="圖片 35">
              <a:extLst>
                <a:ext uri="{FF2B5EF4-FFF2-40B4-BE49-F238E27FC236}">
                  <a16:creationId xmlns:a16="http://schemas.microsoft.com/office/drawing/2014/main" id="{43CDCE27-94D4-0ABB-A121-11138102C3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68042" y="4929307"/>
              <a:ext cx="635244" cy="638628"/>
            </a:xfrm>
            <a:prstGeom prst="rect">
              <a:avLst/>
            </a:prstGeom>
            <a:effectLst>
              <a:outerShdw blurRad="114300" dist="101600" dir="8100000" algn="tr" rotWithShape="0">
                <a:prstClr val="black">
                  <a:alpha val="47000"/>
                </a:prstClr>
              </a:outerShdw>
            </a:effectLst>
          </p:spPr>
        </p:pic>
      </p:grpSp>
      <p:sp>
        <p:nvSpPr>
          <p:cNvPr id="34" name="Google Shape;140;p25">
            <a:extLst>
              <a:ext uri="{FF2B5EF4-FFF2-40B4-BE49-F238E27FC236}">
                <a16:creationId xmlns:a16="http://schemas.microsoft.com/office/drawing/2014/main" id="{E5C059C0-8796-06D9-8A83-FFF662144CC8}"/>
              </a:ext>
            </a:extLst>
          </p:cNvPr>
          <p:cNvSpPr/>
          <p:nvPr/>
        </p:nvSpPr>
        <p:spPr>
          <a:xfrm>
            <a:off x="2476796" y="4170746"/>
            <a:ext cx="630573" cy="572700"/>
          </a:xfrm>
          <a:prstGeom prst="rightArrow">
            <a:avLst>
              <a:gd name="adj1" fmla="val 50000"/>
              <a:gd name="adj2" fmla="val 56811"/>
            </a:avLst>
          </a:prstGeom>
          <a:gradFill>
            <a:gsLst>
              <a:gs pos="81000">
                <a:schemeClr val="bg1"/>
              </a:gs>
              <a:gs pos="0">
                <a:srgbClr val="FDCFAD">
                  <a:alpha val="0"/>
                </a:srgbClr>
              </a:gs>
            </a:gsLst>
            <a:lin ang="0" scaled="0"/>
          </a:gradFill>
          <a:ln w="9525" cap="flat" cmpd="sng">
            <a:noFill/>
            <a:prstDash val="solid"/>
            <a:round/>
            <a:headEnd type="none" w="sm" len="sm"/>
            <a:tailEnd type="none" w="sm" len="sm"/>
          </a:ln>
          <a:effectLst>
            <a:outerShdw blurRad="152400" dist="127000" dir="8100000" algn="tr" rotWithShape="0">
              <a:prstClr val="black">
                <a:alpha val="61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a typeface="微軟正黑體" panose="020B0604030504040204" pitchFamily="34" charset="-120"/>
              <a:sym typeface="Arial" panose="020B0604020202020204" pitchFamily="34" charset="0"/>
            </a:endParaRPr>
          </a:p>
        </p:txBody>
      </p:sp>
      <p:sp>
        <p:nvSpPr>
          <p:cNvPr id="35" name="Google Shape;140;p25">
            <a:extLst>
              <a:ext uri="{FF2B5EF4-FFF2-40B4-BE49-F238E27FC236}">
                <a16:creationId xmlns:a16="http://schemas.microsoft.com/office/drawing/2014/main" id="{ECBC46B6-2615-EEA6-96A9-789897605DA6}"/>
              </a:ext>
            </a:extLst>
          </p:cNvPr>
          <p:cNvSpPr/>
          <p:nvPr/>
        </p:nvSpPr>
        <p:spPr>
          <a:xfrm>
            <a:off x="2476796" y="5504947"/>
            <a:ext cx="630573" cy="572700"/>
          </a:xfrm>
          <a:prstGeom prst="rightArrow">
            <a:avLst>
              <a:gd name="adj1" fmla="val 50000"/>
              <a:gd name="adj2" fmla="val 56811"/>
            </a:avLst>
          </a:prstGeom>
          <a:gradFill>
            <a:gsLst>
              <a:gs pos="81000">
                <a:schemeClr val="bg1"/>
              </a:gs>
              <a:gs pos="0">
                <a:srgbClr val="FDCFAD">
                  <a:alpha val="0"/>
                </a:srgbClr>
              </a:gs>
            </a:gsLst>
            <a:lin ang="0" scaled="0"/>
          </a:gradFill>
          <a:ln w="9525" cap="flat" cmpd="sng">
            <a:noFill/>
            <a:prstDash val="solid"/>
            <a:round/>
            <a:headEnd type="none" w="sm" len="sm"/>
            <a:tailEnd type="none" w="sm" len="sm"/>
          </a:ln>
          <a:effectLst>
            <a:outerShdw blurRad="152400" dist="127000" dir="8100000" algn="tr" rotWithShape="0">
              <a:prstClr val="black">
                <a:alpha val="61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a typeface="微軟正黑體" panose="020B0604030504040204" pitchFamily="34" charset="-120"/>
              <a:sym typeface="Arial" panose="020B0604020202020204" pitchFamily="34" charset="0"/>
            </a:endParaRPr>
          </a:p>
        </p:txBody>
      </p:sp>
      <p:sp>
        <p:nvSpPr>
          <p:cNvPr id="3" name="Arrow: Left-Right 2">
            <a:extLst>
              <a:ext uri="{FF2B5EF4-FFF2-40B4-BE49-F238E27FC236}">
                <a16:creationId xmlns:a16="http://schemas.microsoft.com/office/drawing/2014/main" id="{91BAE4F7-9BED-F66F-9B89-A2669F49C995}"/>
              </a:ext>
            </a:extLst>
          </p:cNvPr>
          <p:cNvSpPr/>
          <p:nvPr/>
        </p:nvSpPr>
        <p:spPr>
          <a:xfrm>
            <a:off x="6581914" y="5086070"/>
            <a:ext cx="1088029" cy="44057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Tree>
    <p:extLst>
      <p:ext uri="{BB962C8B-B14F-4D97-AF65-F5344CB8AC3E}">
        <p14:creationId xmlns:p14="http://schemas.microsoft.com/office/powerpoint/2010/main" val="2775940137"/>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idx="4294967295"/>
          </p:nvPr>
        </p:nvSpPr>
        <p:spPr>
          <a:xfrm>
            <a:off x="366716" y="611471"/>
            <a:ext cx="6526454" cy="2764901"/>
          </a:xfrm>
          <a:prstGeom prst="rect">
            <a:avLst/>
          </a:prstGeom>
        </p:spPr>
        <p:txBody>
          <a:bodyPr spcFirstLastPara="1" wrap="square" lIns="121900" tIns="121900" rIns="121900" bIns="121900" anchor="t" anchorCtr="0">
            <a:noAutofit/>
          </a:bodyPr>
          <a:lstStyle/>
          <a:p>
            <a:r>
              <a:rPr lang="en-US" altLang="zh-TW" sz="4000" b="1">
                <a:solidFill>
                  <a:schemeClr val="bg1"/>
                </a:solidFill>
                <a:ea typeface="微軟正黑體"/>
                <a:cs typeface="Arial"/>
                <a:sym typeface="Arial" panose="020B0604020202020204" pitchFamily="34" charset="0"/>
              </a:rPr>
              <a:t>Enterprise-ready with a </a:t>
            </a:r>
            <a:br>
              <a:rPr lang="en-US" altLang="zh-TW" sz="4000" b="1">
                <a:solidFill>
                  <a:schemeClr val="bg1"/>
                </a:solidFill>
                <a:ea typeface="微軟正黑體"/>
                <a:cs typeface="Arial"/>
                <a:sym typeface="Arial" panose="020B0604020202020204" pitchFamily="34" charset="0"/>
              </a:rPr>
            </a:br>
            <a:r>
              <a:rPr lang="en-US" altLang="zh-TW" sz="4000" b="1">
                <a:solidFill>
                  <a:schemeClr val="bg1"/>
                </a:solidFill>
                <a:ea typeface="微軟正黑體"/>
                <a:cs typeface="Arial"/>
                <a:sym typeface="Arial" panose="020B0604020202020204" pitchFamily="34" charset="0"/>
              </a:rPr>
              <a:t>5-year standard warranty covering hardware and technical support</a:t>
            </a:r>
            <a:endParaRPr lang="zh-TW" altLang="en-US" sz="4000" b="1">
              <a:solidFill>
                <a:schemeClr val="bg1"/>
              </a:solidFill>
              <a:ea typeface="微軟正黑體"/>
              <a:cs typeface="Arial"/>
              <a:sym typeface="Arial" panose="020B0604020202020204" pitchFamily="34" charset="0"/>
            </a:endParaRPr>
          </a:p>
        </p:txBody>
      </p:sp>
      <p:sp>
        <p:nvSpPr>
          <p:cNvPr id="31" name="文本框 10">
            <a:extLst>
              <a:ext uri="{FF2B5EF4-FFF2-40B4-BE49-F238E27FC236}">
                <a16:creationId xmlns:a16="http://schemas.microsoft.com/office/drawing/2014/main" id="{CD017570-F69E-1241-B9E9-3E7383EBA56A}"/>
              </a:ext>
            </a:extLst>
          </p:cNvPr>
          <p:cNvSpPr txBox="1"/>
          <p:nvPr/>
        </p:nvSpPr>
        <p:spPr>
          <a:xfrm>
            <a:off x="456040" y="3481627"/>
            <a:ext cx="6346043" cy="24123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400" b="1">
                <a:solidFill>
                  <a:srgbClr val="60F217"/>
                </a:solidFill>
                <a:latin typeface="+mj-lt"/>
                <a:ea typeface="微軟正黑體"/>
                <a:cs typeface="Arial"/>
                <a:sym typeface="Arial" panose="020B0604020202020204" pitchFamily="34" charset="0"/>
              </a:rPr>
              <a:t>5-year standard warranty</a:t>
            </a:r>
          </a:p>
          <a:p>
            <a:r>
              <a:rPr lang="en-US" altLang="zh-CN">
                <a:solidFill>
                  <a:schemeClr val="bg1"/>
                </a:solidFill>
                <a:latin typeface="+mj-lt"/>
                <a:ea typeface="微軟正黑體"/>
                <a:cs typeface="Arial"/>
              </a:rPr>
              <a:t>TL-R1200PES-RP &amp; TL-R1600PES-RP</a:t>
            </a:r>
            <a:r>
              <a:rPr lang="zh-TW" altLang="en-US">
                <a:solidFill>
                  <a:schemeClr val="bg1"/>
                </a:solidFill>
                <a:latin typeface="+mj-lt"/>
                <a:ea typeface="微軟正黑體"/>
                <a:cs typeface="Arial"/>
              </a:rPr>
              <a:t> </a:t>
            </a:r>
            <a:r>
              <a:rPr lang="en-US" altLang="zh-TW">
                <a:solidFill>
                  <a:schemeClr val="bg1"/>
                </a:solidFill>
                <a:latin typeface="+mj-lt"/>
                <a:ea typeface="微軟正黑體"/>
                <a:cs typeface="Arial"/>
              </a:rPr>
              <a:t>&amp;</a:t>
            </a:r>
            <a:r>
              <a:rPr lang="zh-TW" altLang="en-US">
                <a:solidFill>
                  <a:schemeClr val="bg1"/>
                </a:solidFill>
                <a:latin typeface="+mj-lt"/>
                <a:ea typeface="微軟正黑體"/>
                <a:cs typeface="Arial"/>
              </a:rPr>
              <a:t> </a:t>
            </a:r>
            <a:r>
              <a:rPr lang="en-US" altLang="zh-TW">
                <a:solidFill>
                  <a:schemeClr val="bg1"/>
                </a:solidFill>
                <a:latin typeface="+mj-lt"/>
                <a:ea typeface="微軟正黑體"/>
                <a:cs typeface="Arial"/>
              </a:rPr>
              <a:t>TL-R2400PES-RP</a:t>
            </a:r>
            <a:r>
              <a:rPr lang="en-US" altLang="zh-CN">
                <a:solidFill>
                  <a:schemeClr val="bg1"/>
                </a:solidFill>
                <a:latin typeface="+mj-lt"/>
                <a:ea typeface="微軟正黑體"/>
                <a:cs typeface="Arial"/>
              </a:rPr>
              <a:t> </a:t>
            </a:r>
            <a:br>
              <a:rPr lang="en-US" altLang="zh-CN">
                <a:solidFill>
                  <a:schemeClr val="bg1"/>
                </a:solidFill>
                <a:latin typeface="+mj-lt"/>
                <a:ea typeface="微軟正黑體"/>
                <a:cs typeface="Arial"/>
              </a:rPr>
            </a:br>
            <a:r>
              <a:rPr lang="en-US" altLang="zh-CN">
                <a:solidFill>
                  <a:schemeClr val="bg1"/>
                </a:solidFill>
                <a:latin typeface="+mj-lt"/>
                <a:ea typeface="微軟正黑體"/>
                <a:cs typeface="Arial"/>
              </a:rPr>
              <a:t>include standard five-year warranty. </a:t>
            </a:r>
          </a:p>
          <a:p>
            <a:r>
              <a:rPr lang="en-US" altLang="zh-CN">
                <a:solidFill>
                  <a:schemeClr val="bg1"/>
                </a:solidFill>
                <a:latin typeface="+mj-lt"/>
                <a:ea typeface="微軟正黑體"/>
                <a:cs typeface="Arial"/>
                <a:sym typeface="Arial" panose="020B0604020202020204" pitchFamily="34" charset="0"/>
              </a:rPr>
              <a:t>QNAP's warranty starts from the product sold</a:t>
            </a:r>
          </a:p>
          <a:p>
            <a:pPr marL="285750" indent="-285750">
              <a:lnSpc>
                <a:spcPct val="130000"/>
              </a:lnSpc>
              <a:spcBef>
                <a:spcPts val="600"/>
              </a:spcBef>
              <a:buClr>
                <a:srgbClr val="60F217"/>
              </a:buClr>
              <a:buFont typeface="Wingdings" panose="05000000000000000000" pitchFamily="2" charset="2"/>
              <a:buChar char="l"/>
            </a:pPr>
            <a:r>
              <a:rPr lang="en-US" altLang="zh-CN">
                <a:solidFill>
                  <a:schemeClr val="bg1"/>
                </a:solidFill>
                <a:latin typeface="+mj-lt"/>
                <a:ea typeface="微軟正黑體" panose="020B0604030504040204" pitchFamily="34" charset="-120"/>
                <a:cs typeface="Arial" panose="020B0604020202020204" pitchFamily="34" charset="0"/>
                <a:sym typeface="Arial" panose="020B0604020202020204" pitchFamily="34" charset="0"/>
              </a:rPr>
              <a:t>Repairs under normal use during the warranty period,</a:t>
            </a:r>
            <a:br>
              <a:rPr lang="en-US" altLang="zh-CN">
                <a:solidFill>
                  <a:schemeClr val="bg1"/>
                </a:solidFill>
                <a:latin typeface="+mj-lt"/>
                <a:ea typeface="微軟正黑體" panose="020B0604030504040204" pitchFamily="34" charset="-120"/>
                <a:cs typeface="Arial" panose="020B0604020202020204" pitchFamily="34" charset="0"/>
                <a:sym typeface="Arial" panose="020B0604020202020204" pitchFamily="34" charset="0"/>
              </a:rPr>
            </a:br>
            <a:r>
              <a:rPr lang="en-US" altLang="zh-CN">
                <a:solidFill>
                  <a:schemeClr val="bg1"/>
                </a:solidFill>
                <a:latin typeface="+mj-lt"/>
                <a:ea typeface="微軟正黑體" panose="020B0604030504040204" pitchFamily="34" charset="-120"/>
                <a:cs typeface="Arial" panose="020B0604020202020204" pitchFamily="34" charset="0"/>
                <a:sym typeface="Arial" panose="020B0604020202020204" pitchFamily="34" charset="0"/>
              </a:rPr>
              <a:t>Replacement parts are free of charge (except consumables and accessories)</a:t>
            </a:r>
            <a:endParaRPr lang="zh-CN" altLang="en-US" sz="1400">
              <a:solidFill>
                <a:schemeClr val="bg1"/>
              </a:solidFill>
              <a:latin typeface="+mj-lt"/>
              <a:ea typeface="微軟正黑體" panose="020B0604030504040204" pitchFamily="34" charset="-120"/>
              <a:cs typeface="Arial" panose="020B0604020202020204" pitchFamily="34" charset="0"/>
            </a:endParaRPr>
          </a:p>
        </p:txBody>
      </p:sp>
      <p:pic>
        <p:nvPicPr>
          <p:cNvPr id="8" name="圖片 7">
            <a:extLst>
              <a:ext uri="{FF2B5EF4-FFF2-40B4-BE49-F238E27FC236}">
                <a16:creationId xmlns:a16="http://schemas.microsoft.com/office/drawing/2014/main" id="{84F8A74C-9335-4505-828C-BA91BE8C2100}"/>
              </a:ext>
            </a:extLst>
          </p:cNvPr>
          <p:cNvPicPr>
            <a:picLocks noChangeAspect="1"/>
          </p:cNvPicPr>
          <p:nvPr/>
        </p:nvPicPr>
        <p:blipFill>
          <a:blip r:embed="rId3"/>
          <a:stretch>
            <a:fillRect/>
          </a:stretch>
        </p:blipFill>
        <p:spPr>
          <a:xfrm>
            <a:off x="7295654" y="3819393"/>
            <a:ext cx="2747378" cy="2754297"/>
          </a:xfrm>
          <a:prstGeom prst="rect">
            <a:avLst/>
          </a:prstGeom>
        </p:spPr>
      </p:pic>
      <p:pic>
        <p:nvPicPr>
          <p:cNvPr id="2" name="圖片 1" descr="一張含有 室內, 桌, 電腦, 監視器 的圖片&#10;&#10;自動產生的描述" hidden="1">
            <a:extLst>
              <a:ext uri="{FF2B5EF4-FFF2-40B4-BE49-F238E27FC236}">
                <a16:creationId xmlns:a16="http://schemas.microsoft.com/office/drawing/2014/main" id="{E07F6B40-5B7E-42F7-9117-0C6BEDD895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2832" y="7033765"/>
            <a:ext cx="3551302" cy="2219958"/>
          </a:xfrm>
          <a:prstGeom prst="rect">
            <a:avLst/>
          </a:prstGeom>
          <a:effectLst>
            <a:outerShdw blurRad="330200" dist="317500" dir="8100000" algn="tr" rotWithShape="0">
              <a:prstClr val="black">
                <a:alpha val="72000"/>
              </a:prstClr>
            </a:outerShdw>
          </a:effectLst>
        </p:spPr>
      </p:pic>
      <p:pic>
        <p:nvPicPr>
          <p:cNvPr id="3" name="圖片 2" descr="一張含有 室內, 桌, 監視器, 電腦 的圖片&#10;&#10;自動產生的描述" hidden="1">
            <a:extLst>
              <a:ext uri="{FF2B5EF4-FFF2-40B4-BE49-F238E27FC236}">
                <a16:creationId xmlns:a16="http://schemas.microsoft.com/office/drawing/2014/main" id="{02024993-5913-4226-BCA9-95C87824C3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58893" y="7037753"/>
            <a:ext cx="3551302" cy="2219958"/>
          </a:xfrm>
          <a:prstGeom prst="rect">
            <a:avLst/>
          </a:prstGeom>
          <a:effectLst>
            <a:outerShdw blurRad="330200" dist="317500" dir="8100000" algn="tr" rotWithShape="0">
              <a:prstClr val="black">
                <a:alpha val="72000"/>
              </a:prstClr>
            </a:outerShdw>
          </a:effectLst>
        </p:spPr>
      </p:pic>
      <p:sp>
        <p:nvSpPr>
          <p:cNvPr id="4" name="TextBox 3">
            <a:extLst>
              <a:ext uri="{FF2B5EF4-FFF2-40B4-BE49-F238E27FC236}">
                <a16:creationId xmlns:a16="http://schemas.microsoft.com/office/drawing/2014/main" id="{6E33F507-E5FD-8C00-D1A5-8F243075C2B1}"/>
              </a:ext>
            </a:extLst>
          </p:cNvPr>
          <p:cNvSpPr txBox="1"/>
          <p:nvPr/>
        </p:nvSpPr>
        <p:spPr>
          <a:xfrm>
            <a:off x="456040" y="6389024"/>
            <a:ext cx="5938463" cy="369332"/>
          </a:xfrm>
          <a:prstGeom prst="rect">
            <a:avLst/>
          </a:prstGeom>
          <a:noFill/>
        </p:spPr>
        <p:txBody>
          <a:bodyPr wrap="square" rtlCol="0">
            <a:spAutoFit/>
          </a:bodyPr>
          <a:lstStyle/>
          <a:p>
            <a:r>
              <a:rPr lang="en-US" altLang="zh-TW">
                <a:solidFill>
                  <a:schemeClr val="tx1">
                    <a:lumMod val="50000"/>
                    <a:lumOff val="50000"/>
                  </a:schemeClr>
                </a:solidFill>
              </a:rPr>
              <a:t>https://www.qnap.com/service/product-warranty/en/</a:t>
            </a:r>
            <a:endParaRPr lang="zh-TW" altLang="en-US">
              <a:solidFill>
                <a:schemeClr val="tx1">
                  <a:lumMod val="50000"/>
                  <a:lumOff val="50000"/>
                </a:schemeClr>
              </a:solidFill>
            </a:endParaRPr>
          </a:p>
        </p:txBody>
      </p:sp>
    </p:spTree>
    <p:extLst>
      <p:ext uri="{BB962C8B-B14F-4D97-AF65-F5344CB8AC3E}">
        <p14:creationId xmlns:p14="http://schemas.microsoft.com/office/powerpoint/2010/main" val="3737492670"/>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aphicFrame>
        <p:nvGraphicFramePr>
          <p:cNvPr id="551" name="Google Shape;551;p41"/>
          <p:cNvGraphicFramePr/>
          <p:nvPr>
            <p:extLst>
              <p:ext uri="{D42A27DB-BD31-4B8C-83A1-F6EECF244321}">
                <p14:modId xmlns:p14="http://schemas.microsoft.com/office/powerpoint/2010/main" val="3571099257"/>
              </p:ext>
            </p:extLst>
          </p:nvPr>
        </p:nvGraphicFramePr>
        <p:xfrm>
          <a:off x="417283" y="1117945"/>
          <a:ext cx="11357434" cy="4974186"/>
        </p:xfrm>
        <a:graphic>
          <a:graphicData uri="http://schemas.openxmlformats.org/drawingml/2006/table">
            <a:tbl>
              <a:tblPr firstRow="1" bandRow="1">
                <a:noFill/>
              </a:tblPr>
              <a:tblGrid>
                <a:gridCol w="1896610">
                  <a:extLst>
                    <a:ext uri="{9D8B030D-6E8A-4147-A177-3AD203B41FA5}">
                      <a16:colId xmlns:a16="http://schemas.microsoft.com/office/drawing/2014/main" val="20000"/>
                    </a:ext>
                  </a:extLst>
                </a:gridCol>
                <a:gridCol w="3243719">
                  <a:extLst>
                    <a:ext uri="{9D8B030D-6E8A-4147-A177-3AD203B41FA5}">
                      <a16:colId xmlns:a16="http://schemas.microsoft.com/office/drawing/2014/main" val="20001"/>
                    </a:ext>
                  </a:extLst>
                </a:gridCol>
                <a:gridCol w="3243719">
                  <a:extLst>
                    <a:ext uri="{9D8B030D-6E8A-4147-A177-3AD203B41FA5}">
                      <a16:colId xmlns:a16="http://schemas.microsoft.com/office/drawing/2014/main" val="20002"/>
                    </a:ext>
                  </a:extLst>
                </a:gridCol>
                <a:gridCol w="2973386">
                  <a:extLst>
                    <a:ext uri="{9D8B030D-6E8A-4147-A177-3AD203B41FA5}">
                      <a16:colId xmlns:a16="http://schemas.microsoft.com/office/drawing/2014/main" val="94601963"/>
                    </a:ext>
                  </a:extLst>
                </a:gridCol>
              </a:tblGrid>
              <a:tr h="341211">
                <a:tc>
                  <a:txBody>
                    <a:bodyPr/>
                    <a:lstStyle/>
                    <a:p>
                      <a:pPr marL="0" marR="0" lvl="0" indent="0" algn="ctr" rtl="0">
                        <a:spcBef>
                          <a:spcPts val="0"/>
                        </a:spcBef>
                        <a:spcAft>
                          <a:spcPts val="0"/>
                        </a:spcAft>
                        <a:buNone/>
                      </a:pPr>
                      <a:endParaRPr sz="1200" u="none" strike="noStrike" cap="none">
                        <a:solidFill>
                          <a:srgbClr val="60F217"/>
                        </a:solidFill>
                        <a:latin typeface="+mj-lt"/>
                        <a:ea typeface="Nunito"/>
                        <a:cs typeface="Nunito"/>
                        <a:sym typeface="Nunito"/>
                      </a:endParaRPr>
                    </a:p>
                  </a:txBody>
                  <a:tcPr marL="0" marR="0" marT="87033" marB="0">
                    <a:lnL w="9525"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262626"/>
                    </a:solidFill>
                  </a:tcPr>
                </a:tc>
                <a:tc>
                  <a:txBody>
                    <a:bodyPr/>
                    <a:lstStyle/>
                    <a:p>
                      <a:pPr marL="0" marR="0" lvl="0" indent="0" algn="ctr" rtl="0">
                        <a:lnSpc>
                          <a:spcPct val="100000"/>
                        </a:lnSpc>
                        <a:spcBef>
                          <a:spcPts val="0"/>
                        </a:spcBef>
                        <a:spcAft>
                          <a:spcPts val="0"/>
                        </a:spcAft>
                        <a:buClr>
                          <a:srgbClr val="000000"/>
                        </a:buClr>
                        <a:buFont typeface="Arial"/>
                        <a:buNone/>
                      </a:pPr>
                      <a:r>
                        <a:rPr lang="en-US" altLang="zh-TW" sz="1200" b="1" i="0" u="none" strike="noStrike" cap="none">
                          <a:solidFill>
                            <a:srgbClr val="60F217"/>
                          </a:solidFill>
                          <a:latin typeface="+mj-lt"/>
                          <a:cs typeface="Arial"/>
                          <a:sym typeface="Arial"/>
                        </a:rPr>
                        <a:t>TL-R1200PES-RP</a:t>
                      </a:r>
                      <a:endParaRPr sz="1200" b="1" i="0" u="none" strike="noStrike" cap="none">
                        <a:solidFill>
                          <a:srgbClr val="60F217"/>
                        </a:solidFill>
                        <a:latin typeface="+mj-lt"/>
                        <a:cs typeface="Arial"/>
                        <a:sym typeface="Nunito"/>
                      </a:endParaRPr>
                    </a:p>
                  </a:txBody>
                  <a:tcPr marL="0" marR="37633"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262626"/>
                    </a:solidFill>
                  </a:tcPr>
                </a:tc>
                <a:tc>
                  <a:txBody>
                    <a:bodyPr/>
                    <a:lstStyle/>
                    <a:p>
                      <a:pPr marL="0" marR="0" lvl="0" indent="0" algn="ctr" rtl="0">
                        <a:lnSpc>
                          <a:spcPct val="100000"/>
                        </a:lnSpc>
                        <a:spcBef>
                          <a:spcPts val="0"/>
                        </a:spcBef>
                        <a:spcAft>
                          <a:spcPts val="0"/>
                        </a:spcAft>
                        <a:buClr>
                          <a:srgbClr val="000000"/>
                        </a:buClr>
                        <a:buFont typeface="Arial"/>
                        <a:buNone/>
                      </a:pPr>
                      <a:r>
                        <a:rPr lang="en-US" altLang="zh-TW" sz="1200" b="1" i="0" u="none" strike="noStrike" cap="none">
                          <a:solidFill>
                            <a:srgbClr val="60F217"/>
                          </a:solidFill>
                          <a:latin typeface="+mj-lt"/>
                          <a:cs typeface="Arial"/>
                          <a:sym typeface="Arial"/>
                        </a:rPr>
                        <a:t>TL-R1600PES-RP</a:t>
                      </a:r>
                      <a:endParaRPr sz="1200" b="1" i="0" u="none" strike="noStrike" cap="none">
                        <a:solidFill>
                          <a:srgbClr val="60F217"/>
                        </a:solidFill>
                        <a:latin typeface="+mj-lt"/>
                        <a:cs typeface="Arial"/>
                        <a:sym typeface="Nunito"/>
                      </a:endParaRPr>
                    </a:p>
                  </a:txBody>
                  <a:tcPr marL="0" marR="37633"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262626"/>
                    </a:solidFill>
                  </a:tcPr>
                </a:tc>
                <a:tc>
                  <a:txBody>
                    <a:bodyPr/>
                    <a:lstStyle/>
                    <a:p>
                      <a:pPr marL="0" marR="0" lvl="0" indent="0" algn="ctr" rtl="0">
                        <a:lnSpc>
                          <a:spcPct val="100000"/>
                        </a:lnSpc>
                        <a:spcBef>
                          <a:spcPts val="0"/>
                        </a:spcBef>
                        <a:spcAft>
                          <a:spcPts val="0"/>
                        </a:spcAft>
                        <a:buClr>
                          <a:srgbClr val="000000"/>
                        </a:buClr>
                        <a:buFont typeface="Arial"/>
                        <a:buNone/>
                      </a:pPr>
                      <a:r>
                        <a:rPr lang="en-US" altLang="zh-TW" sz="1200" b="1" i="0" u="none" strike="noStrike" cap="none">
                          <a:solidFill>
                            <a:srgbClr val="60F217"/>
                          </a:solidFill>
                          <a:latin typeface="+mj-lt"/>
                          <a:cs typeface="Arial"/>
                          <a:sym typeface="Nunito"/>
                        </a:rPr>
                        <a:t>TL-R2400PES-RP</a:t>
                      </a:r>
                      <a:r>
                        <a:rPr lang="en-US" altLang="zh-TW" sz="1200" b="1" i="0" u="none" strike="noStrike" cap="none">
                          <a:solidFill>
                            <a:srgbClr val="60F217"/>
                          </a:solidFill>
                          <a:latin typeface="+mj-lt"/>
                          <a:cs typeface="Arial"/>
                        </a:rPr>
                        <a:t> ( 2024 Q1 launch )</a:t>
                      </a:r>
                      <a:endParaRPr sz="1200" b="1" i="0" u="none" strike="noStrike" cap="none">
                        <a:solidFill>
                          <a:srgbClr val="60F217"/>
                        </a:solidFill>
                        <a:latin typeface="+mj-lt"/>
                        <a:cs typeface="Arial"/>
                        <a:sym typeface="Nunito"/>
                      </a:endParaRPr>
                    </a:p>
                  </a:txBody>
                  <a:tcPr marL="0" marR="37633" marT="0" marB="0" anchor="ctr">
                    <a:lnL w="12700" cap="flat" cmpd="sng" algn="ctr">
                      <a:solidFill>
                        <a:schemeClr val="bg1">
                          <a:lumMod val="95000"/>
                        </a:schemeClr>
                      </a:solidFill>
                      <a:prstDash val="solid"/>
                      <a:round/>
                      <a:headEnd type="none" w="med" len="med"/>
                      <a:tailEnd type="none" w="med" len="med"/>
                    </a:lnL>
                    <a:lnR w="9525" cap="flat" cmpd="sng" algn="ctr">
                      <a:noFill/>
                      <a:prstDash val="solid"/>
                      <a:round/>
                      <a:headEnd type="none" w="sm" len="sm"/>
                      <a:tailEnd type="none" w="sm" len="sm"/>
                    </a:lnR>
                    <a:lnT w="9525"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262626"/>
                    </a:solidFill>
                  </a:tcPr>
                </a:tc>
                <a:extLst>
                  <a:ext uri="{0D108BD9-81ED-4DB2-BD59-A6C34878D82A}">
                    <a16:rowId xmlns:a16="http://schemas.microsoft.com/office/drawing/2014/main" val="10000"/>
                  </a:ext>
                </a:extLst>
              </a:tr>
              <a:tr h="403407">
                <a:tc>
                  <a:txBody>
                    <a:bodyPr/>
                    <a:lstStyle/>
                    <a:p>
                      <a:pPr marL="0" marR="0" lvl="0" indent="0" algn="l" rtl="0">
                        <a:lnSpc>
                          <a:spcPct val="100000"/>
                        </a:lnSpc>
                        <a:spcBef>
                          <a:spcPts val="0"/>
                        </a:spcBef>
                        <a:spcAft>
                          <a:spcPts val="0"/>
                        </a:spcAft>
                        <a:buClr>
                          <a:srgbClr val="000000"/>
                        </a:buClr>
                        <a:buFont typeface="Arial"/>
                        <a:buNone/>
                      </a:pPr>
                      <a:r>
                        <a:rPr lang="en-US" altLang="zh-TW" sz="1100" b="1" i="0" u="none" strike="noStrike" cap="none">
                          <a:solidFill>
                            <a:schemeClr val="tx1">
                              <a:lumMod val="85000"/>
                              <a:lumOff val="15000"/>
                            </a:schemeClr>
                          </a:solidFill>
                          <a:latin typeface="+mj-lt"/>
                          <a:ea typeface="Lato Light"/>
                          <a:cs typeface="Arial"/>
                          <a:sym typeface="Arial"/>
                        </a:rPr>
                        <a:t>Drive bay</a:t>
                      </a:r>
                      <a:endParaRPr lang="en" sz="1100" b="1" i="0" u="none" strike="noStrike" cap="none">
                        <a:solidFill>
                          <a:schemeClr val="tx1">
                            <a:lumMod val="85000"/>
                            <a:lumOff val="15000"/>
                          </a:schemeClr>
                        </a:solidFill>
                        <a:latin typeface="+mj-lt"/>
                        <a:ea typeface="Arial"/>
                        <a:cs typeface="Arial"/>
                        <a:sym typeface="Arial"/>
                      </a:endParaRPr>
                    </a:p>
                  </a:txBody>
                  <a:tcPr marL="288000" marR="72000" marT="72000" marB="72000" anchor="ctr">
                    <a:lnL w="12700"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lnSpc>
                          <a:spcPct val="100000"/>
                        </a:lnSpc>
                        <a:spcBef>
                          <a:spcPts val="0"/>
                        </a:spcBef>
                        <a:spcAft>
                          <a:spcPts val="0"/>
                        </a:spcAft>
                        <a:buClr>
                          <a:srgbClr val="000000"/>
                        </a:buClr>
                        <a:buFont typeface="Arial"/>
                        <a:buNone/>
                      </a:pPr>
                      <a:r>
                        <a:rPr lang="en-US" altLang="zh-TW" sz="1100" b="0" i="0" u="none" strike="noStrike" cap="none">
                          <a:solidFill>
                            <a:schemeClr val="tx1">
                              <a:lumMod val="85000"/>
                              <a:lumOff val="15000"/>
                            </a:schemeClr>
                          </a:solidFill>
                          <a:latin typeface="+mj-lt"/>
                          <a:ea typeface="Lato Light"/>
                          <a:cs typeface="Arial"/>
                          <a:sym typeface="Arial"/>
                        </a:rPr>
                        <a:t>12 x 2.5 / 3.5-inch, SATA 6Gb/s</a:t>
                      </a:r>
                      <a:endParaRPr sz="1100" b="0" i="0" u="none" strike="noStrike" cap="none">
                        <a:solidFill>
                          <a:schemeClr val="tx1">
                            <a:lumMod val="85000"/>
                            <a:lumOff val="15000"/>
                          </a:schemeClr>
                        </a:solidFill>
                        <a:latin typeface="+mj-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lnSpc>
                          <a:spcPct val="100000"/>
                        </a:lnSpc>
                        <a:spcBef>
                          <a:spcPts val="0"/>
                        </a:spcBef>
                        <a:spcAft>
                          <a:spcPts val="0"/>
                        </a:spcAft>
                        <a:buClr>
                          <a:srgbClr val="000000"/>
                        </a:buClr>
                        <a:buFont typeface="Arial"/>
                        <a:buNone/>
                      </a:pPr>
                      <a:r>
                        <a:rPr lang="en-US" altLang="zh-TW" sz="1100" b="0" i="0" u="none" strike="noStrike" cap="none">
                          <a:solidFill>
                            <a:schemeClr val="tx1">
                              <a:lumMod val="85000"/>
                              <a:lumOff val="15000"/>
                            </a:schemeClr>
                          </a:solidFill>
                          <a:latin typeface="+mj-lt"/>
                          <a:ea typeface="Lato Light"/>
                          <a:cs typeface="Arial"/>
                          <a:sym typeface="Arial"/>
                        </a:rPr>
                        <a:t>16 x 2.5 / 3.5-inch, SATA 6Gb/s</a:t>
                      </a:r>
                      <a:endParaRPr sz="1100" b="0" i="0" u="none" strike="noStrike" cap="none">
                        <a:solidFill>
                          <a:schemeClr val="tx1">
                            <a:lumMod val="85000"/>
                            <a:lumOff val="15000"/>
                          </a:schemeClr>
                        </a:solidFill>
                        <a:latin typeface="+mj-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lnSpc>
                          <a:spcPct val="100000"/>
                        </a:lnSpc>
                        <a:spcBef>
                          <a:spcPts val="0"/>
                        </a:spcBef>
                        <a:spcAft>
                          <a:spcPts val="0"/>
                        </a:spcAft>
                        <a:buClr>
                          <a:srgbClr val="000000"/>
                        </a:buClr>
                        <a:buFont typeface="Arial"/>
                        <a:buNone/>
                      </a:pPr>
                      <a:r>
                        <a:rPr lang="en-US" altLang="zh-TW" sz="1100" b="0" i="0" u="none" strike="noStrike" cap="none">
                          <a:solidFill>
                            <a:schemeClr val="tx1">
                              <a:lumMod val="85000"/>
                              <a:lumOff val="15000"/>
                            </a:schemeClr>
                          </a:solidFill>
                          <a:latin typeface="+mj-lt"/>
                          <a:ea typeface="Lato Light"/>
                          <a:cs typeface="Arial"/>
                          <a:sym typeface="Arial"/>
                        </a:rPr>
                        <a:t>24 x 2.5 / 3.5-inch, SATA 6Gb/s</a:t>
                      </a:r>
                      <a:endParaRPr sz="1100" b="0" i="0" u="none" strike="noStrike" cap="none">
                        <a:solidFill>
                          <a:schemeClr val="tx1">
                            <a:lumMod val="85000"/>
                            <a:lumOff val="15000"/>
                          </a:schemeClr>
                        </a:solidFill>
                        <a:latin typeface="+mj-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extLst>
                  <a:ext uri="{0D108BD9-81ED-4DB2-BD59-A6C34878D82A}">
                    <a16:rowId xmlns:a16="http://schemas.microsoft.com/office/drawing/2014/main" val="2343410350"/>
                  </a:ext>
                </a:extLst>
              </a:tr>
              <a:tr h="403407">
                <a:tc>
                  <a:txBody>
                    <a:bodyPr/>
                    <a:lstStyle/>
                    <a:p>
                      <a:pPr marL="0" marR="0" lvl="0" indent="0" algn="l" rtl="0">
                        <a:spcBef>
                          <a:spcPts val="0"/>
                        </a:spcBef>
                        <a:spcAft>
                          <a:spcPts val="0"/>
                        </a:spcAft>
                        <a:buNone/>
                      </a:pPr>
                      <a:r>
                        <a:rPr lang="en" sz="1100" b="1" i="0" u="none" strike="noStrike" cap="none">
                          <a:solidFill>
                            <a:schemeClr val="tx1">
                              <a:lumMod val="85000"/>
                              <a:lumOff val="15000"/>
                            </a:schemeClr>
                          </a:solidFill>
                          <a:latin typeface="+mj-lt"/>
                          <a:ea typeface="Arial"/>
                          <a:cs typeface="Arial"/>
                          <a:sym typeface="Arial"/>
                        </a:rPr>
                        <a:t>Cascade</a:t>
                      </a:r>
                    </a:p>
                  </a:txBody>
                  <a:tcPr marL="288000" marR="72000" marT="72000" marB="72000" anchor="ctr">
                    <a:lnL w="12700"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sz="1100" b="0" i="0" u="none" strike="noStrike" cap="none">
                          <a:solidFill>
                            <a:schemeClr val="tx1">
                              <a:lumMod val="85000"/>
                              <a:lumOff val="15000"/>
                            </a:schemeClr>
                          </a:solidFill>
                          <a:latin typeface="+mj-lt"/>
                          <a:ea typeface="Arial"/>
                          <a:cs typeface="Arial"/>
                          <a:sym typeface="Arial"/>
                        </a:rPr>
                        <a:t>v</a:t>
                      </a:r>
                      <a:endParaRPr sz="1100" b="0" i="0" u="none" strike="noStrike" cap="none">
                        <a:solidFill>
                          <a:schemeClr val="tx1">
                            <a:lumMod val="85000"/>
                            <a:lumOff val="15000"/>
                          </a:schemeClr>
                        </a:solidFill>
                        <a:latin typeface="+mj-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sz="1100" b="0" i="0" u="none" strike="noStrike" cap="none">
                          <a:solidFill>
                            <a:schemeClr val="tx1">
                              <a:lumMod val="85000"/>
                              <a:lumOff val="15000"/>
                            </a:schemeClr>
                          </a:solidFill>
                          <a:latin typeface="+mj-lt"/>
                          <a:ea typeface="Arial"/>
                          <a:cs typeface="Arial"/>
                          <a:sym typeface="Arial"/>
                        </a:rPr>
                        <a:t>v</a:t>
                      </a:r>
                      <a:endParaRPr sz="1100" b="0" i="0" u="none" strike="noStrike" cap="none">
                        <a:solidFill>
                          <a:schemeClr val="tx1">
                            <a:lumMod val="85000"/>
                            <a:lumOff val="15000"/>
                          </a:schemeClr>
                        </a:solidFill>
                        <a:latin typeface="+mj-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sz="1100" b="0" i="0" u="none" strike="noStrike" cap="none">
                          <a:solidFill>
                            <a:schemeClr val="tx1">
                              <a:lumMod val="85000"/>
                              <a:lumOff val="15000"/>
                            </a:schemeClr>
                          </a:solidFill>
                          <a:latin typeface="+mj-lt"/>
                          <a:ea typeface="Arial"/>
                          <a:cs typeface="Arial"/>
                          <a:sym typeface="Arial"/>
                        </a:rPr>
                        <a:t>v</a:t>
                      </a:r>
                      <a:endParaRPr sz="1100" b="0" i="0" u="none" strike="noStrike" cap="none">
                        <a:solidFill>
                          <a:schemeClr val="tx1">
                            <a:lumMod val="85000"/>
                            <a:lumOff val="15000"/>
                          </a:schemeClr>
                        </a:solidFill>
                        <a:latin typeface="+mj-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734159888"/>
                  </a:ext>
                </a:extLst>
              </a:tr>
              <a:tr h="403407">
                <a:tc>
                  <a:txBody>
                    <a:bodyPr/>
                    <a:lstStyle/>
                    <a:p>
                      <a:pPr marL="0" marR="0" lvl="0" indent="0" algn="l" rtl="0">
                        <a:spcBef>
                          <a:spcPts val="0"/>
                        </a:spcBef>
                        <a:spcAft>
                          <a:spcPts val="0"/>
                        </a:spcAft>
                        <a:buNone/>
                      </a:pPr>
                      <a:r>
                        <a:rPr lang="en-US" sz="1100" b="1" i="0" u="none" strike="noStrike" cap="none">
                          <a:solidFill>
                            <a:schemeClr val="tx1">
                              <a:lumMod val="85000"/>
                              <a:lumOff val="15000"/>
                            </a:schemeClr>
                          </a:solidFill>
                          <a:latin typeface="+mj-lt"/>
                          <a:ea typeface="Lato Light"/>
                          <a:cs typeface="Arial"/>
                          <a:sym typeface="Arial"/>
                        </a:rPr>
                        <a:t>Form factor</a:t>
                      </a:r>
                      <a:endParaRPr lang="en" sz="1100" b="1" i="0" u="none" strike="noStrike" cap="none">
                        <a:solidFill>
                          <a:schemeClr val="tx1">
                            <a:lumMod val="85000"/>
                            <a:lumOff val="15000"/>
                          </a:schemeClr>
                        </a:solidFill>
                        <a:latin typeface="+mj-lt"/>
                        <a:ea typeface="Arial"/>
                        <a:cs typeface="Arial"/>
                        <a:sym typeface="Arial"/>
                      </a:endParaRPr>
                    </a:p>
                  </a:txBody>
                  <a:tcPr marL="288000" marR="72000" marT="72000" marB="72000" anchor="ctr">
                    <a:lnL w="12700"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a:rPr>
                        <a:t>2U Rackmount</a:t>
                      </a:r>
                      <a:endParaRPr sz="1100" b="0" i="0" u="none" strike="noStrike" cap="none">
                        <a:solidFill>
                          <a:schemeClr val="tx1">
                            <a:lumMod val="85000"/>
                            <a:lumOff val="15000"/>
                          </a:schemeClr>
                        </a:solidFill>
                        <a:latin typeface="+mj-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a:rPr>
                        <a:t>3U Rackmount</a:t>
                      </a:r>
                      <a:endParaRPr sz="1100" b="0" i="0" u="none" strike="noStrike" cap="none">
                        <a:solidFill>
                          <a:schemeClr val="tx1">
                            <a:lumMod val="85000"/>
                            <a:lumOff val="15000"/>
                          </a:schemeClr>
                        </a:solidFill>
                        <a:latin typeface="+mj-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a:rPr>
                        <a:t>4U Rackmount</a:t>
                      </a:r>
                      <a:endParaRPr sz="1100" b="0" i="0" u="none" strike="noStrike" cap="none">
                        <a:solidFill>
                          <a:schemeClr val="tx1">
                            <a:lumMod val="85000"/>
                            <a:lumOff val="15000"/>
                          </a:schemeClr>
                        </a:solidFill>
                        <a:latin typeface="+mj-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extLst>
                  <a:ext uri="{0D108BD9-81ED-4DB2-BD59-A6C34878D82A}">
                    <a16:rowId xmlns:a16="http://schemas.microsoft.com/office/drawing/2014/main" val="3835616704"/>
                  </a:ext>
                </a:extLst>
              </a:tr>
              <a:tr h="403407">
                <a:tc>
                  <a:txBody>
                    <a:bodyPr/>
                    <a:lstStyle/>
                    <a:p>
                      <a:pPr marL="0" marR="0" lvl="0" indent="0" algn="l" rtl="0">
                        <a:spcBef>
                          <a:spcPts val="0"/>
                        </a:spcBef>
                        <a:spcAft>
                          <a:spcPts val="0"/>
                        </a:spcAft>
                        <a:buNone/>
                      </a:pPr>
                      <a:r>
                        <a:rPr lang="en" sz="1100" b="1">
                          <a:solidFill>
                            <a:schemeClr val="tx1">
                              <a:lumMod val="85000"/>
                              <a:lumOff val="15000"/>
                            </a:schemeClr>
                          </a:solidFill>
                          <a:latin typeface="+mj-lt"/>
                          <a:ea typeface="Arial"/>
                          <a:cs typeface="Arial"/>
                        </a:rPr>
                        <a:t>Expansion port</a:t>
                      </a:r>
                      <a:endParaRPr lang="en" sz="1100" b="1">
                        <a:solidFill>
                          <a:schemeClr val="tx1">
                            <a:lumMod val="85000"/>
                            <a:lumOff val="15000"/>
                          </a:schemeClr>
                        </a:solidFill>
                        <a:latin typeface="+mj-lt"/>
                        <a:ea typeface="Arial"/>
                        <a:cs typeface="Arial"/>
                        <a:sym typeface="Arial"/>
                      </a:endParaRPr>
                    </a:p>
                  </a:txBody>
                  <a:tcPr marL="288000" marR="72000" marT="72000" marB="72000" anchor="ctr">
                    <a:lnL w="12700"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sz="1100" b="0" i="0" u="none" strike="noStrike" cap="none">
                          <a:solidFill>
                            <a:schemeClr val="tx1">
                              <a:lumMod val="85000"/>
                              <a:lumOff val="15000"/>
                            </a:schemeClr>
                          </a:solidFill>
                          <a:latin typeface="+mj-lt"/>
                          <a:ea typeface="Lato Light"/>
                          <a:cs typeface="Arial"/>
                          <a:sym typeface="Arial"/>
                        </a:rPr>
                        <a:t>1 port SFF8644(IN), 1 x port SFF8644(OUT)</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altLang="zh-TW" sz="1100" b="0" i="0" u="none" strike="noStrike" kern="1200" cap="none">
                          <a:solidFill>
                            <a:schemeClr val="tx1">
                              <a:lumMod val="85000"/>
                              <a:lumOff val="15000"/>
                            </a:schemeClr>
                          </a:solidFill>
                          <a:latin typeface="+mn-lt"/>
                          <a:ea typeface="Lato Light"/>
                          <a:cs typeface="Arial"/>
                          <a:sym typeface="Arial"/>
                        </a:rPr>
                        <a:t>1 port SFF8644(IN), 1 x port SFF8644(OUT)</a:t>
                      </a: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altLang="zh-TW" sz="1100" b="0" i="0" u="none" strike="noStrike" kern="1200" cap="none">
                          <a:solidFill>
                            <a:schemeClr val="tx1">
                              <a:lumMod val="85000"/>
                              <a:lumOff val="15000"/>
                            </a:schemeClr>
                          </a:solidFill>
                          <a:latin typeface="+mn-lt"/>
                          <a:ea typeface="Lato Light"/>
                          <a:cs typeface="Arial"/>
                          <a:sym typeface="Arial"/>
                        </a:rPr>
                        <a:t>1 port SFF8644(IN), 1 x port SFF8644(OUT)</a:t>
                      </a: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10004"/>
                  </a:ext>
                </a:extLst>
              </a:tr>
              <a:tr h="403407">
                <a:tc>
                  <a:txBody>
                    <a:bodyPr/>
                    <a:lstStyle/>
                    <a:p>
                      <a:pPr marL="0" marR="0" lvl="0" indent="0" algn="l">
                        <a:spcBef>
                          <a:spcPts val="0"/>
                        </a:spcBef>
                        <a:spcAft>
                          <a:spcPts val="0"/>
                        </a:spcAft>
                        <a:buNone/>
                      </a:pPr>
                      <a:r>
                        <a:rPr lang="en" sz="1100" b="1">
                          <a:solidFill>
                            <a:schemeClr val="tx1">
                              <a:lumMod val="85000"/>
                              <a:lumOff val="15000"/>
                            </a:schemeClr>
                          </a:solidFill>
                          <a:latin typeface="+mj-lt"/>
                          <a:cs typeface="Arial"/>
                        </a:rPr>
                        <a:t>Expansion interface</a:t>
                      </a:r>
                    </a:p>
                  </a:txBody>
                  <a:tcPr marL="288000" marR="72000" marT="72000" marB="72000" anchor="ctr">
                    <a:lnL w="12700"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spcBef>
                          <a:spcPts val="0"/>
                        </a:spcBef>
                        <a:spcAft>
                          <a:spcPts val="0"/>
                        </a:spcAft>
                        <a:buNone/>
                      </a:pPr>
                      <a:r>
                        <a:rPr lang="en" sz="1100">
                          <a:solidFill>
                            <a:schemeClr val="tx1">
                              <a:lumMod val="85000"/>
                              <a:lumOff val="15000"/>
                            </a:schemeClr>
                          </a:solidFill>
                          <a:latin typeface="+mj-lt"/>
                          <a:ea typeface="Arial"/>
                          <a:cs typeface="Arial"/>
                        </a:rPr>
                        <a:t>PCIe Gen3 x8</a:t>
                      </a:r>
                      <a:endParaRPr lang="en" sz="1100">
                        <a:solidFill>
                          <a:schemeClr val="tx1">
                            <a:lumMod val="85000"/>
                            <a:lumOff val="15000"/>
                          </a:schemeClr>
                        </a:solidFill>
                        <a:latin typeface="+mj-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spcBef>
                          <a:spcPts val="0"/>
                        </a:spcBef>
                        <a:spcAft>
                          <a:spcPts val="0"/>
                        </a:spcAft>
                        <a:buNone/>
                      </a:pPr>
                      <a:r>
                        <a:rPr lang="en" altLang="zh-TW" sz="1100" kern="1200">
                          <a:solidFill>
                            <a:schemeClr val="tx1">
                              <a:lumMod val="85000"/>
                              <a:lumOff val="15000"/>
                            </a:schemeClr>
                          </a:solidFill>
                          <a:latin typeface="+mn-lt"/>
                          <a:ea typeface="Arial"/>
                          <a:cs typeface="Arial"/>
                        </a:rPr>
                        <a:t>PCIe Gen3 x8</a:t>
                      </a:r>
                      <a:endParaRPr lang="en" altLang="zh-TW" sz="1100" kern="1200">
                        <a:solidFill>
                          <a:schemeClr val="tx1">
                            <a:lumMod val="85000"/>
                            <a:lumOff val="15000"/>
                          </a:schemeClr>
                        </a:solidFill>
                        <a:latin typeface="+mn-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spcBef>
                          <a:spcPts val="0"/>
                        </a:spcBef>
                        <a:spcAft>
                          <a:spcPts val="0"/>
                        </a:spcAft>
                        <a:buNone/>
                      </a:pPr>
                      <a:r>
                        <a:rPr lang="en" altLang="zh-TW" sz="1100" kern="1200">
                          <a:solidFill>
                            <a:schemeClr val="tx1">
                              <a:lumMod val="85000"/>
                              <a:lumOff val="15000"/>
                            </a:schemeClr>
                          </a:solidFill>
                          <a:latin typeface="+mn-lt"/>
                          <a:ea typeface="Arial"/>
                          <a:cs typeface="Arial"/>
                        </a:rPr>
                        <a:t>PCIe Gen3 x8</a:t>
                      </a:r>
                      <a:r>
                        <a:rPr lang="zh-TW" altLang="en-US" sz="1100" kern="1200">
                          <a:solidFill>
                            <a:schemeClr val="tx1">
                              <a:lumMod val="85000"/>
                              <a:lumOff val="15000"/>
                            </a:schemeClr>
                          </a:solidFill>
                          <a:latin typeface="+mn-lt"/>
                          <a:ea typeface="Arial"/>
                          <a:cs typeface="Arial"/>
                        </a:rPr>
                        <a:t> </a:t>
                      </a:r>
                      <a:r>
                        <a:rPr lang="en-US" altLang="zh-TW" sz="1100" kern="1200">
                          <a:solidFill>
                            <a:schemeClr val="tx1">
                              <a:lumMod val="85000"/>
                              <a:lumOff val="15000"/>
                            </a:schemeClr>
                          </a:solidFill>
                          <a:latin typeface="+mn-lt"/>
                          <a:ea typeface="Arial"/>
                          <a:cs typeface="Arial"/>
                        </a:rPr>
                        <a:t>(internal)</a:t>
                      </a:r>
                      <a:endParaRPr lang="en" altLang="zh-TW" sz="1100" kern="1200">
                        <a:solidFill>
                          <a:schemeClr val="tx1">
                            <a:lumMod val="85000"/>
                            <a:lumOff val="15000"/>
                          </a:schemeClr>
                        </a:solidFill>
                        <a:latin typeface="+mn-lt"/>
                        <a:ea typeface="Arial"/>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extLst>
                  <a:ext uri="{0D108BD9-81ED-4DB2-BD59-A6C34878D82A}">
                    <a16:rowId xmlns:a16="http://schemas.microsoft.com/office/drawing/2014/main" val="10005"/>
                  </a:ext>
                </a:extLst>
              </a:tr>
              <a:tr h="403407">
                <a:tc>
                  <a:txBody>
                    <a:bodyPr/>
                    <a:lstStyle/>
                    <a:p>
                      <a:pPr marL="0" marR="0" lvl="0" indent="0" algn="l">
                        <a:spcBef>
                          <a:spcPts val="0"/>
                        </a:spcBef>
                        <a:spcAft>
                          <a:spcPts val="0"/>
                        </a:spcAft>
                        <a:buNone/>
                      </a:pPr>
                      <a:r>
                        <a:rPr lang="en" sz="1100" b="1">
                          <a:solidFill>
                            <a:schemeClr val="tx1">
                              <a:lumMod val="85000"/>
                              <a:lumOff val="15000"/>
                            </a:schemeClr>
                          </a:solidFill>
                          <a:latin typeface="+mj-lt"/>
                          <a:cs typeface="Arial"/>
                        </a:rPr>
                        <a:t>Redun</a:t>
                      </a:r>
                      <a:r>
                        <a:rPr lang="en" sz="1100" b="1" i="0" u="none" strike="noStrike" cap="none">
                          <a:solidFill>
                            <a:schemeClr val="tx1">
                              <a:lumMod val="85000"/>
                              <a:lumOff val="15000"/>
                            </a:schemeClr>
                          </a:solidFill>
                          <a:latin typeface="+mj-lt"/>
                          <a:ea typeface="Lato Light"/>
                          <a:cs typeface="Arial"/>
                          <a:sym typeface="Arial"/>
                        </a:rPr>
                        <a:t>dant</a:t>
                      </a:r>
                      <a:r>
                        <a:rPr lang="en" sz="1100" b="1">
                          <a:solidFill>
                            <a:schemeClr val="tx1">
                              <a:lumMod val="85000"/>
                              <a:lumOff val="15000"/>
                            </a:schemeClr>
                          </a:solidFill>
                          <a:latin typeface="+mj-lt"/>
                          <a:cs typeface="Arial"/>
                        </a:rPr>
                        <a:t> power</a:t>
                      </a:r>
                      <a:endParaRPr sz="1100" b="1">
                        <a:solidFill>
                          <a:schemeClr val="tx1">
                            <a:lumMod val="85000"/>
                            <a:lumOff val="15000"/>
                          </a:schemeClr>
                        </a:solidFill>
                        <a:latin typeface="+mj-lt"/>
                        <a:sym typeface="Arial"/>
                      </a:endParaRPr>
                    </a:p>
                  </a:txBody>
                  <a:tcPr marL="288000" marR="72000" marT="72000" marB="72000" anchor="ctr">
                    <a:lnL w="12700"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 sz="1100" b="0" i="0" u="none" strike="noStrike" cap="none">
                          <a:solidFill>
                            <a:schemeClr val="tx1">
                              <a:lumMod val="85000"/>
                              <a:lumOff val="15000"/>
                            </a:schemeClr>
                          </a:solidFill>
                          <a:latin typeface="+mj-lt"/>
                          <a:ea typeface="Lato Light"/>
                          <a:cs typeface="Arial"/>
                          <a:sym typeface="Arial"/>
                        </a:rPr>
                        <a:t>v</a:t>
                      </a: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 sz="1100" b="0" i="0" u="none" strike="noStrike" cap="none">
                          <a:solidFill>
                            <a:schemeClr val="tx1">
                              <a:lumMod val="85000"/>
                              <a:lumOff val="15000"/>
                            </a:schemeClr>
                          </a:solidFill>
                          <a:latin typeface="+mj-lt"/>
                          <a:ea typeface="Lato Light"/>
                          <a:cs typeface="Arial"/>
                          <a:sym typeface="Arial"/>
                        </a:rPr>
                        <a:t>v</a:t>
                      </a: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 sz="1100" b="0" i="0" u="none" strike="noStrike" cap="none">
                          <a:solidFill>
                            <a:schemeClr val="tx1">
                              <a:lumMod val="85000"/>
                              <a:lumOff val="15000"/>
                            </a:schemeClr>
                          </a:solidFill>
                          <a:latin typeface="+mj-lt"/>
                          <a:ea typeface="Lato Light"/>
                          <a:cs typeface="Arial"/>
                          <a:sym typeface="Arial"/>
                        </a:rPr>
                        <a:t>v</a:t>
                      </a: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10006"/>
                  </a:ext>
                </a:extLst>
              </a:tr>
              <a:tr h="403407">
                <a:tc>
                  <a:txBody>
                    <a:bodyPr/>
                    <a:lstStyle/>
                    <a:p>
                      <a:pPr marL="0" marR="0" lvl="0" indent="0" algn="l">
                        <a:spcBef>
                          <a:spcPts val="0"/>
                        </a:spcBef>
                        <a:spcAft>
                          <a:spcPts val="0"/>
                        </a:spcAft>
                        <a:buNone/>
                      </a:pPr>
                      <a:r>
                        <a:rPr lang="en-US" altLang="zh-TW" sz="1100" b="1" i="0" u="none" strike="noStrike" cap="none">
                          <a:solidFill>
                            <a:schemeClr val="tx1">
                              <a:lumMod val="85000"/>
                              <a:lumOff val="15000"/>
                            </a:schemeClr>
                          </a:solidFill>
                          <a:latin typeface="+mj-lt"/>
                          <a:ea typeface="Lato Light"/>
                          <a:cs typeface="Arial"/>
                          <a:sym typeface="Arial"/>
                        </a:rPr>
                        <a:t>FAN</a:t>
                      </a:r>
                      <a:endParaRPr sz="1100" b="1" i="0" u="none" strike="noStrike" cap="none">
                        <a:solidFill>
                          <a:schemeClr val="tx1">
                            <a:lumMod val="85000"/>
                            <a:lumOff val="15000"/>
                          </a:schemeClr>
                        </a:solidFill>
                        <a:latin typeface="+mj-lt"/>
                        <a:ea typeface="Lato Light"/>
                        <a:cs typeface="Arial"/>
                        <a:sym typeface="Arial"/>
                      </a:endParaRPr>
                    </a:p>
                  </a:txBody>
                  <a:tcPr marL="288000" marR="72000" marT="72000" marB="72000" anchor="ctr">
                    <a:lnL w="12700"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lnSpc>
                          <a:spcPct val="100000"/>
                        </a:lnSpc>
                        <a:spcBef>
                          <a:spcPts val="0"/>
                        </a:spcBef>
                        <a:spcAft>
                          <a:spcPts val="0"/>
                        </a:spcAft>
                        <a:buClr>
                          <a:srgbClr val="000000"/>
                        </a:buClr>
                        <a:buFont typeface="Arial"/>
                        <a:buNone/>
                      </a:pPr>
                      <a:r>
                        <a:rPr lang="en-US" sz="1100" b="0" i="0" u="none" strike="noStrike" cap="none" noProof="0">
                          <a:solidFill>
                            <a:schemeClr val="tx1">
                              <a:lumMod val="85000"/>
                              <a:lumOff val="15000"/>
                            </a:schemeClr>
                          </a:solidFill>
                          <a:latin typeface="+mj-lt"/>
                          <a:ea typeface="Lato Light"/>
                          <a:cs typeface="Arial"/>
                          <a:sym typeface="Arial"/>
                        </a:rPr>
                        <a:t>2 x 80mm</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lnSpc>
                          <a:spcPct val="100000"/>
                        </a:lnSpc>
                        <a:spcBef>
                          <a:spcPts val="0"/>
                        </a:spcBef>
                        <a:spcAft>
                          <a:spcPts val="0"/>
                        </a:spcAft>
                        <a:buClr>
                          <a:srgbClr val="000000"/>
                        </a:buClr>
                        <a:buFont typeface="Arial"/>
                        <a:buNone/>
                      </a:pPr>
                      <a:r>
                        <a:rPr lang="en-US" sz="1100" b="0" i="0" u="none" strike="noStrike" cap="none" noProof="0">
                          <a:solidFill>
                            <a:schemeClr val="tx1">
                              <a:lumMod val="85000"/>
                              <a:lumOff val="15000"/>
                            </a:schemeClr>
                          </a:solidFill>
                          <a:latin typeface="+mj-lt"/>
                          <a:ea typeface="Lato Light"/>
                          <a:cs typeface="Arial"/>
                          <a:sym typeface="Arial"/>
                        </a:rPr>
                        <a:t>3 x 80mm</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lnSpc>
                          <a:spcPct val="100000"/>
                        </a:lnSpc>
                        <a:spcBef>
                          <a:spcPts val="0"/>
                        </a:spcBef>
                        <a:spcAft>
                          <a:spcPts val="0"/>
                        </a:spcAft>
                        <a:buClr>
                          <a:srgbClr val="000000"/>
                        </a:buClr>
                        <a:buFont typeface="Arial"/>
                        <a:buNone/>
                      </a:pPr>
                      <a:r>
                        <a:rPr lang="en-US" sz="1100" b="0" i="0" u="none" strike="noStrike" cap="none" noProof="0">
                          <a:solidFill>
                            <a:schemeClr val="tx1">
                              <a:lumMod val="85000"/>
                              <a:lumOff val="15000"/>
                            </a:schemeClr>
                          </a:solidFill>
                          <a:latin typeface="+mj-lt"/>
                          <a:ea typeface="Lato Light"/>
                          <a:cs typeface="Arial"/>
                          <a:sym typeface="Arial"/>
                        </a:rPr>
                        <a:t>3 x 80mm</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extLst>
                  <a:ext uri="{0D108BD9-81ED-4DB2-BD59-A6C34878D82A}">
                    <a16:rowId xmlns:a16="http://schemas.microsoft.com/office/drawing/2014/main" val="1973847524"/>
                  </a:ext>
                </a:extLst>
              </a:tr>
              <a:tr h="501156">
                <a:tc>
                  <a:txBody>
                    <a:bodyPr/>
                    <a:lstStyle/>
                    <a:p>
                      <a:pPr marL="0" lvl="0" indent="0" algn="l">
                        <a:spcBef>
                          <a:spcPts val="0"/>
                        </a:spcBef>
                        <a:spcAft>
                          <a:spcPts val="0"/>
                        </a:spcAft>
                        <a:buNone/>
                      </a:pPr>
                      <a:r>
                        <a:rPr lang="en-US" altLang="zh-TW" sz="1100" b="1" i="0" u="none" strike="noStrike" cap="none">
                          <a:solidFill>
                            <a:schemeClr val="tx1">
                              <a:lumMod val="85000"/>
                              <a:lumOff val="15000"/>
                            </a:schemeClr>
                          </a:solidFill>
                          <a:latin typeface="+mj-lt"/>
                          <a:ea typeface="Lato Light"/>
                          <a:cs typeface="Arial"/>
                          <a:sym typeface="Arial"/>
                        </a:rPr>
                        <a:t>Enclosure ID indicators</a:t>
                      </a:r>
                      <a:endParaRPr lang="en" sz="1100" b="1" i="0" u="none" strike="noStrike" cap="none">
                        <a:solidFill>
                          <a:schemeClr val="tx1">
                            <a:lumMod val="85000"/>
                            <a:lumOff val="15000"/>
                          </a:schemeClr>
                        </a:solidFill>
                        <a:latin typeface="+mj-lt"/>
                        <a:ea typeface="Lato Light"/>
                        <a:cs typeface="Arial"/>
                        <a:sym typeface="Arial"/>
                      </a:endParaRPr>
                    </a:p>
                  </a:txBody>
                  <a:tcPr marL="288000" marR="72000" marT="72000" marB="72000" anchor="ctr">
                    <a:lnL w="12700">
                      <a:noFill/>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a:noFill/>
                    </a:lnB>
                    <a:lnTlToBr w="12700" cmpd="sng">
                      <a:noFill/>
                      <a:prstDash val="solid"/>
                    </a:lnTlToBr>
                    <a:lnBlToTr w="12700" cmpd="sng">
                      <a:noFill/>
                      <a:prstDash val="solid"/>
                    </a:lnBlToTr>
                    <a:solidFill>
                      <a:srgbClr val="F1EFF3"/>
                    </a:solidFill>
                  </a:tcPr>
                </a:tc>
                <a:tc>
                  <a:txBody>
                    <a:bodyPr/>
                    <a:lstStyle/>
                    <a:p>
                      <a:pPr marL="0" lvl="0" indent="0" algn="ctr">
                        <a:spcBef>
                          <a:spcPts val="0"/>
                        </a:spcBef>
                        <a:spcAft>
                          <a:spcPts val="0"/>
                        </a:spcAft>
                        <a:buNone/>
                      </a:pPr>
                      <a:r>
                        <a:rPr lang="en" sz="1100" b="0" i="0" u="none" strike="noStrike" cap="none">
                          <a:solidFill>
                            <a:schemeClr val="tx1">
                              <a:lumMod val="85000"/>
                              <a:lumOff val="15000"/>
                            </a:schemeClr>
                          </a:solidFill>
                          <a:latin typeface="+mj-lt"/>
                          <a:ea typeface="Lato Light"/>
                          <a:cs typeface="Arial"/>
                          <a:sym typeface="Arial"/>
                        </a:rPr>
                        <a:t>1</a:t>
                      </a: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a:noFill/>
                    </a:lnB>
                    <a:lnTlToBr w="12700" cmpd="sng">
                      <a:noFill/>
                      <a:prstDash val="solid"/>
                    </a:lnTlToBr>
                    <a:lnBlToTr w="12700" cmpd="sng">
                      <a:noFill/>
                      <a:prstDash val="solid"/>
                    </a:lnBlToTr>
                    <a:solidFill>
                      <a:srgbClr val="F1EFF3"/>
                    </a:solidFill>
                  </a:tcPr>
                </a:tc>
                <a:tc>
                  <a:txBody>
                    <a:bodyPr/>
                    <a:lstStyle/>
                    <a:p>
                      <a:pPr marL="0" lvl="0" indent="0" algn="ctr">
                        <a:spcBef>
                          <a:spcPts val="0"/>
                        </a:spcBef>
                        <a:spcAft>
                          <a:spcPts val="0"/>
                        </a:spcAft>
                        <a:buNone/>
                      </a:pPr>
                      <a:r>
                        <a:rPr lang="en" sz="1100" b="0" i="0" u="none" strike="noStrike" cap="none">
                          <a:solidFill>
                            <a:schemeClr val="tx1">
                              <a:lumMod val="85000"/>
                              <a:lumOff val="15000"/>
                            </a:schemeClr>
                          </a:solidFill>
                          <a:latin typeface="+mj-lt"/>
                          <a:ea typeface="Lato Light"/>
                          <a:cs typeface="Arial"/>
                          <a:sym typeface="Arial"/>
                        </a:rPr>
                        <a:t>1</a:t>
                      </a: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a:noFill/>
                    </a:lnB>
                    <a:lnTlToBr w="12700" cmpd="sng">
                      <a:noFill/>
                      <a:prstDash val="solid"/>
                    </a:lnTlToBr>
                    <a:lnBlToTr w="12700" cmpd="sng">
                      <a:noFill/>
                      <a:prstDash val="solid"/>
                    </a:lnBlToTr>
                    <a:solidFill>
                      <a:srgbClr val="F1EFF3"/>
                    </a:solidFill>
                  </a:tcPr>
                </a:tc>
                <a:tc>
                  <a:txBody>
                    <a:bodyPr/>
                    <a:lstStyle/>
                    <a:p>
                      <a:pPr marL="0" lvl="0" indent="0" algn="ctr">
                        <a:spcBef>
                          <a:spcPts val="0"/>
                        </a:spcBef>
                        <a:spcAft>
                          <a:spcPts val="0"/>
                        </a:spcAft>
                        <a:buNone/>
                      </a:pPr>
                      <a:r>
                        <a:rPr lang="en" sz="1100" b="0" i="0" u="none" strike="noStrike" cap="none">
                          <a:solidFill>
                            <a:schemeClr val="tx1">
                              <a:lumMod val="85000"/>
                              <a:lumOff val="15000"/>
                            </a:schemeClr>
                          </a:solidFill>
                          <a:latin typeface="+mj-lt"/>
                          <a:ea typeface="Lato Light"/>
                          <a:cs typeface="Arial"/>
                          <a:sym typeface="Arial"/>
                        </a:rPr>
                        <a:t>1</a:t>
                      </a: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3864807195"/>
                  </a:ext>
                </a:extLst>
              </a:tr>
              <a:tr h="403407">
                <a:tc>
                  <a:txBody>
                    <a:bodyPr/>
                    <a:lstStyle/>
                    <a:p>
                      <a:pPr marL="0" marR="0" lvl="0" indent="0" algn="l" rtl="0">
                        <a:spcBef>
                          <a:spcPts val="0"/>
                        </a:spcBef>
                        <a:spcAft>
                          <a:spcPts val="0"/>
                        </a:spcAft>
                        <a:buNone/>
                      </a:pPr>
                      <a:r>
                        <a:rPr lang="en-US" altLang="zh-TW" sz="1100" b="1" i="0" u="none" strike="noStrike" cap="none">
                          <a:solidFill>
                            <a:schemeClr val="tx1">
                              <a:lumMod val="85000"/>
                              <a:lumOff val="15000"/>
                            </a:schemeClr>
                          </a:solidFill>
                          <a:latin typeface="+mj-lt"/>
                          <a:ea typeface="Lato Light"/>
                          <a:cs typeface="Arial"/>
                          <a:sym typeface="Arial"/>
                        </a:rPr>
                        <a:t>Operating temperature</a:t>
                      </a:r>
                      <a:endParaRPr sz="1100" b="1" i="0" u="none" strike="noStrike" cap="none">
                        <a:solidFill>
                          <a:schemeClr val="tx1">
                            <a:lumMod val="85000"/>
                            <a:lumOff val="15000"/>
                          </a:schemeClr>
                        </a:solidFill>
                        <a:latin typeface="+mj-lt"/>
                        <a:ea typeface="Lato Light"/>
                        <a:cs typeface="Arial"/>
                        <a:sym typeface="Arial"/>
                      </a:endParaRPr>
                    </a:p>
                  </a:txBody>
                  <a:tcPr marL="288000" marR="72000" marT="72000" marB="72000" anchor="ctr">
                    <a:lnL w="12700"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a:rPr>
                        <a:t>0 - 40 °C (32°F - 104°F)</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a:rPr>
                        <a:t>0 - 40 °C (32°F - 104°F)</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a:rPr>
                        <a:t>0 - 40 °C (32°F - 104°F)</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3728982238"/>
                  </a:ext>
                </a:extLst>
              </a:tr>
              <a:tr h="403407">
                <a:tc>
                  <a:txBody>
                    <a:bodyPr/>
                    <a:lstStyle/>
                    <a:p>
                      <a:pPr marL="0" marR="0" lvl="0" indent="0" algn="l" rtl="0">
                        <a:spcBef>
                          <a:spcPts val="0"/>
                        </a:spcBef>
                        <a:spcAft>
                          <a:spcPts val="0"/>
                        </a:spcAft>
                        <a:buNone/>
                      </a:pPr>
                      <a:r>
                        <a:rPr lang="en" sz="1100" b="1" i="0" u="none" strike="noStrike" cap="none">
                          <a:solidFill>
                            <a:schemeClr val="tx1">
                              <a:lumMod val="85000"/>
                              <a:lumOff val="15000"/>
                            </a:schemeClr>
                          </a:solidFill>
                          <a:latin typeface="+mj-lt"/>
                          <a:ea typeface="Lato Light"/>
                          <a:cs typeface="Arial"/>
                          <a:sym typeface="Arial"/>
                        </a:rPr>
                        <a:t>Power</a:t>
                      </a:r>
                      <a:endParaRPr sz="1100" b="1" i="0" u="none" strike="noStrike" cap="none">
                        <a:solidFill>
                          <a:schemeClr val="tx1">
                            <a:lumMod val="85000"/>
                            <a:lumOff val="15000"/>
                          </a:schemeClr>
                        </a:solidFill>
                        <a:latin typeface="+mj-lt"/>
                        <a:ea typeface="Lato Light"/>
                        <a:cs typeface="Arial"/>
                        <a:sym typeface="Arial"/>
                      </a:endParaRPr>
                    </a:p>
                  </a:txBody>
                  <a:tcPr marL="288000" marR="72000" marT="72000" marB="72000" anchor="ctr">
                    <a:lnL w="12700"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spcBef>
                          <a:spcPts val="0"/>
                        </a:spcBef>
                        <a:spcAft>
                          <a:spcPts val="0"/>
                        </a:spcAft>
                        <a:buNone/>
                      </a:pPr>
                      <a:r>
                        <a:rPr lang="en-US" sz="1100" b="0" i="0" u="none" strike="noStrike" cap="none">
                          <a:solidFill>
                            <a:schemeClr val="tx1">
                              <a:lumMod val="85000"/>
                              <a:lumOff val="15000"/>
                            </a:schemeClr>
                          </a:solidFill>
                          <a:latin typeface="+mj-lt"/>
                          <a:ea typeface="Lato Light"/>
                          <a:cs typeface="Arial"/>
                          <a:sym typeface="Arial"/>
                        </a:rPr>
                        <a:t>R</a:t>
                      </a:r>
                      <a:r>
                        <a:rPr lang="en" sz="1100" b="0" i="0" u="none" strike="noStrike" cap="none" err="1">
                          <a:solidFill>
                            <a:schemeClr val="tx1">
                              <a:lumMod val="85000"/>
                              <a:lumOff val="15000"/>
                            </a:schemeClr>
                          </a:solidFill>
                          <a:latin typeface="+mj-lt"/>
                          <a:ea typeface="Lato Light"/>
                          <a:cs typeface="Arial"/>
                          <a:sym typeface="Arial"/>
                        </a:rPr>
                        <a:t>edundant</a:t>
                      </a:r>
                      <a:r>
                        <a:rPr lang="en" sz="1100" b="0" i="0" u="none" strike="noStrike" cap="none">
                          <a:solidFill>
                            <a:schemeClr val="tx1">
                              <a:lumMod val="85000"/>
                              <a:lumOff val="15000"/>
                            </a:schemeClr>
                          </a:solidFill>
                          <a:latin typeface="+mj-lt"/>
                          <a:ea typeface="Lato Light"/>
                          <a:cs typeface="Arial"/>
                          <a:sym typeface="Arial"/>
                        </a:rPr>
                        <a:t> PSU</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spcBef>
                          <a:spcPts val="0"/>
                        </a:spcBef>
                        <a:spcAft>
                          <a:spcPts val="0"/>
                        </a:spcAft>
                        <a:buNone/>
                      </a:pPr>
                      <a:r>
                        <a:rPr lang="en-US" sz="1100" b="0" i="0" u="none" strike="noStrike" cap="none">
                          <a:solidFill>
                            <a:schemeClr val="tx1">
                              <a:lumMod val="85000"/>
                              <a:lumOff val="15000"/>
                            </a:schemeClr>
                          </a:solidFill>
                          <a:latin typeface="+mj-lt"/>
                          <a:ea typeface="Lato Light"/>
                          <a:cs typeface="Arial"/>
                          <a:sym typeface="Arial"/>
                        </a:rPr>
                        <a:t>R</a:t>
                      </a:r>
                      <a:r>
                        <a:rPr lang="en" sz="1100" b="0" i="0" u="none" strike="noStrike" cap="none" err="1">
                          <a:solidFill>
                            <a:schemeClr val="tx1">
                              <a:lumMod val="85000"/>
                              <a:lumOff val="15000"/>
                            </a:schemeClr>
                          </a:solidFill>
                          <a:latin typeface="+mj-lt"/>
                          <a:ea typeface="Lato Light"/>
                          <a:cs typeface="Arial"/>
                          <a:sym typeface="Arial"/>
                        </a:rPr>
                        <a:t>edundant</a:t>
                      </a:r>
                      <a:r>
                        <a:rPr lang="en" sz="1100" b="0" i="0" u="none" strike="noStrike" cap="none">
                          <a:solidFill>
                            <a:schemeClr val="tx1">
                              <a:lumMod val="85000"/>
                              <a:lumOff val="15000"/>
                            </a:schemeClr>
                          </a:solidFill>
                          <a:latin typeface="+mj-lt"/>
                          <a:ea typeface="Lato Light"/>
                          <a:cs typeface="Arial"/>
                          <a:sym typeface="Arial"/>
                        </a:rPr>
                        <a:t> PSU</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D2D3D4"/>
                    </a:solidFill>
                  </a:tcPr>
                </a:tc>
                <a:tc>
                  <a:txBody>
                    <a:bodyPr/>
                    <a:lstStyle/>
                    <a:p>
                      <a:pPr marL="0" marR="0" lvl="0" indent="0" algn="ctr" rtl="0">
                        <a:spcBef>
                          <a:spcPts val="0"/>
                        </a:spcBef>
                        <a:spcAft>
                          <a:spcPts val="0"/>
                        </a:spcAft>
                        <a:buNone/>
                      </a:pPr>
                      <a:r>
                        <a:rPr lang="en-US" sz="1100" b="0" i="0" u="none" strike="noStrike" cap="none">
                          <a:solidFill>
                            <a:schemeClr val="tx1">
                              <a:lumMod val="85000"/>
                              <a:lumOff val="15000"/>
                            </a:schemeClr>
                          </a:solidFill>
                          <a:latin typeface="+mj-lt"/>
                          <a:ea typeface="Lato Light"/>
                          <a:cs typeface="Arial"/>
                          <a:sym typeface="Arial"/>
                        </a:rPr>
                        <a:t>R</a:t>
                      </a:r>
                      <a:r>
                        <a:rPr lang="en" sz="1100" b="0" i="0" u="none" strike="noStrike" cap="none" err="1">
                          <a:solidFill>
                            <a:schemeClr val="tx1">
                              <a:lumMod val="85000"/>
                              <a:lumOff val="15000"/>
                            </a:schemeClr>
                          </a:solidFill>
                          <a:latin typeface="+mj-lt"/>
                          <a:ea typeface="Lato Light"/>
                          <a:cs typeface="Arial"/>
                          <a:sym typeface="Arial"/>
                        </a:rPr>
                        <a:t>edundant</a:t>
                      </a:r>
                      <a:r>
                        <a:rPr lang="en" sz="1100" b="0" i="0" u="none" strike="noStrike" cap="none">
                          <a:solidFill>
                            <a:schemeClr val="tx1">
                              <a:lumMod val="85000"/>
                              <a:lumOff val="15000"/>
                            </a:schemeClr>
                          </a:solidFill>
                          <a:latin typeface="+mj-lt"/>
                          <a:ea typeface="Lato Light"/>
                          <a:cs typeface="Arial"/>
                          <a:sym typeface="Arial"/>
                        </a:rPr>
                        <a:t> PSU</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rgbClr val="D2D3D4"/>
                    </a:solidFill>
                  </a:tcPr>
                </a:tc>
                <a:extLst>
                  <a:ext uri="{0D108BD9-81ED-4DB2-BD59-A6C34878D82A}">
                    <a16:rowId xmlns:a16="http://schemas.microsoft.com/office/drawing/2014/main" val="10011"/>
                  </a:ext>
                </a:extLst>
              </a:tr>
              <a:tr h="501156">
                <a:tc>
                  <a:txBody>
                    <a:bodyPr/>
                    <a:lstStyle/>
                    <a:p>
                      <a:pPr marL="0" marR="0" lvl="0" indent="0" algn="l" rtl="0">
                        <a:spcBef>
                          <a:spcPts val="0"/>
                        </a:spcBef>
                        <a:spcAft>
                          <a:spcPts val="0"/>
                        </a:spcAft>
                        <a:buNone/>
                      </a:pPr>
                      <a:r>
                        <a:rPr lang="en" sz="1100" b="1" i="0" u="none" strike="noStrike" cap="none">
                          <a:solidFill>
                            <a:schemeClr val="tx1">
                              <a:lumMod val="85000"/>
                              <a:lumOff val="15000"/>
                            </a:schemeClr>
                          </a:solidFill>
                          <a:latin typeface="+mj-lt"/>
                          <a:ea typeface="Lato Light"/>
                          <a:cs typeface="Arial"/>
                          <a:sym typeface="Arial"/>
                        </a:rPr>
                        <a:t>Dimensions (</a:t>
                      </a:r>
                      <a:r>
                        <a:rPr lang="en" sz="1100" b="1" i="0" u="none" strike="noStrike" cap="none" err="1">
                          <a:solidFill>
                            <a:schemeClr val="tx1">
                              <a:lumMod val="85000"/>
                              <a:lumOff val="15000"/>
                            </a:schemeClr>
                          </a:solidFill>
                          <a:latin typeface="+mj-lt"/>
                          <a:ea typeface="Lato Light"/>
                          <a:cs typeface="Arial"/>
                          <a:sym typeface="Arial"/>
                        </a:rPr>
                        <a:t>HxWxD</a:t>
                      </a:r>
                      <a:r>
                        <a:rPr lang="en" sz="1100" b="1" i="0" u="none" strike="noStrike" cap="none">
                          <a:solidFill>
                            <a:schemeClr val="tx1">
                              <a:lumMod val="85000"/>
                              <a:lumOff val="15000"/>
                            </a:schemeClr>
                          </a:solidFill>
                          <a:latin typeface="+mj-lt"/>
                          <a:ea typeface="Lato Light"/>
                          <a:cs typeface="Arial"/>
                          <a:sym typeface="Arial"/>
                        </a:rPr>
                        <a:t>)</a:t>
                      </a:r>
                      <a:endParaRPr sz="1100" b="1" i="0" u="none" strike="noStrike" cap="none">
                        <a:solidFill>
                          <a:schemeClr val="tx1">
                            <a:lumMod val="85000"/>
                            <a:lumOff val="15000"/>
                          </a:schemeClr>
                        </a:solidFill>
                        <a:latin typeface="+mj-lt"/>
                        <a:ea typeface="Lato Light"/>
                        <a:cs typeface="Arial"/>
                        <a:sym typeface="Arial"/>
                      </a:endParaRPr>
                    </a:p>
                  </a:txBody>
                  <a:tcPr marL="288000" marR="72000" marT="72000" marB="72000" anchor="ctr">
                    <a:lnL w="12700" cap="flat" cmpd="sng">
                      <a:noFill/>
                      <a:prstDash val="solid"/>
                      <a:round/>
                      <a:headEnd type="none" w="sm" len="sm"/>
                      <a:tailEnd type="none" w="sm" len="sm"/>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a:rPr>
                        <a:t>88.65 × 432 × 370.65 mm </a:t>
                      </a:r>
                    </a:p>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panose="020B0604020202020204" pitchFamily="34" charset="0"/>
                        </a:rPr>
                        <a:t>3.49 x 17.01 x 14.59 inch</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a:rPr>
                        <a:t>131.3 × 432.4 × 370.85 mm</a:t>
                      </a:r>
                    </a:p>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panose="020B0604020202020204" pitchFamily="34" charset="0"/>
                        </a:rPr>
                        <a:t>5.17 x 17.02 x 14.6 inch</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1EFF3"/>
                    </a:solidFill>
                  </a:tcPr>
                </a:tc>
                <a:tc>
                  <a:txBody>
                    <a:bodyPr/>
                    <a:lstStyle/>
                    <a:p>
                      <a:pPr marL="0" marR="0" lvl="0" indent="0" algn="ctr" rtl="0">
                        <a:spcBef>
                          <a:spcPts val="0"/>
                        </a:spcBef>
                        <a:spcAft>
                          <a:spcPts val="0"/>
                        </a:spcAft>
                        <a:buNone/>
                      </a:pPr>
                      <a:r>
                        <a:rPr lang="en-US" altLang="zh-TW" sz="1100" b="0" i="0" u="none" strike="noStrike" cap="none">
                          <a:solidFill>
                            <a:schemeClr val="tx1">
                              <a:lumMod val="85000"/>
                              <a:lumOff val="15000"/>
                            </a:schemeClr>
                          </a:solidFill>
                          <a:latin typeface="+mj-lt"/>
                          <a:ea typeface="Lato Light"/>
                          <a:cs typeface="Arial"/>
                          <a:sym typeface="Arial"/>
                        </a:rPr>
                        <a:t>176.15 x 442.4 x 630.2 mm</a:t>
                      </a:r>
                    </a:p>
                    <a:p>
                      <a:pPr marL="0" marR="0" lvl="0" indent="0" algn="ctr" rtl="0">
                        <a:spcBef>
                          <a:spcPts val="0"/>
                        </a:spcBef>
                        <a:spcAft>
                          <a:spcPts val="0"/>
                        </a:spcAft>
                        <a:buNone/>
                      </a:pPr>
                      <a:r>
                        <a:rPr lang="en-US" sz="1100" b="0" i="0" u="none" strike="noStrike" cap="none">
                          <a:solidFill>
                            <a:schemeClr val="tx1">
                              <a:lumMod val="85000"/>
                              <a:lumOff val="15000"/>
                            </a:schemeClr>
                          </a:solidFill>
                          <a:latin typeface="+mj-lt"/>
                          <a:ea typeface="Lato Light"/>
                          <a:cs typeface="Arial"/>
                          <a:sym typeface="Arial"/>
                        </a:rPr>
                        <a:t>6.94 x 17.42 x 24.81 inch</a:t>
                      </a:r>
                      <a:endParaRPr sz="1100" b="0" i="0" u="none" strike="noStrike" cap="none">
                        <a:solidFill>
                          <a:schemeClr val="tx1">
                            <a:lumMod val="85000"/>
                            <a:lumOff val="15000"/>
                          </a:schemeClr>
                        </a:solidFill>
                        <a:latin typeface="+mj-lt"/>
                        <a:ea typeface="Lato Light"/>
                        <a:cs typeface="Arial"/>
                        <a:sym typeface="Arial"/>
                      </a:endParaRPr>
                    </a:p>
                  </a:txBody>
                  <a:tcPr marL="0" marR="0" marT="72000" marB="7200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10012"/>
                  </a:ext>
                </a:extLst>
              </a:tr>
            </a:tbl>
          </a:graphicData>
        </a:graphic>
      </p:graphicFrame>
      <p:sp>
        <p:nvSpPr>
          <p:cNvPr id="2" name="文字方塊 1">
            <a:extLst>
              <a:ext uri="{FF2B5EF4-FFF2-40B4-BE49-F238E27FC236}">
                <a16:creationId xmlns:a16="http://schemas.microsoft.com/office/drawing/2014/main" id="{9855E593-2C02-A2E5-2A6C-941CE7948C13}"/>
              </a:ext>
            </a:extLst>
          </p:cNvPr>
          <p:cNvSpPr txBox="1"/>
          <p:nvPr/>
        </p:nvSpPr>
        <p:spPr>
          <a:xfrm>
            <a:off x="576883" y="191423"/>
            <a:ext cx="11038233" cy="769441"/>
          </a:xfrm>
          <a:prstGeom prst="rect">
            <a:avLst/>
          </a:prstGeom>
          <a:noFill/>
        </p:spPr>
        <p:txBody>
          <a:bodyPr wrap="square" rtlCol="0">
            <a:spAutoFit/>
          </a:bodyPr>
          <a:lstStyle/>
          <a:p>
            <a:pPr algn="ctr"/>
            <a:r>
              <a:rPr lang="en-US" altLang="zh-TW" sz="4400" b="1">
                <a:solidFill>
                  <a:schemeClr val="bg1"/>
                </a:solidFill>
                <a:latin typeface="+mj-lt"/>
                <a:ea typeface="微軟正黑體" panose="020B0604030504040204" pitchFamily="34" charset="-120"/>
              </a:rPr>
              <a:t>TL</a:t>
            </a:r>
            <a:r>
              <a:rPr lang="zh-TW" altLang="en-US" sz="4400" b="1">
                <a:solidFill>
                  <a:schemeClr val="bg1"/>
                </a:solidFill>
                <a:latin typeface="+mj-lt"/>
                <a:ea typeface="微軟正黑體" panose="020B0604030504040204" pitchFamily="34" charset="-120"/>
              </a:rPr>
              <a:t> </a:t>
            </a:r>
            <a:r>
              <a:rPr lang="en-US" altLang="zh-TW" sz="4400" b="1">
                <a:solidFill>
                  <a:schemeClr val="bg1"/>
                </a:solidFill>
                <a:latin typeface="+mj-lt"/>
                <a:ea typeface="微軟正黑體" panose="020B0604030504040204" pitchFamily="34" charset="-120"/>
              </a:rPr>
              <a:t>PCIe JBOD series specifications</a:t>
            </a:r>
          </a:p>
        </p:txBody>
      </p:sp>
    </p:spTree>
    <p:extLst>
      <p:ext uri="{BB962C8B-B14F-4D97-AF65-F5344CB8AC3E}">
        <p14:creationId xmlns:p14="http://schemas.microsoft.com/office/powerpoint/2010/main" val="1803521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1E94078A-5C89-984B-CAF2-66EFCCD46EB0}"/>
              </a:ext>
            </a:extLst>
          </p:cNvPr>
          <p:cNvSpPr txBox="1"/>
          <p:nvPr/>
        </p:nvSpPr>
        <p:spPr>
          <a:xfrm>
            <a:off x="425116" y="4301501"/>
            <a:ext cx="4408141" cy="1200842"/>
          </a:xfrm>
          <a:prstGeom prst="rect">
            <a:avLst/>
          </a:prstGeom>
          <a:noFill/>
        </p:spPr>
        <p:txBody>
          <a:bodyPr wrap="square" rtlCol="0">
            <a:spAutoFit/>
          </a:bodyPr>
          <a:lstStyle/>
          <a:p>
            <a:pPr>
              <a:lnSpc>
                <a:spcPct val="150000"/>
              </a:lnSpc>
            </a:pPr>
            <a:r>
              <a:rPr lang="en-US" altLang="zh-TW" spc="30">
                <a:solidFill>
                  <a:schemeClr val="bg1"/>
                </a:solidFill>
                <a:latin typeface="+mj-lt"/>
              </a:rPr>
              <a:t>PB-scale with cascade PCIe JBOD </a:t>
            </a:r>
            <a:br>
              <a:rPr lang="en-US" altLang="zh-TW" sz="1600" spc="30">
                <a:solidFill>
                  <a:schemeClr val="bg1"/>
                </a:solidFill>
                <a:latin typeface="+mj-lt"/>
              </a:rPr>
            </a:br>
            <a:r>
              <a:rPr lang="en-US" altLang="zh-TW" sz="1600" spc="30">
                <a:solidFill>
                  <a:srgbClr val="60F217"/>
                </a:solidFill>
                <a:latin typeface="+mj-lt"/>
              </a:rPr>
              <a:t>/</a:t>
            </a:r>
            <a:r>
              <a:rPr lang="en-US" altLang="zh-TW" sz="1600" spc="30">
                <a:solidFill>
                  <a:schemeClr val="bg1"/>
                </a:solidFill>
                <a:latin typeface="+mj-lt"/>
              </a:rPr>
              <a:t> expansion card series for QNAP enterprise &amp; SMB NAS</a:t>
            </a:r>
            <a:endParaRPr lang="zh-TW" altLang="en-US" sz="1600" spc="30">
              <a:solidFill>
                <a:schemeClr val="bg1"/>
              </a:solidFill>
              <a:latin typeface="+mj-lt"/>
            </a:endParaRPr>
          </a:p>
        </p:txBody>
      </p:sp>
      <p:pic>
        <p:nvPicPr>
          <p:cNvPr id="7" name="圖形 6">
            <a:extLst>
              <a:ext uri="{FF2B5EF4-FFF2-40B4-BE49-F238E27FC236}">
                <a16:creationId xmlns:a16="http://schemas.microsoft.com/office/drawing/2014/main" id="{230E53E4-8647-E8FD-E695-7EA9E2C23672}"/>
              </a:ext>
            </a:extLst>
          </p:cNvPr>
          <p:cNvPicPr>
            <a:picLocks noChangeAspect="1"/>
          </p:cNvPicPr>
          <p:nvPr/>
        </p:nvPicPr>
        <p:blipFill>
          <a:blip r:embed="rId3">
            <a:alphaModFix/>
            <a:extLst>
              <a:ext uri="{96DAC541-7B7A-43D3-8B79-37D633B846F1}">
                <asvg:svgBlip xmlns:asvg="http://schemas.microsoft.com/office/drawing/2016/SVG/main" r:embed="rId4"/>
              </a:ext>
            </a:extLst>
          </a:blip>
          <a:stretch>
            <a:fillRect/>
          </a:stretch>
        </p:blipFill>
        <p:spPr>
          <a:xfrm>
            <a:off x="533400" y="558082"/>
            <a:ext cx="1335645" cy="238824"/>
          </a:xfrm>
          <a:prstGeom prst="rect">
            <a:avLst/>
          </a:prstGeom>
        </p:spPr>
      </p:pic>
      <p:pic>
        <p:nvPicPr>
          <p:cNvPr id="4" name="圖形 3">
            <a:extLst>
              <a:ext uri="{FF2B5EF4-FFF2-40B4-BE49-F238E27FC236}">
                <a16:creationId xmlns:a16="http://schemas.microsoft.com/office/drawing/2014/main" id="{1634DB37-3D13-B787-17E0-2E0CC3F6648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24299"/>
          <a:stretch/>
        </p:blipFill>
        <p:spPr>
          <a:xfrm>
            <a:off x="533400" y="1735580"/>
            <a:ext cx="4482022" cy="2428485"/>
          </a:xfrm>
          <a:prstGeom prst="rect">
            <a:avLst/>
          </a:prstGeom>
        </p:spPr>
      </p:pic>
      <p:cxnSp>
        <p:nvCxnSpPr>
          <p:cNvPr id="5" name="直線接點 4">
            <a:extLst>
              <a:ext uri="{FF2B5EF4-FFF2-40B4-BE49-F238E27FC236}">
                <a16:creationId xmlns:a16="http://schemas.microsoft.com/office/drawing/2014/main" id="{5A26B3F2-0A76-0F73-8F9C-970BD97305E0}"/>
              </a:ext>
            </a:extLst>
          </p:cNvPr>
          <p:cNvCxnSpPr>
            <a:cxnSpLocks/>
          </p:cNvCxnSpPr>
          <p:nvPr/>
        </p:nvCxnSpPr>
        <p:spPr>
          <a:xfrm>
            <a:off x="481864" y="4188128"/>
            <a:ext cx="45335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4B871ED2-260D-D140-CDA9-3BCDCE1B68AE}"/>
              </a:ext>
            </a:extLst>
          </p:cNvPr>
          <p:cNvSpPr txBox="1"/>
          <p:nvPr/>
        </p:nvSpPr>
        <p:spPr>
          <a:xfrm>
            <a:off x="384702" y="6021765"/>
            <a:ext cx="7197626" cy="556306"/>
          </a:xfrm>
          <a:prstGeom prst="rect">
            <a:avLst/>
          </a:prstGeom>
          <a:noFill/>
        </p:spPr>
        <p:txBody>
          <a:bodyPr wrap="square" rtlCol="0">
            <a:spAutoFit/>
          </a:bodyPr>
          <a:lstStyle/>
          <a:p>
            <a:pPr fontAlgn="base">
              <a:lnSpc>
                <a:spcPct val="150000"/>
              </a:lnSpc>
            </a:pPr>
            <a:r>
              <a:rPr lang="en-US" altLang="zh-TW" sz="700" spc="150">
                <a:solidFill>
                  <a:schemeClr val="bg1"/>
                </a:solidFill>
                <a:latin typeface="微軟正黑體" panose="020B0604030504040204" pitchFamily="34" charset="-120"/>
                <a:ea typeface="微軟正黑體" panose="020B0604030504040204" pitchFamily="34" charset="-120"/>
              </a:rPr>
              <a:t>Copyright© 2023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967443199"/>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9;p35">
            <a:extLst>
              <a:ext uri="{FF2B5EF4-FFF2-40B4-BE49-F238E27FC236}">
                <a16:creationId xmlns:a16="http://schemas.microsoft.com/office/drawing/2014/main" id="{70596102-4CF5-12C8-A9B4-81209068946D}"/>
              </a:ext>
            </a:extLst>
          </p:cNvPr>
          <p:cNvSpPr txBox="1">
            <a:spLocks/>
          </p:cNvSpPr>
          <p:nvPr/>
        </p:nvSpPr>
        <p:spPr>
          <a:xfrm>
            <a:off x="378994" y="117916"/>
            <a:ext cx="11552828" cy="1400313"/>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sym typeface="Arial" panose="020B0604020202020204" pitchFamily="34" charset="0"/>
              </a:rPr>
              <a:t>Budget-conscious 1PB space? </a:t>
            </a:r>
          </a:p>
          <a:p>
            <a:pPr algn="ctr"/>
            <a:r>
              <a:rPr lang="en-US" altLang="zh-TW" b="1">
                <a:solidFill>
                  <a:schemeClr val="bg1"/>
                </a:solidFill>
                <a:sym typeface="Arial" panose="020B0604020202020204" pitchFamily="34" charset="0"/>
              </a:rPr>
              <a:t>Private on-premise cloud </a:t>
            </a:r>
            <a:r>
              <a:rPr lang="en-US" altLang="zh-TW" b="1" err="1">
                <a:solidFill>
                  <a:schemeClr val="bg1"/>
                </a:solidFill>
                <a:sym typeface="Arial" panose="020B0604020202020204" pitchFamily="34" charset="0"/>
              </a:rPr>
              <a:t>v.s</a:t>
            </a:r>
            <a:r>
              <a:rPr lang="en-US" altLang="zh-TW" b="1">
                <a:solidFill>
                  <a:schemeClr val="bg1"/>
                </a:solidFill>
                <a:sym typeface="Arial" panose="020B0604020202020204" pitchFamily="34" charset="0"/>
              </a:rPr>
              <a:t>. public cloud</a:t>
            </a:r>
            <a:endParaRPr lang="zh-TW" altLang="en-US" b="1">
              <a:solidFill>
                <a:schemeClr val="bg1"/>
              </a:solidFill>
              <a:sym typeface="Arial" panose="020B0604020202020204" pitchFamily="34" charset="0"/>
            </a:endParaRPr>
          </a:p>
        </p:txBody>
      </p:sp>
      <p:sp>
        <p:nvSpPr>
          <p:cNvPr id="4" name="內容版面配置區 2">
            <a:extLst>
              <a:ext uri="{FF2B5EF4-FFF2-40B4-BE49-F238E27FC236}">
                <a16:creationId xmlns:a16="http://schemas.microsoft.com/office/drawing/2014/main" id="{6A96F001-6D5E-65CF-2C3F-56098F75A44B}"/>
              </a:ext>
            </a:extLst>
          </p:cNvPr>
          <p:cNvSpPr txBox="1">
            <a:spLocks/>
          </p:cNvSpPr>
          <p:nvPr/>
        </p:nvSpPr>
        <p:spPr>
          <a:xfrm>
            <a:off x="319585" y="1518229"/>
            <a:ext cx="11752966" cy="20219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defTabSz="1219170">
              <a:lnSpc>
                <a:spcPct val="110000"/>
              </a:lnSpc>
              <a:buClr>
                <a:srgbClr val="B7B7B7"/>
              </a:buClr>
              <a:buNone/>
            </a:pPr>
            <a:r>
              <a:rPr kumimoji="1" lang="en-US" altLang="zh-TW" sz="1733" kern="0">
                <a:solidFill>
                  <a:srgbClr val="FFFFFF"/>
                </a:solidFill>
                <a:latin typeface="+mj-lt"/>
                <a:ea typeface="微軟正黑體"/>
                <a:sym typeface="Arial" panose="020B0604020202020204" pitchFamily="34" charset="0"/>
              </a:rPr>
              <a:t>AWS S3 public cloud storage cost is calculated based on the western US region with 1 petabyte (uploading 85 TB per month) which costs about US$25,500, and you need to pay separately for removing data. QNAP has launched the new TL PCIe Interface SATA JBOD, which uses 2 x TL-R2400PES JBOD, 1 x QXP-3X8PES expansion card and 46 x 22TB hard drives, with a total cost of only $24,500. Buying the NAS with JBOD can provide significant cost saving in the long run.</a:t>
            </a:r>
          </a:p>
        </p:txBody>
      </p:sp>
      <p:graphicFrame>
        <p:nvGraphicFramePr>
          <p:cNvPr id="5" name="表格 2">
            <a:extLst>
              <a:ext uri="{FF2B5EF4-FFF2-40B4-BE49-F238E27FC236}">
                <a16:creationId xmlns:a16="http://schemas.microsoft.com/office/drawing/2014/main" id="{73912CA2-03FB-F4E2-2666-5C4435A24AA1}"/>
              </a:ext>
            </a:extLst>
          </p:cNvPr>
          <p:cNvGraphicFramePr>
            <a:graphicFrameLocks noGrp="1"/>
          </p:cNvGraphicFramePr>
          <p:nvPr>
            <p:extLst>
              <p:ext uri="{D42A27DB-BD31-4B8C-83A1-F6EECF244321}">
                <p14:modId xmlns:p14="http://schemas.microsoft.com/office/powerpoint/2010/main" val="2186737061"/>
              </p:ext>
            </p:extLst>
          </p:nvPr>
        </p:nvGraphicFramePr>
        <p:xfrm>
          <a:off x="1488831" y="3135781"/>
          <a:ext cx="9636369" cy="3383817"/>
        </p:xfrm>
        <a:graphic>
          <a:graphicData uri="http://schemas.openxmlformats.org/drawingml/2006/table">
            <a:tbl>
              <a:tblPr firstRow="1" bandRow="1">
                <a:effectLst>
                  <a:outerShdw blurRad="152400" dist="292100" dir="2700000" algn="tl" rotWithShape="0">
                    <a:prstClr val="black">
                      <a:alpha val="23000"/>
                    </a:prstClr>
                  </a:outerShdw>
                </a:effectLst>
                <a:tableStyleId>{5C22544A-7EE6-4342-B048-85BDC9FD1C3A}</a:tableStyleId>
              </a:tblPr>
              <a:tblGrid>
                <a:gridCol w="2593059">
                  <a:extLst>
                    <a:ext uri="{9D8B030D-6E8A-4147-A177-3AD203B41FA5}">
                      <a16:colId xmlns:a16="http://schemas.microsoft.com/office/drawing/2014/main" val="1611152212"/>
                    </a:ext>
                  </a:extLst>
                </a:gridCol>
                <a:gridCol w="3401927">
                  <a:extLst>
                    <a:ext uri="{9D8B030D-6E8A-4147-A177-3AD203B41FA5}">
                      <a16:colId xmlns:a16="http://schemas.microsoft.com/office/drawing/2014/main" val="3086726967"/>
                    </a:ext>
                  </a:extLst>
                </a:gridCol>
                <a:gridCol w="3641383">
                  <a:extLst>
                    <a:ext uri="{9D8B030D-6E8A-4147-A177-3AD203B41FA5}">
                      <a16:colId xmlns:a16="http://schemas.microsoft.com/office/drawing/2014/main" val="2909376281"/>
                    </a:ext>
                  </a:extLst>
                </a:gridCol>
              </a:tblGrid>
              <a:tr h="400671">
                <a:tc>
                  <a:txBody>
                    <a:bodyPr/>
                    <a:lstStyle/>
                    <a:p>
                      <a:pPr algn="ctr"/>
                      <a:endParaRPr lang="zh-TW" altLang="en-US">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ctr" fontAlgn="b"/>
                      <a:r>
                        <a:rPr lang="en-US" altLang="zh-TW" b="1">
                          <a:solidFill>
                            <a:srgbClr val="60F217"/>
                          </a:solidFill>
                          <a:effectLst/>
                        </a:rPr>
                        <a:t>Private cloud expansion</a:t>
                      </a:r>
                      <a:endParaRPr lang="zh-TW" altLang="en-US" b="1">
                        <a:solidFill>
                          <a:srgbClr val="60F217"/>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ctr" fontAlgn="b"/>
                      <a:r>
                        <a:rPr lang="en-US" altLang="zh-TW" b="1">
                          <a:effectLst/>
                        </a:rPr>
                        <a:t>Public cloud augmentation</a:t>
                      </a:r>
                      <a:endParaRPr lang="zh-TW" altLang="en-US" b="1">
                        <a:effectLs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837753678"/>
                  </a:ext>
                </a:extLst>
              </a:tr>
              <a:tr h="400671">
                <a:tc>
                  <a:txBody>
                    <a:bodyPr/>
                    <a:lstStyle/>
                    <a:p>
                      <a:pPr algn="ctr" fontAlgn="base"/>
                      <a:r>
                        <a:rPr lang="en-US" altLang="zh-TW" sz="1600">
                          <a:effectLst/>
                          <a:latin typeface="+mj-ea"/>
                          <a:ea typeface="+mj-ea"/>
                        </a:rPr>
                        <a:t>Control</a:t>
                      </a:r>
                      <a:endParaRPr lang="zh-TW" altLang="en-US" sz="1600">
                        <a:effectLst/>
                        <a:latin typeface="+mj-ea"/>
                        <a:ea typeface="+mj-ea"/>
                      </a:endParaRPr>
                    </a:p>
                  </a:txBody>
                  <a:tcPr marL="108000" marR="45720"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pPr algn="ctr" fontAlgn="base"/>
                      <a:r>
                        <a:rPr lang="en-US" altLang="zh-TW" sz="1600">
                          <a:effectLst/>
                          <a:latin typeface="+mj-ea"/>
                          <a:ea typeface="+mj-ea"/>
                        </a:rPr>
                        <a:t>Take full control</a:t>
                      </a:r>
                      <a:endParaRPr lang="zh-TW" altLang="en-US" sz="1600">
                        <a:effectLst/>
                        <a:latin typeface="+mj-ea"/>
                        <a:ea typeface="+mj-ea"/>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pPr algn="ctr" fontAlgn="base"/>
                      <a:r>
                        <a:rPr lang="en-US" altLang="zh-TW" sz="1600">
                          <a:effectLst/>
                          <a:latin typeface="+mj-ea"/>
                          <a:ea typeface="+mj-ea"/>
                        </a:rPr>
                        <a:t>Partial control</a:t>
                      </a:r>
                      <a:endParaRPr lang="zh-TW" altLang="en-US" sz="1600">
                        <a:effectLst/>
                        <a:latin typeface="+mj-ea"/>
                        <a:ea typeface="+mj-ea"/>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extLst>
                  <a:ext uri="{0D108BD9-81ED-4DB2-BD59-A6C34878D82A}">
                    <a16:rowId xmlns:a16="http://schemas.microsoft.com/office/drawing/2014/main" val="378692072"/>
                  </a:ext>
                </a:extLst>
              </a:tr>
              <a:tr h="400671">
                <a:tc>
                  <a:txBody>
                    <a:bodyPr/>
                    <a:lstStyle/>
                    <a:p>
                      <a:pPr marL="0" algn="ctr" defTabSz="914400" rtl="0" eaLnBrk="1" fontAlgn="base" latinLnBrk="0" hangingPunct="1"/>
                      <a:r>
                        <a:rPr lang="en-US" altLang="zh-TW" sz="1600" kern="1200">
                          <a:solidFill>
                            <a:schemeClr val="dk1"/>
                          </a:solidFill>
                          <a:effectLst/>
                          <a:latin typeface="+mj-ea"/>
                          <a:ea typeface="+mj-ea"/>
                          <a:cs typeface="+mn-cs"/>
                        </a:rPr>
                        <a:t>Sensitive data security</a:t>
                      </a:r>
                      <a:endParaRPr lang="zh-TW" altLang="en-US" sz="1600" kern="1200">
                        <a:solidFill>
                          <a:schemeClr val="dk1"/>
                        </a:solidFill>
                        <a:effectLst/>
                        <a:latin typeface="+mj-ea"/>
                        <a:ea typeface="+mj-ea"/>
                        <a:cs typeface="+mn-cs"/>
                      </a:endParaRPr>
                    </a:p>
                  </a:txBody>
                  <a:tcPr marL="108000" marR="4572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Higher</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Could be lower</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3269511678"/>
                  </a:ext>
                </a:extLst>
              </a:tr>
              <a:tr h="400671">
                <a:tc>
                  <a:txBody>
                    <a:bodyPr/>
                    <a:lstStyle/>
                    <a:p>
                      <a:pPr marL="0" algn="ctr" defTabSz="914400" rtl="0" eaLnBrk="1" fontAlgn="base" latinLnBrk="0" hangingPunct="1"/>
                      <a:r>
                        <a:rPr lang="en-US" altLang="zh-TW" sz="1600" kern="1200">
                          <a:solidFill>
                            <a:schemeClr val="dk1"/>
                          </a:solidFill>
                          <a:effectLst/>
                          <a:latin typeface="+mj-ea"/>
                          <a:ea typeface="+mj-ea"/>
                          <a:cs typeface="+mn-cs"/>
                        </a:rPr>
                        <a:t>Hardware required</a:t>
                      </a:r>
                      <a:endParaRPr lang="zh-TW" altLang="en-US" sz="1600" kern="1200">
                        <a:solidFill>
                          <a:schemeClr val="dk1"/>
                        </a:solidFill>
                        <a:effectLst/>
                        <a:latin typeface="+mj-ea"/>
                        <a:ea typeface="+mj-ea"/>
                        <a:cs typeface="+mn-cs"/>
                      </a:endParaRPr>
                    </a:p>
                  </a:txBody>
                  <a:tcPr marL="108000" marR="4572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Necessary</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Unnecessary</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6E6E6">
                        <a:alpha val="90000"/>
                      </a:srgbClr>
                    </a:solidFill>
                  </a:tcPr>
                </a:tc>
                <a:extLst>
                  <a:ext uri="{0D108BD9-81ED-4DB2-BD59-A6C34878D82A}">
                    <a16:rowId xmlns:a16="http://schemas.microsoft.com/office/drawing/2014/main" val="3361326405"/>
                  </a:ext>
                </a:extLst>
              </a:tr>
              <a:tr h="400671">
                <a:tc>
                  <a:txBody>
                    <a:bodyPr/>
                    <a:lstStyle/>
                    <a:p>
                      <a:pPr marL="0" algn="ctr" defTabSz="914400" rtl="0" eaLnBrk="1" fontAlgn="base" latinLnBrk="0" hangingPunct="1"/>
                      <a:r>
                        <a:rPr lang="en-US" altLang="zh-TW" sz="1600" kern="1200">
                          <a:solidFill>
                            <a:schemeClr val="dk1"/>
                          </a:solidFill>
                          <a:effectLst/>
                          <a:latin typeface="+mj-ea"/>
                          <a:ea typeface="+mj-ea"/>
                          <a:cs typeface="+mn-cs"/>
                        </a:rPr>
                        <a:t>Configuration</a:t>
                      </a:r>
                      <a:endParaRPr lang="zh-TW" altLang="en-US" sz="1600" kern="1200">
                        <a:solidFill>
                          <a:schemeClr val="dk1"/>
                        </a:solidFill>
                        <a:effectLst/>
                        <a:latin typeface="+mj-ea"/>
                        <a:ea typeface="+mj-ea"/>
                        <a:cs typeface="+mn-cs"/>
                      </a:endParaRPr>
                    </a:p>
                  </a:txBody>
                  <a:tcPr marL="108000" marR="4572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Customize</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Preset configurations</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2822426106"/>
                  </a:ext>
                </a:extLst>
              </a:tr>
              <a:tr h="400671">
                <a:tc>
                  <a:txBody>
                    <a:bodyPr/>
                    <a:lstStyle/>
                    <a:p>
                      <a:pPr marL="0" algn="ctr" defTabSz="914400" rtl="0" eaLnBrk="1" fontAlgn="base" latinLnBrk="0" hangingPunct="1"/>
                      <a:r>
                        <a:rPr lang="en-US" altLang="zh-TW" sz="1600" kern="1200">
                          <a:solidFill>
                            <a:schemeClr val="dk1"/>
                          </a:solidFill>
                          <a:effectLst/>
                          <a:latin typeface="+mj-ea"/>
                          <a:ea typeface="+mj-ea"/>
                          <a:cs typeface="+mn-cs"/>
                        </a:rPr>
                        <a:t>Scalability</a:t>
                      </a:r>
                      <a:endParaRPr lang="zh-TW" altLang="en-US" sz="1600" kern="1200">
                        <a:solidFill>
                          <a:schemeClr val="dk1"/>
                        </a:solidFill>
                        <a:effectLst/>
                        <a:latin typeface="+mj-ea"/>
                        <a:ea typeface="+mj-ea"/>
                        <a:cs typeface="+mn-cs"/>
                      </a:endParaRPr>
                    </a:p>
                  </a:txBody>
                  <a:tcPr marL="108000" marR="4572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limited</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Higher</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extLst>
                  <a:ext uri="{0D108BD9-81ED-4DB2-BD59-A6C34878D82A}">
                    <a16:rowId xmlns:a16="http://schemas.microsoft.com/office/drawing/2014/main" val="147947218"/>
                  </a:ext>
                </a:extLst>
              </a:tr>
              <a:tr h="400671">
                <a:tc>
                  <a:txBody>
                    <a:bodyPr/>
                    <a:lstStyle/>
                    <a:p>
                      <a:pPr marL="0" algn="ctr" defTabSz="914400" rtl="0" eaLnBrk="1" fontAlgn="base" latinLnBrk="0" hangingPunct="1"/>
                      <a:r>
                        <a:rPr lang="en-US" altLang="zh-TW" sz="1600" kern="1200">
                          <a:solidFill>
                            <a:schemeClr val="dk1"/>
                          </a:solidFill>
                          <a:effectLst/>
                          <a:latin typeface="+mj-ea"/>
                          <a:ea typeface="+mj-ea"/>
                          <a:cs typeface="+mn-cs"/>
                        </a:rPr>
                        <a:t>Performance</a:t>
                      </a:r>
                    </a:p>
                  </a:txBody>
                  <a:tcPr marL="108000" marR="4572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Higher</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Lower</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3118882501"/>
                  </a:ext>
                </a:extLst>
              </a:tr>
              <a:tr h="399257">
                <a:tc>
                  <a:txBody>
                    <a:bodyPr/>
                    <a:lstStyle/>
                    <a:p>
                      <a:pPr marL="0" algn="ctr" defTabSz="914400" rtl="0" eaLnBrk="1" fontAlgn="base" latinLnBrk="0" hangingPunct="1"/>
                      <a:r>
                        <a:rPr lang="en-US" altLang="zh-TW" sz="1600" kern="1200">
                          <a:solidFill>
                            <a:schemeClr val="dk1"/>
                          </a:solidFill>
                          <a:effectLst/>
                          <a:latin typeface="+mj-ea"/>
                          <a:ea typeface="+mj-ea"/>
                          <a:cs typeface="+mn-cs"/>
                        </a:rPr>
                        <a:t>1PB</a:t>
                      </a:r>
                      <a:r>
                        <a:rPr lang="zh-TW" altLang="en-US" sz="1600" kern="1200">
                          <a:solidFill>
                            <a:schemeClr val="dk1"/>
                          </a:solidFill>
                          <a:effectLst/>
                          <a:latin typeface="+mj-ea"/>
                          <a:ea typeface="+mj-ea"/>
                          <a:cs typeface="+mn-cs"/>
                        </a:rPr>
                        <a:t> </a:t>
                      </a:r>
                      <a:r>
                        <a:rPr lang="en-US" altLang="zh-TW" sz="1600" kern="1200">
                          <a:solidFill>
                            <a:schemeClr val="dk1"/>
                          </a:solidFill>
                          <a:effectLst/>
                          <a:latin typeface="+mj-ea"/>
                          <a:ea typeface="+mj-ea"/>
                          <a:cs typeface="+mn-cs"/>
                        </a:rPr>
                        <a:t>cost</a:t>
                      </a:r>
                      <a:endParaRPr lang="zh-TW" altLang="en-US" sz="1600" kern="1200">
                        <a:solidFill>
                          <a:schemeClr val="dk1"/>
                        </a:solidFill>
                        <a:effectLst/>
                        <a:latin typeface="+mj-ea"/>
                        <a:ea typeface="+mj-ea"/>
                        <a:cs typeface="+mn-cs"/>
                      </a:endParaRPr>
                    </a:p>
                  </a:txBody>
                  <a:tcPr marL="108000" marR="4572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low</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a:txBody>
                    <a:bodyPr/>
                    <a:lstStyle/>
                    <a:p>
                      <a:pPr marL="0" algn="ctr" defTabSz="914400" rtl="0" eaLnBrk="1" fontAlgn="base" latinLnBrk="0" hangingPunct="1"/>
                      <a:r>
                        <a:rPr lang="en-US" altLang="zh-TW" sz="1600" kern="1200">
                          <a:solidFill>
                            <a:schemeClr val="dk1"/>
                          </a:solidFill>
                          <a:effectLst/>
                          <a:latin typeface="+mj-ea"/>
                          <a:ea typeface="+mj-ea"/>
                          <a:cs typeface="+mn-cs"/>
                        </a:rPr>
                        <a:t>Ignore (does not include cost of reading data)</a:t>
                      </a:r>
                      <a:endParaRPr lang="zh-TW" altLang="en-US" sz="1600" kern="1200">
                        <a:solidFill>
                          <a:schemeClr val="dk1"/>
                        </a:solidFill>
                        <a:effectLst/>
                        <a:latin typeface="+mj-ea"/>
                        <a:ea typeface="+mj-ea"/>
                        <a:cs typeface="+mn-cs"/>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extLst>
                  <a:ext uri="{0D108BD9-81ED-4DB2-BD59-A6C34878D82A}">
                    <a16:rowId xmlns:a16="http://schemas.microsoft.com/office/drawing/2014/main" val="2874641081"/>
                  </a:ext>
                </a:extLst>
              </a:tr>
            </a:tbl>
          </a:graphicData>
        </a:graphic>
      </p:graphicFrame>
      <p:sp>
        <p:nvSpPr>
          <p:cNvPr id="3" name="文字方塊 2">
            <a:extLst>
              <a:ext uri="{FF2B5EF4-FFF2-40B4-BE49-F238E27FC236}">
                <a16:creationId xmlns:a16="http://schemas.microsoft.com/office/drawing/2014/main" id="{5931196B-CB88-D2C8-A456-A9F072D97D98}"/>
              </a:ext>
            </a:extLst>
          </p:cNvPr>
          <p:cNvSpPr txBox="1"/>
          <p:nvPr/>
        </p:nvSpPr>
        <p:spPr>
          <a:xfrm>
            <a:off x="8593701" y="6394338"/>
            <a:ext cx="4558748" cy="246221"/>
          </a:xfrm>
          <a:prstGeom prst="rect">
            <a:avLst/>
          </a:prstGeom>
          <a:noFill/>
        </p:spPr>
        <p:txBody>
          <a:bodyPr wrap="square" rtlCol="0">
            <a:spAutoFit/>
          </a:bodyPr>
          <a:lstStyle/>
          <a:p>
            <a:r>
              <a:rPr kumimoji="1" lang="en-US" altLang="zh-TW" sz="1000" kern="0">
                <a:solidFill>
                  <a:srgbClr val="FFFFFF"/>
                </a:solidFill>
                <a:latin typeface="+mj-lt"/>
                <a:ea typeface="微軟正黑體"/>
                <a:cs typeface="Lato"/>
                <a:sym typeface="Lato"/>
              </a:rPr>
              <a:t>Link: https://aws.amazon.com/tw/s3/pricing/ </a:t>
            </a:r>
            <a:endParaRPr kumimoji="1" lang="zh-TW" altLang="en-US" sz="1000" kern="0">
              <a:solidFill>
                <a:srgbClr val="FFFFFF"/>
              </a:solidFill>
              <a:latin typeface="+mj-lt"/>
              <a:ea typeface="微軟正黑體"/>
              <a:cs typeface="Lato"/>
              <a:sym typeface="Lato"/>
            </a:endParaRPr>
          </a:p>
        </p:txBody>
      </p:sp>
    </p:spTree>
    <p:extLst>
      <p:ext uri="{BB962C8B-B14F-4D97-AF65-F5344CB8AC3E}">
        <p14:creationId xmlns:p14="http://schemas.microsoft.com/office/powerpoint/2010/main" val="226285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一張含有 文字, 室內 的圖片&#10;&#10;自動產生的描述">
            <a:extLst>
              <a:ext uri="{FF2B5EF4-FFF2-40B4-BE49-F238E27FC236}">
                <a16:creationId xmlns:a16="http://schemas.microsoft.com/office/drawing/2014/main" id="{CC3D24D1-DB9D-ED67-8DC0-2F39BA6F4BC5}"/>
              </a:ext>
            </a:extLst>
          </p:cNvPr>
          <p:cNvPicPr>
            <a:picLocks noChangeAspect="1"/>
          </p:cNvPicPr>
          <p:nvPr/>
        </p:nvPicPr>
        <p:blipFill rotWithShape="1">
          <a:blip r:embed="rId3"/>
          <a:srcRect t="30759" b="27656"/>
          <a:stretch/>
        </p:blipFill>
        <p:spPr>
          <a:xfrm>
            <a:off x="6096000" y="3414719"/>
            <a:ext cx="5258507" cy="1366935"/>
          </a:xfrm>
          <a:prstGeom prst="rect">
            <a:avLst/>
          </a:prstGeom>
        </p:spPr>
      </p:pic>
      <p:sp>
        <p:nvSpPr>
          <p:cNvPr id="2" name="標題 1">
            <a:extLst>
              <a:ext uri="{FF2B5EF4-FFF2-40B4-BE49-F238E27FC236}">
                <a16:creationId xmlns:a16="http://schemas.microsoft.com/office/drawing/2014/main" id="{9A1AD75F-4002-27AE-8997-4B06ED420FF5}"/>
              </a:ext>
            </a:extLst>
          </p:cNvPr>
          <p:cNvSpPr>
            <a:spLocks noGrp="1"/>
          </p:cNvSpPr>
          <p:nvPr>
            <p:ph type="title" idx="4294967295"/>
          </p:nvPr>
        </p:nvSpPr>
        <p:spPr>
          <a:xfrm>
            <a:off x="0" y="390201"/>
            <a:ext cx="12192000" cy="1159630"/>
          </a:xfrm>
        </p:spPr>
        <p:txBody>
          <a:bodyPr>
            <a:noAutofit/>
          </a:bodyPr>
          <a:lstStyle/>
          <a:p>
            <a:pPr algn="ctr"/>
            <a:r>
              <a:rPr lang="en-US" altLang="zh-TW" b="1">
                <a:solidFill>
                  <a:schemeClr val="bg1"/>
                </a:solidFill>
              </a:rPr>
              <a:t>Add additional PB storage for </a:t>
            </a:r>
            <a:br>
              <a:rPr lang="en-US" altLang="zh-TW" b="1">
                <a:solidFill>
                  <a:schemeClr val="bg1"/>
                </a:solidFill>
              </a:rPr>
            </a:br>
            <a:r>
              <a:rPr lang="en-US" altLang="zh-TW" b="1">
                <a:solidFill>
                  <a:schemeClr val="bg1"/>
                </a:solidFill>
              </a:rPr>
              <a:t>QNAP all-flash NAS models</a:t>
            </a:r>
            <a:endParaRPr lang="zh-TW" altLang="en-US" b="1">
              <a:solidFill>
                <a:schemeClr val="bg1"/>
              </a:solidFill>
            </a:endParaRPr>
          </a:p>
        </p:txBody>
      </p:sp>
      <p:sp>
        <p:nvSpPr>
          <p:cNvPr id="12" name="文字方塊 11">
            <a:extLst>
              <a:ext uri="{FF2B5EF4-FFF2-40B4-BE49-F238E27FC236}">
                <a16:creationId xmlns:a16="http://schemas.microsoft.com/office/drawing/2014/main" id="{C9CAAD5F-EC26-7514-0A18-B24455991F1D}"/>
              </a:ext>
            </a:extLst>
          </p:cNvPr>
          <p:cNvSpPr txBox="1"/>
          <p:nvPr/>
        </p:nvSpPr>
        <p:spPr>
          <a:xfrm>
            <a:off x="1096812" y="2354822"/>
            <a:ext cx="4328375" cy="1077218"/>
          </a:xfrm>
          <a:prstGeom prst="rect">
            <a:avLst/>
          </a:prstGeom>
          <a:noFill/>
        </p:spPr>
        <p:txBody>
          <a:bodyPr wrap="square" rtlCol="0">
            <a:spAutoFit/>
          </a:bodyPr>
          <a:lstStyle/>
          <a:p>
            <a:r>
              <a:rPr lang="en-US" altLang="zh-TW" sz="3200">
                <a:solidFill>
                  <a:schemeClr val="bg1"/>
                </a:solidFill>
                <a:latin typeface="+mj-lt"/>
              </a:rPr>
              <a:t>Enterprise - All-Flash NAS series</a:t>
            </a:r>
            <a:endParaRPr lang="zh-TW" altLang="en-US" sz="3200">
              <a:solidFill>
                <a:schemeClr val="bg1"/>
              </a:solidFill>
              <a:latin typeface="+mj-lt"/>
            </a:endParaRPr>
          </a:p>
        </p:txBody>
      </p:sp>
      <p:sp>
        <p:nvSpPr>
          <p:cNvPr id="13" name="文字方塊 12">
            <a:extLst>
              <a:ext uri="{FF2B5EF4-FFF2-40B4-BE49-F238E27FC236}">
                <a16:creationId xmlns:a16="http://schemas.microsoft.com/office/drawing/2014/main" id="{98C6AE7F-6649-05AC-512B-ECA3BD97EC21}"/>
              </a:ext>
            </a:extLst>
          </p:cNvPr>
          <p:cNvSpPr txBox="1"/>
          <p:nvPr/>
        </p:nvSpPr>
        <p:spPr>
          <a:xfrm>
            <a:off x="5837744" y="2362142"/>
            <a:ext cx="6546761" cy="830997"/>
          </a:xfrm>
          <a:prstGeom prst="rect">
            <a:avLst/>
          </a:prstGeom>
          <a:noFill/>
        </p:spPr>
        <p:txBody>
          <a:bodyPr wrap="square" rtlCol="0">
            <a:spAutoFit/>
          </a:bodyPr>
          <a:lstStyle/>
          <a:p>
            <a:r>
              <a:rPr lang="en-US" altLang="zh-TW" sz="3200">
                <a:solidFill>
                  <a:schemeClr val="bg1"/>
                </a:solidFill>
                <a:latin typeface="+mj-lt"/>
              </a:rPr>
              <a:t>Rack-mounted PCIe JBOD series</a:t>
            </a:r>
          </a:p>
          <a:p>
            <a:r>
              <a:rPr lang="en-US" altLang="zh-TW" sz="1600">
                <a:solidFill>
                  <a:schemeClr val="bg1"/>
                </a:solidFill>
              </a:rPr>
              <a:t>TL-R1200PES-RP, TL-R1600PES-RP, TL-R2400PES-RP</a:t>
            </a:r>
            <a:endParaRPr lang="zh-TW" altLang="en-US" sz="1600">
              <a:solidFill>
                <a:schemeClr val="bg1"/>
              </a:solidFill>
            </a:endParaRPr>
          </a:p>
        </p:txBody>
      </p:sp>
      <p:sp>
        <p:nvSpPr>
          <p:cNvPr id="14" name="文字方塊 13">
            <a:extLst>
              <a:ext uri="{FF2B5EF4-FFF2-40B4-BE49-F238E27FC236}">
                <a16:creationId xmlns:a16="http://schemas.microsoft.com/office/drawing/2014/main" id="{25D33D6C-D030-839B-1427-F98F0650A5D6}"/>
              </a:ext>
            </a:extLst>
          </p:cNvPr>
          <p:cNvSpPr txBox="1"/>
          <p:nvPr/>
        </p:nvSpPr>
        <p:spPr>
          <a:xfrm>
            <a:off x="792898" y="4852372"/>
            <a:ext cx="6697130" cy="1347164"/>
          </a:xfrm>
          <a:prstGeom prst="rect">
            <a:avLst/>
          </a:prstGeom>
          <a:noFill/>
        </p:spPr>
        <p:txBody>
          <a:bodyPr wrap="square" rtlCol="0">
            <a:spAutoFit/>
          </a:bodyPr>
          <a:lstStyle/>
          <a:p>
            <a:pPr>
              <a:lnSpc>
                <a:spcPts val="2500"/>
              </a:lnSpc>
            </a:pPr>
            <a:r>
              <a:rPr lang="en-US" altLang="zh-TW">
                <a:solidFill>
                  <a:schemeClr val="bg1"/>
                </a:solidFill>
                <a:latin typeface="+mj-lt"/>
              </a:rPr>
              <a:t>As enterprises set up QNAP‘s high-speed, all-flash NAS storage devices, IT can expand the QNAP PCIe JBOD series to reach up to 4 petabytes of storage capacity whenever the company grows with more storage need.</a:t>
            </a:r>
            <a:endParaRPr lang="zh-TW" altLang="en-US">
              <a:solidFill>
                <a:schemeClr val="bg1"/>
              </a:solidFill>
              <a:latin typeface="+mj-lt"/>
            </a:endParaRPr>
          </a:p>
        </p:txBody>
      </p:sp>
      <p:pic>
        <p:nvPicPr>
          <p:cNvPr id="7" name="圖片 6">
            <a:extLst>
              <a:ext uri="{FF2B5EF4-FFF2-40B4-BE49-F238E27FC236}">
                <a16:creationId xmlns:a16="http://schemas.microsoft.com/office/drawing/2014/main" id="{54E7BA38-33EB-6806-2C45-441907ED6E83}"/>
              </a:ext>
            </a:extLst>
          </p:cNvPr>
          <p:cNvPicPr>
            <a:picLocks noChangeAspect="1"/>
          </p:cNvPicPr>
          <p:nvPr/>
        </p:nvPicPr>
        <p:blipFill rotWithShape="1">
          <a:blip r:embed="rId4"/>
          <a:srcRect t="40532" b="31671"/>
          <a:stretch/>
        </p:blipFill>
        <p:spPr>
          <a:xfrm>
            <a:off x="684257" y="3706586"/>
            <a:ext cx="5153487" cy="895489"/>
          </a:xfrm>
          <a:prstGeom prst="rect">
            <a:avLst/>
          </a:prstGeom>
        </p:spPr>
      </p:pic>
      <p:sp>
        <p:nvSpPr>
          <p:cNvPr id="3" name="文字方塊 12">
            <a:extLst>
              <a:ext uri="{FF2B5EF4-FFF2-40B4-BE49-F238E27FC236}">
                <a16:creationId xmlns:a16="http://schemas.microsoft.com/office/drawing/2014/main" id="{A328F779-193E-341B-1A1C-B6EEAD720BE3}"/>
              </a:ext>
            </a:extLst>
          </p:cNvPr>
          <p:cNvSpPr txBox="1"/>
          <p:nvPr/>
        </p:nvSpPr>
        <p:spPr>
          <a:xfrm>
            <a:off x="4748782" y="6261308"/>
            <a:ext cx="9588658" cy="461665"/>
          </a:xfrm>
          <a:prstGeom prst="rect">
            <a:avLst/>
          </a:prstGeom>
          <a:noFill/>
        </p:spPr>
        <p:txBody>
          <a:bodyPr wrap="square" rtlCol="0">
            <a:spAutoFit/>
          </a:bodyPr>
          <a:lstStyle/>
          <a:p>
            <a:r>
              <a:rPr lang="en-US" altLang="zh-TW" sz="1200">
                <a:solidFill>
                  <a:schemeClr val="bg1"/>
                </a:solidFill>
              </a:rPr>
              <a:t>To find out what NAS models that are compatible with PCIe JBOD, refer to the compatibility list below</a:t>
            </a:r>
          </a:p>
          <a:p>
            <a:r>
              <a:rPr lang="en-US" altLang="zh-TW" sz="1200">
                <a:solidFill>
                  <a:schemeClr val="bg1"/>
                </a:solidFill>
              </a:rPr>
              <a:t>https://www.qnap.com/go/compatibility-expansion/</a:t>
            </a:r>
            <a:r>
              <a:rPr lang="en-US" altLang="zh-TW" sz="1200" err="1">
                <a:solidFill>
                  <a:schemeClr val="bg1"/>
                </a:solidFill>
              </a:rPr>
              <a:t>pcie</a:t>
            </a:r>
            <a:r>
              <a:rPr lang="en-US" altLang="zh-TW" sz="1200">
                <a:solidFill>
                  <a:schemeClr val="bg1"/>
                </a:solidFill>
              </a:rPr>
              <a:t> </a:t>
            </a:r>
            <a:endParaRPr lang="zh-TW" altLang="en-US" sz="1200">
              <a:solidFill>
                <a:schemeClr val="bg1"/>
              </a:solidFill>
            </a:endParaRPr>
          </a:p>
        </p:txBody>
      </p:sp>
    </p:spTree>
    <p:extLst>
      <p:ext uri="{BB962C8B-B14F-4D97-AF65-F5344CB8AC3E}">
        <p14:creationId xmlns:p14="http://schemas.microsoft.com/office/powerpoint/2010/main" val="3398440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FB6D7374-DBEA-9A70-71F4-EC4FB5423C2B}"/>
              </a:ext>
            </a:extLst>
          </p:cNvPr>
          <p:cNvSpPr txBox="1"/>
          <p:nvPr/>
        </p:nvSpPr>
        <p:spPr>
          <a:xfrm>
            <a:off x="7929962" y="5121974"/>
            <a:ext cx="3918491" cy="1077218"/>
          </a:xfrm>
          <a:prstGeom prst="rect">
            <a:avLst/>
          </a:prstGeom>
          <a:noFill/>
        </p:spPr>
        <p:txBody>
          <a:bodyPr wrap="square" rtlCol="0">
            <a:spAutoFit/>
          </a:bodyPr>
          <a:lstStyle/>
          <a:p>
            <a:r>
              <a:rPr lang="en-US" altLang="zh-TW" sz="3200">
                <a:solidFill>
                  <a:schemeClr val="bg1"/>
                </a:solidFill>
                <a:latin typeface="+mj-lt"/>
              </a:rPr>
              <a:t>288 x 22TB </a:t>
            </a:r>
          </a:p>
          <a:p>
            <a:r>
              <a:rPr lang="en-US" altLang="zh-TW" sz="3200">
                <a:solidFill>
                  <a:schemeClr val="bg1"/>
                </a:solidFill>
                <a:latin typeface="+mj-lt"/>
              </a:rPr>
              <a:t>3.5-inch SATA HDD</a:t>
            </a:r>
            <a:endParaRPr lang="zh-TW" altLang="en-US" sz="3200">
              <a:solidFill>
                <a:schemeClr val="bg1"/>
              </a:solidFill>
              <a:latin typeface="+mj-lt"/>
            </a:endParaRPr>
          </a:p>
        </p:txBody>
      </p:sp>
      <p:sp>
        <p:nvSpPr>
          <p:cNvPr id="11" name="文字方塊 10">
            <a:extLst>
              <a:ext uri="{FF2B5EF4-FFF2-40B4-BE49-F238E27FC236}">
                <a16:creationId xmlns:a16="http://schemas.microsoft.com/office/drawing/2014/main" id="{F37F1BB7-76C9-D718-7C8B-24E04635C20E}"/>
              </a:ext>
            </a:extLst>
          </p:cNvPr>
          <p:cNvSpPr txBox="1"/>
          <p:nvPr/>
        </p:nvSpPr>
        <p:spPr>
          <a:xfrm>
            <a:off x="1326830" y="4533852"/>
            <a:ext cx="5606806" cy="1077218"/>
          </a:xfrm>
          <a:prstGeom prst="rect">
            <a:avLst/>
          </a:prstGeom>
          <a:noFill/>
        </p:spPr>
        <p:txBody>
          <a:bodyPr wrap="square" rtlCol="0">
            <a:spAutoFit/>
          </a:bodyPr>
          <a:lstStyle/>
          <a:p>
            <a:r>
              <a:rPr lang="en-US" altLang="zh-TW" sz="3200">
                <a:solidFill>
                  <a:schemeClr val="bg1"/>
                </a:solidFill>
                <a:latin typeface="+mj-lt"/>
              </a:rPr>
              <a:t>12 x TL-R2400PES-RP </a:t>
            </a:r>
            <a:br>
              <a:rPr lang="en-US" altLang="zh-TW" sz="3200">
                <a:solidFill>
                  <a:schemeClr val="bg1"/>
                </a:solidFill>
                <a:latin typeface="+mj-lt"/>
              </a:rPr>
            </a:br>
            <a:r>
              <a:rPr lang="en-US" altLang="zh-TW" sz="3200">
                <a:solidFill>
                  <a:schemeClr val="bg1"/>
                </a:solidFill>
                <a:latin typeface="+mj-lt"/>
              </a:rPr>
              <a:t>PCIe JBOD</a:t>
            </a:r>
            <a:endParaRPr lang="zh-TW" altLang="en-US" sz="3200">
              <a:solidFill>
                <a:schemeClr val="bg1"/>
              </a:solidFill>
              <a:latin typeface="+mj-lt"/>
            </a:endParaRPr>
          </a:p>
        </p:txBody>
      </p:sp>
      <p:sp>
        <p:nvSpPr>
          <p:cNvPr id="13" name="文字方塊 12">
            <a:extLst>
              <a:ext uri="{FF2B5EF4-FFF2-40B4-BE49-F238E27FC236}">
                <a16:creationId xmlns:a16="http://schemas.microsoft.com/office/drawing/2014/main" id="{978E2EBA-8BFD-DC66-3B19-D555B0EF03D7}"/>
              </a:ext>
            </a:extLst>
          </p:cNvPr>
          <p:cNvSpPr txBox="1"/>
          <p:nvPr/>
        </p:nvSpPr>
        <p:spPr>
          <a:xfrm>
            <a:off x="1326830" y="6029915"/>
            <a:ext cx="6198435" cy="461665"/>
          </a:xfrm>
          <a:prstGeom prst="rect">
            <a:avLst/>
          </a:prstGeom>
          <a:noFill/>
        </p:spPr>
        <p:txBody>
          <a:bodyPr wrap="square" rtlCol="0">
            <a:spAutoFit/>
          </a:bodyPr>
          <a:lstStyle/>
          <a:p>
            <a:r>
              <a:rPr lang="en-US" altLang="zh-TW" sz="1200">
                <a:solidFill>
                  <a:schemeClr val="bg1"/>
                </a:solidFill>
                <a:latin typeface="+mj-lt"/>
              </a:rPr>
              <a:t>Note: For details about the number of NAS systems supported, see Compatibility List</a:t>
            </a:r>
          </a:p>
          <a:p>
            <a:r>
              <a:rPr lang="en-US" altLang="zh-TW" sz="1200">
                <a:solidFill>
                  <a:schemeClr val="bg1"/>
                </a:solidFill>
              </a:rPr>
              <a:t>https://www.qnap.com/go/compatibility-expansion/pcie </a:t>
            </a:r>
            <a:endParaRPr lang="zh-TW" altLang="en-US" sz="1200">
              <a:solidFill>
                <a:schemeClr val="bg1"/>
              </a:solidFill>
            </a:endParaRPr>
          </a:p>
        </p:txBody>
      </p:sp>
      <p:sp>
        <p:nvSpPr>
          <p:cNvPr id="3" name="標題 1">
            <a:extLst>
              <a:ext uri="{FF2B5EF4-FFF2-40B4-BE49-F238E27FC236}">
                <a16:creationId xmlns:a16="http://schemas.microsoft.com/office/drawing/2014/main" id="{B486BCC6-BEED-599B-0737-66B8FC2E8451}"/>
              </a:ext>
            </a:extLst>
          </p:cNvPr>
          <p:cNvSpPr txBox="1">
            <a:spLocks/>
          </p:cNvSpPr>
          <p:nvPr/>
        </p:nvSpPr>
        <p:spPr>
          <a:xfrm>
            <a:off x="237969" y="318455"/>
            <a:ext cx="11781692" cy="1659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rPr>
              <a:t>Expand NAS capacity with TL PCIe JBOD, total up to </a:t>
            </a:r>
            <a:r>
              <a:rPr lang="en-US" altLang="zh-TW" b="1">
                <a:solidFill>
                  <a:srgbClr val="60F217"/>
                </a:solidFill>
              </a:rPr>
              <a:t>288</a:t>
            </a:r>
            <a:r>
              <a:rPr lang="en-US" altLang="zh-TW" b="1">
                <a:solidFill>
                  <a:schemeClr val="bg1"/>
                </a:solidFill>
              </a:rPr>
              <a:t> disks, and </a:t>
            </a:r>
            <a:r>
              <a:rPr lang="en-US" altLang="zh-TW" b="1">
                <a:solidFill>
                  <a:srgbClr val="60F217"/>
                </a:solidFill>
              </a:rPr>
              <a:t>4 PB </a:t>
            </a:r>
            <a:r>
              <a:rPr lang="en-US" altLang="zh-TW" b="1">
                <a:solidFill>
                  <a:schemeClr val="bg1"/>
                </a:solidFill>
              </a:rPr>
              <a:t>capacity</a:t>
            </a:r>
            <a:endParaRPr lang="zh-TW" altLang="en-US" b="1">
              <a:solidFill>
                <a:schemeClr val="bg1"/>
              </a:solidFill>
            </a:endParaRPr>
          </a:p>
        </p:txBody>
      </p:sp>
      <p:pic>
        <p:nvPicPr>
          <p:cNvPr id="9" name="圖片 8" descr="一張含有 圖表 的圖片&#10;&#10;自動產生的描述">
            <a:extLst>
              <a:ext uri="{FF2B5EF4-FFF2-40B4-BE49-F238E27FC236}">
                <a16:creationId xmlns:a16="http://schemas.microsoft.com/office/drawing/2014/main" id="{18BB111A-96EF-CC38-E3AA-DC8F91B27097}"/>
              </a:ext>
            </a:extLst>
          </p:cNvPr>
          <p:cNvPicPr>
            <a:picLocks noChangeAspect="1"/>
          </p:cNvPicPr>
          <p:nvPr/>
        </p:nvPicPr>
        <p:blipFill>
          <a:blip r:embed="rId3"/>
          <a:stretch>
            <a:fillRect/>
          </a:stretch>
        </p:blipFill>
        <p:spPr>
          <a:xfrm>
            <a:off x="7838506" y="2124902"/>
            <a:ext cx="3204191" cy="2923714"/>
          </a:xfrm>
          <a:prstGeom prst="rect">
            <a:avLst/>
          </a:prstGeom>
        </p:spPr>
      </p:pic>
      <p:pic>
        <p:nvPicPr>
          <p:cNvPr id="4" name="圖片 3" descr="一張含有 螢幕擷取畫面, 文字, 設計, 單色 的圖片&#10;&#10;自動產生的描述">
            <a:extLst>
              <a:ext uri="{FF2B5EF4-FFF2-40B4-BE49-F238E27FC236}">
                <a16:creationId xmlns:a16="http://schemas.microsoft.com/office/drawing/2014/main" id="{2B7A5897-3EF6-FD37-6A67-4FB5072C6CF4}"/>
              </a:ext>
            </a:extLst>
          </p:cNvPr>
          <p:cNvPicPr>
            <a:picLocks noChangeAspect="1"/>
          </p:cNvPicPr>
          <p:nvPr/>
        </p:nvPicPr>
        <p:blipFill rotWithShape="1">
          <a:blip r:embed="rId4"/>
          <a:srcRect t="19394" b="18182"/>
          <a:stretch/>
        </p:blipFill>
        <p:spPr>
          <a:xfrm>
            <a:off x="1149303" y="2537656"/>
            <a:ext cx="4979512" cy="1943100"/>
          </a:xfrm>
          <a:prstGeom prst="rect">
            <a:avLst/>
          </a:prstGeom>
        </p:spPr>
      </p:pic>
    </p:spTree>
    <p:extLst>
      <p:ext uri="{BB962C8B-B14F-4D97-AF65-F5344CB8AC3E}">
        <p14:creationId xmlns:p14="http://schemas.microsoft.com/office/powerpoint/2010/main" val="217071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6">
            <a:extLst>
              <a:ext uri="{FF2B5EF4-FFF2-40B4-BE49-F238E27FC236}">
                <a16:creationId xmlns:a16="http://schemas.microsoft.com/office/drawing/2014/main" id="{E1BFD10F-E1B5-1E62-839A-DFF18B7DEDB0}"/>
              </a:ext>
            </a:extLst>
          </p:cNvPr>
          <p:cNvGraphicFramePr>
            <a:graphicFrameLocks noGrp="1"/>
          </p:cNvGraphicFramePr>
          <p:nvPr>
            <p:extLst>
              <p:ext uri="{D42A27DB-BD31-4B8C-83A1-F6EECF244321}">
                <p14:modId xmlns:p14="http://schemas.microsoft.com/office/powerpoint/2010/main" val="4030146461"/>
              </p:ext>
            </p:extLst>
          </p:nvPr>
        </p:nvGraphicFramePr>
        <p:xfrm>
          <a:off x="276625" y="2460720"/>
          <a:ext cx="11443307" cy="3337560"/>
        </p:xfrm>
        <a:graphic>
          <a:graphicData uri="http://schemas.openxmlformats.org/drawingml/2006/table">
            <a:tbl>
              <a:tblPr firstRow="1" bandRow="1">
                <a:tableStyleId>{5C22544A-7EE6-4342-B048-85BDC9FD1C3A}</a:tableStyleId>
              </a:tblPr>
              <a:tblGrid>
                <a:gridCol w="2074957">
                  <a:extLst>
                    <a:ext uri="{9D8B030D-6E8A-4147-A177-3AD203B41FA5}">
                      <a16:colId xmlns:a16="http://schemas.microsoft.com/office/drawing/2014/main" val="1219960064"/>
                    </a:ext>
                  </a:extLst>
                </a:gridCol>
                <a:gridCol w="2261174">
                  <a:extLst>
                    <a:ext uri="{9D8B030D-6E8A-4147-A177-3AD203B41FA5}">
                      <a16:colId xmlns:a16="http://schemas.microsoft.com/office/drawing/2014/main" val="1098916409"/>
                    </a:ext>
                  </a:extLst>
                </a:gridCol>
                <a:gridCol w="2114860">
                  <a:extLst>
                    <a:ext uri="{9D8B030D-6E8A-4147-A177-3AD203B41FA5}">
                      <a16:colId xmlns:a16="http://schemas.microsoft.com/office/drawing/2014/main" val="1777260525"/>
                    </a:ext>
                  </a:extLst>
                </a:gridCol>
                <a:gridCol w="2394183">
                  <a:extLst>
                    <a:ext uri="{9D8B030D-6E8A-4147-A177-3AD203B41FA5}">
                      <a16:colId xmlns:a16="http://schemas.microsoft.com/office/drawing/2014/main" val="3390570997"/>
                    </a:ext>
                  </a:extLst>
                </a:gridCol>
                <a:gridCol w="2598133">
                  <a:extLst>
                    <a:ext uri="{9D8B030D-6E8A-4147-A177-3AD203B41FA5}">
                      <a16:colId xmlns:a16="http://schemas.microsoft.com/office/drawing/2014/main" val="3872487306"/>
                    </a:ext>
                  </a:extLst>
                </a:gridCol>
              </a:tblGrid>
              <a:tr h="370840">
                <a:tc>
                  <a:txBody>
                    <a:bodyPr/>
                    <a:lstStyle/>
                    <a:p>
                      <a:endParaRPr lang="zh-TW" altLang="en-US" sz="1200">
                        <a:latin typeface="+mn-lt"/>
                        <a:ea typeface="+mj-ea"/>
                      </a:endParaRPr>
                    </a:p>
                  </a:txBody>
                  <a:tcPr marL="144000" anchor="ctr">
                    <a:lnL w="12700" cmpd="sng">
                      <a:noFill/>
                    </a:lnL>
                    <a:lnR w="9525" cap="flat" cmpd="sng" algn="ctr">
                      <a:solidFill>
                        <a:schemeClr val="tx1">
                          <a:lumMod val="85000"/>
                          <a:lumOff val="15000"/>
                        </a:schemeClr>
                      </a:solidFill>
                      <a:prstDash val="solid"/>
                      <a:round/>
                      <a:headEnd type="none" w="med" len="med"/>
                      <a:tailEnd type="none" w="med" len="med"/>
                    </a:lnR>
                    <a:lnT w="12700" cmpd="sng">
                      <a:noFill/>
                    </a:lnT>
                    <a:lnB w="38100" cmpd="sng">
                      <a:noFill/>
                    </a:lnB>
                    <a:solidFill>
                      <a:srgbClr val="60F217"/>
                    </a:solidFill>
                  </a:tcPr>
                </a:tc>
                <a:tc>
                  <a:txBody>
                    <a:bodyPr/>
                    <a:lstStyle/>
                    <a:p>
                      <a:r>
                        <a:rPr lang="en-US" altLang="zh-TW" sz="1200">
                          <a:solidFill>
                            <a:schemeClr val="tx1"/>
                          </a:solidFill>
                          <a:latin typeface="+mn-lt"/>
                          <a:ea typeface="+mj-ea"/>
                        </a:rPr>
                        <a:t>TDS-h2489FU</a:t>
                      </a:r>
                      <a:endParaRPr lang="zh-TW" altLang="en-US" sz="1200">
                        <a:solidFill>
                          <a:schemeClr val="tx1"/>
                        </a:solidFill>
                        <a:latin typeface="+mn-lt"/>
                        <a:ea typeface="+mj-ea"/>
                      </a:endParaRPr>
                    </a:p>
                  </a:txBody>
                  <a:tcPr marL="144000" anchor="ctr">
                    <a:lnL w="9525" cap="flat" cmpd="sng" algn="ctr">
                      <a:solidFill>
                        <a:schemeClr val="tx1">
                          <a:lumMod val="85000"/>
                          <a:lumOff val="15000"/>
                        </a:schemeClr>
                      </a:solidFill>
                      <a:prstDash val="solid"/>
                      <a:round/>
                      <a:headEnd type="none" w="med" len="med"/>
                      <a:tailEnd type="none" w="med" len="med"/>
                    </a:lnL>
                    <a:lnR w="9525" cap="flat" cmpd="sng" algn="ctr">
                      <a:solidFill>
                        <a:schemeClr val="tx1">
                          <a:lumMod val="85000"/>
                          <a:lumOff val="15000"/>
                        </a:schemeClr>
                      </a:solidFill>
                      <a:prstDash val="solid"/>
                      <a:round/>
                      <a:headEnd type="none" w="med" len="med"/>
                      <a:tailEnd type="none" w="med" len="med"/>
                    </a:lnR>
                    <a:lnT w="12700" cmpd="sng">
                      <a:noFill/>
                    </a:lnT>
                    <a:lnB w="38100" cmpd="sng">
                      <a:noFill/>
                    </a:lnB>
                    <a:solidFill>
                      <a:srgbClr val="60F217"/>
                    </a:solidFill>
                  </a:tcPr>
                </a:tc>
                <a:tc>
                  <a:txBody>
                    <a:bodyPr/>
                    <a:lstStyle/>
                    <a:p>
                      <a:r>
                        <a:rPr lang="en-US" altLang="zh-TW" sz="1200">
                          <a:solidFill>
                            <a:schemeClr val="tx1"/>
                          </a:solidFill>
                          <a:latin typeface="+mn-lt"/>
                          <a:ea typeface="+mj-ea"/>
                        </a:rPr>
                        <a:t>TS-h2490FU</a:t>
                      </a:r>
                      <a:endParaRPr lang="zh-TW" altLang="en-US" sz="1200">
                        <a:solidFill>
                          <a:schemeClr val="tx1"/>
                        </a:solidFill>
                        <a:latin typeface="+mn-lt"/>
                        <a:ea typeface="+mj-ea"/>
                      </a:endParaRPr>
                    </a:p>
                  </a:txBody>
                  <a:tcPr marL="144000" anchor="ctr">
                    <a:lnL w="9525" cap="flat" cmpd="sng" algn="ctr">
                      <a:solidFill>
                        <a:schemeClr val="tx1">
                          <a:lumMod val="85000"/>
                          <a:lumOff val="15000"/>
                        </a:schemeClr>
                      </a:solidFill>
                      <a:prstDash val="solid"/>
                      <a:round/>
                      <a:headEnd type="none" w="med" len="med"/>
                      <a:tailEnd type="none" w="med" len="med"/>
                    </a:lnL>
                    <a:lnR w="9525" cap="flat" cmpd="sng" algn="ctr">
                      <a:solidFill>
                        <a:schemeClr val="tx1">
                          <a:lumMod val="85000"/>
                          <a:lumOff val="15000"/>
                        </a:schemeClr>
                      </a:solidFill>
                      <a:prstDash val="solid"/>
                      <a:round/>
                      <a:headEnd type="none" w="med" len="med"/>
                      <a:tailEnd type="none" w="med" len="med"/>
                    </a:lnR>
                    <a:lnT w="12700" cmpd="sng">
                      <a:noFill/>
                    </a:lnT>
                    <a:lnB w="38100" cmpd="sng">
                      <a:noFill/>
                    </a:lnB>
                    <a:solidFill>
                      <a:srgbClr val="60F217"/>
                    </a:solidFill>
                  </a:tcPr>
                </a:tc>
                <a:tc>
                  <a:txBody>
                    <a:bodyPr/>
                    <a:lstStyle/>
                    <a:p>
                      <a:r>
                        <a:rPr lang="en-US" altLang="zh-TW" sz="1200">
                          <a:solidFill>
                            <a:schemeClr val="tx1"/>
                          </a:solidFill>
                          <a:latin typeface="+mn-lt"/>
                          <a:ea typeface="+mj-ea"/>
                        </a:rPr>
                        <a:t>TS-h1090FU</a:t>
                      </a:r>
                      <a:endParaRPr lang="zh-TW" altLang="en-US" sz="1200">
                        <a:solidFill>
                          <a:schemeClr val="tx1"/>
                        </a:solidFill>
                        <a:latin typeface="+mn-lt"/>
                        <a:ea typeface="+mj-ea"/>
                      </a:endParaRPr>
                    </a:p>
                  </a:txBody>
                  <a:tcPr marL="144000" anchor="ctr">
                    <a:lnL w="9525" cap="flat" cmpd="sng" algn="ctr">
                      <a:solidFill>
                        <a:schemeClr val="tx1">
                          <a:lumMod val="85000"/>
                          <a:lumOff val="15000"/>
                        </a:schemeClr>
                      </a:solidFill>
                      <a:prstDash val="solid"/>
                      <a:round/>
                      <a:headEnd type="none" w="med" len="med"/>
                      <a:tailEnd type="none" w="med" len="med"/>
                    </a:lnL>
                    <a:lnR w="9525" cap="flat" cmpd="sng" algn="ctr">
                      <a:solidFill>
                        <a:schemeClr val="tx1">
                          <a:lumMod val="85000"/>
                          <a:lumOff val="15000"/>
                        </a:schemeClr>
                      </a:solidFill>
                      <a:prstDash val="solid"/>
                      <a:round/>
                      <a:headEnd type="none" w="med" len="med"/>
                      <a:tailEnd type="none" w="med" len="med"/>
                    </a:lnR>
                    <a:lnT w="12700" cmpd="sng">
                      <a:noFill/>
                    </a:lnT>
                    <a:lnB w="38100" cmpd="sng">
                      <a:noFill/>
                    </a:lnB>
                    <a:solidFill>
                      <a:srgbClr val="60F217"/>
                    </a:solidFill>
                  </a:tcPr>
                </a:tc>
                <a:tc>
                  <a:txBody>
                    <a:bodyPr/>
                    <a:lstStyle/>
                    <a:p>
                      <a:r>
                        <a:rPr lang="en-US" altLang="zh-TW" sz="1200">
                          <a:solidFill>
                            <a:schemeClr val="tx1"/>
                          </a:solidFill>
                          <a:latin typeface="+mn-lt"/>
                          <a:ea typeface="+mj-ea"/>
                        </a:rPr>
                        <a:t>TS-h3088XU-RP (coming soon)</a:t>
                      </a:r>
                      <a:endParaRPr lang="zh-TW" altLang="en-US" sz="1200">
                        <a:solidFill>
                          <a:schemeClr val="tx1"/>
                        </a:solidFill>
                        <a:latin typeface="+mn-lt"/>
                        <a:ea typeface="+mj-ea"/>
                      </a:endParaRPr>
                    </a:p>
                  </a:txBody>
                  <a:tcPr marL="144000" anchor="ctr">
                    <a:lnL w="9525" cap="flat" cmpd="sng" algn="ctr">
                      <a:solidFill>
                        <a:schemeClr val="tx1">
                          <a:lumMod val="85000"/>
                          <a:lumOff val="15000"/>
                        </a:schemeClr>
                      </a:solidFill>
                      <a:prstDash val="solid"/>
                      <a:round/>
                      <a:headEnd type="none" w="med" len="med"/>
                      <a:tailEnd type="none" w="med" len="med"/>
                    </a:lnL>
                    <a:lnR w="12700" cmpd="sng">
                      <a:noFill/>
                    </a:lnR>
                    <a:lnT w="12700" cmpd="sng">
                      <a:noFill/>
                    </a:lnT>
                    <a:lnB w="38100" cmpd="sng">
                      <a:noFill/>
                    </a:lnB>
                    <a:solidFill>
                      <a:srgbClr val="60F217"/>
                    </a:solidFill>
                  </a:tcPr>
                </a:tc>
                <a:extLst>
                  <a:ext uri="{0D108BD9-81ED-4DB2-BD59-A6C34878D82A}">
                    <a16:rowId xmlns:a16="http://schemas.microsoft.com/office/drawing/2014/main" val="3356492211"/>
                  </a:ext>
                </a:extLst>
              </a:tr>
              <a:tr h="370840">
                <a:tc>
                  <a:txBody>
                    <a:bodyPr/>
                    <a:lstStyle/>
                    <a:p>
                      <a:r>
                        <a:rPr lang="en-US" altLang="zh-TW" sz="1000" b="1">
                          <a:solidFill>
                            <a:schemeClr val="bg1"/>
                          </a:solidFill>
                          <a:latin typeface="+mn-lt"/>
                          <a:ea typeface="+mj-ea"/>
                        </a:rPr>
                        <a:t>CPU</a:t>
                      </a:r>
                    </a:p>
                  </a:txBody>
                  <a:tcPr marL="144000" anchor="ctr">
                    <a:lnL w="12700" cmpd="sng">
                      <a:noFill/>
                    </a:lnL>
                    <a:lnR w="9525" cap="flat" cmpd="sng" algn="ctr">
                      <a:solidFill>
                        <a:schemeClr val="bg1">
                          <a:lumMod val="8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tc>
                  <a:txBody>
                    <a:bodyPr/>
                    <a:lstStyle/>
                    <a:p>
                      <a:pPr marR="0" algn="l" rtl="0">
                        <a:lnSpc>
                          <a:spcPct val="100000"/>
                        </a:lnSpc>
                        <a:spcBef>
                          <a:spcPts val="0"/>
                        </a:spcBef>
                        <a:spcAft>
                          <a:spcPts val="0"/>
                        </a:spcAft>
                        <a:buClr>
                          <a:srgbClr val="000000"/>
                        </a:buClr>
                        <a:buFont typeface="Arial"/>
                      </a:pPr>
                      <a:r>
                        <a:rPr lang="en-US" altLang="zh-TW" sz="1000" b="0" i="0" u="none" strike="noStrike" cap="none">
                          <a:solidFill>
                            <a:schemeClr val="bg1"/>
                          </a:solidFill>
                          <a:latin typeface="+mn-lt"/>
                          <a:ea typeface="+mj-ea"/>
                          <a:cs typeface="+mn-cs"/>
                          <a:sym typeface="Arial"/>
                        </a:rPr>
                        <a:t>2 x Intel Xeon</a:t>
                      </a:r>
                      <a:r>
                        <a:rPr lang="zh-TW" altLang="en-US" sz="1000" b="0" i="0" u="none" strike="noStrike" cap="none">
                          <a:solidFill>
                            <a:schemeClr val="bg1"/>
                          </a:solidFill>
                          <a:latin typeface="+mn-lt"/>
                          <a:ea typeface="+mj-ea"/>
                          <a:cs typeface="+mn-cs"/>
                          <a:sym typeface="Arial"/>
                        </a:rPr>
                        <a:t> </a:t>
                      </a:r>
                      <a:r>
                        <a:rPr lang="en-US" altLang="zh-TW" sz="1000" b="0" i="0" u="none" strike="noStrike" cap="none">
                          <a:solidFill>
                            <a:schemeClr val="bg1"/>
                          </a:solidFill>
                          <a:latin typeface="+mn-lt"/>
                          <a:ea typeface="+mj-ea"/>
                          <a:cs typeface="+mn-cs"/>
                          <a:sym typeface="Arial"/>
                        </a:rPr>
                        <a:t>Silver Series</a:t>
                      </a:r>
                      <a:endParaRPr lang="zh-TW" altLang="en-US" sz="1000" b="0" i="0" u="none" strike="noStrike" cap="none">
                        <a:solidFill>
                          <a:schemeClr val="bg1"/>
                        </a:solidFill>
                        <a:latin typeface="+mn-lt"/>
                        <a:ea typeface="+mj-ea"/>
                        <a:cs typeface="+mn-cs"/>
                        <a:sym typeface="Arial"/>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tc>
                  <a:txBody>
                    <a:bodyPr/>
                    <a:lstStyle/>
                    <a:p>
                      <a:r>
                        <a:rPr lang="en-US" altLang="zh-TW" sz="1000">
                          <a:solidFill>
                            <a:schemeClr val="bg1"/>
                          </a:solidFill>
                          <a:latin typeface="+mn-lt"/>
                          <a:ea typeface="+mj-ea"/>
                        </a:rPr>
                        <a:t>AMD EPYC 7002 series</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00">
                          <a:solidFill>
                            <a:schemeClr val="bg1"/>
                          </a:solidFill>
                          <a:latin typeface="+mn-lt"/>
                          <a:ea typeface="+mj-ea"/>
                        </a:rPr>
                        <a:t>AMD EPYC 7002 series</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tc>
                  <a:txBody>
                    <a:bodyPr/>
                    <a:lstStyle/>
                    <a:p>
                      <a:r>
                        <a:rPr lang="en-US" altLang="zh-TW" sz="1000">
                          <a:solidFill>
                            <a:schemeClr val="bg1"/>
                          </a:solidFill>
                          <a:latin typeface="+mn-lt"/>
                          <a:ea typeface="+mj-ea"/>
                        </a:rPr>
                        <a:t>Intel® Xeon W-1200 series</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12700" cmpd="sng">
                      <a:noFill/>
                    </a:lnR>
                    <a:lnT w="38100" cmpd="sng">
                      <a:noFill/>
                    </a:lnT>
                    <a:lnB w="12700" cmpd="sng">
                      <a:noFill/>
                    </a:lnB>
                    <a:solidFill>
                      <a:schemeClr val="tx1">
                        <a:lumMod val="75000"/>
                        <a:lumOff val="25000"/>
                      </a:schemeClr>
                    </a:solidFill>
                  </a:tcPr>
                </a:tc>
                <a:extLst>
                  <a:ext uri="{0D108BD9-81ED-4DB2-BD59-A6C34878D82A}">
                    <a16:rowId xmlns:a16="http://schemas.microsoft.com/office/drawing/2014/main" val="4151406307"/>
                  </a:ext>
                </a:extLst>
              </a:tr>
              <a:tr h="370840">
                <a:tc>
                  <a:txBody>
                    <a:bodyPr/>
                    <a:lstStyle/>
                    <a:p>
                      <a:r>
                        <a:rPr lang="en-US" altLang="zh-TW" sz="1000" b="1">
                          <a:solidFill>
                            <a:schemeClr val="bg1"/>
                          </a:solidFill>
                          <a:latin typeface="+mn-lt"/>
                          <a:ea typeface="+mj-ea"/>
                        </a:rPr>
                        <a:t>NAS max RAM support</a:t>
                      </a:r>
                    </a:p>
                  </a:txBody>
                  <a:tcPr marL="144000" anchor="ctr">
                    <a:lnL w="12700" cmpd="sng">
                      <a:noFill/>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a:solidFill>
                            <a:schemeClr val="bg1"/>
                          </a:solidFill>
                          <a:latin typeface="+mn-lt"/>
                          <a:ea typeface="+mj-ea"/>
                        </a:rPr>
                        <a:t>1 TB</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00">
                          <a:solidFill>
                            <a:schemeClr val="bg1"/>
                          </a:solidFill>
                          <a:latin typeface="+mn-lt"/>
                          <a:ea typeface="+mj-ea"/>
                        </a:rPr>
                        <a:t>4 TB</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a:solidFill>
                            <a:schemeClr val="bg1"/>
                          </a:solidFill>
                          <a:latin typeface="+mn-lt"/>
                          <a:ea typeface="+mj-ea"/>
                        </a:rPr>
                        <a:t>1 TB+ (12 x 128 GB)</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a:solidFill>
                            <a:schemeClr val="bg1"/>
                          </a:solidFill>
                          <a:latin typeface="+mn-lt"/>
                          <a:ea typeface="+mj-ea"/>
                        </a:rPr>
                        <a:t>128</a:t>
                      </a:r>
                      <a:r>
                        <a:rPr lang="zh-TW" altLang="en-US" sz="1000">
                          <a:solidFill>
                            <a:schemeClr val="bg1"/>
                          </a:solidFill>
                          <a:latin typeface="+mn-lt"/>
                          <a:ea typeface="+mj-ea"/>
                        </a:rPr>
                        <a:t> </a:t>
                      </a:r>
                      <a:r>
                        <a:rPr lang="en-US" altLang="zh-TW" sz="1000">
                          <a:solidFill>
                            <a:schemeClr val="bg1"/>
                          </a:solidFill>
                          <a:latin typeface="+mn-lt"/>
                          <a:ea typeface="+mj-ea"/>
                        </a:rPr>
                        <a:t>GB</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solidFill>
                      <a:schemeClr val="tx1">
                        <a:lumMod val="65000"/>
                        <a:lumOff val="35000"/>
                      </a:schemeClr>
                    </a:solidFill>
                  </a:tcPr>
                </a:tc>
                <a:extLst>
                  <a:ext uri="{0D108BD9-81ED-4DB2-BD59-A6C34878D82A}">
                    <a16:rowId xmlns:a16="http://schemas.microsoft.com/office/drawing/2014/main" val="537175670"/>
                  </a:ext>
                </a:extLst>
              </a:tr>
              <a:tr h="370840">
                <a:tc>
                  <a:txBody>
                    <a:bodyPr/>
                    <a:lstStyle/>
                    <a:p>
                      <a:r>
                        <a:rPr lang="en-US" altLang="zh-TW" sz="1000" b="1">
                          <a:solidFill>
                            <a:schemeClr val="bg1"/>
                          </a:solidFill>
                          <a:latin typeface="+mn-lt"/>
                          <a:ea typeface="+mj-ea"/>
                        </a:rPr>
                        <a:t>Form factor</a:t>
                      </a:r>
                    </a:p>
                  </a:txBody>
                  <a:tcPr marL="144000" anchor="ctr">
                    <a:lnL w="12700" cmpd="sng">
                      <a:noFill/>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a:solidFill>
                            <a:schemeClr val="bg1"/>
                          </a:solidFill>
                          <a:latin typeface="+mn-lt"/>
                          <a:ea typeface="+mj-ea"/>
                        </a:rPr>
                        <a:t>2U</a:t>
                      </a:r>
                      <a:r>
                        <a:rPr lang="zh-TW" altLang="en-US" sz="1000">
                          <a:solidFill>
                            <a:schemeClr val="bg1"/>
                          </a:solidFill>
                          <a:latin typeface="+mn-lt"/>
                          <a:ea typeface="+mj-ea"/>
                        </a:rPr>
                        <a:t> </a:t>
                      </a:r>
                      <a:r>
                        <a:rPr lang="en-US" altLang="zh-TW" sz="1000">
                          <a:solidFill>
                            <a:schemeClr val="bg1"/>
                          </a:solidFill>
                          <a:latin typeface="+mn-lt"/>
                          <a:ea typeface="+mj-ea"/>
                        </a:rPr>
                        <a:t>rackmount</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kern="1200">
                          <a:solidFill>
                            <a:schemeClr val="bg1"/>
                          </a:solidFill>
                          <a:latin typeface="+mn-lt"/>
                          <a:ea typeface="+mn-ea"/>
                          <a:cs typeface="+mn-cs"/>
                        </a:rPr>
                        <a:t>2U</a:t>
                      </a:r>
                      <a:r>
                        <a:rPr lang="zh-TW" altLang="en-US" sz="1000" kern="1200">
                          <a:solidFill>
                            <a:schemeClr val="bg1"/>
                          </a:solidFill>
                          <a:latin typeface="+mn-lt"/>
                          <a:ea typeface="+mn-ea"/>
                          <a:cs typeface="+mn-cs"/>
                        </a:rPr>
                        <a:t> </a:t>
                      </a:r>
                      <a:r>
                        <a:rPr lang="en-US" altLang="zh-TW" sz="1000" kern="1200">
                          <a:solidFill>
                            <a:schemeClr val="bg1"/>
                          </a:solidFill>
                          <a:latin typeface="+mn-lt"/>
                          <a:ea typeface="+mn-ea"/>
                          <a:cs typeface="+mn-cs"/>
                        </a:rPr>
                        <a:t>rackmount</a:t>
                      </a:r>
                      <a:endParaRPr lang="zh-TW" altLang="en-US" sz="1000" kern="1200">
                        <a:solidFill>
                          <a:schemeClr val="bg1"/>
                        </a:solidFill>
                        <a:latin typeface="+mn-lt"/>
                        <a:ea typeface="+mn-ea"/>
                        <a:cs typeface="+mn-cs"/>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kern="1200">
                          <a:solidFill>
                            <a:schemeClr val="bg1"/>
                          </a:solidFill>
                          <a:latin typeface="+mn-lt"/>
                          <a:ea typeface="+mn-ea"/>
                          <a:cs typeface="+mn-cs"/>
                        </a:rPr>
                        <a:t>1U</a:t>
                      </a:r>
                      <a:r>
                        <a:rPr lang="zh-TW" altLang="en-US" sz="1000" kern="1200">
                          <a:solidFill>
                            <a:schemeClr val="bg1"/>
                          </a:solidFill>
                          <a:latin typeface="+mn-lt"/>
                          <a:ea typeface="+mn-ea"/>
                          <a:cs typeface="+mn-cs"/>
                        </a:rPr>
                        <a:t> </a:t>
                      </a:r>
                      <a:r>
                        <a:rPr lang="en-US" altLang="zh-TW" sz="1000" kern="1200">
                          <a:solidFill>
                            <a:schemeClr val="bg1"/>
                          </a:solidFill>
                          <a:latin typeface="+mn-lt"/>
                          <a:ea typeface="+mn-ea"/>
                          <a:cs typeface="+mn-cs"/>
                        </a:rPr>
                        <a:t>rackmount</a:t>
                      </a:r>
                      <a:endParaRPr lang="zh-TW" altLang="en-US" sz="1000" kern="1200">
                        <a:solidFill>
                          <a:schemeClr val="bg1"/>
                        </a:solidFill>
                        <a:latin typeface="+mn-lt"/>
                        <a:ea typeface="+mn-ea"/>
                        <a:cs typeface="+mn-cs"/>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kern="1200">
                          <a:solidFill>
                            <a:schemeClr val="bg1"/>
                          </a:solidFill>
                          <a:latin typeface="+mn-lt"/>
                          <a:ea typeface="+mn-ea"/>
                          <a:cs typeface="+mn-cs"/>
                        </a:rPr>
                        <a:t>2U</a:t>
                      </a:r>
                      <a:r>
                        <a:rPr lang="zh-TW" altLang="en-US" sz="1000" kern="1200">
                          <a:solidFill>
                            <a:schemeClr val="bg1"/>
                          </a:solidFill>
                          <a:latin typeface="+mn-lt"/>
                          <a:ea typeface="+mn-ea"/>
                          <a:cs typeface="+mn-cs"/>
                        </a:rPr>
                        <a:t> </a:t>
                      </a:r>
                      <a:r>
                        <a:rPr lang="en-US" altLang="zh-TW" sz="1000" kern="1200">
                          <a:solidFill>
                            <a:schemeClr val="bg1"/>
                          </a:solidFill>
                          <a:latin typeface="+mn-lt"/>
                          <a:ea typeface="+mn-ea"/>
                          <a:cs typeface="+mn-cs"/>
                        </a:rPr>
                        <a:t>rackmount</a:t>
                      </a:r>
                      <a:endParaRPr lang="zh-TW" altLang="en-US" sz="1000" kern="1200">
                        <a:solidFill>
                          <a:schemeClr val="bg1"/>
                        </a:solidFill>
                        <a:latin typeface="+mn-lt"/>
                        <a:ea typeface="+mn-ea"/>
                        <a:cs typeface="+mn-cs"/>
                      </a:endParaRPr>
                    </a:p>
                  </a:txBody>
                  <a:tcPr marL="144000" anchor="ctr">
                    <a:lnL w="952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solidFill>
                      <a:schemeClr val="tx1">
                        <a:lumMod val="75000"/>
                        <a:lumOff val="25000"/>
                      </a:schemeClr>
                    </a:solidFill>
                  </a:tcPr>
                </a:tc>
                <a:extLst>
                  <a:ext uri="{0D108BD9-81ED-4DB2-BD59-A6C34878D82A}">
                    <a16:rowId xmlns:a16="http://schemas.microsoft.com/office/drawing/2014/main" val="3439396548"/>
                  </a:ext>
                </a:extLst>
              </a:tr>
              <a:tr h="370840">
                <a:tc>
                  <a:txBody>
                    <a:bodyPr/>
                    <a:lstStyle/>
                    <a:p>
                      <a:r>
                        <a:rPr lang="en-US" altLang="zh-TW" sz="1000" b="1">
                          <a:solidFill>
                            <a:schemeClr val="bg1"/>
                          </a:solidFill>
                          <a:latin typeface="+mn-lt"/>
                          <a:ea typeface="+mj-ea"/>
                        </a:rPr>
                        <a:t>Storage Interface</a:t>
                      </a:r>
                    </a:p>
                  </a:txBody>
                  <a:tcPr marL="144000" anchor="ctr">
                    <a:lnL w="12700" cmpd="sng">
                      <a:noFill/>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a:solidFill>
                            <a:schemeClr val="bg1"/>
                          </a:solidFill>
                          <a:latin typeface="+mn-lt"/>
                          <a:ea typeface="+mj-ea"/>
                        </a:rPr>
                        <a:t>2.5-inch U.2 NVMe</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a:solidFill>
                            <a:schemeClr val="bg1"/>
                          </a:solidFill>
                          <a:latin typeface="+mn-lt"/>
                          <a:ea typeface="+mj-ea"/>
                        </a:rPr>
                        <a:t>2.5-inch U.2 NVMe</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00">
                          <a:solidFill>
                            <a:schemeClr val="bg1"/>
                          </a:solidFill>
                          <a:latin typeface="+mn-lt"/>
                          <a:ea typeface="+mj-ea"/>
                        </a:rPr>
                        <a:t>2.5-inch U.2 NVMe / SATA</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a:solidFill>
                            <a:schemeClr val="bg1"/>
                          </a:solidFill>
                          <a:latin typeface="+mn-lt"/>
                          <a:ea typeface="+mj-ea"/>
                        </a:rPr>
                        <a:t>2.5-inch SATA</a:t>
                      </a:r>
                      <a:r>
                        <a:rPr lang="zh-TW" altLang="en-US" sz="1000">
                          <a:solidFill>
                            <a:schemeClr val="bg1"/>
                          </a:solidFill>
                          <a:latin typeface="+mn-lt"/>
                          <a:ea typeface="+mj-ea"/>
                        </a:rPr>
                        <a:t> </a:t>
                      </a:r>
                      <a:r>
                        <a:rPr lang="en-US" altLang="zh-TW" sz="1000">
                          <a:solidFill>
                            <a:schemeClr val="bg1"/>
                          </a:solidFill>
                          <a:latin typeface="+mn-lt"/>
                          <a:ea typeface="+mj-ea"/>
                        </a:rPr>
                        <a:t>SSD</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solidFill>
                      <a:schemeClr val="tx1">
                        <a:lumMod val="65000"/>
                        <a:lumOff val="35000"/>
                      </a:schemeClr>
                    </a:solidFill>
                  </a:tcPr>
                </a:tc>
                <a:extLst>
                  <a:ext uri="{0D108BD9-81ED-4DB2-BD59-A6C34878D82A}">
                    <a16:rowId xmlns:a16="http://schemas.microsoft.com/office/drawing/2014/main" val="1067793890"/>
                  </a:ext>
                </a:extLst>
              </a:tr>
              <a:tr h="370840">
                <a:tc>
                  <a:txBody>
                    <a:bodyPr/>
                    <a:lstStyle/>
                    <a:p>
                      <a:r>
                        <a:rPr lang="en-US" altLang="zh-TW" sz="1000" b="1">
                          <a:solidFill>
                            <a:schemeClr val="bg1"/>
                          </a:solidFill>
                          <a:latin typeface="+mn-lt"/>
                          <a:ea typeface="+mj-ea"/>
                        </a:rPr>
                        <a:t>Drive bay</a:t>
                      </a:r>
                    </a:p>
                  </a:txBody>
                  <a:tcPr marL="144000" anchor="ctr">
                    <a:lnL w="12700" cmpd="sng">
                      <a:noFill/>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a:solidFill>
                            <a:schemeClr val="bg1"/>
                          </a:solidFill>
                          <a:latin typeface="+mn-lt"/>
                          <a:ea typeface="+mj-ea"/>
                        </a:rPr>
                        <a:t>24-bay</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a:solidFill>
                            <a:schemeClr val="bg1"/>
                          </a:solidFill>
                          <a:latin typeface="+mn-lt"/>
                          <a:ea typeface="+mj-ea"/>
                        </a:rPr>
                        <a:t>24-bay</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a:solidFill>
                            <a:schemeClr val="bg1"/>
                          </a:solidFill>
                          <a:latin typeface="+mn-lt"/>
                          <a:ea typeface="+mj-ea"/>
                        </a:rPr>
                        <a:t>10-bay</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a:solidFill>
                            <a:schemeClr val="bg1"/>
                          </a:solidFill>
                          <a:latin typeface="+mn-lt"/>
                          <a:ea typeface="+mj-ea"/>
                        </a:rPr>
                        <a:t>30-bay</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solidFill>
                      <a:schemeClr val="tx1">
                        <a:lumMod val="75000"/>
                        <a:lumOff val="25000"/>
                      </a:schemeClr>
                    </a:solidFill>
                  </a:tcPr>
                </a:tc>
                <a:extLst>
                  <a:ext uri="{0D108BD9-81ED-4DB2-BD59-A6C34878D82A}">
                    <a16:rowId xmlns:a16="http://schemas.microsoft.com/office/drawing/2014/main" val="1760995159"/>
                  </a:ext>
                </a:extLst>
              </a:tr>
              <a:tr h="370840">
                <a:tc>
                  <a:txBody>
                    <a:bodyPr/>
                    <a:lstStyle/>
                    <a:p>
                      <a:r>
                        <a:rPr lang="en-US" altLang="zh-TW" sz="1000" b="1">
                          <a:solidFill>
                            <a:schemeClr val="bg1"/>
                          </a:solidFill>
                          <a:latin typeface="+mn-lt"/>
                          <a:ea typeface="+mj-ea"/>
                        </a:rPr>
                        <a:t>NAS max capacity</a:t>
                      </a:r>
                      <a:endParaRPr lang="zh-TW" altLang="en-US" sz="1000" b="1">
                        <a:solidFill>
                          <a:schemeClr val="bg1"/>
                        </a:solidFill>
                        <a:latin typeface="+mn-lt"/>
                        <a:ea typeface="+mj-ea"/>
                      </a:endParaRPr>
                    </a:p>
                  </a:txBody>
                  <a:tcPr marL="144000" anchor="ctr">
                    <a:lnL w="12700" cmpd="sng">
                      <a:noFill/>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dirty="0">
                          <a:solidFill>
                            <a:schemeClr val="bg1"/>
                          </a:solidFill>
                          <a:latin typeface="+mn-lt"/>
                          <a:ea typeface="+mj-ea"/>
                        </a:rPr>
                        <a:t>118 TB</a:t>
                      </a:r>
                      <a:endParaRPr lang="zh-TW" altLang="en-US" sz="1000" dirty="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kern="1200" dirty="0">
                          <a:solidFill>
                            <a:schemeClr val="bg1"/>
                          </a:solidFill>
                          <a:latin typeface="+mn-lt"/>
                          <a:ea typeface="+mn-ea"/>
                          <a:cs typeface="+mn-cs"/>
                        </a:rPr>
                        <a:t>118 TB</a:t>
                      </a:r>
                      <a:endParaRPr lang="zh-TW" altLang="en-US" sz="1000" kern="1200" dirty="0">
                        <a:solidFill>
                          <a:schemeClr val="bg1"/>
                        </a:solidFill>
                        <a:latin typeface="+mn-lt"/>
                        <a:ea typeface="+mn-ea"/>
                        <a:cs typeface="+mn-cs"/>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dirty="0">
                          <a:solidFill>
                            <a:schemeClr val="bg1"/>
                          </a:solidFill>
                          <a:latin typeface="+mn-lt"/>
                          <a:ea typeface="+mj-ea"/>
                        </a:rPr>
                        <a:t>34.5 TB</a:t>
                      </a:r>
                      <a:endParaRPr lang="zh-TW" altLang="en-US" sz="1000" dirty="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dirty="0">
                          <a:solidFill>
                            <a:schemeClr val="bg1"/>
                          </a:solidFill>
                          <a:latin typeface="+mn-lt"/>
                          <a:ea typeface="+mj-ea"/>
                        </a:rPr>
                        <a:t>150 TB</a:t>
                      </a:r>
                      <a:endParaRPr lang="zh-TW" altLang="en-US" sz="1000" dirty="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solidFill>
                      <a:schemeClr val="tx1">
                        <a:lumMod val="65000"/>
                        <a:lumOff val="35000"/>
                      </a:schemeClr>
                    </a:solidFill>
                  </a:tcPr>
                </a:tc>
                <a:extLst>
                  <a:ext uri="{0D108BD9-81ED-4DB2-BD59-A6C34878D82A}">
                    <a16:rowId xmlns:a16="http://schemas.microsoft.com/office/drawing/2014/main" val="1293574081"/>
                  </a:ext>
                </a:extLst>
              </a:tr>
              <a:tr h="370840">
                <a:tc>
                  <a:txBody>
                    <a:bodyPr/>
                    <a:lstStyle/>
                    <a:p>
                      <a:r>
                        <a:rPr lang="en-US" altLang="zh-TW" sz="1000" b="1">
                          <a:solidFill>
                            <a:schemeClr val="bg1"/>
                          </a:solidFill>
                          <a:latin typeface="+mn-lt"/>
                          <a:ea typeface="+mj-ea"/>
                        </a:rPr>
                        <a:t>Max support PCIe JBODs</a:t>
                      </a:r>
                      <a:endParaRPr lang="zh-TW" altLang="en-US" sz="1000" b="1">
                        <a:solidFill>
                          <a:schemeClr val="bg1"/>
                        </a:solidFill>
                        <a:latin typeface="+mn-lt"/>
                        <a:ea typeface="+mj-ea"/>
                      </a:endParaRPr>
                    </a:p>
                  </a:txBody>
                  <a:tcPr marL="144000" anchor="ctr">
                    <a:lnL w="12700" cmpd="sng">
                      <a:noFill/>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dirty="0">
                          <a:solidFill>
                            <a:schemeClr val="bg1"/>
                          </a:solidFill>
                          <a:latin typeface="+mn-lt"/>
                          <a:ea typeface="+mj-ea"/>
                        </a:rPr>
                        <a:t>10</a:t>
                      </a:r>
                      <a:endParaRPr lang="zh-TW" altLang="en-US" sz="1000" dirty="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a:solidFill>
                            <a:schemeClr val="bg1"/>
                          </a:solidFill>
                          <a:latin typeface="+mn-lt"/>
                          <a:ea typeface="+mj-ea"/>
                        </a:rPr>
                        <a:t>12</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a:solidFill>
                            <a:schemeClr val="bg1"/>
                          </a:solidFill>
                          <a:latin typeface="+mn-lt"/>
                          <a:ea typeface="+mj-ea"/>
                        </a:rPr>
                        <a:t>8</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a:txBody>
                    <a:bodyPr/>
                    <a:lstStyle/>
                    <a:p>
                      <a:r>
                        <a:rPr lang="en-US" altLang="zh-TW" sz="1000" dirty="0">
                          <a:solidFill>
                            <a:schemeClr val="bg1"/>
                          </a:solidFill>
                          <a:latin typeface="+mn-lt"/>
                          <a:ea typeface="+mj-ea"/>
                        </a:rPr>
                        <a:t>4</a:t>
                      </a:r>
                      <a:endParaRPr lang="zh-TW" altLang="en-US" sz="1000" dirty="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solidFill>
                      <a:schemeClr val="tx1">
                        <a:lumMod val="75000"/>
                        <a:lumOff val="25000"/>
                      </a:schemeClr>
                    </a:solidFill>
                  </a:tcPr>
                </a:tc>
                <a:extLst>
                  <a:ext uri="{0D108BD9-81ED-4DB2-BD59-A6C34878D82A}">
                    <a16:rowId xmlns:a16="http://schemas.microsoft.com/office/drawing/2014/main" val="2980413178"/>
                  </a:ext>
                </a:extLst>
              </a:tr>
              <a:tr h="370840">
                <a:tc>
                  <a:txBody>
                    <a:bodyPr/>
                    <a:lstStyle/>
                    <a:p>
                      <a:r>
                        <a:rPr lang="en-US" altLang="zh-TW" sz="1000" b="1">
                          <a:solidFill>
                            <a:schemeClr val="bg1"/>
                          </a:solidFill>
                          <a:latin typeface="+mn-lt"/>
                          <a:ea typeface="+mj-ea"/>
                        </a:rPr>
                        <a:t>PCIe JBOD</a:t>
                      </a:r>
                      <a:r>
                        <a:rPr lang="zh-TW" altLang="en-US" sz="1000" b="1">
                          <a:solidFill>
                            <a:schemeClr val="bg1"/>
                          </a:solidFill>
                          <a:latin typeface="+mn-lt"/>
                          <a:ea typeface="+mj-ea"/>
                        </a:rPr>
                        <a:t> </a:t>
                      </a:r>
                      <a:r>
                        <a:rPr lang="en-US" altLang="zh-TW" sz="1000" b="1">
                          <a:solidFill>
                            <a:schemeClr val="bg1"/>
                          </a:solidFill>
                          <a:latin typeface="+mn-lt"/>
                          <a:ea typeface="+mj-ea"/>
                        </a:rPr>
                        <a:t>max capacity</a:t>
                      </a:r>
                      <a:endParaRPr lang="zh-TW" altLang="en-US" sz="1000" b="1">
                        <a:solidFill>
                          <a:schemeClr val="bg1"/>
                        </a:solidFill>
                        <a:latin typeface="+mn-lt"/>
                        <a:ea typeface="+mj-ea"/>
                      </a:endParaRPr>
                    </a:p>
                  </a:txBody>
                  <a:tcPr marL="144000" anchor="ctr">
                    <a:lnL w="12700" cmpd="sng">
                      <a:noFill/>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a:solidFill>
                            <a:schemeClr val="bg1"/>
                          </a:solidFill>
                          <a:latin typeface="+mn-lt"/>
                          <a:ea typeface="+mj-ea"/>
                        </a:rPr>
                        <a:t>3</a:t>
                      </a:r>
                      <a:r>
                        <a:rPr lang="zh-TW" altLang="en-US" sz="1000">
                          <a:solidFill>
                            <a:schemeClr val="bg1"/>
                          </a:solidFill>
                          <a:latin typeface="+mn-lt"/>
                          <a:ea typeface="+mj-ea"/>
                        </a:rPr>
                        <a:t> </a:t>
                      </a:r>
                      <a:r>
                        <a:rPr lang="en-US" altLang="zh-TW" sz="1000">
                          <a:solidFill>
                            <a:schemeClr val="bg1"/>
                          </a:solidFill>
                          <a:latin typeface="+mn-lt"/>
                          <a:ea typeface="+mj-ea"/>
                        </a:rPr>
                        <a:t>PB</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a:solidFill>
                            <a:schemeClr val="bg1"/>
                          </a:solidFill>
                          <a:latin typeface="+mn-lt"/>
                          <a:ea typeface="+mj-ea"/>
                        </a:rPr>
                        <a:t>4 PB</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a:solidFill>
                            <a:schemeClr val="bg1"/>
                          </a:solidFill>
                          <a:latin typeface="+mn-lt"/>
                          <a:ea typeface="+mj-ea"/>
                        </a:rPr>
                        <a:t>2 PB</a:t>
                      </a:r>
                      <a:endParaRPr lang="zh-TW" altLang="en-US" sz="100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solidFill>
                      <a:schemeClr val="tx1">
                        <a:lumMod val="65000"/>
                        <a:lumOff val="35000"/>
                      </a:schemeClr>
                    </a:solidFill>
                  </a:tcPr>
                </a:tc>
                <a:tc>
                  <a:txBody>
                    <a:bodyPr/>
                    <a:lstStyle/>
                    <a:p>
                      <a:r>
                        <a:rPr lang="en-US" altLang="zh-TW" sz="1000" dirty="0">
                          <a:solidFill>
                            <a:schemeClr val="bg1"/>
                          </a:solidFill>
                          <a:latin typeface="+mn-lt"/>
                          <a:ea typeface="+mj-ea"/>
                        </a:rPr>
                        <a:t>1 PB</a:t>
                      </a:r>
                      <a:endParaRPr lang="zh-TW" altLang="en-US" sz="1000" dirty="0">
                        <a:solidFill>
                          <a:schemeClr val="bg1"/>
                        </a:solidFill>
                        <a:latin typeface="+mn-lt"/>
                        <a:ea typeface="+mj-ea"/>
                      </a:endParaRPr>
                    </a:p>
                  </a:txBody>
                  <a:tcPr marL="144000" anchor="ctr">
                    <a:lnL w="952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solidFill>
                      <a:schemeClr val="tx1">
                        <a:lumMod val="65000"/>
                        <a:lumOff val="35000"/>
                      </a:schemeClr>
                    </a:solidFill>
                  </a:tcPr>
                </a:tc>
                <a:extLst>
                  <a:ext uri="{0D108BD9-81ED-4DB2-BD59-A6C34878D82A}">
                    <a16:rowId xmlns:a16="http://schemas.microsoft.com/office/drawing/2014/main" val="3385702714"/>
                  </a:ext>
                </a:extLst>
              </a:tr>
            </a:tbl>
          </a:graphicData>
        </a:graphic>
      </p:graphicFrame>
      <p:sp>
        <p:nvSpPr>
          <p:cNvPr id="9" name="文字方塊 8">
            <a:extLst>
              <a:ext uri="{FF2B5EF4-FFF2-40B4-BE49-F238E27FC236}">
                <a16:creationId xmlns:a16="http://schemas.microsoft.com/office/drawing/2014/main" id="{A377F9DE-368C-971A-721D-F310896E2FCB}"/>
              </a:ext>
            </a:extLst>
          </p:cNvPr>
          <p:cNvSpPr txBox="1"/>
          <p:nvPr/>
        </p:nvSpPr>
        <p:spPr>
          <a:xfrm>
            <a:off x="1181462" y="6042462"/>
            <a:ext cx="4267359" cy="646331"/>
          </a:xfrm>
          <a:prstGeom prst="rect">
            <a:avLst/>
          </a:prstGeom>
          <a:noFill/>
        </p:spPr>
        <p:txBody>
          <a:bodyPr wrap="square" rtlCol="0">
            <a:spAutoFit/>
          </a:bodyPr>
          <a:lstStyle/>
          <a:p>
            <a:r>
              <a:rPr lang="en-US" altLang="zh-TW" sz="1200">
                <a:solidFill>
                  <a:schemeClr val="bg1"/>
                </a:solidFill>
                <a:latin typeface="+mj-lt"/>
                <a:ea typeface="+mj-ea"/>
              </a:rPr>
              <a:t>Note:</a:t>
            </a:r>
          </a:p>
          <a:p>
            <a:r>
              <a:rPr lang="en-US" altLang="zh-TW" sz="1200">
                <a:solidFill>
                  <a:schemeClr val="bg1"/>
                </a:solidFill>
                <a:latin typeface="+mj-lt"/>
                <a:ea typeface="+mj-ea"/>
              </a:rPr>
              <a:t>1. U.2 Is based on 7.68TB</a:t>
            </a:r>
            <a:endParaRPr lang="en-US" altLang="zh-TW" sz="1200">
              <a:solidFill>
                <a:srgbClr val="60F217"/>
              </a:solidFill>
              <a:latin typeface="+mj-lt"/>
              <a:ea typeface="+mj-ea"/>
            </a:endParaRPr>
          </a:p>
          <a:p>
            <a:r>
              <a:rPr lang="en-US" altLang="zh-TW" sz="1200">
                <a:solidFill>
                  <a:schemeClr val="bg1"/>
                </a:solidFill>
                <a:latin typeface="+mj-lt"/>
                <a:ea typeface="+mj-ea"/>
              </a:rPr>
              <a:t>2. JBOD</a:t>
            </a:r>
            <a:r>
              <a:rPr lang="zh-TW" altLang="en-US" sz="1200">
                <a:solidFill>
                  <a:schemeClr val="bg1"/>
                </a:solidFill>
                <a:latin typeface="+mj-lt"/>
                <a:ea typeface="+mj-ea"/>
              </a:rPr>
              <a:t> </a:t>
            </a:r>
            <a:r>
              <a:rPr lang="en-US" altLang="zh-TW" sz="1200">
                <a:solidFill>
                  <a:schemeClr val="bg1"/>
                </a:solidFill>
                <a:latin typeface="+mj-lt"/>
                <a:ea typeface="+mj-ea"/>
              </a:rPr>
              <a:t> max capacity is based on 3.5” SATA</a:t>
            </a:r>
            <a:r>
              <a:rPr lang="zh-TW" altLang="en-US" sz="1200">
                <a:solidFill>
                  <a:schemeClr val="bg1"/>
                </a:solidFill>
                <a:latin typeface="+mj-lt"/>
                <a:ea typeface="+mj-ea"/>
              </a:rPr>
              <a:t> </a:t>
            </a:r>
            <a:r>
              <a:rPr lang="en-US" altLang="zh-TW" sz="1200">
                <a:solidFill>
                  <a:schemeClr val="bg1"/>
                </a:solidFill>
                <a:latin typeface="+mj-lt"/>
                <a:ea typeface="+mj-ea"/>
              </a:rPr>
              <a:t>22TB HDD</a:t>
            </a:r>
          </a:p>
        </p:txBody>
      </p:sp>
      <p:pic>
        <p:nvPicPr>
          <p:cNvPr id="8" name="圖片 7">
            <a:extLst>
              <a:ext uri="{FF2B5EF4-FFF2-40B4-BE49-F238E27FC236}">
                <a16:creationId xmlns:a16="http://schemas.microsoft.com/office/drawing/2014/main" id="{D813616C-B722-8505-5601-FB39E8798D31}"/>
              </a:ext>
            </a:extLst>
          </p:cNvPr>
          <p:cNvPicPr>
            <a:picLocks noChangeAspect="1"/>
          </p:cNvPicPr>
          <p:nvPr/>
        </p:nvPicPr>
        <p:blipFill rotWithShape="1">
          <a:blip r:embed="rId3"/>
          <a:srcRect t="26277" b="29912"/>
          <a:stretch/>
        </p:blipFill>
        <p:spPr>
          <a:xfrm>
            <a:off x="2396487" y="1823342"/>
            <a:ext cx="1868867" cy="511734"/>
          </a:xfrm>
          <a:prstGeom prst="rect">
            <a:avLst/>
          </a:prstGeom>
        </p:spPr>
      </p:pic>
      <p:pic>
        <p:nvPicPr>
          <p:cNvPr id="13" name="圖片 12">
            <a:extLst>
              <a:ext uri="{FF2B5EF4-FFF2-40B4-BE49-F238E27FC236}">
                <a16:creationId xmlns:a16="http://schemas.microsoft.com/office/drawing/2014/main" id="{9DE7FFC8-119D-B62B-4AD5-56B82F626406}"/>
              </a:ext>
            </a:extLst>
          </p:cNvPr>
          <p:cNvPicPr>
            <a:picLocks noChangeAspect="1"/>
          </p:cNvPicPr>
          <p:nvPr/>
        </p:nvPicPr>
        <p:blipFill rotWithShape="1">
          <a:blip r:embed="rId4"/>
          <a:srcRect t="30042" b="28021"/>
          <a:stretch/>
        </p:blipFill>
        <p:spPr>
          <a:xfrm>
            <a:off x="4719944" y="1852412"/>
            <a:ext cx="1790826" cy="469385"/>
          </a:xfrm>
          <a:prstGeom prst="rect">
            <a:avLst/>
          </a:prstGeom>
        </p:spPr>
      </p:pic>
      <p:pic>
        <p:nvPicPr>
          <p:cNvPr id="15" name="圖片 14">
            <a:extLst>
              <a:ext uri="{FF2B5EF4-FFF2-40B4-BE49-F238E27FC236}">
                <a16:creationId xmlns:a16="http://schemas.microsoft.com/office/drawing/2014/main" id="{94B059D3-A43A-2301-49E5-59B16BADA862}"/>
              </a:ext>
            </a:extLst>
          </p:cNvPr>
          <p:cNvPicPr>
            <a:picLocks noChangeAspect="1"/>
          </p:cNvPicPr>
          <p:nvPr/>
        </p:nvPicPr>
        <p:blipFill rotWithShape="1">
          <a:blip r:embed="rId5"/>
          <a:srcRect t="34883" b="35347"/>
          <a:stretch/>
        </p:blipFill>
        <p:spPr>
          <a:xfrm>
            <a:off x="6965359" y="1887390"/>
            <a:ext cx="1859683" cy="346009"/>
          </a:xfrm>
          <a:prstGeom prst="rect">
            <a:avLst/>
          </a:prstGeom>
        </p:spPr>
      </p:pic>
      <p:pic>
        <p:nvPicPr>
          <p:cNvPr id="17" name="圖片 16">
            <a:extLst>
              <a:ext uri="{FF2B5EF4-FFF2-40B4-BE49-F238E27FC236}">
                <a16:creationId xmlns:a16="http://schemas.microsoft.com/office/drawing/2014/main" id="{92218218-B0B3-C1CF-607E-3FEE4E25EF30}"/>
              </a:ext>
            </a:extLst>
          </p:cNvPr>
          <p:cNvPicPr>
            <a:picLocks noChangeAspect="1"/>
          </p:cNvPicPr>
          <p:nvPr/>
        </p:nvPicPr>
        <p:blipFill rotWithShape="1">
          <a:blip r:embed="rId6"/>
          <a:srcRect t="30548" b="25495"/>
          <a:stretch/>
        </p:blipFill>
        <p:spPr>
          <a:xfrm>
            <a:off x="9388533" y="1848444"/>
            <a:ext cx="1814883" cy="498615"/>
          </a:xfrm>
          <a:prstGeom prst="rect">
            <a:avLst/>
          </a:prstGeom>
        </p:spPr>
      </p:pic>
      <p:sp>
        <p:nvSpPr>
          <p:cNvPr id="3" name="標題 1">
            <a:extLst>
              <a:ext uri="{FF2B5EF4-FFF2-40B4-BE49-F238E27FC236}">
                <a16:creationId xmlns:a16="http://schemas.microsoft.com/office/drawing/2014/main" id="{29917B82-2C60-B3CA-111F-8889362C03EF}"/>
              </a:ext>
            </a:extLst>
          </p:cNvPr>
          <p:cNvSpPr txBox="1">
            <a:spLocks/>
          </p:cNvSpPr>
          <p:nvPr/>
        </p:nvSpPr>
        <p:spPr>
          <a:xfrm>
            <a:off x="0" y="6948"/>
            <a:ext cx="12192000" cy="165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b="1">
                <a:solidFill>
                  <a:schemeClr val="bg1"/>
                </a:solidFill>
              </a:rPr>
              <a:t>QNAP all-flash NAS supports the new TL PCIe JBOD for additional petabyte capacity</a:t>
            </a:r>
            <a:endParaRPr lang="zh-TW" altLang="en-US" b="1">
              <a:solidFill>
                <a:schemeClr val="bg1"/>
              </a:solidFill>
            </a:endParaRPr>
          </a:p>
        </p:txBody>
      </p:sp>
      <p:sp>
        <p:nvSpPr>
          <p:cNvPr id="10" name="文字方塊 9">
            <a:extLst>
              <a:ext uri="{FF2B5EF4-FFF2-40B4-BE49-F238E27FC236}">
                <a16:creationId xmlns:a16="http://schemas.microsoft.com/office/drawing/2014/main" id="{D1F410BF-21CB-5EF2-6B5E-73F3B40927CD}"/>
              </a:ext>
            </a:extLst>
          </p:cNvPr>
          <p:cNvSpPr txBox="1"/>
          <p:nvPr/>
        </p:nvSpPr>
        <p:spPr>
          <a:xfrm>
            <a:off x="5998278" y="6227127"/>
            <a:ext cx="3834056" cy="276999"/>
          </a:xfrm>
          <a:prstGeom prst="rect">
            <a:avLst/>
          </a:prstGeom>
          <a:noFill/>
        </p:spPr>
        <p:txBody>
          <a:bodyPr wrap="square" rtlCol="0">
            <a:spAutoFit/>
          </a:bodyPr>
          <a:lstStyle/>
          <a:p>
            <a:r>
              <a:rPr lang="en-US" altLang="zh-TW" sz="1200">
                <a:solidFill>
                  <a:schemeClr val="bg1"/>
                </a:solidFill>
                <a:latin typeface="+mj-lt"/>
                <a:ea typeface="+mj-ea"/>
              </a:rPr>
              <a:t>3. Based on NAS </a:t>
            </a:r>
            <a:r>
              <a:rPr lang="en-US" altLang="zh-TW" sz="1200" err="1">
                <a:solidFill>
                  <a:schemeClr val="bg1"/>
                </a:solidFill>
                <a:latin typeface="+mj-lt"/>
                <a:ea typeface="+mj-ea"/>
              </a:rPr>
              <a:t>QuTS</a:t>
            </a:r>
            <a:r>
              <a:rPr lang="en-US" altLang="zh-TW" sz="1200">
                <a:solidFill>
                  <a:schemeClr val="bg1"/>
                </a:solidFill>
                <a:latin typeface="+mj-lt"/>
                <a:ea typeface="+mj-ea"/>
              </a:rPr>
              <a:t> hero</a:t>
            </a:r>
            <a:r>
              <a:rPr lang="zh-TW" altLang="en-US" sz="1200">
                <a:solidFill>
                  <a:schemeClr val="bg1"/>
                </a:solidFill>
                <a:latin typeface="+mj-lt"/>
                <a:ea typeface="+mj-ea"/>
              </a:rPr>
              <a:t> </a:t>
            </a:r>
            <a:r>
              <a:rPr lang="en-US" altLang="zh-TW" sz="1200">
                <a:solidFill>
                  <a:schemeClr val="bg1"/>
                </a:solidFill>
                <a:latin typeface="+mj-lt"/>
                <a:ea typeface="+mj-ea"/>
              </a:rPr>
              <a:t>h5.1.2 and above</a:t>
            </a:r>
          </a:p>
        </p:txBody>
      </p:sp>
    </p:spTree>
    <p:extLst>
      <p:ext uri="{BB962C8B-B14F-4D97-AF65-F5344CB8AC3E}">
        <p14:creationId xmlns:p14="http://schemas.microsoft.com/office/powerpoint/2010/main" val="2444569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4">
            <a:extLst>
              <a:ext uri="{FF2B5EF4-FFF2-40B4-BE49-F238E27FC236}">
                <a16:creationId xmlns:a16="http://schemas.microsoft.com/office/drawing/2014/main" id="{5339A80C-19FD-113D-AEF0-F943317C9A3C}"/>
              </a:ext>
            </a:extLst>
          </p:cNvPr>
          <p:cNvGraphicFramePr>
            <a:graphicFrameLocks noGrp="1"/>
          </p:cNvGraphicFramePr>
          <p:nvPr>
            <p:extLst>
              <p:ext uri="{D42A27DB-BD31-4B8C-83A1-F6EECF244321}">
                <p14:modId xmlns:p14="http://schemas.microsoft.com/office/powerpoint/2010/main" val="667358639"/>
              </p:ext>
            </p:extLst>
          </p:nvPr>
        </p:nvGraphicFramePr>
        <p:xfrm>
          <a:off x="298582" y="1342316"/>
          <a:ext cx="11759288" cy="5213148"/>
        </p:xfrm>
        <a:graphic>
          <a:graphicData uri="http://schemas.openxmlformats.org/drawingml/2006/table">
            <a:tbl>
              <a:tblPr firstRow="1" bandRow="1">
                <a:tableStyleId>{5C22544A-7EE6-4342-B048-85BDC9FD1C3A}</a:tableStyleId>
              </a:tblPr>
              <a:tblGrid>
                <a:gridCol w="1509480">
                  <a:extLst>
                    <a:ext uri="{9D8B030D-6E8A-4147-A177-3AD203B41FA5}">
                      <a16:colId xmlns:a16="http://schemas.microsoft.com/office/drawing/2014/main" val="1726739278"/>
                    </a:ext>
                  </a:extLst>
                </a:gridCol>
                <a:gridCol w="1180687">
                  <a:extLst>
                    <a:ext uri="{9D8B030D-6E8A-4147-A177-3AD203B41FA5}">
                      <a16:colId xmlns:a16="http://schemas.microsoft.com/office/drawing/2014/main" val="1795076221"/>
                    </a:ext>
                  </a:extLst>
                </a:gridCol>
                <a:gridCol w="1782722">
                  <a:extLst>
                    <a:ext uri="{9D8B030D-6E8A-4147-A177-3AD203B41FA5}">
                      <a16:colId xmlns:a16="http://schemas.microsoft.com/office/drawing/2014/main" val="2143567545"/>
                    </a:ext>
                  </a:extLst>
                </a:gridCol>
                <a:gridCol w="1135752">
                  <a:extLst>
                    <a:ext uri="{9D8B030D-6E8A-4147-A177-3AD203B41FA5}">
                      <a16:colId xmlns:a16="http://schemas.microsoft.com/office/drawing/2014/main" val="2955778499"/>
                    </a:ext>
                  </a:extLst>
                </a:gridCol>
                <a:gridCol w="1065513">
                  <a:extLst>
                    <a:ext uri="{9D8B030D-6E8A-4147-A177-3AD203B41FA5}">
                      <a16:colId xmlns:a16="http://schemas.microsoft.com/office/drawing/2014/main" val="2992691006"/>
                    </a:ext>
                  </a:extLst>
                </a:gridCol>
                <a:gridCol w="789164">
                  <a:extLst>
                    <a:ext uri="{9D8B030D-6E8A-4147-A177-3AD203B41FA5}">
                      <a16:colId xmlns:a16="http://schemas.microsoft.com/office/drawing/2014/main" val="606191224"/>
                    </a:ext>
                  </a:extLst>
                </a:gridCol>
                <a:gridCol w="927338">
                  <a:extLst>
                    <a:ext uri="{9D8B030D-6E8A-4147-A177-3AD203B41FA5}">
                      <a16:colId xmlns:a16="http://schemas.microsoft.com/office/drawing/2014/main" val="2221354968"/>
                    </a:ext>
                  </a:extLst>
                </a:gridCol>
                <a:gridCol w="1339135">
                  <a:extLst>
                    <a:ext uri="{9D8B030D-6E8A-4147-A177-3AD203B41FA5}">
                      <a16:colId xmlns:a16="http://schemas.microsoft.com/office/drawing/2014/main" val="2347467329"/>
                    </a:ext>
                  </a:extLst>
                </a:gridCol>
                <a:gridCol w="2029497">
                  <a:extLst>
                    <a:ext uri="{9D8B030D-6E8A-4147-A177-3AD203B41FA5}">
                      <a16:colId xmlns:a16="http://schemas.microsoft.com/office/drawing/2014/main" val="230010073"/>
                    </a:ext>
                  </a:extLst>
                </a:gridCol>
              </a:tblGrid>
              <a:tr h="589518">
                <a:tc>
                  <a:txBody>
                    <a:bodyPr/>
                    <a:lstStyle/>
                    <a:p>
                      <a:pPr algn="ctr"/>
                      <a:r>
                        <a:rPr lang="en-US" altLang="zh-TW" sz="1200">
                          <a:latin typeface="+mj-lt"/>
                        </a:rPr>
                        <a:t>Model</a:t>
                      </a:r>
                      <a:endParaRPr lang="zh-TW" altLang="en-US" sz="1200">
                        <a:latin typeface="+mj-lt"/>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62626"/>
                    </a:solidFill>
                  </a:tcPr>
                </a:tc>
                <a:tc>
                  <a:txBody>
                    <a:bodyPr/>
                    <a:lstStyle/>
                    <a:p>
                      <a:pPr marL="0" algn="ctr" defTabSz="914400" rtl="0" eaLnBrk="1" latinLnBrk="0" hangingPunct="1"/>
                      <a:r>
                        <a:rPr lang="en-US" altLang="zh-TW" sz="1200" b="1" kern="1200">
                          <a:solidFill>
                            <a:schemeClr val="lt1"/>
                          </a:solidFill>
                          <a:latin typeface="+mj-lt"/>
                          <a:ea typeface="+mn-ea"/>
                          <a:cs typeface="+mn-cs"/>
                        </a:rPr>
                        <a:t>PCIe Slot</a:t>
                      </a:r>
                      <a:endParaRPr lang="zh-TW" altLang="en-US" sz="1200" b="1" kern="1200">
                        <a:solidFill>
                          <a:schemeClr val="lt1"/>
                        </a:solidFill>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62626"/>
                    </a:solidFill>
                  </a:tcPr>
                </a:tc>
                <a:tc>
                  <a:txBody>
                    <a:bodyPr/>
                    <a:lstStyle/>
                    <a:p>
                      <a:pPr marL="0" lvl="0" algn="ctr">
                        <a:buNone/>
                      </a:pPr>
                      <a:r>
                        <a:rPr lang="en-US" sz="1200" b="1" i="0" u="none" strike="noStrike" kern="1200" baseline="0" noProof="0">
                          <a:solidFill>
                            <a:srgbClr val="FFFFFF"/>
                          </a:solidFill>
                          <a:latin typeface="+mj-lt"/>
                        </a:rPr>
                        <a:t>Recommend </a:t>
                      </a:r>
                      <a:r>
                        <a:rPr lang="en-US" altLang="zh-TW" sz="1200" b="1" kern="1200">
                          <a:solidFill>
                            <a:schemeClr val="lt1"/>
                          </a:solidFill>
                          <a:latin typeface="+mj-lt"/>
                          <a:ea typeface="+mn-ea"/>
                          <a:cs typeface="+mn-cs"/>
                        </a:rPr>
                        <a:t>Card</a:t>
                      </a:r>
                      <a:endParaRPr lang="zh-TW" altLang="en-US" sz="1200" b="1" kern="1200">
                        <a:solidFill>
                          <a:schemeClr val="lt1"/>
                        </a:solidFill>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62626"/>
                    </a:solidFill>
                  </a:tcPr>
                </a:tc>
                <a:tc>
                  <a:txBody>
                    <a:bodyPr/>
                    <a:lstStyle/>
                    <a:p>
                      <a:pPr marL="0" algn="ctr" rtl="0" eaLnBrk="1" latinLnBrk="0" hangingPunct="1"/>
                      <a:r>
                        <a:rPr lang="en-US" altLang="zh-TW" sz="1200" b="1" kern="1200">
                          <a:solidFill>
                            <a:schemeClr val="lt1"/>
                          </a:solidFill>
                          <a:latin typeface="+mj-lt"/>
                          <a:ea typeface="+mn-ea"/>
                          <a:cs typeface="+mn-cs"/>
                        </a:rPr>
                        <a:t>Max Bandwidth</a:t>
                      </a:r>
                      <a:endParaRPr lang="zh-TW" altLang="en-US" sz="1200" b="1" kern="1200">
                        <a:solidFill>
                          <a:schemeClr val="lt1"/>
                        </a:solidFill>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62626"/>
                    </a:solidFill>
                  </a:tcPr>
                </a:tc>
                <a:tc>
                  <a:txBody>
                    <a:bodyPr/>
                    <a:lstStyle/>
                    <a:p>
                      <a:pPr marL="0" algn="ctr" defTabSz="914400" rtl="0" eaLnBrk="1" latinLnBrk="0" hangingPunct="1"/>
                      <a:r>
                        <a:rPr lang="en-US" altLang="zh-TW" sz="1200" b="1" kern="1200">
                          <a:solidFill>
                            <a:schemeClr val="lt1"/>
                          </a:solidFill>
                          <a:latin typeface="+mj-lt"/>
                          <a:ea typeface="+mn-ea"/>
                          <a:cs typeface="+mn-cs"/>
                        </a:rPr>
                        <a:t>Max capacity</a:t>
                      </a:r>
                      <a:endParaRPr lang="zh-TW" altLang="en-US" sz="1200" b="1" kern="1200">
                        <a:solidFill>
                          <a:schemeClr val="lt1"/>
                        </a:solidFill>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62626"/>
                    </a:solidFill>
                  </a:tcPr>
                </a:tc>
                <a:tc>
                  <a:txBody>
                    <a:bodyPr/>
                    <a:lstStyle/>
                    <a:p>
                      <a:pPr marL="0" algn="ctr" defTabSz="914400" rtl="0" eaLnBrk="1" latinLnBrk="0" hangingPunct="1"/>
                      <a:r>
                        <a:rPr lang="en-US" altLang="zh-TW" sz="1200" b="1" kern="1200">
                          <a:solidFill>
                            <a:schemeClr val="lt1"/>
                          </a:solidFill>
                          <a:latin typeface="+mj-lt"/>
                          <a:ea typeface="+mn-ea"/>
                          <a:cs typeface="+mn-cs"/>
                        </a:rPr>
                        <a:t>Max</a:t>
                      </a:r>
                    </a:p>
                    <a:p>
                      <a:pPr marL="0" algn="ctr" defTabSz="914400" rtl="0" eaLnBrk="1" latinLnBrk="0" hangingPunct="1"/>
                      <a:r>
                        <a:rPr lang="en-US" altLang="zh-TW" sz="1200" b="1" kern="1200">
                          <a:solidFill>
                            <a:schemeClr val="lt1"/>
                          </a:solidFill>
                          <a:latin typeface="+mj-lt"/>
                          <a:ea typeface="+mn-ea"/>
                          <a:cs typeface="+mn-cs"/>
                        </a:rPr>
                        <a:t>JBODs</a:t>
                      </a:r>
                      <a:endParaRPr lang="zh-TW" altLang="en-US" sz="1200" b="1" kern="1200">
                        <a:solidFill>
                          <a:schemeClr val="lt1"/>
                        </a:solidFill>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62626"/>
                    </a:solidFill>
                  </a:tcPr>
                </a:tc>
                <a:tc>
                  <a:txBody>
                    <a:bodyPr/>
                    <a:lstStyle/>
                    <a:p>
                      <a:pPr marL="0" algn="ctr" defTabSz="914400" rtl="0" eaLnBrk="1" latinLnBrk="0" hangingPunct="1"/>
                      <a:r>
                        <a:rPr lang="en-US" altLang="zh-TW" sz="1200" b="1" kern="1200">
                          <a:solidFill>
                            <a:schemeClr val="lt1"/>
                          </a:solidFill>
                          <a:latin typeface="+mj-lt"/>
                          <a:ea typeface="+mn-ea"/>
                          <a:cs typeface="+mn-cs"/>
                        </a:rPr>
                        <a:t>Max Memory</a:t>
                      </a:r>
                      <a:endParaRPr lang="zh-TW" altLang="en-US" sz="1200" b="1" kern="1200">
                        <a:solidFill>
                          <a:schemeClr val="lt1"/>
                        </a:solidFill>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62626"/>
                    </a:solidFill>
                  </a:tcPr>
                </a:tc>
                <a:tc>
                  <a:txBody>
                    <a:bodyPr/>
                    <a:lstStyle/>
                    <a:p>
                      <a:pPr marL="0" algn="ctr" defTabSz="914400" rtl="0" eaLnBrk="1" latinLnBrk="0" hangingPunct="1"/>
                      <a:r>
                        <a:rPr lang="en-US" altLang="zh-TW" sz="1200" b="1" kern="1200">
                          <a:solidFill>
                            <a:schemeClr val="lt1"/>
                          </a:solidFill>
                          <a:latin typeface="+mj-lt"/>
                          <a:ea typeface="+mn-ea"/>
                          <a:cs typeface="+mn-cs"/>
                        </a:rPr>
                        <a:t>BIOS</a:t>
                      </a:r>
                      <a:endParaRPr lang="zh-TW" altLang="en-US" sz="1200" b="1" kern="1200">
                        <a:solidFill>
                          <a:schemeClr val="lt1"/>
                        </a:solidFill>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62626"/>
                    </a:solidFill>
                  </a:tcPr>
                </a:tc>
                <a:tc>
                  <a:txBody>
                    <a:bodyPr/>
                    <a:lstStyle/>
                    <a:p>
                      <a:pPr marL="0" lvl="0" algn="ctr" defTabSz="914400">
                        <a:buNone/>
                      </a:pPr>
                      <a:r>
                        <a:rPr lang="en-US" altLang="zh-TW" sz="1200" b="1" kern="1200">
                          <a:solidFill>
                            <a:schemeClr val="lt1"/>
                          </a:solidFill>
                          <a:latin typeface="+mj-lt"/>
                          <a:ea typeface="+mn-ea"/>
                          <a:cs typeface="+mn-cs"/>
                        </a:rPr>
                        <a:t>Notes</a:t>
                      </a: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262626"/>
                    </a:solidFill>
                  </a:tcPr>
                </a:tc>
                <a:extLst>
                  <a:ext uri="{0D108BD9-81ED-4DB2-BD59-A6C34878D82A}">
                    <a16:rowId xmlns:a16="http://schemas.microsoft.com/office/drawing/2014/main" val="1684081037"/>
                  </a:ext>
                </a:extLst>
              </a:tr>
              <a:tr h="558966">
                <a:tc>
                  <a:txBody>
                    <a:bodyPr/>
                    <a:lstStyle/>
                    <a:p>
                      <a:r>
                        <a:rPr lang="en-US" altLang="zh-TW" sz="1200" b="0" i="0" kern="1200">
                          <a:solidFill>
                            <a:schemeClr val="dk1"/>
                          </a:solidFill>
                          <a:effectLst/>
                          <a:latin typeface="+mj-lt"/>
                          <a:ea typeface="+mn-ea"/>
                          <a:cs typeface="+mn-cs"/>
                        </a:rPr>
                        <a:t>TS-h3087XU-RP</a:t>
                      </a:r>
                      <a:endParaRPr lang="zh-TW" altLang="en-US" sz="1200" b="0" i="0" kern="1200">
                        <a:solidFill>
                          <a:schemeClr val="dk1"/>
                        </a:solidFill>
                        <a:effectLst/>
                        <a:latin typeface="+mj-lt"/>
                        <a:ea typeface="+mn-ea"/>
                        <a:cs typeface="+mn-cs"/>
                      </a:endParaRPr>
                    </a:p>
                  </a:txBody>
                  <a:tcPr anchor="ctr">
                    <a:lnL w="12700" cmpd="sng">
                      <a:noFill/>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2D3D4"/>
                    </a:solidFill>
                  </a:tcPr>
                </a:tc>
                <a:tc>
                  <a:txBody>
                    <a:bodyPr/>
                    <a:lstStyle/>
                    <a:p>
                      <a:r>
                        <a:rPr lang="en-US" altLang="zh-TW" sz="1200" b="0" i="0" kern="1200">
                          <a:solidFill>
                            <a:schemeClr val="dk1"/>
                          </a:solidFill>
                          <a:effectLst/>
                          <a:latin typeface="+mj-lt"/>
                          <a:ea typeface="+mn-ea"/>
                          <a:cs typeface="+mn-cs"/>
                        </a:rPr>
                        <a:t>Slot 2, Slot 3</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QXP-3X4PES</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32Gb/s</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1 PB</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4</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128 GB</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2D3D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i="0" kern="1200">
                          <a:solidFill>
                            <a:schemeClr val="dk1"/>
                          </a:solidFill>
                          <a:effectLst/>
                          <a:latin typeface="+mj-lt"/>
                          <a:ea typeface="+mn-ea"/>
                          <a:cs typeface="+mn-cs"/>
                          <a:hlinkClick r:id="rId3"/>
                        </a:rPr>
                        <a:t>Q08HAR16</a:t>
                      </a:r>
                      <a:r>
                        <a:rPr lang="en-US" altLang="zh-TW" sz="1200" b="0" i="0" kern="1200">
                          <a:solidFill>
                            <a:schemeClr val="dk1"/>
                          </a:solidFill>
                          <a:effectLst/>
                          <a:latin typeface="+mj-lt"/>
                          <a:ea typeface="+mn-ea"/>
                          <a:cs typeface="+mn-cs"/>
                        </a:rPr>
                        <a:t> above</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2D3D4"/>
                    </a:solidFill>
                  </a:tcPr>
                </a:tc>
                <a:tc>
                  <a:txBody>
                    <a:bodyPr/>
                    <a:lstStyle/>
                    <a:p>
                      <a:pPr marL="0" lvl="0" indent="0" algn="ctr" defTabSz="914400">
                        <a:lnSpc>
                          <a:spcPct val="100000"/>
                        </a:lnSpc>
                        <a:spcBef>
                          <a:spcPts val="0"/>
                        </a:spcBef>
                        <a:spcAft>
                          <a:spcPts val="0"/>
                        </a:spcAft>
                        <a:buNone/>
                        <a:tabLst/>
                        <a:defRPr/>
                      </a:pPr>
                      <a:endParaRPr lang="en-US" altLang="zh-TW"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D2D3D4"/>
                    </a:solidFill>
                  </a:tcPr>
                </a:tc>
                <a:extLst>
                  <a:ext uri="{0D108BD9-81ED-4DB2-BD59-A6C34878D82A}">
                    <a16:rowId xmlns:a16="http://schemas.microsoft.com/office/drawing/2014/main" val="3950653893"/>
                  </a:ext>
                </a:extLst>
              </a:tr>
              <a:tr h="5589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a:solidFill>
                            <a:schemeClr val="dk1"/>
                          </a:solidFill>
                          <a:effectLst/>
                          <a:latin typeface="+mj-lt"/>
                          <a:ea typeface="+mn-ea"/>
                          <a:cs typeface="+mn-cs"/>
                        </a:rPr>
                        <a:t>TS-h2287XU-RP, </a:t>
                      </a:r>
                      <a:br>
                        <a:rPr lang="en-US" altLang="zh-TW" sz="1200" b="0" i="0" kern="1200">
                          <a:solidFill>
                            <a:schemeClr val="dk1"/>
                          </a:solidFill>
                          <a:effectLst/>
                          <a:latin typeface="+mj-lt"/>
                          <a:ea typeface="+mn-ea"/>
                          <a:cs typeface="+mn-cs"/>
                        </a:rPr>
                      </a:br>
                      <a:r>
                        <a:rPr lang="en-US" altLang="zh-TW" sz="1200" b="0" i="0" kern="1200">
                          <a:solidFill>
                            <a:schemeClr val="dk1"/>
                          </a:solidFill>
                          <a:effectLst/>
                          <a:latin typeface="+mj-lt"/>
                          <a:ea typeface="+mn-ea"/>
                          <a:cs typeface="+mn-cs"/>
                        </a:rPr>
                        <a:t>TS-h1887XU-RP</a:t>
                      </a: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r>
                        <a:rPr lang="en-US" altLang="zh-TW" sz="1200" b="0" i="0" kern="1200">
                          <a:solidFill>
                            <a:schemeClr val="dk1"/>
                          </a:solidFill>
                          <a:effectLst/>
                          <a:latin typeface="+mj-lt"/>
                          <a:ea typeface="+mn-ea"/>
                          <a:cs typeface="+mn-cs"/>
                        </a:rPr>
                        <a:t>Slot 2, Slot 3</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b="0" i="0" kern="1200">
                          <a:solidFill>
                            <a:schemeClr val="dk1"/>
                          </a:solidFill>
                          <a:effectLst/>
                          <a:latin typeface="+mj-lt"/>
                          <a:ea typeface="+mn-ea"/>
                          <a:cs typeface="+mn-cs"/>
                        </a:rPr>
                        <a:t>QXP-3X4PES</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b="0" i="0" kern="1200">
                          <a:solidFill>
                            <a:schemeClr val="dk1"/>
                          </a:solidFill>
                          <a:effectLst/>
                          <a:latin typeface="+mj-lt"/>
                          <a:ea typeface="+mn-ea"/>
                          <a:cs typeface="+mn-cs"/>
                        </a:rPr>
                        <a:t>32Gb/s</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b="0" i="0" kern="1200">
                          <a:solidFill>
                            <a:schemeClr val="dk1"/>
                          </a:solidFill>
                          <a:effectLst/>
                          <a:latin typeface="+mj-lt"/>
                          <a:ea typeface="+mn-ea"/>
                          <a:cs typeface="+mn-cs"/>
                        </a:rPr>
                        <a:t>1 PB</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b="0" i="0" kern="1200">
                          <a:solidFill>
                            <a:schemeClr val="dk1"/>
                          </a:solidFill>
                          <a:effectLst/>
                          <a:latin typeface="+mj-lt"/>
                          <a:ea typeface="+mn-ea"/>
                          <a:cs typeface="+mn-cs"/>
                        </a:rPr>
                        <a:t>4</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b="0" i="0" kern="1200">
                          <a:solidFill>
                            <a:schemeClr val="dk1"/>
                          </a:solidFill>
                          <a:effectLst/>
                          <a:latin typeface="+mj-lt"/>
                          <a:ea typeface="+mn-ea"/>
                          <a:cs typeface="+mn-cs"/>
                        </a:rPr>
                        <a:t>128 GB</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i="0" kern="1200">
                          <a:solidFill>
                            <a:schemeClr val="dk1"/>
                          </a:solidFill>
                          <a:effectLst/>
                          <a:latin typeface="+mj-lt"/>
                          <a:ea typeface="+mn-ea"/>
                          <a:cs typeface="+mn-cs"/>
                          <a:hlinkClick r:id="rId4"/>
                        </a:rPr>
                        <a:t>Q084AR15</a:t>
                      </a:r>
                      <a:r>
                        <a:rPr lang="en-US" altLang="zh-TW" sz="1200" b="0" i="0" kern="1200">
                          <a:solidFill>
                            <a:schemeClr val="dk1"/>
                          </a:solidFill>
                          <a:effectLst/>
                          <a:latin typeface="+mj-lt"/>
                          <a:ea typeface="+mn-ea"/>
                          <a:cs typeface="+mn-cs"/>
                        </a:rPr>
                        <a:t> above</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marL="0" lvl="0" indent="0" algn="ctr" defTabSz="914400">
                        <a:lnSpc>
                          <a:spcPct val="100000"/>
                        </a:lnSpc>
                        <a:spcBef>
                          <a:spcPts val="0"/>
                        </a:spcBef>
                        <a:spcAft>
                          <a:spcPts val="0"/>
                        </a:spcAft>
                        <a:buNone/>
                        <a:tabLst/>
                        <a:defRPr/>
                      </a:pPr>
                      <a:endParaRPr lang="en-US" altLang="zh-TW"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1810742883"/>
                  </a:ext>
                </a:extLst>
              </a:tr>
              <a:tr h="558966">
                <a:tc>
                  <a:txBody>
                    <a:bodyPr/>
                    <a:lstStyle/>
                    <a:p>
                      <a:r>
                        <a:rPr lang="en-US" altLang="zh-TW" sz="1200" b="0" i="0" kern="1200">
                          <a:solidFill>
                            <a:schemeClr val="dk1"/>
                          </a:solidFill>
                          <a:effectLst/>
                          <a:latin typeface="+mj-lt"/>
                          <a:ea typeface="+mn-ea"/>
                          <a:cs typeface="+mn-cs"/>
                        </a:rPr>
                        <a:t>TS-h987XU-RP</a:t>
                      </a:r>
                      <a:endParaRPr lang="zh-TW" altLang="en-US" sz="1200">
                        <a:latin typeface="+mj-lt"/>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a:latin typeface="+mj-lt"/>
                        </a:rPr>
                        <a:t>Slot 1</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a:latin typeface="+mj-lt"/>
                        </a:rPr>
                        <a:t>QXP-3X8PES</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a:latin typeface="+mj-lt"/>
                        </a:rPr>
                        <a:t>64Gb/s</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1 PB</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4</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128 GB</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hlinkClick r:id="rId5"/>
                        </a:rPr>
                        <a:t>Q08DAR17</a:t>
                      </a:r>
                      <a:r>
                        <a:rPr lang="en-US" altLang="zh-TW" sz="1200" b="0" i="0" kern="1200">
                          <a:solidFill>
                            <a:schemeClr val="dk1"/>
                          </a:solidFill>
                          <a:effectLst/>
                          <a:latin typeface="+mj-lt"/>
                          <a:ea typeface="+mn-ea"/>
                          <a:cs typeface="+mn-cs"/>
                        </a:rPr>
                        <a:t> above</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lvl="0" algn="ctr">
                        <a:buNone/>
                      </a:pPr>
                      <a:endParaRPr lang="en-US" altLang="zh-TW"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2D3D4"/>
                    </a:solidFill>
                  </a:tcPr>
                </a:tc>
                <a:extLst>
                  <a:ext uri="{0D108BD9-81ED-4DB2-BD59-A6C34878D82A}">
                    <a16:rowId xmlns:a16="http://schemas.microsoft.com/office/drawing/2014/main" val="2587003074"/>
                  </a:ext>
                </a:extLst>
              </a:tr>
              <a:tr h="453384">
                <a:tc>
                  <a:txBody>
                    <a:bodyPr/>
                    <a:lstStyle/>
                    <a:p>
                      <a:r>
                        <a:rPr lang="en-US" altLang="zh-TW" sz="1200">
                          <a:latin typeface="+mj-lt"/>
                        </a:rPr>
                        <a:t>TDS-h2489FU</a:t>
                      </a:r>
                      <a:endParaRPr lang="zh-TW" altLang="en-US" sz="1200">
                        <a:latin typeface="+mj-lt"/>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a:latin typeface="+mj-lt"/>
                        </a:rPr>
                        <a:t>Slot 1</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rPr>
                        <a:t>QXP-3X8PES</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rPr>
                        <a:t>64Gb/s</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rPr>
                        <a:t>3 PB</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rPr>
                        <a:t>10</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rPr>
                        <a:t>1000 GB</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hlinkClick r:id="rId6"/>
                        </a:rPr>
                        <a:t>Q053AR24</a:t>
                      </a:r>
                      <a:r>
                        <a:rPr lang="en-US" altLang="zh-TW" sz="1200">
                          <a:latin typeface="+mj-lt"/>
                        </a:rPr>
                        <a:t> above</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lvl="0" algn="ctr">
                        <a:buNone/>
                      </a:pPr>
                      <a:endParaRPr lang="en-US" altLang="zh-TW" sz="1200">
                        <a:latin typeface="+mj-lt"/>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2777289037"/>
                  </a:ext>
                </a:extLst>
              </a:tr>
              <a:tr h="1045374">
                <a:tc>
                  <a:txBody>
                    <a:bodyPr/>
                    <a:lstStyle/>
                    <a:p>
                      <a:r>
                        <a:rPr lang="en-US" altLang="zh-TW" sz="1200">
                          <a:latin typeface="+mj-lt"/>
                        </a:rPr>
                        <a:t>TS-h2490FU</a:t>
                      </a:r>
                      <a:endParaRPr lang="zh-TW" altLang="en-US" sz="1200">
                        <a:latin typeface="+mj-lt"/>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ltLang="zh-TW" sz="1200">
                          <a:latin typeface="+mj-lt"/>
                        </a:rPr>
                        <a:t>Slot 1, Slot 2, Slot 3</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QXP-3X4PES</a:t>
                      </a:r>
                    </a:p>
                    <a:p>
                      <a:pPr lvl="0" algn="ctr">
                        <a:buNone/>
                      </a:pPr>
                      <a:r>
                        <a:rPr lang="en-US" altLang="zh-TW" sz="1200" b="0" i="0" kern="1200">
                          <a:solidFill>
                            <a:schemeClr val="dk1"/>
                          </a:solidFill>
                          <a:effectLst/>
                          <a:latin typeface="+mj-lt"/>
                          <a:ea typeface="+mn-ea"/>
                          <a:cs typeface="+mn-cs"/>
                        </a:rPr>
                        <a:t>QXP-3X8PES </a:t>
                      </a:r>
                      <a:br>
                        <a:rPr lang="en-US" altLang="zh-TW" sz="1200" b="0" i="0" kern="1200">
                          <a:solidFill>
                            <a:schemeClr val="dk1"/>
                          </a:solidFill>
                          <a:effectLst/>
                          <a:latin typeface="+mj-lt"/>
                          <a:ea typeface="+mn-ea"/>
                          <a:cs typeface="+mn-cs"/>
                        </a:rPr>
                      </a:br>
                      <a:r>
                        <a:rPr lang="en-US" altLang="zh-TW" sz="1200" b="0" i="0" kern="1200">
                          <a:solidFill>
                            <a:schemeClr val="dk1"/>
                          </a:solidFill>
                          <a:effectLst/>
                          <a:latin typeface="+mj-lt"/>
                          <a:ea typeface="+mn-ea"/>
                          <a:cs typeface="+mn-cs"/>
                        </a:rPr>
                        <a:t>( Slot 2 only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64Gb/s</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a:latin typeface="+mj-lt"/>
                        </a:rPr>
                        <a:t>4 PB</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a:latin typeface="+mj-lt"/>
                        </a:rPr>
                        <a:t>12</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a:latin typeface="+mj-lt"/>
                        </a:rPr>
                        <a:t>4000 GB</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a:latin typeface="+mj-lt"/>
                          <a:hlinkClick r:id="rId7"/>
                        </a:rPr>
                        <a:t>Q03XAR19</a:t>
                      </a:r>
                      <a:r>
                        <a:rPr lang="en-US" altLang="zh-TW" sz="1200">
                          <a:latin typeface="+mj-lt"/>
                        </a:rPr>
                        <a:t> above</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lvl="0" algn="ctr">
                        <a:buNone/>
                      </a:pPr>
                      <a:r>
                        <a:rPr lang="en-US" sz="1200" b="0" i="0" u="none" strike="noStrike" baseline="0" noProof="0">
                          <a:solidFill>
                            <a:srgbClr val="000000"/>
                          </a:solidFill>
                          <a:latin typeface="+mj-lt"/>
                        </a:rPr>
                        <a:t>Only PCIe slot 2 can support 64Gb/s and the maximum # of JBOD is 4. However, if the slot 3 is used, then the slot 2 bandwidth becomes 32Gb/s.</a:t>
                      </a:r>
                      <a:endParaRPr lang="zh-TW" altLang="en-US">
                        <a:latin typeface="+mj-lt"/>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2D3D4"/>
                    </a:solidFill>
                  </a:tcPr>
                </a:tc>
                <a:extLst>
                  <a:ext uri="{0D108BD9-81ED-4DB2-BD59-A6C34878D82A}">
                    <a16:rowId xmlns:a16="http://schemas.microsoft.com/office/drawing/2014/main" val="697159445"/>
                  </a:ext>
                </a:extLst>
              </a:tr>
              <a:tr h="558966">
                <a:tc>
                  <a:txBody>
                    <a:bodyPr/>
                    <a:lstStyle/>
                    <a:p>
                      <a:r>
                        <a:rPr lang="en-US" altLang="zh-TW" sz="1200">
                          <a:latin typeface="+mj-lt"/>
                        </a:rPr>
                        <a:t>TS-h1090FU</a:t>
                      </a:r>
                      <a:endParaRPr lang="zh-TW" altLang="en-US" sz="1200">
                        <a:latin typeface="+mj-lt"/>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a:latin typeface="+mj-lt"/>
                        </a:rPr>
                        <a:t>Slot 1, Slot 2</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rPr>
                        <a:t>QXP-3X8PES</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rPr>
                        <a:t>64Gb/s</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rPr>
                        <a:t>2 PB</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rPr>
                        <a:t>8</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rPr>
                        <a:t>1000 GB</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algn="ctr"/>
                      <a:r>
                        <a:rPr lang="en-US" altLang="zh-TW" sz="1200">
                          <a:latin typeface="+mj-lt"/>
                          <a:hlinkClick r:id="rId8"/>
                        </a:rPr>
                        <a:t>Q09BRR10</a:t>
                      </a:r>
                      <a:r>
                        <a:rPr lang="en-US" altLang="zh-TW" sz="1200">
                          <a:latin typeface="+mj-lt"/>
                        </a:rPr>
                        <a:t> above</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1EFF3"/>
                    </a:solidFill>
                  </a:tcPr>
                </a:tc>
                <a:tc>
                  <a:txBody>
                    <a:bodyPr/>
                    <a:lstStyle/>
                    <a:p>
                      <a:pPr lvl="0" algn="ctr">
                        <a:buNone/>
                      </a:pPr>
                      <a:endParaRPr lang="en-US" altLang="zh-TW" sz="1200">
                        <a:latin typeface="+mj-lt"/>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1EFF3"/>
                    </a:solidFill>
                  </a:tcPr>
                </a:tc>
                <a:extLst>
                  <a:ext uri="{0D108BD9-81ED-4DB2-BD59-A6C34878D82A}">
                    <a16:rowId xmlns:a16="http://schemas.microsoft.com/office/drawing/2014/main" val="2599360969"/>
                  </a:ext>
                </a:extLst>
              </a:tr>
              <a:tr h="558966">
                <a:tc>
                  <a:txBody>
                    <a:bodyPr/>
                    <a:lstStyle/>
                    <a:p>
                      <a:r>
                        <a:rPr lang="en-US" altLang="zh-TW" sz="1200">
                          <a:latin typeface="+mj-lt"/>
                        </a:rPr>
                        <a:t>TS-855eU, TS-855eU-RP</a:t>
                      </a:r>
                      <a:endParaRPr lang="zh-TW" altLang="en-US" sz="1200">
                        <a:latin typeface="+mj-lt"/>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a:latin typeface="+mj-lt"/>
                        </a:rPr>
                        <a:t>Slot 2</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QXP-3X4PES</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b="0" i="0" kern="1200">
                          <a:solidFill>
                            <a:schemeClr val="dk1"/>
                          </a:solidFill>
                          <a:effectLst/>
                          <a:latin typeface="+mj-lt"/>
                          <a:ea typeface="+mn-ea"/>
                          <a:cs typeface="+mn-cs"/>
                        </a:rPr>
                        <a:t>32Gb/s</a:t>
                      </a:r>
                      <a:endParaRPr lang="zh-TW" altLang="en-US" sz="1200" b="0" i="0" kern="1200">
                        <a:solidFill>
                          <a:schemeClr val="dk1"/>
                        </a:solidFill>
                        <a:effectLst/>
                        <a:latin typeface="+mj-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a:latin typeface="+mj-lt"/>
                        </a:rPr>
                        <a:t>0.5 PB</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a:latin typeface="+mj-lt"/>
                        </a:rPr>
                        <a:t>2</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a:latin typeface="+mj-lt"/>
                        </a:rPr>
                        <a:t>64 GB</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algn="ctr"/>
                      <a:r>
                        <a:rPr lang="en-US" altLang="zh-TW" sz="1200">
                          <a:latin typeface="+mj-lt"/>
                          <a:hlinkClick r:id="rId9"/>
                        </a:rPr>
                        <a:t>Q0BUAR08</a:t>
                      </a:r>
                      <a:r>
                        <a:rPr lang="en-US" altLang="zh-TW" sz="1200">
                          <a:latin typeface="+mj-lt"/>
                        </a:rPr>
                        <a:t> </a:t>
                      </a:r>
                      <a:br>
                        <a:rPr lang="en-US" altLang="zh-TW" sz="1200">
                          <a:latin typeface="+mj-lt"/>
                        </a:rPr>
                      </a:br>
                      <a:r>
                        <a:rPr lang="en-US" altLang="zh-TW" sz="1200">
                          <a:latin typeface="+mj-lt"/>
                        </a:rPr>
                        <a:t>above</a:t>
                      </a:r>
                      <a:endParaRPr lang="zh-TW" altLang="en-US" sz="1200">
                        <a:latin typeface="+mj-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D3D4"/>
                    </a:solidFill>
                  </a:tcPr>
                </a:tc>
                <a:tc>
                  <a:txBody>
                    <a:bodyPr/>
                    <a:lstStyle/>
                    <a:p>
                      <a:pPr lvl="0" algn="ctr">
                        <a:buNone/>
                      </a:pPr>
                      <a:endParaRPr lang="en-US" altLang="zh-TW" sz="1200">
                        <a:latin typeface="+mj-lt"/>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2D3D4"/>
                    </a:solidFill>
                  </a:tcPr>
                </a:tc>
                <a:extLst>
                  <a:ext uri="{0D108BD9-81ED-4DB2-BD59-A6C34878D82A}">
                    <a16:rowId xmlns:a16="http://schemas.microsoft.com/office/drawing/2014/main" val="4008762656"/>
                  </a:ext>
                </a:extLst>
              </a:tr>
            </a:tbl>
          </a:graphicData>
        </a:graphic>
      </p:graphicFrame>
      <p:sp>
        <p:nvSpPr>
          <p:cNvPr id="4" name="標題 1">
            <a:extLst>
              <a:ext uri="{FF2B5EF4-FFF2-40B4-BE49-F238E27FC236}">
                <a16:creationId xmlns:a16="http://schemas.microsoft.com/office/drawing/2014/main" id="{59144094-36C1-80F0-D89D-2274FE567CA5}"/>
              </a:ext>
            </a:extLst>
          </p:cNvPr>
          <p:cNvSpPr txBox="1">
            <a:spLocks/>
          </p:cNvSpPr>
          <p:nvPr/>
        </p:nvSpPr>
        <p:spPr>
          <a:xfrm>
            <a:off x="134130" y="379397"/>
            <a:ext cx="11759290" cy="962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b="1">
                <a:solidFill>
                  <a:schemeClr val="bg1"/>
                </a:solidFill>
              </a:rPr>
              <a:t>The supported NAS models as of Dec. 2023</a:t>
            </a:r>
          </a:p>
        </p:txBody>
      </p:sp>
    </p:spTree>
    <p:extLst>
      <p:ext uri="{BB962C8B-B14F-4D97-AF65-F5344CB8AC3E}">
        <p14:creationId xmlns:p14="http://schemas.microsoft.com/office/powerpoint/2010/main" val="235670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7CB05477-027F-C035-249C-86DA01F83A59}"/>
              </a:ext>
            </a:extLst>
          </p:cNvPr>
          <p:cNvSpPr txBox="1"/>
          <p:nvPr/>
        </p:nvSpPr>
        <p:spPr>
          <a:xfrm>
            <a:off x="576883" y="463627"/>
            <a:ext cx="11038233" cy="1446550"/>
          </a:xfrm>
          <a:prstGeom prst="rect">
            <a:avLst/>
          </a:prstGeom>
          <a:noFill/>
        </p:spPr>
        <p:txBody>
          <a:bodyPr wrap="square" rtlCol="0">
            <a:spAutoFit/>
          </a:bodyPr>
          <a:lstStyle/>
          <a:p>
            <a:pPr algn="ctr"/>
            <a:r>
              <a:rPr lang="en-US" altLang="zh-TW" sz="4400" b="1">
                <a:solidFill>
                  <a:schemeClr val="bg1"/>
                </a:solidFill>
                <a:latin typeface="+mj-lt"/>
                <a:ea typeface="微軟正黑體" panose="020B0604030504040204" pitchFamily="34" charset="-120"/>
              </a:rPr>
              <a:t>The 2</a:t>
            </a:r>
            <a:r>
              <a:rPr lang="en-US" altLang="zh-TW" sz="4400" b="1" baseline="30000">
                <a:solidFill>
                  <a:schemeClr val="bg1"/>
                </a:solidFill>
                <a:latin typeface="+mj-lt"/>
                <a:ea typeface="微軟正黑體" panose="020B0604030504040204" pitchFamily="34" charset="-120"/>
              </a:rPr>
              <a:t>nd</a:t>
            </a:r>
            <a:r>
              <a:rPr lang="en-US" altLang="zh-TW" sz="4400" b="1">
                <a:solidFill>
                  <a:schemeClr val="bg1"/>
                </a:solidFill>
                <a:latin typeface="+mj-lt"/>
                <a:ea typeface="微軟正黑體" panose="020B0604030504040204" pitchFamily="34" charset="-120"/>
              </a:rPr>
              <a:t> phase of compatible rackmount NAS is planned for 2024 Q1</a:t>
            </a:r>
            <a:endParaRPr lang="zh-TW" altLang="en-US" sz="4400" b="1">
              <a:solidFill>
                <a:schemeClr val="bg1"/>
              </a:solidFill>
              <a:latin typeface="+mj-lt"/>
              <a:ea typeface="微軟正黑體" panose="020B0604030504040204" pitchFamily="34" charset="-120"/>
            </a:endParaRPr>
          </a:p>
        </p:txBody>
      </p:sp>
      <p:sp>
        <p:nvSpPr>
          <p:cNvPr id="4" name="文字方塊 3">
            <a:extLst>
              <a:ext uri="{FF2B5EF4-FFF2-40B4-BE49-F238E27FC236}">
                <a16:creationId xmlns:a16="http://schemas.microsoft.com/office/drawing/2014/main" id="{8A45C5C7-E1C3-D28D-9DE9-B42167A6A361}"/>
              </a:ext>
            </a:extLst>
          </p:cNvPr>
          <p:cNvSpPr txBox="1"/>
          <p:nvPr/>
        </p:nvSpPr>
        <p:spPr>
          <a:xfrm>
            <a:off x="3052761" y="2232565"/>
            <a:ext cx="6086475" cy="461665"/>
          </a:xfrm>
          <a:prstGeom prst="rect">
            <a:avLst/>
          </a:prstGeom>
          <a:noFill/>
        </p:spPr>
        <p:txBody>
          <a:bodyPr wrap="square" rtlCol="0">
            <a:spAutoFit/>
          </a:bodyPr>
          <a:lstStyle/>
          <a:p>
            <a:pPr algn="ctr"/>
            <a:r>
              <a:rPr lang="en-US" altLang="zh-TW" sz="2400" b="1">
                <a:solidFill>
                  <a:schemeClr val="bg1"/>
                </a:solidFill>
                <a:latin typeface="微軟正黑體" panose="020B0604030504040204" pitchFamily="34" charset="-120"/>
                <a:ea typeface="微軟正黑體" panose="020B0604030504040204" pitchFamily="34" charset="-120"/>
              </a:rPr>
              <a:t>Models</a:t>
            </a:r>
            <a:endParaRPr lang="zh-TW" altLang="en-US" sz="2400" b="1">
              <a:solidFill>
                <a:schemeClr val="bg1"/>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1A6FC5E1-99F8-7D79-24DB-70E3BF800AD8}"/>
              </a:ext>
            </a:extLst>
          </p:cNvPr>
          <p:cNvSpPr txBox="1"/>
          <p:nvPr/>
        </p:nvSpPr>
        <p:spPr>
          <a:xfrm>
            <a:off x="0" y="2725888"/>
            <a:ext cx="12191999" cy="1293559"/>
          </a:xfrm>
          <a:prstGeom prst="rect">
            <a:avLst/>
          </a:prstGeom>
          <a:noFill/>
        </p:spPr>
        <p:txBody>
          <a:bodyPr wrap="square" rtlCol="0">
            <a:spAutoFit/>
          </a:bodyPr>
          <a:lstStyle/>
          <a:p>
            <a:pPr algn="ctr">
              <a:lnSpc>
                <a:spcPts val="2400"/>
              </a:lnSpc>
              <a:spcBef>
                <a:spcPts val="1800"/>
              </a:spcBef>
            </a:pPr>
            <a:r>
              <a:rPr lang="en-US" altLang="zh-TW" sz="1600" spc="100">
                <a:solidFill>
                  <a:schemeClr val="bg1"/>
                </a:solidFill>
                <a:latin typeface="微軟正黑體" panose="020B0604030504040204" pitchFamily="34" charset="-120"/>
                <a:ea typeface="微軟正黑體" panose="020B0604030504040204" pitchFamily="34" charset="-120"/>
              </a:rPr>
              <a:t>TS-h1886XU-RP R2, TS-h2483XU-RP, TS-2483XU-RP, TS-h1683XU-RP, TS-1683XU-RP, TS-h1283XU-RP, </a:t>
            </a:r>
            <a:br>
              <a:rPr lang="en-US" altLang="zh-TW" sz="1600" spc="100">
                <a:solidFill>
                  <a:schemeClr val="bg1"/>
                </a:solidFill>
                <a:latin typeface="微軟正黑體" panose="020B0604030504040204" pitchFamily="34" charset="-120"/>
                <a:ea typeface="微軟正黑體" panose="020B0604030504040204" pitchFamily="34" charset="-120"/>
              </a:rPr>
            </a:br>
            <a:r>
              <a:rPr lang="en-US" altLang="zh-TW" sz="1600" spc="100">
                <a:solidFill>
                  <a:schemeClr val="bg1"/>
                </a:solidFill>
                <a:latin typeface="微軟正黑體" panose="020B0604030504040204" pitchFamily="34" charset="-120"/>
                <a:ea typeface="微軟正黑體" panose="020B0604030504040204" pitchFamily="34" charset="-120"/>
              </a:rPr>
              <a:t>TS-1283XU-RP, TS-883XU-RP, TS-983XU-RP, TS-h3088XU-RP, TS-h2477XU-RP, TS-h1677XU-RP, </a:t>
            </a:r>
            <a:br>
              <a:rPr lang="en-US" altLang="zh-TW" sz="1600" spc="100">
                <a:solidFill>
                  <a:schemeClr val="bg1"/>
                </a:solidFill>
                <a:latin typeface="微軟正黑體" panose="020B0604030504040204" pitchFamily="34" charset="-120"/>
                <a:ea typeface="微軟正黑體" panose="020B0604030504040204" pitchFamily="34" charset="-120"/>
              </a:rPr>
            </a:br>
            <a:r>
              <a:rPr lang="en-US" altLang="zh-TW" sz="1600" spc="100">
                <a:solidFill>
                  <a:schemeClr val="bg1"/>
                </a:solidFill>
                <a:latin typeface="微軟正黑體" panose="020B0604030504040204" pitchFamily="34" charset="-120"/>
                <a:ea typeface="微軟正黑體" panose="020B0604030504040204" pitchFamily="34" charset="-120"/>
              </a:rPr>
              <a:t>TS-h1277XU-RP, TS-877XU-RP, TS-h977XU-RP, TS-h977XU, TS-1273AU-RP, TS-1673AU-RP, TS-873AeU, </a:t>
            </a:r>
            <a:br>
              <a:rPr lang="en-US" altLang="zh-TW" sz="1600" spc="100">
                <a:solidFill>
                  <a:schemeClr val="bg1"/>
                </a:solidFill>
                <a:latin typeface="微軟正黑體" panose="020B0604030504040204" pitchFamily="34" charset="-120"/>
                <a:ea typeface="微軟正黑體" panose="020B0604030504040204" pitchFamily="34" charset="-120"/>
              </a:rPr>
            </a:br>
            <a:r>
              <a:rPr lang="en-US" altLang="zh-TW" sz="1600" spc="100">
                <a:solidFill>
                  <a:schemeClr val="bg1"/>
                </a:solidFill>
                <a:latin typeface="微軟正黑體" panose="020B0604030504040204" pitchFamily="34" charset="-120"/>
                <a:ea typeface="微軟正黑體" panose="020B0604030504040204" pitchFamily="34" charset="-120"/>
              </a:rPr>
              <a:t>TS-873AeU-RP, TS-h3077AFU-RP, TS-h1677AXU-RP, TS-h1277AXU-RP</a:t>
            </a:r>
            <a:endParaRPr lang="zh-TW" altLang="en-US" sz="1600" spc="100">
              <a:solidFill>
                <a:schemeClr val="bg1"/>
              </a:solidFill>
              <a:latin typeface="微軟正黑體" panose="020B0604030504040204" pitchFamily="34" charset="-120"/>
              <a:ea typeface="微軟正黑體" panose="020B0604030504040204" pitchFamily="34" charset="-120"/>
            </a:endParaRPr>
          </a:p>
        </p:txBody>
      </p:sp>
      <p:grpSp>
        <p:nvGrpSpPr>
          <p:cNvPr id="7" name="群組 6">
            <a:extLst>
              <a:ext uri="{FF2B5EF4-FFF2-40B4-BE49-F238E27FC236}">
                <a16:creationId xmlns:a16="http://schemas.microsoft.com/office/drawing/2014/main" id="{E3A9E606-460E-E1D0-4F3E-E4BD6B65EC18}"/>
              </a:ext>
            </a:extLst>
          </p:cNvPr>
          <p:cNvGrpSpPr/>
          <p:nvPr/>
        </p:nvGrpSpPr>
        <p:grpSpPr>
          <a:xfrm>
            <a:off x="0" y="4691856"/>
            <a:ext cx="12192000" cy="2317952"/>
            <a:chOff x="476988" y="5219088"/>
            <a:chExt cx="9329582" cy="1773747"/>
          </a:xfrm>
        </p:grpSpPr>
        <p:pic>
          <p:nvPicPr>
            <p:cNvPr id="10" name="圖片 9">
              <a:extLst>
                <a:ext uri="{FF2B5EF4-FFF2-40B4-BE49-F238E27FC236}">
                  <a16:creationId xmlns:a16="http://schemas.microsoft.com/office/drawing/2014/main" id="{9B3D0B2A-BA80-385B-4416-174226DCE3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7224" y="5557365"/>
              <a:ext cx="3472745" cy="640315"/>
            </a:xfrm>
            <a:prstGeom prst="rect">
              <a:avLst/>
            </a:prstGeom>
          </p:spPr>
        </p:pic>
        <p:pic>
          <p:nvPicPr>
            <p:cNvPr id="11" name="圖片 10" descr="一張含有 文字, 電子用品, 電腦 的圖片&#10;&#10;自動產生的描述">
              <a:extLst>
                <a:ext uri="{FF2B5EF4-FFF2-40B4-BE49-F238E27FC236}">
                  <a16:creationId xmlns:a16="http://schemas.microsoft.com/office/drawing/2014/main" id="{33C26D58-2068-667D-9033-E5A127E6F96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6697"/>
            <a:stretch/>
          </p:blipFill>
          <p:spPr>
            <a:xfrm>
              <a:off x="476988" y="6077584"/>
              <a:ext cx="3641625" cy="915251"/>
            </a:xfrm>
            <a:prstGeom prst="rect">
              <a:avLst/>
            </a:prstGeom>
          </p:spPr>
        </p:pic>
        <p:pic>
          <p:nvPicPr>
            <p:cNvPr id="12" name="圖片 11" descr="一張含有 螢幕擷取畫面, 文字 的圖片&#10;&#10;自動產生的描述">
              <a:extLst>
                <a:ext uri="{FF2B5EF4-FFF2-40B4-BE49-F238E27FC236}">
                  <a16:creationId xmlns:a16="http://schemas.microsoft.com/office/drawing/2014/main" id="{0939A95A-3C5B-D8C2-68FF-7A4B3540315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18000"/>
                      </a14:imgEffect>
                    </a14:imgLayer>
                  </a14:imgProps>
                </a:ext>
              </a:extLst>
            </a:blip>
            <a:stretch>
              <a:fillRect/>
            </a:stretch>
          </p:blipFill>
          <p:spPr>
            <a:xfrm>
              <a:off x="3605787" y="5567921"/>
              <a:ext cx="3560080" cy="1290078"/>
            </a:xfrm>
            <a:prstGeom prst="rect">
              <a:avLst/>
            </a:prstGeom>
            <a:effectLst>
              <a:outerShdw blurRad="292100" dist="304800" dir="10500000" algn="tr" rotWithShape="0">
                <a:prstClr val="black">
                  <a:alpha val="71000"/>
                </a:prstClr>
              </a:outerShdw>
            </a:effectLst>
          </p:spPr>
        </p:pic>
        <p:pic>
          <p:nvPicPr>
            <p:cNvPr id="13" name="圖片 12" descr="一張含有 電子產品, 電腦 的圖片&#10;&#10;自動產生的描述">
              <a:extLst>
                <a:ext uri="{FF2B5EF4-FFF2-40B4-BE49-F238E27FC236}">
                  <a16:creationId xmlns:a16="http://schemas.microsoft.com/office/drawing/2014/main" id="{8E1EDE59-DDC5-B39A-0EEE-EF58280ADA6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15000"/>
                      </a14:imgEffect>
                    </a14:imgLayer>
                  </a14:imgProps>
                </a:ext>
              </a:extLst>
            </a:blip>
            <a:srcRect r="20762"/>
            <a:stretch/>
          </p:blipFill>
          <p:spPr>
            <a:xfrm>
              <a:off x="6946147" y="5877523"/>
              <a:ext cx="2860423" cy="975507"/>
            </a:xfrm>
            <a:prstGeom prst="rect">
              <a:avLst/>
            </a:prstGeom>
            <a:effectLst>
              <a:outerShdw blurRad="292100" dist="304800" dir="10500000" algn="tr" rotWithShape="0">
                <a:prstClr val="black">
                  <a:alpha val="94000"/>
                </a:prstClr>
              </a:outerShdw>
            </a:effectLst>
          </p:spPr>
        </p:pic>
        <p:pic>
          <p:nvPicPr>
            <p:cNvPr id="14" name="圖片 13" descr="一張含有 電子產品, 駕駛, 電腦 的圖片&#10;&#10;自動產生的描述">
              <a:extLst>
                <a:ext uri="{FF2B5EF4-FFF2-40B4-BE49-F238E27FC236}">
                  <a16:creationId xmlns:a16="http://schemas.microsoft.com/office/drawing/2014/main" id="{B02BC11E-DD33-E750-4BAD-CE0A00EC6DD5}"/>
                </a:ext>
              </a:extLst>
            </p:cNvPr>
            <p:cNvPicPr>
              <a:picLocks noChangeAspect="1"/>
            </p:cNvPicPr>
            <p:nvPr/>
          </p:nvPicPr>
          <p:blipFill rotWithShape="1">
            <a:blip r:embed="rId9"/>
            <a:srcRect t="46291" r="1615" b="38913"/>
            <a:stretch/>
          </p:blipFill>
          <p:spPr>
            <a:xfrm>
              <a:off x="3597695" y="5219088"/>
              <a:ext cx="3796598" cy="356925"/>
            </a:xfrm>
            <a:prstGeom prst="rect">
              <a:avLst/>
            </a:prstGeom>
          </p:spPr>
        </p:pic>
      </p:grpSp>
    </p:spTree>
    <p:extLst>
      <p:ext uri="{BB962C8B-B14F-4D97-AF65-F5344CB8AC3E}">
        <p14:creationId xmlns:p14="http://schemas.microsoft.com/office/powerpoint/2010/main" val="3166800778"/>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1A028E-7441-B730-51F0-8D95749620DC}"/>
              </a:ext>
            </a:extLst>
          </p:cNvPr>
          <p:cNvSpPr txBox="1">
            <a:spLocks/>
          </p:cNvSpPr>
          <p:nvPr/>
        </p:nvSpPr>
        <p:spPr>
          <a:xfrm>
            <a:off x="0" y="251191"/>
            <a:ext cx="12192000" cy="18888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200" b="1">
                <a:solidFill>
                  <a:srgbClr val="60F217"/>
                </a:solidFill>
                <a:ea typeface="微軟正黑體"/>
                <a:cs typeface="+mj-lt"/>
              </a:rPr>
              <a:t>[ </a:t>
            </a:r>
            <a:r>
              <a:rPr lang="en-US" sz="3200" b="1">
                <a:solidFill>
                  <a:srgbClr val="60F217"/>
                </a:solidFill>
                <a:ea typeface="微軟正黑體"/>
                <a:cs typeface="+mj-lt"/>
              </a:rPr>
              <a:t>Purchase accessories ] </a:t>
            </a:r>
            <a:r>
              <a:rPr lang="en-US" altLang="zh-TW" sz="3200" b="1">
                <a:solidFill>
                  <a:schemeClr val="bg1"/>
                </a:solidFill>
                <a:ea typeface="微軟正黑體"/>
                <a:cs typeface="+mj-lt"/>
              </a:rPr>
              <a:t>Dual-port</a:t>
            </a:r>
            <a:r>
              <a:rPr lang="en-US" altLang="zh-TW" sz="3200" b="1">
                <a:solidFill>
                  <a:schemeClr val="bg1"/>
                </a:solidFill>
                <a:ea typeface="微軟正黑體"/>
              </a:rPr>
              <a:t> PCIe expansion</a:t>
            </a:r>
            <a:r>
              <a:rPr lang="zh-TW" altLang="en-US" sz="3200" b="1">
                <a:solidFill>
                  <a:schemeClr val="bg1"/>
                </a:solidFill>
                <a:ea typeface="微軟正黑體"/>
              </a:rPr>
              <a:t> </a:t>
            </a:r>
            <a:r>
              <a:rPr lang="en-US" altLang="zh-TW" sz="3200" b="1">
                <a:solidFill>
                  <a:schemeClr val="bg1"/>
                </a:solidFill>
                <a:ea typeface="微軟正黑體"/>
              </a:rPr>
              <a:t>cards </a:t>
            </a:r>
            <a:br>
              <a:rPr lang="en-US" altLang="zh-TW" sz="3200" b="1"/>
            </a:br>
            <a:r>
              <a:rPr lang="en-US" altLang="zh-TW" sz="3200" b="1">
                <a:solidFill>
                  <a:schemeClr val="bg1"/>
                </a:solidFill>
                <a:ea typeface="微軟正黑體"/>
              </a:rPr>
              <a:t>QXP-3X8PES, QXP-3X4PES
&amp; connection cables</a:t>
            </a:r>
            <a:r>
              <a:rPr lang="zh-TW" altLang="en-US" sz="3200" b="1">
                <a:solidFill>
                  <a:schemeClr val="bg1"/>
                </a:solidFill>
                <a:ea typeface="微軟正黑體"/>
              </a:rPr>
              <a:t> </a:t>
            </a:r>
            <a:r>
              <a:rPr lang="en-US" altLang="zh-TW" sz="3200" b="1">
                <a:solidFill>
                  <a:schemeClr val="bg1"/>
                </a:solidFill>
                <a:ea typeface="微軟正黑體"/>
              </a:rPr>
              <a:t>CAB-PCIE10M-8644-4X, </a:t>
            </a:r>
            <a:br>
              <a:rPr lang="en-US" altLang="zh-TW" sz="3200" b="1"/>
            </a:br>
            <a:r>
              <a:rPr lang="en-US" altLang="zh-TW" sz="3200" b="1">
                <a:solidFill>
                  <a:schemeClr val="bg1"/>
                </a:solidFill>
                <a:ea typeface="微軟正黑體"/>
              </a:rPr>
              <a:t>CAB-PCIE10M-8644-8X</a:t>
            </a:r>
            <a:endParaRPr lang="zh-TW" altLang="en-US" sz="3200" b="1">
              <a:solidFill>
                <a:schemeClr val="bg1"/>
              </a:solidFill>
              <a:ea typeface="微軟正黑體"/>
            </a:endParaRPr>
          </a:p>
        </p:txBody>
      </p:sp>
      <p:sp>
        <p:nvSpPr>
          <p:cNvPr id="3" name="文字方塊 2">
            <a:extLst>
              <a:ext uri="{FF2B5EF4-FFF2-40B4-BE49-F238E27FC236}">
                <a16:creationId xmlns:a16="http://schemas.microsoft.com/office/drawing/2014/main" id="{BF800635-1B73-B88C-66C9-9F6DACB4BAF9}"/>
              </a:ext>
            </a:extLst>
          </p:cNvPr>
          <p:cNvSpPr txBox="1"/>
          <p:nvPr/>
        </p:nvSpPr>
        <p:spPr>
          <a:xfrm>
            <a:off x="603119" y="2075466"/>
            <a:ext cx="10985762" cy="1659429"/>
          </a:xfrm>
          <a:prstGeom prst="rect">
            <a:avLst/>
          </a:prstGeom>
          <a:noFill/>
        </p:spPr>
        <p:txBody>
          <a:bodyPr wrap="square" lIns="91440" tIns="45720" rIns="91440" bIns="45720" rtlCol="0" anchor="t">
            <a:spAutoFit/>
          </a:bodyPr>
          <a:lstStyle/>
          <a:p>
            <a:pPr>
              <a:lnSpc>
                <a:spcPct val="130000"/>
              </a:lnSpc>
              <a:buClr>
                <a:srgbClr val="3C0668"/>
              </a:buClr>
              <a:defRPr/>
            </a:pPr>
            <a:r>
              <a:rPr lang="en-US" altLang="zh-TW" sz="1600">
                <a:solidFill>
                  <a:schemeClr val="bg1"/>
                </a:solidFill>
                <a:latin typeface="+mj-lt"/>
                <a:ea typeface="微軟正黑體"/>
                <a:cs typeface="Arial"/>
                <a:sym typeface="Arial" panose="020B0604020202020204" pitchFamily="34" charset="0"/>
              </a:rPr>
              <a:t>The new high-speed dual-port PCIe expansion card with 8X/4X special cable supports TL-R1200PES-RP, TL-R1600PES-RP, and TL-R2400PES-RP PCIe JBOD series, providing up to 64Gb/s bandwidth support for QNAP-compatible NAS. </a:t>
            </a:r>
            <a:r>
              <a:rPr lang="en-US" altLang="zh-TW" sz="1600" b="1">
                <a:solidFill>
                  <a:srgbClr val="00FF00"/>
                </a:solidFill>
                <a:latin typeface="+mj-lt"/>
                <a:ea typeface="微軟正黑體"/>
                <a:cs typeface="Arial"/>
                <a:sym typeface="Arial" panose="020B0604020202020204" pitchFamily="34" charset="0"/>
              </a:rPr>
              <a:t>Please note that the JBOD unit does not include an expansion card; it only contains an 8X connection cable. The expansion card and 4X connection cable must be purchased separately. </a:t>
            </a:r>
            <a:r>
              <a:rPr lang="en-US" altLang="zh-TW" sz="1600">
                <a:solidFill>
                  <a:schemeClr val="bg1"/>
                </a:solidFill>
                <a:latin typeface="+mj-lt"/>
                <a:ea typeface="微軟正黑體"/>
                <a:cs typeface="Arial"/>
                <a:sym typeface="Arial" panose="020B0604020202020204" pitchFamily="34" charset="0"/>
              </a:rPr>
              <a:t>Please refer to the PCIe JBOD compatible list for selection.</a:t>
            </a:r>
          </a:p>
        </p:txBody>
      </p:sp>
      <p:sp>
        <p:nvSpPr>
          <p:cNvPr id="5" name="TextBox 8">
            <a:extLst>
              <a:ext uri="{FF2B5EF4-FFF2-40B4-BE49-F238E27FC236}">
                <a16:creationId xmlns:a16="http://schemas.microsoft.com/office/drawing/2014/main" id="{F6C74376-546B-423B-B14A-EDE19C4EBF7C}"/>
              </a:ext>
            </a:extLst>
          </p:cNvPr>
          <p:cNvSpPr txBox="1"/>
          <p:nvPr/>
        </p:nvSpPr>
        <p:spPr>
          <a:xfrm>
            <a:off x="8702434" y="6105113"/>
            <a:ext cx="2876742" cy="646331"/>
          </a:xfrm>
          <a:prstGeom prst="rect">
            <a:avLst/>
          </a:prstGeom>
          <a:noFill/>
        </p:spPr>
        <p:txBody>
          <a:bodyPr wrap="square" lIns="91440" tIns="45720" rIns="91440" bIns="45720" rtlCol="0" anchor="t">
            <a:spAutoFit/>
          </a:bodyPr>
          <a:lstStyle/>
          <a:p>
            <a:pPr algn="ctr"/>
            <a:r>
              <a:rPr lang="en-US" sz="1200">
                <a:solidFill>
                  <a:schemeClr val="bg1"/>
                </a:solidFill>
                <a:latin typeface="+mj-lt"/>
                <a:ea typeface="微軟正黑體"/>
                <a:cs typeface="+mn-lt"/>
                <a:sym typeface="Arial" panose="020B0604020202020204" pitchFamily="34" charset="0"/>
              </a:rPr>
              <a:t>CAB-PCIE10M-8644-4X</a:t>
            </a:r>
          </a:p>
          <a:p>
            <a:pPr algn="ctr"/>
            <a:r>
              <a:rPr lang="en-US" altLang="zh-TW" sz="1200">
                <a:solidFill>
                  <a:schemeClr val="bg1"/>
                </a:solidFill>
                <a:latin typeface="+mj-lt"/>
                <a:ea typeface="微軟正黑體"/>
                <a:cs typeface="+mn-lt"/>
                <a:sym typeface="Arial" panose="020B0604020202020204" pitchFamily="34" charset="0"/>
              </a:rPr>
              <a:t>PCIe JBOD</a:t>
            </a:r>
            <a:r>
              <a:rPr lang="zh-TW" altLang="en-US" sz="1200">
                <a:solidFill>
                  <a:schemeClr val="bg1"/>
                </a:solidFill>
                <a:latin typeface="+mj-lt"/>
                <a:ea typeface="微軟正黑體"/>
                <a:cs typeface="+mn-lt"/>
                <a:sym typeface="Arial" panose="020B0604020202020204" pitchFamily="34" charset="0"/>
              </a:rPr>
              <a:t> </a:t>
            </a:r>
            <a:r>
              <a:rPr lang="en-US" altLang="zh-TW" sz="1200">
                <a:solidFill>
                  <a:schemeClr val="bg1"/>
                </a:solidFill>
                <a:latin typeface="+mj-lt"/>
                <a:ea typeface="微軟正黑體"/>
                <a:cs typeface="+mn-lt"/>
                <a:sym typeface="Arial" panose="020B0604020202020204" pitchFamily="34" charset="0"/>
              </a:rPr>
              <a:t>special cable</a:t>
            </a:r>
            <a:endParaRPr lang="en-US" altLang="zh-TW" sz="1200">
              <a:solidFill>
                <a:schemeClr val="bg1"/>
              </a:solidFill>
              <a:latin typeface="+mj-lt"/>
              <a:ea typeface="微軟正黑體"/>
              <a:cs typeface="+mn-lt"/>
            </a:endParaRPr>
          </a:p>
          <a:p>
            <a:pPr algn="ctr"/>
            <a:r>
              <a:rPr lang="en-US" altLang="zh-TW" sz="1200">
                <a:solidFill>
                  <a:schemeClr val="bg1"/>
                </a:solidFill>
                <a:latin typeface="+mj-lt"/>
                <a:ea typeface="微軟正黑體"/>
                <a:cs typeface="+mn-lt"/>
              </a:rPr>
              <a:t>( Optional )</a:t>
            </a:r>
            <a:endParaRPr lang="en-US" altLang="zh-TW" sz="1200">
              <a:solidFill>
                <a:schemeClr val="bg1"/>
              </a:solidFill>
              <a:latin typeface="+mj-lt"/>
              <a:ea typeface="微軟正黑體" panose="020B0604030504040204" pitchFamily="34" charset="-120"/>
              <a:cs typeface="+mn-lt"/>
            </a:endParaRPr>
          </a:p>
        </p:txBody>
      </p:sp>
      <p:sp>
        <p:nvSpPr>
          <p:cNvPr id="7" name="TextBox 8">
            <a:extLst>
              <a:ext uri="{FF2B5EF4-FFF2-40B4-BE49-F238E27FC236}">
                <a16:creationId xmlns:a16="http://schemas.microsoft.com/office/drawing/2014/main" id="{B23692D8-91B5-9A0B-7A39-7597ACB39380}"/>
              </a:ext>
            </a:extLst>
          </p:cNvPr>
          <p:cNvSpPr txBox="1"/>
          <p:nvPr/>
        </p:nvSpPr>
        <p:spPr>
          <a:xfrm>
            <a:off x="459037" y="5657182"/>
            <a:ext cx="3088008" cy="461665"/>
          </a:xfrm>
          <a:prstGeom prst="rect">
            <a:avLst/>
          </a:prstGeom>
          <a:noFill/>
        </p:spPr>
        <p:txBody>
          <a:bodyPr wrap="square" lIns="91440" tIns="45720" rIns="91440" bIns="45720" rtlCol="0" anchor="t">
            <a:spAutoFit/>
          </a:bodyPr>
          <a:lstStyle/>
          <a:p>
            <a:pPr algn="ctr"/>
            <a:r>
              <a:rPr lang="en-US" altLang="zh-TW" sz="1200">
                <a:solidFill>
                  <a:schemeClr val="bg1"/>
                </a:solidFill>
                <a:latin typeface="+mj-lt"/>
                <a:ea typeface="微軟正黑體"/>
                <a:cs typeface="+mn-lt"/>
                <a:sym typeface="Arial" panose="020B0604020202020204" pitchFamily="34" charset="0"/>
              </a:rPr>
              <a:t>QXP-3X8PES expansion</a:t>
            </a:r>
            <a:r>
              <a:rPr lang="zh-TW" altLang="en-US" sz="1200">
                <a:solidFill>
                  <a:schemeClr val="bg1"/>
                </a:solidFill>
                <a:latin typeface="+mj-lt"/>
                <a:ea typeface="微軟正黑體"/>
                <a:cs typeface="+mn-lt"/>
                <a:sym typeface="Arial" panose="020B0604020202020204" pitchFamily="34" charset="0"/>
              </a:rPr>
              <a:t> </a:t>
            </a:r>
            <a:r>
              <a:rPr lang="en-US" altLang="zh-TW" sz="1200">
                <a:solidFill>
                  <a:schemeClr val="bg1"/>
                </a:solidFill>
                <a:latin typeface="+mj-lt"/>
                <a:ea typeface="微軟正黑體"/>
                <a:cs typeface="+mn-lt"/>
                <a:sym typeface="Arial" panose="020B0604020202020204" pitchFamily="34" charset="0"/>
              </a:rPr>
              <a:t>card</a:t>
            </a:r>
            <a:endParaRPr lang="zh-TW" altLang="en-US" sz="1200">
              <a:solidFill>
                <a:schemeClr val="bg1"/>
              </a:solidFill>
              <a:latin typeface="+mj-lt"/>
              <a:ea typeface="微軟正黑體" panose="020B0604030504040204" pitchFamily="34" charset="-120"/>
              <a:cs typeface="+mn-lt"/>
              <a:sym typeface="Arial" panose="020B0604020202020204" pitchFamily="34" charset="0"/>
            </a:endParaRPr>
          </a:p>
          <a:p>
            <a:pPr algn="ctr"/>
            <a:r>
              <a:rPr lang="en-US" altLang="zh-TW" sz="1200">
                <a:solidFill>
                  <a:schemeClr val="bg1"/>
                </a:solidFill>
                <a:latin typeface="+mj-lt"/>
                <a:ea typeface="微軟正黑體"/>
                <a:cs typeface="+mn-lt"/>
                <a:sym typeface="Arial" panose="020B0604020202020204" pitchFamily="34" charset="0"/>
              </a:rPr>
              <a:t>( Optional )</a:t>
            </a:r>
            <a:endParaRPr lang="zh-TW" altLang="en-US" sz="1200">
              <a:solidFill>
                <a:schemeClr val="bg1"/>
              </a:solidFill>
              <a:latin typeface="+mj-lt"/>
              <a:ea typeface="微軟正黑體" panose="020B0604030504040204" pitchFamily="34" charset="-120"/>
              <a:cs typeface="Arial"/>
            </a:endParaRPr>
          </a:p>
        </p:txBody>
      </p:sp>
      <p:sp>
        <p:nvSpPr>
          <p:cNvPr id="10" name="TextBox 8">
            <a:extLst>
              <a:ext uri="{FF2B5EF4-FFF2-40B4-BE49-F238E27FC236}">
                <a16:creationId xmlns:a16="http://schemas.microsoft.com/office/drawing/2014/main" id="{ADFEE422-4440-55BA-C851-2DB67D5AD030}"/>
              </a:ext>
            </a:extLst>
          </p:cNvPr>
          <p:cNvSpPr txBox="1"/>
          <p:nvPr/>
        </p:nvSpPr>
        <p:spPr>
          <a:xfrm>
            <a:off x="2777475" y="6105113"/>
            <a:ext cx="3572932" cy="646331"/>
          </a:xfrm>
          <a:prstGeom prst="rect">
            <a:avLst/>
          </a:prstGeom>
          <a:noFill/>
        </p:spPr>
        <p:txBody>
          <a:bodyPr wrap="square" lIns="91440" tIns="45720" rIns="91440" bIns="45720" rtlCol="0" anchor="t">
            <a:spAutoFit/>
          </a:bodyPr>
          <a:lstStyle/>
          <a:p>
            <a:pPr algn="ctr"/>
            <a:r>
              <a:rPr lang="en-US" sz="1200">
                <a:solidFill>
                  <a:schemeClr val="bg1"/>
                </a:solidFill>
                <a:latin typeface="+mj-lt"/>
                <a:ea typeface="微軟正黑體"/>
                <a:cs typeface="+mn-lt"/>
                <a:sym typeface="Arial" panose="020B0604020202020204" pitchFamily="34" charset="0"/>
              </a:rPr>
              <a:t>CAB-PCIE10M-8644-8X</a:t>
            </a:r>
          </a:p>
          <a:p>
            <a:pPr algn="ctr"/>
            <a:r>
              <a:rPr lang="en-US" altLang="zh-TW" sz="1200">
                <a:solidFill>
                  <a:schemeClr val="bg1"/>
                </a:solidFill>
                <a:latin typeface="+mj-lt"/>
                <a:ea typeface="微軟正黑體"/>
                <a:cs typeface="+mn-lt"/>
                <a:sym typeface="Arial" panose="020B0604020202020204" pitchFamily="34" charset="0"/>
              </a:rPr>
              <a:t>PCIe JBOD</a:t>
            </a:r>
            <a:r>
              <a:rPr lang="zh-TW" altLang="en-US" sz="1200">
                <a:solidFill>
                  <a:schemeClr val="bg1"/>
                </a:solidFill>
                <a:latin typeface="+mj-lt"/>
                <a:ea typeface="微軟正黑體"/>
                <a:cs typeface="+mn-lt"/>
                <a:sym typeface="Arial" panose="020B0604020202020204" pitchFamily="34" charset="0"/>
              </a:rPr>
              <a:t> </a:t>
            </a:r>
            <a:r>
              <a:rPr lang="en-US" altLang="zh-TW" sz="1200">
                <a:solidFill>
                  <a:schemeClr val="bg1"/>
                </a:solidFill>
                <a:latin typeface="+mj-lt"/>
                <a:ea typeface="微軟正黑體"/>
                <a:cs typeface="+mn-lt"/>
                <a:sym typeface="Arial" panose="020B0604020202020204" pitchFamily="34" charset="0"/>
              </a:rPr>
              <a:t>special</a:t>
            </a:r>
            <a:r>
              <a:rPr lang="zh-TW" altLang="en-US" sz="1200">
                <a:solidFill>
                  <a:schemeClr val="bg1"/>
                </a:solidFill>
                <a:latin typeface="+mj-lt"/>
                <a:ea typeface="微軟正黑體"/>
                <a:cs typeface="+mn-lt"/>
                <a:sym typeface="Arial" panose="020B0604020202020204" pitchFamily="34" charset="0"/>
              </a:rPr>
              <a:t> </a:t>
            </a:r>
            <a:r>
              <a:rPr lang="en-US" altLang="zh-TW" sz="1200">
                <a:solidFill>
                  <a:schemeClr val="bg1"/>
                </a:solidFill>
                <a:latin typeface="+mj-lt"/>
                <a:ea typeface="微軟正黑體"/>
                <a:cs typeface="+mn-lt"/>
                <a:sym typeface="Arial" panose="020B0604020202020204" pitchFamily="34" charset="0"/>
              </a:rPr>
              <a:t>cable ( For QXP-3X8PES</a:t>
            </a:r>
            <a:r>
              <a:rPr lang="zh-TW" altLang="en-US" sz="1200">
                <a:solidFill>
                  <a:schemeClr val="bg1"/>
                </a:solidFill>
                <a:latin typeface="+mj-lt"/>
                <a:ea typeface="微軟正黑體"/>
                <a:cs typeface="+mn-lt"/>
                <a:sym typeface="Arial" panose="020B0604020202020204" pitchFamily="34" charset="0"/>
              </a:rPr>
              <a:t> </a:t>
            </a:r>
            <a:r>
              <a:rPr lang="en-US" altLang="zh-TW" sz="1200">
                <a:solidFill>
                  <a:schemeClr val="bg1"/>
                </a:solidFill>
                <a:latin typeface="+mj-lt"/>
                <a:ea typeface="微軟正黑體"/>
                <a:cs typeface="+mn-lt"/>
                <a:sym typeface="Arial" panose="020B0604020202020204" pitchFamily="34" charset="0"/>
              </a:rPr>
              <a:t>only, </a:t>
            </a:r>
            <a:r>
              <a:rPr lang="en-US" sz="1200">
                <a:solidFill>
                  <a:schemeClr val="bg1"/>
                </a:solidFill>
                <a:latin typeface="+mj-lt"/>
                <a:ea typeface="微軟正黑體"/>
                <a:cs typeface="+mn-lt"/>
                <a:sym typeface="Arial" panose="020B0604020202020204" pitchFamily="34" charset="0"/>
              </a:rPr>
              <a:t>JBOD package contains 1 cable</a:t>
            </a:r>
            <a:r>
              <a:rPr lang="en-US" altLang="zh-TW" sz="1200">
                <a:solidFill>
                  <a:schemeClr val="bg1"/>
                </a:solidFill>
                <a:latin typeface="+mj-lt"/>
                <a:ea typeface="微軟正黑體"/>
                <a:cs typeface="+mn-lt"/>
                <a:sym typeface="Arial" panose="020B0604020202020204" pitchFamily="34" charset="0"/>
              </a:rPr>
              <a:t> )</a:t>
            </a:r>
            <a:endParaRPr lang="zh-TW" altLang="en-US" sz="1200">
              <a:solidFill>
                <a:schemeClr val="bg1"/>
              </a:solidFill>
              <a:latin typeface="+mj-lt"/>
              <a:ea typeface="微軟正黑體"/>
              <a:cs typeface="Arial"/>
            </a:endParaRPr>
          </a:p>
        </p:txBody>
      </p:sp>
      <p:sp>
        <p:nvSpPr>
          <p:cNvPr id="11" name="TextBox 8">
            <a:extLst>
              <a:ext uri="{FF2B5EF4-FFF2-40B4-BE49-F238E27FC236}">
                <a16:creationId xmlns:a16="http://schemas.microsoft.com/office/drawing/2014/main" id="{2D1FD4D2-FAB1-2FD0-D058-52A44778AB02}"/>
              </a:ext>
            </a:extLst>
          </p:cNvPr>
          <p:cNvSpPr txBox="1"/>
          <p:nvPr/>
        </p:nvSpPr>
        <p:spPr>
          <a:xfrm>
            <a:off x="6571981" y="5632130"/>
            <a:ext cx="2799749" cy="461665"/>
          </a:xfrm>
          <a:prstGeom prst="rect">
            <a:avLst/>
          </a:prstGeom>
          <a:noFill/>
        </p:spPr>
        <p:txBody>
          <a:bodyPr wrap="square" lIns="91440" tIns="45720" rIns="91440" bIns="45720" rtlCol="0" anchor="t">
            <a:spAutoFit/>
          </a:bodyPr>
          <a:lstStyle/>
          <a:p>
            <a:pPr algn="ctr"/>
            <a:r>
              <a:rPr lang="en-US" altLang="zh-TW" sz="1200">
                <a:solidFill>
                  <a:schemeClr val="bg1"/>
                </a:solidFill>
                <a:latin typeface="+mj-lt"/>
                <a:ea typeface="微軟正黑體"/>
                <a:cs typeface="+mn-lt"/>
                <a:sym typeface="Arial" panose="020B0604020202020204" pitchFamily="34" charset="0"/>
              </a:rPr>
              <a:t>QXP-3X4PES expansion card</a:t>
            </a:r>
          </a:p>
          <a:p>
            <a:pPr algn="ctr"/>
            <a:r>
              <a:rPr lang="en-US" altLang="zh-TW" sz="1200">
                <a:solidFill>
                  <a:schemeClr val="bg1"/>
                </a:solidFill>
                <a:latin typeface="+mj-lt"/>
                <a:ea typeface="微軟正黑體"/>
                <a:cs typeface="Arial"/>
              </a:rPr>
              <a:t>( Optional )</a:t>
            </a:r>
            <a:endParaRPr lang="en-US" altLang="zh-TW" sz="1200">
              <a:solidFill>
                <a:schemeClr val="bg1"/>
              </a:solidFill>
              <a:latin typeface="+mj-lt"/>
              <a:ea typeface="微軟正黑體" panose="020B0604030504040204" pitchFamily="34" charset="-120"/>
              <a:cs typeface="Arial"/>
            </a:endParaRPr>
          </a:p>
        </p:txBody>
      </p:sp>
      <p:sp>
        <p:nvSpPr>
          <p:cNvPr id="4" name="矩形: 圓角 3">
            <a:extLst>
              <a:ext uri="{FF2B5EF4-FFF2-40B4-BE49-F238E27FC236}">
                <a16:creationId xmlns:a16="http://schemas.microsoft.com/office/drawing/2014/main" id="{E527AF9C-B8BB-D36F-8816-F9E0EBBFF699}"/>
              </a:ext>
            </a:extLst>
          </p:cNvPr>
          <p:cNvSpPr/>
          <p:nvPr/>
        </p:nvSpPr>
        <p:spPr>
          <a:xfrm>
            <a:off x="9297285" y="5215188"/>
            <a:ext cx="1706293" cy="878465"/>
          </a:xfrm>
          <a:prstGeom prst="roundRect">
            <a:avLst>
              <a:gd name="adj" fmla="val 9855"/>
            </a:avLst>
          </a:prstGeom>
          <a:gradFill>
            <a:gsLst>
              <a:gs pos="100000">
                <a:srgbClr val="8C8DBA">
                  <a:alpha val="70196"/>
                </a:srgbClr>
              </a:gs>
              <a:gs pos="0">
                <a:schemeClr val="bg1"/>
              </a:gs>
              <a:gs pos="53000">
                <a:schemeClr val="bg1">
                  <a:lumMod val="75000"/>
                </a:schemeClr>
              </a:gs>
            </a:gsLst>
            <a:lin ang="5400000" scaled="1"/>
          </a:gradFill>
          <a:ln>
            <a:gradFill>
              <a:gsLst>
                <a:gs pos="46000">
                  <a:srgbClr val="5388F3"/>
                </a:gs>
                <a:gs pos="0">
                  <a:srgbClr val="B6DAF0"/>
                </a:gs>
              </a:gsLst>
              <a:lin ang="5400000" scaled="1"/>
            </a:gradFill>
          </a:ln>
          <a:effectLst>
            <a:outerShdw blurRad="190500" dist="190500" dir="2700000" algn="tl"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265E6E35-5A7D-B368-A20D-39F5C718097E}"/>
              </a:ext>
            </a:extLst>
          </p:cNvPr>
          <p:cNvSpPr/>
          <p:nvPr/>
        </p:nvSpPr>
        <p:spPr>
          <a:xfrm>
            <a:off x="3731729" y="5052811"/>
            <a:ext cx="1706293" cy="878465"/>
          </a:xfrm>
          <a:prstGeom prst="roundRect">
            <a:avLst>
              <a:gd name="adj" fmla="val 9855"/>
            </a:avLst>
          </a:prstGeom>
          <a:gradFill>
            <a:gsLst>
              <a:gs pos="100000">
                <a:srgbClr val="8C8DBA">
                  <a:alpha val="70196"/>
                </a:srgbClr>
              </a:gs>
              <a:gs pos="0">
                <a:schemeClr val="bg1"/>
              </a:gs>
              <a:gs pos="53000">
                <a:schemeClr val="bg1">
                  <a:lumMod val="75000"/>
                </a:schemeClr>
              </a:gs>
            </a:gsLst>
            <a:lin ang="5400000" scaled="1"/>
          </a:gradFill>
          <a:ln>
            <a:gradFill>
              <a:gsLst>
                <a:gs pos="46000">
                  <a:srgbClr val="5388F3"/>
                </a:gs>
                <a:gs pos="0">
                  <a:srgbClr val="B6DAF0"/>
                </a:gs>
              </a:gsLst>
              <a:lin ang="5400000" scaled="1"/>
            </a:gradFill>
          </a:ln>
          <a:effectLst>
            <a:outerShdw blurRad="190500" dist="190500" dir="2700000" algn="tl"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descr="一張含有 杯子, 纜線, 桌, 坐 的圖片&#10;&#10;自動產生的描述">
            <a:extLst>
              <a:ext uri="{FF2B5EF4-FFF2-40B4-BE49-F238E27FC236}">
                <a16:creationId xmlns:a16="http://schemas.microsoft.com/office/drawing/2014/main" id="{31333478-0156-D791-7CF3-C25B1C89F88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9183622" y="5146969"/>
            <a:ext cx="1584203" cy="1188152"/>
          </a:xfrm>
          <a:prstGeom prst="rect">
            <a:avLst/>
          </a:prstGeom>
          <a:effectLst>
            <a:outerShdw blurRad="139700" dist="76200" dir="5400000" algn="t" rotWithShape="0">
              <a:prstClr val="black">
                <a:alpha val="62000"/>
              </a:prstClr>
            </a:outerShdw>
          </a:effectLst>
        </p:spPr>
      </p:pic>
      <p:pic>
        <p:nvPicPr>
          <p:cNvPr id="18" name="圖片 17">
            <a:extLst>
              <a:ext uri="{FF2B5EF4-FFF2-40B4-BE49-F238E27FC236}">
                <a16:creationId xmlns:a16="http://schemas.microsoft.com/office/drawing/2014/main" id="{3DA6620B-EFEA-619E-A851-54260B6858E0}"/>
              </a:ext>
            </a:extLst>
          </p:cNvPr>
          <p:cNvPicPr>
            <a:picLocks noChangeAspect="1"/>
          </p:cNvPicPr>
          <p:nvPr/>
        </p:nvPicPr>
        <p:blipFill>
          <a:blip r:embed="rId5"/>
          <a:stretch>
            <a:fillRect/>
          </a:stretch>
        </p:blipFill>
        <p:spPr>
          <a:xfrm>
            <a:off x="6311076" y="3937476"/>
            <a:ext cx="3021577" cy="1888822"/>
          </a:xfrm>
          <a:prstGeom prst="rect">
            <a:avLst/>
          </a:prstGeom>
        </p:spPr>
      </p:pic>
      <p:pic>
        <p:nvPicPr>
          <p:cNvPr id="20" name="圖片 19">
            <a:extLst>
              <a:ext uri="{FF2B5EF4-FFF2-40B4-BE49-F238E27FC236}">
                <a16:creationId xmlns:a16="http://schemas.microsoft.com/office/drawing/2014/main" id="{1DBE9099-40C9-6529-9DF6-E4D809C62E82}"/>
              </a:ext>
            </a:extLst>
          </p:cNvPr>
          <p:cNvPicPr>
            <a:picLocks noChangeAspect="1"/>
          </p:cNvPicPr>
          <p:nvPr/>
        </p:nvPicPr>
        <p:blipFill>
          <a:blip r:embed="rId6"/>
          <a:stretch>
            <a:fillRect/>
          </a:stretch>
        </p:blipFill>
        <p:spPr>
          <a:xfrm>
            <a:off x="456284" y="3882345"/>
            <a:ext cx="3021577" cy="1888820"/>
          </a:xfrm>
          <a:prstGeom prst="rect">
            <a:avLst/>
          </a:prstGeom>
        </p:spPr>
      </p:pic>
      <p:pic>
        <p:nvPicPr>
          <p:cNvPr id="21" name="圖片 20" descr="一張含有 纜線, 連接器 的圖片&#10;&#10;自動產生的描述">
            <a:extLst>
              <a:ext uri="{FF2B5EF4-FFF2-40B4-BE49-F238E27FC236}">
                <a16:creationId xmlns:a16="http://schemas.microsoft.com/office/drawing/2014/main" id="{AC7E75E2-EAD6-A850-8FD5-4C5D23A28F19}"/>
              </a:ext>
            </a:extLst>
          </p:cNvPr>
          <p:cNvPicPr>
            <a:picLocks noChangeAspect="1"/>
          </p:cNvPicPr>
          <p:nvPr/>
        </p:nvPicPr>
        <p:blipFill rotWithShape="1">
          <a:blip r:embed="rId7"/>
          <a:srcRect l="10803"/>
          <a:stretch/>
        </p:blipFill>
        <p:spPr>
          <a:xfrm>
            <a:off x="3853819" y="4967676"/>
            <a:ext cx="1584203" cy="1092085"/>
          </a:xfrm>
          <a:prstGeom prst="rect">
            <a:avLst/>
          </a:prstGeom>
          <a:effectLst>
            <a:outerShdw blurRad="127000" dist="101600" dir="5400000" algn="t" rotWithShape="0">
              <a:prstClr val="black">
                <a:alpha val="54000"/>
              </a:prstClr>
            </a:outerShdw>
          </a:effectLst>
        </p:spPr>
      </p:pic>
    </p:spTree>
    <p:extLst>
      <p:ext uri="{BB962C8B-B14F-4D97-AF65-F5344CB8AC3E}">
        <p14:creationId xmlns:p14="http://schemas.microsoft.com/office/powerpoint/2010/main" val="264822822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2945</Words>
  <Application>Microsoft Office PowerPoint</Application>
  <PresentationFormat>寬螢幕</PresentationFormat>
  <Paragraphs>441</Paragraphs>
  <Slides>27</Slides>
  <Notes>26</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27</vt:i4>
      </vt:variant>
    </vt:vector>
  </HeadingPairs>
  <TitlesOfParts>
    <vt:vector size="33" baseType="lpstr">
      <vt:lpstr>微軟正黑體</vt:lpstr>
      <vt:lpstr>Arial</vt:lpstr>
      <vt:lpstr>Calibri</vt:lpstr>
      <vt:lpstr>Nunito</vt:lpstr>
      <vt:lpstr>Wingdings</vt:lpstr>
      <vt:lpstr>Office 佈景主題</vt:lpstr>
      <vt:lpstr>PowerPoint 簡報</vt:lpstr>
      <vt:lpstr>TL-R1200PES-RP, TL-R1600PES-RP TL-R2400PES-RP petabyte-scale storage </vt:lpstr>
      <vt:lpstr>PowerPoint 簡報</vt:lpstr>
      <vt:lpstr>Add additional PB storage for  QNAP all-flash NAS models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Enterprise-ready with a  5-year standard warranty covering hardware and technical support</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EN_TL-Rx00PES-RP</dc:title>
  <dc:creator>QNAP_JASON HSU</dc:creator>
  <cp:lastModifiedBy>Sabrina Wang 王儷蓉</cp:lastModifiedBy>
  <cp:revision>4</cp:revision>
  <dcterms:created xsi:type="dcterms:W3CDTF">2020-10-07T09:31:50Z</dcterms:created>
  <dcterms:modified xsi:type="dcterms:W3CDTF">2024-01-31T03:58:28Z</dcterms:modified>
</cp:coreProperties>
</file>