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5" r:id="rId1"/>
    <p:sldMasterId id="2147483648" r:id="rId2"/>
  </p:sldMasterIdLst>
  <p:notesMasterIdLst>
    <p:notesMasterId r:id="rId41"/>
  </p:notesMasterIdLst>
  <p:sldIdLst>
    <p:sldId id="256" r:id="rId3"/>
    <p:sldId id="266" r:id="rId4"/>
    <p:sldId id="282" r:id="rId5"/>
    <p:sldId id="269" r:id="rId6"/>
    <p:sldId id="283" r:id="rId7"/>
    <p:sldId id="284" r:id="rId8"/>
    <p:sldId id="277" r:id="rId9"/>
    <p:sldId id="260" r:id="rId10"/>
    <p:sldId id="272" r:id="rId11"/>
    <p:sldId id="285" r:id="rId12"/>
    <p:sldId id="286" r:id="rId13"/>
    <p:sldId id="273" r:id="rId14"/>
    <p:sldId id="264" r:id="rId15"/>
    <p:sldId id="353" r:id="rId16"/>
    <p:sldId id="270" r:id="rId17"/>
    <p:sldId id="341" r:id="rId18"/>
    <p:sldId id="281" r:id="rId19"/>
    <p:sldId id="275" r:id="rId20"/>
    <p:sldId id="279" r:id="rId21"/>
    <p:sldId id="280" r:id="rId22"/>
    <p:sldId id="354" r:id="rId23"/>
    <p:sldId id="278" r:id="rId24"/>
    <p:sldId id="276" r:id="rId25"/>
    <p:sldId id="258" r:id="rId26"/>
    <p:sldId id="355" r:id="rId27"/>
    <p:sldId id="351" r:id="rId28"/>
    <p:sldId id="342" r:id="rId29"/>
    <p:sldId id="343" r:id="rId30"/>
    <p:sldId id="344" r:id="rId31"/>
    <p:sldId id="345" r:id="rId32"/>
    <p:sldId id="346" r:id="rId33"/>
    <p:sldId id="356" r:id="rId34"/>
    <p:sldId id="347" r:id="rId35"/>
    <p:sldId id="348" r:id="rId36"/>
    <p:sldId id="349" r:id="rId37"/>
    <p:sldId id="350" r:id="rId38"/>
    <p:sldId id="352" r:id="rId39"/>
    <p:sldId id="340" r:id="rId4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BA87"/>
    <a:srgbClr val="232122"/>
    <a:srgbClr val="383328"/>
    <a:srgbClr val="D9C89F"/>
    <a:srgbClr val="C29B62"/>
    <a:srgbClr val="000000"/>
    <a:srgbClr val="51390F"/>
    <a:srgbClr val="D2994C"/>
    <a:srgbClr val="F2E1C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019C99-185C-2131-BAAA-B095BECA9D47}" v="1453" dt="2023-12-26T08:32:03.935"/>
    <p1510:client id="{9C6CAA42-629F-796A-07C0-4AEC22DDDF76}" v="284" dt="2023-12-22T08:57:44.774"/>
    <p1510:client id="{A333B429-4859-FC0C-2BCC-58140462DF7F}" v="3" dt="2023-12-04T08:16:11.699"/>
    <p1510:client id="{D3792DD4-6E14-BD11-5697-8F135C738EA9}" v="486" dt="2023-12-04T06:40:41.187"/>
    <p1510:client id="{D8B09555-BCF5-990D-1468-FBF31ABC1395}" v="5" dt="2023-12-26T09:07:24.849"/>
    <p1510:client id="{F7DC2FB8-B7A4-B04F-8E4F-DE7A269A4883}" v="860" dt="2023-12-04T05:59:13.886"/>
    <p1510:client id="{FD6B7476-FFF7-4536-A1E2-00EEE2C87D07}" v="23" dt="2023-12-04T08:16:31.156"/>
  </p1510:revLst>
</p1510:revInfo>
</file>

<file path=ppt/tableStyles.xml><?xml version="1.0" encoding="utf-8"?>
<a:tblStyleLst xmlns:a="http://schemas.openxmlformats.org/drawingml/2006/main" def="{5C22544A-7EE6-4342-B048-85BDC9FD1C3A}">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35"/>
  </p:normalViewPr>
  <p:slideViewPr>
    <p:cSldViewPr snapToGrid="0">
      <p:cViewPr varScale="1">
        <p:scale>
          <a:sx n="110" d="100"/>
          <a:sy n="110" d="100"/>
        </p:scale>
        <p:origin x="6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23DE-4BDC-AB9F-08FFDEE8402E}"/>
              </c:ext>
            </c:extLst>
          </c:dPt>
          <c:val>
            <c:numRef>
              <c:f>工作表1!$B$2:$B$3</c:f>
              <c:numCache>
                <c:formatCode>General</c:formatCode>
                <c:ptCount val="2"/>
                <c:pt idx="0">
                  <c:v>295</c:v>
                </c:pt>
                <c:pt idx="1">
                  <c:v>295</c:v>
                </c:pt>
              </c:numCache>
            </c:numRef>
          </c:val>
          <c:extLst>
            <c:ext xmlns:c15="http://schemas.microsoft.com/office/drawing/2012/chart" uri="{02D57815-91ED-43cb-92C2-25804820EDAC}">
              <c15:filteredSeriesTitle>
                <c15:tx>
                  <c:strRef>
                    <c:extLst>
                      <c:ext uri="{02D57815-91ED-43cb-92C2-25804820EDAC}">
                        <c15:formulaRef>
                          <c15:sqref>工作表1!$B$1</c15:sqref>
                        </c15:formulaRef>
                      </c:ext>
                    </c:extLst>
                    <c:strCache>
                      <c:ptCount val="1"/>
                      <c:pt idx="0">
                        <c:v>數列 1</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Upload</c:v>
                      </c:pt>
                      <c:pt idx="1">
                        <c:v>Download</c:v>
                      </c:pt>
                    </c:strCache>
                  </c:strRef>
                </c15:cat>
              </c15:filteredCategoryTitle>
            </c:ext>
            <c:ext xmlns:c16="http://schemas.microsoft.com/office/drawing/2014/chart" uri="{C3380CC4-5D6E-409C-BE32-E72D297353CC}">
              <c16:uniqueId val="{00000002-23DE-4BDC-AB9F-08FFDEE8402E}"/>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4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ea"/>
                    <a:sym typeface="+mn-lt"/>
                  </a:defRPr>
                </a:pPr>
                <a:r>
                  <a:rPr lang="en-US" baseline="0">
                    <a:solidFill>
                      <a:schemeClr val="tx1">
                        <a:lumMod val="85000"/>
                        <a:lumOff val="15000"/>
                      </a:schemeClr>
                    </a:solidFill>
                  </a:rPr>
                  <a:t>MB/s</a:t>
                </a:r>
                <a:endParaRPr lang="zh-TW" baseline="0">
                  <a:solidFill>
                    <a:schemeClr val="tx1">
                      <a:lumMod val="85000"/>
                      <a:lumOff val="15000"/>
                    </a:schemeClr>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ea"/>
                <a:sym typeface="+mn-lt"/>
              </a:defRPr>
            </a:pPr>
            <a:endParaRPr lang="zh-TW"/>
          </a:p>
        </c:txPr>
        <c:crossAx val="57277486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FB71-4A16-B7ED-167E3AD816C5}"/>
              </c:ext>
            </c:extLst>
          </c:dPt>
          <c:val>
            <c:numRef>
              <c:f>工作表1!$B$2:$B$3</c:f>
              <c:numCache>
                <c:formatCode>General</c:formatCode>
                <c:ptCount val="2"/>
                <c:pt idx="0">
                  <c:v>1182</c:v>
                </c:pt>
                <c:pt idx="1">
                  <c:v>1181</c:v>
                </c:pt>
              </c:numCache>
            </c:numRef>
          </c:val>
          <c:extLst>
            <c:ext xmlns:c15="http://schemas.microsoft.com/office/drawing/2012/chart" uri="{02D57815-91ED-43cb-92C2-25804820EDAC}">
              <c15:filteredSeriesTitle>
                <c15:tx>
                  <c:strRef>
                    <c:extLst>
                      <c:ext uri="{02D57815-91ED-43cb-92C2-25804820EDAC}">
                        <c15:formulaRef>
                          <c15:sqref>工作表1!$B$1</c15:sqref>
                        </c15:formulaRef>
                      </c:ext>
                    </c:extLst>
                    <c:strCache>
                      <c:ptCount val="1"/>
                      <c:pt idx="0">
                        <c:v>數列 1</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Write</c:v>
                      </c:pt>
                      <c:pt idx="1">
                        <c:v>Read</c:v>
                      </c:pt>
                    </c:strCache>
                  </c:strRef>
                </c15:cat>
              </c15:filteredCategoryTitle>
            </c:ext>
            <c:ext xmlns:c16="http://schemas.microsoft.com/office/drawing/2014/chart" uri="{C3380CC4-5D6E-409C-BE32-E72D297353CC}">
              <c16:uniqueId val="{00000002-FB71-4A16-B7ED-167E3AD816C5}"/>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ax val="1500"/>
          <c:min val="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ea"/>
                    <a:sym typeface="+mn-lt"/>
                  </a:defRPr>
                </a:pPr>
                <a:r>
                  <a:rPr lang="en-US" baseline="0">
                    <a:solidFill>
                      <a:schemeClr val="tx1">
                        <a:lumMod val="85000"/>
                        <a:lumOff val="15000"/>
                      </a:schemeClr>
                    </a:solidFill>
                  </a:rPr>
                  <a:t>MB/s</a:t>
                </a:r>
                <a:endParaRPr lang="zh-TW" baseline="0">
                  <a:solidFill>
                    <a:schemeClr val="tx1">
                      <a:lumMod val="85000"/>
                      <a:lumOff val="15000"/>
                    </a:schemeClr>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85000"/>
                      <a:lumOff val="1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ea"/>
                <a:sym typeface="+mn-lt"/>
              </a:defRPr>
            </a:pPr>
            <a:endParaRPr lang="zh-TW"/>
          </a:p>
        </c:txPr>
        <c:crossAx val="572774864"/>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41FA3-CA0C-430B-956B-13E8277D0C00}" type="datetimeFigureOut">
              <a:rPr lang="zh-TW" altLang="en-US" smtClean="0"/>
              <a:t>2026/3/6</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BDE61-1E53-4880-BD9D-4CD550CDABC6}" type="slidenum">
              <a:rPr lang="zh-TW" altLang="en-US" smtClean="0"/>
              <a:t>‹#›</a:t>
            </a:fld>
            <a:endParaRPr lang="zh-TW" altLang="en-US"/>
          </a:p>
        </p:txBody>
      </p:sp>
    </p:spTree>
    <p:extLst>
      <p:ext uri="{BB962C8B-B14F-4D97-AF65-F5344CB8AC3E}">
        <p14:creationId xmlns:p14="http://schemas.microsoft.com/office/powerpoint/2010/main" val="2399660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3748036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13</a:t>
            </a:fld>
            <a:endParaRPr lang="zh-TW" altLang="en-US"/>
          </a:p>
        </p:txBody>
      </p:sp>
    </p:spTree>
    <p:extLst>
      <p:ext uri="{BB962C8B-B14F-4D97-AF65-F5344CB8AC3E}">
        <p14:creationId xmlns:p14="http://schemas.microsoft.com/office/powerpoint/2010/main" val="2882852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a:p>
        </p:txBody>
      </p:sp>
    </p:spTree>
    <p:extLst>
      <p:ext uri="{BB962C8B-B14F-4D97-AF65-F5344CB8AC3E}">
        <p14:creationId xmlns:p14="http://schemas.microsoft.com/office/powerpoint/2010/main" val="1486421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p>
        </p:txBody>
      </p:sp>
    </p:spTree>
    <p:extLst>
      <p:ext uri="{BB962C8B-B14F-4D97-AF65-F5344CB8AC3E}">
        <p14:creationId xmlns:p14="http://schemas.microsoft.com/office/powerpoint/2010/main" val="126964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16</a:t>
            </a:fld>
            <a:endParaRPr sz="1300" b="0" i="0" u="none" strike="noStrike" cap="none">
              <a:solidFill>
                <a:schemeClr val="dk1"/>
              </a:solidFill>
              <a:latin typeface="Calibri"/>
              <a:ea typeface="Calibri"/>
              <a:cs typeface="Calibri"/>
              <a:sym typeface="Calibri"/>
            </a:endParaRPr>
          </a:p>
        </p:txBody>
      </p:sp>
      <p:sp>
        <p:nvSpPr>
          <p:cNvPr id="726" name="Shape 72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7" name="Shape 727"/>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pPr>
              <a:buSzPts val="1100"/>
            </a:pPr>
            <a:endParaRPr lang="zh-TW" altLang="en-US"/>
          </a:p>
        </p:txBody>
      </p:sp>
    </p:spTree>
    <p:extLst>
      <p:ext uri="{BB962C8B-B14F-4D97-AF65-F5344CB8AC3E}">
        <p14:creationId xmlns:p14="http://schemas.microsoft.com/office/powerpoint/2010/main" val="783404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a:ea typeface="新細明體"/>
              <a:cs typeface="Calibri"/>
            </a:endParaRPr>
          </a:p>
        </p:txBody>
      </p:sp>
    </p:spTree>
    <p:extLst>
      <p:ext uri="{BB962C8B-B14F-4D97-AF65-F5344CB8AC3E}">
        <p14:creationId xmlns:p14="http://schemas.microsoft.com/office/powerpoint/2010/main" val="786330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a:p>
        </p:txBody>
      </p:sp>
    </p:spTree>
    <p:extLst>
      <p:ext uri="{BB962C8B-B14F-4D97-AF65-F5344CB8AC3E}">
        <p14:creationId xmlns:p14="http://schemas.microsoft.com/office/powerpoint/2010/main" val="3850931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a:p>
        </p:txBody>
      </p:sp>
    </p:spTree>
    <p:extLst>
      <p:ext uri="{BB962C8B-B14F-4D97-AF65-F5344CB8AC3E}">
        <p14:creationId xmlns:p14="http://schemas.microsoft.com/office/powerpoint/2010/main" val="4000249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a:p>
        </p:txBody>
      </p:sp>
    </p:spTree>
    <p:extLst>
      <p:ext uri="{BB962C8B-B14F-4D97-AF65-F5344CB8AC3E}">
        <p14:creationId xmlns:p14="http://schemas.microsoft.com/office/powerpoint/2010/main" val="2162880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a:p>
        </p:txBody>
      </p:sp>
    </p:spTree>
    <p:extLst>
      <p:ext uri="{BB962C8B-B14F-4D97-AF65-F5344CB8AC3E}">
        <p14:creationId xmlns:p14="http://schemas.microsoft.com/office/powerpoint/2010/main" val="4010480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860f335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860f335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a:p>
        </p:txBody>
      </p:sp>
    </p:spTree>
    <p:extLst>
      <p:ext uri="{BB962C8B-B14F-4D97-AF65-F5344CB8AC3E}">
        <p14:creationId xmlns:p14="http://schemas.microsoft.com/office/powerpoint/2010/main" val="53033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3</a:t>
            </a:fld>
            <a:endParaRPr lang="zh-TW" altLang="en-US"/>
          </a:p>
        </p:txBody>
      </p:sp>
    </p:spTree>
    <p:extLst>
      <p:ext uri="{BB962C8B-B14F-4D97-AF65-F5344CB8AC3E}">
        <p14:creationId xmlns:p14="http://schemas.microsoft.com/office/powerpoint/2010/main" val="422246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23</a:t>
            </a:fld>
            <a:endParaRPr lang="zh-TW" altLang="en-US"/>
          </a:p>
        </p:txBody>
      </p:sp>
    </p:spTree>
    <p:extLst>
      <p:ext uri="{BB962C8B-B14F-4D97-AF65-F5344CB8AC3E}">
        <p14:creationId xmlns:p14="http://schemas.microsoft.com/office/powerpoint/2010/main" val="2265680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24</a:t>
            </a:fld>
            <a:endParaRPr lang="zh-TW" altLang="en-US"/>
          </a:p>
        </p:txBody>
      </p:sp>
    </p:spTree>
    <p:extLst>
      <p:ext uri="{BB962C8B-B14F-4D97-AF65-F5344CB8AC3E}">
        <p14:creationId xmlns:p14="http://schemas.microsoft.com/office/powerpoint/2010/main" val="3002632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25</a:t>
            </a:fld>
            <a:endParaRPr lang="zh-TW" altLang="en-US"/>
          </a:p>
        </p:txBody>
      </p:sp>
    </p:spTree>
    <p:extLst>
      <p:ext uri="{BB962C8B-B14F-4D97-AF65-F5344CB8AC3E}">
        <p14:creationId xmlns:p14="http://schemas.microsoft.com/office/powerpoint/2010/main" val="4287026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26</a:t>
            </a:fld>
            <a:endParaRPr lang="zh-TW" altLang="en-US"/>
          </a:p>
        </p:txBody>
      </p:sp>
    </p:spTree>
    <p:extLst>
      <p:ext uri="{BB962C8B-B14F-4D97-AF65-F5344CB8AC3E}">
        <p14:creationId xmlns:p14="http://schemas.microsoft.com/office/powerpoint/2010/main" val="1116974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27</a:t>
            </a:fld>
            <a:endParaRPr lang="zh-TW" altLang="en-US"/>
          </a:p>
        </p:txBody>
      </p:sp>
    </p:spTree>
    <p:extLst>
      <p:ext uri="{BB962C8B-B14F-4D97-AF65-F5344CB8AC3E}">
        <p14:creationId xmlns:p14="http://schemas.microsoft.com/office/powerpoint/2010/main" val="2705539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134DBAD-4833-584E-ACDA-B6AB6135B046}" type="slidenum">
              <a:rPr kumimoji="1"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1"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7116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DECBF60-BD95-FB4C-91CE-6D01F0698F47}" type="slidenum">
              <a:rPr kumimoji="1" lang="zh-TW"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1"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9782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30</a:t>
            </a:fld>
            <a:endParaRPr lang="zh-TW" altLang="en-US"/>
          </a:p>
        </p:txBody>
      </p:sp>
    </p:spTree>
    <p:extLst>
      <p:ext uri="{BB962C8B-B14F-4D97-AF65-F5344CB8AC3E}">
        <p14:creationId xmlns:p14="http://schemas.microsoft.com/office/powerpoint/2010/main" val="102662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8E944ED-08EB-4D93-ACE1-7399A139B7A7}"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7519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8E944ED-08EB-4D93-ACE1-7399A139B7A7}" type="slidenum">
              <a:rPr kumimoji="0" lang="en-US" altLang="zh-TW"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zh-TW"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586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3030091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33</a:t>
            </a:fld>
            <a:endParaRPr lang="zh-TW" altLang="en-US"/>
          </a:p>
        </p:txBody>
      </p:sp>
    </p:spTree>
    <p:extLst>
      <p:ext uri="{BB962C8B-B14F-4D97-AF65-F5344CB8AC3E}">
        <p14:creationId xmlns:p14="http://schemas.microsoft.com/office/powerpoint/2010/main" val="29589777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E21BAAED-B32E-9E47-A175-32DE969A6369}" type="slidenum">
              <a:rPr lang="en-TW" smtClean="0"/>
              <a:t>34</a:t>
            </a:fld>
            <a:endParaRPr lang="en-TW"/>
          </a:p>
        </p:txBody>
      </p:sp>
    </p:spTree>
    <p:extLst>
      <p:ext uri="{BB962C8B-B14F-4D97-AF65-F5344CB8AC3E}">
        <p14:creationId xmlns:p14="http://schemas.microsoft.com/office/powerpoint/2010/main" val="377835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E21BAAED-B32E-9E47-A175-32DE969A6369}" type="slidenum">
              <a:rPr lang="en-TW" smtClean="0"/>
              <a:t>35</a:t>
            </a:fld>
            <a:endParaRPr lang="en-TW"/>
          </a:p>
        </p:txBody>
      </p:sp>
    </p:spTree>
    <p:extLst>
      <p:ext uri="{BB962C8B-B14F-4D97-AF65-F5344CB8AC3E}">
        <p14:creationId xmlns:p14="http://schemas.microsoft.com/office/powerpoint/2010/main" val="2486096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36</a:t>
            </a:fld>
            <a:endParaRPr lang="zh-TW" altLang="en-US"/>
          </a:p>
        </p:txBody>
      </p:sp>
    </p:spTree>
    <p:extLst>
      <p:ext uri="{BB962C8B-B14F-4D97-AF65-F5344CB8AC3E}">
        <p14:creationId xmlns:p14="http://schemas.microsoft.com/office/powerpoint/2010/main" val="1097183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37</a:t>
            </a:fld>
            <a:endParaRPr lang="zh-TW" altLang="en-US"/>
          </a:p>
        </p:txBody>
      </p:sp>
    </p:spTree>
    <p:extLst>
      <p:ext uri="{BB962C8B-B14F-4D97-AF65-F5344CB8AC3E}">
        <p14:creationId xmlns:p14="http://schemas.microsoft.com/office/powerpoint/2010/main" val="1737511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38</a:t>
            </a:fld>
            <a:endParaRPr lang="zh-TW" altLang="en-US"/>
          </a:p>
        </p:txBody>
      </p:sp>
    </p:spTree>
    <p:extLst>
      <p:ext uri="{BB962C8B-B14F-4D97-AF65-F5344CB8AC3E}">
        <p14:creationId xmlns:p14="http://schemas.microsoft.com/office/powerpoint/2010/main" val="2544128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5</a:t>
            </a:fld>
            <a:endParaRPr lang="zh-TW" altLang="en-US"/>
          </a:p>
        </p:txBody>
      </p:sp>
    </p:spTree>
    <p:extLst>
      <p:ext uri="{BB962C8B-B14F-4D97-AF65-F5344CB8AC3E}">
        <p14:creationId xmlns:p14="http://schemas.microsoft.com/office/powerpoint/2010/main" val="1623509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6</a:t>
            </a:fld>
            <a:endParaRPr lang="zh-TW" altLang="en-US"/>
          </a:p>
        </p:txBody>
      </p:sp>
    </p:spTree>
    <p:extLst>
      <p:ext uri="{BB962C8B-B14F-4D97-AF65-F5344CB8AC3E}">
        <p14:creationId xmlns:p14="http://schemas.microsoft.com/office/powerpoint/2010/main" val="16032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1708395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10</a:t>
            </a:fld>
            <a:endParaRPr lang="zh-TW" altLang="en-US"/>
          </a:p>
        </p:txBody>
      </p:sp>
    </p:spTree>
    <p:extLst>
      <p:ext uri="{BB962C8B-B14F-4D97-AF65-F5344CB8AC3E}">
        <p14:creationId xmlns:p14="http://schemas.microsoft.com/office/powerpoint/2010/main" val="313239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93ABDE61-1E53-4880-BD9D-4CD550CDABC6}" type="slidenum">
              <a:rPr lang="zh-TW" altLang="en-US" smtClean="0"/>
              <a:t>11</a:t>
            </a:fld>
            <a:endParaRPr lang="zh-TW" altLang="en-US"/>
          </a:p>
        </p:txBody>
      </p:sp>
    </p:spTree>
    <p:extLst>
      <p:ext uri="{BB962C8B-B14F-4D97-AF65-F5344CB8AC3E}">
        <p14:creationId xmlns:p14="http://schemas.microsoft.com/office/powerpoint/2010/main" val="393921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12</a:t>
            </a:fld>
            <a:endParaRPr lang="zh-TW" altLang="en-US"/>
          </a:p>
        </p:txBody>
      </p:sp>
    </p:spTree>
    <p:extLst>
      <p:ext uri="{BB962C8B-B14F-4D97-AF65-F5344CB8AC3E}">
        <p14:creationId xmlns:p14="http://schemas.microsoft.com/office/powerpoint/2010/main" val="2005148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771392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59652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3197806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stretch>
            <a:fillRect/>
          </a:stretch>
        </p:blipFill>
        <p:spPr>
          <a:xfrm>
            <a:off x="185737" y="1533525"/>
            <a:ext cx="11820525" cy="5324474"/>
          </a:xfrm>
          <a:prstGeom prst="rect">
            <a:avLst/>
          </a:prstGeom>
        </p:spPr>
      </p:pic>
      <p:pic>
        <p:nvPicPr>
          <p:cNvPr id="6" name="圖片 5" descr="一張含有 螢幕擷取畫面, 黑色 的圖片&#10;&#10;自動產生的描述">
            <a:extLst>
              <a:ext uri="{FF2B5EF4-FFF2-40B4-BE49-F238E27FC236}">
                <a16:creationId xmlns:a16="http://schemas.microsoft.com/office/drawing/2014/main" id="{87F54CBA-CA0D-5E4D-513F-ED8C2552E3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6281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stretch>
            <a:fillRect/>
          </a:stretch>
        </p:blipFill>
        <p:spPr>
          <a:xfrm>
            <a:off x="185737" y="1533525"/>
            <a:ext cx="11820525" cy="5324474"/>
          </a:xfrm>
          <a:prstGeom prst="rect">
            <a:avLst/>
          </a:prstGeom>
        </p:spPr>
      </p:pic>
      <p:pic>
        <p:nvPicPr>
          <p:cNvPr id="6" name="圖片 5" descr="一張含有 螢幕擷取畫面, 黑色 的圖片&#10;&#10;自動產生的描述">
            <a:extLst>
              <a:ext uri="{FF2B5EF4-FFF2-40B4-BE49-F238E27FC236}">
                <a16:creationId xmlns:a16="http://schemas.microsoft.com/office/drawing/2014/main" id="{87F54CBA-CA0D-5E4D-513F-ED8C2552E3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圓角 1">
            <a:extLst>
              <a:ext uri="{FF2B5EF4-FFF2-40B4-BE49-F238E27FC236}">
                <a16:creationId xmlns:a16="http://schemas.microsoft.com/office/drawing/2014/main" id="{40E14FF9-F7AC-4F2B-9990-03B7759A7B8F}"/>
              </a:ext>
            </a:extLst>
          </p:cNvPr>
          <p:cNvSpPr/>
          <p:nvPr userDrawn="1"/>
        </p:nvSpPr>
        <p:spPr>
          <a:xfrm>
            <a:off x="368214" y="1838528"/>
            <a:ext cx="11452225" cy="5019472"/>
          </a:xfrm>
          <a:prstGeom prst="roundRect">
            <a:avLst>
              <a:gd name="adj" fmla="val 0"/>
            </a:avLst>
          </a:prstGeom>
          <a:gradFill>
            <a:gsLst>
              <a:gs pos="0">
                <a:schemeClr val="bg1">
                  <a:lumMod val="95000"/>
                </a:schemeClr>
              </a:gs>
              <a:gs pos="100000">
                <a:schemeClr val="bg1">
                  <a:lumMod val="75000"/>
                </a:schemeClr>
              </a:gs>
            </a:gsLst>
            <a:lin ang="5400000" scaled="1"/>
          </a:gradFill>
          <a:ln>
            <a:gradFill>
              <a:gsLst>
                <a:gs pos="0">
                  <a:srgbClr val="979285"/>
                </a:gs>
                <a:gs pos="100000">
                  <a:srgbClr val="3A270E"/>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34497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stretch>
            <a:fillRect/>
          </a:stretch>
        </p:blipFill>
        <p:spPr>
          <a:xfrm>
            <a:off x="185737" y="1533525"/>
            <a:ext cx="11820525" cy="5324474"/>
          </a:xfrm>
          <a:prstGeom prst="rect">
            <a:avLst/>
          </a:prstGeom>
        </p:spPr>
      </p:pic>
      <p:pic>
        <p:nvPicPr>
          <p:cNvPr id="2" name="圖片 1" descr="一張含有 電子產品, 電子裝置, 筆記型電腦, 駕駛 的圖片&#10;&#10;自動產生的描述">
            <a:extLst>
              <a:ext uri="{FF2B5EF4-FFF2-40B4-BE49-F238E27FC236}">
                <a16:creationId xmlns:a16="http://schemas.microsoft.com/office/drawing/2014/main" id="{48C7BF3E-5B7E-31A7-8D07-A3E0F65B9DE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85558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8" name="圖片 7" descr="一張含有 螢幕擷取畫面, 黑色 的圖片&#10;&#10;自動產生的描述">
            <a:extLst>
              <a:ext uri="{FF2B5EF4-FFF2-40B4-BE49-F238E27FC236}">
                <a16:creationId xmlns:a16="http://schemas.microsoft.com/office/drawing/2014/main" id="{F351E59F-3E76-C969-CAB1-A768207100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圖片 13" descr="一張含有 設計 的圖片&#10;&#10;描述是以低可信度自動產生">
            <a:extLst>
              <a:ext uri="{FF2B5EF4-FFF2-40B4-BE49-F238E27FC236}">
                <a16:creationId xmlns:a16="http://schemas.microsoft.com/office/drawing/2014/main" id="{087DF4A8-D757-2F4B-58E0-9D1821FBAF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203" y="570123"/>
            <a:ext cx="10193591" cy="6369546"/>
          </a:xfrm>
          <a:prstGeom prst="rect">
            <a:avLst/>
          </a:prstGeom>
        </p:spPr>
      </p:pic>
    </p:spTree>
    <p:extLst>
      <p:ext uri="{BB962C8B-B14F-4D97-AF65-F5344CB8AC3E}">
        <p14:creationId xmlns:p14="http://schemas.microsoft.com/office/powerpoint/2010/main" val="1675497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8" name="圖片 7" descr="一張含有 螢幕擷取畫面, 黑色 的圖片&#10;&#10;自動產生的描述">
            <a:extLst>
              <a:ext uri="{FF2B5EF4-FFF2-40B4-BE49-F238E27FC236}">
                <a16:creationId xmlns:a16="http://schemas.microsoft.com/office/drawing/2014/main" id="{F351E59F-3E76-C969-CAB1-A768207100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圖片 3" descr="一張含有 螢幕擷取畫面, 電子產品, 設計 的圖片&#10;&#10;自動產生的描述">
            <a:extLst>
              <a:ext uri="{FF2B5EF4-FFF2-40B4-BE49-F238E27FC236}">
                <a16:creationId xmlns:a16="http://schemas.microsoft.com/office/drawing/2014/main" id="{F588D0D1-41A2-5454-A6E9-04171F5D0A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202" y="570123"/>
            <a:ext cx="10193592" cy="6369546"/>
          </a:xfrm>
          <a:prstGeom prst="rect">
            <a:avLst/>
          </a:prstGeom>
        </p:spPr>
      </p:pic>
    </p:spTree>
    <p:extLst>
      <p:ext uri="{BB962C8B-B14F-4D97-AF65-F5344CB8AC3E}">
        <p14:creationId xmlns:p14="http://schemas.microsoft.com/office/powerpoint/2010/main" val="4174226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11" name="圖片 10" descr="一張含有 電子產品, 電子裝置, 小工具, 纜線 的圖片&#10;&#10;自動產生的描述">
            <a:extLst>
              <a:ext uri="{FF2B5EF4-FFF2-40B4-BE49-F238E27FC236}">
                <a16:creationId xmlns:a16="http://schemas.microsoft.com/office/drawing/2014/main" id="{92CF9D4B-41CE-9F38-8A66-B8DD7FE482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2190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標題投影片">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5EFCFBD-36A3-B7AF-009A-D73EB91025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5292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10" name="圖片 9" descr="一張含有 文字, 室內, 電子產品, 電子裝置 的圖片&#10;&#10;自動產生的描述">
            <a:extLst>
              <a:ext uri="{FF2B5EF4-FFF2-40B4-BE49-F238E27FC236}">
                <a16:creationId xmlns:a16="http://schemas.microsoft.com/office/drawing/2014/main" id="{2D6FB015-A147-CF89-BFF6-8E949DAA9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9866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3751938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3" name="圖片 2" descr="一張含有 電視, 牆, 室內, 平板顯示器 的圖片&#10;&#10;自動產生的描述">
            <a:extLst>
              <a:ext uri="{FF2B5EF4-FFF2-40B4-BE49-F238E27FC236}">
                <a16:creationId xmlns:a16="http://schemas.microsoft.com/office/drawing/2014/main" id="{B6F8A0E2-2D0E-1286-C971-7DAF82BB04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2034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6" name="圖片 5" descr="一張含有 文字, 室內, 牆, 辦公用品 的圖片&#10;&#10;自動產生的描述">
            <a:extLst>
              <a:ext uri="{FF2B5EF4-FFF2-40B4-BE49-F238E27FC236}">
                <a16:creationId xmlns:a16="http://schemas.microsoft.com/office/drawing/2014/main" id="{B2D4D527-23F7-5EA2-3BC6-84A5F265CA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92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7" name="圖片 6" descr="一張含有 室內, 人員, 文字, 電腦 的圖片&#10;&#10;自動產生的描述">
            <a:extLst>
              <a:ext uri="{FF2B5EF4-FFF2-40B4-BE49-F238E27FC236}">
                <a16:creationId xmlns:a16="http://schemas.microsoft.com/office/drawing/2014/main" id="{CD156E98-B8E4-BFC0-DF33-502682BAF7F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13243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B9920426-AC74-400D-BC49-B3BBC393F3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3" name="圖片 2" descr="一張含有 螢幕擷取畫面, 鮮豔, 柳橙 的圖片&#10;&#10;自動產生的描述">
            <a:extLst>
              <a:ext uri="{FF2B5EF4-FFF2-40B4-BE49-F238E27FC236}">
                <a16:creationId xmlns:a16="http://schemas.microsoft.com/office/drawing/2014/main" id="{C61EBAE5-F850-4D40-7C9A-94E9B3344B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057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B9920426-AC74-400D-BC49-B3BBC393F3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3" name="圖片 2" descr="一張含有 螢幕擷取畫面, 鮮豔, 柳橙 的圖片&#10;&#10;自動產生的描述">
            <a:extLst>
              <a:ext uri="{FF2B5EF4-FFF2-40B4-BE49-F238E27FC236}">
                <a16:creationId xmlns:a16="http://schemas.microsoft.com/office/drawing/2014/main" id="{C61EBAE5-F850-4D40-7C9A-94E9B3344B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057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3" name="圖片 2" descr="一張含有 螢幕擷取畫面, 鮮豔, 柳橙 的圖片&#10;&#10;自動產生的描述">
            <a:extLst>
              <a:ext uri="{FF2B5EF4-FFF2-40B4-BE49-F238E27FC236}">
                <a16:creationId xmlns:a16="http://schemas.microsoft.com/office/drawing/2014/main" id="{C61EBAE5-F850-4D40-7C9A-94E9B3344B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0578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B9920426-AC74-400D-BC49-B3BBC393F3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B9920426-AC74-400D-BC49-B3BBC393F3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1473152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3" name="圖片 2" descr="一張含有 螢幕擷取畫面, 鮮豔, 柳橙 的圖片&#10;&#10;自動產生的描述">
            <a:extLst>
              <a:ext uri="{FF2B5EF4-FFF2-40B4-BE49-F238E27FC236}">
                <a16:creationId xmlns:a16="http://schemas.microsoft.com/office/drawing/2014/main" id="{C61EBAE5-F850-4D40-7C9A-94E9B3344B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057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6" name="圖片 5" descr="一張含有 文字, 螢幕擷取畫面, 揚聲器, 設計 的圖片&#10;&#10;自動產生的描述">
            <a:extLst>
              <a:ext uri="{FF2B5EF4-FFF2-40B4-BE49-F238E27FC236}">
                <a16:creationId xmlns:a16="http://schemas.microsoft.com/office/drawing/2014/main" id="{16DF5EB5-955B-6C9A-B7AB-CA42818A94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5235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自訂版面配置">
    <p:spTree>
      <p:nvGrpSpPr>
        <p:cNvPr id="1" name=""/>
        <p:cNvGrpSpPr/>
        <p:nvPr/>
      </p:nvGrpSpPr>
      <p:grpSpPr>
        <a:xfrm>
          <a:off x="0" y="0"/>
          <a:ext cx="0" cy="0"/>
          <a:chOff x="0" y="0"/>
          <a:chExt cx="0" cy="0"/>
        </a:xfrm>
      </p:grpSpPr>
      <p:pic>
        <p:nvPicPr>
          <p:cNvPr id="11" name="圖形 10">
            <a:extLst>
              <a:ext uri="{FF2B5EF4-FFF2-40B4-BE49-F238E27FC236}">
                <a16:creationId xmlns:a16="http://schemas.microsoft.com/office/drawing/2014/main" id="{787669FC-2605-4022-9C8A-7FDA15F7F4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737" y="1533525"/>
            <a:ext cx="11820525" cy="5324474"/>
          </a:xfrm>
          <a:prstGeom prst="rect">
            <a:avLst/>
          </a:prstGeom>
        </p:spPr>
      </p:pic>
      <p:pic>
        <p:nvPicPr>
          <p:cNvPr id="17" name="圖片 16" descr="一張含有 顯示裝置, 室內, 牆, 電視機 的圖片&#10;&#10;自動產生的描述">
            <a:extLst>
              <a:ext uri="{FF2B5EF4-FFF2-40B4-BE49-F238E27FC236}">
                <a16:creationId xmlns:a16="http://schemas.microsoft.com/office/drawing/2014/main" id="{F9D41CD3-8675-E73E-EB3D-AFD960D0D5E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814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36039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1899122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25462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2069553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428486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9D67FAD-C3CF-434C-B4F9-138700E50252}" type="datetimeFigureOut">
              <a:rPr lang="zh-TW" altLang="en-US" smtClean="0"/>
              <a:t>2026/3/6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173454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2.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67FAD-C3CF-434C-B4F9-138700E50252}" type="datetimeFigureOut">
              <a:rPr lang="zh-TW" altLang="en-US" smtClean="0"/>
              <a:t>2026/3/6</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08C48-28FB-4C92-B851-71CD296B8C71}" type="slidenum">
              <a:rPr lang="zh-TW" altLang="en-US" smtClean="0"/>
              <a:t>‹#›</a:t>
            </a:fld>
            <a:endParaRPr lang="zh-TW" altLang="en-US"/>
          </a:p>
        </p:txBody>
      </p:sp>
    </p:spTree>
    <p:extLst>
      <p:ext uri="{BB962C8B-B14F-4D97-AF65-F5344CB8AC3E}">
        <p14:creationId xmlns:p14="http://schemas.microsoft.com/office/powerpoint/2010/main" val="578408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66" r:id="rId14"/>
    <p:sldLayoutId id="2147483664" r:id="rId15"/>
    <p:sldLayoutId id="2147483665" r:id="rId16"/>
    <p:sldLayoutId id="2147483689" r:id="rId17"/>
    <p:sldLayoutId id="2147483697" r:id="rId18"/>
    <p:sldLayoutId id="2147483667" r:id="rId19"/>
    <p:sldLayoutId id="2147483696" r:id="rId20"/>
    <p:sldLayoutId id="2147483670" r:id="rId21"/>
    <p:sldLayoutId id="214748366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2026/3/6</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1" r:id="rId5"/>
    <p:sldLayoutId id="2147483690" r:id="rId6"/>
    <p:sldLayoutId id="2147483661" r:id="rId7"/>
    <p:sldLayoutId id="2147483684" r:id="rId8"/>
    <p:sldLayoutId id="2147483688" r:id="rId9"/>
    <p:sldLayoutId id="214748368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51.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jpe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8.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77.sv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svg"/><Relationship Id="rId12" Type="http://schemas.openxmlformats.org/officeDocument/2006/relationships/image" Target="../media/image87.sv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29.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tiff"/><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98.tiff"/><Relationship Id="rId5" Type="http://schemas.openxmlformats.org/officeDocument/2006/relationships/image" Target="../media/image97.tiff"/><Relationship Id="rId4" Type="http://schemas.openxmlformats.org/officeDocument/2006/relationships/image" Target="../media/image96.tiff"/><Relationship Id="rId9" Type="http://schemas.openxmlformats.org/officeDocument/2006/relationships/image" Target="../media/image101.png"/></Relationships>
</file>

<file path=ppt/slides/_rels/slide3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sv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51.png"/><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sv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127.svg"/></Relationships>
</file>

<file path=ppt/slides/_rels/slide3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26.png"/><Relationship Id="rId18" Type="http://schemas.openxmlformats.org/officeDocument/2006/relationships/image" Target="../media/image24.png"/><Relationship Id="rId3" Type="http://schemas.openxmlformats.org/officeDocument/2006/relationships/image" Target="../media/image128.png"/><Relationship Id="rId7" Type="http://schemas.openxmlformats.org/officeDocument/2006/relationships/image" Target="../media/image130.png"/><Relationship Id="rId12" Type="http://schemas.openxmlformats.org/officeDocument/2006/relationships/image" Target="../media/image134.png"/><Relationship Id="rId17" Type="http://schemas.openxmlformats.org/officeDocument/2006/relationships/image" Target="../media/image135.png"/><Relationship Id="rId2" Type="http://schemas.openxmlformats.org/officeDocument/2006/relationships/notesSlide" Target="../notesSlides/notesSlide34.xml"/><Relationship Id="rId16" Type="http://schemas.openxmlformats.org/officeDocument/2006/relationships/image" Target="../media/image31.svg"/><Relationship Id="rId1" Type="http://schemas.openxmlformats.org/officeDocument/2006/relationships/slideLayout" Target="../slideLayouts/slideLayout12.xml"/><Relationship Id="rId6" Type="http://schemas.openxmlformats.org/officeDocument/2006/relationships/image" Target="../media/image127.svg"/><Relationship Id="rId11" Type="http://schemas.openxmlformats.org/officeDocument/2006/relationships/image" Target="../media/image133.png"/><Relationship Id="rId5" Type="http://schemas.openxmlformats.org/officeDocument/2006/relationships/image" Target="../media/image126.png"/><Relationship Id="rId15" Type="http://schemas.openxmlformats.org/officeDocument/2006/relationships/image" Target="../media/image30.png"/><Relationship Id="rId10" Type="http://schemas.openxmlformats.org/officeDocument/2006/relationships/image" Target="../media/image50.png"/><Relationship Id="rId19" Type="http://schemas.openxmlformats.org/officeDocument/2006/relationships/image" Target="../media/image25.svg"/><Relationship Id="rId4" Type="http://schemas.openxmlformats.org/officeDocument/2006/relationships/image" Target="../media/image129.png"/><Relationship Id="rId9" Type="http://schemas.openxmlformats.org/officeDocument/2006/relationships/image" Target="../media/image132.png"/><Relationship Id="rId14" Type="http://schemas.openxmlformats.org/officeDocument/2006/relationships/image" Target="../media/image27.sv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136.png"/><Relationship Id="rId4" Type="http://schemas.openxmlformats.org/officeDocument/2006/relationships/image" Target="../media/image77.sv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www.qnap.com/go/how-to/faq/con_show.php?cid=360"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電腦, 桌, 室內 的圖片&#10;&#10;自動產生的描述">
            <a:extLst>
              <a:ext uri="{FF2B5EF4-FFF2-40B4-BE49-F238E27FC236}">
                <a16:creationId xmlns:a16="http://schemas.microsoft.com/office/drawing/2014/main" id="{2F287D57-4E65-2226-D174-E4FC0B94F0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150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ADC53D77-E6F3-BCEC-E01A-703703B1DD08}"/>
              </a:ext>
            </a:extLst>
          </p:cNvPr>
          <p:cNvSpPr txBox="1"/>
          <p:nvPr/>
        </p:nvSpPr>
        <p:spPr>
          <a:xfrm>
            <a:off x="8748" y="248036"/>
            <a:ext cx="12208725" cy="1508105"/>
          </a:xfrm>
          <a:prstGeom prst="rect">
            <a:avLst/>
          </a:prstGeom>
          <a:noFill/>
        </p:spPr>
        <p:txBody>
          <a:bodyPr wrap="square" lIns="91440" tIns="45720" rIns="91440" bIns="45720" rtlCol="0" anchor="t">
            <a:spAutoFit/>
          </a:bodyPr>
          <a:lstStyle/>
          <a:p>
            <a:pPr algn="ctr"/>
            <a:r>
              <a:rPr lang="en-US" sz="4600" b="1">
                <a:solidFill>
                  <a:srgbClr val="E1BA87"/>
                </a:solidFill>
                <a:latin typeface="Meiryo UI" panose="020B0604030504040204" pitchFamily="50" charset="-128"/>
                <a:ea typeface="Meiryo UI" panose="020B0604030504040204" pitchFamily="50" charset="-128"/>
                <a:cs typeface="Arial"/>
              </a:rPr>
              <a:t>ホットスワップ対応M.2 2280 </a:t>
            </a:r>
            <a:r>
              <a:rPr lang="en-US" sz="4600" b="1" err="1">
                <a:solidFill>
                  <a:srgbClr val="E1BA87"/>
                </a:solidFill>
                <a:latin typeface="Meiryo UI" panose="020B0604030504040204" pitchFamily="50" charset="-128"/>
                <a:ea typeface="Meiryo UI" panose="020B0604030504040204" pitchFamily="50" charset="-128"/>
                <a:cs typeface="Arial"/>
              </a:rPr>
              <a:t>NVMe</a:t>
            </a:r>
            <a:r>
              <a:rPr lang="en-US" sz="4600" b="1">
                <a:solidFill>
                  <a:srgbClr val="E1BA87"/>
                </a:solidFill>
                <a:latin typeface="Meiryo UI" panose="020B0604030504040204" pitchFamily="50" charset="-128"/>
                <a:ea typeface="Meiryo UI" panose="020B0604030504040204" pitchFamily="50" charset="-128"/>
                <a:cs typeface="Arial"/>
              </a:rPr>
              <a:t> SSD</a:t>
            </a:r>
            <a:r>
              <a:rPr lang="ja-JP" altLang="en-US" sz="4600" b="1">
                <a:solidFill>
                  <a:srgbClr val="E1BA87"/>
                </a:solidFill>
                <a:latin typeface="Meiryo UI" panose="020B0604030504040204" pitchFamily="50" charset="-128"/>
                <a:ea typeface="Meiryo UI" panose="020B0604030504040204" pitchFamily="50" charset="-128"/>
                <a:cs typeface="Arial"/>
              </a:rPr>
              <a:t>の</a:t>
            </a:r>
            <a:br>
              <a:rPr lang="en-US" sz="4600" b="1">
                <a:solidFill>
                  <a:srgbClr val="E1BA87"/>
                </a:solidFill>
                <a:latin typeface="Meiryo UI" panose="020B0604030504040204" pitchFamily="50" charset="-128"/>
                <a:ea typeface="Meiryo UI" panose="020B0604030504040204" pitchFamily="50" charset="-128"/>
                <a:cs typeface="Arial"/>
              </a:rPr>
            </a:br>
            <a:r>
              <a:rPr lang="ja-JP" altLang="en-US" sz="4600" b="1">
                <a:solidFill>
                  <a:srgbClr val="E1BA87"/>
                </a:solidFill>
                <a:latin typeface="Meiryo UI" panose="020B0604030504040204" pitchFamily="50" charset="-128"/>
                <a:ea typeface="Meiryo UI" panose="020B0604030504040204" pitchFamily="50" charset="-128"/>
                <a:cs typeface="Arial"/>
              </a:rPr>
              <a:t>工具不要のクイック</a:t>
            </a:r>
            <a:r>
              <a:rPr lang="en-US" sz="4600" b="1" err="1">
                <a:solidFill>
                  <a:srgbClr val="E1BA87"/>
                </a:solidFill>
                <a:latin typeface="Meiryo UI" panose="020B0604030504040204" pitchFamily="50" charset="-128"/>
                <a:ea typeface="Meiryo UI" panose="020B0604030504040204" pitchFamily="50" charset="-128"/>
                <a:cs typeface="Arial"/>
              </a:rPr>
              <a:t>インストール</a:t>
            </a:r>
            <a:endParaRPr lang="en-US" err="1">
              <a:latin typeface="Meiryo UI" panose="020B0604030504040204" pitchFamily="50" charset="-128"/>
              <a:ea typeface="Meiryo UI" panose="020B0604030504040204" pitchFamily="50" charset="-128"/>
            </a:endParaRPr>
          </a:p>
        </p:txBody>
      </p:sp>
      <p:sp>
        <p:nvSpPr>
          <p:cNvPr id="6" name="文字方塊 5">
            <a:extLst>
              <a:ext uri="{FF2B5EF4-FFF2-40B4-BE49-F238E27FC236}">
                <a16:creationId xmlns:a16="http://schemas.microsoft.com/office/drawing/2014/main" id="{4A7ED1C7-D1C5-CC2D-424A-7137B73FA458}"/>
              </a:ext>
            </a:extLst>
          </p:cNvPr>
          <p:cNvSpPr txBox="1"/>
          <p:nvPr/>
        </p:nvSpPr>
        <p:spPr>
          <a:xfrm>
            <a:off x="3259859" y="4006016"/>
            <a:ext cx="18893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chemeClr val="bg1"/>
                </a:solidFill>
                <a:latin typeface="Meiryo UI" panose="020B0604030504040204" pitchFamily="50" charset="-128"/>
                <a:ea typeface="Meiryo UI" panose="020B0604030504040204" pitchFamily="50" charset="-128"/>
                <a:cs typeface="Arial"/>
              </a:rPr>
              <a:t>ロックを下にスライドさせるとフロントカバーが外れます</a:t>
            </a:r>
            <a:endParaRPr lang="en-US" altLang="zh-TW">
              <a:solidFill>
                <a:schemeClr val="bg1"/>
              </a:solidFill>
              <a:latin typeface="Meiryo UI" panose="020B0604030504040204" pitchFamily="50" charset="-128"/>
              <a:ea typeface="Meiryo UI" panose="020B0604030504040204" pitchFamily="50" charset="-128"/>
            </a:endParaRPr>
          </a:p>
        </p:txBody>
      </p:sp>
      <p:sp>
        <p:nvSpPr>
          <p:cNvPr id="15" name="文字方塊 14">
            <a:extLst>
              <a:ext uri="{FF2B5EF4-FFF2-40B4-BE49-F238E27FC236}">
                <a16:creationId xmlns:a16="http://schemas.microsoft.com/office/drawing/2014/main" id="{54CBC562-C970-FACD-3005-8A1F6AC2EF23}"/>
              </a:ext>
            </a:extLst>
          </p:cNvPr>
          <p:cNvSpPr txBox="1"/>
          <p:nvPr/>
        </p:nvSpPr>
        <p:spPr>
          <a:xfrm>
            <a:off x="8781624" y="2107865"/>
            <a:ext cx="3330277" cy="4108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Meiryo UI" panose="020B0604030504040204" pitchFamily="50" charset="-128"/>
                <a:ea typeface="Meiryo UI" panose="020B0604030504040204" pitchFamily="50" charset="-128"/>
                <a:cs typeface="Arial"/>
              </a:rPr>
              <a:t>放熱モジュールを搭載したM.2 SSDに放熱モジュールを取り付けたい場合は、QNAPヒートシンクHS-M2SSD-07と放熱パッドTPAD-M2SSD-04をご購入ください。</a:t>
            </a:r>
            <a:endParaRPr lang="en-US" altLang="zh-TW">
              <a:solidFill>
                <a:schemeClr val="bg1"/>
              </a:solidFill>
              <a:latin typeface="Meiryo UI" panose="020B0604030504040204" pitchFamily="50" charset="-128"/>
              <a:ea typeface="Meiryo UI" panose="020B0604030504040204" pitchFamily="50" charset="-128"/>
            </a:endParaRPr>
          </a:p>
          <a:p>
            <a:pPr>
              <a:spcBef>
                <a:spcPts val="600"/>
              </a:spcBef>
            </a:pPr>
            <a:r>
              <a:rPr lang="zh-TW" altLang="en-US" sz="1400">
                <a:solidFill>
                  <a:srgbClr val="E1BA87"/>
                </a:solidFill>
                <a:latin typeface="Meiryo UI" panose="020B0604030504040204" pitchFamily="50" charset="-128"/>
                <a:ea typeface="Meiryo UI" panose="020B0604030504040204" pitchFamily="50" charset="-128"/>
                <a:cs typeface="Arial"/>
              </a:rPr>
              <a:t>Step 1 : </a:t>
            </a:r>
            <a:endParaRPr lang="en-US" altLang="zh-TW" sz="1400">
              <a:solidFill>
                <a:srgbClr val="E1BA87"/>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pPr>
            <a:r>
              <a:rPr lang="en-US" sz="1200" err="1">
                <a:solidFill>
                  <a:schemeClr val="bg1"/>
                </a:solidFill>
                <a:latin typeface="Meiryo UI" panose="020B0604030504040204" pitchFamily="50" charset="-128"/>
                <a:ea typeface="Meiryo UI" panose="020B0604030504040204" pitchFamily="50" charset="-128"/>
                <a:cs typeface="Arial"/>
              </a:rPr>
              <a:t>コントローラにヒートシンクを取り付けます</a:t>
            </a:r>
            <a:r>
              <a:rPr lang="en-US" sz="1200">
                <a:solidFill>
                  <a:schemeClr val="bg1"/>
                </a:solidFill>
                <a:latin typeface="Meiryo UI" panose="020B0604030504040204" pitchFamily="50" charset="-128"/>
                <a:ea typeface="Meiryo UI" panose="020B0604030504040204" pitchFamily="50" charset="-128"/>
                <a:cs typeface="Arial"/>
              </a:rPr>
              <a:t>。</a:t>
            </a:r>
            <a:endParaRPr lang="zh-TW">
              <a:solidFill>
                <a:schemeClr val="bg1"/>
              </a:solidFill>
              <a:latin typeface="Meiryo UI" panose="020B0604030504040204" pitchFamily="50" charset="-128"/>
              <a:ea typeface="Meiryo UI" panose="020B0604030504040204" pitchFamily="50" charset="-128"/>
            </a:endParaRPr>
          </a:p>
          <a:p>
            <a:pPr>
              <a:spcBef>
                <a:spcPts val="600"/>
              </a:spcBef>
            </a:pPr>
            <a:r>
              <a:rPr lang="zh-TW" altLang="en-US" sz="1400">
                <a:solidFill>
                  <a:srgbClr val="E1BA87"/>
                </a:solidFill>
                <a:latin typeface="Meiryo UI" panose="020B0604030504040204" pitchFamily="50" charset="-128"/>
                <a:ea typeface="Meiryo UI" panose="020B0604030504040204" pitchFamily="50" charset="-128"/>
                <a:cs typeface="Arial"/>
              </a:rPr>
              <a:t>Step 2 : </a:t>
            </a:r>
            <a:endParaRPr lang="zh-TW" altLang="en-US" sz="1400">
              <a:solidFill>
                <a:srgbClr val="E1BA87"/>
              </a:solidFill>
              <a:latin typeface="Meiryo UI" panose="020B0604030504040204" pitchFamily="50" charset="-128"/>
              <a:ea typeface="Meiryo UI" panose="020B0604030504040204" pitchFamily="50" charset="-128"/>
              <a:cs typeface="Arial" panose="020B0604020202020204" pitchFamily="34" charset="0"/>
            </a:endParaRPr>
          </a:p>
          <a:p>
            <a:pPr marL="285750" indent="-285750">
              <a:spcBef>
                <a:spcPts val="600"/>
              </a:spcBef>
              <a:buFont typeface="Arial"/>
              <a:buChar char="•"/>
            </a:pPr>
            <a:r>
              <a:rPr lang="en-US" altLang="zh-TW" sz="1200">
                <a:solidFill>
                  <a:schemeClr val="bg1"/>
                </a:solidFill>
                <a:latin typeface="Meiryo UI" panose="020B0604030504040204" pitchFamily="50" charset="-128"/>
                <a:ea typeface="Meiryo UI" panose="020B0604030504040204" pitchFamily="50" charset="-128"/>
                <a:cs typeface="Arial"/>
              </a:rPr>
              <a:t>片面M.2 SSD : </a:t>
            </a:r>
            <a:r>
              <a:rPr lang="en-US" altLang="zh-TW" sz="1200" err="1">
                <a:solidFill>
                  <a:schemeClr val="bg1"/>
                </a:solidFill>
                <a:latin typeface="Meiryo UI" panose="020B0604030504040204" pitchFamily="50" charset="-128"/>
                <a:ea typeface="Meiryo UI" panose="020B0604030504040204" pitchFamily="50" charset="-128"/>
                <a:cs typeface="Arial"/>
              </a:rPr>
              <a:t>熱パッドAとBの両方をSSDトレイに取り付けます</a:t>
            </a:r>
            <a:r>
              <a:rPr lang="en-US" altLang="zh-TW" sz="1200">
                <a:solidFill>
                  <a:schemeClr val="bg1"/>
                </a:solidFill>
                <a:latin typeface="Meiryo UI" panose="020B0604030504040204" pitchFamily="50" charset="-128"/>
                <a:ea typeface="Meiryo UI" panose="020B0604030504040204" pitchFamily="50" charset="-128"/>
                <a:cs typeface="Arial"/>
              </a:rPr>
              <a:t>。</a:t>
            </a:r>
            <a:endParaRPr lang="zh-TW" altLang="en-US" sz="120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marL="285750" indent="-285750">
              <a:spcBef>
                <a:spcPts val="600"/>
              </a:spcBef>
              <a:buFont typeface="Arial"/>
              <a:buChar char="•"/>
            </a:pPr>
            <a:r>
              <a:rPr lang="en-US" altLang="zh-TW" sz="1200">
                <a:solidFill>
                  <a:schemeClr val="bg1"/>
                </a:solidFill>
                <a:latin typeface="Meiryo UI" panose="020B0604030504040204" pitchFamily="50" charset="-128"/>
                <a:ea typeface="Meiryo UI" panose="020B0604030504040204" pitchFamily="50" charset="-128"/>
                <a:cs typeface="Arial"/>
              </a:rPr>
              <a:t>両面M.2 SSD : </a:t>
            </a:r>
            <a:r>
              <a:rPr lang="en-US" altLang="zh-TW" sz="1200" err="1">
                <a:solidFill>
                  <a:schemeClr val="bg1"/>
                </a:solidFill>
                <a:latin typeface="Meiryo UI" panose="020B0604030504040204" pitchFamily="50" charset="-128"/>
                <a:ea typeface="Meiryo UI" panose="020B0604030504040204" pitchFamily="50" charset="-128"/>
                <a:cs typeface="Arial"/>
              </a:rPr>
              <a:t>SSDトレイにサーマルパッドBを取り付けます</a:t>
            </a:r>
            <a:r>
              <a:rPr lang="en-US" altLang="zh-TW" sz="1200">
                <a:solidFill>
                  <a:schemeClr val="bg1"/>
                </a:solidFill>
                <a:latin typeface="Meiryo UI" panose="020B0604030504040204" pitchFamily="50" charset="-128"/>
                <a:ea typeface="Meiryo UI" panose="020B0604030504040204" pitchFamily="50" charset="-128"/>
                <a:cs typeface="Arial"/>
              </a:rPr>
              <a:t>。</a:t>
            </a:r>
            <a:endParaRPr lang="zh-TW" sz="1400">
              <a:solidFill>
                <a:schemeClr val="bg1"/>
              </a:solidFill>
              <a:latin typeface="Meiryo UI" panose="020B0604030504040204" pitchFamily="50" charset="-128"/>
              <a:ea typeface="Meiryo UI" panose="020B0604030504040204" pitchFamily="50" charset="-128"/>
              <a:cs typeface="Arial"/>
            </a:endParaRPr>
          </a:p>
          <a:p>
            <a:pPr>
              <a:spcBef>
                <a:spcPts val="600"/>
              </a:spcBef>
            </a:pPr>
            <a:r>
              <a:rPr lang="en-US" altLang="zh-TW" sz="1400">
                <a:solidFill>
                  <a:srgbClr val="E1BA87"/>
                </a:solidFill>
                <a:latin typeface="Meiryo UI" panose="020B0604030504040204" pitchFamily="50" charset="-128"/>
                <a:ea typeface="Meiryo UI" panose="020B0604030504040204" pitchFamily="50" charset="-128"/>
                <a:cs typeface="Arial"/>
              </a:rPr>
              <a:t>Step</a:t>
            </a:r>
            <a:r>
              <a:rPr lang="zh-TW" sz="1400">
                <a:solidFill>
                  <a:srgbClr val="E1BA87"/>
                </a:solidFill>
                <a:latin typeface="Meiryo UI" panose="020B0604030504040204" pitchFamily="50" charset="-128"/>
                <a:ea typeface="Meiryo UI" panose="020B0604030504040204" pitchFamily="50" charset="-128"/>
                <a:cs typeface="Arial"/>
              </a:rPr>
              <a:t> </a:t>
            </a:r>
            <a:r>
              <a:rPr lang="en-US" altLang="zh-TW" sz="1400">
                <a:solidFill>
                  <a:srgbClr val="E1BA87"/>
                </a:solidFill>
                <a:latin typeface="Meiryo UI" panose="020B0604030504040204" pitchFamily="50" charset="-128"/>
                <a:ea typeface="Meiryo UI" panose="020B0604030504040204" pitchFamily="50" charset="-128"/>
                <a:cs typeface="Arial"/>
              </a:rPr>
              <a:t>3</a:t>
            </a:r>
            <a:r>
              <a:rPr lang="zh-TW" altLang="en-US" sz="1400">
                <a:solidFill>
                  <a:srgbClr val="E1BA87"/>
                </a:solidFill>
                <a:latin typeface="Meiryo UI" panose="020B0604030504040204" pitchFamily="50" charset="-128"/>
                <a:ea typeface="Meiryo UI" panose="020B0604030504040204" pitchFamily="50" charset="-128"/>
                <a:cs typeface="Arial"/>
              </a:rPr>
              <a:t> : </a:t>
            </a:r>
            <a:endParaRPr lang="en-US" altLang="zh-TW" sz="1400">
              <a:solidFill>
                <a:srgbClr val="E1BA87"/>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pPr>
            <a:r>
              <a:rPr lang="en-US" sz="1200">
                <a:solidFill>
                  <a:schemeClr val="bg1"/>
                </a:solidFill>
                <a:latin typeface="Meiryo UI" panose="020B0604030504040204" pitchFamily="50" charset="-128"/>
                <a:ea typeface="Meiryo UI" panose="020B0604030504040204" pitchFamily="50" charset="-128"/>
                <a:cs typeface="Arial"/>
              </a:rPr>
              <a:t>ロッカーを引っ張って固定し、M.2 SSDを45°の角度で慎重に押し下げます。 </a:t>
            </a:r>
            <a:endParaRPr lang="en-US">
              <a:latin typeface="Meiryo UI" panose="020B0604030504040204" pitchFamily="50" charset="-128"/>
              <a:ea typeface="Meiryo UI" panose="020B0604030504040204" pitchFamily="50" charset="-128"/>
            </a:endParaRPr>
          </a:p>
          <a:p>
            <a:pPr>
              <a:spcBef>
                <a:spcPts val="600"/>
              </a:spcBef>
            </a:pPr>
            <a:endParaRPr lang="zh-TW" altLang="en-US" sz="1400">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pPr>
            <a:r>
              <a:rPr lang="en-US" sz="1000" err="1">
                <a:solidFill>
                  <a:schemeClr val="bg1"/>
                </a:solidFill>
                <a:latin typeface="Meiryo UI" panose="020B0604030504040204" pitchFamily="50" charset="-128"/>
                <a:ea typeface="Meiryo UI" panose="020B0604030504040204" pitchFamily="50" charset="-128"/>
                <a:cs typeface="Arial"/>
              </a:rPr>
              <a:t>注意</a:t>
            </a:r>
            <a:r>
              <a:rPr lang="en-US" sz="1000">
                <a:solidFill>
                  <a:schemeClr val="bg1"/>
                </a:solidFill>
                <a:latin typeface="Meiryo UI" panose="020B0604030504040204" pitchFamily="50" charset="-128"/>
                <a:ea typeface="Meiryo UI" panose="020B0604030504040204" pitchFamily="50" charset="-128"/>
                <a:cs typeface="Arial"/>
              </a:rPr>
              <a:t> </a:t>
            </a:r>
            <a:r>
              <a:rPr lang="en-US" altLang="zh-TW" sz="1000">
                <a:solidFill>
                  <a:schemeClr val="bg1"/>
                </a:solidFill>
                <a:latin typeface="Meiryo UI" panose="020B0604030504040204" pitchFamily="50" charset="-128"/>
                <a:ea typeface="Meiryo UI" panose="020B0604030504040204" pitchFamily="50" charset="-128"/>
                <a:cs typeface="Arial"/>
              </a:rPr>
              <a:t>: </a:t>
            </a:r>
            <a:r>
              <a:rPr lang="en-US" sz="1000">
                <a:solidFill>
                  <a:schemeClr val="bg1"/>
                </a:solidFill>
                <a:latin typeface="Meiryo UI" panose="020B0604030504040204" pitchFamily="50" charset="-128"/>
                <a:ea typeface="Meiryo UI" panose="020B0604030504040204" pitchFamily="50" charset="-128"/>
                <a:cs typeface="Arial"/>
              </a:rPr>
              <a:t>ヒートシンクは高さ4.5 </a:t>
            </a:r>
            <a:r>
              <a:rPr lang="en-US" sz="1000" err="1">
                <a:solidFill>
                  <a:schemeClr val="bg1"/>
                </a:solidFill>
                <a:latin typeface="Meiryo UI" panose="020B0604030504040204" pitchFamily="50" charset="-128"/>
                <a:ea typeface="Meiryo UI" panose="020B0604030504040204" pitchFamily="50" charset="-128"/>
                <a:cs typeface="Arial"/>
              </a:rPr>
              <a:t>mmを超えないようにしてください</a:t>
            </a:r>
            <a:r>
              <a:rPr lang="en-US" sz="1000">
                <a:solidFill>
                  <a:schemeClr val="bg1"/>
                </a:solidFill>
                <a:latin typeface="Meiryo UI" panose="020B0604030504040204" pitchFamily="50" charset="-128"/>
                <a:ea typeface="Meiryo UI" panose="020B0604030504040204" pitchFamily="50" charset="-128"/>
                <a:cs typeface="Arial"/>
              </a:rPr>
              <a:t>。</a:t>
            </a:r>
            <a:endParaRPr lang="zh-TW">
              <a:solidFill>
                <a:schemeClr val="bg1"/>
              </a:solidFill>
              <a:latin typeface="Meiryo UI" panose="020B0604030504040204" pitchFamily="50" charset="-128"/>
              <a:ea typeface="Meiryo UI" panose="020B0604030504040204" pitchFamily="50" charset="-128"/>
            </a:endParaRPr>
          </a:p>
        </p:txBody>
      </p:sp>
      <p:grpSp>
        <p:nvGrpSpPr>
          <p:cNvPr id="16" name="群組 15">
            <a:extLst>
              <a:ext uri="{FF2B5EF4-FFF2-40B4-BE49-F238E27FC236}">
                <a16:creationId xmlns:a16="http://schemas.microsoft.com/office/drawing/2014/main" id="{A360FF55-7AB5-F767-AC01-C7D2D4B75686}"/>
              </a:ext>
            </a:extLst>
          </p:cNvPr>
          <p:cNvGrpSpPr/>
          <p:nvPr/>
        </p:nvGrpSpPr>
        <p:grpSpPr>
          <a:xfrm>
            <a:off x="0" y="1892180"/>
            <a:ext cx="3132454" cy="4965820"/>
            <a:chOff x="488196" y="1892180"/>
            <a:chExt cx="3132454" cy="4965820"/>
          </a:xfrm>
        </p:grpSpPr>
        <p:sp>
          <p:nvSpPr>
            <p:cNvPr id="12" name="手繪多邊形: 圖案 11">
              <a:extLst>
                <a:ext uri="{FF2B5EF4-FFF2-40B4-BE49-F238E27FC236}">
                  <a16:creationId xmlns:a16="http://schemas.microsoft.com/office/drawing/2014/main" id="{EAF95A86-8B7C-6B5A-D195-0D1419377EB2}"/>
                </a:ext>
              </a:extLst>
            </p:cNvPr>
            <p:cNvSpPr/>
            <p:nvPr/>
          </p:nvSpPr>
          <p:spPr>
            <a:xfrm>
              <a:off x="496944" y="1892180"/>
              <a:ext cx="3122072" cy="499894"/>
            </a:xfrm>
            <a:custGeom>
              <a:avLst/>
              <a:gdLst>
                <a:gd name="connsiteX0" fmla="*/ 2753746 w 3122072"/>
                <a:gd name="connsiteY0" fmla="*/ 0 h 499894"/>
                <a:gd name="connsiteX1" fmla="*/ 0 w 3122072"/>
                <a:gd name="connsiteY1" fmla="*/ 0 h 499894"/>
                <a:gd name="connsiteX2" fmla="*/ 0 w 3122072"/>
                <a:gd name="connsiteY2" fmla="*/ 499894 h 499894"/>
                <a:gd name="connsiteX3" fmla="*/ 3122073 w 3122072"/>
                <a:gd name="connsiteY3" fmla="*/ 499894 h 499894"/>
                <a:gd name="connsiteX4" fmla="*/ 3122073 w 3122072"/>
                <a:gd name="connsiteY4" fmla="*/ 368326 h 499894"/>
                <a:gd name="connsiteX5" fmla="*/ 2753746 w 3122072"/>
                <a:gd name="connsiteY5" fmla="*/ 0 h 49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2072" h="499894">
                  <a:moveTo>
                    <a:pt x="2753746" y="0"/>
                  </a:moveTo>
                  <a:lnTo>
                    <a:pt x="0" y="0"/>
                  </a:lnTo>
                  <a:lnTo>
                    <a:pt x="0" y="499894"/>
                  </a:lnTo>
                  <a:lnTo>
                    <a:pt x="3122073" y="499894"/>
                  </a:lnTo>
                  <a:lnTo>
                    <a:pt x="3122073" y="368326"/>
                  </a:lnTo>
                  <a:lnTo>
                    <a:pt x="2753746" y="0"/>
                  </a:lnTo>
                  <a:close/>
                </a:path>
              </a:pathLst>
            </a:custGeom>
            <a:solidFill>
              <a:srgbClr val="FFFFFF"/>
            </a:solidFill>
            <a:ln w="0"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7" name="矩形 6">
              <a:extLst>
                <a:ext uri="{FF2B5EF4-FFF2-40B4-BE49-F238E27FC236}">
                  <a16:creationId xmlns:a16="http://schemas.microsoft.com/office/drawing/2014/main" id="{2A1F1BED-E04B-6742-7CBB-4BB6FBD86C3C}"/>
                </a:ext>
              </a:extLst>
            </p:cNvPr>
            <p:cNvSpPr/>
            <p:nvPr/>
          </p:nvSpPr>
          <p:spPr>
            <a:xfrm>
              <a:off x="496944" y="2368597"/>
              <a:ext cx="3122072" cy="448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pic>
          <p:nvPicPr>
            <p:cNvPr id="9" name="圖片 8" descr="一張含有 寫生, 輪, 圖畫, 汽車零件 的圖片&#10;&#10;自動產生的描述">
              <a:extLst>
                <a:ext uri="{FF2B5EF4-FFF2-40B4-BE49-F238E27FC236}">
                  <a16:creationId xmlns:a16="http://schemas.microsoft.com/office/drawing/2014/main" id="{0898F50E-4A4E-98A5-CE95-B2DEA787267A}"/>
                </a:ext>
              </a:extLst>
            </p:cNvPr>
            <p:cNvPicPr>
              <a:picLocks noChangeAspect="1"/>
            </p:cNvPicPr>
            <p:nvPr/>
          </p:nvPicPr>
          <p:blipFill rotWithShape="1">
            <a:blip r:embed="rId3"/>
            <a:srcRect l="3308" t="3035" r="7032" b="3501"/>
            <a:stretch/>
          </p:blipFill>
          <p:spPr>
            <a:xfrm>
              <a:off x="758647" y="2205315"/>
              <a:ext cx="2590800" cy="4489404"/>
            </a:xfrm>
            <a:prstGeom prst="rect">
              <a:avLst/>
            </a:prstGeom>
          </p:spPr>
        </p:pic>
        <p:sp>
          <p:nvSpPr>
            <p:cNvPr id="10" name="矩形 9">
              <a:extLst>
                <a:ext uri="{FF2B5EF4-FFF2-40B4-BE49-F238E27FC236}">
                  <a16:creationId xmlns:a16="http://schemas.microsoft.com/office/drawing/2014/main" id="{E0093455-B5FC-6AB4-02F5-B6CCD77AD61D}"/>
                </a:ext>
              </a:extLst>
            </p:cNvPr>
            <p:cNvSpPr/>
            <p:nvPr/>
          </p:nvSpPr>
          <p:spPr>
            <a:xfrm rot="10800000">
              <a:off x="488196" y="6509068"/>
              <a:ext cx="3131703" cy="348931"/>
            </a:xfrm>
            <a:prstGeom prst="rect">
              <a:avLst/>
            </a:prstGeom>
            <a:gradFill>
              <a:gsLst>
                <a:gs pos="0">
                  <a:schemeClr val="tx1">
                    <a:lumMod val="85000"/>
                    <a:lumOff val="15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4" name="手繪多邊形: 圖案 13">
              <a:extLst>
                <a:ext uri="{FF2B5EF4-FFF2-40B4-BE49-F238E27FC236}">
                  <a16:creationId xmlns:a16="http://schemas.microsoft.com/office/drawing/2014/main" id="{FD7018F4-A929-4E47-BE2B-14E4C3CA660D}"/>
                </a:ext>
              </a:extLst>
            </p:cNvPr>
            <p:cNvSpPr/>
            <p:nvPr/>
          </p:nvSpPr>
          <p:spPr>
            <a:xfrm>
              <a:off x="3249027" y="1892180"/>
              <a:ext cx="371623" cy="371623"/>
            </a:xfrm>
            <a:custGeom>
              <a:avLst/>
              <a:gdLst>
                <a:gd name="connsiteX0" fmla="*/ 371624 w 371623"/>
                <a:gd name="connsiteY0" fmla="*/ 371623 h 371623"/>
                <a:gd name="connsiteX1" fmla="*/ 0 w 371623"/>
                <a:gd name="connsiteY1" fmla="*/ 371623 h 371623"/>
                <a:gd name="connsiteX2" fmla="*/ 0 w 371623"/>
                <a:gd name="connsiteY2" fmla="*/ 0 h 371623"/>
                <a:gd name="connsiteX3" fmla="*/ 371624 w 371623"/>
                <a:gd name="connsiteY3" fmla="*/ 371623 h 371623"/>
              </a:gdLst>
              <a:ahLst/>
              <a:cxnLst>
                <a:cxn ang="0">
                  <a:pos x="connsiteX0" y="connsiteY0"/>
                </a:cxn>
                <a:cxn ang="0">
                  <a:pos x="connsiteX1" y="connsiteY1"/>
                </a:cxn>
                <a:cxn ang="0">
                  <a:pos x="connsiteX2" y="connsiteY2"/>
                </a:cxn>
                <a:cxn ang="0">
                  <a:pos x="connsiteX3" y="connsiteY3"/>
                </a:cxn>
              </a:cxnLst>
              <a:rect l="l" t="t" r="r" b="b"/>
              <a:pathLst>
                <a:path w="371623" h="371623">
                  <a:moveTo>
                    <a:pt x="371624" y="371623"/>
                  </a:moveTo>
                  <a:lnTo>
                    <a:pt x="0" y="371623"/>
                  </a:lnTo>
                  <a:lnTo>
                    <a:pt x="0" y="0"/>
                  </a:lnTo>
                  <a:lnTo>
                    <a:pt x="371624" y="371623"/>
                  </a:lnTo>
                  <a:close/>
                </a:path>
              </a:pathLst>
            </a:custGeom>
            <a:solidFill>
              <a:srgbClr val="CCCCCC"/>
            </a:solidFill>
            <a:ln w="0"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grpSp>
      <p:grpSp>
        <p:nvGrpSpPr>
          <p:cNvPr id="26" name="群組 25">
            <a:extLst>
              <a:ext uri="{FF2B5EF4-FFF2-40B4-BE49-F238E27FC236}">
                <a16:creationId xmlns:a16="http://schemas.microsoft.com/office/drawing/2014/main" id="{36658E2E-DE09-48D2-B546-C10F51FA1292}"/>
              </a:ext>
            </a:extLst>
          </p:cNvPr>
          <p:cNvGrpSpPr/>
          <p:nvPr/>
        </p:nvGrpSpPr>
        <p:grpSpPr>
          <a:xfrm>
            <a:off x="5266971" y="1903526"/>
            <a:ext cx="3278945" cy="4965820"/>
            <a:chOff x="5624724" y="1903526"/>
            <a:chExt cx="3278945" cy="4965820"/>
          </a:xfrm>
        </p:grpSpPr>
        <p:sp>
          <p:nvSpPr>
            <p:cNvPr id="18" name="手繪多邊形: 圖案 17">
              <a:extLst>
                <a:ext uri="{FF2B5EF4-FFF2-40B4-BE49-F238E27FC236}">
                  <a16:creationId xmlns:a16="http://schemas.microsoft.com/office/drawing/2014/main" id="{8C8EF554-2886-7671-51ED-7B8CC3AF4D85}"/>
                </a:ext>
              </a:extLst>
            </p:cNvPr>
            <p:cNvSpPr/>
            <p:nvPr/>
          </p:nvSpPr>
          <p:spPr>
            <a:xfrm>
              <a:off x="5625608" y="1903526"/>
              <a:ext cx="3276427" cy="499894"/>
            </a:xfrm>
            <a:custGeom>
              <a:avLst/>
              <a:gdLst>
                <a:gd name="connsiteX0" fmla="*/ 2753746 w 3122072"/>
                <a:gd name="connsiteY0" fmla="*/ 0 h 499894"/>
                <a:gd name="connsiteX1" fmla="*/ 0 w 3122072"/>
                <a:gd name="connsiteY1" fmla="*/ 0 h 499894"/>
                <a:gd name="connsiteX2" fmla="*/ 0 w 3122072"/>
                <a:gd name="connsiteY2" fmla="*/ 499894 h 499894"/>
                <a:gd name="connsiteX3" fmla="*/ 3122073 w 3122072"/>
                <a:gd name="connsiteY3" fmla="*/ 499894 h 499894"/>
                <a:gd name="connsiteX4" fmla="*/ 3122073 w 3122072"/>
                <a:gd name="connsiteY4" fmla="*/ 368326 h 499894"/>
                <a:gd name="connsiteX5" fmla="*/ 2753746 w 3122072"/>
                <a:gd name="connsiteY5" fmla="*/ 0 h 49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2072" h="499894">
                  <a:moveTo>
                    <a:pt x="2753746" y="0"/>
                  </a:moveTo>
                  <a:lnTo>
                    <a:pt x="0" y="0"/>
                  </a:lnTo>
                  <a:lnTo>
                    <a:pt x="0" y="499894"/>
                  </a:lnTo>
                  <a:lnTo>
                    <a:pt x="3122073" y="499894"/>
                  </a:lnTo>
                  <a:lnTo>
                    <a:pt x="3122073" y="368326"/>
                  </a:lnTo>
                  <a:lnTo>
                    <a:pt x="2753746" y="0"/>
                  </a:lnTo>
                  <a:close/>
                </a:path>
              </a:pathLst>
            </a:custGeom>
            <a:solidFill>
              <a:srgbClr val="FFFFFF"/>
            </a:solidFill>
            <a:ln w="0"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9" name="矩形 18">
              <a:extLst>
                <a:ext uri="{FF2B5EF4-FFF2-40B4-BE49-F238E27FC236}">
                  <a16:creationId xmlns:a16="http://schemas.microsoft.com/office/drawing/2014/main" id="{218413BC-6860-8DDA-A874-7CFF9F94D4C7}"/>
                </a:ext>
              </a:extLst>
            </p:cNvPr>
            <p:cNvSpPr/>
            <p:nvPr/>
          </p:nvSpPr>
          <p:spPr>
            <a:xfrm>
              <a:off x="5625608" y="2379943"/>
              <a:ext cx="3276427" cy="4489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21" name="矩形 20">
              <a:extLst>
                <a:ext uri="{FF2B5EF4-FFF2-40B4-BE49-F238E27FC236}">
                  <a16:creationId xmlns:a16="http://schemas.microsoft.com/office/drawing/2014/main" id="{BACAC7D1-FA48-A6E2-308F-DB3D2798527E}"/>
                </a:ext>
              </a:extLst>
            </p:cNvPr>
            <p:cNvSpPr/>
            <p:nvPr/>
          </p:nvSpPr>
          <p:spPr>
            <a:xfrm rot="10800000">
              <a:off x="5624724" y="6520413"/>
              <a:ext cx="3278193" cy="348931"/>
            </a:xfrm>
            <a:prstGeom prst="rect">
              <a:avLst/>
            </a:prstGeom>
            <a:gradFill>
              <a:gsLst>
                <a:gs pos="0">
                  <a:schemeClr val="tx1">
                    <a:lumMod val="85000"/>
                    <a:lumOff val="15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pic>
          <p:nvPicPr>
            <p:cNvPr id="23" name="圖片 22" descr="一張含有 文字, 寫生, 圖畫, 圖表 的圖片&#10;&#10;自動產生的描述">
              <a:extLst>
                <a:ext uri="{FF2B5EF4-FFF2-40B4-BE49-F238E27FC236}">
                  <a16:creationId xmlns:a16="http://schemas.microsoft.com/office/drawing/2014/main" id="{C21C58DB-7B8C-89E5-E952-F30D9909039E}"/>
                </a:ext>
              </a:extLst>
            </p:cNvPr>
            <p:cNvPicPr>
              <a:picLocks noChangeAspect="1"/>
            </p:cNvPicPr>
            <p:nvPr/>
          </p:nvPicPr>
          <p:blipFill rotWithShape="1">
            <a:blip r:embed="rId4"/>
            <a:srcRect t="1713"/>
            <a:stretch/>
          </p:blipFill>
          <p:spPr>
            <a:xfrm>
              <a:off x="5862950" y="2107865"/>
              <a:ext cx="2885656" cy="4534967"/>
            </a:xfrm>
            <a:prstGeom prst="rect">
              <a:avLst/>
            </a:prstGeom>
          </p:spPr>
        </p:pic>
        <p:sp>
          <p:nvSpPr>
            <p:cNvPr id="25" name="手繪多邊形: 圖案 24">
              <a:extLst>
                <a:ext uri="{FF2B5EF4-FFF2-40B4-BE49-F238E27FC236}">
                  <a16:creationId xmlns:a16="http://schemas.microsoft.com/office/drawing/2014/main" id="{BE149EDE-1C3B-475D-B93D-B83B7E8E255D}"/>
                </a:ext>
              </a:extLst>
            </p:cNvPr>
            <p:cNvSpPr/>
            <p:nvPr/>
          </p:nvSpPr>
          <p:spPr>
            <a:xfrm>
              <a:off x="8532046" y="1903526"/>
              <a:ext cx="371623" cy="371623"/>
            </a:xfrm>
            <a:custGeom>
              <a:avLst/>
              <a:gdLst>
                <a:gd name="connsiteX0" fmla="*/ 371624 w 371623"/>
                <a:gd name="connsiteY0" fmla="*/ 371623 h 371623"/>
                <a:gd name="connsiteX1" fmla="*/ 0 w 371623"/>
                <a:gd name="connsiteY1" fmla="*/ 371623 h 371623"/>
                <a:gd name="connsiteX2" fmla="*/ 0 w 371623"/>
                <a:gd name="connsiteY2" fmla="*/ 0 h 371623"/>
                <a:gd name="connsiteX3" fmla="*/ 371624 w 371623"/>
                <a:gd name="connsiteY3" fmla="*/ 371623 h 371623"/>
              </a:gdLst>
              <a:ahLst/>
              <a:cxnLst>
                <a:cxn ang="0">
                  <a:pos x="connsiteX0" y="connsiteY0"/>
                </a:cxn>
                <a:cxn ang="0">
                  <a:pos x="connsiteX1" y="connsiteY1"/>
                </a:cxn>
                <a:cxn ang="0">
                  <a:pos x="connsiteX2" y="connsiteY2"/>
                </a:cxn>
                <a:cxn ang="0">
                  <a:pos x="connsiteX3" y="connsiteY3"/>
                </a:cxn>
              </a:cxnLst>
              <a:rect l="l" t="t" r="r" b="b"/>
              <a:pathLst>
                <a:path w="371623" h="371623">
                  <a:moveTo>
                    <a:pt x="371624" y="371623"/>
                  </a:moveTo>
                  <a:lnTo>
                    <a:pt x="0" y="371623"/>
                  </a:lnTo>
                  <a:lnTo>
                    <a:pt x="0" y="0"/>
                  </a:lnTo>
                  <a:lnTo>
                    <a:pt x="371624" y="371623"/>
                  </a:lnTo>
                  <a:close/>
                </a:path>
              </a:pathLst>
            </a:custGeom>
            <a:solidFill>
              <a:srgbClr val="CCCCCC"/>
            </a:solidFill>
            <a:ln w="0"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grpSp>
    </p:spTree>
    <p:extLst>
      <p:ext uri="{BB962C8B-B14F-4D97-AF65-F5344CB8AC3E}">
        <p14:creationId xmlns:p14="http://schemas.microsoft.com/office/powerpoint/2010/main" val="1668027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ADC53D77-E6F3-BCEC-E01A-703703B1DD08}"/>
              </a:ext>
            </a:extLst>
          </p:cNvPr>
          <p:cNvSpPr txBox="1"/>
          <p:nvPr/>
        </p:nvSpPr>
        <p:spPr>
          <a:xfrm>
            <a:off x="5922712" y="944602"/>
            <a:ext cx="6476226" cy="1200329"/>
          </a:xfrm>
          <a:prstGeom prst="rect">
            <a:avLst/>
          </a:prstGeom>
          <a:noFill/>
        </p:spPr>
        <p:txBody>
          <a:bodyPr wrap="square" lIns="91440" tIns="45720" rIns="91440" bIns="45720" rtlCol="0" anchor="t">
            <a:spAutoFit/>
          </a:bodyPr>
          <a:lstStyle/>
          <a:p>
            <a:r>
              <a:rPr lang="en-US" sz="3600" b="1">
                <a:solidFill>
                  <a:srgbClr val="E1BA87"/>
                </a:solidFill>
                <a:latin typeface="Meiryo UI" panose="020B0604030504040204" pitchFamily="50" charset="-128"/>
                <a:ea typeface="Meiryo UI" panose="020B0604030504040204" pitchFamily="50" charset="-128"/>
                <a:cs typeface="Arial"/>
              </a:rPr>
              <a:t>5 x E1.S </a:t>
            </a:r>
            <a:r>
              <a:rPr lang="en-US" sz="3600" b="1" err="1">
                <a:solidFill>
                  <a:srgbClr val="E1BA87"/>
                </a:solidFill>
                <a:latin typeface="Meiryo UI" panose="020B0604030504040204" pitchFamily="50" charset="-128"/>
                <a:ea typeface="Meiryo UI" panose="020B0604030504040204" pitchFamily="50" charset="-128"/>
                <a:cs typeface="Arial"/>
              </a:rPr>
              <a:t>NVMe</a:t>
            </a:r>
            <a:r>
              <a:rPr lang="en-US" sz="3600" b="1">
                <a:solidFill>
                  <a:srgbClr val="E1BA87"/>
                </a:solidFill>
                <a:latin typeface="Meiryo UI" panose="020B0604030504040204" pitchFamily="50" charset="-128"/>
                <a:ea typeface="Meiryo UI" panose="020B0604030504040204" pitchFamily="50" charset="-128"/>
                <a:cs typeface="Arial"/>
              </a:rPr>
              <a:t> SSD</a:t>
            </a:r>
            <a:r>
              <a:rPr lang="ja-JP" altLang="en-US" sz="3600" b="1">
                <a:solidFill>
                  <a:srgbClr val="E1BA87"/>
                </a:solidFill>
                <a:latin typeface="Meiryo UI" panose="020B0604030504040204" pitchFamily="50" charset="-128"/>
                <a:ea typeface="Meiryo UI" panose="020B0604030504040204" pitchFamily="50" charset="-128"/>
                <a:cs typeface="Arial"/>
              </a:rPr>
              <a:t>スロット</a:t>
            </a:r>
            <a:br>
              <a:rPr lang="ja-JP" altLang="en-US" sz="3600" b="1">
                <a:latin typeface="Meiryo UI" panose="020B0604030504040204" pitchFamily="50" charset="-128"/>
                <a:ea typeface="Meiryo UI" panose="020B0604030504040204" pitchFamily="50" charset="-128"/>
                <a:cs typeface="Arial"/>
              </a:rPr>
            </a:br>
            <a:r>
              <a:rPr lang="ja-JP" altLang="en-US" sz="3600" b="1">
                <a:solidFill>
                  <a:srgbClr val="E1BA87"/>
                </a:solidFill>
                <a:latin typeface="Meiryo UI" panose="020B0604030504040204" pitchFamily="50" charset="-128"/>
                <a:ea typeface="Meiryo UI" panose="020B0604030504040204" pitchFamily="50" charset="-128"/>
                <a:cs typeface="Arial"/>
              </a:rPr>
              <a:t>最大</a:t>
            </a:r>
            <a:r>
              <a:rPr lang="en-US" sz="3600" b="1">
                <a:solidFill>
                  <a:srgbClr val="E1BA87"/>
                </a:solidFill>
                <a:latin typeface="Meiryo UI" panose="020B0604030504040204" pitchFamily="50" charset="-128"/>
                <a:ea typeface="Meiryo UI" panose="020B0604030504040204" pitchFamily="50" charset="-128"/>
                <a:cs typeface="Arial"/>
              </a:rPr>
              <a:t>15mm E1.S SSD</a:t>
            </a:r>
            <a:endParaRPr lang="en-US" sz="3600">
              <a:latin typeface="Meiryo UI" panose="020B0604030504040204" pitchFamily="50" charset="-128"/>
              <a:ea typeface="Meiryo UI" panose="020B0604030504040204" pitchFamily="50" charset="-128"/>
              <a:cs typeface="Arial"/>
            </a:endParaRPr>
          </a:p>
        </p:txBody>
      </p:sp>
      <p:sp>
        <p:nvSpPr>
          <p:cNvPr id="15" name="文字方塊 14">
            <a:extLst>
              <a:ext uri="{FF2B5EF4-FFF2-40B4-BE49-F238E27FC236}">
                <a16:creationId xmlns:a16="http://schemas.microsoft.com/office/drawing/2014/main" id="{54CBC562-C970-FACD-3005-8A1F6AC2EF23}"/>
              </a:ext>
            </a:extLst>
          </p:cNvPr>
          <p:cNvSpPr txBox="1"/>
          <p:nvPr/>
        </p:nvSpPr>
        <p:spPr>
          <a:xfrm>
            <a:off x="6029842" y="2691096"/>
            <a:ext cx="5356196" cy="9038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200"/>
              </a:lnSpc>
            </a:pPr>
            <a:r>
              <a:rPr lang="en-US" sz="1400">
                <a:solidFill>
                  <a:schemeClr val="bg1"/>
                </a:solidFill>
                <a:latin typeface="Meiryo UI" panose="020B0604030504040204" pitchFamily="50" charset="-128"/>
                <a:ea typeface="Meiryo UI" panose="020B0604030504040204" pitchFamily="50" charset="-128"/>
                <a:cs typeface="Arial"/>
              </a:rPr>
              <a:t>TBS-h574TXは、5つのE1.S </a:t>
            </a:r>
            <a:r>
              <a:rPr lang="en-US" sz="1400" err="1">
                <a:solidFill>
                  <a:schemeClr val="bg1"/>
                </a:solidFill>
                <a:latin typeface="Meiryo UI" panose="020B0604030504040204" pitchFamily="50" charset="-128"/>
                <a:ea typeface="Meiryo UI" panose="020B0604030504040204" pitchFamily="50" charset="-128"/>
                <a:cs typeface="Arial"/>
              </a:rPr>
              <a:t>NVMe</a:t>
            </a:r>
            <a:r>
              <a:rPr lang="en-US" sz="1400">
                <a:solidFill>
                  <a:schemeClr val="bg1"/>
                </a:solidFill>
                <a:latin typeface="Meiryo UI" panose="020B0604030504040204" pitchFamily="50" charset="-128"/>
                <a:ea typeface="Meiryo UI" panose="020B0604030504040204" pitchFamily="50" charset="-128"/>
                <a:cs typeface="Arial"/>
              </a:rPr>
              <a:t> SSDスロットを搭載し、冷却フィンを備えた最大15mmのE1.S SSD</a:t>
            </a:r>
            <a:r>
              <a:rPr lang="ja-JP" altLang="en-US" sz="1400">
                <a:solidFill>
                  <a:schemeClr val="bg1"/>
                </a:solidFill>
                <a:latin typeface="Meiryo UI" panose="020B0604030504040204" pitchFamily="50" charset="-128"/>
                <a:ea typeface="Meiryo UI" panose="020B0604030504040204" pitchFamily="50" charset="-128"/>
                <a:cs typeface="Arial"/>
              </a:rPr>
              <a:t>をサポートしており</a:t>
            </a:r>
            <a:r>
              <a:rPr lang="en-US" sz="1400">
                <a:solidFill>
                  <a:schemeClr val="bg1"/>
                </a:solidFill>
                <a:latin typeface="Meiryo UI" panose="020B0604030504040204" pitchFamily="50" charset="-128"/>
                <a:ea typeface="Meiryo UI" panose="020B0604030504040204" pitchFamily="50" charset="-128"/>
                <a:cs typeface="Arial"/>
              </a:rPr>
              <a:t>、</a:t>
            </a:r>
            <a:r>
              <a:rPr lang="en-US" sz="1400" err="1">
                <a:solidFill>
                  <a:schemeClr val="bg1"/>
                </a:solidFill>
                <a:latin typeface="Meiryo UI" panose="020B0604030504040204" pitchFamily="50" charset="-128"/>
                <a:ea typeface="Meiryo UI" panose="020B0604030504040204" pitchFamily="50" charset="-128"/>
                <a:cs typeface="Arial"/>
              </a:rPr>
              <a:t>ストレージスペースを構築するためのさまざまなSSDオプションを提供します</a:t>
            </a:r>
            <a:r>
              <a:rPr lang="en-US" sz="1400">
                <a:solidFill>
                  <a:schemeClr val="bg1"/>
                </a:solidFill>
                <a:latin typeface="Meiryo UI" panose="020B0604030504040204" pitchFamily="50" charset="-128"/>
                <a:ea typeface="Meiryo UI" panose="020B0604030504040204" pitchFamily="50" charset="-128"/>
                <a:cs typeface="Arial"/>
              </a:rPr>
              <a:t>。</a:t>
            </a:r>
            <a:endParaRPr lang="en-US" altLang="zh-TW">
              <a:solidFill>
                <a:schemeClr val="bg1"/>
              </a:solidFill>
              <a:latin typeface="Meiryo UI" panose="020B0604030504040204" pitchFamily="50" charset="-128"/>
              <a:ea typeface="Meiryo UI" panose="020B0604030504040204" pitchFamily="50" charset="-128"/>
            </a:endParaRPr>
          </a:p>
        </p:txBody>
      </p:sp>
      <p:grpSp>
        <p:nvGrpSpPr>
          <p:cNvPr id="25" name="群組 24">
            <a:extLst>
              <a:ext uri="{FF2B5EF4-FFF2-40B4-BE49-F238E27FC236}">
                <a16:creationId xmlns:a16="http://schemas.microsoft.com/office/drawing/2014/main" id="{409738DF-8501-D1AB-8056-4478463082EF}"/>
              </a:ext>
            </a:extLst>
          </p:cNvPr>
          <p:cNvGrpSpPr/>
          <p:nvPr/>
        </p:nvGrpSpPr>
        <p:grpSpPr>
          <a:xfrm>
            <a:off x="6087600" y="3909410"/>
            <a:ext cx="5198944" cy="2948589"/>
            <a:chOff x="6087600" y="3922640"/>
            <a:chExt cx="5198944" cy="2948589"/>
          </a:xfrm>
        </p:grpSpPr>
        <p:sp>
          <p:nvSpPr>
            <p:cNvPr id="22" name="矩形 21">
              <a:extLst>
                <a:ext uri="{FF2B5EF4-FFF2-40B4-BE49-F238E27FC236}">
                  <a16:creationId xmlns:a16="http://schemas.microsoft.com/office/drawing/2014/main" id="{FAAA92C4-365D-DB39-0D57-10FB78EA0978}"/>
                </a:ext>
              </a:extLst>
            </p:cNvPr>
            <p:cNvSpPr/>
            <p:nvPr/>
          </p:nvSpPr>
          <p:spPr>
            <a:xfrm>
              <a:off x="6087600" y="3922640"/>
              <a:ext cx="5198943" cy="2935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grpSp>
          <p:nvGrpSpPr>
            <p:cNvPr id="5" name="Group 3">
              <a:extLst>
                <a:ext uri="{FF2B5EF4-FFF2-40B4-BE49-F238E27FC236}">
                  <a16:creationId xmlns:a16="http://schemas.microsoft.com/office/drawing/2014/main" id="{EE6251D1-8426-EB7F-3695-BFCCF2F81CC4}"/>
                </a:ext>
              </a:extLst>
            </p:cNvPr>
            <p:cNvGrpSpPr/>
            <p:nvPr/>
          </p:nvGrpSpPr>
          <p:grpSpPr>
            <a:xfrm>
              <a:off x="6201046" y="4042304"/>
              <a:ext cx="4914900" cy="2447112"/>
              <a:chOff x="-184797" y="3227400"/>
              <a:chExt cx="6324461" cy="3739680"/>
            </a:xfrm>
          </p:grpSpPr>
          <p:sp>
            <p:nvSpPr>
              <p:cNvPr id="7" name="CustomShape 4">
                <a:extLst>
                  <a:ext uri="{FF2B5EF4-FFF2-40B4-BE49-F238E27FC236}">
                    <a16:creationId xmlns:a16="http://schemas.microsoft.com/office/drawing/2014/main" id="{2B9E9A1C-45A5-5F14-A2A8-C31D288985C4}"/>
                  </a:ext>
                </a:extLst>
              </p:cNvPr>
              <p:cNvSpPr/>
              <p:nvPr/>
            </p:nvSpPr>
            <p:spPr>
              <a:xfrm>
                <a:off x="-184797" y="3227400"/>
                <a:ext cx="6324461" cy="373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pic>
            <p:nvPicPr>
              <p:cNvPr id="9" name="圖片 8" descr="一張含有 標誌 的圖片&#10;&#10;自動產生的描述">
                <a:extLst>
                  <a:ext uri="{FF2B5EF4-FFF2-40B4-BE49-F238E27FC236}">
                    <a16:creationId xmlns:a16="http://schemas.microsoft.com/office/drawing/2014/main" id="{75E3AD27-6A4A-94CD-3D50-B77B4AA2B061}"/>
                  </a:ext>
                </a:extLst>
              </p:cNvPr>
              <p:cNvPicPr/>
              <p:nvPr/>
            </p:nvPicPr>
            <p:blipFill>
              <a:blip r:embed="rId3"/>
              <a:stretch/>
            </p:blipFill>
            <p:spPr>
              <a:xfrm>
                <a:off x="3030358" y="4859837"/>
                <a:ext cx="3059638" cy="2040480"/>
              </a:xfrm>
              <a:prstGeom prst="rect">
                <a:avLst/>
              </a:prstGeom>
              <a:ln w="0">
                <a:noFill/>
              </a:ln>
            </p:spPr>
          </p:pic>
          <p:pic>
            <p:nvPicPr>
              <p:cNvPr id="10" name="圖片 9">
                <a:extLst>
                  <a:ext uri="{FF2B5EF4-FFF2-40B4-BE49-F238E27FC236}">
                    <a16:creationId xmlns:a16="http://schemas.microsoft.com/office/drawing/2014/main" id="{75AB4CB7-A157-BF9F-7F23-A9E58AC50D15}"/>
                  </a:ext>
                </a:extLst>
              </p:cNvPr>
              <p:cNvPicPr/>
              <p:nvPr/>
            </p:nvPicPr>
            <p:blipFill>
              <a:blip r:embed="rId4"/>
              <a:srcRect t="7114"/>
              <a:stretch/>
            </p:blipFill>
            <p:spPr>
              <a:xfrm>
                <a:off x="-47436" y="5068234"/>
                <a:ext cx="2934721" cy="1895399"/>
              </a:xfrm>
              <a:prstGeom prst="rect">
                <a:avLst/>
              </a:prstGeom>
              <a:ln w="0">
                <a:noFill/>
              </a:ln>
            </p:spPr>
          </p:pic>
          <p:pic>
            <p:nvPicPr>
              <p:cNvPr id="13" name="圖片 12" descr="一張含有 標誌 的圖片&#10;&#10;自動產生的描述">
                <a:extLst>
                  <a:ext uri="{FF2B5EF4-FFF2-40B4-BE49-F238E27FC236}">
                    <a16:creationId xmlns:a16="http://schemas.microsoft.com/office/drawing/2014/main" id="{18BEA9AE-4783-783A-753C-A3A2886B559B}"/>
                  </a:ext>
                </a:extLst>
              </p:cNvPr>
              <p:cNvPicPr/>
              <p:nvPr/>
            </p:nvPicPr>
            <p:blipFill>
              <a:blip r:embed="rId5"/>
              <a:stretch/>
            </p:blipFill>
            <p:spPr>
              <a:xfrm>
                <a:off x="-184797" y="3227400"/>
                <a:ext cx="3171960" cy="1749959"/>
              </a:xfrm>
              <a:prstGeom prst="rect">
                <a:avLst/>
              </a:prstGeom>
              <a:ln w="0">
                <a:noFill/>
              </a:ln>
            </p:spPr>
          </p:pic>
          <p:pic>
            <p:nvPicPr>
              <p:cNvPr id="14" name="圖片 13">
                <a:extLst>
                  <a:ext uri="{FF2B5EF4-FFF2-40B4-BE49-F238E27FC236}">
                    <a16:creationId xmlns:a16="http://schemas.microsoft.com/office/drawing/2014/main" id="{31B10AE2-6BDF-7411-7EBF-2D73C5A65830}"/>
                  </a:ext>
                </a:extLst>
              </p:cNvPr>
              <p:cNvPicPr/>
              <p:nvPr/>
            </p:nvPicPr>
            <p:blipFill>
              <a:blip r:embed="rId6"/>
              <a:stretch/>
            </p:blipFill>
            <p:spPr>
              <a:xfrm>
                <a:off x="3075480" y="3227400"/>
                <a:ext cx="2781000" cy="1749960"/>
              </a:xfrm>
              <a:prstGeom prst="rect">
                <a:avLst/>
              </a:prstGeom>
              <a:ln w="0">
                <a:noFill/>
              </a:ln>
            </p:spPr>
          </p:pic>
        </p:grpSp>
        <p:sp>
          <p:nvSpPr>
            <p:cNvPr id="23" name="矩形 22">
              <a:extLst>
                <a:ext uri="{FF2B5EF4-FFF2-40B4-BE49-F238E27FC236}">
                  <a16:creationId xmlns:a16="http://schemas.microsoft.com/office/drawing/2014/main" id="{9B47991F-973D-1E86-AAA5-C6D3248E3866}"/>
                </a:ext>
              </a:extLst>
            </p:cNvPr>
            <p:cNvSpPr/>
            <p:nvPr/>
          </p:nvSpPr>
          <p:spPr>
            <a:xfrm rot="10800000">
              <a:off x="6087600" y="6414105"/>
              <a:ext cx="5198944" cy="457124"/>
            </a:xfrm>
            <a:prstGeom prst="rect">
              <a:avLst/>
            </a:prstGeom>
            <a:gradFill>
              <a:gsLst>
                <a:gs pos="0">
                  <a:schemeClr val="tx1">
                    <a:lumMod val="85000"/>
                    <a:lumOff val="15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grpSp>
      <p:grpSp>
        <p:nvGrpSpPr>
          <p:cNvPr id="27" name="群組 26">
            <a:extLst>
              <a:ext uri="{FF2B5EF4-FFF2-40B4-BE49-F238E27FC236}">
                <a16:creationId xmlns:a16="http://schemas.microsoft.com/office/drawing/2014/main" id="{95DB7DFC-3F9F-33F8-1BA4-A9DC0AAF382D}"/>
              </a:ext>
            </a:extLst>
          </p:cNvPr>
          <p:cNvGrpSpPr/>
          <p:nvPr/>
        </p:nvGrpSpPr>
        <p:grpSpPr>
          <a:xfrm>
            <a:off x="298326" y="352425"/>
            <a:ext cx="5200065" cy="6505575"/>
            <a:chOff x="298326" y="352425"/>
            <a:chExt cx="5200065" cy="6505575"/>
          </a:xfrm>
        </p:grpSpPr>
        <p:grpSp>
          <p:nvGrpSpPr>
            <p:cNvPr id="21" name="群組 20">
              <a:extLst>
                <a:ext uri="{FF2B5EF4-FFF2-40B4-BE49-F238E27FC236}">
                  <a16:creationId xmlns:a16="http://schemas.microsoft.com/office/drawing/2014/main" id="{F71AD778-BF86-0F6E-8CA0-6CE26DC520FE}"/>
                </a:ext>
              </a:extLst>
            </p:cNvPr>
            <p:cNvGrpSpPr/>
            <p:nvPr/>
          </p:nvGrpSpPr>
          <p:grpSpPr>
            <a:xfrm>
              <a:off x="298326" y="352425"/>
              <a:ext cx="5198944" cy="6505575"/>
              <a:chOff x="212601" y="352425"/>
              <a:chExt cx="5198944" cy="6505575"/>
            </a:xfrm>
          </p:grpSpPr>
          <p:sp>
            <p:nvSpPr>
              <p:cNvPr id="19" name="矩形 18">
                <a:extLst>
                  <a:ext uri="{FF2B5EF4-FFF2-40B4-BE49-F238E27FC236}">
                    <a16:creationId xmlns:a16="http://schemas.microsoft.com/office/drawing/2014/main" id="{23EFF53C-2DB5-DD5D-5A6E-E0590AF8DDE6}"/>
                  </a:ext>
                </a:extLst>
              </p:cNvPr>
              <p:cNvSpPr/>
              <p:nvPr/>
            </p:nvSpPr>
            <p:spPr>
              <a:xfrm>
                <a:off x="212602" y="352425"/>
                <a:ext cx="3807548" cy="6505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grpSp>
            <p:nvGrpSpPr>
              <p:cNvPr id="18" name="群組 17">
                <a:extLst>
                  <a:ext uri="{FF2B5EF4-FFF2-40B4-BE49-F238E27FC236}">
                    <a16:creationId xmlns:a16="http://schemas.microsoft.com/office/drawing/2014/main" id="{7E5C1F13-2C07-553B-F81D-DB6F410875DC}"/>
                  </a:ext>
                </a:extLst>
              </p:cNvPr>
              <p:cNvGrpSpPr/>
              <p:nvPr/>
            </p:nvGrpSpPr>
            <p:grpSpPr>
              <a:xfrm>
                <a:off x="746493" y="352425"/>
                <a:ext cx="4663733" cy="6505575"/>
                <a:chOff x="14045" y="302882"/>
                <a:chExt cx="5012532" cy="6555118"/>
              </a:xfrm>
            </p:grpSpPr>
            <p:sp>
              <p:nvSpPr>
                <p:cNvPr id="4" name="手繪多邊形: 圖案 3">
                  <a:extLst>
                    <a:ext uri="{FF2B5EF4-FFF2-40B4-BE49-F238E27FC236}">
                      <a16:creationId xmlns:a16="http://schemas.microsoft.com/office/drawing/2014/main" id="{FDE9273B-B53E-C6D8-4562-88E44300E300}"/>
                    </a:ext>
                  </a:extLst>
                </p:cNvPr>
                <p:cNvSpPr/>
                <p:nvPr/>
              </p:nvSpPr>
              <p:spPr>
                <a:xfrm>
                  <a:off x="14045" y="302882"/>
                  <a:ext cx="5012532" cy="659884"/>
                </a:xfrm>
                <a:custGeom>
                  <a:avLst/>
                  <a:gdLst>
                    <a:gd name="connsiteX0" fmla="*/ 2753746 w 3122072"/>
                    <a:gd name="connsiteY0" fmla="*/ 0 h 499894"/>
                    <a:gd name="connsiteX1" fmla="*/ 0 w 3122072"/>
                    <a:gd name="connsiteY1" fmla="*/ 0 h 499894"/>
                    <a:gd name="connsiteX2" fmla="*/ 0 w 3122072"/>
                    <a:gd name="connsiteY2" fmla="*/ 499894 h 499894"/>
                    <a:gd name="connsiteX3" fmla="*/ 3122073 w 3122072"/>
                    <a:gd name="connsiteY3" fmla="*/ 499894 h 499894"/>
                    <a:gd name="connsiteX4" fmla="*/ 3122073 w 3122072"/>
                    <a:gd name="connsiteY4" fmla="*/ 368326 h 499894"/>
                    <a:gd name="connsiteX5" fmla="*/ 2753746 w 3122072"/>
                    <a:gd name="connsiteY5" fmla="*/ 0 h 49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2072" h="499894">
                      <a:moveTo>
                        <a:pt x="2753746" y="0"/>
                      </a:moveTo>
                      <a:lnTo>
                        <a:pt x="0" y="0"/>
                      </a:lnTo>
                      <a:lnTo>
                        <a:pt x="0" y="499894"/>
                      </a:lnTo>
                      <a:lnTo>
                        <a:pt x="3122073" y="499894"/>
                      </a:lnTo>
                      <a:lnTo>
                        <a:pt x="3122073" y="368326"/>
                      </a:lnTo>
                      <a:lnTo>
                        <a:pt x="2753746" y="0"/>
                      </a:lnTo>
                      <a:close/>
                    </a:path>
                  </a:pathLst>
                </a:custGeom>
                <a:solidFill>
                  <a:srgbClr val="FFFFFF"/>
                </a:solidFill>
                <a:ln w="0"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6" name="矩形 5">
                  <a:extLst>
                    <a:ext uri="{FF2B5EF4-FFF2-40B4-BE49-F238E27FC236}">
                      <a16:creationId xmlns:a16="http://schemas.microsoft.com/office/drawing/2014/main" id="{486A84C8-DE0E-C552-E290-313449E78757}"/>
                    </a:ext>
                  </a:extLst>
                </p:cNvPr>
                <p:cNvSpPr/>
                <p:nvPr/>
              </p:nvSpPr>
              <p:spPr>
                <a:xfrm>
                  <a:off x="14045" y="931775"/>
                  <a:ext cx="5012532" cy="5926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grpSp>
          <p:pic>
            <p:nvPicPr>
              <p:cNvPr id="2" name="圖片 1">
                <a:extLst>
                  <a:ext uri="{FF2B5EF4-FFF2-40B4-BE49-F238E27FC236}">
                    <a16:creationId xmlns:a16="http://schemas.microsoft.com/office/drawing/2014/main" id="{33BE9F93-EDAF-071B-6A20-A77DEA4333DC}"/>
                  </a:ext>
                </a:extLst>
              </p:cNvPr>
              <p:cNvPicPr>
                <a:picLocks noChangeAspect="1"/>
              </p:cNvPicPr>
              <p:nvPr/>
            </p:nvPicPr>
            <p:blipFill rotWithShape="1">
              <a:blip r:embed="rId7"/>
              <a:srcRect t="1164" b="3920"/>
              <a:stretch/>
            </p:blipFill>
            <p:spPr>
              <a:xfrm>
                <a:off x="565021" y="693439"/>
                <a:ext cx="4445129" cy="5915142"/>
              </a:xfrm>
              <a:prstGeom prst="rect">
                <a:avLst/>
              </a:prstGeom>
            </p:spPr>
          </p:pic>
          <p:sp>
            <p:nvSpPr>
              <p:cNvPr id="20" name="矩形 19">
                <a:extLst>
                  <a:ext uri="{FF2B5EF4-FFF2-40B4-BE49-F238E27FC236}">
                    <a16:creationId xmlns:a16="http://schemas.microsoft.com/office/drawing/2014/main" id="{73CFCD67-E0DC-521B-112B-E79127A507A0}"/>
                  </a:ext>
                </a:extLst>
              </p:cNvPr>
              <p:cNvSpPr/>
              <p:nvPr/>
            </p:nvSpPr>
            <p:spPr>
              <a:xfrm rot="10800000">
                <a:off x="212601" y="6400874"/>
                <a:ext cx="5198944" cy="457124"/>
              </a:xfrm>
              <a:prstGeom prst="rect">
                <a:avLst/>
              </a:prstGeom>
              <a:gradFill>
                <a:gsLst>
                  <a:gs pos="0">
                    <a:schemeClr val="tx1">
                      <a:lumMod val="85000"/>
                      <a:lumOff val="15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grpSp>
        <p:sp>
          <p:nvSpPr>
            <p:cNvPr id="26" name="手繪多邊形: 圖案 25">
              <a:extLst>
                <a:ext uri="{FF2B5EF4-FFF2-40B4-BE49-F238E27FC236}">
                  <a16:creationId xmlns:a16="http://schemas.microsoft.com/office/drawing/2014/main" id="{6F083A1E-6D71-D293-BB8A-5FF73CAC4F34}"/>
                </a:ext>
              </a:extLst>
            </p:cNvPr>
            <p:cNvSpPr/>
            <p:nvPr/>
          </p:nvSpPr>
          <p:spPr>
            <a:xfrm>
              <a:off x="4943263" y="352425"/>
              <a:ext cx="555128" cy="486852"/>
            </a:xfrm>
            <a:custGeom>
              <a:avLst/>
              <a:gdLst>
                <a:gd name="connsiteX0" fmla="*/ 371624 w 371623"/>
                <a:gd name="connsiteY0" fmla="*/ 371623 h 371623"/>
                <a:gd name="connsiteX1" fmla="*/ 0 w 371623"/>
                <a:gd name="connsiteY1" fmla="*/ 371623 h 371623"/>
                <a:gd name="connsiteX2" fmla="*/ 0 w 371623"/>
                <a:gd name="connsiteY2" fmla="*/ 0 h 371623"/>
                <a:gd name="connsiteX3" fmla="*/ 371624 w 371623"/>
                <a:gd name="connsiteY3" fmla="*/ 371623 h 371623"/>
              </a:gdLst>
              <a:ahLst/>
              <a:cxnLst>
                <a:cxn ang="0">
                  <a:pos x="connsiteX0" y="connsiteY0"/>
                </a:cxn>
                <a:cxn ang="0">
                  <a:pos x="connsiteX1" y="connsiteY1"/>
                </a:cxn>
                <a:cxn ang="0">
                  <a:pos x="connsiteX2" y="connsiteY2"/>
                </a:cxn>
                <a:cxn ang="0">
                  <a:pos x="connsiteX3" y="connsiteY3"/>
                </a:cxn>
              </a:cxnLst>
              <a:rect l="l" t="t" r="r" b="b"/>
              <a:pathLst>
                <a:path w="371623" h="371623">
                  <a:moveTo>
                    <a:pt x="371624" y="371623"/>
                  </a:moveTo>
                  <a:lnTo>
                    <a:pt x="0" y="371623"/>
                  </a:lnTo>
                  <a:lnTo>
                    <a:pt x="0" y="0"/>
                  </a:lnTo>
                  <a:lnTo>
                    <a:pt x="371624" y="371623"/>
                  </a:lnTo>
                  <a:close/>
                </a:path>
              </a:pathLst>
            </a:custGeom>
            <a:solidFill>
              <a:srgbClr val="CCCCCC"/>
            </a:solidFill>
            <a:ln w="0"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grpSp>
    </p:spTree>
    <p:extLst>
      <p:ext uri="{BB962C8B-B14F-4D97-AF65-F5344CB8AC3E}">
        <p14:creationId xmlns:p14="http://schemas.microsoft.com/office/powerpoint/2010/main" val="3967925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字型, 數字 的圖片&#10;&#10;自動產生的描述">
            <a:extLst>
              <a:ext uri="{FF2B5EF4-FFF2-40B4-BE49-F238E27FC236}">
                <a16:creationId xmlns:a16="http://schemas.microsoft.com/office/drawing/2014/main" id="{ED4149BE-7CF3-143A-ED82-DCE768EBC2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969" y="2152403"/>
            <a:ext cx="3913009" cy="2611627"/>
          </a:xfrm>
          <a:prstGeom prst="rect">
            <a:avLst/>
          </a:prstGeom>
          <a:effectLst>
            <a:reflection blurRad="114300" stA="28000" endPos="55500" dist="114300" dir="5400000" sy="-100000" algn="bl" rotWithShape="0"/>
          </a:effectLst>
        </p:spPr>
      </p:pic>
      <p:sp>
        <p:nvSpPr>
          <p:cNvPr id="6" name="文字方塊 5">
            <a:extLst>
              <a:ext uri="{FF2B5EF4-FFF2-40B4-BE49-F238E27FC236}">
                <a16:creationId xmlns:a16="http://schemas.microsoft.com/office/drawing/2014/main" id="{74FF805F-6521-4307-B6BF-1A0874627BC2}"/>
              </a:ext>
            </a:extLst>
          </p:cNvPr>
          <p:cNvSpPr txBox="1"/>
          <p:nvPr/>
        </p:nvSpPr>
        <p:spPr>
          <a:xfrm>
            <a:off x="444760" y="212286"/>
            <a:ext cx="8857502" cy="1323439"/>
          </a:xfrm>
          <a:prstGeom prst="rect">
            <a:avLst/>
          </a:prstGeom>
          <a:noFill/>
        </p:spPr>
        <p:txBody>
          <a:bodyPr wrap="square" lIns="91440" tIns="45720" rIns="91440" bIns="45720" rtlCol="0" anchor="t">
            <a:spAutoFit/>
          </a:bodyPr>
          <a:lstStyle/>
          <a:p>
            <a:r>
              <a:rPr lang="en-US" sz="4000" b="1">
                <a:solidFill>
                  <a:srgbClr val="E1BA87"/>
                </a:solidFill>
                <a:latin typeface="Meiryo UI" panose="020B0604030504040204" pitchFamily="50" charset="-128"/>
                <a:ea typeface="Meiryo UI" panose="020B0604030504040204" pitchFamily="50" charset="-128"/>
                <a:cs typeface="Arial"/>
              </a:rPr>
              <a:t>最大12コア/16</a:t>
            </a:r>
            <a:r>
              <a:rPr lang="ja-JP" altLang="en-US" sz="4000" b="1">
                <a:solidFill>
                  <a:srgbClr val="E1BA87"/>
                </a:solidFill>
                <a:latin typeface="Meiryo UI" panose="020B0604030504040204" pitchFamily="50" charset="-128"/>
                <a:ea typeface="Meiryo UI" panose="020B0604030504040204" pitchFamily="50" charset="-128"/>
                <a:cs typeface="Arial"/>
              </a:rPr>
              <a:t>スレッドの</a:t>
            </a:r>
            <a:br>
              <a:rPr lang="en-US" sz="4000" b="1">
                <a:solidFill>
                  <a:srgbClr val="E1BA87"/>
                </a:solidFill>
                <a:latin typeface="Meiryo UI" panose="020B0604030504040204" pitchFamily="50" charset="-128"/>
                <a:ea typeface="Meiryo UI" panose="020B0604030504040204" pitchFamily="50" charset="-128"/>
                <a:cs typeface="Arial"/>
              </a:rPr>
            </a:br>
            <a:r>
              <a:rPr lang="ja-JP" altLang="en-US" sz="4000" b="1">
                <a:solidFill>
                  <a:srgbClr val="E1BA87"/>
                </a:solidFill>
                <a:latin typeface="Meiryo UI" panose="020B0604030504040204" pitchFamily="50" charset="-128"/>
                <a:ea typeface="Meiryo UI" panose="020B0604030504040204" pitchFamily="50" charset="-128"/>
                <a:cs typeface="Arial"/>
              </a:rPr>
              <a:t>インテル</a:t>
            </a:r>
            <a:r>
              <a:rPr lang="en-US" sz="4000" b="1">
                <a:solidFill>
                  <a:srgbClr val="E1BA87"/>
                </a:solidFill>
                <a:latin typeface="Meiryo UI" panose="020B0604030504040204" pitchFamily="50" charset="-128"/>
                <a:ea typeface="Meiryo UI" panose="020B0604030504040204" pitchFamily="50" charset="-128"/>
                <a:cs typeface="Arial"/>
              </a:rPr>
              <a:t> Core i5 第13</a:t>
            </a:r>
            <a:r>
              <a:rPr lang="ja-JP" altLang="en-US" sz="4000" b="1">
                <a:solidFill>
                  <a:srgbClr val="E1BA87"/>
                </a:solidFill>
                <a:latin typeface="Meiryo UI" panose="020B0604030504040204" pitchFamily="50" charset="-128"/>
                <a:ea typeface="Meiryo UI" panose="020B0604030504040204" pitchFamily="50" charset="-128"/>
                <a:cs typeface="Arial"/>
              </a:rPr>
              <a:t>世代プロセッサ</a:t>
            </a:r>
            <a:endParaRPr lang="en-US" altLang="zh-TW">
              <a:latin typeface="Meiryo UI" panose="020B0604030504040204" pitchFamily="50" charset="-128"/>
              <a:ea typeface="Meiryo UI" panose="020B0604030504040204" pitchFamily="50" charset="-128"/>
            </a:endParaRPr>
          </a:p>
        </p:txBody>
      </p:sp>
      <p:pic>
        <p:nvPicPr>
          <p:cNvPr id="37" name="圖片 36">
            <a:extLst>
              <a:ext uri="{FF2B5EF4-FFF2-40B4-BE49-F238E27FC236}">
                <a16:creationId xmlns:a16="http://schemas.microsoft.com/office/drawing/2014/main" id="{CFAED535-6C44-E3FD-D098-561C56C75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773" y="3824654"/>
            <a:ext cx="2621665" cy="2621665"/>
          </a:xfrm>
          <a:prstGeom prst="rect">
            <a:avLst/>
          </a:prstGeom>
          <a:effectLst>
            <a:outerShdw blurRad="431800" dist="368300" dir="5760000" sx="106000" sy="106000" algn="ctr" rotWithShape="0">
              <a:srgbClr val="000000">
                <a:alpha val="24000"/>
              </a:srgbClr>
            </a:outerShdw>
          </a:effectLst>
        </p:spPr>
      </p:pic>
      <p:sp>
        <p:nvSpPr>
          <p:cNvPr id="39" name="文字方塊 38">
            <a:extLst>
              <a:ext uri="{FF2B5EF4-FFF2-40B4-BE49-F238E27FC236}">
                <a16:creationId xmlns:a16="http://schemas.microsoft.com/office/drawing/2014/main" id="{3120A837-1A2D-4F30-A6F7-CD5D03B28E74}"/>
              </a:ext>
            </a:extLst>
          </p:cNvPr>
          <p:cNvSpPr txBox="1"/>
          <p:nvPr/>
        </p:nvSpPr>
        <p:spPr>
          <a:xfrm>
            <a:off x="444760" y="1445108"/>
            <a:ext cx="9560886" cy="475451"/>
          </a:xfrm>
          <a:prstGeom prst="rect">
            <a:avLst/>
          </a:prstGeom>
          <a:noFill/>
        </p:spPr>
        <p:txBody>
          <a:bodyPr wrap="square" lIns="91440" tIns="45720" rIns="91440" bIns="45720" rtlCol="0" anchor="t">
            <a:spAutoFit/>
          </a:bodyPr>
          <a:lstStyle/>
          <a:p>
            <a:pPr>
              <a:lnSpc>
                <a:spcPts val="3300"/>
              </a:lnSpc>
            </a:pPr>
            <a:r>
              <a:rPr lang="en-US" sz="2000" b="1">
                <a:solidFill>
                  <a:srgbClr val="21C0F9"/>
                </a:solidFill>
                <a:latin typeface="Meiryo UI" panose="020B0604030504040204" pitchFamily="50" charset="-128"/>
                <a:ea typeface="Meiryo UI" panose="020B0604030504040204" pitchFamily="50" charset="-128"/>
                <a:cs typeface="Arial"/>
                <a:sym typeface="+mn-lt"/>
              </a:rPr>
              <a:t>パワフルな第13世代Intel® Core™ i3 / i5 </a:t>
            </a:r>
            <a:r>
              <a:rPr lang="en-US" sz="2000" b="1" err="1">
                <a:solidFill>
                  <a:srgbClr val="21C0F9"/>
                </a:solidFill>
                <a:latin typeface="Meiryo UI" panose="020B0604030504040204" pitchFamily="50" charset="-128"/>
                <a:ea typeface="Meiryo UI" panose="020B0604030504040204" pitchFamily="50" charset="-128"/>
                <a:cs typeface="Arial"/>
                <a:sym typeface="+mn-lt"/>
              </a:rPr>
              <a:t>プロセッサ</a:t>
            </a:r>
            <a:endParaRPr lang="en-US" altLang="zh-TW" err="1">
              <a:latin typeface="Meiryo UI" panose="020B0604030504040204" pitchFamily="50" charset="-128"/>
              <a:ea typeface="Meiryo UI" panose="020B0604030504040204" pitchFamily="50" charset="-128"/>
            </a:endParaRPr>
          </a:p>
        </p:txBody>
      </p:sp>
      <p:sp>
        <p:nvSpPr>
          <p:cNvPr id="41" name="文字方塊 40">
            <a:extLst>
              <a:ext uri="{FF2B5EF4-FFF2-40B4-BE49-F238E27FC236}">
                <a16:creationId xmlns:a16="http://schemas.microsoft.com/office/drawing/2014/main" id="{BF593FEB-FC6E-46AA-A9E8-94A7AC0A4D09}"/>
              </a:ext>
            </a:extLst>
          </p:cNvPr>
          <p:cNvSpPr txBox="1"/>
          <p:nvPr/>
        </p:nvSpPr>
        <p:spPr>
          <a:xfrm>
            <a:off x="444760" y="1932158"/>
            <a:ext cx="6446269" cy="1473160"/>
          </a:xfrm>
          <a:prstGeom prst="rect">
            <a:avLst/>
          </a:prstGeom>
          <a:noFill/>
        </p:spPr>
        <p:txBody>
          <a:bodyPr wrap="square" lIns="91440" tIns="45720" rIns="91440" bIns="45720" rtlCol="0" anchor="t">
            <a:spAutoFit/>
          </a:bodyPr>
          <a:lstStyle/>
          <a:p>
            <a:pPr>
              <a:lnSpc>
                <a:spcPts val="2200"/>
              </a:lnSpc>
              <a:spcBef>
                <a:spcPts val="1800"/>
              </a:spcBef>
            </a:pPr>
            <a:r>
              <a:rPr lang="en-US" sz="1600" spc="100">
                <a:solidFill>
                  <a:schemeClr val="bg1"/>
                </a:solidFill>
                <a:latin typeface="Meiryo UI" panose="020B0604030504040204" pitchFamily="50" charset="-128"/>
                <a:ea typeface="Meiryo UI" panose="020B0604030504040204" pitchFamily="50" charset="-128"/>
                <a:cs typeface="Arial"/>
                <a:sym typeface="+mn-lt"/>
              </a:rPr>
              <a:t>Intel第13世代プロセッサを搭載し、強力なパフォーマンスを提供するとともに、Intel</a:t>
            </a:r>
            <a:r>
              <a:rPr lang="ja-JP" altLang="en-US" sz="1600" spc="100">
                <a:solidFill>
                  <a:schemeClr val="bg1"/>
                </a:solidFill>
                <a:latin typeface="Meiryo UI" panose="020B0604030504040204" pitchFamily="50" charset="-128"/>
                <a:ea typeface="Meiryo UI" panose="020B0604030504040204" pitchFamily="50" charset="-128"/>
                <a:cs typeface="Arial"/>
                <a:sym typeface="+mn-lt"/>
              </a:rPr>
              <a:t>のパフォーマンスハイブリッド</a:t>
            </a:r>
            <a:r>
              <a:rPr lang="en-US" sz="1600" spc="100" err="1">
                <a:solidFill>
                  <a:schemeClr val="bg1"/>
                </a:solidFill>
                <a:latin typeface="Meiryo UI" panose="020B0604030504040204" pitchFamily="50" charset="-128"/>
                <a:ea typeface="Meiryo UI" panose="020B0604030504040204" pitchFamily="50" charset="-128"/>
                <a:cs typeface="Arial"/>
                <a:sym typeface="+mn-lt"/>
              </a:rPr>
              <a:t>アーキテクチャの継続的な採用により、コンテンツ制作と生産性を最適化します</a:t>
            </a:r>
            <a:r>
              <a:rPr lang="en-US" sz="1600" spc="100">
                <a:solidFill>
                  <a:schemeClr val="bg1"/>
                </a:solidFill>
                <a:latin typeface="Meiryo UI" panose="020B0604030504040204" pitchFamily="50" charset="-128"/>
                <a:ea typeface="Meiryo UI" panose="020B0604030504040204" pitchFamily="50" charset="-128"/>
                <a:cs typeface="Arial"/>
                <a:sym typeface="+mn-lt"/>
              </a:rPr>
              <a:t>。</a:t>
            </a:r>
            <a:br>
              <a:rPr lang="en-US" sz="1600" spc="100">
                <a:solidFill>
                  <a:schemeClr val="bg1"/>
                </a:solidFill>
                <a:latin typeface="Meiryo UI" panose="020B0604030504040204" pitchFamily="50" charset="-128"/>
                <a:ea typeface="Meiryo UI" panose="020B0604030504040204" pitchFamily="50" charset="-128"/>
                <a:cs typeface="Arial"/>
                <a:sym typeface="+mn-lt"/>
              </a:rPr>
            </a:br>
            <a:r>
              <a:rPr lang="en-US" sz="1600" spc="100" err="1">
                <a:solidFill>
                  <a:schemeClr val="bg1"/>
                </a:solidFill>
                <a:latin typeface="Meiryo UI" panose="020B0604030504040204" pitchFamily="50" charset="-128"/>
                <a:ea typeface="Meiryo UI" panose="020B0604030504040204" pitchFamily="50" charset="-128"/>
                <a:cs typeface="Arial"/>
                <a:sym typeface="+mn-lt"/>
              </a:rPr>
              <a:t>最新のIntel</a:t>
            </a:r>
            <a:r>
              <a:rPr lang="en-US" sz="1600" spc="100">
                <a:solidFill>
                  <a:schemeClr val="bg1"/>
                </a:solidFill>
                <a:latin typeface="Meiryo UI" panose="020B0604030504040204" pitchFamily="50" charset="-128"/>
                <a:ea typeface="Meiryo UI" panose="020B0604030504040204" pitchFamily="50" charset="-128"/>
                <a:cs typeface="Arial"/>
                <a:sym typeface="+mn-lt"/>
              </a:rPr>
              <a:t> Graphicsを統合することで、4Kビデオトランスコーディングをサポートし、様々なアプリケーションを高速化することができます。</a:t>
            </a:r>
            <a:endParaRPr lang="en-US" altLang="zh-TW">
              <a:solidFill>
                <a:schemeClr val="bg1"/>
              </a:solidFill>
              <a:latin typeface="Meiryo UI" panose="020B0604030504040204" pitchFamily="50" charset="-128"/>
              <a:ea typeface="Meiryo UI" panose="020B0604030504040204" pitchFamily="50" charset="-128"/>
            </a:endParaRPr>
          </a:p>
        </p:txBody>
      </p:sp>
      <p:sp>
        <p:nvSpPr>
          <p:cNvPr id="76" name="文字方塊 75">
            <a:extLst>
              <a:ext uri="{FF2B5EF4-FFF2-40B4-BE49-F238E27FC236}">
                <a16:creationId xmlns:a16="http://schemas.microsoft.com/office/drawing/2014/main" id="{BF593FEB-FC6E-46AA-A9E8-94A7AC0A4D09}"/>
              </a:ext>
            </a:extLst>
          </p:cNvPr>
          <p:cNvSpPr txBox="1"/>
          <p:nvPr/>
        </p:nvSpPr>
        <p:spPr>
          <a:xfrm>
            <a:off x="7630969" y="5002264"/>
            <a:ext cx="4116271" cy="1190454"/>
          </a:xfrm>
          <a:prstGeom prst="rect">
            <a:avLst/>
          </a:prstGeom>
          <a:noFill/>
        </p:spPr>
        <p:txBody>
          <a:bodyPr wrap="square" lIns="91440" tIns="45720" rIns="91440" bIns="45720" rtlCol="0" anchor="t">
            <a:spAutoFit/>
          </a:bodyPr>
          <a:lstStyle/>
          <a:p>
            <a:pPr>
              <a:lnSpc>
                <a:spcPts val="2200"/>
              </a:lnSpc>
              <a:spcBef>
                <a:spcPts val="1800"/>
              </a:spcBef>
            </a:pPr>
            <a:r>
              <a:rPr lang="en-US" sz="1400" spc="100" err="1">
                <a:solidFill>
                  <a:schemeClr val="bg1"/>
                </a:solidFill>
                <a:latin typeface="Meiryo UI" panose="020B0604030504040204" pitchFamily="50" charset="-128"/>
                <a:ea typeface="Meiryo UI" panose="020B0604030504040204" pitchFamily="50" charset="-128"/>
                <a:cs typeface="Arial"/>
                <a:sym typeface="+mn-lt"/>
              </a:rPr>
              <a:t>高性能のPコアはパフォーマンスに重点を置き、低消費電力のE</a:t>
            </a:r>
            <a:r>
              <a:rPr lang="ja-JP" altLang="en-US" sz="1400" spc="100">
                <a:solidFill>
                  <a:schemeClr val="bg1"/>
                </a:solidFill>
                <a:latin typeface="Meiryo UI" panose="020B0604030504040204" pitchFamily="50" charset="-128"/>
                <a:ea typeface="Meiryo UI" panose="020B0604030504040204" pitchFamily="50" charset="-128"/>
                <a:cs typeface="Arial"/>
                <a:sym typeface="+mn-lt"/>
              </a:rPr>
              <a:t>コアはマルチコアコンピューティングに重点を置き</a:t>
            </a:r>
            <a:r>
              <a:rPr lang="en-US" sz="1400" spc="100">
                <a:solidFill>
                  <a:schemeClr val="bg1"/>
                </a:solidFill>
                <a:latin typeface="Meiryo UI" panose="020B0604030504040204" pitchFamily="50" charset="-128"/>
                <a:ea typeface="Meiryo UI" panose="020B0604030504040204" pitchFamily="50" charset="-128"/>
                <a:cs typeface="Arial"/>
                <a:sym typeface="+mn-lt"/>
              </a:rPr>
              <a:t>、</a:t>
            </a:r>
            <a:r>
              <a:rPr lang="ja-JP" altLang="en-US" sz="1400" spc="100">
                <a:solidFill>
                  <a:schemeClr val="bg1"/>
                </a:solidFill>
                <a:latin typeface="Meiryo UI" panose="020B0604030504040204" pitchFamily="50" charset="-128"/>
                <a:ea typeface="Meiryo UI" panose="020B0604030504040204" pitchFamily="50" charset="-128"/>
                <a:cs typeface="Arial"/>
                <a:sym typeface="+mn-lt"/>
              </a:rPr>
              <a:t>ハイブリッドアーキテクチャは作業タスクに優れた効率をもたらします</a:t>
            </a:r>
            <a:r>
              <a:rPr lang="en-US" sz="1400" spc="100">
                <a:solidFill>
                  <a:schemeClr val="bg1"/>
                </a:solidFill>
                <a:latin typeface="Meiryo UI" panose="020B0604030504040204" pitchFamily="50" charset="-128"/>
                <a:ea typeface="Meiryo UI" panose="020B0604030504040204" pitchFamily="50" charset="-128"/>
                <a:cs typeface="Arial"/>
                <a:sym typeface="+mn-lt"/>
              </a:rPr>
              <a:t>。</a:t>
            </a:r>
            <a:endParaRPr lang="en-US" altLang="zh-TW">
              <a:solidFill>
                <a:schemeClr val="bg1"/>
              </a:solidFill>
              <a:latin typeface="Meiryo UI" panose="020B0604030504040204" pitchFamily="50" charset="-128"/>
              <a:ea typeface="Meiryo UI" panose="020B0604030504040204" pitchFamily="50" charset="-128"/>
            </a:endParaRPr>
          </a:p>
        </p:txBody>
      </p:sp>
      <p:pic>
        <p:nvPicPr>
          <p:cNvPr id="5" name="圖片 4" descr="一張含有 文字, 螢幕擷取畫面, 字型, 圖形 的圖片&#10;&#10;自動產生的描述">
            <a:extLst>
              <a:ext uri="{FF2B5EF4-FFF2-40B4-BE49-F238E27FC236}">
                <a16:creationId xmlns:a16="http://schemas.microsoft.com/office/drawing/2014/main" id="{20CC55A9-702F-4819-4BC4-01770E2B6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2388" y="3824654"/>
            <a:ext cx="2621665" cy="2621665"/>
          </a:xfrm>
          <a:prstGeom prst="rect">
            <a:avLst/>
          </a:prstGeom>
        </p:spPr>
      </p:pic>
    </p:spTree>
    <p:extLst>
      <p:ext uri="{BB962C8B-B14F-4D97-AF65-F5344CB8AC3E}">
        <p14:creationId xmlns:p14="http://schemas.microsoft.com/office/powerpoint/2010/main" val="1363989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4846328A-C06C-D112-36B8-B02F63D474D5}"/>
              </a:ext>
            </a:extLst>
          </p:cNvPr>
          <p:cNvSpPr txBox="1"/>
          <p:nvPr/>
        </p:nvSpPr>
        <p:spPr>
          <a:xfrm>
            <a:off x="387083" y="245795"/>
            <a:ext cx="8001658" cy="1508105"/>
          </a:xfrm>
          <a:prstGeom prst="rect">
            <a:avLst/>
          </a:prstGeom>
          <a:noFill/>
        </p:spPr>
        <p:txBody>
          <a:bodyPr wrap="square" lIns="91440" tIns="45720" rIns="91440" bIns="45720" rtlCol="0" anchor="t">
            <a:spAutoFit/>
          </a:bodyPr>
          <a:lstStyle/>
          <a:p>
            <a:r>
              <a:rPr lang="en-US" sz="4600" b="1">
                <a:latin typeface="Meiryo UI" panose="020B0604030504040204" pitchFamily="50" charset="-128"/>
                <a:ea typeface="Meiryo UI" panose="020B0604030504040204" pitchFamily="50" charset="-128"/>
                <a:cs typeface="Arial"/>
              </a:rPr>
              <a:t>Thunderbolt 4 ​</a:t>
            </a:r>
          </a:p>
          <a:p>
            <a:r>
              <a:rPr lang="ja-JP" altLang="en-US" sz="4600" b="1" err="1">
                <a:latin typeface="Meiryo UI" panose="020B0604030504040204" pitchFamily="50" charset="-128"/>
                <a:ea typeface="Meiryo UI" panose="020B0604030504040204" pitchFamily="50" charset="-128"/>
                <a:cs typeface="Arial"/>
              </a:rPr>
              <a:t>卓越したパフォーマンス</a:t>
            </a:r>
            <a:endParaRPr lang="en-US" err="1">
              <a:latin typeface="Meiryo UI" panose="020B0604030504040204" pitchFamily="50" charset="-128"/>
              <a:ea typeface="Meiryo UI" panose="020B0604030504040204" pitchFamily="50" charset="-128"/>
            </a:endParaRPr>
          </a:p>
        </p:txBody>
      </p:sp>
      <p:sp>
        <p:nvSpPr>
          <p:cNvPr id="10" name="文字方塊 9">
            <a:extLst>
              <a:ext uri="{FF2B5EF4-FFF2-40B4-BE49-F238E27FC236}">
                <a16:creationId xmlns:a16="http://schemas.microsoft.com/office/drawing/2014/main" id="{348B49B1-513E-B4AE-FDC7-EEF7415D11B0}"/>
              </a:ext>
            </a:extLst>
          </p:cNvPr>
          <p:cNvSpPr txBox="1"/>
          <p:nvPr/>
        </p:nvSpPr>
        <p:spPr>
          <a:xfrm>
            <a:off x="491468" y="1955461"/>
            <a:ext cx="7908842" cy="923330"/>
          </a:xfrm>
          <a:prstGeom prst="rect">
            <a:avLst/>
          </a:prstGeom>
          <a:noFill/>
        </p:spPr>
        <p:txBody>
          <a:bodyPr wrap="square" lIns="91440" tIns="45720" rIns="91440" bIns="45720" anchor="t">
            <a:spAutoFit/>
          </a:bodyPr>
          <a:lstStyle/>
          <a:p>
            <a:pPr marL="285750" indent="-285750">
              <a:buFont typeface="Arial"/>
              <a:buChar char="•"/>
            </a:pPr>
            <a:r>
              <a:rPr lang="en-US" altLang="zh-TW">
                <a:solidFill>
                  <a:schemeClr val="tx1">
                    <a:lumMod val="65000"/>
                    <a:lumOff val="35000"/>
                  </a:schemeClr>
                </a:solidFill>
                <a:latin typeface="Meiryo UI" panose="020B0604030504040204" pitchFamily="50" charset="-128"/>
                <a:ea typeface="Meiryo UI" panose="020B0604030504040204" pitchFamily="50" charset="-128"/>
                <a:cs typeface="Arial"/>
              </a:rPr>
              <a:t>Thunderbolt </a:t>
            </a:r>
            <a:r>
              <a:rPr lang="en-US" altLang="zh-TW" err="1">
                <a:solidFill>
                  <a:schemeClr val="tx1">
                    <a:lumMod val="65000"/>
                    <a:lumOff val="35000"/>
                  </a:schemeClr>
                </a:solidFill>
                <a:latin typeface="Meiryo UI" panose="020B0604030504040204" pitchFamily="50" charset="-128"/>
                <a:ea typeface="Meiryo UI" panose="020B0604030504040204" pitchFamily="50" charset="-128"/>
                <a:cs typeface="Arial"/>
              </a:rPr>
              <a:t>Networking経由のThunderbolt</a:t>
            </a:r>
            <a:r>
              <a:rPr lang="en-US" altLang="zh-TW">
                <a:solidFill>
                  <a:schemeClr val="tx1">
                    <a:lumMod val="65000"/>
                    <a:lumOff val="35000"/>
                  </a:schemeClr>
                </a:solidFill>
                <a:latin typeface="Meiryo UI" panose="020B0604030504040204" pitchFamily="50" charset="-128"/>
                <a:ea typeface="Meiryo UI" panose="020B0604030504040204" pitchFamily="50" charset="-128"/>
                <a:cs typeface="Arial"/>
              </a:rPr>
              <a:t> 4ポートを内蔵</a:t>
            </a:r>
            <a:endParaRPr lang="en-US" altLang="zh-TW" sz="1800">
              <a:solidFill>
                <a:schemeClr val="tx1">
                  <a:lumMod val="65000"/>
                  <a:lumOff val="35000"/>
                </a:schemeClr>
              </a:solidFill>
              <a:latin typeface="Meiryo UI" panose="020B0604030504040204" pitchFamily="50" charset="-128"/>
              <a:ea typeface="Meiryo UI" panose="020B0604030504040204" pitchFamily="50" charset="-128"/>
              <a:cs typeface="Arial" panose="020B0604020202020204" pitchFamily="34" charset="0"/>
            </a:endParaRPr>
          </a:p>
          <a:p>
            <a:pPr marL="285750" indent="-285750">
              <a:buFont typeface="Arial"/>
              <a:buChar char="•"/>
            </a:pPr>
            <a:r>
              <a:rPr lang="ja-JP" altLang="en-US">
                <a:solidFill>
                  <a:schemeClr val="tx1">
                    <a:lumMod val="65000"/>
                    <a:lumOff val="35000"/>
                  </a:schemeClr>
                </a:solidFill>
                <a:latin typeface="Meiryo UI" panose="020B0604030504040204" pitchFamily="50" charset="-128"/>
                <a:ea typeface="Meiryo UI" panose="020B0604030504040204" pitchFamily="50" charset="-128"/>
                <a:cs typeface="Arial"/>
              </a:rPr>
              <a:t>書き込み</a:t>
            </a:r>
            <a:r>
              <a:rPr lang="en-US">
                <a:solidFill>
                  <a:schemeClr val="tx1">
                    <a:lumMod val="65000"/>
                    <a:lumOff val="35000"/>
                  </a:schemeClr>
                </a:solidFill>
                <a:latin typeface="Meiryo UI" panose="020B0604030504040204" pitchFamily="50" charset="-128"/>
                <a:ea typeface="Meiryo UI" panose="020B0604030504040204" pitchFamily="50" charset="-128"/>
                <a:cs typeface="Arial"/>
              </a:rPr>
              <a:t>:</a:t>
            </a:r>
            <a:r>
              <a:rPr lang="en-US" altLang="zh-TW">
                <a:solidFill>
                  <a:schemeClr val="tx1">
                    <a:lumMod val="65000"/>
                    <a:lumOff val="35000"/>
                  </a:schemeClr>
                </a:solidFill>
                <a:latin typeface="Meiryo UI" panose="020B0604030504040204" pitchFamily="50" charset="-128"/>
                <a:ea typeface="Meiryo UI" panose="020B0604030504040204" pitchFamily="50" charset="-128"/>
                <a:cs typeface="Arial"/>
              </a:rPr>
              <a:t> 1,637 MB</a:t>
            </a:r>
            <a:r>
              <a:rPr lang="en-US" altLang="zh-TW" sz="1800">
                <a:solidFill>
                  <a:schemeClr val="tx1">
                    <a:lumMod val="65000"/>
                    <a:lumOff val="35000"/>
                  </a:schemeClr>
                </a:solidFill>
                <a:latin typeface="Meiryo UI" panose="020B0604030504040204" pitchFamily="50" charset="-128"/>
                <a:ea typeface="Meiryo UI" panose="020B0604030504040204" pitchFamily="50" charset="-128"/>
                <a:cs typeface="Arial"/>
              </a:rPr>
              <a:t>/s</a:t>
            </a:r>
            <a:r>
              <a:rPr lang="zh-TW" altLang="zh-TW">
                <a:solidFill>
                  <a:schemeClr val="tx1">
                    <a:lumMod val="65000"/>
                    <a:lumOff val="35000"/>
                  </a:schemeClr>
                </a:solidFill>
                <a:latin typeface="Meiryo UI" panose="020B0604030504040204" pitchFamily="50" charset="-128"/>
                <a:ea typeface="Meiryo UI" panose="020B0604030504040204" pitchFamily="50" charset="-128"/>
                <a:cs typeface="Arial"/>
              </a:rPr>
              <a:t>、</a:t>
            </a:r>
            <a:r>
              <a:rPr lang="en-US" sz="1800">
                <a:solidFill>
                  <a:schemeClr val="tx1">
                    <a:lumMod val="65000"/>
                    <a:lumOff val="35000"/>
                  </a:schemeClr>
                </a:solidFill>
                <a:latin typeface="Meiryo UI" panose="020B0604030504040204" pitchFamily="50" charset="-128"/>
                <a:ea typeface="Meiryo UI" panose="020B0604030504040204" pitchFamily="50" charset="-128"/>
                <a:cs typeface="Arial"/>
              </a:rPr>
              <a:t> </a:t>
            </a:r>
            <a:r>
              <a:rPr lang="ja-JP" altLang="en-US">
                <a:solidFill>
                  <a:schemeClr val="tx1">
                    <a:lumMod val="65000"/>
                    <a:lumOff val="35000"/>
                  </a:schemeClr>
                </a:solidFill>
                <a:latin typeface="Meiryo UI" panose="020B0604030504040204" pitchFamily="50" charset="-128"/>
                <a:ea typeface="Meiryo UI" panose="020B0604030504040204" pitchFamily="50" charset="-128"/>
                <a:cs typeface="Arial"/>
              </a:rPr>
              <a:t>読み取り</a:t>
            </a:r>
            <a:r>
              <a:rPr lang="en-US" sz="1800">
                <a:solidFill>
                  <a:schemeClr val="tx1">
                    <a:lumMod val="65000"/>
                    <a:lumOff val="35000"/>
                  </a:schemeClr>
                </a:solidFill>
                <a:latin typeface="Meiryo UI" panose="020B0604030504040204" pitchFamily="50" charset="-128"/>
                <a:ea typeface="Meiryo UI" panose="020B0604030504040204" pitchFamily="50" charset="-128"/>
                <a:cs typeface="Arial"/>
              </a:rPr>
              <a:t>:</a:t>
            </a:r>
            <a:r>
              <a:rPr lang="en-US">
                <a:solidFill>
                  <a:schemeClr val="tx1">
                    <a:lumMod val="65000"/>
                    <a:lumOff val="35000"/>
                  </a:schemeClr>
                </a:solidFill>
                <a:latin typeface="Meiryo UI" panose="020B0604030504040204" pitchFamily="50" charset="-128"/>
                <a:ea typeface="Meiryo UI" panose="020B0604030504040204" pitchFamily="50" charset="-128"/>
                <a:cs typeface="Arial"/>
              </a:rPr>
              <a:t> 1,736 </a:t>
            </a:r>
            <a:r>
              <a:rPr lang="en-US" sz="1800">
                <a:solidFill>
                  <a:schemeClr val="tx1">
                    <a:lumMod val="65000"/>
                    <a:lumOff val="35000"/>
                  </a:schemeClr>
                </a:solidFill>
                <a:latin typeface="Meiryo UI" panose="020B0604030504040204" pitchFamily="50" charset="-128"/>
                <a:ea typeface="Meiryo UI" panose="020B0604030504040204" pitchFamily="50" charset="-128"/>
                <a:cs typeface="Arial"/>
              </a:rPr>
              <a:t>MB/</a:t>
            </a:r>
            <a:r>
              <a:rPr lang="en-US">
                <a:solidFill>
                  <a:schemeClr val="tx1">
                    <a:lumMod val="65000"/>
                    <a:lumOff val="35000"/>
                  </a:schemeClr>
                </a:solidFill>
                <a:latin typeface="Meiryo UI" panose="020B0604030504040204" pitchFamily="50" charset="-128"/>
                <a:ea typeface="Meiryo UI" panose="020B0604030504040204" pitchFamily="50" charset="-128"/>
                <a:cs typeface="Arial"/>
              </a:rPr>
              <a:t>s(AJA </a:t>
            </a:r>
            <a:r>
              <a:rPr lang="ja-JP" altLang="en-US">
                <a:solidFill>
                  <a:schemeClr val="tx1">
                    <a:lumMod val="65000"/>
                    <a:lumOff val="35000"/>
                  </a:schemeClr>
                </a:solidFill>
                <a:latin typeface="Meiryo UI" panose="020B0604030504040204" pitchFamily="50" charset="-128"/>
                <a:ea typeface="Meiryo UI" panose="020B0604030504040204" pitchFamily="50" charset="-128"/>
                <a:cs typeface="Arial"/>
              </a:rPr>
              <a:t>システムテスト</a:t>
            </a:r>
            <a:r>
              <a:rPr lang="en-US">
                <a:solidFill>
                  <a:schemeClr val="tx1">
                    <a:lumMod val="65000"/>
                    <a:lumOff val="35000"/>
                  </a:schemeClr>
                </a:solidFill>
                <a:latin typeface="Meiryo UI" panose="020B0604030504040204" pitchFamily="50" charset="-128"/>
                <a:ea typeface="Meiryo UI" panose="020B0604030504040204" pitchFamily="50" charset="-128"/>
                <a:cs typeface="Arial"/>
              </a:rPr>
              <a:t>)</a:t>
            </a:r>
          </a:p>
          <a:p>
            <a:pPr marL="285750" indent="-285750">
              <a:buFont typeface="Arial"/>
              <a:buChar char="•"/>
            </a:pPr>
            <a:endParaRPr lang="en-US" altLang="zh-TW" sz="1800">
              <a:solidFill>
                <a:schemeClr val="tx1">
                  <a:lumMod val="65000"/>
                  <a:lumOff val="3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 name="文字方塊 6">
            <a:extLst>
              <a:ext uri="{FF2B5EF4-FFF2-40B4-BE49-F238E27FC236}">
                <a16:creationId xmlns:a16="http://schemas.microsoft.com/office/drawing/2014/main" id="{582A7D12-A5F8-A0A1-84A3-EAA793A6BADB}"/>
              </a:ext>
            </a:extLst>
          </p:cNvPr>
          <p:cNvSpPr txBox="1"/>
          <p:nvPr/>
        </p:nvSpPr>
        <p:spPr>
          <a:xfrm>
            <a:off x="7623468" y="6138311"/>
            <a:ext cx="6095473"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700">
                <a:solidFill>
                  <a:schemeClr val="tx1">
                    <a:lumMod val="85000"/>
                    <a:lumOff val="15000"/>
                  </a:schemeClr>
                </a:solidFill>
                <a:latin typeface="Meiryo UI" panose="020B0604030504040204" pitchFamily="50" charset="-128"/>
                <a:ea typeface="Meiryo UI" panose="020B0604030504040204" pitchFamily="50" charset="-128"/>
                <a:cs typeface="Arial"/>
              </a:rPr>
              <a:t>NAS : TBS-h574TX-i5-16G</a:t>
            </a:r>
          </a:p>
          <a:p>
            <a:r>
              <a:rPr lang="zh-TW" sz="700">
                <a:solidFill>
                  <a:schemeClr val="tx1">
                    <a:lumMod val="85000"/>
                    <a:lumOff val="15000"/>
                  </a:schemeClr>
                </a:solidFill>
                <a:latin typeface="Meiryo UI" panose="020B0604030504040204" pitchFamily="50" charset="-128"/>
                <a:ea typeface="Meiryo UI" panose="020B0604030504040204" pitchFamily="50" charset="-128"/>
                <a:cs typeface="Arial"/>
              </a:rPr>
              <a:t>O.S. : QuTS hero h5.1.2</a:t>
            </a:r>
          </a:p>
          <a:p>
            <a:r>
              <a:rPr lang="zh-TW" sz="700">
                <a:solidFill>
                  <a:schemeClr val="tx1">
                    <a:lumMod val="85000"/>
                    <a:lumOff val="15000"/>
                  </a:schemeClr>
                </a:solidFill>
                <a:latin typeface="Meiryo UI" panose="020B0604030504040204" pitchFamily="50" charset="-128"/>
                <a:ea typeface="Meiryo UI" panose="020B0604030504040204" pitchFamily="50" charset="-128"/>
                <a:cs typeface="Arial"/>
              </a:rPr>
              <a:t>Volume Type :  Samsung 980 RPO 1TB x 3 + 970 EVO Plus 1TB x2, RAID 5</a:t>
            </a:r>
          </a:p>
          <a:p>
            <a:r>
              <a:rPr lang="zh-TW" sz="700">
                <a:solidFill>
                  <a:schemeClr val="tx1">
                    <a:lumMod val="85000"/>
                    <a:lumOff val="15000"/>
                  </a:schemeClr>
                </a:solidFill>
                <a:latin typeface="Meiryo UI" panose="020B0604030504040204" pitchFamily="50" charset="-128"/>
                <a:ea typeface="Meiryo UI" panose="020B0604030504040204" pitchFamily="50" charset="-128"/>
                <a:cs typeface="Arial"/>
              </a:rPr>
              <a:t>Client PC：MacBook Pro M2 Pro, Mac OS 13.5, 16GB RAM</a:t>
            </a:r>
          </a:p>
          <a:p>
            <a:r>
              <a:rPr lang="en-US" altLang="zh-TW" sz="700">
                <a:solidFill>
                  <a:srgbClr val="262626"/>
                </a:solidFill>
                <a:latin typeface="Meiryo UI" panose="020B0604030504040204" pitchFamily="50" charset="-128"/>
                <a:ea typeface="Meiryo UI" panose="020B0604030504040204" pitchFamily="50" charset="-128"/>
                <a:cs typeface="Arial"/>
              </a:rPr>
              <a:t>AJA</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a:t>
            </a:r>
            <a:r>
              <a:rPr lang="zh-TW" altLang="en-US" sz="700">
                <a:solidFill>
                  <a:srgbClr val="262626"/>
                </a:solidFill>
                <a:latin typeface="Meiryo UI" panose="020B0604030504040204" pitchFamily="50" charset="-128"/>
                <a:ea typeface="Meiryo UI" panose="020B0604030504040204" pitchFamily="50" charset="-128"/>
                <a:cs typeface="Arial"/>
              </a:rPr>
              <a:t> </a:t>
            </a:r>
          </a:p>
          <a:p>
            <a:r>
              <a:rPr lang="en-US" altLang="zh-TW" sz="700">
                <a:solidFill>
                  <a:srgbClr val="262626"/>
                </a:solidFill>
                <a:latin typeface="Meiryo UI" panose="020B0604030504040204" pitchFamily="50" charset="-128"/>
                <a:ea typeface="Meiryo UI" panose="020B0604030504040204" pitchFamily="50" charset="-128"/>
                <a:cs typeface="Arial"/>
              </a:rPr>
              <a:t>Data</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Pattern</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5120</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x</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2700</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5K</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RED</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Testing</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Data</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Size</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16GB</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Codec</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Type</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16bit</a:t>
            </a:r>
            <a:r>
              <a:rPr lang="zh-TW" altLang="en-US" sz="700">
                <a:solidFill>
                  <a:srgbClr val="262626"/>
                </a:solidFill>
                <a:latin typeface="Meiryo UI" panose="020B0604030504040204" pitchFamily="50" charset="-128"/>
                <a:ea typeface="Meiryo UI" panose="020B0604030504040204" pitchFamily="50" charset="-128"/>
                <a:cs typeface="Arial"/>
              </a:rPr>
              <a:t> </a:t>
            </a:r>
            <a:r>
              <a:rPr lang="en-US" altLang="zh-TW" sz="700">
                <a:solidFill>
                  <a:srgbClr val="262626"/>
                </a:solidFill>
                <a:latin typeface="Meiryo UI" panose="020B0604030504040204" pitchFamily="50" charset="-128"/>
                <a:ea typeface="Meiryo UI" panose="020B0604030504040204" pitchFamily="50" charset="-128"/>
                <a:cs typeface="Arial"/>
              </a:rPr>
              <a:t>RGBA</a:t>
            </a:r>
            <a:endParaRPr lang="zh-TW" altLang="en-US" sz="700">
              <a:solidFill>
                <a:srgbClr val="262626"/>
              </a:solidFill>
              <a:latin typeface="Meiryo UI" panose="020B0604030504040204" pitchFamily="50" charset="-128"/>
              <a:ea typeface="Meiryo UI" panose="020B0604030504040204" pitchFamily="50" charset="-128"/>
              <a:cs typeface="Arial"/>
            </a:endParaRPr>
          </a:p>
          <a:p>
            <a:endParaRPr lang="zh-TW" altLang="en-US" sz="700">
              <a:solidFill>
                <a:srgbClr val="262626"/>
              </a:solidFill>
              <a:latin typeface="Meiryo UI" panose="020B0604030504040204" pitchFamily="50" charset="-128"/>
              <a:ea typeface="Meiryo UI" panose="020B0604030504040204" pitchFamily="50" charset="-128"/>
              <a:cs typeface="Arial" panose="020B0604020202020204" pitchFamily="34" charset="0"/>
            </a:endParaRPr>
          </a:p>
          <a:p>
            <a:endParaRPr lang="zh-TW" sz="700">
              <a:solidFill>
                <a:srgbClr val="262626"/>
              </a:solidFill>
              <a:latin typeface="Meiryo UI" panose="020B0604030504040204" pitchFamily="50" charset="-128"/>
              <a:ea typeface="Meiryo UI" panose="020B0604030504040204" pitchFamily="50" charset="-128"/>
              <a:cs typeface="Arial" panose="020B0604020202020204" pitchFamily="34" charset="0"/>
            </a:endParaRPr>
          </a:p>
          <a:p>
            <a:endParaRPr lang="zh-TW" altLang="en-US" sz="700">
              <a:solidFill>
                <a:schemeClr val="tx1">
                  <a:lumMod val="85000"/>
                  <a:lumOff val="15000"/>
                </a:schemeClr>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15" name="群組 14">
            <a:extLst>
              <a:ext uri="{FF2B5EF4-FFF2-40B4-BE49-F238E27FC236}">
                <a16:creationId xmlns:a16="http://schemas.microsoft.com/office/drawing/2014/main" id="{EF96C781-336A-B0CE-D0A2-6C148EE9AA66}"/>
              </a:ext>
            </a:extLst>
          </p:cNvPr>
          <p:cNvGrpSpPr/>
          <p:nvPr/>
        </p:nvGrpSpPr>
        <p:grpSpPr>
          <a:xfrm>
            <a:off x="0" y="2795260"/>
            <a:ext cx="7222382" cy="4087265"/>
            <a:chOff x="-263594" y="2287646"/>
            <a:chExt cx="7687358" cy="4350402"/>
          </a:xfrm>
        </p:grpSpPr>
        <p:pic>
          <p:nvPicPr>
            <p:cNvPr id="9" name="圖形 8">
              <a:extLst>
                <a:ext uri="{FF2B5EF4-FFF2-40B4-BE49-F238E27FC236}">
                  <a16:creationId xmlns:a16="http://schemas.microsoft.com/office/drawing/2014/main" id="{257AB3D0-7613-5816-9649-344A626DB439}"/>
                </a:ext>
              </a:extLst>
            </p:cNvPr>
            <p:cNvPicPr>
              <a:picLocks noChangeAspect="1"/>
            </p:cNvPicPr>
            <p:nvPr/>
          </p:nvPicPr>
          <p:blipFill rotWithShape="1">
            <a:blip r:embed="rId3"/>
            <a:srcRect l="3587" r="-3092"/>
            <a:stretch/>
          </p:blipFill>
          <p:spPr>
            <a:xfrm>
              <a:off x="-263594" y="2287646"/>
              <a:ext cx="7687358" cy="4350402"/>
            </a:xfrm>
            <a:prstGeom prst="rect">
              <a:avLst/>
            </a:prstGeom>
          </p:spPr>
        </p:pic>
        <p:grpSp>
          <p:nvGrpSpPr>
            <p:cNvPr id="12" name="群組 11">
              <a:extLst>
                <a:ext uri="{FF2B5EF4-FFF2-40B4-BE49-F238E27FC236}">
                  <a16:creationId xmlns:a16="http://schemas.microsoft.com/office/drawing/2014/main" id="{03351623-330B-5E33-48D4-D505ACCCD9C2}"/>
                </a:ext>
              </a:extLst>
            </p:cNvPr>
            <p:cNvGrpSpPr/>
            <p:nvPr/>
          </p:nvGrpSpPr>
          <p:grpSpPr>
            <a:xfrm>
              <a:off x="576143" y="2599885"/>
              <a:ext cx="5504817" cy="3226983"/>
              <a:chOff x="1917759" y="3118518"/>
              <a:chExt cx="3855308" cy="2260023"/>
            </a:xfrm>
          </p:grpSpPr>
          <p:pic>
            <p:nvPicPr>
              <p:cNvPr id="6" name="圖片 6" descr="一張含有 文字 的圖片&#10;&#10;自動產生的描述">
                <a:extLst>
                  <a:ext uri="{FF2B5EF4-FFF2-40B4-BE49-F238E27FC236}">
                    <a16:creationId xmlns:a16="http://schemas.microsoft.com/office/drawing/2014/main" id="{9ACD0E60-BDDC-960F-D88F-0B89A8FFA3F3}"/>
                  </a:ext>
                </a:extLst>
              </p:cNvPr>
              <p:cNvPicPr>
                <a:picLocks noChangeAspect="1"/>
              </p:cNvPicPr>
              <p:nvPr/>
            </p:nvPicPr>
            <p:blipFill rotWithShape="1">
              <a:blip r:embed="rId4"/>
              <a:srcRect b="9783"/>
              <a:stretch/>
            </p:blipFill>
            <p:spPr>
              <a:xfrm>
                <a:off x="1917759" y="3118518"/>
                <a:ext cx="3855308" cy="2260023"/>
              </a:xfrm>
              <a:prstGeom prst="rect">
                <a:avLst/>
              </a:prstGeom>
            </p:spPr>
          </p:pic>
          <p:sp>
            <p:nvSpPr>
              <p:cNvPr id="8" name="矩形 7">
                <a:extLst>
                  <a:ext uri="{FF2B5EF4-FFF2-40B4-BE49-F238E27FC236}">
                    <a16:creationId xmlns:a16="http://schemas.microsoft.com/office/drawing/2014/main" id="{C80543C9-6B79-C7FD-729C-C943992A02E4}"/>
                  </a:ext>
                </a:extLst>
              </p:cNvPr>
              <p:cNvSpPr/>
              <p:nvPr/>
            </p:nvSpPr>
            <p:spPr>
              <a:xfrm>
                <a:off x="2434683" y="4116658"/>
                <a:ext cx="938560" cy="381000"/>
              </a:xfrm>
              <a:prstGeom prst="rect">
                <a:avLst/>
              </a:prstGeom>
              <a:solidFill>
                <a:srgbClr val="24201F"/>
              </a:solidFill>
              <a:ln>
                <a:solidFill>
                  <a:srgbClr val="24201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latin typeface="Meiryo UI" panose="020B0604030504040204" pitchFamily="50" charset="-128"/>
                    <a:ea typeface="Meiryo UI" panose="020B0604030504040204" pitchFamily="50" charset="-128"/>
                    <a:cs typeface="Calibri"/>
                  </a:rPr>
                  <a:t>1,637</a:t>
                </a:r>
              </a:p>
            </p:txBody>
          </p:sp>
          <p:sp>
            <p:nvSpPr>
              <p:cNvPr id="11" name="矩形 10">
                <a:extLst>
                  <a:ext uri="{FF2B5EF4-FFF2-40B4-BE49-F238E27FC236}">
                    <a16:creationId xmlns:a16="http://schemas.microsoft.com/office/drawing/2014/main" id="{FDB8D0E3-FBDA-12D6-04E4-BD890F0BE029}"/>
                  </a:ext>
                </a:extLst>
              </p:cNvPr>
              <p:cNvSpPr/>
              <p:nvPr/>
            </p:nvSpPr>
            <p:spPr>
              <a:xfrm>
                <a:off x="4423317" y="4070194"/>
                <a:ext cx="938560" cy="381000"/>
              </a:xfrm>
              <a:prstGeom prst="rect">
                <a:avLst/>
              </a:prstGeom>
              <a:solidFill>
                <a:srgbClr val="24201F"/>
              </a:solidFill>
              <a:ln>
                <a:solidFill>
                  <a:srgbClr val="24201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latin typeface="Meiryo UI" panose="020B0604030504040204" pitchFamily="50" charset="-128"/>
                    <a:ea typeface="Meiryo UI" panose="020B0604030504040204" pitchFamily="50" charset="-128"/>
                    <a:cs typeface="Calibri"/>
                  </a:rPr>
                  <a:t>1,736</a:t>
                </a:r>
              </a:p>
            </p:txBody>
          </p:sp>
        </p:grpSp>
      </p:grpSp>
    </p:spTree>
    <p:extLst>
      <p:ext uri="{BB962C8B-B14F-4D97-AF65-F5344CB8AC3E}">
        <p14:creationId xmlns:p14="http://schemas.microsoft.com/office/powerpoint/2010/main" val="1547721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6" name="矩形: 圓角 25">
            <a:extLst>
              <a:ext uri="{FF2B5EF4-FFF2-40B4-BE49-F238E27FC236}">
                <a16:creationId xmlns:a16="http://schemas.microsoft.com/office/drawing/2014/main" id="{94E61CDA-A435-2ED9-2D4F-3516CACD7098}"/>
              </a:ext>
            </a:extLst>
          </p:cNvPr>
          <p:cNvSpPr/>
          <p:nvPr/>
        </p:nvSpPr>
        <p:spPr>
          <a:xfrm>
            <a:off x="6309952" y="3511083"/>
            <a:ext cx="4782065" cy="2289819"/>
          </a:xfrm>
          <a:prstGeom prst="roundRect">
            <a:avLst>
              <a:gd name="adj" fmla="val 4972"/>
            </a:avLst>
          </a:prstGeom>
          <a:gradFill>
            <a:gsLst>
              <a:gs pos="0">
                <a:schemeClr val="accent1">
                  <a:lumMod val="5000"/>
                  <a:lumOff val="95000"/>
                </a:schemeClr>
              </a:gs>
              <a:gs pos="93000">
                <a:srgbClr val="F3F4F4"/>
              </a:gs>
              <a:gs pos="4000">
                <a:srgbClr val="F6F9FB"/>
              </a:gs>
              <a:gs pos="78000">
                <a:srgbClr val="F4F6F7">
                  <a:alpha val="44000"/>
                </a:srgbClr>
              </a:gs>
              <a:gs pos="100000">
                <a:schemeClr val="bg1">
                  <a:lumMod val="95000"/>
                </a:schemeClr>
              </a:gs>
            </a:gsLst>
            <a:lin ang="5400000" scaled="1"/>
          </a:gradFill>
          <a:ln w="19050">
            <a:gradFill>
              <a:gsLst>
                <a:gs pos="0">
                  <a:schemeClr val="accent1">
                    <a:lumMod val="5000"/>
                    <a:lumOff val="95000"/>
                  </a:schemeClr>
                </a:gs>
                <a:gs pos="50500">
                  <a:schemeClr val="bg1">
                    <a:lumMod val="65000"/>
                  </a:schemeClr>
                </a:gs>
                <a:gs pos="100000">
                  <a:schemeClr val="bg1">
                    <a:lumMod val="85000"/>
                  </a:schemeClr>
                </a:gs>
              </a:gsLst>
              <a:lin ang="5400000" scaled="1"/>
            </a:gradFill>
          </a:ln>
          <a:effectLst>
            <a:outerShdw blurRad="368300" dist="342900" dir="2700000" algn="tl" rotWithShape="0">
              <a:prstClr val="black">
                <a:alpha val="6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25" name="矩形: 圓角 24">
            <a:extLst>
              <a:ext uri="{FF2B5EF4-FFF2-40B4-BE49-F238E27FC236}">
                <a16:creationId xmlns:a16="http://schemas.microsoft.com/office/drawing/2014/main" id="{C907E279-C5C8-0EBB-C311-0D5E29EAFE7D}"/>
              </a:ext>
            </a:extLst>
          </p:cNvPr>
          <p:cNvSpPr/>
          <p:nvPr/>
        </p:nvSpPr>
        <p:spPr>
          <a:xfrm>
            <a:off x="1052971" y="3511084"/>
            <a:ext cx="4782065" cy="2289819"/>
          </a:xfrm>
          <a:prstGeom prst="roundRect">
            <a:avLst>
              <a:gd name="adj" fmla="val 4972"/>
            </a:avLst>
          </a:prstGeom>
          <a:gradFill>
            <a:gsLst>
              <a:gs pos="0">
                <a:schemeClr val="accent1">
                  <a:lumMod val="5000"/>
                  <a:lumOff val="95000"/>
                </a:schemeClr>
              </a:gs>
              <a:gs pos="93000">
                <a:srgbClr val="F3F4F4"/>
              </a:gs>
              <a:gs pos="4000">
                <a:srgbClr val="F6F9FB"/>
              </a:gs>
              <a:gs pos="78000">
                <a:srgbClr val="F4F6F7">
                  <a:alpha val="44000"/>
                </a:srgbClr>
              </a:gs>
              <a:gs pos="100000">
                <a:schemeClr val="bg1">
                  <a:lumMod val="95000"/>
                </a:schemeClr>
              </a:gs>
            </a:gsLst>
            <a:lin ang="5400000" scaled="1"/>
          </a:gradFill>
          <a:ln w="19050">
            <a:gradFill>
              <a:gsLst>
                <a:gs pos="0">
                  <a:schemeClr val="accent1">
                    <a:lumMod val="5000"/>
                    <a:lumOff val="95000"/>
                  </a:schemeClr>
                </a:gs>
                <a:gs pos="50500">
                  <a:schemeClr val="bg1">
                    <a:lumMod val="65000"/>
                  </a:schemeClr>
                </a:gs>
                <a:gs pos="100000">
                  <a:schemeClr val="bg1">
                    <a:lumMod val="85000"/>
                  </a:schemeClr>
                </a:gs>
              </a:gsLst>
              <a:lin ang="5400000" scaled="1"/>
            </a:gradFill>
          </a:ln>
          <a:effectLst>
            <a:outerShdw blurRad="368300" dist="342900" dir="2700000" algn="tl" rotWithShape="0">
              <a:prstClr val="black">
                <a:alpha val="6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309" name="Google Shape;309;p35"/>
          <p:cNvSpPr txBox="1">
            <a:spLocks noGrp="1"/>
          </p:cNvSpPr>
          <p:nvPr>
            <p:ph type="title" idx="4294967295"/>
          </p:nvPr>
        </p:nvSpPr>
        <p:spPr>
          <a:xfrm>
            <a:off x="0" y="374650"/>
            <a:ext cx="12192000" cy="1325563"/>
          </a:xfrm>
        </p:spPr>
        <p:txBody>
          <a:bodyPr>
            <a:noAutofit/>
          </a:bodyPr>
          <a:lstStyle/>
          <a:p>
            <a:pPr algn="ctr"/>
            <a:r>
              <a:rPr lang="en-US" altLang="zh-TW" sz="46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QNAP Thunderbolt </a:t>
            </a:r>
            <a:r>
              <a:rPr lang="en-US" altLang="zh-TW" sz="4600" b="1" err="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アクセサリ</a:t>
            </a:r>
            <a:r>
              <a:rPr lang="en-US" altLang="zh-TW" sz="46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 ​</a:t>
            </a:r>
            <a:br>
              <a:rPr lang="en-US" altLang="zh-TW" sz="4600" b="1">
                <a:latin typeface="Meiryo UI" panose="020B0604030504040204" pitchFamily="50" charset="-128"/>
                <a:ea typeface="Meiryo UI" panose="020B0604030504040204" pitchFamily="50" charset="-128"/>
                <a:cs typeface="Arial" panose="020B0604020202020204" pitchFamily="34" charset="0"/>
              </a:rPr>
            </a:br>
            <a:r>
              <a:rPr lang="en-US" altLang="zh-TW" sz="46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Thunderbolt 3 &amp; Thunderbolt 4 </a:t>
            </a:r>
            <a:r>
              <a:rPr lang="en-US" altLang="zh-TW" sz="4600" b="1" err="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ケーブル</a:t>
            </a:r>
            <a:endParaRPr lang="en-US" altLang="zh-TW" sz="4600" b="1">
              <a:solidFill>
                <a:srgbClr val="E1BA87"/>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4" name="圖片 3" descr="一張含有 纜線, 連接器 的圖片&#10;&#10;自動產生的描述">
            <a:extLst>
              <a:ext uri="{FF2B5EF4-FFF2-40B4-BE49-F238E27FC236}">
                <a16:creationId xmlns:a16="http://schemas.microsoft.com/office/drawing/2014/main" id="{B10DBCEB-9E06-6B0F-6F0E-D1E7293D4E64}"/>
              </a:ext>
            </a:extLst>
          </p:cNvPr>
          <p:cNvPicPr>
            <a:picLocks noChangeAspect="1"/>
          </p:cNvPicPr>
          <p:nvPr/>
        </p:nvPicPr>
        <p:blipFill>
          <a:blip r:embed="rId3"/>
          <a:stretch>
            <a:fillRect/>
          </a:stretch>
        </p:blipFill>
        <p:spPr>
          <a:xfrm>
            <a:off x="1212785" y="3978876"/>
            <a:ext cx="1681909" cy="1709451"/>
          </a:xfrm>
          <a:prstGeom prst="rect">
            <a:avLst/>
          </a:prstGeom>
        </p:spPr>
      </p:pic>
      <p:pic>
        <p:nvPicPr>
          <p:cNvPr id="6" name="圖片 5" descr="一張含有 連接器, 纜線 的圖片&#10;&#10;自動產生的描述">
            <a:extLst>
              <a:ext uri="{FF2B5EF4-FFF2-40B4-BE49-F238E27FC236}">
                <a16:creationId xmlns:a16="http://schemas.microsoft.com/office/drawing/2014/main" id="{C137670F-DF50-0805-E177-CA2C3A6B9B2B}"/>
              </a:ext>
            </a:extLst>
          </p:cNvPr>
          <p:cNvPicPr>
            <a:picLocks noChangeAspect="1"/>
          </p:cNvPicPr>
          <p:nvPr/>
        </p:nvPicPr>
        <p:blipFill>
          <a:blip r:embed="rId4"/>
          <a:stretch>
            <a:fillRect/>
          </a:stretch>
        </p:blipFill>
        <p:spPr>
          <a:xfrm>
            <a:off x="6455896" y="3920062"/>
            <a:ext cx="1801258" cy="1801259"/>
          </a:xfrm>
          <a:prstGeom prst="rect">
            <a:avLst/>
          </a:prstGeom>
        </p:spPr>
      </p:pic>
      <p:sp>
        <p:nvSpPr>
          <p:cNvPr id="9" name="文字方塊 8">
            <a:extLst>
              <a:ext uri="{FF2B5EF4-FFF2-40B4-BE49-F238E27FC236}">
                <a16:creationId xmlns:a16="http://schemas.microsoft.com/office/drawing/2014/main" id="{D90215C9-C1A5-FDC7-D7C3-2D869802F811}"/>
              </a:ext>
            </a:extLst>
          </p:cNvPr>
          <p:cNvSpPr txBox="1"/>
          <p:nvPr/>
        </p:nvSpPr>
        <p:spPr>
          <a:xfrm>
            <a:off x="2856908" y="4391664"/>
            <a:ext cx="290787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zh-TW" altLang="en-US" sz="1400">
                <a:latin typeface="Meiryo UI" panose="020B0604030504040204" pitchFamily="50" charset="-128"/>
                <a:ea typeface="Meiryo UI" panose="020B0604030504040204" pitchFamily="50" charset="-128"/>
                <a:cs typeface="Arial"/>
              </a:rPr>
              <a:t>CAB-TBT4-2M </a:t>
            </a:r>
            <a:r>
              <a:rPr lang="en-US" altLang="zh-TW" sz="1400">
                <a:latin typeface="Meiryo UI" panose="020B0604030504040204" pitchFamily="50" charset="-128"/>
                <a:ea typeface="Meiryo UI" panose="020B0604030504040204" pitchFamily="50" charset="-128"/>
                <a:cs typeface="Arial"/>
              </a:rPr>
              <a:t>: </a:t>
            </a:r>
            <a:endParaRPr lang="en-US" altLang="zh-TW" sz="1400">
              <a:latin typeface="Meiryo UI" panose="020B0604030504040204" pitchFamily="50" charset="-128"/>
              <a:ea typeface="Meiryo UI" panose="020B0604030504040204" pitchFamily="50" charset="-128"/>
              <a:cs typeface="Arial" panose="020B0604020202020204" pitchFamily="34" charset="0"/>
            </a:endParaRPr>
          </a:p>
          <a:p>
            <a:r>
              <a:rPr lang="en-US" altLang="zh-TW" sz="1400">
                <a:latin typeface="Meiryo UI" panose="020B0604030504040204" pitchFamily="50" charset="-128"/>
                <a:ea typeface="Meiryo UI" panose="020B0604030504040204" pitchFamily="50" charset="-128"/>
                <a:cs typeface="Arial"/>
              </a:rPr>
              <a:t>      2メートル (6.56 ft.)</a:t>
            </a:r>
            <a:endParaRPr lang="zh-TW" sz="1400">
              <a:latin typeface="Meiryo UI" panose="020B0604030504040204" pitchFamily="50" charset="-128"/>
              <a:ea typeface="Meiryo UI" panose="020B0604030504040204" pitchFamily="50" charset="-128"/>
              <a:cs typeface="Arial"/>
            </a:endParaRPr>
          </a:p>
          <a:p>
            <a:pPr marL="285750" indent="-285750">
              <a:buFont typeface="Arial"/>
              <a:buChar char="•"/>
            </a:pPr>
            <a:r>
              <a:rPr lang="zh-TW" sz="1400">
                <a:latin typeface="Meiryo UI" panose="020B0604030504040204" pitchFamily="50" charset="-128"/>
                <a:ea typeface="Meiryo UI" panose="020B0604030504040204" pitchFamily="50" charset="-128"/>
                <a:cs typeface="Arial"/>
              </a:rPr>
              <a:t>CAB-TBT4-0M5</a:t>
            </a:r>
            <a:r>
              <a:rPr lang="en-US" altLang="zh-TW" sz="1400">
                <a:latin typeface="Meiryo UI" panose="020B0604030504040204" pitchFamily="50" charset="-128"/>
                <a:ea typeface="Meiryo UI" panose="020B0604030504040204" pitchFamily="50" charset="-128"/>
                <a:cs typeface="Arial"/>
              </a:rPr>
              <a:t> : </a:t>
            </a:r>
            <a:endParaRPr lang="en-US" altLang="zh-TW" sz="1400">
              <a:latin typeface="Meiryo UI" panose="020B0604030504040204" pitchFamily="50" charset="-128"/>
              <a:ea typeface="Meiryo UI" panose="020B0604030504040204" pitchFamily="50" charset="-128"/>
              <a:cs typeface="Arial" panose="020B0604020202020204" pitchFamily="34" charset="0"/>
            </a:endParaRPr>
          </a:p>
          <a:p>
            <a:r>
              <a:rPr lang="en-US" altLang="zh-TW" sz="1400">
                <a:latin typeface="Meiryo UI" panose="020B0604030504040204" pitchFamily="50" charset="-128"/>
                <a:ea typeface="Meiryo UI" panose="020B0604030504040204" pitchFamily="50" charset="-128"/>
                <a:cs typeface="Arial"/>
              </a:rPr>
              <a:t>      0.5メートル (1.64 ft.)</a:t>
            </a:r>
            <a:endParaRPr lang="zh-TW" sz="1400">
              <a:latin typeface="Meiryo UI" panose="020B0604030504040204" pitchFamily="50" charset="-128"/>
              <a:ea typeface="Meiryo UI" panose="020B0604030504040204" pitchFamily="50" charset="-128"/>
              <a:cs typeface="Arial"/>
            </a:endParaRPr>
          </a:p>
        </p:txBody>
      </p:sp>
      <p:sp>
        <p:nvSpPr>
          <p:cNvPr id="14" name="文字方塊 13">
            <a:extLst>
              <a:ext uri="{FF2B5EF4-FFF2-40B4-BE49-F238E27FC236}">
                <a16:creationId xmlns:a16="http://schemas.microsoft.com/office/drawing/2014/main" id="{CFC1068F-C460-EAD3-78BE-81387C16DF1D}"/>
              </a:ext>
            </a:extLst>
          </p:cNvPr>
          <p:cNvSpPr txBox="1"/>
          <p:nvPr/>
        </p:nvSpPr>
        <p:spPr>
          <a:xfrm>
            <a:off x="8029273" y="4407250"/>
            <a:ext cx="310975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zh-TW" altLang="en-US" sz="1400">
                <a:latin typeface="Meiryo UI" panose="020B0604030504040204" pitchFamily="50" charset="-128"/>
                <a:ea typeface="Meiryo UI" panose="020B0604030504040204" pitchFamily="50" charset="-128"/>
                <a:cs typeface="Arial"/>
              </a:rPr>
              <a:t>CAB-TBT315M-40G </a:t>
            </a:r>
            <a:r>
              <a:rPr lang="en-US" altLang="zh-TW" sz="1400">
                <a:latin typeface="Meiryo UI" panose="020B0604030504040204" pitchFamily="50" charset="-128"/>
                <a:ea typeface="Meiryo UI" panose="020B0604030504040204" pitchFamily="50" charset="-128"/>
                <a:cs typeface="Arial"/>
              </a:rPr>
              <a:t>: </a:t>
            </a:r>
            <a:endParaRPr lang="en-US" altLang="zh-TW" sz="1400">
              <a:latin typeface="Meiryo UI" panose="020B0604030504040204" pitchFamily="50" charset="-128"/>
              <a:ea typeface="Meiryo UI" panose="020B0604030504040204" pitchFamily="50" charset="-128"/>
              <a:cs typeface="Arial" panose="020B0604020202020204" pitchFamily="34" charset="0"/>
            </a:endParaRPr>
          </a:p>
          <a:p>
            <a:r>
              <a:rPr lang="en-US" altLang="zh-TW" sz="1400">
                <a:latin typeface="Meiryo UI" panose="020B0604030504040204" pitchFamily="50" charset="-128"/>
                <a:ea typeface="Meiryo UI" panose="020B0604030504040204" pitchFamily="50" charset="-128"/>
                <a:cs typeface="Arial"/>
              </a:rPr>
              <a:t>      1.5メートル (4.92 ft.)</a:t>
            </a:r>
            <a:endParaRPr lang="zh-TW" sz="1400">
              <a:latin typeface="Meiryo UI" panose="020B0604030504040204" pitchFamily="50" charset="-128"/>
              <a:ea typeface="Meiryo UI" panose="020B0604030504040204" pitchFamily="50" charset="-128"/>
              <a:cs typeface="Arial"/>
            </a:endParaRPr>
          </a:p>
          <a:p>
            <a:pPr marL="285750" indent="-285750">
              <a:buFont typeface="Arial"/>
              <a:buChar char="•"/>
            </a:pPr>
            <a:r>
              <a:rPr lang="zh-TW" sz="1400">
                <a:latin typeface="Meiryo UI" panose="020B0604030504040204" pitchFamily="50" charset="-128"/>
                <a:ea typeface="Meiryo UI" panose="020B0604030504040204" pitchFamily="50" charset="-128"/>
                <a:cs typeface="Arial"/>
              </a:rPr>
              <a:t>CAB-TBT</a:t>
            </a:r>
            <a:r>
              <a:rPr lang="en-US" altLang="zh-TW" sz="1400">
                <a:latin typeface="Meiryo UI" panose="020B0604030504040204" pitchFamily="50" charset="-128"/>
                <a:ea typeface="Meiryo UI" panose="020B0604030504040204" pitchFamily="50" charset="-128"/>
                <a:cs typeface="Arial"/>
              </a:rPr>
              <a:t>32</a:t>
            </a:r>
            <a:r>
              <a:rPr lang="zh-TW" sz="1400">
                <a:latin typeface="Meiryo UI" panose="020B0604030504040204" pitchFamily="50" charset="-128"/>
                <a:ea typeface="Meiryo UI" panose="020B0604030504040204" pitchFamily="50" charset="-128"/>
                <a:cs typeface="Arial"/>
              </a:rPr>
              <a:t>0</a:t>
            </a:r>
            <a:r>
              <a:rPr lang="en-US" altLang="zh-TW" sz="1400">
                <a:latin typeface="Meiryo UI" panose="020B0604030504040204" pitchFamily="50" charset="-128"/>
                <a:ea typeface="Meiryo UI" panose="020B0604030504040204" pitchFamily="50" charset="-128"/>
                <a:cs typeface="Arial"/>
              </a:rPr>
              <a:t>M-40G-LINTES :</a:t>
            </a:r>
          </a:p>
          <a:p>
            <a:r>
              <a:rPr lang="en-US" altLang="zh-TW" sz="1400">
                <a:latin typeface="Meiryo UI" panose="020B0604030504040204" pitchFamily="50" charset="-128"/>
                <a:ea typeface="Meiryo UI" panose="020B0604030504040204" pitchFamily="50" charset="-128"/>
                <a:cs typeface="Arial"/>
              </a:rPr>
              <a:t>       2メートル (6.56 ft.)</a:t>
            </a:r>
            <a:endParaRPr lang="zh-TW" altLang="en-US" sz="1400">
              <a:latin typeface="Meiryo UI" panose="020B0604030504040204" pitchFamily="50" charset="-128"/>
              <a:ea typeface="Meiryo UI" panose="020B0604030504040204" pitchFamily="50" charset="-128"/>
              <a:cs typeface="Arial"/>
            </a:endParaRPr>
          </a:p>
        </p:txBody>
      </p:sp>
      <p:sp>
        <p:nvSpPr>
          <p:cNvPr id="15" name="文字方塊 14">
            <a:extLst>
              <a:ext uri="{FF2B5EF4-FFF2-40B4-BE49-F238E27FC236}">
                <a16:creationId xmlns:a16="http://schemas.microsoft.com/office/drawing/2014/main" id="{E2EC6C84-F690-ABBA-77D6-595708E8E1E2}"/>
              </a:ext>
            </a:extLst>
          </p:cNvPr>
          <p:cNvSpPr txBox="1"/>
          <p:nvPr/>
        </p:nvSpPr>
        <p:spPr>
          <a:xfrm>
            <a:off x="6602644" y="3589570"/>
            <a:ext cx="37455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chemeClr val="accent1">
                    <a:lumMod val="75000"/>
                  </a:schemeClr>
                </a:solidFill>
                <a:latin typeface="Meiryo UI" panose="020B0604030504040204" pitchFamily="50" charset="-128"/>
                <a:ea typeface="Meiryo UI" panose="020B0604030504040204" pitchFamily="50" charset="-128"/>
                <a:cs typeface="Arial"/>
              </a:rPr>
              <a:t>Thunderbolt 3ケーブル</a:t>
            </a:r>
            <a:endParaRPr lang="en-US" altLang="zh-TW" b="1">
              <a:solidFill>
                <a:schemeClr val="accent1">
                  <a:lumMod val="75000"/>
                </a:schemeClr>
              </a:solidFill>
              <a:latin typeface="Meiryo UI" panose="020B0604030504040204" pitchFamily="50" charset="-128"/>
              <a:ea typeface="Meiryo UI" panose="020B0604030504040204" pitchFamily="50" charset="-128"/>
              <a:cs typeface="Arial"/>
            </a:endParaRPr>
          </a:p>
        </p:txBody>
      </p:sp>
      <p:sp>
        <p:nvSpPr>
          <p:cNvPr id="18" name="文字方塊 17">
            <a:extLst>
              <a:ext uri="{FF2B5EF4-FFF2-40B4-BE49-F238E27FC236}">
                <a16:creationId xmlns:a16="http://schemas.microsoft.com/office/drawing/2014/main" id="{BE1273ED-191C-F635-1B79-4601E168ED41}"/>
              </a:ext>
            </a:extLst>
          </p:cNvPr>
          <p:cNvSpPr txBox="1"/>
          <p:nvPr/>
        </p:nvSpPr>
        <p:spPr>
          <a:xfrm>
            <a:off x="1332909" y="3589570"/>
            <a:ext cx="33142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a:solidFill>
                  <a:schemeClr val="accent1">
                    <a:lumMod val="75000"/>
                  </a:schemeClr>
                </a:solidFill>
                <a:latin typeface="Meiryo UI" panose="020B0604030504040204" pitchFamily="50" charset="-128"/>
                <a:ea typeface="Meiryo UI" panose="020B0604030504040204" pitchFamily="50" charset="-128"/>
                <a:cs typeface="Arial"/>
              </a:rPr>
              <a:t>Thunderbolt 4ケーブル</a:t>
            </a:r>
            <a:endParaRPr lang="en-US" altLang="zh-TW" b="1">
              <a:solidFill>
                <a:schemeClr val="accent1">
                  <a:lumMod val="7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 name="文字方塊 18">
            <a:extLst>
              <a:ext uri="{FF2B5EF4-FFF2-40B4-BE49-F238E27FC236}">
                <a16:creationId xmlns:a16="http://schemas.microsoft.com/office/drawing/2014/main" id="{CFF4DD85-E3A7-E9BA-5359-1462F05D19BC}"/>
              </a:ext>
            </a:extLst>
          </p:cNvPr>
          <p:cNvSpPr txBox="1"/>
          <p:nvPr/>
        </p:nvSpPr>
        <p:spPr>
          <a:xfrm>
            <a:off x="1052971" y="2039329"/>
            <a:ext cx="97572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solidFill>
                  <a:schemeClr val="bg1"/>
                </a:solidFill>
                <a:latin typeface="Meiryo UI" panose="020B0604030504040204" pitchFamily="50" charset="-128"/>
                <a:ea typeface="Meiryo UI" panose="020B0604030504040204" pitchFamily="50" charset="-128"/>
                <a:cs typeface="Arial"/>
              </a:rPr>
              <a:t>QNAPは様々なThunderboltケーブルも提供しています。Thunderbolt</a:t>
            </a:r>
            <a:r>
              <a:rPr lang="en-US">
                <a:solidFill>
                  <a:schemeClr val="bg1"/>
                </a:solidFill>
                <a:latin typeface="Meiryo UI" panose="020B0604030504040204" pitchFamily="50" charset="-128"/>
                <a:ea typeface="Meiryo UI" panose="020B0604030504040204" pitchFamily="50" charset="-128"/>
                <a:cs typeface="Arial"/>
              </a:rPr>
              <a:t> 4ケーブルに加え、Thunderbolt 3コンピュータ用のより手頃なThunderbolt 3ケーブルもあり、</a:t>
            </a:r>
            <a:r>
              <a:rPr lang="ja-JP" altLang="en-US">
                <a:solidFill>
                  <a:schemeClr val="bg1"/>
                </a:solidFill>
                <a:latin typeface="Meiryo UI" panose="020B0604030504040204" pitchFamily="50" charset="-128"/>
                <a:ea typeface="Meiryo UI" panose="020B0604030504040204" pitchFamily="50" charset="-128"/>
                <a:cs typeface="Arial"/>
              </a:rPr>
              <a:t>さらに低コストで高速伝送を実現できます</a:t>
            </a:r>
            <a:r>
              <a:rPr lang="en-US">
                <a:solidFill>
                  <a:schemeClr val="bg1"/>
                </a:solidFill>
                <a:latin typeface="Meiryo UI" panose="020B0604030504040204" pitchFamily="50" charset="-128"/>
                <a:ea typeface="Meiryo UI" panose="020B0604030504040204" pitchFamily="50" charset="-128"/>
                <a:cs typeface="Arial"/>
              </a:rPr>
              <a:t>。</a:t>
            </a:r>
            <a:endParaRPr lang="en-US" altLang="zh-CN">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7987031"/>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6" name="矩形: 圓角 5">
            <a:extLst>
              <a:ext uri="{FF2B5EF4-FFF2-40B4-BE49-F238E27FC236}">
                <a16:creationId xmlns:a16="http://schemas.microsoft.com/office/drawing/2014/main" id="{F81D6C3C-D6CC-31D5-3A84-65449A39F2E8}"/>
              </a:ext>
            </a:extLst>
          </p:cNvPr>
          <p:cNvSpPr/>
          <p:nvPr/>
        </p:nvSpPr>
        <p:spPr>
          <a:xfrm>
            <a:off x="6411983" y="1859812"/>
            <a:ext cx="5214024" cy="3936714"/>
          </a:xfrm>
          <a:prstGeom prst="roundRect">
            <a:avLst>
              <a:gd name="adj" fmla="val 4120"/>
            </a:avLst>
          </a:prstGeom>
          <a:gradFill>
            <a:gsLst>
              <a:gs pos="0">
                <a:schemeClr val="bg1">
                  <a:lumMod val="75000"/>
                  <a:alpha val="28000"/>
                </a:schemeClr>
              </a:gs>
              <a:gs pos="100000">
                <a:schemeClr val="bg1">
                  <a:lumMod val="75000"/>
                </a:schemeClr>
              </a:gs>
            </a:gsLst>
            <a:lin ang="5400000" scaled="1"/>
          </a:gradFill>
          <a:ln>
            <a:gradFill>
              <a:gsLst>
                <a:gs pos="0">
                  <a:srgbClr val="979285"/>
                </a:gs>
                <a:gs pos="100000">
                  <a:srgbClr val="3A270E"/>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4" name="矩形: 圓角 3">
            <a:extLst>
              <a:ext uri="{FF2B5EF4-FFF2-40B4-BE49-F238E27FC236}">
                <a16:creationId xmlns:a16="http://schemas.microsoft.com/office/drawing/2014/main" id="{4A06D964-E4EA-0730-BCD9-D9DD3A9992CC}"/>
              </a:ext>
            </a:extLst>
          </p:cNvPr>
          <p:cNvSpPr/>
          <p:nvPr/>
        </p:nvSpPr>
        <p:spPr>
          <a:xfrm>
            <a:off x="613311" y="1859812"/>
            <a:ext cx="5214024" cy="3936714"/>
          </a:xfrm>
          <a:prstGeom prst="roundRect">
            <a:avLst>
              <a:gd name="adj" fmla="val 3152"/>
            </a:avLst>
          </a:prstGeom>
          <a:gradFill>
            <a:gsLst>
              <a:gs pos="0">
                <a:schemeClr val="bg1">
                  <a:lumMod val="75000"/>
                  <a:alpha val="28000"/>
                </a:schemeClr>
              </a:gs>
              <a:gs pos="100000">
                <a:schemeClr val="bg1">
                  <a:lumMod val="75000"/>
                </a:schemeClr>
              </a:gs>
            </a:gsLst>
            <a:lin ang="5400000" scaled="1"/>
          </a:gradFill>
          <a:ln>
            <a:gradFill>
              <a:gsLst>
                <a:gs pos="0">
                  <a:srgbClr val="979285"/>
                </a:gs>
                <a:gs pos="100000">
                  <a:srgbClr val="3A270E"/>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309" name="Google Shape;309;p35"/>
          <p:cNvSpPr txBox="1">
            <a:spLocks noGrp="1"/>
          </p:cNvSpPr>
          <p:nvPr>
            <p:ph type="title" idx="4294967295"/>
          </p:nvPr>
        </p:nvSpPr>
        <p:spPr>
          <a:xfrm>
            <a:off x="0" y="374650"/>
            <a:ext cx="12192000" cy="1325563"/>
          </a:xfrm>
        </p:spPr>
        <p:txBody>
          <a:bodyPr>
            <a:noAutofit/>
          </a:bodyPr>
          <a:lstStyle/>
          <a:p>
            <a:pPr algn="ctr"/>
            <a:r>
              <a:rPr lang="en-US" sz="40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10GBASE-Tおよび2.5GbE </a:t>
            </a:r>
            <a:r>
              <a:rPr lang="en-US" sz="4000" b="1" err="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LANポートで</a:t>
            </a:r>
            <a:r>
              <a:rPr lang="en-US" sz="40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a:t>
            </a:r>
            <a:br>
              <a:rPr lang="en-US" altLang="ja-JP" sz="40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br>
            <a:r>
              <a:rPr lang="ja-JP" altLang="en-US" sz="40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開封後すぐに高速ネットワーク環境を実現</a:t>
            </a:r>
            <a:endParaRPr lang="en-US" altLang="zh-TW">
              <a:latin typeface="Meiryo UI" panose="020B0604030504040204" pitchFamily="50" charset="-128"/>
              <a:ea typeface="Meiryo UI" panose="020B0604030504040204" pitchFamily="50" charset="-128"/>
            </a:endParaRPr>
          </a:p>
        </p:txBody>
      </p:sp>
      <p:sp>
        <p:nvSpPr>
          <p:cNvPr id="5" name="文字方塊 1">
            <a:extLst>
              <a:ext uri="{FF2B5EF4-FFF2-40B4-BE49-F238E27FC236}">
                <a16:creationId xmlns:a16="http://schemas.microsoft.com/office/drawing/2014/main" id="{569C4307-B91E-242C-FB8C-91A53F63B974}"/>
              </a:ext>
            </a:extLst>
          </p:cNvPr>
          <p:cNvSpPr txBox="1"/>
          <p:nvPr/>
        </p:nvSpPr>
        <p:spPr>
          <a:xfrm>
            <a:off x="1062239" y="1950758"/>
            <a:ext cx="4356505" cy="707886"/>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chemeClr val="bg1"/>
                </a:solidFill>
                <a:latin typeface="Meiryo UI" panose="020B0604030504040204" pitchFamily="50" charset="-128"/>
                <a:ea typeface="Meiryo UI" panose="020B0604030504040204" pitchFamily="50" charset="-128"/>
                <a:cs typeface="Arial"/>
                <a:sym typeface="+mn-lt"/>
              </a:rPr>
              <a:t>1 x 2.5GbE </a:t>
            </a:r>
            <a:endParaRPr lang="en-US" altLang="zh-TW" sz="20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algn="ctr"/>
            <a:r>
              <a:rPr lang="en-US" sz="2000" b="1" err="1">
                <a:solidFill>
                  <a:schemeClr val="bg1"/>
                </a:solidFill>
                <a:latin typeface="Meiryo UI" panose="020B0604030504040204" pitchFamily="50" charset="-128"/>
                <a:ea typeface="Meiryo UI" panose="020B0604030504040204" pitchFamily="50" charset="-128"/>
                <a:cs typeface="Arial"/>
                <a:sym typeface="+mn-lt"/>
              </a:rPr>
              <a:t>Windowsファイル転送</a:t>
            </a:r>
            <a:endParaRPr lang="zh-TW" err="1">
              <a:solidFill>
                <a:schemeClr val="bg1"/>
              </a:solidFill>
              <a:latin typeface="Meiryo UI" panose="020B0604030504040204" pitchFamily="50" charset="-128"/>
              <a:ea typeface="Meiryo UI" panose="020B0604030504040204" pitchFamily="50" charset="-128"/>
            </a:endParaRPr>
          </a:p>
        </p:txBody>
      </p:sp>
      <p:graphicFrame>
        <p:nvGraphicFramePr>
          <p:cNvPr id="7" name="圖表 6">
            <a:extLst>
              <a:ext uri="{FF2B5EF4-FFF2-40B4-BE49-F238E27FC236}">
                <a16:creationId xmlns:a16="http://schemas.microsoft.com/office/drawing/2014/main" id="{00EAAC60-F443-E58C-3E27-B06F0FDD7BE0}"/>
              </a:ext>
            </a:extLst>
          </p:cNvPr>
          <p:cNvGraphicFramePr/>
          <p:nvPr>
            <p:extLst>
              <p:ext uri="{D42A27DB-BD31-4B8C-83A1-F6EECF244321}">
                <p14:modId xmlns:p14="http://schemas.microsoft.com/office/powerpoint/2010/main" val="1754253331"/>
              </p:ext>
            </p:extLst>
          </p:nvPr>
        </p:nvGraphicFramePr>
        <p:xfrm>
          <a:off x="676506" y="2925353"/>
          <a:ext cx="4721095" cy="2871173"/>
        </p:xfrm>
        <a:graphic>
          <a:graphicData uri="http://schemas.openxmlformats.org/drawingml/2006/chart">
            <c:chart xmlns:c="http://schemas.openxmlformats.org/drawingml/2006/chart" xmlns:r="http://schemas.openxmlformats.org/officeDocument/2006/relationships" r:id="rId3"/>
          </a:graphicData>
        </a:graphic>
      </p:graphicFrame>
      <p:sp>
        <p:nvSpPr>
          <p:cNvPr id="8" name="矩形 7">
            <a:extLst>
              <a:ext uri="{FF2B5EF4-FFF2-40B4-BE49-F238E27FC236}">
                <a16:creationId xmlns:a16="http://schemas.microsoft.com/office/drawing/2014/main" id="{6D8494BD-E1F8-EC7D-837A-E49EDE91425F}"/>
              </a:ext>
            </a:extLst>
          </p:cNvPr>
          <p:cNvSpPr/>
          <p:nvPr/>
        </p:nvSpPr>
        <p:spPr>
          <a:xfrm>
            <a:off x="1915867" y="3321732"/>
            <a:ext cx="1111202"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295 MB</a:t>
            </a:r>
            <a:r>
              <a:rPr kumimoji="0" lang="en-US" altLang="zh-TW" sz="14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Arial" panose="020B0604020202020204" pitchFamily="34" charset="0"/>
                <a:sym typeface="+mn-lt"/>
              </a:rPr>
              <a:t>/s</a:t>
            </a:r>
            <a:endParaRPr lang="zh-TW" altLang="en-US" sz="14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9" name="矩形 8">
            <a:extLst>
              <a:ext uri="{FF2B5EF4-FFF2-40B4-BE49-F238E27FC236}">
                <a16:creationId xmlns:a16="http://schemas.microsoft.com/office/drawing/2014/main" id="{85C5F243-96A9-AFE2-EB64-B2B37D2DEF24}"/>
              </a:ext>
            </a:extLst>
          </p:cNvPr>
          <p:cNvSpPr/>
          <p:nvPr/>
        </p:nvSpPr>
        <p:spPr>
          <a:xfrm>
            <a:off x="3913253" y="3328350"/>
            <a:ext cx="1051891"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295MB</a:t>
            </a:r>
            <a:r>
              <a:rPr kumimoji="0" lang="en-US" altLang="zh-TW" sz="14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Arial" panose="020B0604020202020204" pitchFamily="34" charset="0"/>
                <a:sym typeface="+mn-lt"/>
              </a:rPr>
              <a:t>/s</a:t>
            </a:r>
            <a:endParaRPr kumimoji="0" lang="zh-TW" altLang="en-US" sz="14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0" name="文字方塊 5">
            <a:extLst>
              <a:ext uri="{FF2B5EF4-FFF2-40B4-BE49-F238E27FC236}">
                <a16:creationId xmlns:a16="http://schemas.microsoft.com/office/drawing/2014/main" id="{4B1D6255-96F7-CA23-882B-6B7E4B269A44}"/>
              </a:ext>
            </a:extLst>
          </p:cNvPr>
          <p:cNvSpPr txBox="1"/>
          <p:nvPr/>
        </p:nvSpPr>
        <p:spPr>
          <a:xfrm>
            <a:off x="7083002" y="1950758"/>
            <a:ext cx="4169283" cy="707886"/>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a:solidFill>
                  <a:schemeClr val="bg1"/>
                </a:solidFill>
                <a:latin typeface="Meiryo UI" panose="020B0604030504040204" pitchFamily="50" charset="-128"/>
                <a:ea typeface="Meiryo UI" panose="020B0604030504040204" pitchFamily="50" charset="-128"/>
                <a:cs typeface="Arial"/>
                <a:sym typeface="+mn-lt"/>
              </a:rPr>
              <a:t>1 x 10GbE SMB </a:t>
            </a:r>
            <a:endParaRPr lang="en-US" altLang="zh-TW" sz="2000" b="1">
              <a:solidFill>
                <a:schemeClr val="bg1"/>
              </a:solidFill>
              <a:latin typeface="Meiryo UI" panose="020B0604030504040204" pitchFamily="50" charset="-128"/>
              <a:ea typeface="Meiryo UI" panose="020B0604030504040204" pitchFamily="50" charset="-128"/>
              <a:cs typeface="Arial"/>
            </a:endParaRPr>
          </a:p>
          <a:p>
            <a:pPr algn="ctr"/>
            <a:r>
              <a:rPr lang="ja-JP" altLang="en-US" sz="2000" b="1">
                <a:solidFill>
                  <a:schemeClr val="bg1"/>
                </a:solidFill>
                <a:latin typeface="Meiryo UI" panose="020B0604030504040204" pitchFamily="50" charset="-128"/>
                <a:ea typeface="Meiryo UI" panose="020B0604030504040204" pitchFamily="50" charset="-128"/>
                <a:cs typeface="Arial"/>
              </a:rPr>
              <a:t>シーケンシャルスループット</a:t>
            </a:r>
            <a:r>
              <a:rPr lang="en-US" altLang="zh-TW" sz="2000" b="1">
                <a:solidFill>
                  <a:schemeClr val="bg1"/>
                </a:solidFill>
                <a:latin typeface="Meiryo UI" panose="020B0604030504040204" pitchFamily="50" charset="-128"/>
                <a:ea typeface="Meiryo UI" panose="020B0604030504040204" pitchFamily="50" charset="-128"/>
                <a:cs typeface="Arial"/>
              </a:rPr>
              <a:t> (1MB)</a:t>
            </a:r>
            <a:endParaRPr lang="en-US">
              <a:solidFill>
                <a:schemeClr val="bg1"/>
              </a:solidFill>
              <a:latin typeface="Meiryo UI" panose="020B0604030504040204" pitchFamily="50" charset="-128"/>
              <a:ea typeface="Meiryo UI" panose="020B0604030504040204" pitchFamily="50" charset="-128"/>
              <a:cs typeface="Arial"/>
            </a:endParaRPr>
          </a:p>
        </p:txBody>
      </p:sp>
      <p:cxnSp>
        <p:nvCxnSpPr>
          <p:cNvPr id="14" name="Google Shape;1115;gc428d55399_0_337">
            <a:extLst>
              <a:ext uri="{FF2B5EF4-FFF2-40B4-BE49-F238E27FC236}">
                <a16:creationId xmlns:a16="http://schemas.microsoft.com/office/drawing/2014/main" id="{09BB9D41-01E1-A530-BE58-AA65A8105CD0}"/>
              </a:ext>
            </a:extLst>
          </p:cNvPr>
          <p:cNvCxnSpPr>
            <a:cxnSpLocks/>
          </p:cNvCxnSpPr>
          <p:nvPr/>
        </p:nvCxnSpPr>
        <p:spPr>
          <a:xfrm flipV="1">
            <a:off x="623999" y="2720199"/>
            <a:ext cx="5203336" cy="2777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cxnSp>
        <p:nvCxnSpPr>
          <p:cNvPr id="15" name="Google Shape;1115;gc428d55399_0_337">
            <a:extLst>
              <a:ext uri="{FF2B5EF4-FFF2-40B4-BE49-F238E27FC236}">
                <a16:creationId xmlns:a16="http://schemas.microsoft.com/office/drawing/2014/main" id="{0AC76920-FE43-8663-E1F3-FCD25C04CF33}"/>
              </a:ext>
            </a:extLst>
          </p:cNvPr>
          <p:cNvCxnSpPr>
            <a:cxnSpLocks/>
          </p:cNvCxnSpPr>
          <p:nvPr/>
        </p:nvCxnSpPr>
        <p:spPr>
          <a:xfrm>
            <a:off x="6411983" y="2747969"/>
            <a:ext cx="5214024" cy="0"/>
          </a:xfrm>
          <a:prstGeom prst="straightConnector1">
            <a:avLst/>
          </a:prstGeom>
          <a:noFill/>
          <a:ln w="25400" cap="flat" cmpd="sng">
            <a:gradFill>
              <a:gsLst>
                <a:gs pos="0">
                  <a:srgbClr val="A37554"/>
                </a:gs>
                <a:gs pos="100000">
                  <a:srgbClr val="FEDFA8"/>
                </a:gs>
              </a:gsLst>
              <a:lin ang="0" scaled="0"/>
            </a:gradFill>
            <a:prstDash val="solid"/>
            <a:round/>
            <a:headEnd type="none" w="sm" len="sm"/>
            <a:tailEnd type="none" w="sm" len="sm"/>
          </a:ln>
        </p:spPr>
      </p:cxnSp>
      <p:sp>
        <p:nvSpPr>
          <p:cNvPr id="22" name="文字方塊 21">
            <a:extLst>
              <a:ext uri="{FF2B5EF4-FFF2-40B4-BE49-F238E27FC236}">
                <a16:creationId xmlns:a16="http://schemas.microsoft.com/office/drawing/2014/main" id="{453CAED8-7912-D69C-C9DF-0C88F2194901}"/>
              </a:ext>
            </a:extLst>
          </p:cNvPr>
          <p:cNvSpPr txBox="1"/>
          <p:nvPr/>
        </p:nvSpPr>
        <p:spPr>
          <a:xfrm>
            <a:off x="665276" y="5956125"/>
            <a:ext cx="80295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800">
                <a:solidFill>
                  <a:schemeClr val="bg1">
                    <a:lumMod val="75000"/>
                  </a:schemeClr>
                </a:solidFill>
                <a:latin typeface="Meiryo UI" panose="020B0604030504040204" pitchFamily="50" charset="-128"/>
                <a:ea typeface="Meiryo UI" panose="020B0604030504040204" pitchFamily="50" charset="-128"/>
                <a:cs typeface="Arial"/>
              </a:rPr>
              <a:t>テスト環境 </a:t>
            </a:r>
            <a:r>
              <a:rPr lang="en-US" altLang="zh-TW" sz="800">
                <a:solidFill>
                  <a:schemeClr val="bg1">
                    <a:lumMod val="75000"/>
                  </a:schemeClr>
                </a:solidFill>
                <a:latin typeface="Meiryo UI" panose="020B0604030504040204" pitchFamily="50" charset="-128"/>
                <a:ea typeface="Meiryo UI" panose="020B0604030504040204" pitchFamily="50" charset="-128"/>
                <a:cs typeface="Arial"/>
              </a:rPr>
              <a:t>:</a:t>
            </a:r>
            <a:r>
              <a:rPr lang="zh-TW" altLang="en-US" sz="800">
                <a:solidFill>
                  <a:schemeClr val="bg1">
                    <a:lumMod val="75000"/>
                  </a:schemeClr>
                </a:solidFill>
                <a:latin typeface="Meiryo UI" panose="020B0604030504040204" pitchFamily="50" charset="-128"/>
                <a:ea typeface="Meiryo UI" panose="020B0604030504040204" pitchFamily="50" charset="-128"/>
                <a:cs typeface="Arial"/>
              </a:rPr>
              <a:t> </a:t>
            </a:r>
            <a:r>
              <a:rPr lang="zh-TW" sz="800">
                <a:solidFill>
                  <a:schemeClr val="bg1">
                    <a:lumMod val="75000"/>
                  </a:schemeClr>
                </a:solidFill>
                <a:latin typeface="Meiryo UI" panose="020B0604030504040204" pitchFamily="50" charset="-128"/>
                <a:ea typeface="Meiryo UI" panose="020B0604030504040204" pitchFamily="50" charset="-128"/>
                <a:cs typeface="Arial"/>
              </a:rPr>
              <a:t>​</a:t>
            </a:r>
            <a:br>
              <a:rPr lang="zh-TW" sz="800">
                <a:latin typeface="Meiryo UI" panose="020B0604030504040204" pitchFamily="50" charset="-128"/>
                <a:ea typeface="Meiryo UI" panose="020B0604030504040204" pitchFamily="50" charset="-128"/>
                <a:cs typeface="Arial" panose="020B0604020202020204" pitchFamily="34" charset="0"/>
              </a:rPr>
            </a:br>
            <a:r>
              <a:rPr lang="en-US" altLang="zh-TW" sz="800">
                <a:solidFill>
                  <a:schemeClr val="bg1">
                    <a:lumMod val="75000"/>
                  </a:schemeClr>
                </a:solidFill>
                <a:latin typeface="Meiryo UI" panose="020B0604030504040204" pitchFamily="50" charset="-128"/>
                <a:ea typeface="Meiryo UI" panose="020B0604030504040204" pitchFamily="50" charset="-128"/>
                <a:cs typeface="Arial"/>
              </a:rPr>
              <a:t>NAS: TBS-h574TX</a:t>
            </a:r>
            <a:br>
              <a:rPr lang="zh-TW" sz="800">
                <a:latin typeface="Meiryo UI" panose="020B0604030504040204" pitchFamily="50" charset="-128"/>
                <a:ea typeface="Meiryo UI" panose="020B0604030504040204" pitchFamily="50" charset="-128"/>
                <a:cs typeface="Arial" panose="020B0604020202020204" pitchFamily="34" charset="0"/>
              </a:rPr>
            </a:br>
            <a:r>
              <a:rPr lang="en-US" altLang="zh-TW" sz="800">
                <a:solidFill>
                  <a:schemeClr val="bg1">
                    <a:lumMod val="75000"/>
                  </a:schemeClr>
                </a:solidFill>
                <a:latin typeface="Meiryo UI" panose="020B0604030504040204" pitchFamily="50" charset="-128"/>
                <a:ea typeface="Meiryo UI" panose="020B0604030504040204" pitchFamily="50" charset="-128"/>
                <a:cs typeface="Arial"/>
              </a:rPr>
              <a:t>OS</a:t>
            </a:r>
            <a:r>
              <a:rPr lang="zh-TW" altLang="en-US" sz="800">
                <a:solidFill>
                  <a:schemeClr val="bg1">
                    <a:lumMod val="75000"/>
                  </a:schemeClr>
                </a:solidFill>
                <a:latin typeface="Meiryo UI" panose="020B0604030504040204" pitchFamily="50" charset="-128"/>
                <a:ea typeface="Meiryo UI" panose="020B0604030504040204" pitchFamily="50" charset="-128"/>
                <a:cs typeface="Arial"/>
              </a:rPr>
              <a:t>：</a:t>
            </a:r>
            <a:r>
              <a:rPr lang="en-US" altLang="zh-TW" sz="800" err="1">
                <a:solidFill>
                  <a:schemeClr val="bg1">
                    <a:lumMod val="75000"/>
                  </a:schemeClr>
                </a:solidFill>
                <a:latin typeface="Meiryo UI" panose="020B0604030504040204" pitchFamily="50" charset="-128"/>
                <a:ea typeface="Meiryo UI" panose="020B0604030504040204" pitchFamily="50" charset="-128"/>
                <a:cs typeface="Arial"/>
              </a:rPr>
              <a:t>QuTS</a:t>
            </a:r>
            <a:r>
              <a:rPr lang="en-US" altLang="zh-TW" sz="800">
                <a:solidFill>
                  <a:schemeClr val="bg1">
                    <a:lumMod val="75000"/>
                  </a:schemeClr>
                </a:solidFill>
                <a:latin typeface="Meiryo UI" panose="020B0604030504040204" pitchFamily="50" charset="-128"/>
                <a:ea typeface="Meiryo UI" panose="020B0604030504040204" pitchFamily="50" charset="-128"/>
                <a:cs typeface="Arial"/>
              </a:rPr>
              <a:t> hero h5.1.2</a:t>
            </a:r>
            <a:endParaRPr lang="zh-TW" altLang="en-US">
              <a:solidFill>
                <a:schemeClr val="bg1">
                  <a:lumMod val="75000"/>
                </a:schemeClr>
              </a:solidFill>
              <a:latin typeface="Meiryo UI" panose="020B0604030504040204" pitchFamily="50" charset="-128"/>
              <a:ea typeface="Meiryo UI" panose="020B0604030504040204" pitchFamily="50" charset="-128"/>
              <a:cs typeface="Arial"/>
            </a:endParaRPr>
          </a:p>
          <a:p>
            <a:r>
              <a:rPr lang="en-US" sz="800" err="1">
                <a:solidFill>
                  <a:schemeClr val="bg1">
                    <a:lumMod val="75000"/>
                  </a:schemeClr>
                </a:solidFill>
                <a:latin typeface="Meiryo UI" panose="020B0604030504040204" pitchFamily="50" charset="-128"/>
                <a:ea typeface="Meiryo UI" panose="020B0604030504040204" pitchFamily="50" charset="-128"/>
                <a:cs typeface="Arial"/>
              </a:rPr>
              <a:t>ボリュームタイプ</a:t>
            </a:r>
            <a:r>
              <a:rPr lang="en-US" altLang="zh-TW" sz="800">
                <a:solidFill>
                  <a:schemeClr val="bg1">
                    <a:lumMod val="75000"/>
                  </a:schemeClr>
                </a:solidFill>
                <a:latin typeface="Meiryo UI" panose="020B0604030504040204" pitchFamily="50" charset="-128"/>
                <a:ea typeface="Meiryo UI" panose="020B0604030504040204" pitchFamily="50" charset="-128"/>
                <a:cs typeface="Arial"/>
              </a:rPr>
              <a:t>: Samsung 980 RPO 1TB x 3 + 970 EVO Plus 1TB x2, RAID 5</a:t>
            </a:r>
            <a:endParaRPr lang="en-US">
              <a:solidFill>
                <a:schemeClr val="bg1">
                  <a:lumMod val="75000"/>
                </a:schemeClr>
              </a:solidFill>
              <a:latin typeface="Meiryo UI" panose="020B0604030504040204" pitchFamily="50" charset="-128"/>
              <a:ea typeface="Meiryo UI" panose="020B0604030504040204" pitchFamily="50" charset="-128"/>
              <a:cs typeface="Arial"/>
            </a:endParaRPr>
          </a:p>
          <a:p>
            <a:r>
              <a:rPr lang="en-US" sz="800" err="1">
                <a:solidFill>
                  <a:schemeClr val="bg1">
                    <a:lumMod val="75000"/>
                  </a:schemeClr>
                </a:solidFill>
                <a:latin typeface="Meiryo UI" panose="020B0604030504040204" pitchFamily="50" charset="-128"/>
                <a:ea typeface="Meiryo UI" panose="020B0604030504040204" pitchFamily="50" charset="-128"/>
                <a:cs typeface="Arial"/>
              </a:rPr>
              <a:t>クライアント</a:t>
            </a:r>
            <a:r>
              <a:rPr lang="en-US" altLang="zh-TW" sz="800" err="1">
                <a:solidFill>
                  <a:schemeClr val="bg1">
                    <a:lumMod val="75000"/>
                  </a:schemeClr>
                </a:solidFill>
                <a:latin typeface="Meiryo UI" panose="020B0604030504040204" pitchFamily="50" charset="-128"/>
                <a:ea typeface="Meiryo UI" panose="020B0604030504040204" pitchFamily="50" charset="-128"/>
                <a:cs typeface="Arial"/>
              </a:rPr>
              <a:t>PC</a:t>
            </a:r>
            <a:r>
              <a:rPr lang="en-US" altLang="zh-TW" sz="800">
                <a:solidFill>
                  <a:schemeClr val="bg1">
                    <a:lumMod val="75000"/>
                  </a:schemeClr>
                </a:solidFill>
                <a:latin typeface="Meiryo UI" panose="020B0604030504040204" pitchFamily="50" charset="-128"/>
                <a:ea typeface="Meiryo UI" panose="020B0604030504040204" pitchFamily="50" charset="-128"/>
                <a:cs typeface="Arial"/>
              </a:rPr>
              <a:t>: Windows Server 2022, AMD EPYC 7302P 3.0GHz, 96GB RAM,</a:t>
            </a:r>
            <a:endParaRPr lang="en-US">
              <a:solidFill>
                <a:schemeClr val="bg1">
                  <a:lumMod val="75000"/>
                </a:schemeClr>
              </a:solidFill>
              <a:latin typeface="Meiryo UI" panose="020B0604030504040204" pitchFamily="50" charset="-128"/>
              <a:ea typeface="Meiryo UI" panose="020B0604030504040204" pitchFamily="50" charset="-128"/>
              <a:cs typeface="Arial"/>
            </a:endParaRPr>
          </a:p>
          <a:p>
            <a:r>
              <a:rPr lang="en-US" sz="800" err="1">
                <a:solidFill>
                  <a:schemeClr val="bg1">
                    <a:lumMod val="75000"/>
                  </a:schemeClr>
                </a:solidFill>
                <a:latin typeface="Meiryo UI" panose="020B0604030504040204" pitchFamily="50" charset="-128"/>
                <a:ea typeface="Meiryo UI" panose="020B0604030504040204" pitchFamily="50" charset="-128"/>
                <a:cs typeface="Arial"/>
              </a:rPr>
              <a:t>IOmeter</a:t>
            </a:r>
            <a:r>
              <a:rPr lang="en-US" sz="800">
                <a:solidFill>
                  <a:schemeClr val="bg1">
                    <a:lumMod val="75000"/>
                  </a:schemeClr>
                </a:solidFill>
                <a:latin typeface="Meiryo UI" panose="020B0604030504040204" pitchFamily="50" charset="-128"/>
                <a:ea typeface="Meiryo UI" panose="020B0604030504040204" pitchFamily="50" charset="-128"/>
                <a:cs typeface="Arial"/>
              </a:rPr>
              <a:t> : 16MB、</a:t>
            </a:r>
            <a:r>
              <a:rPr lang="ja-JP" altLang="en-US" sz="800">
                <a:solidFill>
                  <a:schemeClr val="bg1">
                    <a:lumMod val="75000"/>
                  </a:schemeClr>
                </a:solidFill>
                <a:latin typeface="Meiryo UI" panose="020B0604030504040204" pitchFamily="50" charset="-128"/>
                <a:ea typeface="Meiryo UI" panose="020B0604030504040204" pitchFamily="50" charset="-128"/>
                <a:cs typeface="Arial"/>
              </a:rPr>
              <a:t>起動時間</a:t>
            </a:r>
            <a:r>
              <a:rPr lang="en-US" sz="800">
                <a:solidFill>
                  <a:schemeClr val="bg1">
                    <a:lumMod val="75000"/>
                  </a:schemeClr>
                </a:solidFill>
                <a:latin typeface="Meiryo UI" panose="020B0604030504040204" pitchFamily="50" charset="-128"/>
                <a:ea typeface="Meiryo UI" panose="020B0604030504040204" pitchFamily="50" charset="-128"/>
                <a:cs typeface="Arial"/>
              </a:rPr>
              <a:t>30</a:t>
            </a:r>
            <a:r>
              <a:rPr lang="ja-JP" altLang="en-US" sz="800">
                <a:solidFill>
                  <a:schemeClr val="bg1">
                    <a:lumMod val="75000"/>
                  </a:schemeClr>
                </a:solidFill>
                <a:latin typeface="Meiryo UI" panose="020B0604030504040204" pitchFamily="50" charset="-128"/>
                <a:ea typeface="Meiryo UI" panose="020B0604030504040204" pitchFamily="50" charset="-128"/>
                <a:cs typeface="Arial"/>
              </a:rPr>
              <a:t>秒</a:t>
            </a:r>
            <a:r>
              <a:rPr lang="en-US" sz="800">
                <a:solidFill>
                  <a:schemeClr val="bg1">
                    <a:lumMod val="75000"/>
                  </a:schemeClr>
                </a:solidFill>
                <a:latin typeface="Meiryo UI" panose="020B0604030504040204" pitchFamily="50" charset="-128"/>
                <a:ea typeface="Meiryo UI" panose="020B0604030504040204" pitchFamily="50" charset="-128"/>
                <a:cs typeface="Arial"/>
              </a:rPr>
              <a:t>、</a:t>
            </a:r>
            <a:r>
              <a:rPr lang="ja-JP" altLang="en-US" sz="800">
                <a:solidFill>
                  <a:schemeClr val="bg1">
                    <a:lumMod val="75000"/>
                  </a:schemeClr>
                </a:solidFill>
                <a:latin typeface="Meiryo UI" panose="020B0604030504040204" pitchFamily="50" charset="-128"/>
                <a:ea typeface="Meiryo UI" panose="020B0604030504040204" pitchFamily="50" charset="-128"/>
                <a:cs typeface="Arial"/>
              </a:rPr>
              <a:t>連続実行時間</a:t>
            </a:r>
            <a:r>
              <a:rPr lang="en-US" sz="800">
                <a:solidFill>
                  <a:schemeClr val="bg1">
                    <a:lumMod val="75000"/>
                  </a:schemeClr>
                </a:solidFill>
                <a:latin typeface="Meiryo UI" panose="020B0604030504040204" pitchFamily="50" charset="-128"/>
                <a:ea typeface="Meiryo UI" panose="020B0604030504040204" pitchFamily="50" charset="-128"/>
                <a:cs typeface="Arial"/>
              </a:rPr>
              <a:t>3</a:t>
            </a:r>
            <a:r>
              <a:rPr lang="ja-JP" altLang="en-US" sz="800">
                <a:solidFill>
                  <a:schemeClr val="bg1">
                    <a:lumMod val="75000"/>
                  </a:schemeClr>
                </a:solidFill>
                <a:latin typeface="Meiryo UI" panose="020B0604030504040204" pitchFamily="50" charset="-128"/>
                <a:ea typeface="Meiryo UI" panose="020B0604030504040204" pitchFamily="50" charset="-128"/>
                <a:cs typeface="Arial"/>
              </a:rPr>
              <a:t>分</a:t>
            </a:r>
            <a:r>
              <a:rPr lang="en-US" sz="800">
                <a:solidFill>
                  <a:schemeClr val="bg1">
                    <a:lumMod val="75000"/>
                  </a:schemeClr>
                </a:solidFill>
                <a:latin typeface="Meiryo UI" panose="020B0604030504040204" pitchFamily="50" charset="-128"/>
                <a:ea typeface="Meiryo UI" panose="020B0604030504040204" pitchFamily="50" charset="-128"/>
                <a:cs typeface="Arial"/>
              </a:rPr>
              <a:t>、</a:t>
            </a:r>
            <a:r>
              <a:rPr lang="ja-JP" altLang="en-US" sz="800">
                <a:solidFill>
                  <a:schemeClr val="bg1">
                    <a:lumMod val="75000"/>
                  </a:schemeClr>
                </a:solidFill>
                <a:latin typeface="Meiryo UI" panose="020B0604030504040204" pitchFamily="50" charset="-128"/>
                <a:ea typeface="Meiryo UI" panose="020B0604030504040204" pitchFamily="50" charset="-128"/>
                <a:cs typeface="Arial"/>
              </a:rPr>
              <a:t>ワーカー</a:t>
            </a:r>
            <a:r>
              <a:rPr lang="en-US" sz="800">
                <a:solidFill>
                  <a:schemeClr val="bg1">
                    <a:lumMod val="75000"/>
                  </a:schemeClr>
                </a:solidFill>
                <a:latin typeface="Meiryo UI" panose="020B0604030504040204" pitchFamily="50" charset="-128"/>
                <a:ea typeface="Meiryo UI" panose="020B0604030504040204" pitchFamily="50" charset="-128"/>
                <a:cs typeface="Arial"/>
              </a:rPr>
              <a:t>8、</a:t>
            </a:r>
            <a:r>
              <a:rPr lang="ja-JP" altLang="en-US" sz="800">
                <a:solidFill>
                  <a:schemeClr val="bg1">
                    <a:lumMod val="75000"/>
                  </a:schemeClr>
                </a:solidFill>
                <a:latin typeface="Meiryo UI" panose="020B0604030504040204" pitchFamily="50" charset="-128"/>
                <a:ea typeface="Meiryo UI" panose="020B0604030504040204" pitchFamily="50" charset="-128"/>
                <a:cs typeface="Arial"/>
              </a:rPr>
              <a:t>スタンバイ</a:t>
            </a:r>
            <a:r>
              <a:rPr lang="en-US" sz="800">
                <a:solidFill>
                  <a:schemeClr val="bg1">
                    <a:lumMod val="75000"/>
                  </a:schemeClr>
                </a:solidFill>
                <a:latin typeface="Meiryo UI" panose="020B0604030504040204" pitchFamily="50" charset="-128"/>
                <a:ea typeface="Meiryo UI" panose="020B0604030504040204" pitchFamily="50" charset="-128"/>
                <a:cs typeface="Arial"/>
              </a:rPr>
              <a:t>16</a:t>
            </a:r>
            <a:endParaRPr lang="ja-JP" altLang="en-US" sz="800">
              <a:solidFill>
                <a:schemeClr val="bg1">
                  <a:lumMod val="75000"/>
                </a:schemeClr>
              </a:solidFill>
              <a:latin typeface="Meiryo UI" panose="020B0604030504040204" pitchFamily="50" charset="-128"/>
              <a:ea typeface="Meiryo UI" panose="020B0604030504040204" pitchFamily="50" charset="-128"/>
              <a:cs typeface="Arial" panose="020B0604020202020204" pitchFamily="34" charset="0"/>
            </a:endParaRPr>
          </a:p>
        </p:txBody>
      </p:sp>
      <p:graphicFrame>
        <p:nvGraphicFramePr>
          <p:cNvPr id="18" name="圖表 17">
            <a:extLst>
              <a:ext uri="{FF2B5EF4-FFF2-40B4-BE49-F238E27FC236}">
                <a16:creationId xmlns:a16="http://schemas.microsoft.com/office/drawing/2014/main" id="{0B25AD85-AF4E-2A6A-8CD3-CD382645F8E2}"/>
              </a:ext>
            </a:extLst>
          </p:cNvPr>
          <p:cNvGraphicFramePr/>
          <p:nvPr>
            <p:extLst>
              <p:ext uri="{D42A27DB-BD31-4B8C-83A1-F6EECF244321}">
                <p14:modId xmlns:p14="http://schemas.microsoft.com/office/powerpoint/2010/main" val="633478592"/>
              </p:ext>
            </p:extLst>
          </p:nvPr>
        </p:nvGraphicFramePr>
        <p:xfrm>
          <a:off x="6500215" y="2925352"/>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19" name="矩形 18">
            <a:extLst>
              <a:ext uri="{FF2B5EF4-FFF2-40B4-BE49-F238E27FC236}">
                <a16:creationId xmlns:a16="http://schemas.microsoft.com/office/drawing/2014/main" id="{078437BD-9333-C364-C360-FEC102C36CC7}"/>
              </a:ext>
            </a:extLst>
          </p:cNvPr>
          <p:cNvSpPr/>
          <p:nvPr/>
        </p:nvSpPr>
        <p:spPr>
          <a:xfrm>
            <a:off x="7790074" y="3240667"/>
            <a:ext cx="1295547"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1,182 MB</a:t>
            </a:r>
            <a:r>
              <a:rPr kumimoji="0" lang="en-US" altLang="zh-TW" sz="14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Arial" panose="020B0604020202020204" pitchFamily="34" charset="0"/>
                <a:sym typeface="+mn-lt"/>
              </a:rPr>
              <a:t>/s</a:t>
            </a:r>
            <a:endParaRPr lang="zh-TW" altLang="en-US" sz="14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20" name="矩形 19">
            <a:extLst>
              <a:ext uri="{FF2B5EF4-FFF2-40B4-BE49-F238E27FC236}">
                <a16:creationId xmlns:a16="http://schemas.microsoft.com/office/drawing/2014/main" id="{0A97E90A-5029-6489-74C9-4890FC4A8F2D}"/>
              </a:ext>
            </a:extLst>
          </p:cNvPr>
          <p:cNvSpPr/>
          <p:nvPr/>
        </p:nvSpPr>
        <p:spPr>
          <a:xfrm>
            <a:off x="9609886" y="3247285"/>
            <a:ext cx="1295547" cy="307777"/>
          </a:xfrm>
          <a:prstGeom prst="rect">
            <a:avLst/>
          </a:prstGeom>
        </p:spPr>
        <p:txBody>
          <a:bodyPr wrap="non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lang="en-US" altLang="zh-TW" sz="1400" b="1" ker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1,181 MB</a:t>
            </a:r>
            <a:r>
              <a:rPr kumimoji="0" lang="en-US" altLang="zh-TW" sz="14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Arial" panose="020B0604020202020204" pitchFamily="34" charset="0"/>
                <a:sym typeface="+mn-lt"/>
              </a:rPr>
              <a:t>/s</a:t>
            </a:r>
            <a:endParaRPr kumimoji="0" lang="zh-TW" altLang="en-US" sz="1400"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Arial" panose="020B0604020202020204" pitchFamily="34" charset="0"/>
              <a:sym typeface="+mn-lt"/>
            </a:endParaRPr>
          </a:p>
        </p:txBody>
      </p:sp>
    </p:spTree>
    <p:extLst>
      <p:ext uri="{BB962C8B-B14F-4D97-AF65-F5344CB8AC3E}">
        <p14:creationId xmlns:p14="http://schemas.microsoft.com/office/powerpoint/2010/main" val="3306330593"/>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31" name="Shape 731"/>
          <p:cNvSpPr/>
          <p:nvPr/>
        </p:nvSpPr>
        <p:spPr>
          <a:xfrm>
            <a:off x="1" y="0"/>
            <a:ext cx="12192000" cy="457200"/>
          </a:xfrm>
          <a:prstGeom prst="rect">
            <a:avLst/>
          </a:prstGeom>
          <a:noFill/>
          <a:ln>
            <a:noFill/>
          </a:ln>
        </p:spPr>
        <p:txBody>
          <a:bodyPr spcFirstLastPara="1" wrap="square" lIns="91400" tIns="45667" rIns="91400" bIns="45667" anchor="ctr" anchorCtr="0">
            <a:noAutofit/>
          </a:bodyPr>
          <a:lstStyle/>
          <a:p>
            <a:pPr>
              <a:buClr>
                <a:srgbClr val="000000"/>
              </a:buClr>
              <a:buSzPts val="350"/>
            </a:pPr>
            <a:br>
              <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rPr>
            </a:br>
            <a:endPar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endParaRPr>
          </a:p>
          <a:p>
            <a:pPr>
              <a:buClr>
                <a:srgbClr val="000000"/>
              </a:buClr>
              <a:buSzPts val="1400"/>
            </a:pPr>
            <a:endPar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734" name="Shape 734"/>
          <p:cNvSpPr/>
          <p:nvPr/>
        </p:nvSpPr>
        <p:spPr>
          <a:xfrm>
            <a:off x="1" y="0"/>
            <a:ext cx="12192000" cy="457200"/>
          </a:xfrm>
          <a:prstGeom prst="rect">
            <a:avLst/>
          </a:prstGeom>
          <a:noFill/>
          <a:ln>
            <a:noFill/>
          </a:ln>
        </p:spPr>
        <p:txBody>
          <a:bodyPr spcFirstLastPara="1" wrap="square" lIns="91400" tIns="45667" rIns="91400" bIns="45667" anchor="ctr" anchorCtr="0">
            <a:noAutofit/>
          </a:bodyPr>
          <a:lstStyle/>
          <a:p>
            <a:pPr>
              <a:buClr>
                <a:srgbClr val="000000"/>
              </a:buClr>
              <a:buSzPts val="350"/>
            </a:pPr>
            <a:br>
              <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rPr>
            </a:br>
            <a:endPar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endParaRPr>
          </a:p>
          <a:p>
            <a:pPr>
              <a:buClr>
                <a:srgbClr val="000000"/>
              </a:buClr>
              <a:buSzPts val="1400"/>
            </a:pPr>
            <a:endParaRPr lang="zh-TW" altLang="en-US" sz="1867">
              <a:solidFill>
                <a:schemeClr val="dk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9" name="標題 18"/>
          <p:cNvSpPr>
            <a:spLocks noGrp="1"/>
          </p:cNvSpPr>
          <p:nvPr>
            <p:ph type="title" idx="4294967295"/>
          </p:nvPr>
        </p:nvSpPr>
        <p:spPr>
          <a:xfrm>
            <a:off x="0" y="159964"/>
            <a:ext cx="12192000" cy="1143000"/>
          </a:xfrm>
        </p:spPr>
        <p:txBody>
          <a:bodyPr>
            <a:normAutofit/>
          </a:bodyPr>
          <a:lstStyle/>
          <a:p>
            <a:pPr algn="ctr"/>
            <a:r>
              <a:rPr lang="en-US" b="1">
                <a:solidFill>
                  <a:schemeClr val="bg1"/>
                </a:solidFill>
                <a:latin typeface="Meiryo UI" panose="020B0604030504040204" pitchFamily="50" charset="-128"/>
                <a:ea typeface="Meiryo UI" panose="020B0604030504040204" pitchFamily="50" charset="-128"/>
                <a:cs typeface="Arial"/>
                <a:sym typeface="+mn-lt"/>
              </a:rPr>
              <a:t>4Kビデオ出力用HDMI</a:t>
            </a:r>
            <a:r>
              <a:rPr lang="ja-JP" altLang="en-US" b="1">
                <a:solidFill>
                  <a:schemeClr val="bg1"/>
                </a:solidFill>
                <a:latin typeface="Meiryo UI" panose="020B0604030504040204" pitchFamily="50" charset="-128"/>
                <a:ea typeface="Meiryo UI" panose="020B0604030504040204" pitchFamily="50" charset="-128"/>
                <a:cs typeface="Arial"/>
                <a:sym typeface="+mn-lt"/>
              </a:rPr>
              <a:t>ポートを内蔵</a:t>
            </a:r>
            <a:endParaRPr lang="en-US" altLang="zh-TW">
              <a:solidFill>
                <a:schemeClr val="bg1"/>
              </a:solidFill>
              <a:latin typeface="Meiryo UI" panose="020B0604030504040204" pitchFamily="50" charset="-128"/>
              <a:ea typeface="Meiryo UI" panose="020B0604030504040204" pitchFamily="50" charset="-128"/>
            </a:endParaRPr>
          </a:p>
        </p:txBody>
      </p:sp>
      <p:pic>
        <p:nvPicPr>
          <p:cNvPr id="7" name="Picture 15" descr="C:\Users\user\Desktop\CHT TS-251A451A Presentation File_PPT\HDMI.png">
            <a:extLst>
              <a:ext uri="{FF2B5EF4-FFF2-40B4-BE49-F238E27FC236}">
                <a16:creationId xmlns:a16="http://schemas.microsoft.com/office/drawing/2014/main" id="{D82346D5-CB10-404B-B020-0BF65DC07BD9}"/>
              </a:ext>
            </a:extLst>
          </p:cNvPr>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3555491" y="5585341"/>
            <a:ext cx="1567516" cy="364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44">
            <a:extLst>
              <a:ext uri="{FF2B5EF4-FFF2-40B4-BE49-F238E27FC236}">
                <a16:creationId xmlns:a16="http://schemas.microsoft.com/office/drawing/2014/main" id="{AE36ADD6-3F71-40D3-BDFE-1A1BAB506F46}"/>
              </a:ext>
            </a:extLst>
          </p:cNvPr>
          <p:cNvSpPr txBox="1"/>
          <p:nvPr/>
        </p:nvSpPr>
        <p:spPr>
          <a:xfrm>
            <a:off x="2310201" y="4233353"/>
            <a:ext cx="2900113" cy="718129"/>
          </a:xfrm>
          <a:prstGeom prst="rect">
            <a:avLst/>
          </a:prstGeom>
          <a:noFill/>
          <a:effectLst/>
        </p:spPr>
        <p:txBody>
          <a:bodyPr wrap="square" lIns="162544" tIns="81272" rIns="162544" bIns="81272" anchor="t">
            <a:spAutoFit/>
          </a:bodyPr>
          <a:lstStyle/>
          <a:p>
            <a:pPr algn="r">
              <a:defRPr/>
            </a:pPr>
            <a:r>
              <a:rPr lang="en-US" b="1">
                <a:solidFill>
                  <a:srgbClr val="FE4F00"/>
                </a:solidFill>
                <a:latin typeface="Meiryo UI" panose="020B0604030504040204" pitchFamily="50" charset="-128"/>
                <a:ea typeface="Meiryo UI" panose="020B0604030504040204" pitchFamily="50" charset="-128"/>
                <a:cs typeface="Arial"/>
                <a:sym typeface="+mn-lt"/>
              </a:rPr>
              <a:t>HDMI </a:t>
            </a:r>
            <a:r>
              <a:rPr lang="en-US" altLang="zh-TW" b="1">
                <a:solidFill>
                  <a:srgbClr val="FE4F00"/>
                </a:solidFill>
                <a:latin typeface="Meiryo UI" panose="020B0604030504040204" pitchFamily="50" charset="-128"/>
                <a:ea typeface="Meiryo UI" panose="020B0604030504040204" pitchFamily="50" charset="-128"/>
                <a:cs typeface="Arial"/>
                <a:sym typeface="+mn-lt"/>
              </a:rPr>
              <a:t>4K出力</a:t>
            </a:r>
            <a:br>
              <a:rPr lang="en-US" altLang="zh-TW" b="1">
                <a:latin typeface="Meiryo UI" panose="020B0604030504040204" pitchFamily="50" charset="-128"/>
                <a:ea typeface="Meiryo UI" panose="020B0604030504040204" pitchFamily="50" charset="-128"/>
                <a:cs typeface="Arial"/>
              </a:rPr>
            </a:br>
            <a:r>
              <a:rPr lang="en-US" altLang="zh-TW" b="1">
                <a:solidFill>
                  <a:schemeClr val="bg1"/>
                </a:solidFill>
                <a:latin typeface="Meiryo UI" panose="020B0604030504040204" pitchFamily="50" charset="-128"/>
                <a:ea typeface="Meiryo UI" panose="020B0604030504040204" pitchFamily="50" charset="-128"/>
                <a:cs typeface="Arial"/>
                <a:sym typeface="+mn-lt"/>
              </a:rPr>
              <a:t>1 x HDMI 1.4b</a:t>
            </a:r>
            <a:endParaRPr lang="en-US" b="1">
              <a:solidFill>
                <a:schemeClr val="bg1"/>
              </a:solidFill>
              <a:latin typeface="Meiryo UI" panose="020B0604030504040204" pitchFamily="50" charset="-128"/>
              <a:ea typeface="Meiryo UI" panose="020B0604030504040204" pitchFamily="50" charset="-128"/>
              <a:cs typeface="Arial"/>
            </a:endParaRPr>
          </a:p>
        </p:txBody>
      </p:sp>
      <p:sp>
        <p:nvSpPr>
          <p:cNvPr id="10" name="TextBox 45">
            <a:extLst>
              <a:ext uri="{FF2B5EF4-FFF2-40B4-BE49-F238E27FC236}">
                <a16:creationId xmlns:a16="http://schemas.microsoft.com/office/drawing/2014/main" id="{43740F9C-C699-4623-AAD4-C3A1BFF79FA2}"/>
              </a:ext>
            </a:extLst>
          </p:cNvPr>
          <p:cNvSpPr txBox="1"/>
          <p:nvPr/>
        </p:nvSpPr>
        <p:spPr>
          <a:xfrm>
            <a:off x="163575" y="2897587"/>
            <a:ext cx="5032362" cy="890356"/>
          </a:xfrm>
          <a:prstGeom prst="rect">
            <a:avLst/>
          </a:prstGeom>
          <a:noFill/>
          <a:effectLst/>
        </p:spPr>
        <p:txBody>
          <a:bodyPr wrap="square" lIns="162544" tIns="81272" rIns="162544" bIns="81272" anchor="t">
            <a:spAutoFit/>
          </a:bodyPr>
          <a:lstStyle/>
          <a:p>
            <a:pPr algn="r">
              <a:lnSpc>
                <a:spcPts val="3000"/>
              </a:lnSpc>
              <a:defRPr/>
            </a:pPr>
            <a:r>
              <a:rPr lang="zh-TW" sz="2300" b="1">
                <a:solidFill>
                  <a:srgbClr val="FE4F00"/>
                </a:solidFill>
                <a:latin typeface="Meiryo UI" panose="020B0604030504040204" pitchFamily="50" charset="-128"/>
                <a:ea typeface="Meiryo UI" panose="020B0604030504040204" pitchFamily="50" charset="-128"/>
                <a:cs typeface="Arial"/>
                <a:sym typeface="+mn-lt"/>
              </a:rPr>
              <a:t>最大</a:t>
            </a:r>
            <a:r>
              <a:rPr lang="zh-TW" altLang="en-US" sz="2300" b="1">
                <a:solidFill>
                  <a:srgbClr val="FE4F00"/>
                </a:solidFill>
                <a:latin typeface="Meiryo UI" panose="020B0604030504040204" pitchFamily="50" charset="-128"/>
                <a:ea typeface="Meiryo UI" panose="020B0604030504040204" pitchFamily="50" charset="-128"/>
                <a:cs typeface="Arial"/>
                <a:sym typeface="+mn-lt"/>
              </a:rPr>
              <a:t>80</a:t>
            </a:r>
            <a:r>
              <a:rPr lang="en-US" altLang="zh-TW" sz="2300" b="1">
                <a:solidFill>
                  <a:srgbClr val="FE4F00"/>
                </a:solidFill>
                <a:latin typeface="Meiryo UI" panose="020B0604030504040204" pitchFamily="50" charset="-128"/>
                <a:ea typeface="Meiryo UI" panose="020B0604030504040204" pitchFamily="50" charset="-128"/>
                <a:cs typeface="Arial"/>
                <a:sym typeface="+mn-lt"/>
              </a:rPr>
              <a:t> EUs</a:t>
            </a:r>
            <a:endParaRPr lang="zh-TW">
              <a:solidFill>
                <a:srgbClr val="FFFFFF"/>
              </a:solidFill>
              <a:latin typeface="Meiryo UI" panose="020B0604030504040204" pitchFamily="50" charset="-128"/>
              <a:ea typeface="Meiryo UI" panose="020B0604030504040204" pitchFamily="50" charset="-128"/>
              <a:cs typeface="Arial"/>
            </a:endParaRPr>
          </a:p>
          <a:p>
            <a:pPr algn="r">
              <a:lnSpc>
                <a:spcPts val="3000"/>
              </a:lnSpc>
              <a:defRPr/>
            </a:pPr>
            <a:r>
              <a:rPr lang="zh-TW" b="1">
                <a:solidFill>
                  <a:schemeClr val="bg1"/>
                </a:solidFill>
                <a:latin typeface="Meiryo UI" panose="020B0604030504040204" pitchFamily="50" charset="-128"/>
                <a:ea typeface="Meiryo UI" panose="020B0604030504040204" pitchFamily="50" charset="-128"/>
                <a:cs typeface="Arial"/>
                <a:sym typeface="+mn-lt"/>
              </a:rPr>
              <a:t>GPUの基本的な構成要素</a:t>
            </a:r>
            <a:endParaRPr lang="zh-TW" b="1">
              <a:solidFill>
                <a:srgbClr val="FFFFFF"/>
              </a:solidFill>
              <a:latin typeface="Meiryo UI" panose="020B0604030504040204" pitchFamily="50" charset="-128"/>
              <a:ea typeface="Meiryo UI" panose="020B0604030504040204" pitchFamily="50" charset="-128"/>
            </a:endParaRPr>
          </a:p>
        </p:txBody>
      </p:sp>
      <p:sp>
        <p:nvSpPr>
          <p:cNvPr id="11" name="TextBox 18">
            <a:extLst>
              <a:ext uri="{FF2B5EF4-FFF2-40B4-BE49-F238E27FC236}">
                <a16:creationId xmlns:a16="http://schemas.microsoft.com/office/drawing/2014/main" id="{D4E2B95D-2055-40E1-ACFA-EDDA3E7AC98D}"/>
              </a:ext>
            </a:extLst>
          </p:cNvPr>
          <p:cNvSpPr txBox="1"/>
          <p:nvPr/>
        </p:nvSpPr>
        <p:spPr>
          <a:xfrm>
            <a:off x="2310201" y="1552576"/>
            <a:ext cx="2900113" cy="795073"/>
          </a:xfrm>
          <a:prstGeom prst="rect">
            <a:avLst/>
          </a:prstGeom>
          <a:noFill/>
          <a:effectLst/>
        </p:spPr>
        <p:txBody>
          <a:bodyPr wrap="square" lIns="162544" tIns="81272" rIns="162544" bIns="81272" anchor="t">
            <a:spAutoFit/>
          </a:bodyPr>
          <a:lstStyle/>
          <a:p>
            <a:pPr algn="r">
              <a:defRPr/>
            </a:pPr>
            <a:r>
              <a:rPr lang="en-US" sz="2300" b="1">
                <a:solidFill>
                  <a:srgbClr val="FE4F00"/>
                </a:solidFill>
                <a:latin typeface="Meiryo UI" panose="020B0604030504040204" pitchFamily="50" charset="-128"/>
                <a:ea typeface="Meiryo UI" panose="020B0604030504040204" pitchFamily="50" charset="-128"/>
                <a:cs typeface="Arial"/>
                <a:sym typeface="+mn-lt"/>
              </a:rPr>
              <a:t>最大1.35 GHz</a:t>
            </a:r>
            <a:endParaRPr lang="en-US" sz="2300" b="1">
              <a:solidFill>
                <a:srgbClr val="FE4F00"/>
              </a:solidFill>
              <a:latin typeface="Meiryo UI" panose="020B0604030504040204" pitchFamily="50" charset="-128"/>
              <a:ea typeface="Meiryo UI" panose="020B0604030504040204" pitchFamily="50" charset="-128"/>
              <a:cs typeface="Arial"/>
            </a:endParaRPr>
          </a:p>
          <a:p>
            <a:pPr algn="r">
              <a:defRPr/>
            </a:pPr>
            <a:r>
              <a:rPr lang="en-US" b="1">
                <a:solidFill>
                  <a:schemeClr val="bg1"/>
                </a:solidFill>
                <a:latin typeface="Meiryo UI" panose="020B0604030504040204" pitchFamily="50" charset="-128"/>
                <a:ea typeface="Meiryo UI" panose="020B0604030504040204" pitchFamily="50" charset="-128"/>
                <a:cs typeface="Arial"/>
                <a:sym typeface="+mn-lt"/>
              </a:rPr>
              <a:t>Intel</a:t>
            </a:r>
            <a:r>
              <a:rPr lang="en-US" b="1" baseline="30000">
                <a:solidFill>
                  <a:schemeClr val="bg1"/>
                </a:solidFill>
                <a:latin typeface="Meiryo UI" panose="020B0604030504040204" pitchFamily="50" charset="-128"/>
                <a:ea typeface="Meiryo UI" panose="020B0604030504040204" pitchFamily="50" charset="-128"/>
                <a:cs typeface="Arial"/>
                <a:sym typeface="+mn-lt"/>
              </a:rPr>
              <a:t>®</a:t>
            </a:r>
            <a:r>
              <a:rPr lang="en-US" b="1">
                <a:solidFill>
                  <a:schemeClr val="bg1"/>
                </a:solidFill>
                <a:latin typeface="Meiryo UI" panose="020B0604030504040204" pitchFamily="50" charset="-128"/>
                <a:ea typeface="Meiryo UI" panose="020B0604030504040204" pitchFamily="50" charset="-128"/>
                <a:cs typeface="Arial"/>
                <a:sym typeface="+mn-lt"/>
              </a:rPr>
              <a:t> Iris</a:t>
            </a:r>
            <a:r>
              <a:rPr lang="en-US" b="1" baseline="30000">
                <a:solidFill>
                  <a:schemeClr val="bg1"/>
                </a:solidFill>
                <a:latin typeface="Meiryo UI" panose="020B0604030504040204" pitchFamily="50" charset="-128"/>
                <a:ea typeface="Meiryo UI" panose="020B0604030504040204" pitchFamily="50" charset="-128"/>
                <a:cs typeface="Arial"/>
                <a:sym typeface="+mn-lt"/>
              </a:rPr>
              <a:t>®</a:t>
            </a:r>
            <a:r>
              <a:rPr lang="en-US" b="1">
                <a:solidFill>
                  <a:schemeClr val="bg1"/>
                </a:solidFill>
                <a:latin typeface="Meiryo UI" panose="020B0604030504040204" pitchFamily="50" charset="-128"/>
                <a:ea typeface="Meiryo UI" panose="020B0604030504040204" pitchFamily="50" charset="-128"/>
                <a:cs typeface="Arial"/>
                <a:sym typeface="+mn-lt"/>
              </a:rPr>
              <a:t> Graphic</a:t>
            </a:r>
            <a:endParaRPr lang="en-US" b="1">
              <a:solidFill>
                <a:schemeClr val="bg1"/>
              </a:solidFill>
              <a:latin typeface="Meiryo UI" panose="020B0604030504040204" pitchFamily="50" charset="-128"/>
              <a:ea typeface="Meiryo UI" panose="020B0604030504040204" pitchFamily="50" charset="-128"/>
              <a:cs typeface="Arial"/>
            </a:endParaRPr>
          </a:p>
        </p:txBody>
      </p:sp>
      <p:grpSp>
        <p:nvGrpSpPr>
          <p:cNvPr id="2" name="群組 1">
            <a:extLst>
              <a:ext uri="{FF2B5EF4-FFF2-40B4-BE49-F238E27FC236}">
                <a16:creationId xmlns:a16="http://schemas.microsoft.com/office/drawing/2014/main" id="{89FF7406-3E94-B49C-6EFA-214F4EFA3546}"/>
              </a:ext>
            </a:extLst>
          </p:cNvPr>
          <p:cNvGrpSpPr/>
          <p:nvPr/>
        </p:nvGrpSpPr>
        <p:grpSpPr>
          <a:xfrm>
            <a:off x="564090" y="6114234"/>
            <a:ext cx="3541918" cy="533463"/>
            <a:chOff x="2343127" y="5578920"/>
            <a:chExt cx="3541918" cy="533463"/>
          </a:xfrm>
        </p:grpSpPr>
        <p:sp>
          <p:nvSpPr>
            <p:cNvPr id="16" name="Shape 882">
              <a:extLst>
                <a:ext uri="{FF2B5EF4-FFF2-40B4-BE49-F238E27FC236}">
                  <a16:creationId xmlns:a16="http://schemas.microsoft.com/office/drawing/2014/main" id="{1A73A7A8-DE69-4B7E-A966-A2A9BD2DADC3}"/>
                </a:ext>
              </a:extLst>
            </p:cNvPr>
            <p:cNvSpPr/>
            <p:nvPr/>
          </p:nvSpPr>
          <p:spPr>
            <a:xfrm flipH="1">
              <a:off x="2343127" y="5702918"/>
              <a:ext cx="341708" cy="266244"/>
            </a:xfrm>
            <a:custGeom>
              <a:avLst/>
              <a:gdLst/>
              <a:ahLst/>
              <a:cxnLst/>
              <a:rect l="0" t="0" r="0" b="0"/>
              <a:pathLst>
                <a:path w="120000" h="120000" extrusionOk="0">
                  <a:moveTo>
                    <a:pt x="51626" y="29908"/>
                  </a:moveTo>
                  <a:cubicBezTo>
                    <a:pt x="55535" y="29908"/>
                    <a:pt x="58705" y="33750"/>
                    <a:pt x="58705" y="38489"/>
                  </a:cubicBezTo>
                  <a:cubicBezTo>
                    <a:pt x="58705" y="43229"/>
                    <a:pt x="55535" y="47071"/>
                    <a:pt x="51626" y="47071"/>
                  </a:cubicBezTo>
                  <a:cubicBezTo>
                    <a:pt x="47716" y="47071"/>
                    <a:pt x="44546" y="43229"/>
                    <a:pt x="44546" y="38489"/>
                  </a:cubicBezTo>
                  <a:cubicBezTo>
                    <a:pt x="44546" y="33750"/>
                    <a:pt x="47716" y="29908"/>
                    <a:pt x="51626" y="29908"/>
                  </a:cubicBezTo>
                  <a:close/>
                  <a:moveTo>
                    <a:pt x="74345" y="29908"/>
                  </a:moveTo>
                  <a:cubicBezTo>
                    <a:pt x="78255" y="29908"/>
                    <a:pt x="81424" y="33750"/>
                    <a:pt x="81424" y="38489"/>
                  </a:cubicBezTo>
                  <a:cubicBezTo>
                    <a:pt x="81424" y="43229"/>
                    <a:pt x="78255" y="47071"/>
                    <a:pt x="74345" y="47071"/>
                  </a:cubicBezTo>
                  <a:cubicBezTo>
                    <a:pt x="70435" y="47071"/>
                    <a:pt x="67266" y="43229"/>
                    <a:pt x="67266" y="38489"/>
                  </a:cubicBezTo>
                  <a:cubicBezTo>
                    <a:pt x="67266" y="33750"/>
                    <a:pt x="70435" y="29908"/>
                    <a:pt x="74345" y="29908"/>
                  </a:cubicBezTo>
                  <a:close/>
                  <a:moveTo>
                    <a:pt x="97064" y="29908"/>
                  </a:moveTo>
                  <a:cubicBezTo>
                    <a:pt x="100974" y="29908"/>
                    <a:pt x="104143" y="33750"/>
                    <a:pt x="104143" y="38489"/>
                  </a:cubicBezTo>
                  <a:cubicBezTo>
                    <a:pt x="104143" y="43229"/>
                    <a:pt x="100974" y="47071"/>
                    <a:pt x="97064" y="47071"/>
                  </a:cubicBezTo>
                  <a:cubicBezTo>
                    <a:pt x="93154" y="47071"/>
                    <a:pt x="89985" y="43229"/>
                    <a:pt x="89985" y="38489"/>
                  </a:cubicBezTo>
                  <a:cubicBezTo>
                    <a:pt x="89985" y="33750"/>
                    <a:pt x="93154" y="29908"/>
                    <a:pt x="97064" y="29908"/>
                  </a:cubicBezTo>
                  <a:close/>
                  <a:moveTo>
                    <a:pt x="25253" y="25746"/>
                  </a:moveTo>
                  <a:lnTo>
                    <a:pt x="12341" y="25746"/>
                  </a:lnTo>
                  <a:cubicBezTo>
                    <a:pt x="5525" y="25746"/>
                    <a:pt x="0" y="32444"/>
                    <a:pt x="0" y="40707"/>
                  </a:cubicBezTo>
                  <a:lnTo>
                    <a:pt x="0" y="88250"/>
                  </a:lnTo>
                  <a:cubicBezTo>
                    <a:pt x="0" y="96512"/>
                    <a:pt x="5525" y="103210"/>
                    <a:pt x="12341" y="103210"/>
                  </a:cubicBezTo>
                  <a:lnTo>
                    <a:pt x="26542" y="103210"/>
                  </a:lnTo>
                  <a:cubicBezTo>
                    <a:pt x="23858" y="108250"/>
                    <a:pt x="24133" y="111919"/>
                    <a:pt x="10259" y="120000"/>
                  </a:cubicBezTo>
                  <a:cubicBezTo>
                    <a:pt x="33603" y="116808"/>
                    <a:pt x="37236" y="115403"/>
                    <a:pt x="48279" y="103210"/>
                  </a:cubicBezTo>
                  <a:lnTo>
                    <a:pt x="78967" y="103210"/>
                  </a:lnTo>
                  <a:cubicBezTo>
                    <a:pt x="83972" y="103210"/>
                    <a:pt x="88281" y="99599"/>
                    <a:pt x="90194" y="94396"/>
                  </a:cubicBezTo>
                  <a:cubicBezTo>
                    <a:pt x="82256" y="91458"/>
                    <a:pt x="75819" y="87372"/>
                    <a:pt x="68282" y="81348"/>
                  </a:cubicBezTo>
                  <a:lnTo>
                    <a:pt x="37594" y="81348"/>
                  </a:lnTo>
                  <a:cubicBezTo>
                    <a:pt x="30778" y="81348"/>
                    <a:pt x="25253" y="74650"/>
                    <a:pt x="25253" y="66387"/>
                  </a:cubicBezTo>
                  <a:lnTo>
                    <a:pt x="25253" y="25746"/>
                  </a:lnTo>
                  <a:close/>
                  <a:moveTo>
                    <a:pt x="107658" y="0"/>
                  </a:moveTo>
                  <a:lnTo>
                    <a:pt x="41032" y="0"/>
                  </a:lnTo>
                  <a:cubicBezTo>
                    <a:pt x="34216" y="0"/>
                    <a:pt x="28690" y="6698"/>
                    <a:pt x="28690" y="14960"/>
                  </a:cubicBezTo>
                  <a:lnTo>
                    <a:pt x="28690" y="62503"/>
                  </a:lnTo>
                  <a:cubicBezTo>
                    <a:pt x="28690" y="70766"/>
                    <a:pt x="34216" y="77464"/>
                    <a:pt x="41032" y="77464"/>
                  </a:cubicBezTo>
                  <a:lnTo>
                    <a:pt x="71720" y="77464"/>
                  </a:lnTo>
                  <a:cubicBezTo>
                    <a:pt x="85817" y="88731"/>
                    <a:pt x="91486" y="90753"/>
                    <a:pt x="114830" y="93944"/>
                  </a:cubicBezTo>
                  <a:cubicBezTo>
                    <a:pt x="101210" y="84938"/>
                    <a:pt x="99704" y="85896"/>
                    <a:pt x="93457" y="77464"/>
                  </a:cubicBezTo>
                  <a:lnTo>
                    <a:pt x="107658" y="77464"/>
                  </a:lnTo>
                  <a:cubicBezTo>
                    <a:pt x="114474" y="77464"/>
                    <a:pt x="120000" y="70766"/>
                    <a:pt x="120000" y="62503"/>
                  </a:cubicBezTo>
                  <a:lnTo>
                    <a:pt x="120000" y="14960"/>
                  </a:lnTo>
                  <a:cubicBezTo>
                    <a:pt x="120000" y="6698"/>
                    <a:pt x="114474" y="0"/>
                    <a:pt x="107658" y="0"/>
                  </a:cubicBezTo>
                  <a:close/>
                </a:path>
              </a:pathLst>
            </a:custGeom>
            <a:solidFill>
              <a:srgbClr val="D9C89F"/>
            </a:solidFill>
            <a:ln>
              <a:noFill/>
            </a:ln>
          </p:spPr>
          <p:txBody>
            <a:bodyPr wrap="square" lIns="121900" tIns="60933" rIns="121900" bIns="60933" anchor="ctr" anchorCtr="0">
              <a:noAutofit/>
            </a:bodyPr>
            <a:lstStyle/>
            <a:p>
              <a:pPr algn="ctr"/>
              <a:endParaRPr lang="zh-TW" altLang="en-US" sz="2400">
                <a:solidFill>
                  <a:schemeClr val="lt1"/>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5" name="Rectangle 60">
              <a:extLst>
                <a:ext uri="{FF2B5EF4-FFF2-40B4-BE49-F238E27FC236}">
                  <a16:creationId xmlns:a16="http://schemas.microsoft.com/office/drawing/2014/main" id="{C40030A8-4F03-4DC5-92C3-386304B733E6}"/>
                </a:ext>
              </a:extLst>
            </p:cNvPr>
            <p:cNvSpPr/>
            <p:nvPr/>
          </p:nvSpPr>
          <p:spPr>
            <a:xfrm>
              <a:off x="2590836" y="5578920"/>
              <a:ext cx="3294209" cy="533463"/>
            </a:xfrm>
            <a:prstGeom prst="rect">
              <a:avLst/>
            </a:prstGeom>
          </p:spPr>
          <p:txBody>
            <a:bodyPr wrap="square" lIns="162544" tIns="81272" rIns="162544" bIns="81272" anchor="ctr">
              <a:spAutoFit/>
            </a:bodyPr>
            <a:lstStyle/>
            <a:p>
              <a:pPr marL="228600" indent="-228600">
                <a:buAutoNum type="arabicPeriod"/>
              </a:pPr>
              <a:r>
                <a:rPr lang="en-US" altLang="zh-TW" sz="800" err="1">
                  <a:solidFill>
                    <a:srgbClr val="D9C89F"/>
                  </a:solidFill>
                  <a:latin typeface="Meiryo UI" panose="020B0604030504040204" pitchFamily="50" charset="-128"/>
                  <a:ea typeface="Meiryo UI" panose="020B0604030504040204" pitchFamily="50" charset="-128"/>
                  <a:cs typeface="Arial"/>
                  <a:sym typeface="+mn-lt"/>
                </a:rPr>
                <a:t>サポートされるビデオおよびオーディオフォーマットは、ソフトウェアの互換性によって異なる場合があります</a:t>
              </a:r>
              <a:r>
                <a:rPr lang="en-US" altLang="zh-TW" sz="800">
                  <a:solidFill>
                    <a:srgbClr val="D9C89F"/>
                  </a:solidFill>
                  <a:latin typeface="Meiryo UI" panose="020B0604030504040204" pitchFamily="50" charset="-128"/>
                  <a:ea typeface="Meiryo UI" panose="020B0604030504040204" pitchFamily="50" charset="-128"/>
                  <a:cs typeface="Arial"/>
                  <a:sym typeface="+mn-lt"/>
                </a:rPr>
                <a:t>。</a:t>
              </a:r>
              <a:endParaRPr lang="en-US" altLang="zh-TW" sz="800">
                <a:solidFill>
                  <a:srgbClr val="D9C89F"/>
                </a:solidFill>
                <a:latin typeface="Meiryo UI" panose="020B0604030504040204" pitchFamily="50" charset="-128"/>
                <a:ea typeface="Meiryo UI" panose="020B0604030504040204" pitchFamily="50" charset="-128"/>
                <a:cs typeface="Arial" panose="020B0604020202020204" pitchFamily="34" charset="0"/>
              </a:endParaRPr>
            </a:p>
            <a:p>
              <a:pPr marL="228600" indent="-228600">
                <a:buAutoNum type="arabicPeriod"/>
              </a:pPr>
              <a:r>
                <a:rPr lang="zh-TW" altLang="en-US" sz="800">
                  <a:solidFill>
                    <a:srgbClr val="D9C89F"/>
                  </a:solidFill>
                  <a:latin typeface="Meiryo UI" panose="020B0604030504040204" pitchFamily="50" charset="-128"/>
                  <a:ea typeface="Meiryo UI" panose="020B0604030504040204" pitchFamily="50" charset="-128"/>
                  <a:cs typeface="Arial"/>
                </a:rPr>
                <a:t>このスライドはIntel Core i5 1340PE内蔵GPUの仕様です。</a:t>
              </a:r>
              <a:endParaRPr lang="zh-TW" altLang="en-US" sz="800">
                <a:solidFill>
                  <a:srgbClr val="D9C89F"/>
                </a:solidFill>
                <a:latin typeface="Meiryo UI" panose="020B0604030504040204" pitchFamily="50" charset="-128"/>
                <a:ea typeface="Meiryo UI" panose="020B0604030504040204" pitchFamily="50" charset="-128"/>
                <a:cs typeface="Arial" panose="020B0604020202020204" pitchFamily="34" charset="0"/>
              </a:endParaRPr>
            </a:p>
          </p:txBody>
        </p:sp>
      </p:grpSp>
    </p:spTree>
    <p:extLst>
      <p:ext uri="{BB962C8B-B14F-4D97-AF65-F5344CB8AC3E}">
        <p14:creationId xmlns:p14="http://schemas.microsoft.com/office/powerpoint/2010/main" val="56038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6" name="標題 5">
            <a:extLst>
              <a:ext uri="{FF2B5EF4-FFF2-40B4-BE49-F238E27FC236}">
                <a16:creationId xmlns:a16="http://schemas.microsoft.com/office/drawing/2014/main" id="{580FF5A4-1B36-BD13-E28D-F02D660DF89B}"/>
              </a:ext>
            </a:extLst>
          </p:cNvPr>
          <p:cNvSpPr>
            <a:spLocks noGrp="1"/>
          </p:cNvSpPr>
          <p:nvPr>
            <p:ph type="title" idx="4294967295"/>
          </p:nvPr>
        </p:nvSpPr>
        <p:spPr>
          <a:xfrm>
            <a:off x="7020067" y="1493402"/>
            <a:ext cx="5120052" cy="1325562"/>
          </a:xfrm>
        </p:spPr>
        <p:txBody>
          <a:bodyPr>
            <a:noAutofit/>
          </a:bodyPr>
          <a:lstStyle/>
          <a:p>
            <a:r>
              <a:rPr lang="ja-JP" altLang="en-US" sz="4000" b="1">
                <a:solidFill>
                  <a:schemeClr val="bg1"/>
                </a:solidFill>
                <a:latin typeface="Meiryo UI" panose="020B0604030504040204" pitchFamily="50" charset="-128"/>
                <a:ea typeface="Meiryo UI" panose="020B0604030504040204" pitchFamily="50" charset="-128"/>
                <a:cs typeface="Arial"/>
              </a:rPr>
              <a:t>ビデオ編集用</a:t>
            </a:r>
            <a:br>
              <a:rPr lang="ja-JP" altLang="en-US" sz="4000" b="1">
                <a:latin typeface="Meiryo UI" panose="020B0604030504040204" pitchFamily="50" charset="-128"/>
                <a:ea typeface="Meiryo UI" panose="020B0604030504040204" pitchFamily="50" charset="-128"/>
                <a:cs typeface="Arial"/>
              </a:rPr>
            </a:br>
            <a:r>
              <a:rPr lang="ja-JP" altLang="en-US" sz="4000" b="1">
                <a:solidFill>
                  <a:schemeClr val="bg1"/>
                </a:solidFill>
                <a:latin typeface="Meiryo UI" panose="020B0604030504040204" pitchFamily="50" charset="-128"/>
                <a:ea typeface="Meiryo UI" panose="020B0604030504040204" pitchFamily="50" charset="-128"/>
                <a:cs typeface="Arial"/>
              </a:rPr>
              <a:t>ストレージソリューション</a:t>
            </a:r>
            <a:endParaRPr lang="en-US" altLang="zh-TW" sz="400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46545230"/>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cxnSp>
        <p:nvCxnSpPr>
          <p:cNvPr id="12" name="直線單箭頭接點 11">
            <a:extLst>
              <a:ext uri="{FF2B5EF4-FFF2-40B4-BE49-F238E27FC236}">
                <a16:creationId xmlns:a16="http://schemas.microsoft.com/office/drawing/2014/main" id="{B309E2A4-A2BD-23C1-64AD-0A692F005DA5}"/>
              </a:ext>
            </a:extLst>
          </p:cNvPr>
          <p:cNvCxnSpPr>
            <a:cxnSpLocks/>
          </p:cNvCxnSpPr>
          <p:nvPr/>
        </p:nvCxnSpPr>
        <p:spPr>
          <a:xfrm>
            <a:off x="7016262" y="3319064"/>
            <a:ext cx="0" cy="1875506"/>
          </a:xfrm>
          <a:prstGeom prst="straightConnector1">
            <a:avLst/>
          </a:prstGeom>
          <a:ln w="25400"/>
        </p:spPr>
        <p:style>
          <a:lnRef idx="1">
            <a:schemeClr val="accent1"/>
          </a:lnRef>
          <a:fillRef idx="0">
            <a:schemeClr val="accent1"/>
          </a:fillRef>
          <a:effectRef idx="0">
            <a:schemeClr val="accent1"/>
          </a:effectRef>
          <a:fontRef idx="minor">
            <a:schemeClr val="tx1"/>
          </a:fontRef>
        </p:style>
      </p:cxnSp>
      <p:sp>
        <p:nvSpPr>
          <p:cNvPr id="309" name="Google Shape;309;p35"/>
          <p:cNvSpPr txBox="1">
            <a:spLocks noGrp="1"/>
          </p:cNvSpPr>
          <p:nvPr>
            <p:ph type="title" idx="4294967295"/>
          </p:nvPr>
        </p:nvSpPr>
        <p:spPr>
          <a:xfrm>
            <a:off x="0" y="306388"/>
            <a:ext cx="12192000" cy="1325562"/>
          </a:xfrm>
        </p:spPr>
        <p:txBody>
          <a:bodyPr>
            <a:normAutofit/>
          </a:bodyPr>
          <a:lstStyle/>
          <a:p>
            <a:pPr algn="ctr"/>
            <a:r>
              <a:rPr lang="en-US" sz="4200" b="1" err="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プリプロダクション用ビデオファイル管理ソリューション</a:t>
            </a:r>
            <a:r>
              <a:rPr lang="en-US" sz="42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 </a:t>
            </a:r>
            <a:br>
              <a:rPr lang="en-US" sz="42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br>
            <a:r>
              <a:rPr lang="en-US" sz="42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 </a:t>
            </a:r>
            <a:r>
              <a:rPr lang="en-US" altLang="ja-JP" sz="4200" b="1" err="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RAW映像</a:t>
            </a:r>
            <a:r>
              <a:rPr lang="ja-JP" altLang="en-US" sz="42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の現場編集と強力なビデオトランスコード</a:t>
            </a:r>
            <a:endParaRPr lang="en-US" err="1">
              <a:latin typeface="Meiryo UI" panose="020B0604030504040204" pitchFamily="50" charset="-128"/>
              <a:ea typeface="Meiryo UI" panose="020B0604030504040204" pitchFamily="50" charset="-128"/>
            </a:endParaRPr>
          </a:p>
        </p:txBody>
      </p:sp>
      <p:sp>
        <p:nvSpPr>
          <p:cNvPr id="19" name="文字方塊 18">
            <a:extLst>
              <a:ext uri="{FF2B5EF4-FFF2-40B4-BE49-F238E27FC236}">
                <a16:creationId xmlns:a16="http://schemas.microsoft.com/office/drawing/2014/main" id="{2374CAD5-725E-0DDD-38E3-E9EC4A7B8E8D}"/>
              </a:ext>
            </a:extLst>
          </p:cNvPr>
          <p:cNvSpPr txBox="1"/>
          <p:nvPr/>
        </p:nvSpPr>
        <p:spPr>
          <a:xfrm>
            <a:off x="88900" y="5666317"/>
            <a:ext cx="21399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zh-TW" altLang="en-US" sz="1000">
              <a:solidFill>
                <a:srgbClr val="FFFFFF"/>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3" name="文字方塊 22">
            <a:extLst>
              <a:ext uri="{FF2B5EF4-FFF2-40B4-BE49-F238E27FC236}">
                <a16:creationId xmlns:a16="http://schemas.microsoft.com/office/drawing/2014/main" id="{9A62F192-DA8F-AFD1-2B10-C50EA0AC9100}"/>
              </a:ext>
            </a:extLst>
          </p:cNvPr>
          <p:cNvSpPr txBox="1"/>
          <p:nvPr/>
        </p:nvSpPr>
        <p:spPr>
          <a:xfrm>
            <a:off x="6523826" y="2390046"/>
            <a:ext cx="13014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latin typeface="Meiryo UI" panose="020B0604030504040204" pitchFamily="50" charset="-128"/>
                <a:ea typeface="Meiryo UI" panose="020B0604030504040204" pitchFamily="50" charset="-128"/>
                <a:cs typeface="Arial" panose="020B0604020202020204" pitchFamily="34" charset="0"/>
              </a:rPr>
              <a:t>TBS-h574TX</a:t>
            </a:r>
            <a:endParaRPr lang="zh-TW" altLang="en-US" sz="1400" b="1">
              <a:latin typeface="Meiryo UI" panose="020B0604030504040204" pitchFamily="50" charset="-128"/>
              <a:ea typeface="Meiryo UI" panose="020B0604030504040204" pitchFamily="50" charset="-128"/>
              <a:cs typeface="Arial" panose="020B0604020202020204" pitchFamily="34" charset="0"/>
            </a:endParaRPr>
          </a:p>
        </p:txBody>
      </p:sp>
      <p:sp>
        <p:nvSpPr>
          <p:cNvPr id="34" name="文字方塊 33">
            <a:extLst>
              <a:ext uri="{FF2B5EF4-FFF2-40B4-BE49-F238E27FC236}">
                <a16:creationId xmlns:a16="http://schemas.microsoft.com/office/drawing/2014/main" id="{4F9D047B-29B0-6279-2485-B451FFF01184}"/>
              </a:ext>
            </a:extLst>
          </p:cNvPr>
          <p:cNvSpPr txBox="1"/>
          <p:nvPr/>
        </p:nvSpPr>
        <p:spPr>
          <a:xfrm>
            <a:off x="9829693" y="4862816"/>
            <a:ext cx="18201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latin typeface="Meiryo UI" panose="020B0604030504040204" pitchFamily="50" charset="-128"/>
                <a:ea typeface="Meiryo UI" panose="020B0604030504040204" pitchFamily="50" charset="-128"/>
                <a:cs typeface="Arial"/>
              </a:rPr>
              <a:t>写真</a:t>
            </a:r>
            <a:r>
              <a:rPr lang="en-US" sz="1200">
                <a:latin typeface="Meiryo UI" panose="020B0604030504040204" pitchFamily="50" charset="-128"/>
                <a:ea typeface="Meiryo UI" panose="020B0604030504040204" pitchFamily="50" charset="-128"/>
                <a:cs typeface="Arial"/>
              </a:rPr>
              <a:t>/ビデオを撮影し、RAWファイルをTBS-h574TXにアップロードする。</a:t>
            </a:r>
            <a:endParaRPr lang="en-US">
              <a:latin typeface="Meiryo UI" panose="020B0604030504040204" pitchFamily="50" charset="-128"/>
              <a:ea typeface="Meiryo UI" panose="020B0604030504040204" pitchFamily="50" charset="-128"/>
            </a:endParaRPr>
          </a:p>
        </p:txBody>
      </p:sp>
      <p:grpSp>
        <p:nvGrpSpPr>
          <p:cNvPr id="20" name="群組 19">
            <a:extLst>
              <a:ext uri="{FF2B5EF4-FFF2-40B4-BE49-F238E27FC236}">
                <a16:creationId xmlns:a16="http://schemas.microsoft.com/office/drawing/2014/main" id="{F6CBF6F1-088F-2BCE-AB0D-0C3234B1492D}"/>
              </a:ext>
            </a:extLst>
          </p:cNvPr>
          <p:cNvGrpSpPr/>
          <p:nvPr/>
        </p:nvGrpSpPr>
        <p:grpSpPr>
          <a:xfrm>
            <a:off x="8049253" y="2805425"/>
            <a:ext cx="2816052" cy="581393"/>
            <a:chOff x="8448675" y="2805425"/>
            <a:chExt cx="2416629" cy="581393"/>
          </a:xfrm>
        </p:grpSpPr>
        <p:cxnSp>
          <p:nvCxnSpPr>
            <p:cNvPr id="36" name="直線單箭頭接點 35">
              <a:extLst>
                <a:ext uri="{FF2B5EF4-FFF2-40B4-BE49-F238E27FC236}">
                  <a16:creationId xmlns:a16="http://schemas.microsoft.com/office/drawing/2014/main" id="{F58BC782-77CA-326E-5B01-B38A6EA42E15}"/>
                </a:ext>
              </a:extLst>
            </p:cNvPr>
            <p:cNvCxnSpPr/>
            <p:nvPr/>
          </p:nvCxnSpPr>
          <p:spPr>
            <a:xfrm flipH="1" flipV="1">
              <a:off x="8448675" y="3375933"/>
              <a:ext cx="2416629" cy="10885"/>
            </a:xfrm>
            <a:prstGeom prst="straightConnector1">
              <a:avLst/>
            </a:prstGeom>
            <a:ln w="25400">
              <a:solidFill>
                <a:srgbClr val="293FE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782720-05E2-6639-0300-245F1FE22ACA}"/>
                </a:ext>
              </a:extLst>
            </p:cNvPr>
            <p:cNvCxnSpPr>
              <a:cxnSpLocks/>
            </p:cNvCxnSpPr>
            <p:nvPr/>
          </p:nvCxnSpPr>
          <p:spPr>
            <a:xfrm flipH="1" flipV="1">
              <a:off x="8448675" y="2805425"/>
              <a:ext cx="2416629" cy="10885"/>
            </a:xfrm>
            <a:prstGeom prst="straightConnector1">
              <a:avLst/>
            </a:prstGeom>
            <a:ln w="25400">
              <a:solidFill>
                <a:srgbClr val="293FE3"/>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文字方塊 39">
            <a:extLst>
              <a:ext uri="{FF2B5EF4-FFF2-40B4-BE49-F238E27FC236}">
                <a16:creationId xmlns:a16="http://schemas.microsoft.com/office/drawing/2014/main" id="{0098DE6E-DB6A-3948-4817-94541E6CF5CE}"/>
              </a:ext>
            </a:extLst>
          </p:cNvPr>
          <p:cNvSpPr txBox="1"/>
          <p:nvPr/>
        </p:nvSpPr>
        <p:spPr>
          <a:xfrm>
            <a:off x="8049252" y="2252052"/>
            <a:ext cx="23677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latin typeface="Meiryo UI" panose="020B0604030504040204" pitchFamily="50" charset="-128"/>
                <a:ea typeface="Meiryo UI" panose="020B0604030504040204" pitchFamily="50" charset="-128"/>
                <a:cs typeface="Arial"/>
              </a:rPr>
              <a:t>Thunderbo</a:t>
            </a:r>
            <a:r>
              <a:rPr lang="en-US" sz="1200">
                <a:latin typeface="Meiryo UI" panose="020B0604030504040204" pitchFamily="50" charset="-128"/>
                <a:ea typeface="Meiryo UI" panose="020B0604030504040204" pitchFamily="50" charset="-128"/>
                <a:cs typeface="Arial"/>
              </a:rPr>
              <a:t>lt</a:t>
            </a:r>
            <a:r>
              <a:rPr lang="en-US" altLang="zh-TW" sz="1200">
                <a:latin typeface="Meiryo UI" panose="020B0604030504040204" pitchFamily="50" charset="-128"/>
                <a:ea typeface="Meiryo UI" panose="020B0604030504040204" pitchFamily="50" charset="-128"/>
                <a:cs typeface="Arial"/>
              </a:rPr>
              <a:t>™ </a:t>
            </a:r>
            <a:r>
              <a:rPr lang="en-US" sz="1200">
                <a:latin typeface="Meiryo UI" panose="020B0604030504040204" pitchFamily="50" charset="-128"/>
                <a:ea typeface="Meiryo UI" panose="020B0604030504040204" pitchFamily="50" charset="-128"/>
                <a:cs typeface="Arial"/>
              </a:rPr>
              <a:t>4</a:t>
            </a:r>
            <a:r>
              <a:rPr lang="zh-TW" altLang="en-US" sz="1200">
                <a:latin typeface="Meiryo UI" panose="020B0604030504040204" pitchFamily="50" charset="-128"/>
                <a:ea typeface="Meiryo UI" panose="020B0604030504040204" pitchFamily="50" charset="-128"/>
                <a:cs typeface="Arial"/>
              </a:rPr>
              <a:t>オンサイトビデオ編集</a:t>
            </a:r>
            <a:endParaRPr lang="en-US" altLang="zh-TW">
              <a:latin typeface="Meiryo UI" panose="020B0604030504040204" pitchFamily="50" charset="-128"/>
              <a:ea typeface="Meiryo UI" panose="020B0604030504040204" pitchFamily="50" charset="-128"/>
            </a:endParaRPr>
          </a:p>
        </p:txBody>
      </p:sp>
      <p:pic>
        <p:nvPicPr>
          <p:cNvPr id="41" name="圖片 17" descr="一張含有 文字, 簽名、標誌 的圖片&#10;&#10;自動產生的描述">
            <a:extLst>
              <a:ext uri="{FF2B5EF4-FFF2-40B4-BE49-F238E27FC236}">
                <a16:creationId xmlns:a16="http://schemas.microsoft.com/office/drawing/2014/main" id="{6E05029A-130F-D0B3-DB99-267DE662016D}"/>
              </a:ext>
            </a:extLst>
          </p:cNvPr>
          <p:cNvPicPr>
            <a:picLocks noChangeAspect="1"/>
          </p:cNvPicPr>
          <p:nvPr/>
        </p:nvPicPr>
        <p:blipFill>
          <a:blip r:embed="rId3"/>
          <a:stretch>
            <a:fillRect/>
          </a:stretch>
        </p:blipFill>
        <p:spPr>
          <a:xfrm>
            <a:off x="9458867" y="2902588"/>
            <a:ext cx="342477" cy="413094"/>
          </a:xfrm>
          <a:prstGeom prst="rect">
            <a:avLst/>
          </a:prstGeom>
        </p:spPr>
      </p:pic>
      <p:cxnSp>
        <p:nvCxnSpPr>
          <p:cNvPr id="42" name="直線單箭頭接點 41">
            <a:extLst>
              <a:ext uri="{FF2B5EF4-FFF2-40B4-BE49-F238E27FC236}">
                <a16:creationId xmlns:a16="http://schemas.microsoft.com/office/drawing/2014/main" id="{5FDB0DB9-5685-ED08-2999-F4AB6479AFC8}"/>
              </a:ext>
            </a:extLst>
          </p:cNvPr>
          <p:cNvCxnSpPr>
            <a:cxnSpLocks/>
          </p:cNvCxnSpPr>
          <p:nvPr/>
        </p:nvCxnSpPr>
        <p:spPr>
          <a:xfrm flipH="1" flipV="1">
            <a:off x="7654017" y="3554770"/>
            <a:ext cx="9527" cy="98457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02A5DB4C-3AD3-420D-D186-B1F6E8EF08CF}"/>
              </a:ext>
            </a:extLst>
          </p:cNvPr>
          <p:cNvCxnSpPr/>
          <p:nvPr/>
        </p:nvCxnSpPr>
        <p:spPr>
          <a:xfrm>
            <a:off x="7654017" y="4540704"/>
            <a:ext cx="3113315" cy="0"/>
          </a:xfrm>
          <a:prstGeom prst="straightConnector1">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pic>
        <p:nvPicPr>
          <p:cNvPr id="50" name="圖片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072" y="2509052"/>
            <a:ext cx="1928922" cy="1205790"/>
          </a:xfrm>
          <a:prstGeom prst="rect">
            <a:avLst/>
          </a:prstGeom>
          <a:ln>
            <a:noFill/>
          </a:ln>
          <a:effectLst>
            <a:outerShdw blurRad="495300" dist="279400" dir="5400000" algn="t" rotWithShape="0">
              <a:prstClr val="black">
                <a:alpha val="40000"/>
              </a:prstClr>
            </a:outerShdw>
          </a:effectLst>
        </p:spPr>
      </p:pic>
      <p:sp>
        <p:nvSpPr>
          <p:cNvPr id="4" name="文字方塊 3">
            <a:extLst>
              <a:ext uri="{FF2B5EF4-FFF2-40B4-BE49-F238E27FC236}">
                <a16:creationId xmlns:a16="http://schemas.microsoft.com/office/drawing/2014/main" id="{EE803168-1B5F-B4D6-DCF6-AC4CE6E14923}"/>
              </a:ext>
            </a:extLst>
          </p:cNvPr>
          <p:cNvSpPr txBox="1"/>
          <p:nvPr/>
        </p:nvSpPr>
        <p:spPr>
          <a:xfrm>
            <a:off x="613998" y="2006448"/>
            <a:ext cx="5325979"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000"/>
              </a:lnSpc>
            </a:pPr>
            <a:r>
              <a:rPr lang="en-US" sz="1300">
                <a:latin typeface="Meiryo UI" panose="020B0604030504040204" pitchFamily="50" charset="-128"/>
                <a:ea typeface="Meiryo UI" panose="020B0604030504040204" pitchFamily="50" charset="-128"/>
                <a:cs typeface="Arial"/>
              </a:rPr>
              <a:t>DIT（デジタル・イメージング・テクニシャン）は、第一線で活躍する映像制作チームの中で、撮影現場での映像ファイル管理を担うキーマンです。</a:t>
            </a:r>
            <a:endParaRPr lang="en-US">
              <a:latin typeface="Meiryo UI" panose="020B0604030504040204" pitchFamily="50" charset="-128"/>
              <a:ea typeface="Meiryo UI" panose="020B0604030504040204" pitchFamily="50" charset="-128"/>
            </a:endParaRPr>
          </a:p>
          <a:p>
            <a:pPr>
              <a:lnSpc>
                <a:spcPts val="2000"/>
              </a:lnSpc>
            </a:pPr>
            <a:endParaRPr lang="zh-TW" sz="1300">
              <a:latin typeface="Meiryo UI" panose="020B0604030504040204" pitchFamily="50" charset="-128"/>
              <a:ea typeface="Meiryo UI" panose="020B0604030504040204" pitchFamily="50" charset="-128"/>
              <a:cs typeface="Arial" panose="020B0604020202020204" pitchFamily="34" charset="0"/>
            </a:endParaRPr>
          </a:p>
          <a:p>
            <a:pPr>
              <a:lnSpc>
                <a:spcPts val="2000"/>
              </a:lnSpc>
            </a:pPr>
            <a:r>
              <a:rPr lang="en-US" altLang="zh-TW" sz="1300">
                <a:latin typeface="Meiryo UI" panose="020B0604030504040204" pitchFamily="50" charset="-128"/>
                <a:ea typeface="Meiryo UI" panose="020B0604030504040204" pitchFamily="50" charset="-128"/>
                <a:cs typeface="Arial"/>
              </a:rPr>
              <a:t>DIT</a:t>
            </a:r>
            <a:r>
              <a:rPr lang="zh-TW" altLang="en-US" sz="1300">
                <a:latin typeface="Meiryo UI" panose="020B0604030504040204" pitchFamily="50" charset="-128"/>
                <a:ea typeface="Meiryo UI" panose="020B0604030504040204" pitchFamily="50" charset="-128"/>
                <a:cs typeface="Arial"/>
              </a:rPr>
              <a:t>は、</a:t>
            </a:r>
            <a:r>
              <a:rPr lang="en-US" altLang="zh-TW" sz="1300">
                <a:latin typeface="Meiryo UI" panose="020B0604030504040204" pitchFamily="50" charset="-128"/>
                <a:ea typeface="Meiryo UI" panose="020B0604030504040204" pitchFamily="50" charset="-128"/>
                <a:cs typeface="Arial"/>
              </a:rPr>
              <a:t>USB</a:t>
            </a:r>
            <a:r>
              <a:rPr lang="zh-TW" altLang="en-US" sz="1300">
                <a:latin typeface="Meiryo UI" panose="020B0604030504040204" pitchFamily="50" charset="-128"/>
                <a:ea typeface="Meiryo UI" panose="020B0604030504040204" pitchFamily="50" charset="-128"/>
                <a:cs typeface="Arial"/>
              </a:rPr>
              <a:t> </a:t>
            </a:r>
            <a:r>
              <a:rPr lang="en-US" altLang="zh-TW" sz="1300">
                <a:latin typeface="Meiryo UI" panose="020B0604030504040204" pitchFamily="50" charset="-128"/>
                <a:ea typeface="Meiryo UI" panose="020B0604030504040204" pitchFamily="50" charset="-128"/>
                <a:cs typeface="Arial"/>
              </a:rPr>
              <a:t>3.2</a:t>
            </a:r>
            <a:r>
              <a:rPr lang="zh-TW" altLang="en-US" sz="1300">
                <a:latin typeface="Meiryo UI" panose="020B0604030504040204" pitchFamily="50" charset="-128"/>
                <a:ea typeface="Meiryo UI" panose="020B0604030504040204" pitchFamily="50" charset="-128"/>
                <a:cs typeface="Arial"/>
              </a:rPr>
              <a:t> </a:t>
            </a:r>
            <a:r>
              <a:rPr lang="en-US" altLang="zh-TW" sz="1300">
                <a:latin typeface="Meiryo UI" panose="020B0604030504040204" pitchFamily="50" charset="-128"/>
                <a:ea typeface="Meiryo UI" panose="020B0604030504040204" pitchFamily="50" charset="-128"/>
                <a:cs typeface="Arial"/>
              </a:rPr>
              <a:t>Gen</a:t>
            </a:r>
            <a:r>
              <a:rPr lang="zh-TW" altLang="en-US" sz="1300">
                <a:latin typeface="Meiryo UI" panose="020B0604030504040204" pitchFamily="50" charset="-128"/>
                <a:ea typeface="Meiryo UI" panose="020B0604030504040204" pitchFamily="50" charset="-128"/>
                <a:cs typeface="Arial"/>
              </a:rPr>
              <a:t> </a:t>
            </a:r>
            <a:r>
              <a:rPr lang="en-US" altLang="zh-TW" sz="1300">
                <a:latin typeface="Meiryo UI" panose="020B0604030504040204" pitchFamily="50" charset="-128"/>
                <a:ea typeface="Meiryo UI" panose="020B0604030504040204" pitchFamily="50" charset="-128"/>
                <a:cs typeface="Arial"/>
              </a:rPr>
              <a:t>2</a:t>
            </a:r>
            <a:r>
              <a:rPr lang="zh-TW" altLang="en-US" sz="1300">
                <a:latin typeface="Meiryo UI" panose="020B0604030504040204" pitchFamily="50" charset="-128"/>
                <a:ea typeface="Meiryo UI" panose="020B0604030504040204" pitchFamily="50" charset="-128"/>
                <a:cs typeface="Arial"/>
              </a:rPr>
              <a:t> </a:t>
            </a:r>
            <a:r>
              <a:rPr lang="en-US" altLang="zh-TW" sz="1300">
                <a:latin typeface="Meiryo UI" panose="020B0604030504040204" pitchFamily="50" charset="-128"/>
                <a:ea typeface="Meiryo UI" panose="020B0604030504040204" pitchFamily="50" charset="-128"/>
                <a:cs typeface="Arial"/>
              </a:rPr>
              <a:t>(10Gbps)</a:t>
            </a:r>
            <a:r>
              <a:rPr lang="zh-TW" altLang="en-US" sz="1300">
                <a:latin typeface="Meiryo UI" panose="020B0604030504040204" pitchFamily="50" charset="-128"/>
                <a:ea typeface="Meiryo UI" panose="020B0604030504040204" pitchFamily="50" charset="-128"/>
                <a:cs typeface="Arial"/>
              </a:rPr>
              <a:t>ポートを介して、カメラの</a:t>
            </a:r>
            <a:r>
              <a:rPr lang="en-US" altLang="zh-TW" sz="1300">
                <a:latin typeface="Meiryo UI" panose="020B0604030504040204" pitchFamily="50" charset="-128"/>
                <a:ea typeface="Meiryo UI" panose="020B0604030504040204" pitchFamily="50" charset="-128"/>
                <a:cs typeface="Arial"/>
              </a:rPr>
              <a:t>SD</a:t>
            </a:r>
            <a:r>
              <a:rPr lang="zh-TW" altLang="en-US" sz="1300">
                <a:latin typeface="Meiryo UI" panose="020B0604030504040204" pitchFamily="50" charset="-128"/>
                <a:ea typeface="Meiryo UI" panose="020B0604030504040204" pitchFamily="50" charset="-128"/>
                <a:cs typeface="Arial"/>
              </a:rPr>
              <a:t>カードから</a:t>
            </a:r>
            <a:r>
              <a:rPr lang="en-US" altLang="zh-TW" sz="1300">
                <a:latin typeface="Meiryo UI" panose="020B0604030504040204" pitchFamily="50" charset="-128"/>
                <a:ea typeface="Meiryo UI" panose="020B0604030504040204" pitchFamily="50" charset="-128"/>
                <a:cs typeface="Arial"/>
              </a:rPr>
              <a:t>TBS-h574TX</a:t>
            </a:r>
            <a:r>
              <a:rPr lang="zh-TW" altLang="en-US" sz="1300">
                <a:latin typeface="Meiryo UI" panose="020B0604030504040204" pitchFamily="50" charset="-128"/>
                <a:ea typeface="Meiryo UI" panose="020B0604030504040204" pitchFamily="50" charset="-128"/>
                <a:cs typeface="Arial"/>
              </a:rPr>
              <a:t>に大容量の</a:t>
            </a:r>
            <a:r>
              <a:rPr lang="en-US" altLang="zh-TW" sz="1300">
                <a:latin typeface="Meiryo UI" panose="020B0604030504040204" pitchFamily="50" charset="-128"/>
                <a:ea typeface="Meiryo UI" panose="020B0604030504040204" pitchFamily="50" charset="-128"/>
                <a:cs typeface="Arial"/>
              </a:rPr>
              <a:t>RAW</a:t>
            </a:r>
            <a:r>
              <a:rPr lang="zh-TW" altLang="en-US" sz="1300">
                <a:latin typeface="Meiryo UI" panose="020B0604030504040204" pitchFamily="50" charset="-128"/>
                <a:ea typeface="Meiryo UI" panose="020B0604030504040204" pitchFamily="50" charset="-128"/>
                <a:cs typeface="Arial"/>
              </a:rPr>
              <a:t>映像を素早くインポートし、</a:t>
            </a:r>
            <a:r>
              <a:rPr lang="en-US" altLang="zh-TW" sz="1300" err="1">
                <a:latin typeface="Meiryo UI" panose="020B0604030504040204" pitchFamily="50" charset="-128"/>
                <a:ea typeface="Meiryo UI" panose="020B0604030504040204" pitchFamily="50" charset="-128"/>
                <a:cs typeface="Arial"/>
              </a:rPr>
              <a:t>NASbook</a:t>
            </a:r>
            <a:r>
              <a:rPr lang="zh-TW" altLang="en-US" sz="1300">
                <a:latin typeface="Meiryo UI" panose="020B0604030504040204" pitchFamily="50" charset="-128"/>
                <a:ea typeface="Meiryo UI" panose="020B0604030504040204" pitchFamily="50" charset="-128"/>
                <a:cs typeface="Arial"/>
              </a:rPr>
              <a:t>上でビデオトランスコーディングを行うことができます。</a:t>
            </a:r>
            <a:br>
              <a:rPr lang="zh-TW" sz="1300">
                <a:latin typeface="Meiryo UI" panose="020B0604030504040204" pitchFamily="50" charset="-128"/>
                <a:ea typeface="Meiryo UI" panose="020B0604030504040204" pitchFamily="50" charset="-128"/>
                <a:cs typeface="Arial" panose="020B0604020202020204" pitchFamily="34" charset="0"/>
              </a:rPr>
            </a:br>
            <a:r>
              <a:rPr lang="zh-TW" sz="1300">
                <a:latin typeface="Meiryo UI" panose="020B0604030504040204" pitchFamily="50" charset="-128"/>
                <a:ea typeface="Meiryo UI" panose="020B0604030504040204" pitchFamily="50" charset="-128"/>
                <a:cs typeface="Arial"/>
              </a:rPr>
              <a:t> </a:t>
            </a:r>
            <a:endParaRPr lang="zh-TW">
              <a:latin typeface="Meiryo UI" panose="020B0604030504040204" pitchFamily="50" charset="-128"/>
              <a:ea typeface="Meiryo UI" panose="020B0604030504040204" pitchFamily="50" charset="-128"/>
              <a:cs typeface="Arial"/>
            </a:endParaRPr>
          </a:p>
          <a:p>
            <a:pPr>
              <a:lnSpc>
                <a:spcPts val="2000"/>
              </a:lnSpc>
            </a:pPr>
            <a:r>
              <a:rPr lang="en-US" sz="1300">
                <a:latin typeface="Meiryo UI" panose="020B0604030504040204" pitchFamily="50" charset="-128"/>
                <a:ea typeface="Meiryo UI" panose="020B0604030504040204" pitchFamily="50" charset="-128"/>
                <a:cs typeface="Arial"/>
              </a:rPr>
              <a:t>TBS-h574TX</a:t>
            </a:r>
            <a:r>
              <a:rPr lang="ja-JP" altLang="en-US" sz="1300">
                <a:latin typeface="Meiryo UI" panose="020B0604030504040204" pitchFamily="50" charset="-128"/>
                <a:ea typeface="Meiryo UI" panose="020B0604030504040204" pitchFamily="50" charset="-128"/>
                <a:cs typeface="Arial"/>
              </a:rPr>
              <a:t>には</a:t>
            </a:r>
            <a:r>
              <a:rPr lang="en-US" sz="1300">
                <a:latin typeface="Meiryo UI" panose="020B0604030504040204" pitchFamily="50" charset="-128"/>
                <a:ea typeface="Meiryo UI" panose="020B0604030504040204" pitchFamily="50" charset="-128"/>
                <a:cs typeface="Arial"/>
              </a:rPr>
              <a:t>HDMI™</a:t>
            </a:r>
            <a:r>
              <a:rPr lang="ja-JP" altLang="en-US" sz="1300">
                <a:latin typeface="Meiryo UI" panose="020B0604030504040204" pitchFamily="50" charset="-128"/>
                <a:ea typeface="Meiryo UI" panose="020B0604030504040204" pitchFamily="50" charset="-128"/>
                <a:cs typeface="Arial"/>
              </a:rPr>
              <a:t>出力が内蔵されているため</a:t>
            </a:r>
            <a:r>
              <a:rPr lang="en-US" sz="1300">
                <a:latin typeface="Meiryo UI" panose="020B0604030504040204" pitchFamily="50" charset="-128"/>
                <a:ea typeface="Meiryo UI" panose="020B0604030504040204" pitchFamily="50" charset="-128"/>
                <a:cs typeface="Arial"/>
              </a:rPr>
              <a:t>、</a:t>
            </a:r>
            <a:r>
              <a:rPr lang="ja-JP" altLang="en-US" sz="1300">
                <a:latin typeface="Meiryo UI" panose="020B0604030504040204" pitchFamily="50" charset="-128"/>
                <a:ea typeface="Meiryo UI" panose="020B0604030504040204" pitchFamily="50" charset="-128"/>
                <a:cs typeface="Arial"/>
              </a:rPr>
              <a:t>現場のスタッフは</a:t>
            </a:r>
            <a:r>
              <a:rPr lang="en-US" sz="1300" err="1">
                <a:latin typeface="Meiryo UI" panose="020B0604030504040204" pitchFamily="50" charset="-128"/>
                <a:ea typeface="Meiryo UI" panose="020B0604030504040204" pitchFamily="50" charset="-128"/>
                <a:cs typeface="Arial"/>
              </a:rPr>
              <a:t>NASbook</a:t>
            </a:r>
            <a:r>
              <a:rPr lang="ja-JP" altLang="en-US" sz="1300">
                <a:latin typeface="Meiryo UI" panose="020B0604030504040204" pitchFamily="50" charset="-128"/>
                <a:ea typeface="Meiryo UI" panose="020B0604030504040204" pitchFamily="50" charset="-128"/>
                <a:cs typeface="Arial"/>
              </a:rPr>
              <a:t>の</a:t>
            </a:r>
            <a:r>
              <a:rPr lang="en-US" sz="1300">
                <a:latin typeface="Meiryo UI" panose="020B0604030504040204" pitchFamily="50" charset="-128"/>
                <a:ea typeface="Meiryo UI" panose="020B0604030504040204" pitchFamily="50" charset="-128"/>
                <a:cs typeface="Arial"/>
              </a:rPr>
              <a:t>RAW</a:t>
            </a:r>
            <a:r>
              <a:rPr lang="ja-JP" altLang="en-US" sz="1300">
                <a:latin typeface="Meiryo UI" panose="020B0604030504040204" pitchFamily="50" charset="-128"/>
                <a:ea typeface="Meiryo UI" panose="020B0604030504040204" pitchFamily="50" charset="-128"/>
                <a:cs typeface="Arial"/>
              </a:rPr>
              <a:t>映像をすぐに大画面で再生することができます</a:t>
            </a:r>
            <a:r>
              <a:rPr lang="en-US" sz="1300">
                <a:latin typeface="Meiryo UI" panose="020B0604030504040204" pitchFamily="50" charset="-128"/>
                <a:ea typeface="Meiryo UI" panose="020B0604030504040204" pitchFamily="50" charset="-128"/>
                <a:cs typeface="Arial"/>
              </a:rPr>
              <a:t>。</a:t>
            </a:r>
            <a:endParaRPr lang="en-US">
              <a:latin typeface="Meiryo UI" panose="020B0604030504040204" pitchFamily="50" charset="-128"/>
              <a:ea typeface="Meiryo UI" panose="020B0604030504040204" pitchFamily="50" charset="-128"/>
            </a:endParaRPr>
          </a:p>
          <a:p>
            <a:pPr>
              <a:lnSpc>
                <a:spcPts val="2000"/>
              </a:lnSpc>
            </a:pPr>
            <a:endParaRPr lang="zh-TW" sz="1300">
              <a:latin typeface="Meiryo UI" panose="020B0604030504040204" pitchFamily="50" charset="-128"/>
              <a:ea typeface="Meiryo UI" panose="020B0604030504040204" pitchFamily="50" charset="-128"/>
              <a:cs typeface="Arial" panose="020B0604020202020204" pitchFamily="34" charset="0"/>
            </a:endParaRPr>
          </a:p>
          <a:p>
            <a:pPr>
              <a:lnSpc>
                <a:spcPts val="2000"/>
              </a:lnSpc>
            </a:pPr>
            <a:r>
              <a:rPr lang="zh-TW" altLang="en-US" sz="1300" b="1">
                <a:latin typeface="Meiryo UI" panose="020B0604030504040204" pitchFamily="50" charset="-128"/>
                <a:ea typeface="Meiryo UI" panose="020B0604030504040204" pitchFamily="50" charset="-128"/>
                <a:cs typeface="Arial"/>
              </a:rPr>
              <a:t>プリプロダクションチームにとってのメリット</a:t>
            </a:r>
            <a:r>
              <a:rPr lang="zh-TW" sz="1300" b="1">
                <a:latin typeface="Meiryo UI" panose="020B0604030504040204" pitchFamily="50" charset="-128"/>
                <a:ea typeface="Meiryo UI" panose="020B0604030504040204" pitchFamily="50" charset="-128"/>
                <a:cs typeface="Arial"/>
              </a:rPr>
              <a:t>： </a:t>
            </a:r>
            <a:endParaRPr lang="zh-TW">
              <a:latin typeface="Meiryo UI" panose="020B0604030504040204" pitchFamily="50" charset="-128"/>
              <a:ea typeface="Meiryo UI" panose="020B0604030504040204" pitchFamily="50" charset="-128"/>
              <a:cs typeface="Arial"/>
            </a:endParaRPr>
          </a:p>
          <a:p>
            <a:pPr>
              <a:lnSpc>
                <a:spcPts val="2000"/>
              </a:lnSpc>
              <a:buFont typeface="Arial"/>
              <a:buChar char="•"/>
            </a:pPr>
            <a:r>
              <a:rPr lang="en-US" altLang="zh-TW" sz="1300">
                <a:latin typeface="Meiryo UI" panose="020B0604030504040204" pitchFamily="50" charset="-128"/>
                <a:ea typeface="Meiryo UI" panose="020B0604030504040204" pitchFamily="50" charset="-128"/>
                <a:cs typeface="Arial"/>
              </a:rPr>
              <a:t> </a:t>
            </a:r>
            <a:r>
              <a:rPr lang="en-US" altLang="zh-TW" sz="1300" err="1">
                <a:latin typeface="Meiryo UI" panose="020B0604030504040204" pitchFamily="50" charset="-128"/>
                <a:ea typeface="Meiryo UI" panose="020B0604030504040204" pitchFamily="50" charset="-128"/>
                <a:cs typeface="Arial"/>
              </a:rPr>
              <a:t>SDカードからNASbookへファイルを高速インポート</a:t>
            </a:r>
            <a:endParaRPr lang="en-US" altLang="zh-TW" sz="1300">
              <a:latin typeface="Meiryo UI" panose="020B0604030504040204" pitchFamily="50" charset="-128"/>
              <a:ea typeface="Meiryo UI" panose="020B0604030504040204" pitchFamily="50" charset="-128"/>
              <a:cs typeface="Arial" panose="020B0604020202020204" pitchFamily="34" charset="0"/>
            </a:endParaRPr>
          </a:p>
          <a:p>
            <a:pPr>
              <a:lnSpc>
                <a:spcPts val="2000"/>
              </a:lnSpc>
              <a:buFont typeface="Arial"/>
              <a:buChar char="•"/>
            </a:pPr>
            <a:r>
              <a:rPr lang="en-US" altLang="zh-TW" sz="1300">
                <a:latin typeface="Meiryo UI" panose="020B0604030504040204" pitchFamily="50" charset="-128"/>
                <a:ea typeface="Meiryo UI" panose="020B0604030504040204" pitchFamily="50" charset="-128"/>
                <a:cs typeface="Arial"/>
              </a:rPr>
              <a:t> </a:t>
            </a:r>
            <a:r>
              <a:rPr lang="en-US" altLang="zh-TW" sz="1300" err="1">
                <a:latin typeface="Meiryo UI" panose="020B0604030504040204" pitchFamily="50" charset="-128"/>
                <a:ea typeface="Meiryo UI" panose="020B0604030504040204" pitchFamily="50" charset="-128"/>
                <a:cs typeface="Arial"/>
              </a:rPr>
              <a:t>小さなファイルをmyQNAPcloudストレージに保存する</a:t>
            </a:r>
            <a:endParaRPr lang="en-US" altLang="zh-TW" sz="1300">
              <a:latin typeface="Meiryo UI" panose="020B0604030504040204" pitchFamily="50" charset="-128"/>
              <a:ea typeface="Meiryo UI" panose="020B0604030504040204" pitchFamily="50" charset="-128"/>
              <a:cs typeface="Arial" panose="020B0604020202020204" pitchFamily="34" charset="0"/>
            </a:endParaRPr>
          </a:p>
          <a:p>
            <a:pPr>
              <a:lnSpc>
                <a:spcPts val="2000"/>
              </a:lnSpc>
              <a:buFont typeface="Arial"/>
              <a:buChar char="•"/>
            </a:pPr>
            <a:r>
              <a:rPr lang="en-US" altLang="zh-TW" sz="1300">
                <a:latin typeface="Meiryo UI" panose="020B0604030504040204" pitchFamily="50" charset="-128"/>
                <a:ea typeface="Meiryo UI" panose="020B0604030504040204" pitchFamily="50" charset="-128"/>
                <a:cs typeface="Arial"/>
              </a:rPr>
              <a:t> </a:t>
            </a:r>
            <a:r>
              <a:rPr lang="en-US" altLang="zh-TW" sz="1300" err="1">
                <a:latin typeface="Meiryo UI" panose="020B0604030504040204" pitchFamily="50" charset="-128"/>
                <a:ea typeface="Meiryo UI" panose="020B0604030504040204" pitchFamily="50" charset="-128"/>
                <a:cs typeface="Arial"/>
              </a:rPr>
              <a:t>リモートアクセスとビデオファイルの共有</a:t>
            </a:r>
            <a:endParaRPr lang="en-US" altLang="zh-TW" sz="1300">
              <a:latin typeface="Meiryo UI" panose="020B0604030504040204" pitchFamily="50" charset="-128"/>
              <a:ea typeface="Meiryo UI" panose="020B0604030504040204" pitchFamily="50" charset="-128"/>
              <a:cs typeface="Arial" panose="020B0604020202020204" pitchFamily="34" charset="0"/>
            </a:endParaRPr>
          </a:p>
          <a:p>
            <a:pPr>
              <a:lnSpc>
                <a:spcPts val="2000"/>
              </a:lnSpc>
              <a:buFont typeface="Arial"/>
              <a:buChar char="•"/>
            </a:pPr>
            <a:r>
              <a:rPr lang="en-US" altLang="zh-TW" sz="1300">
                <a:latin typeface="Meiryo UI" panose="020B0604030504040204" pitchFamily="50" charset="-128"/>
                <a:ea typeface="Meiryo UI" panose="020B0604030504040204" pitchFamily="50" charset="-128"/>
                <a:cs typeface="Arial"/>
              </a:rPr>
              <a:t> </a:t>
            </a:r>
            <a:r>
              <a:rPr lang="en-US" altLang="zh-TW" sz="1300" err="1">
                <a:latin typeface="Meiryo UI" panose="020B0604030504040204" pitchFamily="50" charset="-128"/>
                <a:ea typeface="Meiryo UI" panose="020B0604030504040204" pitchFamily="50" charset="-128"/>
                <a:cs typeface="Arial"/>
              </a:rPr>
              <a:t>HDMI™出力による高解像度ビデオ表示</a:t>
            </a:r>
            <a:endParaRPr lang="en-US" altLang="zh-TW" sz="1300">
              <a:latin typeface="Meiryo UI" panose="020B0604030504040204" pitchFamily="50" charset="-128"/>
              <a:ea typeface="Meiryo UI" panose="020B0604030504040204" pitchFamily="50" charset="-128"/>
              <a:cs typeface="Arial" panose="020B0604020202020204" pitchFamily="34" charset="0"/>
            </a:endParaRPr>
          </a:p>
          <a:p>
            <a:pPr>
              <a:lnSpc>
                <a:spcPts val="2000"/>
              </a:lnSpc>
              <a:buFont typeface="Arial"/>
              <a:buChar char="•"/>
            </a:pPr>
            <a:r>
              <a:rPr lang="en-US" altLang="zh-TW" sz="1300">
                <a:latin typeface="Meiryo UI" panose="020B0604030504040204" pitchFamily="50" charset="-128"/>
                <a:ea typeface="Meiryo UI" panose="020B0604030504040204" pitchFamily="50" charset="-128"/>
                <a:cs typeface="Arial"/>
              </a:rPr>
              <a:t> Thunderbolt™ 4を使用した現場でのラフカット</a:t>
            </a:r>
            <a:endParaRPr lang="zh-TW">
              <a:latin typeface="Meiryo UI" panose="020B0604030504040204" pitchFamily="50" charset="-128"/>
              <a:ea typeface="Meiryo UI" panose="020B0604030504040204" pitchFamily="50" charset="-128"/>
              <a:cs typeface="Arial" panose="020B0604020202020204" pitchFamily="34" charset="0"/>
            </a:endParaRPr>
          </a:p>
        </p:txBody>
      </p:sp>
      <p:cxnSp>
        <p:nvCxnSpPr>
          <p:cNvPr id="5" name="直線單箭頭接點 4">
            <a:extLst>
              <a:ext uri="{FF2B5EF4-FFF2-40B4-BE49-F238E27FC236}">
                <a16:creationId xmlns:a16="http://schemas.microsoft.com/office/drawing/2014/main" id="{8E987661-94B1-6271-1428-23C4398C41A2}"/>
              </a:ext>
            </a:extLst>
          </p:cNvPr>
          <p:cNvCxnSpPr/>
          <p:nvPr/>
        </p:nvCxnSpPr>
        <p:spPr>
          <a:xfrm flipV="1">
            <a:off x="8809571" y="3834682"/>
            <a:ext cx="595182" cy="2060"/>
          </a:xfrm>
          <a:prstGeom prst="straightConnector1">
            <a:avLst/>
          </a:prstGeom>
          <a:ln w="25400"/>
        </p:spPr>
        <p:style>
          <a:lnRef idx="1">
            <a:schemeClr val="accent1"/>
          </a:lnRef>
          <a:fillRef idx="0">
            <a:schemeClr val="accent1"/>
          </a:fillRef>
          <a:effectRef idx="0">
            <a:schemeClr val="accent1"/>
          </a:effectRef>
          <a:fontRef idx="minor">
            <a:schemeClr val="tx1"/>
          </a:fontRef>
        </p:style>
      </p:cxnSp>
      <p:pic>
        <p:nvPicPr>
          <p:cNvPr id="7" name="圖片 7" descr="一張含有 圖形, 電子藍, 標誌, 螢幕擷取畫面 的圖片&#10;&#10;自動產生的描述">
            <a:extLst>
              <a:ext uri="{FF2B5EF4-FFF2-40B4-BE49-F238E27FC236}">
                <a16:creationId xmlns:a16="http://schemas.microsoft.com/office/drawing/2014/main" id="{D1A9E1A2-5221-A03F-1673-45D19F6AAFB3}"/>
              </a:ext>
            </a:extLst>
          </p:cNvPr>
          <p:cNvPicPr>
            <a:picLocks noChangeAspect="1"/>
          </p:cNvPicPr>
          <p:nvPr/>
        </p:nvPicPr>
        <p:blipFill>
          <a:blip r:embed="rId5"/>
          <a:stretch>
            <a:fillRect/>
          </a:stretch>
        </p:blipFill>
        <p:spPr>
          <a:xfrm>
            <a:off x="8385144" y="3544888"/>
            <a:ext cx="607484" cy="607484"/>
          </a:xfrm>
          <a:prstGeom prst="rect">
            <a:avLst/>
          </a:prstGeom>
        </p:spPr>
      </p:pic>
      <p:cxnSp>
        <p:nvCxnSpPr>
          <p:cNvPr id="9" name="直線單箭頭接點 8">
            <a:extLst>
              <a:ext uri="{FF2B5EF4-FFF2-40B4-BE49-F238E27FC236}">
                <a16:creationId xmlns:a16="http://schemas.microsoft.com/office/drawing/2014/main" id="{8A2839E1-563E-2B50-8337-71C22C98522E}"/>
              </a:ext>
            </a:extLst>
          </p:cNvPr>
          <p:cNvCxnSpPr>
            <a:cxnSpLocks/>
          </p:cNvCxnSpPr>
          <p:nvPr/>
        </p:nvCxnSpPr>
        <p:spPr>
          <a:xfrm>
            <a:off x="9406814" y="3825857"/>
            <a:ext cx="12073" cy="1615080"/>
          </a:xfrm>
          <a:prstGeom prst="straightConnector1">
            <a:avLst/>
          </a:prstGeom>
          <a:ln w="25400"/>
        </p:spPr>
        <p:style>
          <a:lnRef idx="1">
            <a:schemeClr val="accent1"/>
          </a:lnRef>
          <a:fillRef idx="0">
            <a:schemeClr val="accent1"/>
          </a:fillRef>
          <a:effectRef idx="0">
            <a:schemeClr val="accent1"/>
          </a:effectRef>
          <a:fontRef idx="minor">
            <a:schemeClr val="tx1"/>
          </a:fontRef>
        </p:style>
      </p:cxnSp>
      <p:sp>
        <p:nvSpPr>
          <p:cNvPr id="11" name="文字方塊 10">
            <a:extLst>
              <a:ext uri="{FF2B5EF4-FFF2-40B4-BE49-F238E27FC236}">
                <a16:creationId xmlns:a16="http://schemas.microsoft.com/office/drawing/2014/main" id="{214B9D2A-F0C6-4468-6AE4-F48B970F3406}"/>
              </a:ext>
            </a:extLst>
          </p:cNvPr>
          <p:cNvSpPr txBox="1"/>
          <p:nvPr/>
        </p:nvSpPr>
        <p:spPr>
          <a:xfrm>
            <a:off x="8268558" y="416305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err="1">
                <a:latin typeface="Meiryo UI" panose="020B0604030504040204" pitchFamily="50" charset="-128"/>
                <a:ea typeface="Meiryo UI" panose="020B0604030504040204" pitchFamily="50" charset="-128"/>
                <a:cs typeface="Arial"/>
              </a:rPr>
              <a:t>バックアップ</a:t>
            </a:r>
            <a:endParaRPr lang="en-US">
              <a:latin typeface="Meiryo UI" panose="020B0604030504040204" pitchFamily="50" charset="-128"/>
              <a:ea typeface="Meiryo UI" panose="020B0604030504040204" pitchFamily="50" charset="-128"/>
            </a:endParaRPr>
          </a:p>
        </p:txBody>
      </p:sp>
      <p:pic>
        <p:nvPicPr>
          <p:cNvPr id="14" name="圖片 13" descr="一張含有 圖形, 字型, 螢幕擷取畫面, 標誌 的圖片&#10;&#10;自動產生的描述">
            <a:extLst>
              <a:ext uri="{FF2B5EF4-FFF2-40B4-BE49-F238E27FC236}">
                <a16:creationId xmlns:a16="http://schemas.microsoft.com/office/drawing/2014/main" id="{812280B3-8F24-E507-7331-2CA06A7B3B80}"/>
              </a:ext>
            </a:extLst>
          </p:cNvPr>
          <p:cNvPicPr>
            <a:picLocks noChangeAspect="1"/>
          </p:cNvPicPr>
          <p:nvPr/>
        </p:nvPicPr>
        <p:blipFill>
          <a:blip r:embed="rId6"/>
          <a:stretch>
            <a:fillRect/>
          </a:stretch>
        </p:blipFill>
        <p:spPr>
          <a:xfrm>
            <a:off x="8562277" y="5440937"/>
            <a:ext cx="2026263" cy="1057659"/>
          </a:xfrm>
          <a:prstGeom prst="rect">
            <a:avLst/>
          </a:prstGeom>
        </p:spPr>
      </p:pic>
      <p:pic>
        <p:nvPicPr>
          <p:cNvPr id="8" name="圖片 9" descr="一張含有 文字, 室內, 電子產品, 電腦 的圖片&#10;&#10;自動產生的描述">
            <a:extLst>
              <a:ext uri="{FF2B5EF4-FFF2-40B4-BE49-F238E27FC236}">
                <a16:creationId xmlns:a16="http://schemas.microsoft.com/office/drawing/2014/main" id="{EE4405DC-C2AD-FB75-9581-D1ABE49131CF}"/>
              </a:ext>
            </a:extLst>
          </p:cNvPr>
          <p:cNvPicPr>
            <a:picLocks noChangeAspect="1"/>
          </p:cNvPicPr>
          <p:nvPr/>
        </p:nvPicPr>
        <p:blipFill>
          <a:blip r:embed="rId7"/>
          <a:stretch>
            <a:fillRect/>
          </a:stretch>
        </p:blipFill>
        <p:spPr>
          <a:xfrm>
            <a:off x="10481215" y="3126202"/>
            <a:ext cx="1087911" cy="711802"/>
          </a:xfrm>
          <a:prstGeom prst="rect">
            <a:avLst/>
          </a:prstGeom>
          <a:ln>
            <a:noFill/>
          </a:ln>
          <a:effectLst>
            <a:outerShdw blurRad="292100" dist="139700" dir="2700000" algn="tl" rotWithShape="0">
              <a:srgbClr val="333333">
                <a:alpha val="65000"/>
              </a:srgbClr>
            </a:outerShdw>
          </a:effectLst>
        </p:spPr>
      </p:pic>
      <p:pic>
        <p:nvPicPr>
          <p:cNvPr id="10" name="圖片 10" descr="一張含有 網站 的圖片&#10;&#10;自動產生的描述">
            <a:extLst>
              <a:ext uri="{FF2B5EF4-FFF2-40B4-BE49-F238E27FC236}">
                <a16:creationId xmlns:a16="http://schemas.microsoft.com/office/drawing/2014/main" id="{C604EA03-8A6F-A422-31CB-5BF4470299C7}"/>
              </a:ext>
            </a:extLst>
          </p:cNvPr>
          <p:cNvPicPr>
            <a:picLocks noChangeAspect="1"/>
          </p:cNvPicPr>
          <p:nvPr/>
        </p:nvPicPr>
        <p:blipFill>
          <a:blip r:embed="rId8"/>
          <a:stretch>
            <a:fillRect/>
          </a:stretch>
        </p:blipFill>
        <p:spPr>
          <a:xfrm>
            <a:off x="10478566" y="2142037"/>
            <a:ext cx="1091736" cy="780943"/>
          </a:xfrm>
          <a:prstGeom prst="rect">
            <a:avLst/>
          </a:prstGeom>
        </p:spPr>
      </p:pic>
      <p:pic>
        <p:nvPicPr>
          <p:cNvPr id="16" name="圖片 15" descr="一張含有 文字, 輸出裝置, 平板顯示器, 顯示裝置 的圖片&#10;&#10;自動產生的描述">
            <a:extLst>
              <a:ext uri="{FF2B5EF4-FFF2-40B4-BE49-F238E27FC236}">
                <a16:creationId xmlns:a16="http://schemas.microsoft.com/office/drawing/2014/main" id="{6A082D2D-B840-675C-D0B8-7BCBB6EEEE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48652" y="5100478"/>
            <a:ext cx="1874848" cy="1479893"/>
          </a:xfrm>
          <a:prstGeom prst="rect">
            <a:avLst/>
          </a:prstGeom>
        </p:spPr>
      </p:pic>
      <p:sp>
        <p:nvSpPr>
          <p:cNvPr id="17" name="文字方塊 16">
            <a:extLst>
              <a:ext uri="{FF2B5EF4-FFF2-40B4-BE49-F238E27FC236}">
                <a16:creationId xmlns:a16="http://schemas.microsoft.com/office/drawing/2014/main" id="{DF48F204-3985-A41F-D023-A5562844BFAE}"/>
              </a:ext>
            </a:extLst>
          </p:cNvPr>
          <p:cNvSpPr txBox="1"/>
          <p:nvPr/>
        </p:nvSpPr>
        <p:spPr>
          <a:xfrm>
            <a:off x="6165535" y="5413853"/>
            <a:ext cx="18383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Meiryo UI" panose="020B0604030504040204" pitchFamily="50" charset="-128"/>
                <a:ea typeface="Meiryo UI" panose="020B0604030504040204" pitchFamily="50" charset="-128"/>
                <a:cs typeface="Arial"/>
              </a:rPr>
              <a:t>HDMI 4Kスクリーンで映像を出力</a:t>
            </a:r>
            <a:endParaRPr lang="en-US" altLang="zh-TW">
              <a:latin typeface="Meiryo UI" panose="020B0604030504040204" pitchFamily="50" charset="-128"/>
              <a:ea typeface="Meiryo UI" panose="020B0604030504040204" pitchFamily="50" charset="-128"/>
            </a:endParaRPr>
          </a:p>
        </p:txBody>
      </p:sp>
      <p:pic>
        <p:nvPicPr>
          <p:cNvPr id="18" name="圖片 13" descr="一張含有 電子產品, 相機 的圖片&#10;&#10;自動產生的描述">
            <a:extLst>
              <a:ext uri="{FF2B5EF4-FFF2-40B4-BE49-F238E27FC236}">
                <a16:creationId xmlns:a16="http://schemas.microsoft.com/office/drawing/2014/main" id="{B1FC2B06-3B01-BF51-CBAD-EDE7345CB0B6}"/>
              </a:ext>
            </a:extLst>
          </p:cNvPr>
          <p:cNvPicPr>
            <a:picLocks noChangeAspect="1"/>
          </p:cNvPicPr>
          <p:nvPr/>
        </p:nvPicPr>
        <p:blipFill>
          <a:blip r:embed="rId10"/>
          <a:stretch>
            <a:fillRect/>
          </a:stretch>
        </p:blipFill>
        <p:spPr>
          <a:xfrm>
            <a:off x="10619548" y="4073284"/>
            <a:ext cx="809772" cy="776302"/>
          </a:xfrm>
          <a:prstGeom prst="rect">
            <a:avLst/>
          </a:prstGeom>
        </p:spPr>
      </p:pic>
    </p:spTree>
    <p:extLst>
      <p:ext uri="{BB962C8B-B14F-4D97-AF65-F5344CB8AC3E}">
        <p14:creationId xmlns:p14="http://schemas.microsoft.com/office/powerpoint/2010/main" val="2431533298"/>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45" name="群組 44">
            <a:extLst>
              <a:ext uri="{FF2B5EF4-FFF2-40B4-BE49-F238E27FC236}">
                <a16:creationId xmlns:a16="http://schemas.microsoft.com/office/drawing/2014/main" id="{97EAFB2B-3672-FA6C-FEB1-162B57F80268}"/>
              </a:ext>
            </a:extLst>
          </p:cNvPr>
          <p:cNvGrpSpPr/>
          <p:nvPr/>
        </p:nvGrpSpPr>
        <p:grpSpPr>
          <a:xfrm>
            <a:off x="6549144" y="4802394"/>
            <a:ext cx="1028080" cy="1188485"/>
            <a:chOff x="6549144" y="4802394"/>
            <a:chExt cx="1028080" cy="1482985"/>
          </a:xfrm>
        </p:grpSpPr>
        <p:cxnSp>
          <p:nvCxnSpPr>
            <p:cNvPr id="31" name="直線單箭頭接點 30">
              <a:extLst>
                <a:ext uri="{FF2B5EF4-FFF2-40B4-BE49-F238E27FC236}">
                  <a16:creationId xmlns:a16="http://schemas.microsoft.com/office/drawing/2014/main" id="{73658B91-5E5D-DC04-C5E3-DCD1C2440406}"/>
                </a:ext>
              </a:extLst>
            </p:cNvPr>
            <p:cNvCxnSpPr>
              <a:cxnSpLocks/>
            </p:cNvCxnSpPr>
            <p:nvPr/>
          </p:nvCxnSpPr>
          <p:spPr>
            <a:xfrm>
              <a:off x="6549144" y="4829293"/>
              <a:ext cx="0" cy="1456086"/>
            </a:xfrm>
            <a:prstGeom prst="straightConnector1">
              <a:avLst/>
            </a:prstGeom>
            <a:ln w="25400"/>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420B81B0-9152-8661-06BD-E6B3084AF2E1}"/>
                </a:ext>
              </a:extLst>
            </p:cNvPr>
            <p:cNvCxnSpPr>
              <a:cxnSpLocks/>
            </p:cNvCxnSpPr>
            <p:nvPr/>
          </p:nvCxnSpPr>
          <p:spPr>
            <a:xfrm>
              <a:off x="7577224" y="4802394"/>
              <a:ext cx="0" cy="1456086"/>
            </a:xfrm>
            <a:prstGeom prst="straightConnector1">
              <a:avLst/>
            </a:prstGeom>
            <a:ln w="25400"/>
          </p:spPr>
          <p:style>
            <a:lnRef idx="1">
              <a:schemeClr val="accent1"/>
            </a:lnRef>
            <a:fillRef idx="0">
              <a:schemeClr val="accent1"/>
            </a:fillRef>
            <a:effectRef idx="0">
              <a:schemeClr val="accent1"/>
            </a:effectRef>
            <a:fontRef idx="minor">
              <a:schemeClr val="tx1"/>
            </a:fontRef>
          </p:style>
        </p:cxnSp>
      </p:grpSp>
      <p:cxnSp>
        <p:nvCxnSpPr>
          <p:cNvPr id="20" name="直線單箭頭接點 19">
            <a:extLst>
              <a:ext uri="{FF2B5EF4-FFF2-40B4-BE49-F238E27FC236}">
                <a16:creationId xmlns:a16="http://schemas.microsoft.com/office/drawing/2014/main" id="{C06DD8A3-182F-229A-9414-168F1DEB94F8}"/>
              </a:ext>
            </a:extLst>
          </p:cNvPr>
          <p:cNvCxnSpPr>
            <a:cxnSpLocks/>
          </p:cNvCxnSpPr>
          <p:nvPr/>
        </p:nvCxnSpPr>
        <p:spPr>
          <a:xfrm>
            <a:off x="7016262" y="3429000"/>
            <a:ext cx="0" cy="1456086"/>
          </a:xfrm>
          <a:prstGeom prst="straightConnector1">
            <a:avLst/>
          </a:prstGeom>
          <a:ln w="25400"/>
        </p:spPr>
        <p:style>
          <a:lnRef idx="1">
            <a:schemeClr val="accent1"/>
          </a:lnRef>
          <a:fillRef idx="0">
            <a:schemeClr val="accent1"/>
          </a:fillRef>
          <a:effectRef idx="0">
            <a:schemeClr val="accent1"/>
          </a:effectRef>
          <a:fontRef idx="minor">
            <a:schemeClr val="tx1"/>
          </a:fontRef>
        </p:style>
      </p:cxnSp>
      <p:sp>
        <p:nvSpPr>
          <p:cNvPr id="5" name="Google Shape;309;p35">
            <a:extLst>
              <a:ext uri="{FF2B5EF4-FFF2-40B4-BE49-F238E27FC236}">
                <a16:creationId xmlns:a16="http://schemas.microsoft.com/office/drawing/2014/main" id="{83D51195-D706-6B2C-963E-8CD235A98A73}"/>
              </a:ext>
            </a:extLst>
          </p:cNvPr>
          <p:cNvSpPr txBox="1">
            <a:spLocks/>
          </p:cNvSpPr>
          <p:nvPr/>
        </p:nvSpPr>
        <p:spPr>
          <a:xfrm>
            <a:off x="0" y="3068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TBS-h574TXは、</a:t>
            </a:r>
            <a:r>
              <a:rPr lang="ja-JP" altLang="en-US" sz="42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ポストプロダクションでの</a:t>
            </a:r>
            <a:br>
              <a:rPr lang="ja-JP" altLang="en-US" sz="42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br>
            <a:r>
              <a:rPr lang="ja-JP" altLang="en-US" sz="42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効率的なコラボレーションを実現します</a:t>
            </a:r>
            <a:endParaRPr lang="en-US" sz="4200" b="1">
              <a:solidFill>
                <a:srgbClr val="E1BA87"/>
              </a:solidFill>
              <a:latin typeface="Meiryo UI" panose="020B0604030504040204" pitchFamily="50" charset="-128"/>
              <a:ea typeface="Meiryo UI" panose="020B0604030504040204" pitchFamily="50" charset="-128"/>
              <a:cs typeface="Arial"/>
            </a:endParaRPr>
          </a:p>
        </p:txBody>
      </p:sp>
      <p:sp>
        <p:nvSpPr>
          <p:cNvPr id="19" name="文字方塊 18">
            <a:extLst>
              <a:ext uri="{FF2B5EF4-FFF2-40B4-BE49-F238E27FC236}">
                <a16:creationId xmlns:a16="http://schemas.microsoft.com/office/drawing/2014/main" id="{2374CAD5-725E-0DDD-38E3-E9EC4A7B8E8D}"/>
              </a:ext>
            </a:extLst>
          </p:cNvPr>
          <p:cNvSpPr txBox="1"/>
          <p:nvPr/>
        </p:nvSpPr>
        <p:spPr>
          <a:xfrm>
            <a:off x="88900" y="5666317"/>
            <a:ext cx="21399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zh-TW" altLang="en-US" sz="1000">
              <a:solidFill>
                <a:srgbClr val="FFFFFF"/>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267" name="圖片 266" descr="一張含有 電子產品, 接收機, 控制, 立體聲 的圖片&#10;&#10;自動產生的描述">
            <a:extLst>
              <a:ext uri="{FF2B5EF4-FFF2-40B4-BE49-F238E27FC236}">
                <a16:creationId xmlns:a16="http://schemas.microsoft.com/office/drawing/2014/main" id="{2DE08FBF-7DB0-1D5D-54C3-A546A59D2388}"/>
              </a:ext>
            </a:extLst>
          </p:cNvPr>
          <p:cNvPicPr>
            <a:picLocks noChangeAspect="1"/>
          </p:cNvPicPr>
          <p:nvPr/>
        </p:nvPicPr>
        <p:blipFill rotWithShape="1">
          <a:blip r:embed="rId3"/>
          <a:srcRect t="25529" b="24886"/>
          <a:stretch/>
        </p:blipFill>
        <p:spPr>
          <a:xfrm>
            <a:off x="6092374" y="4539342"/>
            <a:ext cx="1925444" cy="596862"/>
          </a:xfrm>
          <a:prstGeom prst="rect">
            <a:avLst/>
          </a:prstGeom>
        </p:spPr>
      </p:pic>
      <p:sp>
        <p:nvSpPr>
          <p:cNvPr id="269" name="文字方塊 268">
            <a:extLst>
              <a:ext uri="{FF2B5EF4-FFF2-40B4-BE49-F238E27FC236}">
                <a16:creationId xmlns:a16="http://schemas.microsoft.com/office/drawing/2014/main" id="{A9467827-537E-B662-5B13-A46611F30C71}"/>
              </a:ext>
            </a:extLst>
          </p:cNvPr>
          <p:cNvSpPr txBox="1"/>
          <p:nvPr/>
        </p:nvSpPr>
        <p:spPr>
          <a:xfrm>
            <a:off x="8016910" y="4690270"/>
            <a:ext cx="22897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400" b="1">
                <a:latin typeface="Meiryo UI" panose="020B0604030504040204" pitchFamily="50" charset="-128"/>
                <a:ea typeface="Meiryo UI" panose="020B0604030504040204" pitchFamily="50" charset="-128"/>
                <a:cs typeface="Arial"/>
              </a:rPr>
              <a:t>QSW </a:t>
            </a:r>
            <a:r>
              <a:rPr lang="en-US" altLang="zh-TW" sz="1400" b="1">
                <a:latin typeface="Meiryo UI" panose="020B0604030504040204" pitchFamily="50" charset="-128"/>
                <a:ea typeface="Meiryo UI" panose="020B0604030504040204" pitchFamily="50" charset="-128"/>
                <a:cs typeface="Arial"/>
              </a:rPr>
              <a:t>10GbEスイッチ</a:t>
            </a:r>
            <a:endParaRPr lang="zh-TW" sz="1400" b="1">
              <a:latin typeface="Meiryo UI" panose="020B0604030504040204" pitchFamily="50" charset="-128"/>
              <a:ea typeface="Meiryo UI" panose="020B0604030504040204" pitchFamily="50" charset="-128"/>
              <a:cs typeface="Arial" panose="020B0604020202020204" pitchFamily="34" charset="0"/>
            </a:endParaRPr>
          </a:p>
        </p:txBody>
      </p:sp>
      <p:sp>
        <p:nvSpPr>
          <p:cNvPr id="274" name="文字方塊 273">
            <a:extLst>
              <a:ext uri="{FF2B5EF4-FFF2-40B4-BE49-F238E27FC236}">
                <a16:creationId xmlns:a16="http://schemas.microsoft.com/office/drawing/2014/main" id="{B5FF4C50-0707-F63A-483C-F41E86E469EF}"/>
              </a:ext>
            </a:extLst>
          </p:cNvPr>
          <p:cNvSpPr txBox="1"/>
          <p:nvPr/>
        </p:nvSpPr>
        <p:spPr>
          <a:xfrm>
            <a:off x="7628362" y="6360251"/>
            <a:ext cx="5151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a:latin typeface="Meiryo UI" panose="020B0604030504040204" pitchFamily="50" charset="-128"/>
                <a:ea typeface="Meiryo UI" panose="020B0604030504040204" pitchFamily="50" charset="-128"/>
                <a:cs typeface="Arial" panose="020B0604020202020204" pitchFamily="34" charset="0"/>
              </a:rPr>
              <a:t>P</a:t>
            </a:r>
            <a:r>
              <a:rPr lang="zh-TW" sz="1400" b="1">
                <a:latin typeface="Meiryo UI" panose="020B0604030504040204" pitchFamily="50" charset="-128"/>
                <a:ea typeface="Meiryo UI" panose="020B0604030504040204" pitchFamily="50" charset="-128"/>
                <a:cs typeface="Arial" panose="020B0604020202020204" pitchFamily="34" charset="0"/>
              </a:rPr>
              <a:t>C</a:t>
            </a:r>
            <a:endParaRPr lang="zh-TW">
              <a:latin typeface="Meiryo UI" panose="020B0604030504040204" pitchFamily="50" charset="-128"/>
              <a:ea typeface="Meiryo UI" panose="020B0604030504040204" pitchFamily="50" charset="-128"/>
              <a:cs typeface="Arial" panose="020B0604020202020204" pitchFamily="34" charset="0"/>
            </a:endParaRPr>
          </a:p>
        </p:txBody>
      </p:sp>
      <p:sp>
        <p:nvSpPr>
          <p:cNvPr id="6" name="文字方塊 5">
            <a:extLst>
              <a:ext uri="{FF2B5EF4-FFF2-40B4-BE49-F238E27FC236}">
                <a16:creationId xmlns:a16="http://schemas.microsoft.com/office/drawing/2014/main" id="{A1D1EC89-FF19-B33F-3317-824AD66820CE}"/>
              </a:ext>
            </a:extLst>
          </p:cNvPr>
          <p:cNvSpPr txBox="1"/>
          <p:nvPr/>
        </p:nvSpPr>
        <p:spPr>
          <a:xfrm>
            <a:off x="6523826" y="2428605"/>
            <a:ext cx="13014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latin typeface="Meiryo UI" panose="020B0604030504040204" pitchFamily="50" charset="-128"/>
                <a:ea typeface="Meiryo UI" panose="020B0604030504040204" pitchFamily="50" charset="-128"/>
                <a:cs typeface="Arial" panose="020B0604020202020204" pitchFamily="34" charset="0"/>
              </a:rPr>
              <a:t>TBS-h574TX</a:t>
            </a:r>
            <a:endParaRPr lang="zh-TW" altLang="en-US" sz="1400" b="1">
              <a:latin typeface="Meiryo UI" panose="020B0604030504040204" pitchFamily="50" charset="-128"/>
              <a:ea typeface="Meiryo UI" panose="020B0604030504040204" pitchFamily="50" charset="-128"/>
              <a:cs typeface="Arial" panose="020B0604020202020204" pitchFamily="34" charset="0"/>
            </a:endParaRPr>
          </a:p>
        </p:txBody>
      </p:sp>
      <p:sp>
        <p:nvSpPr>
          <p:cNvPr id="7" name="文字方塊 6">
            <a:extLst>
              <a:ext uri="{FF2B5EF4-FFF2-40B4-BE49-F238E27FC236}">
                <a16:creationId xmlns:a16="http://schemas.microsoft.com/office/drawing/2014/main" id="{FF7D986E-0960-944F-BB3F-C37D2BFA5E91}"/>
              </a:ext>
            </a:extLst>
          </p:cNvPr>
          <p:cNvSpPr txBox="1"/>
          <p:nvPr/>
        </p:nvSpPr>
        <p:spPr>
          <a:xfrm>
            <a:off x="10049860" y="4829293"/>
            <a:ext cx="19063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latin typeface="Meiryo UI" panose="020B0604030504040204" pitchFamily="50" charset="-128"/>
                <a:ea typeface="Meiryo UI" panose="020B0604030504040204" pitchFamily="50" charset="-128"/>
                <a:cs typeface="Arial"/>
              </a:rPr>
              <a:t>完成したファイルを</a:t>
            </a:r>
            <a:br>
              <a:rPr lang="en-US" sz="1200">
                <a:latin typeface="Meiryo UI" panose="020B0604030504040204" pitchFamily="50" charset="-128"/>
                <a:ea typeface="Meiryo UI" panose="020B0604030504040204" pitchFamily="50" charset="-128"/>
                <a:cs typeface="Arial"/>
              </a:rPr>
            </a:br>
            <a:r>
              <a:rPr lang="en-US" sz="1200" err="1">
                <a:latin typeface="Meiryo UI" panose="020B0604030504040204" pitchFamily="50" charset="-128"/>
                <a:ea typeface="Meiryo UI" panose="020B0604030504040204" pitchFamily="50" charset="-128"/>
                <a:cs typeface="Arial"/>
              </a:rPr>
              <a:t>USB外付けDASに保存</a:t>
            </a:r>
            <a:endParaRPr lang="en-US" err="1">
              <a:latin typeface="Meiryo UI" panose="020B0604030504040204" pitchFamily="50" charset="-128"/>
              <a:ea typeface="Meiryo UI" panose="020B0604030504040204" pitchFamily="50" charset="-128"/>
            </a:endParaRPr>
          </a:p>
        </p:txBody>
      </p:sp>
      <p:grpSp>
        <p:nvGrpSpPr>
          <p:cNvPr id="25" name="群組 24">
            <a:extLst>
              <a:ext uri="{FF2B5EF4-FFF2-40B4-BE49-F238E27FC236}">
                <a16:creationId xmlns:a16="http://schemas.microsoft.com/office/drawing/2014/main" id="{68B58FFA-5A84-C02B-A0FD-CCE637BC02EF}"/>
              </a:ext>
            </a:extLst>
          </p:cNvPr>
          <p:cNvGrpSpPr/>
          <p:nvPr/>
        </p:nvGrpSpPr>
        <p:grpSpPr>
          <a:xfrm>
            <a:off x="8117221" y="2805425"/>
            <a:ext cx="2748084" cy="581393"/>
            <a:chOff x="8448675" y="2805425"/>
            <a:chExt cx="2416629" cy="581393"/>
          </a:xfrm>
        </p:grpSpPr>
        <p:cxnSp>
          <p:nvCxnSpPr>
            <p:cNvPr id="8" name="直線單箭頭接點 7">
              <a:extLst>
                <a:ext uri="{FF2B5EF4-FFF2-40B4-BE49-F238E27FC236}">
                  <a16:creationId xmlns:a16="http://schemas.microsoft.com/office/drawing/2014/main" id="{7C1D377B-817F-3E56-745C-1FBB963B902C}"/>
                </a:ext>
              </a:extLst>
            </p:cNvPr>
            <p:cNvCxnSpPr/>
            <p:nvPr/>
          </p:nvCxnSpPr>
          <p:spPr>
            <a:xfrm flipH="1" flipV="1">
              <a:off x="8448675" y="3375933"/>
              <a:ext cx="2416629" cy="10885"/>
            </a:xfrm>
            <a:prstGeom prst="straightConnector1">
              <a:avLst/>
            </a:prstGeom>
            <a:ln w="25400">
              <a:solidFill>
                <a:srgbClr val="293FE3"/>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D7AECED5-1F15-1B80-FCA5-542E8284285F}"/>
                </a:ext>
              </a:extLst>
            </p:cNvPr>
            <p:cNvCxnSpPr>
              <a:cxnSpLocks/>
            </p:cNvCxnSpPr>
            <p:nvPr/>
          </p:nvCxnSpPr>
          <p:spPr>
            <a:xfrm flipH="1" flipV="1">
              <a:off x="8448675" y="2805425"/>
              <a:ext cx="2416629" cy="10885"/>
            </a:xfrm>
            <a:prstGeom prst="straightConnector1">
              <a:avLst/>
            </a:prstGeom>
            <a:ln w="25400">
              <a:solidFill>
                <a:srgbClr val="293FE3"/>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文字方塊 9">
            <a:extLst>
              <a:ext uri="{FF2B5EF4-FFF2-40B4-BE49-F238E27FC236}">
                <a16:creationId xmlns:a16="http://schemas.microsoft.com/office/drawing/2014/main" id="{652D5034-97C1-2AB8-BE2A-00A30174914F}"/>
              </a:ext>
            </a:extLst>
          </p:cNvPr>
          <p:cNvSpPr txBox="1"/>
          <p:nvPr/>
        </p:nvSpPr>
        <p:spPr>
          <a:xfrm>
            <a:off x="8026786" y="2058846"/>
            <a:ext cx="23677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Meiryo UI" panose="020B0604030504040204" pitchFamily="50" charset="-128"/>
                <a:ea typeface="Meiryo UI" panose="020B0604030504040204" pitchFamily="50" charset="-128"/>
                <a:cs typeface="Arial"/>
              </a:rPr>
              <a:t>Thunderbolt™ 4ポートにより、MacまたはWindows NB/</a:t>
            </a:r>
            <a:r>
              <a:rPr lang="ja-JP" altLang="en-US" sz="1200">
                <a:latin typeface="Meiryo UI" panose="020B0604030504040204" pitchFamily="50" charset="-128"/>
                <a:ea typeface="Meiryo UI" panose="020B0604030504040204" pitchFamily="50" charset="-128"/>
                <a:cs typeface="Arial"/>
              </a:rPr>
              <a:t>コンピュータに直接接続が可能</a:t>
            </a:r>
            <a:endParaRPr lang="en-US" altLang="zh-TW">
              <a:latin typeface="Meiryo UI" panose="020B0604030504040204" pitchFamily="50" charset="-128"/>
              <a:ea typeface="Meiryo UI" panose="020B0604030504040204" pitchFamily="50" charset="-128"/>
            </a:endParaRPr>
          </a:p>
        </p:txBody>
      </p:sp>
      <p:pic>
        <p:nvPicPr>
          <p:cNvPr id="11" name="圖片 17" descr="一張含有 文字, 簽名、標誌 的圖片&#10;&#10;自動產生的描述">
            <a:extLst>
              <a:ext uri="{FF2B5EF4-FFF2-40B4-BE49-F238E27FC236}">
                <a16:creationId xmlns:a16="http://schemas.microsoft.com/office/drawing/2014/main" id="{738983EA-3D46-F71D-0805-D92E98A3D546}"/>
              </a:ext>
            </a:extLst>
          </p:cNvPr>
          <p:cNvPicPr>
            <a:picLocks noChangeAspect="1"/>
          </p:cNvPicPr>
          <p:nvPr/>
        </p:nvPicPr>
        <p:blipFill>
          <a:blip r:embed="rId4"/>
          <a:stretch>
            <a:fillRect/>
          </a:stretch>
        </p:blipFill>
        <p:spPr>
          <a:xfrm>
            <a:off x="9304636" y="2902588"/>
            <a:ext cx="342477" cy="413094"/>
          </a:xfrm>
          <a:prstGeom prst="rect">
            <a:avLst/>
          </a:prstGeom>
        </p:spPr>
      </p:pic>
      <p:cxnSp>
        <p:nvCxnSpPr>
          <p:cNvPr id="12" name="直線單箭頭接點 11">
            <a:extLst>
              <a:ext uri="{FF2B5EF4-FFF2-40B4-BE49-F238E27FC236}">
                <a16:creationId xmlns:a16="http://schemas.microsoft.com/office/drawing/2014/main" id="{C5CF6D63-E767-CE99-8EA6-48B1E94A49CA}"/>
              </a:ext>
            </a:extLst>
          </p:cNvPr>
          <p:cNvCxnSpPr>
            <a:cxnSpLocks/>
          </p:cNvCxnSpPr>
          <p:nvPr/>
        </p:nvCxnSpPr>
        <p:spPr>
          <a:xfrm flipV="1">
            <a:off x="7663544" y="3642088"/>
            <a:ext cx="0" cy="89725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C961A7E2-EA17-6DA7-9308-DE0B9F3EDE6F}"/>
              </a:ext>
            </a:extLst>
          </p:cNvPr>
          <p:cNvCxnSpPr/>
          <p:nvPr/>
        </p:nvCxnSpPr>
        <p:spPr>
          <a:xfrm>
            <a:off x="7654017" y="4540704"/>
            <a:ext cx="3113315" cy="0"/>
          </a:xfrm>
          <a:prstGeom prst="straightConnector1">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pic>
        <p:nvPicPr>
          <p:cNvPr id="14" name="圖片 13">
            <a:extLst>
              <a:ext uri="{FF2B5EF4-FFF2-40B4-BE49-F238E27FC236}">
                <a16:creationId xmlns:a16="http://schemas.microsoft.com/office/drawing/2014/main" id="{6244C2B6-B821-F347-F4B8-047A2BFB6A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0072" y="2638371"/>
            <a:ext cx="1928922" cy="1205790"/>
          </a:xfrm>
          <a:prstGeom prst="rect">
            <a:avLst/>
          </a:prstGeom>
          <a:ln>
            <a:noFill/>
          </a:ln>
          <a:effectLst>
            <a:outerShdw blurRad="495300" dist="279400" dir="5400000" algn="t" rotWithShape="0">
              <a:prstClr val="black">
                <a:alpha val="40000"/>
              </a:prstClr>
            </a:outerShdw>
          </a:effectLst>
        </p:spPr>
      </p:pic>
      <p:pic>
        <p:nvPicPr>
          <p:cNvPr id="21" name="圖片 9" descr="一張含有 文字, 室內, 電子產品, 電腦 的圖片&#10;&#10;自動產生的描述">
            <a:extLst>
              <a:ext uri="{FF2B5EF4-FFF2-40B4-BE49-F238E27FC236}">
                <a16:creationId xmlns:a16="http://schemas.microsoft.com/office/drawing/2014/main" id="{8367604C-5D4D-80BC-A18A-FEDA4C42752B}"/>
              </a:ext>
            </a:extLst>
          </p:cNvPr>
          <p:cNvPicPr>
            <a:picLocks noChangeAspect="1"/>
          </p:cNvPicPr>
          <p:nvPr/>
        </p:nvPicPr>
        <p:blipFill>
          <a:blip r:embed="rId6"/>
          <a:stretch>
            <a:fillRect/>
          </a:stretch>
        </p:blipFill>
        <p:spPr>
          <a:xfrm>
            <a:off x="10481215" y="3126202"/>
            <a:ext cx="1087911" cy="711802"/>
          </a:xfrm>
          <a:prstGeom prst="rect">
            <a:avLst/>
          </a:prstGeom>
          <a:ln>
            <a:noFill/>
          </a:ln>
          <a:effectLst>
            <a:outerShdw blurRad="292100" dist="139700" dir="2700000" algn="tl" rotWithShape="0">
              <a:srgbClr val="333333">
                <a:alpha val="65000"/>
              </a:srgbClr>
            </a:outerShdw>
          </a:effectLst>
        </p:spPr>
      </p:pic>
      <p:pic>
        <p:nvPicPr>
          <p:cNvPr id="22" name="圖片 10" descr="一張含有 網站 的圖片&#10;&#10;自動產生的描述">
            <a:extLst>
              <a:ext uri="{FF2B5EF4-FFF2-40B4-BE49-F238E27FC236}">
                <a16:creationId xmlns:a16="http://schemas.microsoft.com/office/drawing/2014/main" id="{58C06111-B77B-A57E-8308-78313CF447EB}"/>
              </a:ext>
            </a:extLst>
          </p:cNvPr>
          <p:cNvPicPr>
            <a:picLocks noChangeAspect="1"/>
          </p:cNvPicPr>
          <p:nvPr/>
        </p:nvPicPr>
        <p:blipFill>
          <a:blip r:embed="rId7"/>
          <a:stretch>
            <a:fillRect/>
          </a:stretch>
        </p:blipFill>
        <p:spPr>
          <a:xfrm>
            <a:off x="10478566" y="2142037"/>
            <a:ext cx="1091736" cy="780943"/>
          </a:xfrm>
          <a:prstGeom prst="rect">
            <a:avLst/>
          </a:prstGeom>
        </p:spPr>
      </p:pic>
      <p:pic>
        <p:nvPicPr>
          <p:cNvPr id="28" name="圖片 27" descr="一張含有 電子產品, 電子裝置, 電腦 的圖片&#10;&#10;自動產生的描述">
            <a:extLst>
              <a:ext uri="{FF2B5EF4-FFF2-40B4-BE49-F238E27FC236}">
                <a16:creationId xmlns:a16="http://schemas.microsoft.com/office/drawing/2014/main" id="{3B71F3C0-E688-366F-6DE4-B1BD8F1953C5}"/>
              </a:ext>
            </a:extLst>
          </p:cNvPr>
          <p:cNvPicPr>
            <a:picLocks noChangeAspect="1"/>
          </p:cNvPicPr>
          <p:nvPr/>
        </p:nvPicPr>
        <p:blipFill>
          <a:blip r:embed="rId8"/>
          <a:stretch>
            <a:fillRect/>
          </a:stretch>
        </p:blipFill>
        <p:spPr>
          <a:xfrm>
            <a:off x="10055788" y="3951808"/>
            <a:ext cx="1349298" cy="850586"/>
          </a:xfrm>
          <a:prstGeom prst="rect">
            <a:avLst/>
          </a:prstGeom>
        </p:spPr>
      </p:pic>
      <p:sp>
        <p:nvSpPr>
          <p:cNvPr id="32" name="文字方塊 31">
            <a:extLst>
              <a:ext uri="{FF2B5EF4-FFF2-40B4-BE49-F238E27FC236}">
                <a16:creationId xmlns:a16="http://schemas.microsoft.com/office/drawing/2014/main" id="{9CAC8789-DECB-B9CA-552C-A602565D16CF}"/>
              </a:ext>
            </a:extLst>
          </p:cNvPr>
          <p:cNvSpPr txBox="1"/>
          <p:nvPr/>
        </p:nvSpPr>
        <p:spPr>
          <a:xfrm>
            <a:off x="613999" y="2177898"/>
            <a:ext cx="506147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200"/>
              </a:lnSpc>
            </a:pPr>
            <a:r>
              <a:rPr lang="en-US" sz="1300">
                <a:latin typeface="Meiryo UI" panose="020B0604030504040204" pitchFamily="50" charset="-128"/>
                <a:ea typeface="Meiryo UI" panose="020B0604030504040204" pitchFamily="50" charset="-128"/>
                <a:cs typeface="Arial"/>
              </a:rPr>
              <a:t>NASはDASよりもはるかにコラボレーションに優れています。TBS-h574TXはThunderbolt™ 4と10GbE接続を備えており、ポストプロダクションチームはドライブからドライブへ、コンピュータからコンピュータへとファイルが移動するのを待つことなく、NASbookから直接ビデオファイルを編集することができます。</a:t>
            </a:r>
            <a:endParaRPr lang="en-US">
              <a:latin typeface="Meiryo UI" panose="020B0604030504040204" pitchFamily="50" charset="-128"/>
              <a:ea typeface="Meiryo UI" panose="020B0604030504040204" pitchFamily="50" charset="-128"/>
            </a:endParaRPr>
          </a:p>
          <a:p>
            <a:pPr>
              <a:lnSpc>
                <a:spcPts val="2200"/>
              </a:lnSpc>
            </a:pPr>
            <a:endParaRPr lang="zh-TW" altLang="en-US" sz="1300">
              <a:latin typeface="Meiryo UI" panose="020B0604030504040204" pitchFamily="50" charset="-128"/>
              <a:ea typeface="Meiryo UI" panose="020B0604030504040204" pitchFamily="50" charset="-128"/>
              <a:cs typeface="Arial" panose="020B0604020202020204" pitchFamily="34" charset="0"/>
            </a:endParaRPr>
          </a:p>
          <a:p>
            <a:pPr>
              <a:lnSpc>
                <a:spcPts val="2200"/>
              </a:lnSpc>
            </a:pPr>
            <a:br>
              <a:rPr lang="zh-TW" altLang="en-US" sz="1300">
                <a:latin typeface="Meiryo UI" panose="020B0604030504040204" pitchFamily="50" charset="-128"/>
                <a:ea typeface="Meiryo UI" panose="020B0604030504040204" pitchFamily="50" charset="-128"/>
                <a:cs typeface="Arial" panose="020B0604020202020204" pitchFamily="34" charset="0"/>
              </a:rPr>
            </a:br>
            <a:r>
              <a:rPr lang="zh-TW" altLang="en-US" sz="1300" b="1">
                <a:latin typeface="Meiryo UI" panose="020B0604030504040204" pitchFamily="50" charset="-128"/>
                <a:ea typeface="Meiryo UI" panose="020B0604030504040204" pitchFamily="50" charset="-128"/>
                <a:cs typeface="Arial"/>
              </a:rPr>
              <a:t>プリプロダクションチームにとってのメリット：</a:t>
            </a:r>
          </a:p>
          <a:p>
            <a:pPr marL="285750" indent="-285750">
              <a:lnSpc>
                <a:spcPts val="2200"/>
              </a:lnSpc>
              <a:buSzPct val="80000"/>
              <a:buFont typeface="Wingdings" panose="05000000000000000000" pitchFamily="2" charset="2"/>
              <a:buChar char="l"/>
            </a:pPr>
            <a:r>
              <a:rPr lang="en-US" altLang="zh-TW" sz="1300">
                <a:latin typeface="Meiryo UI" panose="020B0604030504040204" pitchFamily="50" charset="-128"/>
                <a:ea typeface="Meiryo UI" panose="020B0604030504040204" pitchFamily="50" charset="-128"/>
                <a:cs typeface="Arial"/>
              </a:rPr>
              <a:t>Thunderbolt™ 4経由でNASbookをMac®に直接接続</a:t>
            </a:r>
          </a:p>
          <a:p>
            <a:pPr marL="285750" indent="-285750">
              <a:lnSpc>
                <a:spcPts val="2200"/>
              </a:lnSpc>
              <a:buSzPct val="80000"/>
              <a:buFont typeface="Wingdings" panose="05000000000000000000" pitchFamily="2" charset="2"/>
              <a:buChar char="l"/>
            </a:pPr>
            <a:r>
              <a:rPr lang="en-US" altLang="zh-TW" sz="1300">
                <a:latin typeface="Meiryo UI" panose="020B0604030504040204" pitchFamily="50" charset="-128"/>
                <a:ea typeface="Meiryo UI" panose="020B0604030504040204" pitchFamily="50" charset="-128"/>
                <a:cs typeface="Arial"/>
              </a:rPr>
              <a:t>10GbEおよび2.5GbE接続により、NASbookをWindows®ワークステーションに直接接続</a:t>
            </a:r>
          </a:p>
          <a:p>
            <a:pPr marL="285750" indent="-285750">
              <a:lnSpc>
                <a:spcPts val="2200"/>
              </a:lnSpc>
              <a:buSzPct val="80000"/>
              <a:buFont typeface="Wingdings" panose="05000000000000000000" pitchFamily="2" charset="2"/>
              <a:buChar char="l"/>
            </a:pPr>
            <a:r>
              <a:rPr lang="en-US" altLang="zh-TW" sz="1300" err="1">
                <a:latin typeface="Meiryo UI" panose="020B0604030504040204" pitchFamily="50" charset="-128"/>
                <a:ea typeface="Meiryo UI" panose="020B0604030504040204" pitchFamily="50" charset="-128"/>
                <a:cs typeface="Arial"/>
              </a:rPr>
              <a:t>高速のUBS</a:t>
            </a:r>
            <a:r>
              <a:rPr lang="en-US" altLang="zh-TW" sz="1300">
                <a:latin typeface="Meiryo UI" panose="020B0604030504040204" pitchFamily="50" charset="-128"/>
                <a:ea typeface="Meiryo UI" panose="020B0604030504040204" pitchFamily="50" charset="-128"/>
                <a:cs typeface="Arial"/>
              </a:rPr>
              <a:t> 3.2 Gen 2ポート経由でDASを接続し、ファイルストレージとバックアップを実現</a:t>
            </a:r>
            <a:endParaRPr lang="zh-TW" altLang="en-US" sz="1300">
              <a:latin typeface="Meiryo UI" panose="020B0604030504040204" pitchFamily="50" charset="-128"/>
              <a:ea typeface="Meiryo UI" panose="020B0604030504040204" pitchFamily="50" charset="-128"/>
              <a:cs typeface="Arial"/>
            </a:endParaRPr>
          </a:p>
        </p:txBody>
      </p:sp>
      <p:pic>
        <p:nvPicPr>
          <p:cNvPr id="42" name="圖片 41" descr="一張含有 螢幕, 電子裝置, 輸出裝置, 電腦 的圖片&#10;&#10;自動產生的描述">
            <a:extLst>
              <a:ext uri="{FF2B5EF4-FFF2-40B4-BE49-F238E27FC236}">
                <a16:creationId xmlns:a16="http://schemas.microsoft.com/office/drawing/2014/main" id="{5F064429-E539-163F-5769-9445CF503D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4539" y="5646499"/>
            <a:ext cx="1069210" cy="634441"/>
          </a:xfrm>
          <a:prstGeom prst="rect">
            <a:avLst/>
          </a:prstGeom>
        </p:spPr>
      </p:pic>
      <p:pic>
        <p:nvPicPr>
          <p:cNvPr id="44" name="圖片 43" descr="一張含有 螢幕, 電子裝置, 輸出裝置, 電腦 的圖片&#10;&#10;自動產生的描述">
            <a:extLst>
              <a:ext uri="{FF2B5EF4-FFF2-40B4-BE49-F238E27FC236}">
                <a16:creationId xmlns:a16="http://schemas.microsoft.com/office/drawing/2014/main" id="{BDCBC701-8B71-AAD6-7EB7-CB2D4DA1D8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6494" y="5646498"/>
            <a:ext cx="1069210" cy="634441"/>
          </a:xfrm>
          <a:prstGeom prst="rect">
            <a:avLst/>
          </a:prstGeom>
        </p:spPr>
      </p:pic>
      <p:sp>
        <p:nvSpPr>
          <p:cNvPr id="46" name="文字方塊 45">
            <a:extLst>
              <a:ext uri="{FF2B5EF4-FFF2-40B4-BE49-F238E27FC236}">
                <a16:creationId xmlns:a16="http://schemas.microsoft.com/office/drawing/2014/main" id="{1F9C422A-5889-2FEC-37E5-958ECE0BA2B2}"/>
              </a:ext>
            </a:extLst>
          </p:cNvPr>
          <p:cNvSpPr txBox="1"/>
          <p:nvPr/>
        </p:nvSpPr>
        <p:spPr>
          <a:xfrm>
            <a:off x="6266271" y="6360250"/>
            <a:ext cx="5151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a:latin typeface="Meiryo UI" panose="020B0604030504040204" pitchFamily="50" charset="-128"/>
                <a:ea typeface="Meiryo UI" panose="020B0604030504040204" pitchFamily="50" charset="-128"/>
                <a:cs typeface="Arial" panose="020B0604020202020204" pitchFamily="34" charset="0"/>
              </a:rPr>
              <a:t>P</a:t>
            </a:r>
            <a:r>
              <a:rPr lang="zh-TW" sz="1400" b="1">
                <a:latin typeface="Meiryo UI" panose="020B0604030504040204" pitchFamily="50" charset="-128"/>
                <a:ea typeface="Meiryo UI" panose="020B0604030504040204" pitchFamily="50" charset="-128"/>
                <a:cs typeface="Arial" panose="020B0604020202020204" pitchFamily="34" charset="0"/>
              </a:rPr>
              <a:t>C</a:t>
            </a:r>
            <a:endParaRPr lang="zh-TW">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010139542"/>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人員, 室內, 天花板 的圖片&#10;&#10;自動產生的描述">
            <a:extLst>
              <a:ext uri="{FF2B5EF4-FFF2-40B4-BE49-F238E27FC236}">
                <a16:creationId xmlns:a16="http://schemas.microsoft.com/office/drawing/2014/main" id="{B292D49D-9718-D363-9F58-1F83D0D5C0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AF642F55-E6A9-0CE4-EE90-1F34B5770E4E}"/>
              </a:ext>
            </a:extLst>
          </p:cNvPr>
          <p:cNvSpPr/>
          <p:nvPr/>
        </p:nvSpPr>
        <p:spPr>
          <a:xfrm rot="10800000">
            <a:off x="-1" y="-430"/>
            <a:ext cx="12192000" cy="4300056"/>
          </a:xfrm>
          <a:prstGeom prst="rect">
            <a:avLst/>
          </a:prstGeom>
          <a:gradFill>
            <a:gsLst>
              <a:gs pos="0">
                <a:schemeClr val="tx1">
                  <a:alpha val="0"/>
                </a:schemeClr>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2" name="矩形 1"/>
          <p:cNvSpPr/>
          <p:nvPr/>
        </p:nvSpPr>
        <p:spPr>
          <a:xfrm>
            <a:off x="894080" y="625498"/>
            <a:ext cx="10403840" cy="1785104"/>
          </a:xfrm>
          <a:prstGeom prst="rect">
            <a:avLst/>
          </a:prstGeom>
        </p:spPr>
        <p:txBody>
          <a:bodyPr wrap="square" lIns="91440" tIns="45720" rIns="91440" bIns="45720" anchor="t">
            <a:spAutoFit/>
          </a:bodyPr>
          <a:lstStyle/>
          <a:p>
            <a:pPr algn="ctr"/>
            <a:r>
              <a:rPr lang="en-US" sz="6600" b="1" baseline="30000" dirty="0">
                <a:solidFill>
                  <a:srgbClr val="E1BA87"/>
                </a:solidFill>
                <a:latin typeface="Meiryo UI" panose="020B0604030504040204" pitchFamily="50" charset="-128"/>
                <a:ea typeface="Meiryo UI" panose="020B0604030504040204" pitchFamily="50" charset="-128"/>
                <a:cs typeface="Arial"/>
              </a:rPr>
              <a:t>4K / 8K</a:t>
            </a:r>
            <a:r>
              <a:rPr lang="ja-JP" altLang="en-US" sz="6600" b="1" baseline="30000" dirty="0">
                <a:solidFill>
                  <a:srgbClr val="E1BA87"/>
                </a:solidFill>
                <a:latin typeface="Meiryo UI" panose="020B0604030504040204" pitchFamily="50" charset="-128"/>
                <a:ea typeface="Meiryo UI" panose="020B0604030504040204" pitchFamily="50" charset="-128"/>
                <a:cs typeface="Arial"/>
              </a:rPr>
              <a:t>ビデオ時代のための</a:t>
            </a:r>
            <a:br>
              <a:rPr lang="ja-JP" altLang="en-US" sz="6600" b="1" baseline="30000" dirty="0">
                <a:latin typeface="Meiryo UI" panose="020B0604030504040204" pitchFamily="50" charset="-128"/>
                <a:ea typeface="Meiryo UI" panose="020B0604030504040204" pitchFamily="50" charset="-128"/>
                <a:cs typeface="Arial"/>
              </a:rPr>
            </a:br>
            <a:r>
              <a:rPr lang="ja-JP" altLang="en-US" sz="6600" b="1" baseline="30000" dirty="0">
                <a:solidFill>
                  <a:srgbClr val="E1BA87"/>
                </a:solidFill>
                <a:latin typeface="Meiryo UI" panose="020B0604030504040204" pitchFamily="50" charset="-128"/>
                <a:ea typeface="Meiryo UI" panose="020B0604030504040204" pitchFamily="50" charset="-128"/>
                <a:cs typeface="Arial"/>
              </a:rPr>
              <a:t>より高速で大容量のストレージ</a:t>
            </a:r>
            <a:endParaRPr lang="en-US" dirty="0">
              <a:solidFill>
                <a:srgbClr val="E1BA87"/>
              </a:solidFill>
              <a:latin typeface="Meiryo UI" panose="020B0604030504040204" pitchFamily="50" charset="-128"/>
              <a:ea typeface="Meiryo UI" panose="020B0604030504040204" pitchFamily="50" charset="-128"/>
              <a:cs typeface="Calibri"/>
            </a:endParaRPr>
          </a:p>
        </p:txBody>
      </p:sp>
      <p:graphicFrame>
        <p:nvGraphicFramePr>
          <p:cNvPr id="4" name="表格 2">
            <a:extLst>
              <a:ext uri="{FF2B5EF4-FFF2-40B4-BE49-F238E27FC236}">
                <a16:creationId xmlns:a16="http://schemas.microsoft.com/office/drawing/2014/main" id="{BE3344B6-5783-4A17-B2E1-BD50E497AD7F}"/>
              </a:ext>
            </a:extLst>
          </p:cNvPr>
          <p:cNvGraphicFramePr>
            <a:graphicFrameLocks noGrp="1"/>
          </p:cNvGraphicFramePr>
          <p:nvPr>
            <p:extLst>
              <p:ext uri="{D42A27DB-BD31-4B8C-83A1-F6EECF244321}">
                <p14:modId xmlns:p14="http://schemas.microsoft.com/office/powerpoint/2010/main" val="948111388"/>
              </p:ext>
            </p:extLst>
          </p:nvPr>
        </p:nvGraphicFramePr>
        <p:xfrm>
          <a:off x="505840" y="2488347"/>
          <a:ext cx="6108970" cy="3382243"/>
        </p:xfrm>
        <a:graphic>
          <a:graphicData uri="http://schemas.openxmlformats.org/drawingml/2006/table">
            <a:tbl>
              <a:tblPr firstRow="1" bandRow="1">
                <a:effectLst>
                  <a:outerShdw blurRad="279400" dist="393700" dir="5400000" sx="96000" sy="96000" algn="t" rotWithShape="0">
                    <a:prstClr val="black">
                      <a:alpha val="54000"/>
                    </a:prstClr>
                  </a:outerShdw>
                </a:effectLst>
                <a:tableStyleId>{5C22544A-7EE6-4342-B048-85BDC9FD1C3A}</a:tableStyleId>
              </a:tblPr>
              <a:tblGrid>
                <a:gridCol w="2480551">
                  <a:extLst>
                    <a:ext uri="{9D8B030D-6E8A-4147-A177-3AD203B41FA5}">
                      <a16:colId xmlns:a16="http://schemas.microsoft.com/office/drawing/2014/main" val="1611152212"/>
                    </a:ext>
                  </a:extLst>
                </a:gridCol>
                <a:gridCol w="1906622">
                  <a:extLst>
                    <a:ext uri="{9D8B030D-6E8A-4147-A177-3AD203B41FA5}">
                      <a16:colId xmlns:a16="http://schemas.microsoft.com/office/drawing/2014/main" val="3086726967"/>
                    </a:ext>
                  </a:extLst>
                </a:gridCol>
                <a:gridCol w="1721797">
                  <a:extLst>
                    <a:ext uri="{9D8B030D-6E8A-4147-A177-3AD203B41FA5}">
                      <a16:colId xmlns:a16="http://schemas.microsoft.com/office/drawing/2014/main" val="3910095801"/>
                    </a:ext>
                  </a:extLst>
                </a:gridCol>
              </a:tblGrid>
              <a:tr h="501004">
                <a:tc>
                  <a:txBody>
                    <a:bodyPr/>
                    <a:lstStyle/>
                    <a:p>
                      <a:endParaRPr lang="zh-TW" altLang="en-US">
                        <a:solidFill>
                          <a:srgbClr val="FE4F00"/>
                        </a:solidFill>
                        <a:latin typeface="Meiryo UI" panose="020B0604030504040204" pitchFamily="50" charset="-128"/>
                        <a:ea typeface="Meiryo UI" panose="020B0604030504040204" pitchFamily="50" charset="-128"/>
                        <a:cs typeface="Arial" panose="020B0604020202020204" pitchFamily="34" charset="0"/>
                      </a:endParaRPr>
                    </a:p>
                  </a:txBody>
                  <a:tcPr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9FFB8"/>
                    </a:solidFill>
                  </a:tcPr>
                </a:tc>
                <a:tc>
                  <a:txBody>
                    <a:bodyPr/>
                    <a:lstStyle/>
                    <a:p>
                      <a:pPr algn="ctr"/>
                      <a:r>
                        <a:rPr lang="en-US" altLang="zh-TW" sz="1800" b="1" err="1">
                          <a:solidFill>
                            <a:schemeClr val="tx1"/>
                          </a:solidFill>
                          <a:latin typeface="Meiryo UI" panose="020B0604030504040204" pitchFamily="50" charset="-128"/>
                          <a:ea typeface="Meiryo UI" panose="020B0604030504040204" pitchFamily="50" charset="-128"/>
                          <a:cs typeface="Arial"/>
                        </a:rPr>
                        <a:t>データ割合</a:t>
                      </a:r>
                    </a:p>
                  </a:txBody>
                  <a:tcPr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9FFB8"/>
                    </a:solidFill>
                  </a:tcPr>
                </a:tc>
                <a:tc>
                  <a:txBody>
                    <a:bodyPr/>
                    <a:lstStyle/>
                    <a:p>
                      <a:pPr marL="0" marR="0" lvl="0" indent="0" algn="ctr" defTabSz="914400" rtl="0" eaLnBrk="1" latinLnBrk="0" hangingPunct="1">
                        <a:spcBef>
                          <a:spcPts val="0"/>
                        </a:spcBef>
                        <a:spcAft>
                          <a:spcPts val="0"/>
                        </a:spcAft>
                        <a:buNone/>
                      </a:pPr>
                      <a:r>
                        <a:rPr lang="en-US" altLang="zh-TW" sz="1800" b="1" kern="1200" err="1">
                          <a:solidFill>
                            <a:schemeClr val="tx1"/>
                          </a:solidFill>
                          <a:latin typeface="Meiryo UI" panose="020B0604030504040204" pitchFamily="50" charset="-128"/>
                          <a:ea typeface="Meiryo UI" panose="020B0604030504040204" pitchFamily="50" charset="-128"/>
                          <a:cs typeface="Arial"/>
                        </a:rPr>
                        <a:t>ファイルサイズ</a:t>
                      </a:r>
                    </a:p>
                  </a:txBody>
                  <a:tcPr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9FFB8"/>
                    </a:solidFill>
                  </a:tcPr>
                </a:tc>
                <a:extLst>
                  <a:ext uri="{0D108BD9-81ED-4DB2-BD59-A6C34878D82A}">
                    <a16:rowId xmlns:a16="http://schemas.microsoft.com/office/drawing/2014/main" val="3837753678"/>
                  </a:ext>
                </a:extLst>
              </a:tr>
              <a:tr h="381230">
                <a:tc>
                  <a:txBody>
                    <a:bodyPr/>
                    <a:lstStyle/>
                    <a:p>
                      <a:pPr marL="0" marR="0" indent="0" algn="ctr" rtl="0" latinLnBrk="0">
                        <a:spcBef>
                          <a:spcPts val="0"/>
                        </a:spcBef>
                        <a:spcAft>
                          <a:spcPts val="0"/>
                        </a:spcAft>
                      </a:pPr>
                      <a:r>
                        <a:rPr lang="af-ZA" altLang="zh-TW" sz="1400" spc="0" baseline="0">
                          <a:solidFill>
                            <a:schemeClr val="bg1"/>
                          </a:solidFill>
                          <a:effectLst/>
                          <a:latin typeface="Meiryo UI" panose="020B0604030504040204" pitchFamily="50" charset="-128"/>
                          <a:ea typeface="Meiryo UI" panose="020B0604030504040204" pitchFamily="50" charset="-128"/>
                          <a:cs typeface="Arial"/>
                        </a:rPr>
                        <a:t>HD 1080P (</a:t>
                      </a:r>
                      <a:r>
                        <a:rPr lang="af-ZA" altLang="zh-TW" sz="1400" spc="0" baseline="0" err="1">
                          <a:solidFill>
                            <a:schemeClr val="bg1"/>
                          </a:solidFill>
                          <a:effectLst/>
                          <a:latin typeface="Meiryo UI" panose="020B0604030504040204" pitchFamily="50" charset="-128"/>
                          <a:ea typeface="Meiryo UI" panose="020B0604030504040204" pitchFamily="50" charset="-128"/>
                          <a:cs typeface="Arial"/>
                        </a:rPr>
                        <a:t>ProRes</a:t>
                      </a:r>
                      <a:r>
                        <a:rPr lang="af-ZA" altLang="zh-TW" sz="1400" spc="0" baseline="0">
                          <a:solidFill>
                            <a:schemeClr val="bg1"/>
                          </a:solidFill>
                          <a:effectLst/>
                          <a:latin typeface="Meiryo UI" panose="020B0604030504040204" pitchFamily="50" charset="-128"/>
                          <a:ea typeface="Meiryo UI" panose="020B0604030504040204" pitchFamily="50" charset="-128"/>
                          <a:cs typeface="Arial"/>
                        </a:rPr>
                        <a:t> 422)</a:t>
                      </a:r>
                      <a:endParaRPr lang="af-ZA" altLang="zh-TW" sz="1400"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220 </a:t>
                      </a:r>
                      <a:r>
                        <a:rPr lang="af-ZA" altLang="zh-TW" sz="1500" spc="0" baseline="0" err="1">
                          <a:solidFill>
                            <a:schemeClr val="bg1"/>
                          </a:solidFill>
                          <a:effectLst/>
                          <a:latin typeface="Meiryo UI" panose="020B0604030504040204" pitchFamily="50" charset="-128"/>
                          <a:ea typeface="Meiryo UI" panose="020B0604030504040204" pitchFamily="50" charset="-128"/>
                          <a:cs typeface="Arial"/>
                        </a:rPr>
                        <a:t>Mb</a:t>
                      </a: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/s</a:t>
                      </a:r>
                      <a:endParaRPr lang="af-ZA" altLang="zh-TW"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90 GB/hr</a:t>
                      </a:r>
                      <a:endParaRPr lang="af-ZA" altLang="zh-TW"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378692072"/>
                  </a:ext>
                </a:extLst>
              </a:tr>
              <a:tr h="434875">
                <a:tc>
                  <a:txBody>
                    <a:bodyPr/>
                    <a:lstStyle/>
                    <a:p>
                      <a:pPr marL="0" marR="0" indent="0" algn="ctr" rtl="0" latinLnBrk="0">
                        <a:spcBef>
                          <a:spcPts val="0"/>
                        </a:spcBef>
                        <a:spcAft>
                          <a:spcPts val="0"/>
                        </a:spcAft>
                      </a:pPr>
                      <a:r>
                        <a:rPr lang="af-ZA" altLang="zh-TW" sz="1400" spc="0" baseline="0">
                          <a:solidFill>
                            <a:schemeClr val="bg1"/>
                          </a:solidFill>
                          <a:effectLst/>
                          <a:latin typeface="Meiryo UI" panose="020B0604030504040204" pitchFamily="50" charset="-128"/>
                          <a:ea typeface="Meiryo UI" panose="020B0604030504040204" pitchFamily="50" charset="-128"/>
                          <a:cs typeface="Arial"/>
                        </a:rPr>
                        <a:t>4K (</a:t>
                      </a:r>
                      <a:r>
                        <a:rPr lang="af-ZA" altLang="zh-TW" sz="1400" spc="0" baseline="0" err="1">
                          <a:solidFill>
                            <a:schemeClr val="bg1"/>
                          </a:solidFill>
                          <a:effectLst/>
                          <a:latin typeface="Meiryo UI" panose="020B0604030504040204" pitchFamily="50" charset="-128"/>
                          <a:ea typeface="Meiryo UI" panose="020B0604030504040204" pitchFamily="50" charset="-128"/>
                          <a:cs typeface="Arial"/>
                        </a:rPr>
                        <a:t>ProRes</a:t>
                      </a:r>
                      <a:r>
                        <a:rPr lang="af-ZA" altLang="zh-TW" sz="1400" spc="0" baseline="0">
                          <a:solidFill>
                            <a:schemeClr val="bg1"/>
                          </a:solidFill>
                          <a:effectLst/>
                          <a:latin typeface="Meiryo UI" panose="020B0604030504040204" pitchFamily="50" charset="-128"/>
                          <a:ea typeface="Meiryo UI" panose="020B0604030504040204" pitchFamily="50" charset="-128"/>
                          <a:cs typeface="Arial"/>
                        </a:rPr>
                        <a:t> 422)</a:t>
                      </a:r>
                      <a:endParaRPr lang="af-ZA" altLang="zh-TW" sz="1400"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marL="0" marR="0" indent="0" algn="ctr" rtl="0" latinLnBrk="0">
                        <a:spcBef>
                          <a:spcPts val="0"/>
                        </a:spcBef>
                        <a:spcAft>
                          <a:spcPts val="0"/>
                        </a:spcAft>
                      </a:pPr>
                      <a:r>
                        <a:rPr lang="af-ZA" altLang="zh-TW" sz="1500" spc="0" baseline="0" dirty="0">
                          <a:solidFill>
                            <a:schemeClr val="bg1"/>
                          </a:solidFill>
                          <a:effectLst/>
                          <a:latin typeface="Meiryo UI" panose="020B0604030504040204" pitchFamily="50" charset="-128"/>
                          <a:ea typeface="Meiryo UI" panose="020B0604030504040204" pitchFamily="50" charset="-128"/>
                          <a:cs typeface="Arial"/>
                        </a:rPr>
                        <a:t>630 Mb/s</a:t>
                      </a:r>
                      <a:endParaRPr lang="af-ZA" altLang="zh-TW" b="1" dirty="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300 GB/hr</a:t>
                      </a:r>
                      <a:endParaRPr lang="af-ZA" altLang="zh-TW"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269511678"/>
                  </a:ext>
                </a:extLst>
              </a:tr>
              <a:tr h="411431">
                <a:tc>
                  <a:txBody>
                    <a:bodyPr/>
                    <a:lstStyle/>
                    <a:p>
                      <a:pPr marL="0" marR="0" indent="0" algn="ctr" rtl="0" latinLnBrk="0">
                        <a:spcBef>
                          <a:spcPts val="0"/>
                        </a:spcBef>
                        <a:spcAft>
                          <a:spcPts val="0"/>
                        </a:spcAft>
                      </a:pPr>
                      <a:r>
                        <a:rPr lang="af-ZA" altLang="zh-TW" sz="1400" spc="0" baseline="0" err="1">
                          <a:solidFill>
                            <a:schemeClr val="bg1"/>
                          </a:solidFill>
                          <a:effectLst/>
                          <a:latin typeface="Meiryo UI" panose="020B0604030504040204" pitchFamily="50" charset="-128"/>
                          <a:ea typeface="Meiryo UI" panose="020B0604030504040204" pitchFamily="50" charset="-128"/>
                          <a:cs typeface="Arial"/>
                        </a:rPr>
                        <a:t>BlackMagic</a:t>
                      </a:r>
                      <a:r>
                        <a:rPr lang="af-ZA" altLang="zh-TW" sz="1400" spc="0" baseline="0">
                          <a:solidFill>
                            <a:schemeClr val="bg1"/>
                          </a:solidFill>
                          <a:effectLst/>
                          <a:latin typeface="Meiryo UI" panose="020B0604030504040204" pitchFamily="50" charset="-128"/>
                          <a:ea typeface="Meiryo UI" panose="020B0604030504040204" pitchFamily="50" charset="-128"/>
                          <a:cs typeface="Arial"/>
                        </a:rPr>
                        <a:t> 4K</a:t>
                      </a:r>
                      <a:endParaRPr lang="af-ZA" altLang="zh-TW" sz="1400"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1.4 </a:t>
                      </a:r>
                      <a:r>
                        <a:rPr lang="af-ZA" altLang="zh-TW" sz="1500" spc="0" baseline="0" err="1">
                          <a:solidFill>
                            <a:schemeClr val="bg1"/>
                          </a:solidFill>
                          <a:effectLst/>
                          <a:latin typeface="Meiryo UI" panose="020B0604030504040204" pitchFamily="50" charset="-128"/>
                          <a:ea typeface="Meiryo UI" panose="020B0604030504040204" pitchFamily="50" charset="-128"/>
                          <a:cs typeface="Arial"/>
                        </a:rPr>
                        <a:t>Gb</a:t>
                      </a: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/s</a:t>
                      </a:r>
                      <a:endParaRPr lang="af-ZA" altLang="zh-TW"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630 GB/hr</a:t>
                      </a:r>
                      <a:endParaRPr lang="af-ZA" altLang="zh-TW"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3361326405"/>
                  </a:ext>
                </a:extLst>
              </a:tr>
              <a:tr h="428017">
                <a:tc>
                  <a:txBody>
                    <a:bodyPr/>
                    <a:lstStyle/>
                    <a:p>
                      <a:pPr marL="0" marR="0" indent="0" algn="ctr" rtl="0" latinLnBrk="0">
                        <a:spcBef>
                          <a:spcPts val="0"/>
                        </a:spcBef>
                        <a:spcAft>
                          <a:spcPts val="0"/>
                        </a:spcAft>
                      </a:pPr>
                      <a:r>
                        <a:rPr lang="af-ZA" altLang="zh-TW" sz="1400" spc="0" baseline="0" err="1">
                          <a:solidFill>
                            <a:schemeClr val="bg1"/>
                          </a:solidFill>
                          <a:effectLst/>
                          <a:latin typeface="Meiryo UI" panose="020B0604030504040204" pitchFamily="50" charset="-128"/>
                          <a:ea typeface="Meiryo UI" panose="020B0604030504040204" pitchFamily="50" charset="-128"/>
                          <a:cs typeface="Arial"/>
                        </a:rPr>
                        <a:t>Canon</a:t>
                      </a:r>
                      <a:r>
                        <a:rPr lang="af-ZA" altLang="zh-TW" sz="1400" spc="0" baseline="0">
                          <a:solidFill>
                            <a:schemeClr val="bg1"/>
                          </a:solidFill>
                          <a:effectLst/>
                          <a:latin typeface="Meiryo UI" panose="020B0604030504040204" pitchFamily="50" charset="-128"/>
                          <a:ea typeface="Meiryo UI" panose="020B0604030504040204" pitchFamily="50" charset="-128"/>
                          <a:cs typeface="Arial"/>
                        </a:rPr>
                        <a:t> 4K</a:t>
                      </a:r>
                      <a:endParaRPr lang="af-ZA" altLang="zh-TW" sz="1400"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2.3 </a:t>
                      </a:r>
                      <a:r>
                        <a:rPr lang="af-ZA" altLang="zh-TW" sz="1500" spc="0" baseline="0" err="1">
                          <a:solidFill>
                            <a:schemeClr val="bg1"/>
                          </a:solidFill>
                          <a:effectLst/>
                          <a:latin typeface="Meiryo UI" panose="020B0604030504040204" pitchFamily="50" charset="-128"/>
                          <a:ea typeface="Meiryo UI" panose="020B0604030504040204" pitchFamily="50" charset="-128"/>
                          <a:cs typeface="Arial"/>
                        </a:rPr>
                        <a:t>Gb</a:t>
                      </a: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/s</a:t>
                      </a:r>
                      <a:endParaRPr lang="af-ZA" altLang="zh-TW"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1 TB/hr</a:t>
                      </a:r>
                      <a:endParaRPr lang="af-ZA" altLang="zh-TW"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822426106"/>
                  </a:ext>
                </a:extLst>
              </a:tr>
              <a:tr h="408562">
                <a:tc>
                  <a:txBody>
                    <a:bodyPr/>
                    <a:lstStyle/>
                    <a:p>
                      <a:pPr marL="0" marR="0" indent="0" algn="ctr" rtl="0" latinLnBrk="0">
                        <a:spcBef>
                          <a:spcPts val="0"/>
                        </a:spcBef>
                        <a:spcAft>
                          <a:spcPts val="0"/>
                        </a:spcAft>
                      </a:pPr>
                      <a:r>
                        <a:rPr lang="af-ZA" altLang="zh-TW" sz="1400" spc="0" baseline="0" err="1">
                          <a:solidFill>
                            <a:schemeClr val="bg1"/>
                          </a:solidFill>
                          <a:effectLst/>
                          <a:latin typeface="Meiryo UI" panose="020B0604030504040204" pitchFamily="50" charset="-128"/>
                          <a:ea typeface="Meiryo UI" panose="020B0604030504040204" pitchFamily="50" charset="-128"/>
                          <a:cs typeface="Arial"/>
                        </a:rPr>
                        <a:t>Phantom</a:t>
                      </a:r>
                      <a:r>
                        <a:rPr lang="af-ZA" altLang="zh-TW" sz="1400" spc="0" baseline="0">
                          <a:solidFill>
                            <a:schemeClr val="bg1"/>
                          </a:solidFill>
                          <a:effectLst/>
                          <a:latin typeface="Meiryo UI" panose="020B0604030504040204" pitchFamily="50" charset="-128"/>
                          <a:ea typeface="Meiryo UI" panose="020B0604030504040204" pitchFamily="50" charset="-128"/>
                          <a:cs typeface="Arial"/>
                        </a:rPr>
                        <a:t> </a:t>
                      </a:r>
                      <a:r>
                        <a:rPr lang="af-ZA" altLang="zh-TW" sz="1400" spc="0" baseline="0" err="1">
                          <a:solidFill>
                            <a:schemeClr val="bg1"/>
                          </a:solidFill>
                          <a:effectLst/>
                          <a:latin typeface="Meiryo UI" panose="020B0604030504040204" pitchFamily="50" charset="-128"/>
                          <a:ea typeface="Meiryo UI" panose="020B0604030504040204" pitchFamily="50" charset="-128"/>
                          <a:cs typeface="Arial"/>
                        </a:rPr>
                        <a:t>Flex</a:t>
                      </a:r>
                      <a:r>
                        <a:rPr lang="af-ZA" altLang="zh-TW" sz="1400" spc="0" baseline="0">
                          <a:solidFill>
                            <a:schemeClr val="bg1"/>
                          </a:solidFill>
                          <a:effectLst/>
                          <a:latin typeface="Meiryo UI" panose="020B0604030504040204" pitchFamily="50" charset="-128"/>
                          <a:ea typeface="Meiryo UI" panose="020B0604030504040204" pitchFamily="50" charset="-128"/>
                          <a:cs typeface="Arial"/>
                        </a:rPr>
                        <a:t> 4K</a:t>
                      </a:r>
                      <a:endParaRPr lang="af-ZA" altLang="zh-TW" sz="1400"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2.3 </a:t>
                      </a:r>
                      <a:r>
                        <a:rPr lang="af-ZA" altLang="zh-TW" sz="1500" spc="0" baseline="0" err="1">
                          <a:solidFill>
                            <a:schemeClr val="bg1"/>
                          </a:solidFill>
                          <a:effectLst/>
                          <a:latin typeface="Meiryo UI" panose="020B0604030504040204" pitchFamily="50" charset="-128"/>
                          <a:ea typeface="Meiryo UI" panose="020B0604030504040204" pitchFamily="50" charset="-128"/>
                          <a:cs typeface="Arial"/>
                        </a:rPr>
                        <a:t>Gb</a:t>
                      </a: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/s</a:t>
                      </a:r>
                      <a:endParaRPr lang="af-ZA" altLang="zh-TW"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1 TB/hr</a:t>
                      </a:r>
                      <a:endParaRPr lang="af-ZA" altLang="zh-TW"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2010601936"/>
                  </a:ext>
                </a:extLst>
              </a:tr>
              <a:tr h="398834">
                <a:tc>
                  <a:txBody>
                    <a:bodyPr/>
                    <a:lstStyle/>
                    <a:p>
                      <a:pPr marL="0" marR="0" indent="0" algn="ctr" rtl="0" latinLnBrk="0">
                        <a:spcBef>
                          <a:spcPts val="0"/>
                        </a:spcBef>
                        <a:spcAft>
                          <a:spcPts val="0"/>
                        </a:spcAft>
                      </a:pPr>
                      <a:r>
                        <a:rPr lang="af-ZA" altLang="zh-TW" sz="1400" spc="0" baseline="0">
                          <a:solidFill>
                            <a:schemeClr val="bg1"/>
                          </a:solidFill>
                          <a:effectLst/>
                          <a:latin typeface="Meiryo UI" panose="020B0604030504040204" pitchFamily="50" charset="-128"/>
                          <a:ea typeface="Meiryo UI" panose="020B0604030504040204" pitchFamily="50" charset="-128"/>
                          <a:cs typeface="Arial"/>
                        </a:rPr>
                        <a:t>Red 8K</a:t>
                      </a:r>
                      <a:endParaRPr lang="af-ZA" altLang="zh-TW" sz="1400"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2.4 </a:t>
                      </a:r>
                      <a:r>
                        <a:rPr lang="af-ZA" altLang="zh-TW" sz="1500" spc="0" baseline="0" err="1">
                          <a:solidFill>
                            <a:schemeClr val="bg1"/>
                          </a:solidFill>
                          <a:effectLst/>
                          <a:latin typeface="Meiryo UI" panose="020B0604030504040204" pitchFamily="50" charset="-128"/>
                          <a:ea typeface="Meiryo UI" panose="020B0604030504040204" pitchFamily="50" charset="-128"/>
                          <a:cs typeface="Arial"/>
                        </a:rPr>
                        <a:t>Gb</a:t>
                      </a: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/s</a:t>
                      </a:r>
                      <a:endParaRPr lang="af-ZA" altLang="zh-TW"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1.1 TB/hr</a:t>
                      </a:r>
                      <a:endParaRPr lang="af-ZA" altLang="zh-TW"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11489697"/>
                  </a:ext>
                </a:extLst>
              </a:tr>
              <a:tr h="418290">
                <a:tc>
                  <a:txBody>
                    <a:bodyPr/>
                    <a:lstStyle/>
                    <a:p>
                      <a:pPr marL="0" marR="0" indent="0" algn="ctr" rtl="0" latinLnBrk="0">
                        <a:spcBef>
                          <a:spcPts val="0"/>
                        </a:spcBef>
                        <a:spcAft>
                          <a:spcPts val="0"/>
                        </a:spcAft>
                      </a:pPr>
                      <a:r>
                        <a:rPr lang="af-ZA" altLang="zh-TW" sz="1400" spc="0" baseline="0">
                          <a:solidFill>
                            <a:schemeClr val="bg1"/>
                          </a:solidFill>
                          <a:effectLst/>
                          <a:latin typeface="Meiryo UI" panose="020B0604030504040204" pitchFamily="50" charset="-128"/>
                          <a:ea typeface="Meiryo UI" panose="020B0604030504040204" pitchFamily="50" charset="-128"/>
                          <a:cs typeface="Arial"/>
                        </a:rPr>
                        <a:t>ARRI Alexa 6.5K</a:t>
                      </a:r>
                      <a:r>
                        <a:rPr lang="af-ZA" sz="1400" spc="0" baseline="0">
                          <a:solidFill>
                            <a:schemeClr val="bg1"/>
                          </a:solidFill>
                          <a:effectLst/>
                          <a:latin typeface="Meiryo UI" panose="020B0604030504040204" pitchFamily="50" charset="-128"/>
                          <a:ea typeface="Meiryo UI" panose="020B0604030504040204" pitchFamily="50" charset="-128"/>
                          <a:cs typeface="Arial"/>
                        </a:rPr>
                        <a:t> RAW</a:t>
                      </a:r>
                      <a:endParaRPr lang="af-ZA" altLang="zh-TW" sz="1400"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ap="flat" cmpd="sng" algn="ctr">
                      <a:solidFill>
                        <a:srgbClr val="29FFB8"/>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7.3 </a:t>
                      </a:r>
                      <a:r>
                        <a:rPr lang="af-ZA" altLang="zh-TW" sz="1500" spc="0" baseline="0" err="1">
                          <a:solidFill>
                            <a:schemeClr val="bg1"/>
                          </a:solidFill>
                          <a:effectLst/>
                          <a:latin typeface="Meiryo UI" panose="020B0604030504040204" pitchFamily="50" charset="-128"/>
                          <a:ea typeface="Meiryo UI" panose="020B0604030504040204" pitchFamily="50" charset="-128"/>
                          <a:cs typeface="Arial"/>
                        </a:rPr>
                        <a:t>Gb</a:t>
                      </a:r>
                      <a:r>
                        <a:rPr lang="af-ZA" altLang="zh-TW" sz="1500" spc="0" baseline="0">
                          <a:solidFill>
                            <a:schemeClr val="bg1"/>
                          </a:solidFill>
                          <a:effectLst/>
                          <a:latin typeface="Meiryo UI" panose="020B0604030504040204" pitchFamily="50" charset="-128"/>
                          <a:ea typeface="Meiryo UI" panose="020B0604030504040204" pitchFamily="50" charset="-128"/>
                          <a:cs typeface="Arial"/>
                        </a:rPr>
                        <a:t>/s</a:t>
                      </a:r>
                      <a:endParaRPr lang="af-ZA" altLang="zh-TW" b="1">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ap="flat" cmpd="sng" algn="ctr">
                      <a:solidFill>
                        <a:srgbClr val="29FFB8"/>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0" marR="0" indent="0" algn="ctr" rtl="0" latinLnBrk="0">
                        <a:spcBef>
                          <a:spcPts val="0"/>
                        </a:spcBef>
                        <a:spcAft>
                          <a:spcPts val="0"/>
                        </a:spcAft>
                      </a:pPr>
                      <a:r>
                        <a:rPr lang="af-ZA" altLang="zh-TW" sz="1500" spc="0" baseline="0" dirty="0">
                          <a:solidFill>
                            <a:schemeClr val="bg1"/>
                          </a:solidFill>
                          <a:effectLst/>
                          <a:latin typeface="Meiryo UI" panose="020B0604030504040204" pitchFamily="50" charset="-128"/>
                          <a:ea typeface="Meiryo UI" panose="020B0604030504040204" pitchFamily="50" charset="-128"/>
                          <a:cs typeface="Arial"/>
                        </a:rPr>
                        <a:t>3.3 TB/hr</a:t>
                      </a:r>
                      <a:endParaRPr lang="af-ZA" altLang="zh-TW" b="1" dirty="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ap="flat" cmpd="sng" algn="ctr">
                      <a:solidFill>
                        <a:srgbClr val="29FFB8"/>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2814413815"/>
                  </a:ext>
                </a:extLst>
              </a:tr>
            </a:tbl>
          </a:graphicData>
        </a:graphic>
      </p:graphicFrame>
    </p:spTree>
    <p:extLst>
      <p:ext uri="{BB962C8B-B14F-4D97-AF65-F5344CB8AC3E}">
        <p14:creationId xmlns:p14="http://schemas.microsoft.com/office/powerpoint/2010/main" val="385114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20" name="圖片 19">
            <a:extLst>
              <a:ext uri="{FF2B5EF4-FFF2-40B4-BE49-F238E27FC236}">
                <a16:creationId xmlns:a16="http://schemas.microsoft.com/office/drawing/2014/main" id="{43944BF3-10A4-F174-3AB4-2FBA88F343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0620" y="2443561"/>
            <a:ext cx="1928922" cy="1205790"/>
          </a:xfrm>
          <a:prstGeom prst="rect">
            <a:avLst/>
          </a:prstGeom>
          <a:ln>
            <a:noFill/>
          </a:ln>
          <a:effectLst>
            <a:outerShdw blurRad="495300" dist="279400" dir="5400000" algn="t" rotWithShape="0">
              <a:prstClr val="black">
                <a:alpha val="40000"/>
              </a:prstClr>
            </a:outerShdw>
          </a:effectLst>
        </p:spPr>
      </p:pic>
      <p:sp>
        <p:nvSpPr>
          <p:cNvPr id="19" name="文字方塊 18">
            <a:extLst>
              <a:ext uri="{FF2B5EF4-FFF2-40B4-BE49-F238E27FC236}">
                <a16:creationId xmlns:a16="http://schemas.microsoft.com/office/drawing/2014/main" id="{2374CAD5-725E-0DDD-38E3-E9EC4A7B8E8D}"/>
              </a:ext>
            </a:extLst>
          </p:cNvPr>
          <p:cNvSpPr txBox="1"/>
          <p:nvPr/>
        </p:nvSpPr>
        <p:spPr>
          <a:xfrm>
            <a:off x="88900" y="5666317"/>
            <a:ext cx="21399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zh-TW" altLang="en-US" sz="1000">
              <a:solidFill>
                <a:srgbClr val="FFFFFF"/>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3" name="文字方塊 22">
            <a:extLst>
              <a:ext uri="{FF2B5EF4-FFF2-40B4-BE49-F238E27FC236}">
                <a16:creationId xmlns:a16="http://schemas.microsoft.com/office/drawing/2014/main" id="{9A62F192-DA8F-AFD1-2B10-C50EA0AC9100}"/>
              </a:ext>
            </a:extLst>
          </p:cNvPr>
          <p:cNvSpPr txBox="1"/>
          <p:nvPr/>
        </p:nvSpPr>
        <p:spPr>
          <a:xfrm>
            <a:off x="8592297" y="3499898"/>
            <a:ext cx="298717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Meiryo UI" panose="020B0604030504040204" pitchFamily="50" charset="-128"/>
                <a:ea typeface="Meiryo UI" panose="020B0604030504040204" pitchFamily="50" charset="-128"/>
                <a:cs typeface="Arial"/>
              </a:rPr>
              <a:t>*TBS-h574TX の SSD 1 </a:t>
            </a:r>
            <a:r>
              <a:rPr lang="en-US" sz="1400" b="1" err="1">
                <a:latin typeface="Meiryo UI" panose="020B0604030504040204" pitchFamily="50" charset="-128"/>
                <a:ea typeface="Meiryo UI" panose="020B0604030504040204" pitchFamily="50" charset="-128"/>
                <a:cs typeface="Arial"/>
              </a:rPr>
              <a:t>をシステムディスクとして設定します。残りのSSD</a:t>
            </a:r>
            <a:r>
              <a:rPr lang="en-US" sz="1400" b="1">
                <a:latin typeface="Meiryo UI" panose="020B0604030504040204" pitchFamily="50" charset="-128"/>
                <a:ea typeface="Meiryo UI" panose="020B0604030504040204" pitchFamily="50" charset="-128"/>
                <a:cs typeface="Arial"/>
              </a:rPr>
              <a:t> 2~5はRAIDまたはシングルディスクのセットアップが可能です。ホットスワップ対応により、シャットダウンすることなくストレージプールを別のTBS-h574TXに移行できます。</a:t>
            </a:r>
            <a:endParaRPr lang="en-US" b="1">
              <a:latin typeface="Meiryo UI" panose="020B0604030504040204" pitchFamily="50" charset="-128"/>
              <a:ea typeface="Meiryo UI" panose="020B0604030504040204" pitchFamily="50" charset="-128"/>
            </a:endParaRPr>
          </a:p>
        </p:txBody>
      </p:sp>
      <p:sp>
        <p:nvSpPr>
          <p:cNvPr id="4" name="文字方塊 3">
            <a:extLst>
              <a:ext uri="{FF2B5EF4-FFF2-40B4-BE49-F238E27FC236}">
                <a16:creationId xmlns:a16="http://schemas.microsoft.com/office/drawing/2014/main" id="{EE803168-1B5F-B4D6-DCF6-AC4CE6E14923}"/>
              </a:ext>
            </a:extLst>
          </p:cNvPr>
          <p:cNvSpPr txBox="1"/>
          <p:nvPr/>
        </p:nvSpPr>
        <p:spPr>
          <a:xfrm>
            <a:off x="1097037" y="2540963"/>
            <a:ext cx="4564565"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200"/>
              </a:lnSpc>
            </a:pPr>
            <a:r>
              <a:rPr lang="en-US" altLang="zh-TW" sz="1300">
                <a:latin typeface="Meiryo UI" panose="020B0604030504040204" pitchFamily="50" charset="-128"/>
                <a:ea typeface="Meiryo UI" panose="020B0604030504040204" pitchFamily="50" charset="-128"/>
                <a:cs typeface="Arial"/>
              </a:rPr>
              <a:t>TBS-h574TX</a:t>
            </a:r>
            <a:r>
              <a:rPr lang="zh-TW" altLang="en-US" sz="1300">
                <a:latin typeface="Meiryo UI" panose="020B0604030504040204" pitchFamily="50" charset="-128"/>
                <a:ea typeface="Meiryo UI" panose="020B0604030504040204" pitchFamily="50" charset="-128"/>
                <a:cs typeface="Arial"/>
              </a:rPr>
              <a:t>を</a:t>
            </a:r>
            <a:r>
              <a:rPr lang="en-US" altLang="zh-TW" sz="1300">
                <a:latin typeface="Meiryo UI" panose="020B0604030504040204" pitchFamily="50" charset="-128"/>
                <a:ea typeface="Meiryo UI" panose="020B0604030504040204" pitchFamily="50" charset="-128"/>
                <a:cs typeface="Arial"/>
              </a:rPr>
              <a:t>2</a:t>
            </a:r>
            <a:r>
              <a:rPr lang="zh-TW" altLang="en-US" sz="1300">
                <a:latin typeface="Meiryo UI" panose="020B0604030504040204" pitchFamily="50" charset="-128"/>
                <a:ea typeface="Meiryo UI" panose="020B0604030504040204" pitchFamily="50" charset="-128"/>
                <a:cs typeface="Arial"/>
              </a:rPr>
              <a:t>か所の作業チームごとに構成し、システムディスクと</a:t>
            </a:r>
            <a:r>
              <a:rPr lang="en-US" altLang="zh-TW" sz="1300">
                <a:latin typeface="Meiryo UI" panose="020B0604030504040204" pitchFamily="50" charset="-128"/>
                <a:ea typeface="Meiryo UI" panose="020B0604030504040204" pitchFamily="50" charset="-128"/>
                <a:cs typeface="Arial"/>
              </a:rPr>
              <a:t>RAID</a:t>
            </a:r>
            <a:r>
              <a:rPr lang="zh-TW" altLang="en-US" sz="1300">
                <a:latin typeface="Meiryo UI" panose="020B0604030504040204" pitchFamily="50" charset="-128"/>
                <a:ea typeface="Meiryo UI" panose="020B0604030504040204" pitchFamily="50" charset="-128"/>
                <a:cs typeface="Arial"/>
              </a:rPr>
              <a:t>構成を設定することができます。便利なホットスワップ技術により、</a:t>
            </a:r>
            <a:r>
              <a:rPr lang="en-US" altLang="zh-TW" sz="1300">
                <a:latin typeface="Meiryo UI" panose="020B0604030504040204" pitchFamily="50" charset="-128"/>
                <a:ea typeface="Meiryo UI" panose="020B0604030504040204" pitchFamily="50" charset="-128"/>
                <a:cs typeface="Arial"/>
              </a:rPr>
              <a:t>SSD</a:t>
            </a:r>
            <a:r>
              <a:rPr lang="zh-TW" altLang="en-US" sz="1300">
                <a:latin typeface="Meiryo UI" panose="020B0604030504040204" pitchFamily="50" charset="-128"/>
                <a:ea typeface="Meiryo UI" panose="020B0604030504040204" pitchFamily="50" charset="-128"/>
                <a:cs typeface="Arial"/>
              </a:rPr>
              <a:t>を外付けハードドライブのように使用することができます。</a:t>
            </a:r>
            <a:r>
              <a:rPr lang="en-US" altLang="zh-TW" sz="1300">
                <a:latin typeface="Meiryo UI" panose="020B0604030504040204" pitchFamily="50" charset="-128"/>
                <a:ea typeface="Meiryo UI" panose="020B0604030504040204" pitchFamily="50" charset="-128"/>
                <a:cs typeface="Arial"/>
              </a:rPr>
              <a:t>NAS</a:t>
            </a:r>
            <a:r>
              <a:rPr lang="zh-TW" altLang="en-US" sz="1300">
                <a:latin typeface="Meiryo UI" panose="020B0604030504040204" pitchFamily="50" charset="-128"/>
                <a:ea typeface="Meiryo UI" panose="020B0604030504040204" pitchFamily="50" charset="-128"/>
                <a:cs typeface="Arial"/>
              </a:rPr>
              <a:t> </a:t>
            </a:r>
            <a:r>
              <a:rPr lang="en-US" altLang="zh-TW" sz="1300">
                <a:latin typeface="Meiryo UI" panose="020B0604030504040204" pitchFamily="50" charset="-128"/>
                <a:ea typeface="Meiryo UI" panose="020B0604030504040204" pitchFamily="50" charset="-128"/>
                <a:cs typeface="Arial"/>
              </a:rPr>
              <a:t>A</a:t>
            </a:r>
            <a:r>
              <a:rPr lang="zh-TW" altLang="en-US" sz="1300">
                <a:latin typeface="Meiryo UI" panose="020B0604030504040204" pitchFamily="50" charset="-128"/>
                <a:ea typeface="Meiryo UI" panose="020B0604030504040204" pitchFamily="50" charset="-128"/>
                <a:cs typeface="Arial"/>
              </a:rPr>
              <a:t>から</a:t>
            </a:r>
            <a:r>
              <a:rPr lang="en-US" altLang="zh-TW" sz="1300">
                <a:latin typeface="Meiryo UI" panose="020B0604030504040204" pitchFamily="50" charset="-128"/>
                <a:ea typeface="Meiryo UI" panose="020B0604030504040204" pitchFamily="50" charset="-128"/>
                <a:cs typeface="Arial"/>
              </a:rPr>
              <a:t>SSD</a:t>
            </a:r>
            <a:r>
              <a:rPr lang="zh-TW" altLang="en-US" sz="1300">
                <a:latin typeface="Meiryo UI" panose="020B0604030504040204" pitchFamily="50" charset="-128"/>
                <a:ea typeface="Meiryo UI" panose="020B0604030504040204" pitchFamily="50" charset="-128"/>
                <a:cs typeface="Arial"/>
              </a:rPr>
              <a:t>を取り外して</a:t>
            </a:r>
            <a:r>
              <a:rPr lang="en-US" altLang="zh-TW" sz="1300">
                <a:latin typeface="Meiryo UI" panose="020B0604030504040204" pitchFamily="50" charset="-128"/>
                <a:ea typeface="Meiryo UI" panose="020B0604030504040204" pitchFamily="50" charset="-128"/>
                <a:cs typeface="Arial"/>
              </a:rPr>
              <a:t>NAS</a:t>
            </a:r>
            <a:r>
              <a:rPr lang="zh-TW" altLang="en-US" sz="1300">
                <a:latin typeface="Meiryo UI" panose="020B0604030504040204" pitchFamily="50" charset="-128"/>
                <a:ea typeface="Meiryo UI" panose="020B0604030504040204" pitchFamily="50" charset="-128"/>
                <a:cs typeface="Arial"/>
              </a:rPr>
              <a:t> </a:t>
            </a:r>
            <a:r>
              <a:rPr lang="en-US" altLang="zh-TW" sz="1300">
                <a:latin typeface="Meiryo UI" panose="020B0604030504040204" pitchFamily="50" charset="-128"/>
                <a:ea typeface="Meiryo UI" panose="020B0604030504040204" pitchFamily="50" charset="-128"/>
                <a:cs typeface="Arial"/>
              </a:rPr>
              <a:t>B</a:t>
            </a:r>
            <a:r>
              <a:rPr lang="zh-TW" altLang="en-US" sz="1300">
                <a:latin typeface="Meiryo UI" panose="020B0604030504040204" pitchFamily="50" charset="-128"/>
                <a:ea typeface="Meiryo UI" panose="020B0604030504040204" pitchFamily="50" charset="-128"/>
                <a:cs typeface="Arial"/>
              </a:rPr>
              <a:t>に取り付けることで、大量のファイルの転送を完了します。</a:t>
            </a:r>
            <a:br>
              <a:rPr lang="zh-TW" altLang="en-US" sz="1300">
                <a:latin typeface="Meiryo UI" panose="020B0604030504040204" pitchFamily="50" charset="-128"/>
                <a:ea typeface="Meiryo UI" panose="020B0604030504040204" pitchFamily="50" charset="-128"/>
                <a:cs typeface="Arial" panose="020B0604020202020204" pitchFamily="34" charset="0"/>
              </a:rPr>
            </a:br>
            <a:br>
              <a:rPr lang="zh-TW" altLang="en-US" sz="1300">
                <a:latin typeface="Meiryo UI" panose="020B0604030504040204" pitchFamily="50" charset="-128"/>
                <a:ea typeface="Meiryo UI" panose="020B0604030504040204" pitchFamily="50" charset="-128"/>
                <a:cs typeface="Arial" panose="020B0604020202020204" pitchFamily="34" charset="0"/>
              </a:rPr>
            </a:br>
            <a:r>
              <a:rPr lang="zh-TW" altLang="en-US" sz="1300" b="1">
                <a:latin typeface="Meiryo UI" panose="020B0604030504040204" pitchFamily="50" charset="-128"/>
                <a:ea typeface="Meiryo UI" panose="020B0604030504040204" pitchFamily="50" charset="-128"/>
                <a:cs typeface="Arial"/>
              </a:rPr>
              <a:t>リモートチームワークのメリット</a:t>
            </a:r>
            <a:r>
              <a:rPr lang="zh-TW" sz="1300" b="1">
                <a:latin typeface="Meiryo UI" panose="020B0604030504040204" pitchFamily="50" charset="-128"/>
                <a:ea typeface="Meiryo UI" panose="020B0604030504040204" pitchFamily="50" charset="-128"/>
                <a:cs typeface="Arial"/>
              </a:rPr>
              <a:t>：</a:t>
            </a:r>
            <a:endParaRPr lang="en-US" altLang="zh-TW">
              <a:latin typeface="Meiryo UI" panose="020B0604030504040204" pitchFamily="50" charset="-128"/>
              <a:ea typeface="Meiryo UI" panose="020B0604030504040204" pitchFamily="50" charset="-128"/>
              <a:cs typeface="Arial"/>
            </a:endParaRPr>
          </a:p>
          <a:p>
            <a:pPr marL="171450" indent="-171450">
              <a:lnSpc>
                <a:spcPts val="2200"/>
              </a:lnSpc>
              <a:buFont typeface="Arial"/>
              <a:buChar char="•"/>
            </a:pPr>
            <a:r>
              <a:rPr lang="en-US" altLang="zh-TW" sz="1300" err="1">
                <a:latin typeface="Meiryo UI" panose="020B0604030504040204" pitchFamily="50" charset="-128"/>
                <a:ea typeface="Meiryo UI" panose="020B0604030504040204" pitchFamily="50" charset="-128"/>
                <a:cs typeface="Arial"/>
              </a:rPr>
              <a:t>ホットスワップ機能により、大容量メディアファイルを物理的に転送可能</a:t>
            </a:r>
            <a:endParaRPr lang="zh-TW" altLang="en-US" sz="1200">
              <a:latin typeface="Meiryo UI" panose="020B0604030504040204" pitchFamily="50" charset="-128"/>
              <a:ea typeface="Meiryo UI" panose="020B0604030504040204" pitchFamily="50" charset="-128"/>
              <a:cs typeface="Arial"/>
            </a:endParaRPr>
          </a:p>
        </p:txBody>
      </p:sp>
      <p:cxnSp>
        <p:nvCxnSpPr>
          <p:cNvPr id="276" name="直線單箭頭接點 275">
            <a:extLst>
              <a:ext uri="{FF2B5EF4-FFF2-40B4-BE49-F238E27FC236}">
                <a16:creationId xmlns:a16="http://schemas.microsoft.com/office/drawing/2014/main" id="{8B8D279A-EC71-06E7-E829-0B5720D72F44}"/>
              </a:ext>
            </a:extLst>
          </p:cNvPr>
          <p:cNvCxnSpPr>
            <a:cxnSpLocks/>
          </p:cNvCxnSpPr>
          <p:nvPr/>
        </p:nvCxnSpPr>
        <p:spPr>
          <a:xfrm flipH="1">
            <a:off x="7525623" y="4467050"/>
            <a:ext cx="4070" cy="668520"/>
          </a:xfrm>
          <a:prstGeom prst="straightConnector1">
            <a:avLst/>
          </a:prstGeom>
          <a:ln w="15875"/>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231DAC6F-510A-6BA3-D967-36A1B3AF0FEB}"/>
              </a:ext>
            </a:extLst>
          </p:cNvPr>
          <p:cNvSpPr txBox="1"/>
          <p:nvPr/>
        </p:nvSpPr>
        <p:spPr>
          <a:xfrm>
            <a:off x="1097037" y="5789427"/>
            <a:ext cx="4825122"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900">
                <a:latin typeface="Meiryo UI" panose="020B0604030504040204" pitchFamily="50" charset="-128"/>
                <a:ea typeface="Meiryo UI" panose="020B0604030504040204" pitchFamily="50" charset="-128"/>
                <a:cs typeface="Arial"/>
              </a:rPr>
              <a:t>*</a:t>
            </a:r>
            <a:r>
              <a:rPr lang="en-US" altLang="zh-TW" sz="900" err="1">
                <a:latin typeface="Meiryo UI" panose="020B0604030504040204" pitchFamily="50" charset="-128"/>
                <a:ea typeface="Meiryo UI" panose="020B0604030504040204" pitchFamily="50" charset="-128"/>
                <a:cs typeface="Arial"/>
              </a:rPr>
              <a:t>注記</a:t>
            </a:r>
            <a:r>
              <a:rPr lang="en-US" altLang="zh-TW" sz="900">
                <a:latin typeface="Meiryo UI" panose="020B0604030504040204" pitchFamily="50" charset="-128"/>
                <a:ea typeface="Meiryo UI" panose="020B0604030504040204" pitchFamily="50" charset="-128"/>
                <a:cs typeface="Arial"/>
              </a:rPr>
              <a:t> : </a:t>
            </a:r>
          </a:p>
          <a:p>
            <a:pPr marL="171450" indent="-171450">
              <a:buFont typeface="Arial"/>
              <a:buChar char="•"/>
            </a:pPr>
            <a:r>
              <a:rPr lang="en-US" altLang="zh-TW" sz="900" err="1">
                <a:latin typeface="Meiryo UI" panose="020B0604030504040204" pitchFamily="50" charset="-128"/>
                <a:ea typeface="Meiryo UI" panose="020B0604030504040204" pitchFamily="50" charset="-128"/>
                <a:cs typeface="Arial"/>
              </a:rPr>
              <a:t>ストレージプールを移行する前に、Storage</a:t>
            </a:r>
            <a:r>
              <a:rPr lang="en-US" altLang="zh-TW" sz="900">
                <a:latin typeface="Meiryo UI" panose="020B0604030504040204" pitchFamily="50" charset="-128"/>
                <a:ea typeface="Meiryo UI" panose="020B0604030504040204" pitchFamily="50" charset="-128"/>
                <a:cs typeface="Arial"/>
              </a:rPr>
              <a:t> &amp; Snapshots の "Safely Detach Pool "</a:t>
            </a:r>
            <a:r>
              <a:rPr lang="en-US" altLang="zh-TW" sz="900" err="1">
                <a:latin typeface="Meiryo UI" panose="020B0604030504040204" pitchFamily="50" charset="-128"/>
                <a:ea typeface="Meiryo UI" panose="020B0604030504040204" pitchFamily="50" charset="-128"/>
                <a:cs typeface="Arial"/>
              </a:rPr>
              <a:t>をクリックする必要があります</a:t>
            </a:r>
            <a:r>
              <a:rPr lang="en-US" altLang="zh-TW" sz="900">
                <a:latin typeface="Meiryo UI" panose="020B0604030504040204" pitchFamily="50" charset="-128"/>
                <a:ea typeface="Meiryo UI" panose="020B0604030504040204" pitchFamily="50" charset="-128"/>
                <a:cs typeface="Arial"/>
              </a:rPr>
              <a:t>。</a:t>
            </a:r>
            <a:endParaRPr lang="en-US" altLang="zh-TW" sz="900">
              <a:latin typeface="Meiryo UI" panose="020B0604030504040204" pitchFamily="50" charset="-128"/>
              <a:ea typeface="Meiryo UI" panose="020B0604030504040204" pitchFamily="50" charset="-128"/>
              <a:cs typeface="Arial" panose="020B0604020202020204" pitchFamily="34" charset="0"/>
            </a:endParaRPr>
          </a:p>
          <a:p>
            <a:pPr marL="171450" indent="-171450">
              <a:buFont typeface="Arial"/>
              <a:buChar char="•"/>
            </a:pPr>
            <a:r>
              <a:rPr lang="en-US" altLang="zh-TW" sz="900" err="1">
                <a:latin typeface="Meiryo UI" panose="020B0604030504040204" pitchFamily="50" charset="-128"/>
                <a:ea typeface="Meiryo UI" panose="020B0604030504040204" pitchFamily="50" charset="-128"/>
                <a:cs typeface="Arial"/>
              </a:rPr>
              <a:t>ストレージプールを再構築するには、Storage</a:t>
            </a:r>
            <a:r>
              <a:rPr lang="en-US" altLang="zh-TW" sz="900">
                <a:latin typeface="Meiryo UI" panose="020B0604030504040204" pitchFamily="50" charset="-128"/>
                <a:ea typeface="Meiryo UI" panose="020B0604030504040204" pitchFamily="50" charset="-128"/>
                <a:cs typeface="Arial"/>
              </a:rPr>
              <a:t> &amp; </a:t>
            </a:r>
            <a:r>
              <a:rPr lang="en-US" altLang="zh-TW" sz="900" err="1">
                <a:latin typeface="Meiryo UI" panose="020B0604030504040204" pitchFamily="50" charset="-128"/>
                <a:ea typeface="Meiryo UI" panose="020B0604030504040204" pitchFamily="50" charset="-128"/>
                <a:cs typeface="Arial"/>
              </a:rPr>
              <a:t>Snapshotsの</a:t>
            </a:r>
            <a:r>
              <a:rPr lang="en-US" altLang="zh-TW" sz="900">
                <a:latin typeface="Meiryo UI" panose="020B0604030504040204" pitchFamily="50" charset="-128"/>
                <a:ea typeface="Meiryo UI" panose="020B0604030504040204" pitchFamily="50" charset="-128"/>
                <a:cs typeface="Arial"/>
              </a:rPr>
              <a:t> "Rebuild Storage Pool "</a:t>
            </a:r>
            <a:r>
              <a:rPr lang="en-US" altLang="zh-TW" sz="900" err="1">
                <a:latin typeface="Meiryo UI" panose="020B0604030504040204" pitchFamily="50" charset="-128"/>
                <a:ea typeface="Meiryo UI" panose="020B0604030504040204" pitchFamily="50" charset="-128"/>
                <a:cs typeface="Arial"/>
              </a:rPr>
              <a:t>をクリックします</a:t>
            </a:r>
            <a:r>
              <a:rPr lang="en-US" altLang="zh-TW" sz="900">
                <a:latin typeface="Meiryo UI" panose="020B0604030504040204" pitchFamily="50" charset="-128"/>
                <a:ea typeface="Meiryo UI" panose="020B0604030504040204" pitchFamily="50" charset="-128"/>
                <a:cs typeface="Arial"/>
              </a:rPr>
              <a:t>。</a:t>
            </a:r>
            <a:endParaRPr lang="en-US" altLang="zh-TW" sz="900">
              <a:latin typeface="Meiryo UI" panose="020B0604030504040204" pitchFamily="50" charset="-128"/>
              <a:ea typeface="Meiryo UI" panose="020B0604030504040204" pitchFamily="50" charset="-128"/>
              <a:cs typeface="Arial" panose="020B0604020202020204" pitchFamily="34" charset="0"/>
            </a:endParaRPr>
          </a:p>
        </p:txBody>
      </p:sp>
      <p:sp>
        <p:nvSpPr>
          <p:cNvPr id="6" name="矩形 5">
            <a:extLst>
              <a:ext uri="{FF2B5EF4-FFF2-40B4-BE49-F238E27FC236}">
                <a16:creationId xmlns:a16="http://schemas.microsoft.com/office/drawing/2014/main" id="{2FBB8E2C-B18E-C062-AB25-DCAB03EFBC38}"/>
              </a:ext>
            </a:extLst>
          </p:cNvPr>
          <p:cNvSpPr/>
          <p:nvPr/>
        </p:nvSpPr>
        <p:spPr>
          <a:xfrm rot="5400000">
            <a:off x="6398404" y="3684156"/>
            <a:ext cx="621824" cy="269488"/>
          </a:xfrm>
          <a:prstGeom prst="rect">
            <a:avLst/>
          </a:prstGeom>
          <a:solidFill>
            <a:srgbClr val="92D05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SSD 1</a:t>
            </a:r>
          </a:p>
        </p:txBody>
      </p:sp>
      <p:sp>
        <p:nvSpPr>
          <p:cNvPr id="7" name="矩形 6">
            <a:extLst>
              <a:ext uri="{FF2B5EF4-FFF2-40B4-BE49-F238E27FC236}">
                <a16:creationId xmlns:a16="http://schemas.microsoft.com/office/drawing/2014/main" id="{4F51D95E-4712-11EC-CFCD-7F6B77AE283D}"/>
              </a:ext>
            </a:extLst>
          </p:cNvPr>
          <p:cNvSpPr/>
          <p:nvPr/>
        </p:nvSpPr>
        <p:spPr>
          <a:xfrm rot="5400000">
            <a:off x="6742233" y="3684156"/>
            <a:ext cx="621824"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SSD 2</a:t>
            </a:r>
          </a:p>
        </p:txBody>
      </p:sp>
      <p:sp>
        <p:nvSpPr>
          <p:cNvPr id="8" name="矩形 7">
            <a:extLst>
              <a:ext uri="{FF2B5EF4-FFF2-40B4-BE49-F238E27FC236}">
                <a16:creationId xmlns:a16="http://schemas.microsoft.com/office/drawing/2014/main" id="{6BBAC72F-ECD3-26C2-CDD6-026A526A70F5}"/>
              </a:ext>
            </a:extLst>
          </p:cNvPr>
          <p:cNvSpPr/>
          <p:nvPr/>
        </p:nvSpPr>
        <p:spPr>
          <a:xfrm rot="5400000">
            <a:off x="7086062" y="3684155"/>
            <a:ext cx="621824"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SSD 3</a:t>
            </a:r>
          </a:p>
        </p:txBody>
      </p:sp>
      <p:sp>
        <p:nvSpPr>
          <p:cNvPr id="9" name="矩形 8">
            <a:extLst>
              <a:ext uri="{FF2B5EF4-FFF2-40B4-BE49-F238E27FC236}">
                <a16:creationId xmlns:a16="http://schemas.microsoft.com/office/drawing/2014/main" id="{8CBEA9B2-6D36-FF4D-80A3-63EFF83C3181}"/>
              </a:ext>
            </a:extLst>
          </p:cNvPr>
          <p:cNvSpPr/>
          <p:nvPr/>
        </p:nvSpPr>
        <p:spPr>
          <a:xfrm rot="5400000">
            <a:off x="7429891" y="3684155"/>
            <a:ext cx="621824"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SSD 4</a:t>
            </a:r>
          </a:p>
        </p:txBody>
      </p:sp>
      <p:sp>
        <p:nvSpPr>
          <p:cNvPr id="10" name="矩形 9">
            <a:extLst>
              <a:ext uri="{FF2B5EF4-FFF2-40B4-BE49-F238E27FC236}">
                <a16:creationId xmlns:a16="http://schemas.microsoft.com/office/drawing/2014/main" id="{CB22BCB9-1EBA-2986-83A5-888BDAB3BE5D}"/>
              </a:ext>
            </a:extLst>
          </p:cNvPr>
          <p:cNvSpPr/>
          <p:nvPr/>
        </p:nvSpPr>
        <p:spPr>
          <a:xfrm rot="5400000">
            <a:off x="7764427" y="3684155"/>
            <a:ext cx="621824"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SSD 5</a:t>
            </a:r>
          </a:p>
        </p:txBody>
      </p:sp>
      <p:sp>
        <p:nvSpPr>
          <p:cNvPr id="12" name="矩形 11">
            <a:extLst>
              <a:ext uri="{FF2B5EF4-FFF2-40B4-BE49-F238E27FC236}">
                <a16:creationId xmlns:a16="http://schemas.microsoft.com/office/drawing/2014/main" id="{D2DB0C26-B481-CD44-80E1-2907F1611AFC}"/>
              </a:ext>
            </a:extLst>
          </p:cNvPr>
          <p:cNvSpPr/>
          <p:nvPr/>
        </p:nvSpPr>
        <p:spPr>
          <a:xfrm rot="5400000">
            <a:off x="6399565" y="5967849"/>
            <a:ext cx="621824" cy="269488"/>
          </a:xfrm>
          <a:prstGeom prst="rect">
            <a:avLst/>
          </a:prstGeom>
          <a:solidFill>
            <a:srgbClr val="92D050"/>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SSD 6</a:t>
            </a:r>
          </a:p>
        </p:txBody>
      </p:sp>
      <p:sp>
        <p:nvSpPr>
          <p:cNvPr id="13" name="文字方塊 12">
            <a:extLst>
              <a:ext uri="{FF2B5EF4-FFF2-40B4-BE49-F238E27FC236}">
                <a16:creationId xmlns:a16="http://schemas.microsoft.com/office/drawing/2014/main" id="{5C1787C9-C121-36B0-D09C-E141BD8C8462}"/>
              </a:ext>
            </a:extLst>
          </p:cNvPr>
          <p:cNvSpPr txBox="1"/>
          <p:nvPr/>
        </p:nvSpPr>
        <p:spPr>
          <a:xfrm>
            <a:off x="7010400" y="4129668"/>
            <a:ext cx="1172737"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050" b="1">
                <a:latin typeface="Meiryo UI" panose="020B0604030504040204" pitchFamily="50" charset="-128"/>
                <a:ea typeface="Meiryo UI" panose="020B0604030504040204" pitchFamily="50" charset="-128"/>
                <a:cs typeface="Arial" panose="020B0604020202020204" pitchFamily="34" charset="0"/>
              </a:rPr>
              <a:t>RAID or Single</a:t>
            </a:r>
          </a:p>
        </p:txBody>
      </p:sp>
      <p:sp>
        <p:nvSpPr>
          <p:cNvPr id="14" name="左中括弧 13">
            <a:extLst>
              <a:ext uri="{FF2B5EF4-FFF2-40B4-BE49-F238E27FC236}">
                <a16:creationId xmlns:a16="http://schemas.microsoft.com/office/drawing/2014/main" id="{41F9EE71-8184-B0F9-02EB-A475BA4DF843}"/>
              </a:ext>
            </a:extLst>
          </p:cNvPr>
          <p:cNvSpPr/>
          <p:nvPr/>
        </p:nvSpPr>
        <p:spPr>
          <a:xfrm rot="16200000">
            <a:off x="7480609" y="4191000"/>
            <a:ext cx="83634" cy="473926"/>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TW">
                <a:latin typeface="Meiryo UI" panose="020B0604030504040204" pitchFamily="50" charset="-128"/>
                <a:ea typeface="Meiryo UI" panose="020B0604030504040204" pitchFamily="50" charset="-128"/>
                <a:cs typeface="Arial" panose="020B0604020202020204" pitchFamily="34" charset="0"/>
              </a:rPr>
              <a:t>w</a:t>
            </a: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5" name="矩形 14">
            <a:extLst>
              <a:ext uri="{FF2B5EF4-FFF2-40B4-BE49-F238E27FC236}">
                <a16:creationId xmlns:a16="http://schemas.microsoft.com/office/drawing/2014/main" id="{1CE83173-BD24-4FBD-D1E5-1800D6FCE6FE}"/>
              </a:ext>
            </a:extLst>
          </p:cNvPr>
          <p:cNvSpPr/>
          <p:nvPr/>
        </p:nvSpPr>
        <p:spPr>
          <a:xfrm rot="5400000">
            <a:off x="6789857" y="5967849"/>
            <a:ext cx="621824"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SSD 2</a:t>
            </a:r>
          </a:p>
        </p:txBody>
      </p:sp>
      <p:sp>
        <p:nvSpPr>
          <p:cNvPr id="16" name="矩形 15">
            <a:extLst>
              <a:ext uri="{FF2B5EF4-FFF2-40B4-BE49-F238E27FC236}">
                <a16:creationId xmlns:a16="http://schemas.microsoft.com/office/drawing/2014/main" id="{26BDBC49-8466-8805-0A60-5387DD732470}"/>
              </a:ext>
            </a:extLst>
          </p:cNvPr>
          <p:cNvSpPr/>
          <p:nvPr/>
        </p:nvSpPr>
        <p:spPr>
          <a:xfrm rot="5400000">
            <a:off x="7133686" y="5967848"/>
            <a:ext cx="621823"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SSD 3</a:t>
            </a:r>
          </a:p>
        </p:txBody>
      </p:sp>
      <p:sp>
        <p:nvSpPr>
          <p:cNvPr id="17" name="矩形 16">
            <a:extLst>
              <a:ext uri="{FF2B5EF4-FFF2-40B4-BE49-F238E27FC236}">
                <a16:creationId xmlns:a16="http://schemas.microsoft.com/office/drawing/2014/main" id="{5C295C83-EE3D-19F6-F27B-12165038C61E}"/>
              </a:ext>
            </a:extLst>
          </p:cNvPr>
          <p:cNvSpPr/>
          <p:nvPr/>
        </p:nvSpPr>
        <p:spPr>
          <a:xfrm rot="5400000">
            <a:off x="7477516" y="5967847"/>
            <a:ext cx="621822"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SSD 4</a:t>
            </a:r>
          </a:p>
        </p:txBody>
      </p:sp>
      <p:sp>
        <p:nvSpPr>
          <p:cNvPr id="18" name="矩形 17">
            <a:extLst>
              <a:ext uri="{FF2B5EF4-FFF2-40B4-BE49-F238E27FC236}">
                <a16:creationId xmlns:a16="http://schemas.microsoft.com/office/drawing/2014/main" id="{02F6945E-3DF3-A284-F0E9-3304667C45E0}"/>
              </a:ext>
            </a:extLst>
          </p:cNvPr>
          <p:cNvSpPr/>
          <p:nvPr/>
        </p:nvSpPr>
        <p:spPr>
          <a:xfrm rot="5400000">
            <a:off x="7812051" y="5967848"/>
            <a:ext cx="621824" cy="2694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1000">
                <a:latin typeface="Meiryo UI" panose="020B0604030504040204" pitchFamily="50" charset="-128"/>
                <a:ea typeface="Meiryo UI" panose="020B0604030504040204" pitchFamily="50" charset="-128"/>
                <a:cs typeface="Arial" panose="020B0604020202020204" pitchFamily="34" charset="0"/>
              </a:rPr>
              <a:t>SSD 5</a:t>
            </a:r>
          </a:p>
        </p:txBody>
      </p:sp>
      <p:sp>
        <p:nvSpPr>
          <p:cNvPr id="3" name="Google Shape;309;p35">
            <a:extLst>
              <a:ext uri="{FF2B5EF4-FFF2-40B4-BE49-F238E27FC236}">
                <a16:creationId xmlns:a16="http://schemas.microsoft.com/office/drawing/2014/main" id="{539C8634-02F9-8FBB-E65E-87F79D9B97DB}"/>
              </a:ext>
            </a:extLst>
          </p:cNvPr>
          <p:cNvSpPr txBox="1">
            <a:spLocks/>
          </p:cNvSpPr>
          <p:nvPr/>
        </p:nvSpPr>
        <p:spPr>
          <a:xfrm>
            <a:off x="0" y="3068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ホットスワップ対応M.2 SSD</a:t>
            </a:r>
            <a:r>
              <a:rPr lang="ja-JP" altLang="en-US" sz="42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が</a:t>
            </a:r>
            <a:br>
              <a:rPr lang="en-US" sz="42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br>
            <a:r>
              <a:rPr lang="ja-JP" altLang="en-US" sz="42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コラボレーションと配信のためのファイル共有を促進</a:t>
            </a:r>
            <a:endParaRPr lang="en-US" err="1">
              <a:latin typeface="Meiryo UI" panose="020B0604030504040204" pitchFamily="50" charset="-128"/>
              <a:ea typeface="Meiryo UI" panose="020B0604030504040204" pitchFamily="50" charset="-128"/>
            </a:endParaRPr>
          </a:p>
        </p:txBody>
      </p:sp>
      <p:pic>
        <p:nvPicPr>
          <p:cNvPr id="21" name="圖片 20">
            <a:extLst>
              <a:ext uri="{FF2B5EF4-FFF2-40B4-BE49-F238E27FC236}">
                <a16:creationId xmlns:a16="http://schemas.microsoft.com/office/drawing/2014/main" id="{317A6AF9-6480-330A-FF24-C00D423EE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663" y="4754224"/>
            <a:ext cx="1928922" cy="1205790"/>
          </a:xfrm>
          <a:prstGeom prst="rect">
            <a:avLst/>
          </a:prstGeom>
          <a:ln>
            <a:noFill/>
          </a:ln>
          <a:effectLst>
            <a:outerShdw blurRad="495300" dist="279400" dir="5400000" algn="t" rotWithShape="0">
              <a:prstClr val="black">
                <a:alpha val="40000"/>
              </a:prstClr>
            </a:outerShdw>
          </a:effectLst>
        </p:spPr>
      </p:pic>
    </p:spTree>
    <p:extLst>
      <p:ext uri="{BB962C8B-B14F-4D97-AF65-F5344CB8AC3E}">
        <p14:creationId xmlns:p14="http://schemas.microsoft.com/office/powerpoint/2010/main" val="3237526226"/>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19" name="文字方塊 18">
            <a:extLst>
              <a:ext uri="{FF2B5EF4-FFF2-40B4-BE49-F238E27FC236}">
                <a16:creationId xmlns:a16="http://schemas.microsoft.com/office/drawing/2014/main" id="{2374CAD5-725E-0DDD-38E3-E9EC4A7B8E8D}"/>
              </a:ext>
            </a:extLst>
          </p:cNvPr>
          <p:cNvSpPr txBox="1"/>
          <p:nvPr/>
        </p:nvSpPr>
        <p:spPr>
          <a:xfrm>
            <a:off x="88900" y="5666317"/>
            <a:ext cx="21399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zh-TW" altLang="en-US" sz="1000">
              <a:solidFill>
                <a:srgbClr val="FFFFFF"/>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 name="Google Shape;309;p35">
            <a:extLst>
              <a:ext uri="{FF2B5EF4-FFF2-40B4-BE49-F238E27FC236}">
                <a16:creationId xmlns:a16="http://schemas.microsoft.com/office/drawing/2014/main" id="{539C8634-02F9-8FBB-E65E-87F79D9B97DB}"/>
              </a:ext>
            </a:extLst>
          </p:cNvPr>
          <p:cNvSpPr txBox="1">
            <a:spLocks/>
          </p:cNvSpPr>
          <p:nvPr/>
        </p:nvSpPr>
        <p:spPr>
          <a:xfrm>
            <a:off x="0" y="306822"/>
            <a:ext cx="121920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b="1" err="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ビデオ、オーディオ</a:t>
            </a:r>
            <a:r>
              <a:rPr lang="en-US" sz="46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a:t>
            </a:r>
            <a:r>
              <a:rPr lang="ja-JP" altLang="en-US" sz="46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画像ソリューションの</a:t>
            </a:r>
            <a:br>
              <a:rPr lang="ja-JP" altLang="en-US" sz="46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br>
            <a:r>
              <a:rPr lang="ja-JP" altLang="en-US" sz="4600" b="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Adobe公式パートナー</a:t>
            </a:r>
            <a:endParaRPr lang="en-US">
              <a:latin typeface="Meiryo UI" panose="020B0604030504040204" pitchFamily="50" charset="-128"/>
              <a:ea typeface="Meiryo UI" panose="020B0604030504040204" pitchFamily="50" charset="-128"/>
            </a:endParaRPr>
          </a:p>
        </p:txBody>
      </p:sp>
      <p:pic>
        <p:nvPicPr>
          <p:cNvPr id="25" name="圖片 24">
            <a:extLst>
              <a:ext uri="{FF2B5EF4-FFF2-40B4-BE49-F238E27FC236}">
                <a16:creationId xmlns:a16="http://schemas.microsoft.com/office/drawing/2014/main" id="{43944BF3-10A4-F174-3AB4-2FBA88F343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7407" y="5461036"/>
            <a:ext cx="1928922" cy="1205790"/>
          </a:xfrm>
          <a:prstGeom prst="rect">
            <a:avLst/>
          </a:prstGeom>
          <a:ln>
            <a:noFill/>
          </a:ln>
          <a:effectLst>
            <a:outerShdw blurRad="495300" dist="279400" dir="5400000" algn="t" rotWithShape="0">
              <a:prstClr val="black">
                <a:alpha val="40000"/>
              </a:prstClr>
            </a:outerShdw>
          </a:effectLst>
        </p:spPr>
      </p:pic>
      <p:pic>
        <p:nvPicPr>
          <p:cNvPr id="26" name="圖片 25" descr="一張含有 螢幕擷取畫面, 文字, 正方形, Rectangle 的圖片&#10;&#10;自動產生的描述">
            <a:extLst>
              <a:ext uri="{FF2B5EF4-FFF2-40B4-BE49-F238E27FC236}">
                <a16:creationId xmlns:a16="http://schemas.microsoft.com/office/drawing/2014/main" id="{1F469873-4987-CC12-210C-775C38AC71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3829" y="1840818"/>
            <a:ext cx="5249577" cy="5101046"/>
          </a:xfrm>
          <a:prstGeom prst="rect">
            <a:avLst/>
          </a:prstGeom>
        </p:spPr>
      </p:pic>
      <p:grpSp>
        <p:nvGrpSpPr>
          <p:cNvPr id="27" name="群組 26">
            <a:extLst>
              <a:ext uri="{FF2B5EF4-FFF2-40B4-BE49-F238E27FC236}">
                <a16:creationId xmlns:a16="http://schemas.microsoft.com/office/drawing/2014/main" id="{2F28A420-D917-DFE0-2C22-F7F1DD17FE8B}"/>
              </a:ext>
            </a:extLst>
          </p:cNvPr>
          <p:cNvGrpSpPr/>
          <p:nvPr/>
        </p:nvGrpSpPr>
        <p:grpSpPr>
          <a:xfrm>
            <a:off x="5874354" y="3214738"/>
            <a:ext cx="5691222" cy="435886"/>
            <a:chOff x="5604865" y="924188"/>
            <a:chExt cx="6239490" cy="621740"/>
          </a:xfrm>
        </p:grpSpPr>
        <p:pic>
          <p:nvPicPr>
            <p:cNvPr id="28" name="圖形 24">
              <a:extLst>
                <a:ext uri="{FF2B5EF4-FFF2-40B4-BE49-F238E27FC236}">
                  <a16:creationId xmlns:a16="http://schemas.microsoft.com/office/drawing/2014/main" id="{D597B799-BD4B-E500-E596-1E16B6AB03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46218" y="924188"/>
              <a:ext cx="2398137" cy="621740"/>
            </a:xfrm>
            <a:prstGeom prst="rect">
              <a:avLst/>
            </a:prstGeom>
          </p:spPr>
        </p:pic>
        <p:pic>
          <p:nvPicPr>
            <p:cNvPr id="29" name="圖形 25">
              <a:extLst>
                <a:ext uri="{FF2B5EF4-FFF2-40B4-BE49-F238E27FC236}">
                  <a16:creationId xmlns:a16="http://schemas.microsoft.com/office/drawing/2014/main" id="{58E5A430-DC87-0609-A582-E8976B1EE8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04865" y="924188"/>
              <a:ext cx="2894650" cy="521312"/>
            </a:xfrm>
            <a:prstGeom prst="rect">
              <a:avLst/>
            </a:prstGeom>
          </p:spPr>
        </p:pic>
        <p:pic>
          <p:nvPicPr>
            <p:cNvPr id="30" name="圖形 26">
              <a:extLst>
                <a:ext uri="{FF2B5EF4-FFF2-40B4-BE49-F238E27FC236}">
                  <a16:creationId xmlns:a16="http://schemas.microsoft.com/office/drawing/2014/main" id="{BFCFCC16-2624-D2BE-B41F-F7526AB4B2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35382" y="980056"/>
              <a:ext cx="409575" cy="409575"/>
            </a:xfrm>
            <a:prstGeom prst="rect">
              <a:avLst/>
            </a:prstGeom>
          </p:spPr>
        </p:pic>
      </p:grpSp>
      <p:sp>
        <p:nvSpPr>
          <p:cNvPr id="31" name="文字方塊 30">
            <a:extLst>
              <a:ext uri="{FF2B5EF4-FFF2-40B4-BE49-F238E27FC236}">
                <a16:creationId xmlns:a16="http://schemas.microsoft.com/office/drawing/2014/main" id="{D0916E6A-F120-443A-64E9-B0A1BD559A30}"/>
              </a:ext>
            </a:extLst>
          </p:cNvPr>
          <p:cNvSpPr txBox="1"/>
          <p:nvPr/>
        </p:nvSpPr>
        <p:spPr>
          <a:xfrm>
            <a:off x="5932449" y="3832302"/>
            <a:ext cx="5623931" cy="19861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400" dirty="0">
                <a:latin typeface="Meiryo UI" panose="020B0604030504040204" pitchFamily="50" charset="-128"/>
                <a:ea typeface="Meiryo UI" panose="020B0604030504040204" pitchFamily="50" charset="-128"/>
                <a:cs typeface="Arial"/>
              </a:rPr>
              <a:t>QNAP </a:t>
            </a:r>
            <a:r>
              <a:rPr lang="en-US" sz="1400" dirty="0" err="1">
                <a:latin typeface="Meiryo UI" panose="020B0604030504040204" pitchFamily="50" charset="-128"/>
                <a:ea typeface="Meiryo UI" panose="020B0604030504040204" pitchFamily="50" charset="-128"/>
                <a:cs typeface="Arial"/>
              </a:rPr>
              <a:t>NASはAdobeユーザーにとって最高の一元型ストレージであり、あらゆる種類のプロジェクト</a:t>
            </a:r>
            <a:r>
              <a:rPr lang="en-US" sz="1400" dirty="0">
                <a:latin typeface="Meiryo UI" panose="020B0604030504040204" pitchFamily="50" charset="-128"/>
                <a:ea typeface="Meiryo UI" panose="020B0604030504040204" pitchFamily="50" charset="-128"/>
                <a:cs typeface="Arial"/>
              </a:rPr>
              <a:t> (</a:t>
            </a:r>
            <a:r>
              <a:rPr lang="en-US" sz="1400" dirty="0" err="1">
                <a:latin typeface="Meiryo UI" panose="020B0604030504040204" pitchFamily="50" charset="-128"/>
                <a:ea typeface="Meiryo UI" panose="020B0604030504040204" pitchFamily="50" charset="-128"/>
                <a:cs typeface="Arial"/>
              </a:rPr>
              <a:t>写真、グラフィック、ビデオ、音楽を含む</a:t>
            </a:r>
            <a:r>
              <a:rPr lang="en-US" sz="1400" dirty="0">
                <a:latin typeface="Meiryo UI" panose="020B0604030504040204" pitchFamily="50" charset="-128"/>
                <a:ea typeface="Meiryo UI" panose="020B0604030504040204" pitchFamily="50" charset="-128"/>
                <a:cs typeface="Arial"/>
              </a:rPr>
              <a:t>) で合理化された共同ワークフローを可能にします。2.5GbE、10GbE、またはThunderbolt™ </a:t>
            </a:r>
            <a:r>
              <a:rPr lang="en-US" sz="1400" dirty="0" err="1">
                <a:latin typeface="Meiryo UI" panose="020B0604030504040204" pitchFamily="50" charset="-128"/>
                <a:ea typeface="Meiryo UI" panose="020B0604030504040204" pitchFamily="50" charset="-128"/>
                <a:cs typeface="Arial"/>
              </a:rPr>
              <a:t>接続性を備えたQNAP</a:t>
            </a:r>
            <a:r>
              <a:rPr lang="en-US" sz="1400" dirty="0">
                <a:latin typeface="Meiryo UI" panose="020B0604030504040204" pitchFamily="50" charset="-128"/>
                <a:ea typeface="Meiryo UI" panose="020B0604030504040204" pitchFamily="50" charset="-128"/>
                <a:cs typeface="Arial"/>
              </a:rPr>
              <a:t> NASを使用することで、より高いファイル転送パフォーマンスを実現し、ストレージ容量を拡張して大容量のストレージスペースを確保することで、素晴らしいクリエイティブ作業をサポートすることができます。</a:t>
            </a:r>
            <a:endParaRPr lang="en-US" altLang="zh-TW"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62316655"/>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 name="矩形 2">
            <a:extLst>
              <a:ext uri="{FF2B5EF4-FFF2-40B4-BE49-F238E27FC236}">
                <a16:creationId xmlns:a16="http://schemas.microsoft.com/office/drawing/2014/main" id="{49D4FF99-9E1B-9523-4349-D4DF3927E438}"/>
              </a:ext>
            </a:extLst>
          </p:cNvPr>
          <p:cNvSpPr/>
          <p:nvPr/>
        </p:nvSpPr>
        <p:spPr>
          <a:xfrm>
            <a:off x="423969" y="1848255"/>
            <a:ext cx="11344062" cy="500974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9" name="文字方塊 18">
            <a:extLst>
              <a:ext uri="{FF2B5EF4-FFF2-40B4-BE49-F238E27FC236}">
                <a16:creationId xmlns:a16="http://schemas.microsoft.com/office/drawing/2014/main" id="{2374CAD5-725E-0DDD-38E3-E9EC4A7B8E8D}"/>
              </a:ext>
            </a:extLst>
          </p:cNvPr>
          <p:cNvSpPr txBox="1"/>
          <p:nvPr/>
        </p:nvSpPr>
        <p:spPr>
          <a:xfrm>
            <a:off x="88900" y="5666317"/>
            <a:ext cx="21399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zh-TW" altLang="en-US" sz="1000">
              <a:solidFill>
                <a:srgbClr val="FFFFFF"/>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20" name="圖片 10" descr="一張含有 圖表 的圖片&#10;&#10;自動產生的描述">
            <a:extLst>
              <a:ext uri="{FF2B5EF4-FFF2-40B4-BE49-F238E27FC236}">
                <a16:creationId xmlns:a16="http://schemas.microsoft.com/office/drawing/2014/main" id="{ECCF4E78-2B0F-C197-0060-769BEC947C15}"/>
              </a:ext>
            </a:extLst>
          </p:cNvPr>
          <p:cNvPicPr>
            <a:picLocks noChangeAspect="1"/>
          </p:cNvPicPr>
          <p:nvPr/>
        </p:nvPicPr>
        <p:blipFill>
          <a:blip r:embed="rId3"/>
          <a:stretch>
            <a:fillRect/>
          </a:stretch>
        </p:blipFill>
        <p:spPr>
          <a:xfrm>
            <a:off x="550392" y="2962175"/>
            <a:ext cx="10120387" cy="3835740"/>
          </a:xfrm>
          <a:prstGeom prst="rect">
            <a:avLst/>
          </a:prstGeom>
        </p:spPr>
      </p:pic>
      <p:sp>
        <p:nvSpPr>
          <p:cNvPr id="23" name="文字方塊 22">
            <a:extLst>
              <a:ext uri="{FF2B5EF4-FFF2-40B4-BE49-F238E27FC236}">
                <a16:creationId xmlns:a16="http://schemas.microsoft.com/office/drawing/2014/main" id="{9A62F192-DA8F-AFD1-2B10-C50EA0AC9100}"/>
              </a:ext>
            </a:extLst>
          </p:cNvPr>
          <p:cNvSpPr txBox="1"/>
          <p:nvPr/>
        </p:nvSpPr>
        <p:spPr>
          <a:xfrm>
            <a:off x="6627397" y="2625146"/>
            <a:ext cx="14467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latin typeface="Meiryo UI" panose="020B0604030504040204" pitchFamily="50" charset="-128"/>
                <a:ea typeface="Meiryo UI" panose="020B0604030504040204" pitchFamily="50" charset="-128"/>
                <a:cs typeface="Arial" panose="020B0604020202020204" pitchFamily="34" charset="0"/>
              </a:rPr>
              <a:t>TBS-h574TX</a:t>
            </a:r>
            <a:endParaRPr lang="zh-TW" altLang="en-US" sz="1400" b="1">
              <a:latin typeface="Meiryo UI" panose="020B0604030504040204" pitchFamily="50" charset="-128"/>
              <a:ea typeface="Meiryo UI" panose="020B0604030504040204" pitchFamily="50" charset="-128"/>
              <a:cs typeface="Arial" panose="020B0604020202020204" pitchFamily="34" charset="0"/>
            </a:endParaRPr>
          </a:p>
        </p:txBody>
      </p:sp>
      <p:sp>
        <p:nvSpPr>
          <p:cNvPr id="24" name="文字方塊 23">
            <a:extLst>
              <a:ext uri="{FF2B5EF4-FFF2-40B4-BE49-F238E27FC236}">
                <a16:creationId xmlns:a16="http://schemas.microsoft.com/office/drawing/2014/main" id="{273A9E50-25BA-3570-2B76-A646A51BCB08}"/>
              </a:ext>
            </a:extLst>
          </p:cNvPr>
          <p:cNvSpPr txBox="1"/>
          <p:nvPr/>
        </p:nvSpPr>
        <p:spPr>
          <a:xfrm>
            <a:off x="2972323" y="2590335"/>
            <a:ext cx="2291281"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1400" b="1">
                <a:latin typeface="Meiryo UI" panose="020B0604030504040204" pitchFamily="50" charset="-128"/>
                <a:ea typeface="Meiryo UI" panose="020B0604030504040204" pitchFamily="50" charset="-128"/>
                <a:cs typeface="Arial"/>
              </a:rPr>
              <a:t>QSW </a:t>
            </a:r>
            <a:r>
              <a:rPr lang="en-US" altLang="zh-TW" sz="1400" b="1">
                <a:latin typeface="Meiryo UI" panose="020B0604030504040204" pitchFamily="50" charset="-128"/>
                <a:ea typeface="Meiryo UI" panose="020B0604030504040204" pitchFamily="50" charset="-128"/>
                <a:cs typeface="Arial"/>
              </a:rPr>
              <a:t>10GbE</a:t>
            </a:r>
            <a:r>
              <a:rPr lang="zh-TW" sz="1400" b="1">
                <a:latin typeface="Meiryo UI" panose="020B0604030504040204" pitchFamily="50" charset="-128"/>
                <a:ea typeface="Meiryo UI" panose="020B0604030504040204" pitchFamily="50" charset="-128"/>
                <a:cs typeface="Arial"/>
              </a:rPr>
              <a:t> </a:t>
            </a:r>
            <a:r>
              <a:rPr lang="en-US" altLang="zh-TW" sz="1400" b="1">
                <a:latin typeface="Meiryo UI" panose="020B0604030504040204" pitchFamily="50" charset="-128"/>
                <a:ea typeface="Meiryo UI" panose="020B0604030504040204" pitchFamily="50" charset="-128"/>
                <a:cs typeface="Arial"/>
              </a:rPr>
              <a:t>Switch</a:t>
            </a:r>
            <a:endParaRPr lang="zh-TW" sz="1400" b="1">
              <a:latin typeface="Meiryo UI" panose="020B0604030504040204" pitchFamily="50" charset="-128"/>
              <a:ea typeface="Meiryo UI" panose="020B0604030504040204" pitchFamily="50" charset="-128"/>
              <a:cs typeface="Arial" panose="020B0604020202020204" pitchFamily="34" charset="0"/>
            </a:endParaRPr>
          </a:p>
          <a:p>
            <a:pPr algn="ctr"/>
            <a:r>
              <a:rPr lang="en-US" sz="1400" b="1">
                <a:latin typeface="Meiryo UI" panose="020B0604030504040204" pitchFamily="50" charset="-128"/>
                <a:ea typeface="Meiryo UI" panose="020B0604030504040204" pitchFamily="50" charset="-128"/>
                <a:cs typeface="Arial" panose="020B0604020202020204" pitchFamily="34" charset="0"/>
              </a:rPr>
              <a:t>QSW-3216R-8S8T</a:t>
            </a:r>
            <a:endParaRPr lang="en-US">
              <a:latin typeface="Meiryo UI" panose="020B0604030504040204" pitchFamily="50" charset="-128"/>
              <a:ea typeface="Meiryo UI" panose="020B0604030504040204" pitchFamily="50" charset="-128"/>
            </a:endParaRPr>
          </a:p>
          <a:p>
            <a:pPr algn="ctr"/>
            <a:endParaRPr lang="en-US" altLang="zh-TW" sz="1400" b="1">
              <a:latin typeface="Meiryo UI" panose="020B0604030504040204" pitchFamily="50" charset="-128"/>
              <a:ea typeface="Meiryo UI" panose="020B0604030504040204" pitchFamily="50" charset="-128"/>
              <a:cs typeface="Arial" panose="020B0604020202020204" pitchFamily="34" charset="0"/>
            </a:endParaRPr>
          </a:p>
          <a:p>
            <a:endParaRPr lang="zh-TW" altLang="en-US" sz="2000" b="1">
              <a:latin typeface="Meiryo UI" panose="020B0604030504040204" pitchFamily="50" charset="-128"/>
              <a:ea typeface="Meiryo UI" panose="020B0604030504040204" pitchFamily="50" charset="-128"/>
              <a:cs typeface="Arial" panose="020B0604020202020204" pitchFamily="34" charset="0"/>
            </a:endParaRPr>
          </a:p>
        </p:txBody>
      </p:sp>
      <p:sp>
        <p:nvSpPr>
          <p:cNvPr id="25" name="文字方塊 24">
            <a:extLst>
              <a:ext uri="{FF2B5EF4-FFF2-40B4-BE49-F238E27FC236}">
                <a16:creationId xmlns:a16="http://schemas.microsoft.com/office/drawing/2014/main" id="{B86C8E11-B221-81BB-17FA-2AAEA1FF8219}"/>
              </a:ext>
            </a:extLst>
          </p:cNvPr>
          <p:cNvSpPr txBox="1"/>
          <p:nvPr/>
        </p:nvSpPr>
        <p:spPr>
          <a:xfrm>
            <a:off x="2425455" y="6393151"/>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050">
                <a:latin typeface="Meiryo UI" panose="020B0604030504040204" pitchFamily="50" charset="-128"/>
                <a:ea typeface="Meiryo UI" panose="020B0604030504040204" pitchFamily="50" charset="-128"/>
                <a:cs typeface="Arial" panose="020B0604020202020204" pitchFamily="34" charset="0"/>
              </a:rPr>
              <a:t>FCPX &amp; Motion</a:t>
            </a:r>
          </a:p>
        </p:txBody>
      </p:sp>
      <p:sp>
        <p:nvSpPr>
          <p:cNvPr id="26" name="文字方塊 25">
            <a:extLst>
              <a:ext uri="{FF2B5EF4-FFF2-40B4-BE49-F238E27FC236}">
                <a16:creationId xmlns:a16="http://schemas.microsoft.com/office/drawing/2014/main" id="{5EC48E9D-A835-E321-6710-F13C801B9370}"/>
              </a:ext>
            </a:extLst>
          </p:cNvPr>
          <p:cNvSpPr txBox="1"/>
          <p:nvPr/>
        </p:nvSpPr>
        <p:spPr>
          <a:xfrm>
            <a:off x="5168655" y="639315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Meiryo UI" panose="020B0604030504040204" pitchFamily="50" charset="-128"/>
                <a:ea typeface="Meiryo UI" panose="020B0604030504040204" pitchFamily="50" charset="-128"/>
                <a:cs typeface="Arial"/>
              </a:rPr>
              <a:t>Adobe Creative </a:t>
            </a:r>
            <a:r>
              <a:rPr lang="en-US" sz="1050" err="1">
                <a:latin typeface="Meiryo UI" panose="020B0604030504040204" pitchFamily="50" charset="-128"/>
                <a:ea typeface="Meiryo UI" panose="020B0604030504040204" pitchFamily="50" charset="-128"/>
                <a:cs typeface="Arial"/>
              </a:rPr>
              <a:t>Suiteプロジェクト</a:t>
            </a:r>
            <a:endParaRPr lang="en-US" err="1">
              <a:latin typeface="Meiryo UI" panose="020B0604030504040204" pitchFamily="50" charset="-128"/>
              <a:ea typeface="Meiryo UI" panose="020B0604030504040204" pitchFamily="50" charset="-128"/>
            </a:endParaRPr>
          </a:p>
        </p:txBody>
      </p:sp>
      <p:sp>
        <p:nvSpPr>
          <p:cNvPr id="30" name="文字方塊 29">
            <a:extLst>
              <a:ext uri="{FF2B5EF4-FFF2-40B4-BE49-F238E27FC236}">
                <a16:creationId xmlns:a16="http://schemas.microsoft.com/office/drawing/2014/main" id="{36F4AF9A-6D22-B70C-C500-7417EA7896E6}"/>
              </a:ext>
            </a:extLst>
          </p:cNvPr>
          <p:cNvSpPr txBox="1"/>
          <p:nvPr/>
        </p:nvSpPr>
        <p:spPr>
          <a:xfrm>
            <a:off x="8277851" y="405154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b="1" err="1">
                <a:latin typeface="Meiryo UI" panose="020B0604030504040204" pitchFamily="50" charset="-128"/>
                <a:ea typeface="Meiryo UI" panose="020B0604030504040204" pitchFamily="50" charset="-128"/>
                <a:cs typeface="Arial"/>
              </a:rPr>
              <a:t>バックアップ</a:t>
            </a:r>
          </a:p>
        </p:txBody>
      </p:sp>
      <p:pic>
        <p:nvPicPr>
          <p:cNvPr id="33" name="圖片 13" descr="一張含有 電子產品, 相機 的圖片&#10;&#10;自動產生的描述">
            <a:extLst>
              <a:ext uri="{FF2B5EF4-FFF2-40B4-BE49-F238E27FC236}">
                <a16:creationId xmlns:a16="http://schemas.microsoft.com/office/drawing/2014/main" id="{647004F1-4919-6995-8159-443D748E6958}"/>
              </a:ext>
            </a:extLst>
          </p:cNvPr>
          <p:cNvPicPr>
            <a:picLocks noChangeAspect="1"/>
          </p:cNvPicPr>
          <p:nvPr/>
        </p:nvPicPr>
        <p:blipFill>
          <a:blip r:embed="rId4"/>
          <a:stretch>
            <a:fillRect/>
          </a:stretch>
        </p:blipFill>
        <p:spPr>
          <a:xfrm>
            <a:off x="10921588" y="4008755"/>
            <a:ext cx="734971" cy="704593"/>
          </a:xfrm>
          <a:prstGeom prst="rect">
            <a:avLst/>
          </a:prstGeom>
        </p:spPr>
      </p:pic>
      <p:sp>
        <p:nvSpPr>
          <p:cNvPr id="34" name="文字方塊 33">
            <a:extLst>
              <a:ext uri="{FF2B5EF4-FFF2-40B4-BE49-F238E27FC236}">
                <a16:creationId xmlns:a16="http://schemas.microsoft.com/office/drawing/2014/main" id="{4F9D047B-29B0-6279-2485-B451FFF01184}"/>
              </a:ext>
            </a:extLst>
          </p:cNvPr>
          <p:cNvSpPr txBox="1"/>
          <p:nvPr/>
        </p:nvSpPr>
        <p:spPr>
          <a:xfrm>
            <a:off x="10490654" y="4800715"/>
            <a:ext cx="12832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latin typeface="Meiryo UI" panose="020B0604030504040204" pitchFamily="50" charset="-128"/>
                <a:ea typeface="Meiryo UI" panose="020B0604030504040204" pitchFamily="50" charset="-128"/>
                <a:cs typeface="Arial"/>
              </a:rPr>
              <a:t>写真</a:t>
            </a:r>
            <a:r>
              <a:rPr lang="en-US" sz="1000">
                <a:latin typeface="Meiryo UI" panose="020B0604030504040204" pitchFamily="50" charset="-128"/>
                <a:ea typeface="Meiryo UI" panose="020B0604030504040204" pitchFamily="50" charset="-128"/>
                <a:cs typeface="Arial"/>
              </a:rPr>
              <a:t>/</a:t>
            </a:r>
            <a:r>
              <a:rPr lang="en-US" sz="1000" err="1">
                <a:latin typeface="Meiryo UI" panose="020B0604030504040204" pitchFamily="50" charset="-128"/>
                <a:ea typeface="Meiryo UI" panose="020B0604030504040204" pitchFamily="50" charset="-128"/>
                <a:cs typeface="Arial"/>
              </a:rPr>
              <a:t>ビデオの撮影とThunderbolt</a:t>
            </a:r>
            <a:r>
              <a:rPr lang="en-US" sz="1000">
                <a:latin typeface="Meiryo UI" panose="020B0604030504040204" pitchFamily="50" charset="-128"/>
                <a:ea typeface="Meiryo UI" panose="020B0604030504040204" pitchFamily="50" charset="-128"/>
                <a:cs typeface="Arial"/>
              </a:rPr>
              <a:t> </a:t>
            </a:r>
            <a:r>
              <a:rPr lang="en-US" sz="1000" err="1">
                <a:latin typeface="Meiryo UI" panose="020B0604030504040204" pitchFamily="50" charset="-128"/>
                <a:ea typeface="Meiryo UI" panose="020B0604030504040204" pitchFamily="50" charset="-128"/>
                <a:cs typeface="Arial"/>
              </a:rPr>
              <a:t>NASへのファイルのアップロード</a:t>
            </a:r>
            <a:endParaRPr lang="en-US" altLang="zh-TW" err="1">
              <a:latin typeface="Meiryo UI" panose="020B0604030504040204" pitchFamily="50" charset="-128"/>
              <a:ea typeface="Meiryo UI" panose="020B0604030504040204" pitchFamily="50" charset="-128"/>
            </a:endParaRPr>
          </a:p>
        </p:txBody>
      </p:sp>
      <p:grpSp>
        <p:nvGrpSpPr>
          <p:cNvPr id="11" name="群組 10">
            <a:extLst>
              <a:ext uri="{FF2B5EF4-FFF2-40B4-BE49-F238E27FC236}">
                <a16:creationId xmlns:a16="http://schemas.microsoft.com/office/drawing/2014/main" id="{A7E8A639-12E1-8B2E-E3B0-BF452ABC86D7}"/>
              </a:ext>
            </a:extLst>
          </p:cNvPr>
          <p:cNvGrpSpPr/>
          <p:nvPr/>
        </p:nvGrpSpPr>
        <p:grpSpPr>
          <a:xfrm>
            <a:off x="8818864" y="3714345"/>
            <a:ext cx="597243" cy="2198193"/>
            <a:chOff x="8818864" y="3714345"/>
            <a:chExt cx="597243" cy="2198193"/>
          </a:xfrm>
        </p:grpSpPr>
        <p:cxnSp>
          <p:nvCxnSpPr>
            <p:cNvPr id="29" name="直線單箭頭接點 28">
              <a:extLst>
                <a:ext uri="{FF2B5EF4-FFF2-40B4-BE49-F238E27FC236}">
                  <a16:creationId xmlns:a16="http://schemas.microsoft.com/office/drawing/2014/main" id="{AD584494-3115-EACA-11F9-A9E7B56C4C23}"/>
                </a:ext>
              </a:extLst>
            </p:cNvPr>
            <p:cNvCxnSpPr>
              <a:cxnSpLocks/>
            </p:cNvCxnSpPr>
            <p:nvPr/>
          </p:nvCxnSpPr>
          <p:spPr>
            <a:xfrm>
              <a:off x="9416107" y="3714345"/>
              <a:ext cx="0" cy="2198193"/>
            </a:xfrm>
            <a:prstGeom prst="straightConnector1">
              <a:avLst/>
            </a:prstGeom>
            <a:ln w="15875"/>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8880D079-E4A6-22BB-0DCD-FF04F5B32BD8}"/>
                </a:ext>
              </a:extLst>
            </p:cNvPr>
            <p:cNvCxnSpPr/>
            <p:nvPr/>
          </p:nvCxnSpPr>
          <p:spPr>
            <a:xfrm flipV="1">
              <a:off x="8818864" y="3723170"/>
              <a:ext cx="595182" cy="2060"/>
            </a:xfrm>
            <a:prstGeom prst="straightConnector1">
              <a:avLst/>
            </a:prstGeom>
            <a:ln w="15875"/>
          </p:spPr>
          <p:style>
            <a:lnRef idx="1">
              <a:schemeClr val="accent1"/>
            </a:lnRef>
            <a:fillRef idx="0">
              <a:schemeClr val="accent1"/>
            </a:fillRef>
            <a:effectRef idx="0">
              <a:schemeClr val="accent1"/>
            </a:effectRef>
            <a:fontRef idx="minor">
              <a:schemeClr val="tx1"/>
            </a:fontRef>
          </p:style>
        </p:cxnSp>
      </p:grpSp>
      <p:cxnSp>
        <p:nvCxnSpPr>
          <p:cNvPr id="42" name="直線單箭頭接點 41">
            <a:extLst>
              <a:ext uri="{FF2B5EF4-FFF2-40B4-BE49-F238E27FC236}">
                <a16:creationId xmlns:a16="http://schemas.microsoft.com/office/drawing/2014/main" id="{5FDB0DB9-5685-ED08-2999-F4AB6479AFC8}"/>
              </a:ext>
            </a:extLst>
          </p:cNvPr>
          <p:cNvCxnSpPr>
            <a:cxnSpLocks/>
          </p:cNvCxnSpPr>
          <p:nvPr/>
        </p:nvCxnSpPr>
        <p:spPr>
          <a:xfrm flipV="1">
            <a:off x="7663544" y="3840390"/>
            <a:ext cx="0" cy="698952"/>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02A5DB4C-3AD3-420D-D186-B1F6E8EF08CF}"/>
              </a:ext>
            </a:extLst>
          </p:cNvPr>
          <p:cNvCxnSpPr/>
          <p:nvPr/>
        </p:nvCxnSpPr>
        <p:spPr>
          <a:xfrm>
            <a:off x="7654017" y="4540704"/>
            <a:ext cx="3113315" cy="0"/>
          </a:xfrm>
          <a:prstGeom prst="straightConnector1">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矩形 43">
            <a:extLst>
              <a:ext uri="{FF2B5EF4-FFF2-40B4-BE49-F238E27FC236}">
                <a16:creationId xmlns:a16="http://schemas.microsoft.com/office/drawing/2014/main" id="{ECDABB6E-40F7-5311-768D-31D09B8A6FBE}"/>
              </a:ext>
            </a:extLst>
          </p:cNvPr>
          <p:cNvSpPr/>
          <p:nvPr/>
        </p:nvSpPr>
        <p:spPr>
          <a:xfrm>
            <a:off x="643581" y="4376351"/>
            <a:ext cx="790754" cy="848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45" name="矩形 44">
            <a:extLst>
              <a:ext uri="{FF2B5EF4-FFF2-40B4-BE49-F238E27FC236}">
                <a16:creationId xmlns:a16="http://schemas.microsoft.com/office/drawing/2014/main" id="{1682E6E8-1A63-5F87-E9DD-A39D8B264E35}"/>
              </a:ext>
            </a:extLst>
          </p:cNvPr>
          <p:cNvSpPr/>
          <p:nvPr/>
        </p:nvSpPr>
        <p:spPr>
          <a:xfrm>
            <a:off x="1376826" y="4879558"/>
            <a:ext cx="1408980" cy="503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46" name="文字方塊 45">
            <a:extLst>
              <a:ext uri="{FF2B5EF4-FFF2-40B4-BE49-F238E27FC236}">
                <a16:creationId xmlns:a16="http://schemas.microsoft.com/office/drawing/2014/main" id="{E9569DF3-C9F1-97FA-3159-7A8AB4248139}"/>
              </a:ext>
            </a:extLst>
          </p:cNvPr>
          <p:cNvSpPr txBox="1"/>
          <p:nvPr/>
        </p:nvSpPr>
        <p:spPr>
          <a:xfrm>
            <a:off x="736942" y="4970699"/>
            <a:ext cx="232101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050">
                <a:latin typeface="Meiryo UI" panose="020B0604030504040204" pitchFamily="50" charset="-128"/>
                <a:ea typeface="Meiryo UI" panose="020B0604030504040204" pitchFamily="50" charset="-128"/>
                <a:cs typeface="Arial" panose="020B0604020202020204" pitchFamily="34" charset="0"/>
              </a:rPr>
              <a:t>DaVinci Resolve + PostgreSQL</a:t>
            </a:r>
          </a:p>
        </p:txBody>
      </p:sp>
      <p:sp>
        <p:nvSpPr>
          <p:cNvPr id="4" name="Google Shape;309;p35">
            <a:extLst>
              <a:ext uri="{FF2B5EF4-FFF2-40B4-BE49-F238E27FC236}">
                <a16:creationId xmlns:a16="http://schemas.microsoft.com/office/drawing/2014/main" id="{8AAA261F-95D1-B40F-B06B-9A2C1425FFF9}"/>
              </a:ext>
            </a:extLst>
          </p:cNvPr>
          <p:cNvSpPr txBox="1">
            <a:spLocks/>
          </p:cNvSpPr>
          <p:nvPr/>
        </p:nvSpPr>
        <p:spPr>
          <a:xfrm>
            <a:off x="0" y="-225307"/>
            <a:ext cx="12192000" cy="240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200"/>
              </a:lnSpc>
            </a:pPr>
            <a:r>
              <a:rPr lang="en-US" sz="4800" b="1" baseline="30000" err="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Mac®とWindows®のための</a:t>
            </a:r>
            <a:r>
              <a:rPr lang="en-US" sz="4800" b="1" baseline="30000">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a:t>
            </a:r>
            <a:r>
              <a:rPr lang="ja-JP" altLang="en-US" sz="4800" b="1" baseline="30000">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高速で効率的かつ安全な</a:t>
            </a:r>
            <a:br>
              <a:rPr lang="ja-JP" altLang="en-US" sz="4800" b="1" baseline="30000">
                <a:latin typeface="Meiryo UI" panose="020B0604030504040204" pitchFamily="50" charset="-128"/>
                <a:ea typeface="Meiryo UI" panose="020B0604030504040204" pitchFamily="50" charset="-128"/>
                <a:cs typeface="Arial"/>
              </a:rPr>
            </a:br>
            <a:r>
              <a:rPr lang="ja-JP" altLang="en-US" sz="4800" b="1" baseline="30000">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コラボレーション環境を構築する完全なソリューション</a:t>
            </a:r>
            <a:endParaRPr lang="en-US" sz="4800">
              <a:latin typeface="Meiryo UI" panose="020B0604030504040204" pitchFamily="50" charset="-128"/>
              <a:ea typeface="Meiryo UI" panose="020B0604030504040204" pitchFamily="50" charset="-128"/>
            </a:endParaRPr>
          </a:p>
        </p:txBody>
      </p:sp>
      <p:pic>
        <p:nvPicPr>
          <p:cNvPr id="9" name="圖片 8">
            <a:extLst>
              <a:ext uri="{FF2B5EF4-FFF2-40B4-BE49-F238E27FC236}">
                <a16:creationId xmlns:a16="http://schemas.microsoft.com/office/drawing/2014/main" id="{F534CB79-4162-890B-CDD1-A285D79F87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3716" y="2754035"/>
            <a:ext cx="1764405" cy="1102949"/>
          </a:xfrm>
          <a:prstGeom prst="rect">
            <a:avLst/>
          </a:prstGeom>
          <a:ln>
            <a:noFill/>
          </a:ln>
          <a:effectLst>
            <a:outerShdw blurRad="495300" dist="279400" dir="5400000" algn="t" rotWithShape="0">
              <a:prstClr val="black">
                <a:alpha val="40000"/>
              </a:prstClr>
            </a:outerShdw>
          </a:effectLst>
        </p:spPr>
      </p:pic>
      <p:pic>
        <p:nvPicPr>
          <p:cNvPr id="12" name="圖片 7">
            <a:extLst>
              <a:ext uri="{FF2B5EF4-FFF2-40B4-BE49-F238E27FC236}">
                <a16:creationId xmlns:a16="http://schemas.microsoft.com/office/drawing/2014/main" id="{FFE7BF13-FE53-04CD-DF63-B81126EE99CE}"/>
              </a:ext>
            </a:extLst>
          </p:cNvPr>
          <p:cNvPicPr>
            <a:picLocks noChangeAspect="1"/>
          </p:cNvPicPr>
          <p:nvPr/>
        </p:nvPicPr>
        <p:blipFill>
          <a:blip r:embed="rId6"/>
          <a:stretch>
            <a:fillRect/>
          </a:stretch>
        </p:blipFill>
        <p:spPr>
          <a:xfrm>
            <a:off x="8394437" y="3433376"/>
            <a:ext cx="607484" cy="607484"/>
          </a:xfrm>
          <a:prstGeom prst="rect">
            <a:avLst/>
          </a:prstGeom>
        </p:spPr>
      </p:pic>
      <p:grpSp>
        <p:nvGrpSpPr>
          <p:cNvPr id="15" name="群組 14">
            <a:extLst>
              <a:ext uri="{FF2B5EF4-FFF2-40B4-BE49-F238E27FC236}">
                <a16:creationId xmlns:a16="http://schemas.microsoft.com/office/drawing/2014/main" id="{66464FA5-DB39-ACBD-927F-85AC576AA98C}"/>
              </a:ext>
            </a:extLst>
          </p:cNvPr>
          <p:cNvGrpSpPr/>
          <p:nvPr/>
        </p:nvGrpSpPr>
        <p:grpSpPr>
          <a:xfrm>
            <a:off x="8178122" y="2242883"/>
            <a:ext cx="3392180" cy="1550002"/>
            <a:chOff x="8178122" y="2041260"/>
            <a:chExt cx="3392180" cy="1550002"/>
          </a:xfrm>
        </p:grpSpPr>
        <p:grpSp>
          <p:nvGrpSpPr>
            <p:cNvPr id="6" name="群組 5">
              <a:extLst>
                <a:ext uri="{FF2B5EF4-FFF2-40B4-BE49-F238E27FC236}">
                  <a16:creationId xmlns:a16="http://schemas.microsoft.com/office/drawing/2014/main" id="{BF399329-7916-1F87-D91F-4B3C63FC5509}"/>
                </a:ext>
              </a:extLst>
            </p:cNvPr>
            <p:cNvGrpSpPr/>
            <p:nvPr/>
          </p:nvGrpSpPr>
          <p:grpSpPr>
            <a:xfrm>
              <a:off x="8277851" y="2704648"/>
              <a:ext cx="2587454" cy="435428"/>
              <a:chOff x="8448675" y="2704648"/>
              <a:chExt cx="2416629" cy="435428"/>
            </a:xfrm>
          </p:grpSpPr>
          <p:cxnSp>
            <p:nvCxnSpPr>
              <p:cNvPr id="36" name="直線單箭頭接點 35">
                <a:extLst>
                  <a:ext uri="{FF2B5EF4-FFF2-40B4-BE49-F238E27FC236}">
                    <a16:creationId xmlns:a16="http://schemas.microsoft.com/office/drawing/2014/main" id="{F58BC782-77CA-326E-5B01-B38A6EA42E15}"/>
                  </a:ext>
                </a:extLst>
              </p:cNvPr>
              <p:cNvCxnSpPr/>
              <p:nvPr/>
            </p:nvCxnSpPr>
            <p:spPr>
              <a:xfrm flipH="1" flipV="1">
                <a:off x="8448675" y="3129191"/>
                <a:ext cx="2416629" cy="10885"/>
              </a:xfrm>
              <a:prstGeom prst="straightConnector1">
                <a:avLst/>
              </a:prstGeom>
              <a:ln w="15875">
                <a:solidFill>
                  <a:srgbClr val="293FE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CE782720-05E2-6639-0300-245F1FE22ACA}"/>
                  </a:ext>
                </a:extLst>
              </p:cNvPr>
              <p:cNvCxnSpPr>
                <a:cxnSpLocks/>
              </p:cNvCxnSpPr>
              <p:nvPr/>
            </p:nvCxnSpPr>
            <p:spPr>
              <a:xfrm flipH="1" flipV="1">
                <a:off x="8448675" y="2704648"/>
                <a:ext cx="2416629" cy="10885"/>
              </a:xfrm>
              <a:prstGeom prst="straightConnector1">
                <a:avLst/>
              </a:prstGeom>
              <a:ln w="15875">
                <a:solidFill>
                  <a:srgbClr val="293FE3"/>
                </a:solidFill>
                <a:tailEnd type="triangle"/>
              </a:ln>
            </p:spPr>
            <p:style>
              <a:lnRef idx="1">
                <a:schemeClr val="accent1"/>
              </a:lnRef>
              <a:fillRef idx="0">
                <a:schemeClr val="accent1"/>
              </a:fillRef>
              <a:effectRef idx="0">
                <a:schemeClr val="accent1"/>
              </a:effectRef>
              <a:fontRef idx="minor">
                <a:schemeClr val="tx1"/>
              </a:fontRef>
            </p:style>
          </p:cxnSp>
        </p:grpSp>
        <p:pic>
          <p:nvPicPr>
            <p:cNvPr id="38" name="圖片 10" descr="一張含有 網站 的圖片&#10;&#10;自動產生的描述">
              <a:extLst>
                <a:ext uri="{FF2B5EF4-FFF2-40B4-BE49-F238E27FC236}">
                  <a16:creationId xmlns:a16="http://schemas.microsoft.com/office/drawing/2014/main" id="{DDD4F014-00D6-BD21-BE53-83CAAE6AB8DA}"/>
                </a:ext>
              </a:extLst>
            </p:cNvPr>
            <p:cNvPicPr>
              <a:picLocks noChangeAspect="1"/>
            </p:cNvPicPr>
            <p:nvPr/>
          </p:nvPicPr>
          <p:blipFill>
            <a:blip r:embed="rId7"/>
            <a:stretch>
              <a:fillRect/>
            </a:stretch>
          </p:blipFill>
          <p:spPr>
            <a:xfrm>
              <a:off x="10478566" y="2041260"/>
              <a:ext cx="1091736" cy="780943"/>
            </a:xfrm>
            <a:prstGeom prst="rect">
              <a:avLst/>
            </a:prstGeom>
          </p:spPr>
        </p:pic>
        <p:sp>
          <p:nvSpPr>
            <p:cNvPr id="40" name="文字方塊 39">
              <a:extLst>
                <a:ext uri="{FF2B5EF4-FFF2-40B4-BE49-F238E27FC236}">
                  <a16:creationId xmlns:a16="http://schemas.microsoft.com/office/drawing/2014/main" id="{0098DE6E-DB6A-3948-4817-94541E6CF5CE}"/>
                </a:ext>
              </a:extLst>
            </p:cNvPr>
            <p:cNvSpPr txBox="1"/>
            <p:nvPr/>
          </p:nvSpPr>
          <p:spPr>
            <a:xfrm>
              <a:off x="8178122" y="2253462"/>
              <a:ext cx="21964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latin typeface="Meiryo UI" panose="020B0604030504040204" pitchFamily="50" charset="-128"/>
                  <a:ea typeface="Meiryo UI" panose="020B0604030504040204" pitchFamily="50" charset="-128"/>
                  <a:cs typeface="Arial"/>
                </a:rPr>
                <a:t>Thunderbolt経由でビデオを同時編集</a:t>
              </a:r>
              <a:endParaRPr lang="en-US" altLang="zh-TW" err="1">
                <a:latin typeface="Meiryo UI" panose="020B0604030504040204" pitchFamily="50" charset="-128"/>
                <a:ea typeface="Meiryo UI" panose="020B0604030504040204" pitchFamily="50" charset="-128"/>
              </a:endParaRPr>
            </a:p>
          </p:txBody>
        </p:sp>
        <p:pic>
          <p:nvPicPr>
            <p:cNvPr id="41" name="圖片 17" descr="一張含有 文字, 簽名、標誌 的圖片&#10;&#10;自動產生的描述">
              <a:extLst>
                <a:ext uri="{FF2B5EF4-FFF2-40B4-BE49-F238E27FC236}">
                  <a16:creationId xmlns:a16="http://schemas.microsoft.com/office/drawing/2014/main" id="{6E05029A-130F-D0B3-DB99-267DE662016D}"/>
                </a:ext>
              </a:extLst>
            </p:cNvPr>
            <p:cNvPicPr>
              <a:picLocks noChangeAspect="1"/>
            </p:cNvPicPr>
            <p:nvPr/>
          </p:nvPicPr>
          <p:blipFill>
            <a:blip r:embed="rId8"/>
            <a:stretch>
              <a:fillRect/>
            </a:stretch>
          </p:blipFill>
          <p:spPr>
            <a:xfrm>
              <a:off x="9210075" y="2704648"/>
              <a:ext cx="342477" cy="413094"/>
            </a:xfrm>
            <a:prstGeom prst="rect">
              <a:avLst/>
            </a:prstGeom>
          </p:spPr>
        </p:pic>
        <p:pic>
          <p:nvPicPr>
            <p:cNvPr id="14" name="圖片 9" descr="一張含有 文字, 室內, 電子產品, 電腦 的圖片&#10;&#10;自動產生的描述">
              <a:extLst>
                <a:ext uri="{FF2B5EF4-FFF2-40B4-BE49-F238E27FC236}">
                  <a16:creationId xmlns:a16="http://schemas.microsoft.com/office/drawing/2014/main" id="{1EE6E7BD-B1DE-63BB-15C9-E41B9CB1D32B}"/>
                </a:ext>
              </a:extLst>
            </p:cNvPr>
            <p:cNvPicPr>
              <a:picLocks noChangeAspect="1"/>
            </p:cNvPicPr>
            <p:nvPr/>
          </p:nvPicPr>
          <p:blipFill>
            <a:blip r:embed="rId9"/>
            <a:stretch>
              <a:fillRect/>
            </a:stretch>
          </p:blipFill>
          <p:spPr>
            <a:xfrm>
              <a:off x="10481215" y="2879460"/>
              <a:ext cx="1087911" cy="711802"/>
            </a:xfrm>
            <a:prstGeom prst="rect">
              <a:avLst/>
            </a:prstGeom>
            <a:ln>
              <a:noFill/>
            </a:ln>
            <a:effectLst>
              <a:outerShdw blurRad="292100" dist="139700" dir="2700000" algn="tl" rotWithShape="0">
                <a:srgbClr val="333333">
                  <a:alpha val="65000"/>
                </a:srgbClr>
              </a:outerShdw>
            </a:effectLst>
          </p:spPr>
        </p:pic>
      </p:grpSp>
      <p:pic>
        <p:nvPicPr>
          <p:cNvPr id="5" name="圖片 4" descr="一張含有 電子產品, 螢幕擷取畫面, 電路, 控制 的圖片&#10;&#10;自動產生的描述">
            <a:extLst>
              <a:ext uri="{FF2B5EF4-FFF2-40B4-BE49-F238E27FC236}">
                <a16:creationId xmlns:a16="http://schemas.microsoft.com/office/drawing/2014/main" id="{73B4B552-D056-00ED-CB74-67BF0D2330EB}"/>
              </a:ext>
            </a:extLst>
          </p:cNvPr>
          <p:cNvPicPr>
            <a:picLocks noChangeAspect="1"/>
          </p:cNvPicPr>
          <p:nvPr/>
        </p:nvPicPr>
        <p:blipFill>
          <a:blip r:embed="rId10"/>
          <a:stretch>
            <a:fillRect/>
          </a:stretch>
        </p:blipFill>
        <p:spPr>
          <a:xfrm>
            <a:off x="2748951" y="2533128"/>
            <a:ext cx="2629828" cy="1654097"/>
          </a:xfrm>
          <a:prstGeom prst="rect">
            <a:avLst/>
          </a:prstGeom>
        </p:spPr>
      </p:pic>
    </p:spTree>
    <p:extLst>
      <p:ext uri="{BB962C8B-B14F-4D97-AF65-F5344CB8AC3E}">
        <p14:creationId xmlns:p14="http://schemas.microsoft.com/office/powerpoint/2010/main" val="3092763410"/>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2A56461-298A-7F0E-50FB-67A5FDB6CEF4}"/>
              </a:ext>
            </a:extLst>
          </p:cNvPr>
          <p:cNvSpPr/>
          <p:nvPr/>
        </p:nvSpPr>
        <p:spPr>
          <a:xfrm rot="10800000">
            <a:off x="0" y="0"/>
            <a:ext cx="12191999" cy="4902740"/>
          </a:xfrm>
          <a:prstGeom prst="rect">
            <a:avLst/>
          </a:prstGeom>
          <a:gradFill>
            <a:gsLst>
              <a:gs pos="0">
                <a:schemeClr val="tx1">
                  <a:alpha val="0"/>
                </a:schemeClr>
              </a:gs>
              <a:gs pos="100000">
                <a:schemeClr val="tx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5" name="矩形 4">
            <a:extLst>
              <a:ext uri="{FF2B5EF4-FFF2-40B4-BE49-F238E27FC236}">
                <a16:creationId xmlns:a16="http://schemas.microsoft.com/office/drawing/2014/main" id="{F7F3BDB2-E411-09ED-1A9A-B024936FE43A}"/>
              </a:ext>
            </a:extLst>
          </p:cNvPr>
          <p:cNvSpPr/>
          <p:nvPr/>
        </p:nvSpPr>
        <p:spPr>
          <a:xfrm>
            <a:off x="6731539" y="0"/>
            <a:ext cx="5460461" cy="6858001"/>
          </a:xfrm>
          <a:prstGeom prst="rect">
            <a:avLst/>
          </a:prstGeom>
          <a:solidFill>
            <a:schemeClr val="tx1">
              <a:lumMod val="95000"/>
              <a:lumOff val="5000"/>
              <a:alpha val="8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1" y="444247"/>
            <a:ext cx="12191998" cy="707886"/>
          </a:xfrm>
          <a:prstGeom prst="rect">
            <a:avLst/>
          </a:prstGeom>
          <a:noFill/>
        </p:spPr>
        <p:txBody>
          <a:bodyPr wrap="square" lIns="91440" tIns="45720" rIns="91440" bIns="45720" rtlCol="0" anchor="t">
            <a:spAutoFit/>
          </a:bodyPr>
          <a:lstStyle/>
          <a:p>
            <a:pPr algn="ctr"/>
            <a:r>
              <a:rPr lang="ja-JP" altLang="en-US" sz="4000" b="1" err="1">
                <a:solidFill>
                  <a:srgbClr val="E1BA87"/>
                </a:solidFill>
                <a:latin typeface="Meiryo UI" panose="020B0604030504040204" pitchFamily="50" charset="-128"/>
                <a:ea typeface="Meiryo UI" panose="020B0604030504040204" pitchFamily="50" charset="-128"/>
                <a:cs typeface="Arial"/>
              </a:rPr>
              <a:t>コンパクトで耐久性のあるメタルケースデザイン</a:t>
            </a:r>
            <a:endParaRPr lang="en-US" altLang="zh-TW" err="1">
              <a:latin typeface="Meiryo UI" panose="020B0604030504040204" pitchFamily="50" charset="-128"/>
              <a:ea typeface="Meiryo UI" panose="020B0604030504040204" pitchFamily="50" charset="-128"/>
            </a:endParaRPr>
          </a:p>
        </p:txBody>
      </p:sp>
      <p:pic>
        <p:nvPicPr>
          <p:cNvPr id="7" name="圖形 12">
            <a:extLst>
              <a:ext uri="{FF2B5EF4-FFF2-40B4-BE49-F238E27FC236}">
                <a16:creationId xmlns:a16="http://schemas.microsoft.com/office/drawing/2014/main" id="{C96F6D7C-AC78-CE66-A843-4D33EA9E4B5F}"/>
              </a:ext>
            </a:extLst>
          </p:cNvPr>
          <p:cNvPicPr>
            <a:picLocks noChangeAspect="1"/>
          </p:cNvPicPr>
          <p:nvPr/>
        </p:nvPicPr>
        <p:blipFill>
          <a:blip r:embed="rId3"/>
          <a:stretch>
            <a:fillRect/>
          </a:stretch>
        </p:blipFill>
        <p:spPr>
          <a:xfrm>
            <a:off x="7683833" y="3650883"/>
            <a:ext cx="3137650" cy="3207118"/>
          </a:xfrm>
          <a:prstGeom prst="rect">
            <a:avLst/>
          </a:prstGeom>
        </p:spPr>
      </p:pic>
      <p:sp>
        <p:nvSpPr>
          <p:cNvPr id="8" name="文字方塊 7">
            <a:extLst>
              <a:ext uri="{FF2B5EF4-FFF2-40B4-BE49-F238E27FC236}">
                <a16:creationId xmlns:a16="http://schemas.microsoft.com/office/drawing/2014/main" id="{152B73F7-4670-A036-346F-F20B8097EB78}"/>
              </a:ext>
            </a:extLst>
          </p:cNvPr>
          <p:cNvSpPr txBox="1"/>
          <p:nvPr/>
        </p:nvSpPr>
        <p:spPr>
          <a:xfrm>
            <a:off x="7537918" y="2503365"/>
            <a:ext cx="452345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4000" b="1">
                <a:solidFill>
                  <a:srgbClr val="6EFF76"/>
                </a:solidFill>
                <a:latin typeface="Meiryo UI" panose="020B0604030504040204" pitchFamily="50" charset="-128"/>
                <a:ea typeface="Meiryo UI" panose="020B0604030504040204" pitchFamily="50" charset="-128"/>
                <a:cs typeface="Arial"/>
              </a:rPr>
              <a:t>2.24</a:t>
            </a:r>
            <a:r>
              <a:rPr lang="zh-TW" altLang="en-US" sz="4000" b="1">
                <a:solidFill>
                  <a:srgbClr val="6EFF76"/>
                </a:solidFill>
                <a:latin typeface="Meiryo UI" panose="020B0604030504040204" pitchFamily="50" charset="-128"/>
                <a:ea typeface="Meiryo UI" panose="020B0604030504040204" pitchFamily="50" charset="-128"/>
                <a:cs typeface="Arial"/>
              </a:rPr>
              <a:t> </a:t>
            </a:r>
            <a:r>
              <a:rPr lang="en-US" altLang="zh-TW" sz="2400" b="1">
                <a:solidFill>
                  <a:srgbClr val="6EFF76"/>
                </a:solidFill>
                <a:latin typeface="Meiryo UI" panose="020B0604030504040204" pitchFamily="50" charset="-128"/>
                <a:ea typeface="Meiryo UI" panose="020B0604030504040204" pitchFamily="50" charset="-128"/>
                <a:cs typeface="Arial"/>
              </a:rPr>
              <a:t>kg </a:t>
            </a:r>
            <a:r>
              <a:rPr lang="en-US" altLang="zh-TW" sz="4000" b="1">
                <a:solidFill>
                  <a:srgbClr val="6EFF76"/>
                </a:solidFill>
                <a:latin typeface="Meiryo UI" panose="020B0604030504040204" pitchFamily="50" charset="-128"/>
                <a:ea typeface="Meiryo UI" panose="020B0604030504040204" pitchFamily="50" charset="-128"/>
                <a:cs typeface="Arial"/>
              </a:rPr>
              <a:t>/4.94</a:t>
            </a:r>
            <a:r>
              <a:rPr lang="zh-TW" altLang="en-US" sz="2400" b="1">
                <a:solidFill>
                  <a:srgbClr val="6EFF76"/>
                </a:solidFill>
                <a:latin typeface="Meiryo UI" panose="020B0604030504040204" pitchFamily="50" charset="-128"/>
                <a:ea typeface="Meiryo UI" panose="020B0604030504040204" pitchFamily="50" charset="-128"/>
                <a:cs typeface="Arial"/>
              </a:rPr>
              <a:t> </a:t>
            </a:r>
            <a:r>
              <a:rPr lang="en-US" altLang="zh-TW" sz="2400" b="1" err="1">
                <a:solidFill>
                  <a:srgbClr val="6EFF76"/>
                </a:solidFill>
                <a:latin typeface="Meiryo UI" panose="020B0604030504040204" pitchFamily="50" charset="-128"/>
                <a:ea typeface="Meiryo UI" panose="020B0604030504040204" pitchFamily="50" charset="-128"/>
                <a:cs typeface="Arial"/>
              </a:rPr>
              <a:t>lbs</a:t>
            </a:r>
            <a:endParaRPr lang="en-US" altLang="zh-TW" sz="2400" b="1">
              <a:solidFill>
                <a:srgbClr val="6EFF76"/>
              </a:solidFill>
              <a:latin typeface="Meiryo UI" panose="020B0604030504040204" pitchFamily="50" charset="-128"/>
              <a:ea typeface="Meiryo UI" panose="020B0604030504040204" pitchFamily="50" charset="-128"/>
              <a:cs typeface="Arial"/>
            </a:endParaRPr>
          </a:p>
          <a:p>
            <a:r>
              <a:rPr lang="ja-JP" altLang="en-US" sz="1600">
                <a:solidFill>
                  <a:schemeClr val="bg1"/>
                </a:solidFill>
                <a:latin typeface="Meiryo UI" panose="020B0604030504040204" pitchFamily="50" charset="-128"/>
                <a:ea typeface="Meiryo UI" panose="020B0604030504040204" pitchFamily="50" charset="-128"/>
                <a:cs typeface="Arial"/>
              </a:rPr>
              <a:t>軽量だから、どこへでも持って行ける</a:t>
            </a:r>
            <a:r>
              <a:rPr lang="en-US" sz="1600">
                <a:solidFill>
                  <a:schemeClr val="bg1"/>
                </a:solidFill>
                <a:latin typeface="Meiryo UI" panose="020B0604030504040204" pitchFamily="50" charset="-128"/>
                <a:ea typeface="Meiryo UI" panose="020B0604030504040204" pitchFamily="50" charset="-128"/>
                <a:cs typeface="Arial"/>
              </a:rPr>
              <a:t>！</a:t>
            </a:r>
            <a:endParaRPr lang="en-US">
              <a:solidFill>
                <a:schemeClr val="bg1"/>
              </a:solidFill>
              <a:latin typeface="Meiryo UI" panose="020B0604030504040204" pitchFamily="50" charset="-128"/>
              <a:ea typeface="Meiryo UI" panose="020B0604030504040204" pitchFamily="50" charset="-128"/>
            </a:endParaRPr>
          </a:p>
        </p:txBody>
      </p:sp>
      <p:sp>
        <p:nvSpPr>
          <p:cNvPr id="9" name="文字方塊 8">
            <a:extLst>
              <a:ext uri="{FF2B5EF4-FFF2-40B4-BE49-F238E27FC236}">
                <a16:creationId xmlns:a16="http://schemas.microsoft.com/office/drawing/2014/main" id="{68F6401B-4D75-5E63-1B33-F1D405744290}"/>
              </a:ext>
            </a:extLst>
          </p:cNvPr>
          <p:cNvSpPr txBox="1"/>
          <p:nvPr/>
        </p:nvSpPr>
        <p:spPr>
          <a:xfrm>
            <a:off x="7953117" y="4652539"/>
            <a:ext cx="2945450"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err="1">
                <a:solidFill>
                  <a:srgbClr val="6EFF76"/>
                </a:solidFill>
                <a:latin typeface="Meiryo UI" panose="020B0604030504040204" pitchFamily="50" charset="-128"/>
                <a:ea typeface="Meiryo UI" panose="020B0604030504040204" pitchFamily="50" charset="-128"/>
                <a:cs typeface="Arial"/>
              </a:rPr>
              <a:t>小型</a:t>
            </a:r>
            <a:r>
              <a:rPr lang="en-US" altLang="zh-TW" sz="2000" b="1">
                <a:solidFill>
                  <a:srgbClr val="6EFF76"/>
                </a:solidFill>
                <a:latin typeface="Meiryo UI" panose="020B0604030504040204" pitchFamily="50" charset="-128"/>
                <a:ea typeface="Meiryo UI" panose="020B0604030504040204" pitchFamily="50" charset="-128"/>
                <a:cs typeface="Arial"/>
              </a:rPr>
              <a:t> &amp;</a:t>
            </a:r>
            <a:endParaRPr lang="en-US">
              <a:latin typeface="Meiryo UI" panose="020B0604030504040204" pitchFamily="50" charset="-128"/>
              <a:ea typeface="Meiryo UI" panose="020B0604030504040204" pitchFamily="50" charset="-128"/>
              <a:cs typeface="Arial"/>
            </a:endParaRPr>
          </a:p>
          <a:p>
            <a:r>
              <a:rPr lang="en-US" sz="2000" b="1" err="1">
                <a:solidFill>
                  <a:srgbClr val="6EFF76"/>
                </a:solidFill>
                <a:latin typeface="Meiryo UI" panose="020B0604030504040204" pitchFamily="50" charset="-128"/>
                <a:ea typeface="Meiryo UI" panose="020B0604030504040204" pitchFamily="50" charset="-128"/>
                <a:cs typeface="Arial"/>
              </a:rPr>
              <a:t>省スペース</a:t>
            </a:r>
            <a:endParaRPr lang="en-US" err="1">
              <a:latin typeface="Meiryo UI" panose="020B0604030504040204" pitchFamily="50" charset="-128"/>
              <a:ea typeface="Meiryo UI" panose="020B0604030504040204" pitchFamily="50" charset="-128"/>
            </a:endParaRPr>
          </a:p>
          <a:p>
            <a:r>
              <a:rPr lang="en-US" altLang="zh-TW">
                <a:solidFill>
                  <a:schemeClr val="bg1"/>
                </a:solidFill>
                <a:latin typeface="Meiryo UI" panose="020B0604030504040204" pitchFamily="50" charset="-128"/>
                <a:ea typeface="Meiryo UI" panose="020B0604030504040204" pitchFamily="50" charset="-128"/>
                <a:cs typeface="Arial"/>
              </a:rPr>
              <a:t>60 x 215 x 199 mm</a:t>
            </a:r>
          </a:p>
          <a:p>
            <a:r>
              <a:rPr lang="en-US" altLang="zh-TW">
                <a:solidFill>
                  <a:schemeClr val="bg1"/>
                </a:solidFill>
                <a:latin typeface="Meiryo UI" panose="020B0604030504040204" pitchFamily="50" charset="-128"/>
                <a:ea typeface="Meiryo UI" panose="020B0604030504040204" pitchFamily="50" charset="-128"/>
                <a:cs typeface="Arial"/>
              </a:rPr>
              <a:t>2.36 x 8.46 x 7.83 </a:t>
            </a:r>
            <a:r>
              <a:rPr lang="en-US" altLang="zh-TW" err="1">
                <a:solidFill>
                  <a:schemeClr val="bg1"/>
                </a:solidFill>
                <a:latin typeface="Meiryo UI" panose="020B0604030504040204" pitchFamily="50" charset="-128"/>
                <a:ea typeface="Meiryo UI" panose="020B0604030504040204" pitchFamily="50" charset="-128"/>
                <a:cs typeface="Arial"/>
              </a:rPr>
              <a:t>インチ</a:t>
            </a:r>
            <a:r>
              <a:rPr lang="en-US" altLang="zh-TW">
                <a:solidFill>
                  <a:schemeClr val="bg1"/>
                </a:solidFill>
                <a:latin typeface="Meiryo UI" panose="020B0604030504040204" pitchFamily="50" charset="-128"/>
                <a:ea typeface="Meiryo UI" panose="020B0604030504040204" pitchFamily="50" charset="-128"/>
                <a:cs typeface="Arial"/>
              </a:rPr>
              <a:t> </a:t>
            </a:r>
            <a:br>
              <a:rPr lang="en-US" altLang="zh-TW">
                <a:latin typeface="Meiryo UI" panose="020B0604030504040204" pitchFamily="50" charset="-128"/>
                <a:ea typeface="Meiryo UI" panose="020B0604030504040204" pitchFamily="50" charset="-128"/>
                <a:cs typeface="Arial" panose="020B0604020202020204" pitchFamily="34" charset="0"/>
              </a:rPr>
            </a:br>
            <a:r>
              <a:rPr lang="en-US" altLang="zh-TW" sz="1500">
                <a:solidFill>
                  <a:schemeClr val="bg1"/>
                </a:solidFill>
                <a:latin typeface="Meiryo UI" panose="020B0604030504040204" pitchFamily="50" charset="-128"/>
                <a:ea typeface="Meiryo UI" panose="020B0604030504040204" pitchFamily="50" charset="-128"/>
                <a:cs typeface="Arial"/>
              </a:rPr>
              <a:t>(H x W x D)</a:t>
            </a:r>
          </a:p>
        </p:txBody>
      </p:sp>
    </p:spTree>
    <p:extLst>
      <p:ext uri="{BB962C8B-B14F-4D97-AF65-F5344CB8AC3E}">
        <p14:creationId xmlns:p14="http://schemas.microsoft.com/office/powerpoint/2010/main" val="3749445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ADC53D77-E6F3-BCEC-E01A-703703B1DD08}"/>
              </a:ext>
            </a:extLst>
          </p:cNvPr>
          <p:cNvSpPr txBox="1"/>
          <p:nvPr/>
        </p:nvSpPr>
        <p:spPr>
          <a:xfrm>
            <a:off x="617347" y="409941"/>
            <a:ext cx="11177386" cy="800219"/>
          </a:xfrm>
          <a:prstGeom prst="rect">
            <a:avLst/>
          </a:prstGeom>
          <a:noFill/>
        </p:spPr>
        <p:txBody>
          <a:bodyPr wrap="square" lIns="91440" tIns="45720" rIns="91440" bIns="45720" rtlCol="0" anchor="t">
            <a:spAutoFit/>
          </a:bodyPr>
          <a:lstStyle/>
          <a:p>
            <a:pPr algn="ctr"/>
            <a:r>
              <a:rPr lang="en-US" altLang="zh-TW" sz="4600" b="1">
                <a:solidFill>
                  <a:srgbClr val="E1BA87"/>
                </a:solidFill>
                <a:latin typeface="Meiryo UI" panose="020B0604030504040204" pitchFamily="50" charset="-128"/>
                <a:ea typeface="Meiryo UI" panose="020B0604030504040204" pitchFamily="50" charset="-128"/>
                <a:cs typeface="Arial"/>
              </a:rPr>
              <a:t>TBS-h574TX </a:t>
            </a:r>
            <a:r>
              <a:rPr lang="en-US" altLang="zh-TW" sz="4600" b="1" err="1">
                <a:solidFill>
                  <a:srgbClr val="E1BA87"/>
                </a:solidFill>
                <a:latin typeface="Meiryo UI" panose="020B0604030504040204" pitchFamily="50" charset="-128"/>
                <a:ea typeface="Meiryo UI" panose="020B0604030504040204" pitchFamily="50" charset="-128"/>
                <a:cs typeface="Arial"/>
              </a:rPr>
              <a:t>仕様</a:t>
            </a:r>
            <a:endParaRPr lang="en-US" altLang="zh-TW" sz="4600" b="1" err="1">
              <a:solidFill>
                <a:srgbClr val="E1BA87"/>
              </a:solidFill>
              <a:latin typeface="Meiryo UI" panose="020B0604030504040204" pitchFamily="50" charset="-128"/>
              <a:ea typeface="Meiryo UI" panose="020B0604030504040204" pitchFamily="50" charset="-128"/>
              <a:cs typeface="Arial" panose="020B0604020202020204" pitchFamily="34" charset="0"/>
            </a:endParaRPr>
          </a:p>
        </p:txBody>
      </p:sp>
      <p:graphicFrame>
        <p:nvGraphicFramePr>
          <p:cNvPr id="3" name="表格 2">
            <a:extLst>
              <a:ext uri="{FF2B5EF4-FFF2-40B4-BE49-F238E27FC236}">
                <a16:creationId xmlns:a16="http://schemas.microsoft.com/office/drawing/2014/main" id="{B921F3D9-C55C-BA88-EEAF-251C0336D4AC}"/>
              </a:ext>
            </a:extLst>
          </p:cNvPr>
          <p:cNvGraphicFramePr>
            <a:graphicFrameLocks noGrp="1"/>
          </p:cNvGraphicFramePr>
          <p:nvPr>
            <p:extLst>
              <p:ext uri="{D42A27DB-BD31-4B8C-83A1-F6EECF244321}">
                <p14:modId xmlns:p14="http://schemas.microsoft.com/office/powerpoint/2010/main" val="2822117628"/>
              </p:ext>
            </p:extLst>
          </p:nvPr>
        </p:nvGraphicFramePr>
        <p:xfrm>
          <a:off x="864705" y="1356728"/>
          <a:ext cx="10445007" cy="5091331"/>
        </p:xfrm>
        <a:graphic>
          <a:graphicData uri="http://schemas.openxmlformats.org/drawingml/2006/table">
            <a:tbl>
              <a:tblPr firstRow="1" bandRow="1">
                <a:effectLst>
                  <a:reflection blurRad="165100" stA="50000" endA="300" endPos="55000" dir="5400000" sy="-100000" algn="bl" rotWithShape="0"/>
                </a:effectLst>
                <a:tableStyleId>{5C22544A-7EE6-4342-B048-85BDC9FD1C3A}</a:tableStyleId>
              </a:tblPr>
              <a:tblGrid>
                <a:gridCol w="1473839">
                  <a:extLst>
                    <a:ext uri="{9D8B030D-6E8A-4147-A177-3AD203B41FA5}">
                      <a16:colId xmlns:a16="http://schemas.microsoft.com/office/drawing/2014/main" val="3256573471"/>
                    </a:ext>
                  </a:extLst>
                </a:gridCol>
                <a:gridCol w="3147066">
                  <a:extLst>
                    <a:ext uri="{9D8B030D-6E8A-4147-A177-3AD203B41FA5}">
                      <a16:colId xmlns:a16="http://schemas.microsoft.com/office/drawing/2014/main" val="1445618065"/>
                    </a:ext>
                  </a:extLst>
                </a:gridCol>
                <a:gridCol w="2912051">
                  <a:extLst>
                    <a:ext uri="{9D8B030D-6E8A-4147-A177-3AD203B41FA5}">
                      <a16:colId xmlns:a16="http://schemas.microsoft.com/office/drawing/2014/main" val="3666541192"/>
                    </a:ext>
                  </a:extLst>
                </a:gridCol>
                <a:gridCol w="2912051">
                  <a:extLst>
                    <a:ext uri="{9D8B030D-6E8A-4147-A177-3AD203B41FA5}">
                      <a16:colId xmlns:a16="http://schemas.microsoft.com/office/drawing/2014/main" val="597740741"/>
                    </a:ext>
                  </a:extLst>
                </a:gridCol>
              </a:tblGrid>
              <a:tr h="412750">
                <a:tc>
                  <a:txBody>
                    <a:bodyPr/>
                    <a:lstStyle/>
                    <a:p>
                      <a:pPr marL="0" indent="0" algn="l" rtl="0" eaLnBrk="1" latinLnBrk="0" hangingPunct="1">
                        <a:spcBef>
                          <a:spcPts val="0"/>
                        </a:spcBef>
                        <a:spcAft>
                          <a:spcPts val="0"/>
                        </a:spcAft>
                      </a:pPr>
                      <a:r>
                        <a:rPr lang="en-US" altLang="zh-TW" sz="1200" b="1" kern="1200">
                          <a:solidFill>
                            <a:schemeClr val="bg1"/>
                          </a:solidFill>
                          <a:latin typeface="Meiryo UI" panose="020B0604030504040204" pitchFamily="50" charset="-128"/>
                          <a:ea typeface="Meiryo UI" panose="020B0604030504040204" pitchFamily="50" charset="-128"/>
                          <a:cs typeface="Arial"/>
                        </a:rPr>
                        <a:t>    Ordering SKU</a:t>
                      </a:r>
                      <a:endParaRPr lang="zh-TW" altLang="en-US" sz="1200" b="1" kern="1200">
                        <a:solidFill>
                          <a:schemeClr val="bg1"/>
                        </a:solidFill>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38100" cmpd="sng">
                      <a:noFill/>
                    </a:lnB>
                    <a:solidFill>
                      <a:srgbClr val="000100"/>
                    </a:solidFill>
                  </a:tcPr>
                </a:tc>
                <a:tc>
                  <a:txBody>
                    <a:bodyPr/>
                    <a:lstStyle/>
                    <a:p>
                      <a:pPr marL="0" indent="0" algn="ctr" rtl="0" eaLnBrk="1" latinLnBrk="0" hangingPunct="1">
                        <a:spcBef>
                          <a:spcPts val="0"/>
                        </a:spcBef>
                        <a:spcAft>
                          <a:spcPts val="0"/>
                        </a:spcAft>
                      </a:pPr>
                      <a:r>
                        <a:rPr lang="en-US" sz="1400" kern="1200">
                          <a:effectLst/>
                          <a:latin typeface="Meiryo UI" panose="020B0604030504040204" pitchFamily="50" charset="-128"/>
                          <a:ea typeface="Meiryo UI" panose="020B0604030504040204" pitchFamily="50" charset="-128"/>
                          <a:cs typeface="Arial"/>
                        </a:rPr>
                        <a:t>TBS-h574TX-i3-12G</a:t>
                      </a:r>
                      <a:endParaRPr lang="en-US" altLang="zh-TW" sz="1400">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38100" cmpd="sng">
                      <a:noFill/>
                    </a:lnB>
                    <a:solidFill>
                      <a:srgbClr val="000100"/>
                    </a:solidFill>
                  </a:tcPr>
                </a:tc>
                <a:tc>
                  <a:txBody>
                    <a:bodyPr/>
                    <a:lstStyle/>
                    <a:p>
                      <a:pPr marL="0" indent="0" algn="ctr" rtl="0" eaLnBrk="1" latinLnBrk="0" hangingPunct="1">
                        <a:spcBef>
                          <a:spcPts val="0"/>
                        </a:spcBef>
                        <a:spcAft>
                          <a:spcPts val="0"/>
                        </a:spcAft>
                      </a:pPr>
                      <a:r>
                        <a:rPr lang="en-US" sz="1400" kern="1200" dirty="0">
                          <a:effectLst/>
                          <a:latin typeface="Meiryo UI" panose="020B0604030504040204" pitchFamily="50" charset="-128"/>
                          <a:ea typeface="Meiryo UI" panose="020B0604030504040204" pitchFamily="50" charset="-128"/>
                          <a:cs typeface="Arial"/>
                        </a:rPr>
                        <a:t>TBS-h574TX-i5-16G</a:t>
                      </a:r>
                      <a:endParaRPr lang="en-US" altLang="zh-TW" sz="1400" dirty="0">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38100" cmpd="sng">
                      <a:noFill/>
                    </a:lnB>
                    <a:solidFill>
                      <a:srgbClr val="000100"/>
                    </a:solidFill>
                  </a:tcPr>
                </a:tc>
                <a:tc>
                  <a:txBody>
                    <a:bodyPr/>
                    <a:lstStyle/>
                    <a:p>
                      <a:pPr marL="0" indent="0" algn="ctr" rtl="0" eaLnBrk="1" latinLnBrk="0" hangingPunct="1">
                        <a:spcBef>
                          <a:spcPts val="0"/>
                        </a:spcBef>
                        <a:spcAft>
                          <a:spcPts val="0"/>
                        </a:spcAft>
                      </a:pPr>
                      <a:r>
                        <a:rPr lang="en-US" sz="1400" kern="1200" dirty="0">
                          <a:effectLst/>
                          <a:latin typeface="Meiryo UI" panose="020B0604030504040204" pitchFamily="50" charset="-128"/>
                          <a:ea typeface="Meiryo UI" panose="020B0604030504040204" pitchFamily="50" charset="-128"/>
                          <a:cs typeface="Arial"/>
                        </a:rPr>
                        <a:t>TBS-h574TX-i5-16G</a:t>
                      </a:r>
                      <a:endParaRPr lang="en-US" altLang="zh-TW" sz="1400" dirty="0">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38100" cmpd="sng">
                      <a:noFill/>
                    </a:lnB>
                    <a:solidFill>
                      <a:srgbClr val="000100"/>
                    </a:solidFill>
                  </a:tcPr>
                </a:tc>
                <a:extLst>
                  <a:ext uri="{0D108BD9-81ED-4DB2-BD59-A6C34878D82A}">
                    <a16:rowId xmlns:a16="http://schemas.microsoft.com/office/drawing/2014/main" val="4192632409"/>
                  </a:ext>
                </a:extLst>
              </a:tr>
              <a:tr h="412750">
                <a:tc>
                  <a:txBody>
                    <a:bodyPr/>
                    <a:lstStyle/>
                    <a:p>
                      <a:pPr marL="0" indent="180975" algn="l" rtl="0" eaLnBrk="1" latinLnBrk="0" hangingPunct="1">
                        <a:spcBef>
                          <a:spcPts val="0"/>
                        </a:spcBef>
                        <a:spcAft>
                          <a:spcPts val="0"/>
                        </a:spcAft>
                      </a:pPr>
                      <a:r>
                        <a:rPr lang="en-US" altLang="zh-TW" sz="1200" b="1" kern="1200" spc="40">
                          <a:solidFill>
                            <a:schemeClr val="bg1"/>
                          </a:solidFill>
                          <a:effectLst/>
                          <a:latin typeface="Meiryo UI" panose="020B0604030504040204" pitchFamily="50" charset="-128"/>
                          <a:ea typeface="Meiryo UI" panose="020B0604030504040204" pitchFamily="50" charset="-128"/>
                          <a:cs typeface="Arial"/>
                        </a:rPr>
                        <a:t>CPU</a:t>
                      </a:r>
                      <a:endParaRPr lang="en-US" altLang="zh-TW" sz="1200" b="1" spc="4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8100" cmpd="sng">
                      <a:noFill/>
                    </a:lnT>
                    <a:lnB w="12700" cmpd="sng">
                      <a:noFill/>
                    </a:lnB>
                    <a:solidFill>
                      <a:schemeClr val="tx1">
                        <a:lumMod val="75000"/>
                        <a:lumOff val="25000"/>
                      </a:schemeClr>
                    </a:solidFill>
                  </a:tcPr>
                </a:tc>
                <a:tc>
                  <a:txBody>
                    <a:bodyPr/>
                    <a:lstStyle/>
                    <a:p>
                      <a:pPr marL="0" indent="0" algn="ctr" rtl="0" eaLnBrk="1" latinLnBrk="0" hangingPunct="1">
                        <a:spcBef>
                          <a:spcPts val="0"/>
                        </a:spcBef>
                        <a:spcAft>
                          <a:spcPts val="0"/>
                        </a:spcAft>
                      </a:pPr>
                      <a:r>
                        <a:rPr lang="en-US" sz="1200" b="1" kern="1200" spc="40">
                          <a:solidFill>
                            <a:srgbClr val="E1BA87"/>
                          </a:solidFill>
                          <a:effectLst/>
                          <a:latin typeface="Meiryo UI" panose="020B0604030504040204" pitchFamily="50" charset="-128"/>
                          <a:ea typeface="Meiryo UI" panose="020B0604030504040204" pitchFamily="50" charset="-128"/>
                          <a:cs typeface="Arial"/>
                        </a:rPr>
                        <a:t>Intel Core i3-1320PE 8C(4P+4E)/12T up to 4.50GHz</a:t>
                      </a:r>
                      <a:endParaRPr lang="en-US" altLang="zh-TW" sz="1200" b="1" spc="40">
                        <a:solidFill>
                          <a:srgbClr val="E1BA87"/>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8100" cmpd="sng">
                      <a:noFill/>
                    </a:lnT>
                    <a:lnB w="12700" cmpd="sng">
                      <a:noFill/>
                    </a:lnB>
                    <a:solidFill>
                      <a:schemeClr val="tx1">
                        <a:lumMod val="75000"/>
                        <a:lumOff val="25000"/>
                      </a:schemeClr>
                    </a:solidFill>
                  </a:tcPr>
                </a:tc>
                <a:tc>
                  <a:txBody>
                    <a:bodyPr/>
                    <a:lstStyle/>
                    <a:p>
                      <a:pPr marL="0" marR="0" indent="0" algn="ctr" defTabSz="914400" rtl="0" eaLnBrk="1" fontAlgn="auto" latinLnBrk="0" hangingPunct="1">
                        <a:spcBef>
                          <a:spcPts val="0"/>
                        </a:spcBef>
                        <a:spcAft>
                          <a:spcPts val="0"/>
                        </a:spcAft>
                      </a:pPr>
                      <a:r>
                        <a:rPr lang="en-US" sz="1200" b="1" kern="1200" spc="40" dirty="0">
                          <a:solidFill>
                            <a:srgbClr val="E1BA87"/>
                          </a:solidFill>
                          <a:effectLst/>
                          <a:latin typeface="Meiryo UI" panose="020B0604030504040204" pitchFamily="50" charset="-128"/>
                          <a:ea typeface="Meiryo UI" panose="020B0604030504040204" pitchFamily="50" charset="-128"/>
                          <a:cs typeface="Arial"/>
                        </a:rPr>
                        <a:t>Intel Core i5-1340PE 12C(4P+8E)/16T up to 4.50GHz</a:t>
                      </a:r>
                      <a:endParaRPr lang="en-US" altLang="zh-TW" sz="1200" b="1" kern="1200" spc="40" dirty="0">
                        <a:solidFill>
                          <a:srgbClr val="E1BA87"/>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8100" cmpd="sng">
                      <a:noFill/>
                    </a:lnT>
                    <a:lnB w="12700" cmpd="sng">
                      <a:noFill/>
                    </a:lnB>
                    <a:solidFill>
                      <a:schemeClr val="tx1">
                        <a:lumMod val="75000"/>
                        <a:lumOff val="25000"/>
                      </a:schemeClr>
                    </a:solidFill>
                  </a:tcPr>
                </a:tc>
                <a:tc>
                  <a:txBody>
                    <a:bodyPr/>
                    <a:lstStyle/>
                    <a:p>
                      <a:pPr marL="0" marR="0" indent="0" algn="ctr" defTabSz="914400" rtl="0" eaLnBrk="1" fontAlgn="auto" latinLnBrk="0" hangingPunct="1">
                        <a:spcBef>
                          <a:spcPts val="0"/>
                        </a:spcBef>
                        <a:spcAft>
                          <a:spcPts val="0"/>
                        </a:spcAft>
                      </a:pPr>
                      <a:r>
                        <a:rPr lang="en-US" sz="1200" b="1" kern="1200" spc="40" dirty="0">
                          <a:solidFill>
                            <a:srgbClr val="E1BA87"/>
                          </a:solidFill>
                          <a:effectLst/>
                          <a:latin typeface="Meiryo UI" panose="020B0604030504040204" pitchFamily="50" charset="-128"/>
                          <a:ea typeface="Meiryo UI" panose="020B0604030504040204" pitchFamily="50" charset="-128"/>
                          <a:cs typeface="Arial"/>
                        </a:rPr>
                        <a:t>Intel Core i5-1235U 10C(2P+8E)/12T up to 4.4GHz</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38100" cmpd="sng">
                      <a:noFill/>
                    </a:lnT>
                    <a:lnB w="12700" cmpd="sng">
                      <a:noFill/>
                    </a:lnB>
                    <a:solidFill>
                      <a:schemeClr val="tx1">
                        <a:lumMod val="75000"/>
                        <a:lumOff val="25000"/>
                      </a:schemeClr>
                    </a:solidFill>
                  </a:tcPr>
                </a:tc>
                <a:extLst>
                  <a:ext uri="{0D108BD9-81ED-4DB2-BD59-A6C34878D82A}">
                    <a16:rowId xmlns:a16="http://schemas.microsoft.com/office/drawing/2014/main" val="405173340"/>
                  </a:ext>
                </a:extLst>
              </a:tr>
              <a:tr h="412750">
                <a:tc>
                  <a:txBody>
                    <a:bodyPr/>
                    <a:lstStyle/>
                    <a:p>
                      <a:pPr marL="0" indent="180975" algn="l" defTabSz="914400" rtl="0" eaLnBrk="1" latinLnBrk="0" hangingPunct="1">
                        <a:spcBef>
                          <a:spcPts val="0"/>
                        </a:spcBef>
                        <a:spcAft>
                          <a:spcPts val="0"/>
                        </a:spcAft>
                      </a:pPr>
                      <a:r>
                        <a:rPr lang="en-US" altLang="zh-TW" sz="1200" b="1" kern="1200" spc="40">
                          <a:solidFill>
                            <a:schemeClr val="bg1"/>
                          </a:solidFill>
                          <a:effectLst/>
                          <a:latin typeface="Meiryo UI" panose="020B0604030504040204" pitchFamily="50" charset="-128"/>
                          <a:ea typeface="Meiryo UI" panose="020B0604030504040204" pitchFamily="50" charset="-128"/>
                          <a:cs typeface="Arial"/>
                        </a:rPr>
                        <a:t>Memory</a:t>
                      </a: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a:txBody>
                    <a:bodyPr/>
                    <a:lstStyle/>
                    <a:p>
                      <a:pPr marL="0" indent="0" algn="ctr" rtl="0" eaLnBrk="1" latinLnBrk="0" hangingPunct="1">
                        <a:spcBef>
                          <a:spcPts val="0"/>
                        </a:spcBef>
                        <a:spcAft>
                          <a:spcPts val="0"/>
                        </a:spcAft>
                      </a:pPr>
                      <a:r>
                        <a:rPr lang="en-US" sz="1200" kern="1200" spc="40">
                          <a:solidFill>
                            <a:schemeClr val="bg1"/>
                          </a:solidFill>
                          <a:effectLst/>
                          <a:latin typeface="Meiryo UI" panose="020B0604030504040204" pitchFamily="50" charset="-128"/>
                          <a:ea typeface="Meiryo UI" panose="020B0604030504040204" pitchFamily="50" charset="-128"/>
                          <a:cs typeface="Arial"/>
                        </a:rPr>
                        <a:t>12GB onboard RAM (</a:t>
                      </a:r>
                      <a:r>
                        <a:rPr lang="en-US" altLang="zh-TW" sz="1200" kern="1200" spc="40">
                          <a:solidFill>
                            <a:schemeClr val="bg1"/>
                          </a:solidFill>
                          <a:effectLst/>
                          <a:latin typeface="Meiryo UI" panose="020B0604030504040204" pitchFamily="50" charset="-128"/>
                          <a:ea typeface="Meiryo UI" panose="020B0604030504040204" pitchFamily="50" charset="-128"/>
                          <a:cs typeface="Arial"/>
                        </a:rPr>
                        <a:t>Non-expandable</a:t>
                      </a:r>
                      <a:r>
                        <a:rPr lang="en-US" sz="1200" kern="1200" spc="40">
                          <a:solidFill>
                            <a:schemeClr val="bg1"/>
                          </a:solidFill>
                          <a:effectLst/>
                          <a:latin typeface="Meiryo UI" panose="020B0604030504040204" pitchFamily="50" charset="-128"/>
                          <a:ea typeface="Meiryo UI" panose="020B0604030504040204" pitchFamily="50" charset="-128"/>
                          <a:cs typeface="Arial"/>
                        </a:rPr>
                        <a:t>)</a:t>
                      </a:r>
                      <a:endParaRPr lang="en-US" altLang="zh-TW" sz="1200" spc="4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a:txBody>
                    <a:bodyPr/>
                    <a:lstStyle/>
                    <a:p>
                      <a:pPr marL="0" marR="0" indent="0" algn="ctr" rtl="0" eaLnBrk="1" fontAlgn="auto" latinLnBrk="0" hangingPunct="1">
                        <a:spcBef>
                          <a:spcPts val="0"/>
                        </a:spcBef>
                        <a:spcAft>
                          <a:spcPts val="0"/>
                        </a:spcAft>
                      </a:pPr>
                      <a:r>
                        <a:rPr lang="en-US" sz="1200" kern="1200" spc="40" dirty="0">
                          <a:solidFill>
                            <a:schemeClr val="bg1"/>
                          </a:solidFill>
                          <a:effectLst/>
                          <a:latin typeface="Meiryo UI" panose="020B0604030504040204" pitchFamily="50" charset="-128"/>
                          <a:ea typeface="Meiryo UI" panose="020B0604030504040204" pitchFamily="50" charset="-128"/>
                          <a:cs typeface="Arial"/>
                        </a:rPr>
                        <a:t>16GB onboard RAM (</a:t>
                      </a:r>
                      <a:r>
                        <a:rPr lang="en-US" altLang="zh-TW" sz="1200" kern="1200" spc="40" dirty="0">
                          <a:solidFill>
                            <a:schemeClr val="bg1"/>
                          </a:solidFill>
                          <a:effectLst/>
                          <a:latin typeface="Meiryo UI" panose="020B0604030504040204" pitchFamily="50" charset="-128"/>
                          <a:ea typeface="Meiryo UI" panose="020B0604030504040204" pitchFamily="50" charset="-128"/>
                          <a:cs typeface="Arial"/>
                        </a:rPr>
                        <a:t>Non-expandable</a:t>
                      </a:r>
                      <a:r>
                        <a:rPr lang="en-US" sz="1200" kern="1200" spc="40" dirty="0">
                          <a:solidFill>
                            <a:schemeClr val="bg1"/>
                          </a:solidFill>
                          <a:effectLst/>
                          <a:latin typeface="Meiryo UI" panose="020B0604030504040204" pitchFamily="50" charset="-128"/>
                          <a:ea typeface="Meiryo UI" panose="020B0604030504040204" pitchFamily="50" charset="-128"/>
                          <a:cs typeface="Arial"/>
                        </a:rPr>
                        <a:t>)</a:t>
                      </a:r>
                      <a:endParaRPr lang="en-US" altLang="zh-TW" sz="1200" spc="40" dirty="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a:txBody>
                    <a:bodyPr/>
                    <a:lstStyle/>
                    <a:p>
                      <a:pPr marL="0" marR="0" indent="0" algn="ctr" rtl="0" eaLnBrk="1" fontAlgn="auto" latinLnBrk="0" hangingPunct="1">
                        <a:spcBef>
                          <a:spcPts val="0"/>
                        </a:spcBef>
                        <a:spcAft>
                          <a:spcPts val="0"/>
                        </a:spcAft>
                      </a:pPr>
                      <a:r>
                        <a:rPr lang="en-US" sz="1200" kern="1200" spc="40" dirty="0">
                          <a:solidFill>
                            <a:schemeClr val="bg1"/>
                          </a:solidFill>
                          <a:effectLst/>
                          <a:latin typeface="Meiryo UI" panose="020B0604030504040204" pitchFamily="50" charset="-128"/>
                          <a:ea typeface="Meiryo UI" panose="020B0604030504040204" pitchFamily="50" charset="-128"/>
                          <a:cs typeface="Arial"/>
                        </a:rPr>
                        <a:t>16GB onboard RAM (</a:t>
                      </a:r>
                      <a:r>
                        <a:rPr lang="en-US" altLang="zh-TW" sz="1200" kern="1200" spc="40" dirty="0">
                          <a:solidFill>
                            <a:schemeClr val="bg1"/>
                          </a:solidFill>
                          <a:effectLst/>
                          <a:latin typeface="Meiryo UI" panose="020B0604030504040204" pitchFamily="50" charset="-128"/>
                          <a:ea typeface="Meiryo UI" panose="020B0604030504040204" pitchFamily="50" charset="-128"/>
                          <a:cs typeface="Arial"/>
                        </a:rPr>
                        <a:t>Non-expandable</a:t>
                      </a:r>
                      <a:r>
                        <a:rPr lang="en-US" sz="1200" kern="1200" spc="40" dirty="0">
                          <a:solidFill>
                            <a:schemeClr val="bg1"/>
                          </a:solidFill>
                          <a:effectLst/>
                          <a:latin typeface="Meiryo UI" panose="020B0604030504040204" pitchFamily="50" charset="-128"/>
                          <a:ea typeface="Meiryo UI" panose="020B0604030504040204" pitchFamily="50" charset="-128"/>
                          <a:cs typeface="Arial"/>
                        </a:rPr>
                        <a:t>)</a:t>
                      </a:r>
                      <a:endParaRPr lang="en-US" altLang="zh-TW" sz="1200" spc="40" dirty="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mpd="sng">
                      <a:noFill/>
                    </a:lnT>
                    <a:lnB w="12700" cmpd="sng">
                      <a:noFill/>
                    </a:lnB>
                    <a:solidFill>
                      <a:schemeClr val="bg2">
                        <a:lumMod val="50000"/>
                      </a:schemeClr>
                    </a:solidFill>
                  </a:tcPr>
                </a:tc>
                <a:extLst>
                  <a:ext uri="{0D108BD9-81ED-4DB2-BD59-A6C34878D82A}">
                    <a16:rowId xmlns:a16="http://schemas.microsoft.com/office/drawing/2014/main" val="2887307619"/>
                  </a:ext>
                </a:extLst>
              </a:tr>
              <a:tr h="589661">
                <a:tc>
                  <a:txBody>
                    <a:bodyPr/>
                    <a:lstStyle/>
                    <a:p>
                      <a:pPr marL="0" indent="180975" algn="l" defTabSz="914400" rtl="0" eaLnBrk="1" latinLnBrk="0" hangingPunct="1">
                        <a:spcBef>
                          <a:spcPts val="0"/>
                        </a:spcBef>
                        <a:spcAft>
                          <a:spcPts val="0"/>
                        </a:spcAft>
                      </a:pPr>
                      <a:r>
                        <a:rPr lang="en-US" altLang="zh-TW" sz="1200" b="1" kern="1200" spc="40">
                          <a:solidFill>
                            <a:schemeClr val="bg1"/>
                          </a:solidFill>
                          <a:effectLst/>
                          <a:latin typeface="Meiryo UI" panose="020B0604030504040204" pitchFamily="50" charset="-128"/>
                          <a:ea typeface="Meiryo UI" panose="020B0604030504040204" pitchFamily="50" charset="-128"/>
                          <a:cs typeface="Arial"/>
                        </a:rPr>
                        <a:t>Drive</a:t>
                      </a:r>
                      <a:r>
                        <a:rPr lang="en-US" altLang="zh-TW" sz="1200" b="1" kern="1200" spc="40" baseline="0">
                          <a:solidFill>
                            <a:schemeClr val="bg1"/>
                          </a:solidFill>
                          <a:effectLst/>
                          <a:latin typeface="Meiryo UI" panose="020B0604030504040204" pitchFamily="50" charset="-128"/>
                          <a:ea typeface="Meiryo UI" panose="020B0604030504040204" pitchFamily="50" charset="-128"/>
                          <a:cs typeface="Arial"/>
                        </a:rPr>
                        <a:t> tray</a:t>
                      </a:r>
                      <a:endParaRPr lang="en-US" altLang="zh-TW" sz="1200" b="1" kern="1200" spc="4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gridSpan="3">
                  <a:txBody>
                    <a:bodyPr/>
                    <a:lstStyle/>
                    <a:p>
                      <a:pPr marL="0" indent="0" algn="ctr" rtl="0" eaLnBrk="1" latinLnBrk="0" hangingPunct="1">
                        <a:spcBef>
                          <a:spcPts val="0"/>
                        </a:spcBef>
                        <a:spcAft>
                          <a:spcPts val="0"/>
                        </a:spcAft>
                      </a:pPr>
                      <a:r>
                        <a:rPr lang="en-US" sz="1200" b="1" kern="1200" spc="40" dirty="0">
                          <a:solidFill>
                            <a:srgbClr val="E1BA87"/>
                          </a:solidFill>
                          <a:effectLst/>
                          <a:latin typeface="Meiryo UI" panose="020B0604030504040204" pitchFamily="50" charset="-128"/>
                          <a:ea typeface="Meiryo UI" panose="020B0604030504040204" pitchFamily="50" charset="-128"/>
                          <a:cs typeface="Arial"/>
                        </a:rPr>
                        <a:t>5 x E1.S up to 15mm ( or 5 x M.2 2280 PCIe w/ the supplied M.2 adapters )</a:t>
                      </a:r>
                    </a:p>
                    <a:p>
                      <a:pPr marL="0" lvl="0" indent="0" algn="ctr">
                        <a:spcBef>
                          <a:spcPts val="0"/>
                        </a:spcBef>
                        <a:spcAft>
                          <a:spcPts val="0"/>
                        </a:spcAft>
                        <a:buNone/>
                      </a:pPr>
                      <a:r>
                        <a:rPr lang="en-US" sz="1200" b="1" kern="1200" spc="40" dirty="0">
                          <a:solidFill>
                            <a:srgbClr val="E1BA87"/>
                          </a:solidFill>
                          <a:effectLst/>
                          <a:latin typeface="Meiryo UI" panose="020B0604030504040204" pitchFamily="50" charset="-128"/>
                          <a:ea typeface="Meiryo UI" panose="020B0604030504040204" pitchFamily="50" charset="-128"/>
                          <a:cs typeface="Arial"/>
                        </a:rPr>
                        <a:t>Support Hot-swapping</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565156697"/>
                  </a:ext>
                </a:extLst>
              </a:tr>
              <a:tr h="440972">
                <a:tc>
                  <a:txBody>
                    <a:bodyPr/>
                    <a:lstStyle/>
                    <a:p>
                      <a:pPr marL="0" indent="180975" algn="l" defTabSz="914400" rtl="0" eaLnBrk="1" latinLnBrk="0" hangingPunct="1">
                        <a:spcBef>
                          <a:spcPts val="0"/>
                        </a:spcBef>
                        <a:spcAft>
                          <a:spcPts val="0"/>
                        </a:spcAft>
                      </a:pPr>
                      <a:r>
                        <a:rPr lang="en-US" altLang="zh-TW" sz="1200" b="1" kern="1200" spc="40">
                          <a:solidFill>
                            <a:schemeClr val="bg1"/>
                          </a:solidFill>
                          <a:effectLst/>
                          <a:latin typeface="Meiryo UI" panose="020B0604030504040204" pitchFamily="50" charset="-128"/>
                          <a:ea typeface="Meiryo UI" panose="020B0604030504040204" pitchFamily="50" charset="-128"/>
                          <a:cs typeface="Arial"/>
                        </a:rPr>
                        <a:t>LAN</a:t>
                      </a: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gridSpan="3">
                  <a:txBody>
                    <a:bodyPr/>
                    <a:lstStyle/>
                    <a:p>
                      <a:pPr marL="0" indent="0" algn="ctr" rtl="0" eaLnBrk="1" latinLnBrk="0" hangingPunct="1">
                        <a:spcBef>
                          <a:spcPts val="0"/>
                        </a:spcBef>
                        <a:spcAft>
                          <a:spcPts val="0"/>
                        </a:spcAft>
                      </a:pPr>
                      <a:r>
                        <a:rPr lang="en-US" sz="1200" b="1" kern="1200" spc="40">
                          <a:solidFill>
                            <a:srgbClr val="E1BA87"/>
                          </a:solidFill>
                          <a:effectLst/>
                          <a:latin typeface="Meiryo UI" panose="020B0604030504040204" pitchFamily="50" charset="-128"/>
                          <a:ea typeface="Meiryo UI" panose="020B0604030504040204" pitchFamily="50" charset="-128"/>
                          <a:cs typeface="Arial"/>
                        </a:rPr>
                        <a:t>1 x 10GBASE-T Multi-Gig (RJ-45)</a:t>
                      </a:r>
                      <a:r>
                        <a:rPr lang="en-US" sz="1200" kern="1200" spc="40">
                          <a:solidFill>
                            <a:srgbClr val="E1BA87"/>
                          </a:solidFill>
                          <a:effectLst/>
                          <a:latin typeface="Meiryo UI" panose="020B0604030504040204" pitchFamily="50" charset="-128"/>
                          <a:ea typeface="Meiryo UI" panose="020B0604030504040204" pitchFamily="50" charset="-128"/>
                          <a:cs typeface="Arial"/>
                        </a:rPr>
                        <a:t> </a:t>
                      </a:r>
                      <a:r>
                        <a:rPr lang="en-US" sz="1200" kern="1200" spc="40">
                          <a:solidFill>
                            <a:schemeClr val="bg1"/>
                          </a:solidFill>
                          <a:effectLst/>
                          <a:latin typeface="Meiryo UI" panose="020B0604030504040204" pitchFamily="50" charset="-128"/>
                          <a:ea typeface="Meiryo UI" panose="020B0604030504040204" pitchFamily="50" charset="-128"/>
                          <a:cs typeface="Arial"/>
                        </a:rPr>
                        <a:t>+ 1 x 2.5GbE (RJ-45)</a:t>
                      </a:r>
                      <a:endParaRPr lang="en-US" altLang="zh-TW" sz="1200" spc="4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mpd="sng">
                      <a:noFill/>
                    </a:lnT>
                    <a:lnB w="12700" cmpd="sng">
                      <a:noFill/>
                    </a:lnB>
                    <a:solidFill>
                      <a:schemeClr val="bg2">
                        <a:lumMod val="50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246120994"/>
                  </a:ext>
                </a:extLst>
              </a:tr>
              <a:tr h="412750">
                <a:tc>
                  <a:txBody>
                    <a:bodyPr/>
                    <a:lstStyle/>
                    <a:p>
                      <a:pPr marL="0" indent="180975" algn="l" defTabSz="914400" rtl="0" eaLnBrk="1" latinLnBrk="0" hangingPunct="1">
                        <a:spcBef>
                          <a:spcPts val="0"/>
                        </a:spcBef>
                        <a:spcAft>
                          <a:spcPts val="0"/>
                        </a:spcAft>
                      </a:pPr>
                      <a:r>
                        <a:rPr lang="en-US" sz="1200" b="1" kern="1200" spc="40">
                          <a:solidFill>
                            <a:schemeClr val="bg1"/>
                          </a:solidFill>
                          <a:effectLst/>
                          <a:latin typeface="Meiryo UI" panose="020B0604030504040204" pitchFamily="50" charset="-128"/>
                          <a:ea typeface="Meiryo UI" panose="020B0604030504040204" pitchFamily="50" charset="-128"/>
                          <a:cs typeface="Arial"/>
                        </a:rPr>
                        <a:t>Thunderbolt</a:t>
                      </a:r>
                      <a:endParaRPr lang="en-US" altLang="zh-TW" sz="1200" b="1" kern="1200" spc="4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gridSpan="3">
                  <a:txBody>
                    <a:bodyPr/>
                    <a:lstStyle/>
                    <a:p>
                      <a:pPr marL="0" indent="0" algn="ctr" rtl="0" eaLnBrk="1" latinLnBrk="0" hangingPunct="1">
                        <a:spcBef>
                          <a:spcPts val="0"/>
                        </a:spcBef>
                        <a:spcAft>
                          <a:spcPts val="0"/>
                        </a:spcAft>
                      </a:pPr>
                      <a:r>
                        <a:rPr lang="de-DE" sz="1200" b="1" kern="1200" spc="40">
                          <a:solidFill>
                            <a:srgbClr val="E1BA87"/>
                          </a:solidFill>
                          <a:effectLst/>
                          <a:latin typeface="Meiryo UI" panose="020B0604030504040204" pitchFamily="50" charset="-128"/>
                          <a:ea typeface="Meiryo UI" panose="020B0604030504040204" pitchFamily="50" charset="-128"/>
                          <a:cs typeface="Arial"/>
                        </a:rPr>
                        <a:t>2 x Thunderbolt 4 </a:t>
                      </a:r>
                      <a:endParaRPr lang="de-DE" altLang="zh-TW" sz="1200" b="1" spc="40">
                        <a:solidFill>
                          <a:srgbClr val="E1BA87"/>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345470509"/>
                  </a:ext>
                </a:extLst>
              </a:tr>
              <a:tr h="758698">
                <a:tc>
                  <a:txBody>
                    <a:bodyPr/>
                    <a:lstStyle/>
                    <a:p>
                      <a:pPr marL="0" indent="180975" algn="l" defTabSz="914400" rtl="0" eaLnBrk="1" latinLnBrk="0" hangingPunct="1">
                        <a:spcBef>
                          <a:spcPts val="0"/>
                        </a:spcBef>
                        <a:spcAft>
                          <a:spcPts val="0"/>
                        </a:spcAft>
                      </a:pPr>
                      <a:r>
                        <a:rPr lang="en-US" sz="1200" b="1" kern="1200" spc="40">
                          <a:solidFill>
                            <a:schemeClr val="bg1"/>
                          </a:solidFill>
                          <a:effectLst/>
                          <a:latin typeface="Meiryo UI" panose="020B0604030504040204" pitchFamily="50" charset="-128"/>
                          <a:ea typeface="Meiryo UI" panose="020B0604030504040204" pitchFamily="50" charset="-128"/>
                          <a:cs typeface="Arial"/>
                        </a:rPr>
                        <a:t>USB</a:t>
                      </a:r>
                      <a:endParaRPr lang="en-US" altLang="zh-TW" sz="1200" b="1" kern="1200" spc="4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gridSpan="3">
                  <a:txBody>
                    <a:bodyPr/>
                    <a:lstStyle/>
                    <a:p>
                      <a:pPr marL="0" marR="0" indent="0" algn="ctr" rtl="0" eaLnBrk="1" fontAlgn="auto" latinLnBrk="0" hangingPunct="1">
                        <a:lnSpc>
                          <a:spcPts val="1400"/>
                        </a:lnSpc>
                        <a:spcBef>
                          <a:spcPts val="0"/>
                        </a:spcBef>
                        <a:spcAft>
                          <a:spcPts val="0"/>
                        </a:spcAft>
                      </a:pPr>
                      <a:r>
                        <a:rPr lang="en-US" sz="1200" kern="1200" spc="40">
                          <a:solidFill>
                            <a:schemeClr val="bg1"/>
                          </a:solidFill>
                          <a:effectLst/>
                          <a:latin typeface="Meiryo UI" panose="020B0604030504040204" pitchFamily="50" charset="-128"/>
                          <a:ea typeface="Meiryo UI" panose="020B0604030504040204" pitchFamily="50" charset="-128"/>
                          <a:cs typeface="Arial"/>
                        </a:rPr>
                        <a:t>1 x USB 3.2 Gen2x1 (10Gb/s, Type-A, front)</a:t>
                      </a:r>
                      <a:endParaRPr lang="zh-TW" altLang="en-US">
                        <a:solidFill>
                          <a:schemeClr val="bg1"/>
                        </a:solidFill>
                        <a:latin typeface="Meiryo UI" panose="020B0604030504040204" pitchFamily="50" charset="-128"/>
                        <a:ea typeface="Meiryo UI" panose="020B0604030504040204" pitchFamily="50" charset="-128"/>
                        <a:cs typeface="Arial"/>
                      </a:endParaRPr>
                    </a:p>
                    <a:p>
                      <a:pPr marL="0" marR="0" lvl="0" indent="0" algn="ctr">
                        <a:lnSpc>
                          <a:spcPts val="1400"/>
                        </a:lnSpc>
                        <a:spcBef>
                          <a:spcPts val="0"/>
                        </a:spcBef>
                        <a:spcAft>
                          <a:spcPts val="0"/>
                        </a:spcAft>
                        <a:buNone/>
                      </a:pPr>
                      <a:r>
                        <a:rPr lang="en-US" sz="1200" kern="1200" spc="40">
                          <a:solidFill>
                            <a:schemeClr val="bg1"/>
                          </a:solidFill>
                          <a:effectLst/>
                          <a:latin typeface="Meiryo UI" panose="020B0604030504040204" pitchFamily="50" charset="-128"/>
                          <a:ea typeface="Meiryo UI" panose="020B0604030504040204" pitchFamily="50" charset="-128"/>
                          <a:cs typeface="Arial"/>
                        </a:rPr>
                        <a:t>1 x USB 3.2 Gen2x1 (10Gb/s, Type-A, rear)</a:t>
                      </a:r>
                    </a:p>
                    <a:p>
                      <a:pPr marL="0" marR="0" indent="0" algn="ctr" rtl="0" eaLnBrk="1" fontAlgn="auto" latinLnBrk="0" hangingPunct="1">
                        <a:lnSpc>
                          <a:spcPts val="1400"/>
                        </a:lnSpc>
                        <a:spcBef>
                          <a:spcPts val="0"/>
                        </a:spcBef>
                        <a:spcAft>
                          <a:spcPts val="0"/>
                        </a:spcAft>
                      </a:pPr>
                      <a:r>
                        <a:rPr lang="en-US" sz="1200" kern="1200" spc="40">
                          <a:solidFill>
                            <a:schemeClr val="bg1"/>
                          </a:solidFill>
                          <a:effectLst/>
                          <a:latin typeface="Meiryo UI" panose="020B0604030504040204" pitchFamily="50" charset="-128"/>
                          <a:ea typeface="Meiryo UI" panose="020B0604030504040204" pitchFamily="50" charset="-128"/>
                          <a:cs typeface="Arial"/>
                        </a:rPr>
                        <a:t>1 x USB 2.0 (Type-A, rear)</a:t>
                      </a: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mpd="sng">
                      <a:noFill/>
                    </a:lnT>
                    <a:lnB w="12700" cmpd="sng">
                      <a:noFill/>
                    </a:lnB>
                    <a:solidFill>
                      <a:schemeClr val="bg2">
                        <a:lumMod val="50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337387157"/>
                  </a:ext>
                </a:extLst>
              </a:tr>
              <a:tr h="412750">
                <a:tc>
                  <a:txBody>
                    <a:bodyPr/>
                    <a:lstStyle/>
                    <a:p>
                      <a:pPr marL="0" indent="180975" algn="l" rtl="0" eaLnBrk="1" latinLnBrk="0" hangingPunct="1">
                        <a:spcBef>
                          <a:spcPts val="0"/>
                        </a:spcBef>
                        <a:spcAft>
                          <a:spcPts val="0"/>
                        </a:spcAft>
                      </a:pPr>
                      <a:r>
                        <a:rPr lang="en-US" altLang="zh-TW" sz="1200" b="1" kern="1200" spc="40">
                          <a:solidFill>
                            <a:schemeClr val="bg1"/>
                          </a:solidFill>
                          <a:effectLst/>
                          <a:latin typeface="Meiryo UI" panose="020B0604030504040204" pitchFamily="50" charset="-128"/>
                          <a:ea typeface="Meiryo UI" panose="020B0604030504040204" pitchFamily="50" charset="-128"/>
                          <a:cs typeface="Arial"/>
                        </a:rPr>
                        <a:t>Dimensions (H x W x D)</a:t>
                      </a:r>
                      <a:endParaRPr lang="en-US" altLang="zh-TW" sz="1200" b="1" kern="1200" spc="40">
                        <a:solidFill>
                          <a:schemeClr val="bg1"/>
                        </a:solidFill>
                        <a:effectLst/>
                        <a:latin typeface="Meiryo UI" panose="020B0604030504040204" pitchFamily="50" charset="-128"/>
                        <a:ea typeface="Meiryo UI" panose="020B0604030504040204" pitchFamily="50" charset="-128"/>
                        <a:cs typeface="Arial" panose="020B0604020202020204" pitchFamily="34" charset="0"/>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gridSpan="3">
                  <a:txBody>
                    <a:bodyPr/>
                    <a:lstStyle/>
                    <a:p>
                      <a:pPr marL="0" lvl="0" indent="0" algn="ctr">
                        <a:lnSpc>
                          <a:spcPts val="1400"/>
                        </a:lnSpc>
                        <a:spcBef>
                          <a:spcPts val="0"/>
                        </a:spcBef>
                        <a:spcAft>
                          <a:spcPts val="0"/>
                        </a:spcAft>
                        <a:buNone/>
                      </a:pPr>
                      <a:r>
                        <a:rPr lang="en-US" sz="1200" b="0" i="0" u="none" strike="noStrike" kern="1200" spc="40" baseline="0" noProof="0" dirty="0">
                          <a:solidFill>
                            <a:srgbClr val="FFFFFF"/>
                          </a:solidFill>
                          <a:effectLst/>
                          <a:latin typeface="Meiryo UI" panose="020B0604030504040204" pitchFamily="50" charset="-128"/>
                          <a:ea typeface="Meiryo UI" panose="020B0604030504040204" pitchFamily="50" charset="-128"/>
                        </a:rPr>
                        <a:t>60 x 215 x 199 mm (2.36 x 8.46 x 7.83 inch)</a:t>
                      </a:r>
                      <a:endParaRPr lang="zh-TW" altLang="en-US" b="0" i="0" u="none" strike="noStrike" baseline="0" noProof="0" dirty="0">
                        <a:solidFill>
                          <a:srgbClr val="FFFFFF"/>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422658344"/>
                  </a:ext>
                </a:extLst>
              </a:tr>
              <a:tr h="412750">
                <a:tc>
                  <a:txBody>
                    <a:bodyPr/>
                    <a:lstStyle/>
                    <a:p>
                      <a:pPr marL="0" indent="180975" algn="l" defTabSz="914400" rtl="0" eaLnBrk="1" latinLnBrk="0" hangingPunct="1">
                        <a:spcBef>
                          <a:spcPts val="0"/>
                        </a:spcBef>
                        <a:spcAft>
                          <a:spcPts val="0"/>
                        </a:spcAft>
                      </a:pPr>
                      <a:r>
                        <a:rPr lang="en-US" altLang="zh-TW" sz="1200" b="1" kern="1200" spc="40">
                          <a:solidFill>
                            <a:schemeClr val="bg1"/>
                          </a:solidFill>
                          <a:effectLst/>
                          <a:latin typeface="Meiryo UI" panose="020B0604030504040204" pitchFamily="50" charset="-128"/>
                          <a:ea typeface="Meiryo UI" panose="020B0604030504040204" pitchFamily="50" charset="-128"/>
                          <a:cs typeface="Arial"/>
                        </a:rPr>
                        <a:t>Weight</a:t>
                      </a: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bg2">
                        <a:lumMod val="50000"/>
                      </a:schemeClr>
                    </a:solidFill>
                  </a:tcPr>
                </a:tc>
                <a:tc gridSpan="3">
                  <a:txBody>
                    <a:bodyPr/>
                    <a:lstStyle/>
                    <a:p>
                      <a:pPr marL="0" indent="0" algn="ctr" rtl="0" eaLnBrk="1" latinLnBrk="0" hangingPunct="1">
                        <a:lnSpc>
                          <a:spcPts val="1400"/>
                        </a:lnSpc>
                        <a:spcBef>
                          <a:spcPts val="0"/>
                        </a:spcBef>
                        <a:spcAft>
                          <a:spcPts val="0"/>
                        </a:spcAft>
                      </a:pPr>
                      <a:r>
                        <a:rPr lang="en-US" sz="1200" kern="1200" spc="40">
                          <a:solidFill>
                            <a:schemeClr val="bg1"/>
                          </a:solidFill>
                          <a:effectLst/>
                          <a:latin typeface="Meiryo UI" panose="020B0604030504040204" pitchFamily="50" charset="-128"/>
                          <a:ea typeface="Meiryo UI" panose="020B0604030504040204" pitchFamily="50" charset="-128"/>
                          <a:cs typeface="Arial"/>
                        </a:rPr>
                        <a:t>2.24 kg (4.94 lbs)</a:t>
                      </a:r>
                      <a:endParaRPr lang="en-US" altLang="zh-TW" sz="1200" spc="4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mpd="sng">
                      <a:noFill/>
                    </a:lnT>
                    <a:lnB w="12700" cmpd="sng">
                      <a:noFill/>
                    </a:lnB>
                    <a:solidFill>
                      <a:schemeClr val="bg2">
                        <a:lumMod val="50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476226613"/>
                  </a:ext>
                </a:extLst>
              </a:tr>
              <a:tr h="412750">
                <a:tc>
                  <a:txBody>
                    <a:bodyPr/>
                    <a:lstStyle/>
                    <a:p>
                      <a:pPr marL="0" indent="180975" algn="l" defTabSz="914400" rtl="0" eaLnBrk="1" latinLnBrk="0" hangingPunct="1">
                        <a:spcBef>
                          <a:spcPts val="0"/>
                        </a:spcBef>
                        <a:spcAft>
                          <a:spcPts val="0"/>
                        </a:spcAft>
                      </a:pPr>
                      <a:r>
                        <a:rPr lang="en-US" sz="1200" b="1" kern="1200" spc="40">
                          <a:solidFill>
                            <a:schemeClr val="bg1"/>
                          </a:solidFill>
                          <a:effectLst/>
                          <a:latin typeface="Meiryo UI" panose="020B0604030504040204" pitchFamily="50" charset="-128"/>
                          <a:ea typeface="Meiryo UI" panose="020B0604030504040204" pitchFamily="50" charset="-128"/>
                          <a:cs typeface="Arial"/>
                        </a:rPr>
                        <a:t>HDMI</a:t>
                      </a:r>
                      <a:endParaRPr lang="en-US" altLang="zh-TW" sz="1200" b="1" kern="1200" spc="4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gridSpan="3">
                  <a:txBody>
                    <a:bodyPr/>
                    <a:lstStyle/>
                    <a:p>
                      <a:pPr marL="0" indent="0" algn="ctr" rtl="0" eaLnBrk="1" latinLnBrk="0" hangingPunct="1">
                        <a:lnSpc>
                          <a:spcPts val="1400"/>
                        </a:lnSpc>
                        <a:spcBef>
                          <a:spcPts val="0"/>
                        </a:spcBef>
                        <a:spcAft>
                          <a:spcPts val="0"/>
                        </a:spcAft>
                      </a:pPr>
                      <a:r>
                        <a:rPr lang="en-US" sz="1200" kern="1200" spc="40">
                          <a:solidFill>
                            <a:schemeClr val="bg1"/>
                          </a:solidFill>
                          <a:effectLst/>
                          <a:latin typeface="Meiryo UI" panose="020B0604030504040204" pitchFamily="50" charset="-128"/>
                          <a:ea typeface="Meiryo UI" panose="020B0604030504040204" pitchFamily="50" charset="-128"/>
                          <a:cs typeface="Arial"/>
                        </a:rPr>
                        <a:t>1 x HDMI (1.4b), </a:t>
                      </a:r>
                      <a:r>
                        <a:rPr lang="en-US" altLang="zh-TW" sz="1200" kern="1200" spc="40">
                          <a:solidFill>
                            <a:schemeClr val="bg1"/>
                          </a:solidFill>
                          <a:effectLst/>
                          <a:latin typeface="Meiryo UI" panose="020B0604030504040204" pitchFamily="50" charset="-128"/>
                          <a:ea typeface="Meiryo UI" panose="020B0604030504040204" pitchFamily="50" charset="-128"/>
                          <a:cs typeface="Arial"/>
                        </a:rPr>
                        <a:t>support 4K output</a:t>
                      </a:r>
                      <a:endParaRPr lang="en-US" altLang="zh-TW" sz="1200" spc="4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mpd="sng">
                      <a:noFill/>
                    </a:lnT>
                    <a:lnB w="12700" cmpd="sng">
                      <a:noFill/>
                    </a:lnB>
                    <a:solidFill>
                      <a:schemeClr val="tx1">
                        <a:lumMod val="75000"/>
                        <a:lumOff val="25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107596028"/>
                  </a:ext>
                </a:extLst>
              </a:tr>
              <a:tr h="412750">
                <a:tc>
                  <a:txBody>
                    <a:bodyPr/>
                    <a:lstStyle/>
                    <a:p>
                      <a:pPr marL="0" indent="180975" algn="l" defTabSz="914400" rtl="0" eaLnBrk="1" latinLnBrk="0" hangingPunct="1">
                        <a:spcBef>
                          <a:spcPts val="0"/>
                        </a:spcBef>
                        <a:spcAft>
                          <a:spcPts val="0"/>
                        </a:spcAft>
                      </a:pPr>
                      <a:r>
                        <a:rPr lang="en-US" altLang="zh-TW" sz="1200" b="1" kern="1200" spc="40">
                          <a:solidFill>
                            <a:schemeClr val="bg1"/>
                          </a:solidFill>
                          <a:effectLst/>
                          <a:latin typeface="Meiryo UI" panose="020B0604030504040204" pitchFamily="50" charset="-128"/>
                          <a:ea typeface="Meiryo UI" panose="020B0604030504040204" pitchFamily="50" charset="-128"/>
                          <a:cs typeface="Arial"/>
                        </a:rPr>
                        <a:t>Power</a:t>
                      </a:r>
                      <a:r>
                        <a:rPr lang="en-US" altLang="zh-TW" sz="1200" b="1" kern="1200" spc="40" baseline="0">
                          <a:solidFill>
                            <a:schemeClr val="bg1"/>
                          </a:solidFill>
                          <a:effectLst/>
                          <a:latin typeface="Meiryo UI" panose="020B0604030504040204" pitchFamily="50" charset="-128"/>
                          <a:ea typeface="Meiryo UI" panose="020B0604030504040204" pitchFamily="50" charset="-128"/>
                          <a:cs typeface="Arial"/>
                        </a:rPr>
                        <a:t> supply</a:t>
                      </a:r>
                      <a:endParaRPr lang="en-US" altLang="zh-TW" sz="1200" b="1" kern="1200" spc="4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2">
                          <a:lumMod val="2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2">
                          <a:lumMod val="25000"/>
                        </a:schemeClr>
                      </a:solidFill>
                      <a:prstDash val="solid"/>
                      <a:round/>
                      <a:headEnd type="none" w="med" len="med"/>
                      <a:tailEnd type="none" w="med" len="med"/>
                    </a:lnB>
                    <a:solidFill>
                      <a:schemeClr val="bg2">
                        <a:lumMod val="50000"/>
                      </a:schemeClr>
                    </a:solidFill>
                  </a:tcPr>
                </a:tc>
                <a:tc gridSpan="3">
                  <a:txBody>
                    <a:bodyPr/>
                    <a:lstStyle/>
                    <a:p>
                      <a:pPr marL="0" indent="0" algn="ctr" rtl="0" eaLnBrk="1" latinLnBrk="0" hangingPunct="1">
                        <a:lnSpc>
                          <a:spcPts val="1400"/>
                        </a:lnSpc>
                        <a:spcBef>
                          <a:spcPts val="0"/>
                        </a:spcBef>
                        <a:spcAft>
                          <a:spcPts val="0"/>
                        </a:spcAft>
                      </a:pPr>
                      <a:r>
                        <a:rPr lang="en-US" sz="1200" kern="1200" spc="40" dirty="0">
                          <a:solidFill>
                            <a:schemeClr val="bg1"/>
                          </a:solidFill>
                          <a:effectLst/>
                          <a:latin typeface="Meiryo UI" panose="020B0604030504040204" pitchFamily="50" charset="-128"/>
                          <a:ea typeface="Meiryo UI" panose="020B0604030504040204" pitchFamily="50" charset="-128"/>
                          <a:cs typeface="Arial"/>
                        </a:rPr>
                        <a:t>120W adapter</a:t>
                      </a:r>
                      <a:endParaRPr lang="en-US" altLang="zh-TW" sz="1200" spc="40" dirty="0">
                        <a:solidFill>
                          <a:schemeClr val="bg1"/>
                        </a:solidFill>
                        <a:effectLst/>
                        <a:latin typeface="Meiryo UI" panose="020B0604030504040204" pitchFamily="50" charset="-128"/>
                        <a:ea typeface="Meiryo UI" panose="020B0604030504040204" pitchFamily="50" charset="-128"/>
                        <a:cs typeface="Aria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2">
                          <a:lumMod val="25000"/>
                        </a:schemeClr>
                      </a:solidFill>
                      <a:prstDash val="solid"/>
                      <a:round/>
                      <a:headEnd type="none" w="med" len="med"/>
                      <a:tailEnd type="none" w="med" len="med"/>
                    </a:lnR>
                    <a:lnT w="12700" cmpd="sng">
                      <a:noFill/>
                    </a:lnT>
                    <a:lnB w="12700" cap="flat" cmpd="sng" algn="ctr">
                      <a:solidFill>
                        <a:schemeClr val="bg2">
                          <a:lumMod val="25000"/>
                        </a:schemeClr>
                      </a:solidFill>
                      <a:prstDash val="solid"/>
                      <a:round/>
                      <a:headEnd type="none" w="med" len="med"/>
                      <a:tailEnd type="none" w="med" len="med"/>
                    </a:lnB>
                    <a:solidFill>
                      <a:schemeClr val="bg2">
                        <a:lumMod val="50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126852988"/>
                  </a:ext>
                </a:extLst>
              </a:tr>
            </a:tbl>
          </a:graphicData>
        </a:graphic>
      </p:graphicFrame>
    </p:spTree>
    <p:extLst>
      <p:ext uri="{BB962C8B-B14F-4D97-AF65-F5344CB8AC3E}">
        <p14:creationId xmlns:p14="http://schemas.microsoft.com/office/powerpoint/2010/main" val="3274380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ADC53D77-E6F3-BCEC-E01A-703703B1DD08}"/>
              </a:ext>
            </a:extLst>
          </p:cNvPr>
          <p:cNvSpPr txBox="1"/>
          <p:nvPr/>
        </p:nvSpPr>
        <p:spPr>
          <a:xfrm>
            <a:off x="617347" y="116038"/>
            <a:ext cx="11177386" cy="1200329"/>
          </a:xfrm>
          <a:prstGeom prst="rect">
            <a:avLst/>
          </a:prstGeom>
          <a:noFill/>
        </p:spPr>
        <p:txBody>
          <a:bodyPr wrap="square" lIns="91440" tIns="45720" rIns="91440" bIns="45720" rtlCol="0" anchor="t">
            <a:spAutoFit/>
          </a:bodyPr>
          <a:lstStyle/>
          <a:p>
            <a:pPr algn="ctr"/>
            <a:r>
              <a:rPr lang="en-US" sz="3600" b="1" dirty="0">
                <a:solidFill>
                  <a:srgbClr val="E1BA87"/>
                </a:solidFill>
                <a:latin typeface="Meiryo UI" panose="020B0604030504040204" pitchFamily="50" charset="-128"/>
                <a:ea typeface="Meiryo UI" panose="020B0604030504040204" pitchFamily="50" charset="-128"/>
                <a:cs typeface="Arial"/>
              </a:rPr>
              <a:t>1台のJBODで最大12台のSATA HDDをサポートし、264TB(12 x 22TB)</a:t>
            </a:r>
            <a:r>
              <a:rPr lang="en-US" sz="3600" b="1" dirty="0" err="1">
                <a:solidFill>
                  <a:srgbClr val="E1BA87"/>
                </a:solidFill>
                <a:latin typeface="Meiryo UI" panose="020B0604030504040204" pitchFamily="50" charset="-128"/>
                <a:ea typeface="Meiryo UI" panose="020B0604030504040204" pitchFamily="50" charset="-128"/>
                <a:cs typeface="Arial"/>
              </a:rPr>
              <a:t>のストレージ容量を追加可能</a:t>
            </a:r>
            <a:endParaRPr lang="en-US" dirty="0">
              <a:latin typeface="Meiryo UI" panose="020B0604030504040204" pitchFamily="50" charset="-128"/>
              <a:ea typeface="Meiryo UI" panose="020B0604030504040204" pitchFamily="50" charset="-128"/>
            </a:endParaRPr>
          </a:p>
        </p:txBody>
      </p:sp>
      <p:sp>
        <p:nvSpPr>
          <p:cNvPr id="4" name="矩形: 圓角 1">
            <a:extLst>
              <a:ext uri="{FF2B5EF4-FFF2-40B4-BE49-F238E27FC236}">
                <a16:creationId xmlns:a16="http://schemas.microsoft.com/office/drawing/2014/main" id="{01CA6BFD-0ED7-C001-7C71-4FECAF5333CE}"/>
              </a:ext>
            </a:extLst>
          </p:cNvPr>
          <p:cNvSpPr/>
          <p:nvPr/>
        </p:nvSpPr>
        <p:spPr>
          <a:xfrm>
            <a:off x="617347" y="2495006"/>
            <a:ext cx="7344464" cy="3233057"/>
          </a:xfrm>
          <a:prstGeom prst="roundRect">
            <a:avLst>
              <a:gd name="adj" fmla="val 4020"/>
            </a:avLst>
          </a:prstGeom>
          <a:gradFill>
            <a:gsLst>
              <a:gs pos="0">
                <a:schemeClr val="accent1">
                  <a:lumMod val="5000"/>
                  <a:lumOff val="95000"/>
                </a:schemeClr>
              </a:gs>
              <a:gs pos="83000">
                <a:srgbClr val="F3F4F4"/>
              </a:gs>
              <a:gs pos="4000">
                <a:srgbClr val="F6F9FB"/>
              </a:gs>
              <a:gs pos="78000">
                <a:srgbClr val="F4F6F7">
                  <a:alpha val="72000"/>
                </a:srgbClr>
              </a:gs>
              <a:gs pos="100000">
                <a:schemeClr val="bg1">
                  <a:lumMod val="95000"/>
                </a:schemeClr>
              </a:gs>
            </a:gsLst>
            <a:lin ang="5400000" scaled="1"/>
          </a:gradFill>
          <a:ln w="19050">
            <a:gradFill>
              <a:gsLst>
                <a:gs pos="0">
                  <a:schemeClr val="accent1">
                    <a:lumMod val="5000"/>
                    <a:lumOff val="95000"/>
                  </a:schemeClr>
                </a:gs>
                <a:gs pos="50500">
                  <a:schemeClr val="bg1">
                    <a:lumMod val="65000"/>
                  </a:schemeClr>
                </a:gs>
                <a:gs pos="100000">
                  <a:schemeClr val="bg1">
                    <a:lumMod val="85000"/>
                  </a:schemeClr>
                </a:gs>
              </a:gsLst>
              <a:lin ang="5400000" scaled="1"/>
            </a:gradFill>
          </a:ln>
          <a:effectLst>
            <a:outerShdw blurRad="368300" dist="342900" dir="2700000" algn="tl" rotWithShape="0">
              <a:prstClr val="black">
                <a:alpha val="6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5" name="文字方塊 4">
            <a:extLst>
              <a:ext uri="{FF2B5EF4-FFF2-40B4-BE49-F238E27FC236}">
                <a16:creationId xmlns:a16="http://schemas.microsoft.com/office/drawing/2014/main" id="{90F1E985-5639-EE04-40A7-3265CD76C120}"/>
              </a:ext>
            </a:extLst>
          </p:cNvPr>
          <p:cNvSpPr txBox="1"/>
          <p:nvPr/>
        </p:nvSpPr>
        <p:spPr>
          <a:xfrm>
            <a:off x="2314182" y="3981651"/>
            <a:ext cx="93487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TR-002</a:t>
            </a:r>
          </a:p>
        </p:txBody>
      </p:sp>
      <p:pic>
        <p:nvPicPr>
          <p:cNvPr id="6" name="Picture 2" descr="一張含有 投影機 的圖片&#10;&#10;自動產生的描述">
            <a:extLst>
              <a:ext uri="{FF2B5EF4-FFF2-40B4-BE49-F238E27FC236}">
                <a16:creationId xmlns:a16="http://schemas.microsoft.com/office/drawing/2014/main" id="{A09DFEB9-A815-6089-E484-24C99AF2EAF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4882212" y="4490124"/>
            <a:ext cx="2322170" cy="578325"/>
          </a:xfrm>
          <a:prstGeom prst="roundRect">
            <a:avLst>
              <a:gd name="adj" fmla="val 0"/>
            </a:avLst>
          </a:prstGeom>
          <a:ln>
            <a:noFill/>
          </a:ln>
          <a:effectLst>
            <a:outerShdw blurRad="50800" dist="38100" dir="5400000" algn="t"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圖片 6" descr="一張含有 室內, 電子用品, 黑色 的圖片&#10;&#10;自動產生的描述">
            <a:extLst>
              <a:ext uri="{FF2B5EF4-FFF2-40B4-BE49-F238E27FC236}">
                <a16:creationId xmlns:a16="http://schemas.microsoft.com/office/drawing/2014/main" id="{2C71B9C1-780F-2C68-31FD-3973FF05F2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6807" y="2991643"/>
            <a:ext cx="1450611" cy="906632"/>
          </a:xfrm>
          <a:prstGeom prst="rect">
            <a:avLst/>
          </a:prstGeom>
          <a:effectLst>
            <a:outerShdw blurRad="50800" dist="38100" dir="5400000" algn="t" rotWithShape="0">
              <a:prstClr val="black">
                <a:alpha val="40000"/>
              </a:prstClr>
            </a:outerShdw>
          </a:effectLst>
        </p:spPr>
      </p:pic>
      <p:pic>
        <p:nvPicPr>
          <p:cNvPr id="8" name="圖片 7" descr="一張含有 黑色, 電子用品 的圖片&#10;&#10;自動產生的描述">
            <a:extLst>
              <a:ext uri="{FF2B5EF4-FFF2-40B4-BE49-F238E27FC236}">
                <a16:creationId xmlns:a16="http://schemas.microsoft.com/office/drawing/2014/main" id="{79393604-23D4-1C2B-8889-A3FFAD1C9A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47829" y="2991643"/>
            <a:ext cx="1477778" cy="923611"/>
          </a:xfrm>
          <a:prstGeom prst="rect">
            <a:avLst/>
          </a:prstGeom>
          <a:effectLst>
            <a:outerShdw blurRad="50800" dist="38100" dir="5400000" algn="t" rotWithShape="0">
              <a:prstClr val="black">
                <a:alpha val="40000"/>
              </a:prstClr>
            </a:outerShdw>
          </a:effectLst>
        </p:spPr>
      </p:pic>
      <p:pic>
        <p:nvPicPr>
          <p:cNvPr id="9" name="圖片 8" descr="一張含有 電子產品, 電子工程, 機器, 電氣線路 的圖片&#10;&#10;自動產生的描述">
            <a:extLst>
              <a:ext uri="{FF2B5EF4-FFF2-40B4-BE49-F238E27FC236}">
                <a16:creationId xmlns:a16="http://schemas.microsoft.com/office/drawing/2014/main" id="{52AE5A9B-340F-9EDA-07EC-54C355001B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42249" y="4643980"/>
            <a:ext cx="2126297" cy="394696"/>
          </a:xfrm>
          <a:prstGeom prst="rect">
            <a:avLst/>
          </a:prstGeom>
          <a:effectLst>
            <a:outerShdw blurRad="50800" dist="38100" dir="5400000" algn="t" rotWithShape="0">
              <a:prstClr val="black">
                <a:alpha val="40000"/>
              </a:prstClr>
            </a:outerShdw>
          </a:effectLst>
        </p:spPr>
      </p:pic>
      <p:pic>
        <p:nvPicPr>
          <p:cNvPr id="10" name="圖片 9" descr="一張含有 文字, 室內, 電子用品, 電腦 的圖片&#10;&#10;自動產生的描述">
            <a:extLst>
              <a:ext uri="{FF2B5EF4-FFF2-40B4-BE49-F238E27FC236}">
                <a16:creationId xmlns:a16="http://schemas.microsoft.com/office/drawing/2014/main" id="{ABDF14CA-AC7E-E134-FC44-698F9817D7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87507" y="2833459"/>
            <a:ext cx="1956800" cy="1223001"/>
          </a:xfrm>
          <a:prstGeom prst="rect">
            <a:avLst/>
          </a:prstGeom>
          <a:effectLst>
            <a:outerShdw blurRad="50800" dist="38100" dir="5400000" algn="t" rotWithShape="0">
              <a:prstClr val="black">
                <a:alpha val="40000"/>
              </a:prstClr>
            </a:outerShdw>
          </a:effectLst>
        </p:spPr>
      </p:pic>
      <p:sp>
        <p:nvSpPr>
          <p:cNvPr id="11" name="文字方塊 7">
            <a:extLst>
              <a:ext uri="{FF2B5EF4-FFF2-40B4-BE49-F238E27FC236}">
                <a16:creationId xmlns:a16="http://schemas.microsoft.com/office/drawing/2014/main" id="{F2F6BBEA-6CCA-4C6C-1EB7-84354744FC1F}"/>
              </a:ext>
            </a:extLst>
          </p:cNvPr>
          <p:cNvSpPr txBox="1"/>
          <p:nvPr/>
        </p:nvSpPr>
        <p:spPr>
          <a:xfrm>
            <a:off x="2521931" y="5078898"/>
            <a:ext cx="1085554"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TR-004U</a:t>
            </a:r>
          </a:p>
        </p:txBody>
      </p:sp>
      <p:sp>
        <p:nvSpPr>
          <p:cNvPr id="12" name="文字方塊 8">
            <a:extLst>
              <a:ext uri="{FF2B5EF4-FFF2-40B4-BE49-F238E27FC236}">
                <a16:creationId xmlns:a16="http://schemas.microsoft.com/office/drawing/2014/main" id="{F002BDA1-821C-884B-B98B-DAE2411111AA}"/>
              </a:ext>
            </a:extLst>
          </p:cNvPr>
          <p:cNvSpPr txBox="1"/>
          <p:nvPr/>
        </p:nvSpPr>
        <p:spPr>
          <a:xfrm>
            <a:off x="4091961" y="3974910"/>
            <a:ext cx="934871"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TR-004</a:t>
            </a:r>
          </a:p>
        </p:txBody>
      </p:sp>
      <p:sp>
        <p:nvSpPr>
          <p:cNvPr id="13" name="文字方塊 9">
            <a:extLst>
              <a:ext uri="{FF2B5EF4-FFF2-40B4-BE49-F238E27FC236}">
                <a16:creationId xmlns:a16="http://schemas.microsoft.com/office/drawing/2014/main" id="{47EB8E66-D876-5878-79DE-842E88F49594}"/>
              </a:ext>
            </a:extLst>
          </p:cNvPr>
          <p:cNvSpPr txBox="1"/>
          <p:nvPr/>
        </p:nvSpPr>
        <p:spPr>
          <a:xfrm>
            <a:off x="5087769" y="5078025"/>
            <a:ext cx="1678665"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TL-R1200C-RP</a:t>
            </a:r>
          </a:p>
        </p:txBody>
      </p:sp>
      <p:sp>
        <p:nvSpPr>
          <p:cNvPr id="14" name="文字方塊 10">
            <a:extLst>
              <a:ext uri="{FF2B5EF4-FFF2-40B4-BE49-F238E27FC236}">
                <a16:creationId xmlns:a16="http://schemas.microsoft.com/office/drawing/2014/main" id="{53449657-A6EB-EF74-A3B1-BEE87A878BA6}"/>
              </a:ext>
            </a:extLst>
          </p:cNvPr>
          <p:cNvSpPr txBox="1"/>
          <p:nvPr/>
        </p:nvSpPr>
        <p:spPr>
          <a:xfrm>
            <a:off x="5999028" y="3948920"/>
            <a:ext cx="1191352"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500" b="1">
                <a:solidFill>
                  <a:srgbClr val="0070C0"/>
                </a:solidFill>
                <a:latin typeface="Meiryo UI" panose="020B0604030504040204" pitchFamily="50" charset="-128"/>
                <a:ea typeface="Meiryo UI" panose="020B0604030504040204" pitchFamily="50" charset="-128"/>
                <a:cs typeface="Arial" panose="020B0604020202020204" pitchFamily="34" charset="0"/>
                <a:sym typeface="+mn-lt"/>
              </a:rPr>
              <a:t>TL-D800C</a:t>
            </a:r>
          </a:p>
        </p:txBody>
      </p:sp>
      <p:sp>
        <p:nvSpPr>
          <p:cNvPr id="15" name="文字方塊 21">
            <a:extLst>
              <a:ext uri="{FF2B5EF4-FFF2-40B4-BE49-F238E27FC236}">
                <a16:creationId xmlns:a16="http://schemas.microsoft.com/office/drawing/2014/main" id="{65ECFB06-0D45-3D14-9EFA-030C72C8A0B5}"/>
              </a:ext>
            </a:extLst>
          </p:cNvPr>
          <p:cNvSpPr txBox="1"/>
          <p:nvPr/>
        </p:nvSpPr>
        <p:spPr>
          <a:xfrm>
            <a:off x="758182" y="2748588"/>
            <a:ext cx="915635" cy="400110"/>
          </a:xfrm>
          <a:prstGeom prst="rect">
            <a:avLst/>
          </a:prstGeom>
          <a:noFill/>
        </p:spPr>
        <p:txBody>
          <a:bodyPr wrap="non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000" b="1">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USB </a:t>
            </a:r>
            <a:r>
              <a:rPr lang="zh-TW" altLang="en-US" sz="2000" b="1">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 </a:t>
            </a:r>
            <a:endParaRPr lang="en-US" altLang="zh-TW" sz="2000" b="1">
              <a:solidFill>
                <a:srgbClr val="000000"/>
              </a:solidFill>
              <a:latin typeface="Meiryo UI" panose="020B0604030504040204" pitchFamily="50" charset="-128"/>
              <a:ea typeface="Meiryo UI" panose="020B0604030504040204" pitchFamily="50" charset="-128"/>
              <a:cs typeface="Arial" panose="020B0604020202020204" pitchFamily="34" charset="0"/>
            </a:endParaRPr>
          </a:p>
        </p:txBody>
      </p:sp>
      <p:graphicFrame>
        <p:nvGraphicFramePr>
          <p:cNvPr id="16" name="表格 15">
            <a:extLst>
              <a:ext uri="{FF2B5EF4-FFF2-40B4-BE49-F238E27FC236}">
                <a16:creationId xmlns:a16="http://schemas.microsoft.com/office/drawing/2014/main" id="{056EA74B-665E-17B8-7625-A57B6F3A2A2D}"/>
              </a:ext>
            </a:extLst>
          </p:cNvPr>
          <p:cNvGraphicFramePr>
            <a:graphicFrameLocks noGrp="1"/>
          </p:cNvGraphicFramePr>
          <p:nvPr>
            <p:extLst>
              <p:ext uri="{D42A27DB-BD31-4B8C-83A1-F6EECF244321}">
                <p14:modId xmlns:p14="http://schemas.microsoft.com/office/powerpoint/2010/main" val="4164361563"/>
              </p:ext>
            </p:extLst>
          </p:nvPr>
        </p:nvGraphicFramePr>
        <p:xfrm>
          <a:off x="8333411" y="2991643"/>
          <a:ext cx="3362325" cy="1555100"/>
        </p:xfrm>
        <a:graphic>
          <a:graphicData uri="http://schemas.openxmlformats.org/drawingml/2006/table">
            <a:tbl>
              <a:tblPr firstRow="1" bandRow="1">
                <a:tableStyleId>{5C22544A-7EE6-4342-B048-85BDC9FD1C3A}</a:tableStyleId>
              </a:tblPr>
              <a:tblGrid>
                <a:gridCol w="2238375">
                  <a:extLst>
                    <a:ext uri="{9D8B030D-6E8A-4147-A177-3AD203B41FA5}">
                      <a16:colId xmlns:a16="http://schemas.microsoft.com/office/drawing/2014/main" val="2681534537"/>
                    </a:ext>
                  </a:extLst>
                </a:gridCol>
                <a:gridCol w="1123950">
                  <a:extLst>
                    <a:ext uri="{9D8B030D-6E8A-4147-A177-3AD203B41FA5}">
                      <a16:colId xmlns:a16="http://schemas.microsoft.com/office/drawing/2014/main" val="3481696568"/>
                    </a:ext>
                  </a:extLst>
                </a:gridCol>
              </a:tblGrid>
              <a:tr h="272439">
                <a:tc gridSpan="2">
                  <a:txBody>
                    <a:bodyPr/>
                    <a:lstStyle/>
                    <a:p>
                      <a:pPr marL="0" marR="0" lvl="0" indent="0" algn="ctr" rtl="0" eaLnBrk="1" fontAlgn="base" latinLnBrk="0" hangingPunct="1">
                        <a:lnSpc>
                          <a:spcPct val="100000"/>
                        </a:lnSpc>
                        <a:spcBef>
                          <a:spcPts val="0"/>
                        </a:spcBef>
                        <a:spcAft>
                          <a:spcPts val="0"/>
                        </a:spcAft>
                        <a:buClrTx/>
                        <a:buSzTx/>
                        <a:buFontTx/>
                        <a:buNone/>
                      </a:pPr>
                      <a:r>
                        <a:rPr lang="en-US" altLang="zh-TW" sz="1200" b="1" i="0" u="none" strike="noStrike" kern="1200">
                          <a:solidFill>
                            <a:schemeClr val="lt1"/>
                          </a:solidFill>
                          <a:effectLst/>
                          <a:latin typeface="+mn-lt"/>
                          <a:ea typeface="+mn-ea"/>
                          <a:cs typeface="+mn-cs"/>
                        </a:rPr>
                        <a:t>Maximum # of JBOD / RAID expansion units</a:t>
                      </a:r>
                      <a:endParaRPr lang="zh-TW" altLang="en-US" sz="1200" b="1">
                        <a:solidFill>
                          <a:srgbClr val="FFFFFF"/>
                        </a:solidFill>
                        <a:effectLst/>
                        <a:latin typeface="微軟正黑體"/>
                        <a:ea typeface="微軟正黑體"/>
                      </a:endParaRPr>
                    </a:p>
                  </a:txBody>
                  <a:tcPr>
                    <a:solidFill>
                      <a:srgbClr val="FE4F00"/>
                    </a:solidFill>
                  </a:tcPr>
                </a:tc>
                <a:tc hMerge="1">
                  <a:txBody>
                    <a:bodyPr/>
                    <a:lstStyle/>
                    <a:p>
                      <a:endParaRPr lang="zh-TW" altLang="en-US"/>
                    </a:p>
                  </a:txBody>
                  <a:tcPr/>
                </a:tc>
                <a:extLst>
                  <a:ext uri="{0D108BD9-81ED-4DB2-BD59-A6C34878D82A}">
                    <a16:rowId xmlns:a16="http://schemas.microsoft.com/office/drawing/2014/main" val="2980812578"/>
                  </a:ext>
                </a:extLst>
              </a:tr>
              <a:tr h="256156">
                <a:tc>
                  <a:txBody>
                    <a:bodyPr/>
                    <a:lstStyle/>
                    <a:p>
                      <a:pPr fontAlgn="base"/>
                      <a:r>
                        <a:rPr lang="en-US" sz="1000" b="1">
                          <a:effectLst/>
                          <a:latin typeface="微軟正黑體"/>
                          <a:ea typeface="微軟正黑體"/>
                        </a:rPr>
                        <a:t>TR-002</a:t>
                      </a:r>
                      <a:r>
                        <a:rPr lang="en-US" altLang="zh-TW" sz="1000" b="1">
                          <a:effectLst/>
                          <a:latin typeface="微軟正黑體"/>
                          <a:ea typeface="微軟正黑體"/>
                        </a:rPr>
                        <a:t>​</a:t>
                      </a:r>
                    </a:p>
                  </a:txBody>
                  <a:tcPr/>
                </a:tc>
                <a:tc>
                  <a:txBody>
                    <a:bodyPr/>
                    <a:lstStyle/>
                    <a:p>
                      <a:pPr fontAlgn="base"/>
                      <a:r>
                        <a:rPr lang="en-US" sz="1000">
                          <a:effectLst/>
                          <a:latin typeface="微軟正黑體"/>
                          <a:ea typeface="微軟正黑體"/>
                        </a:rPr>
                        <a:t>2</a:t>
                      </a:r>
                      <a:r>
                        <a:rPr lang="en-US" altLang="zh-TW" sz="1000">
                          <a:effectLst/>
                          <a:latin typeface="微軟正黑體"/>
                          <a:ea typeface="微軟正黑體"/>
                        </a:rPr>
                        <a:t>​</a:t>
                      </a:r>
                    </a:p>
                  </a:txBody>
                  <a:tcPr/>
                </a:tc>
                <a:extLst>
                  <a:ext uri="{0D108BD9-81ED-4DB2-BD59-A6C34878D82A}">
                    <a16:rowId xmlns:a16="http://schemas.microsoft.com/office/drawing/2014/main" val="1545902756"/>
                  </a:ext>
                </a:extLst>
              </a:tr>
              <a:tr h="256156">
                <a:tc>
                  <a:txBody>
                    <a:bodyPr/>
                    <a:lstStyle/>
                    <a:p>
                      <a:pPr fontAlgn="base"/>
                      <a:r>
                        <a:rPr lang="en-US" sz="1000" b="1">
                          <a:effectLst/>
                          <a:latin typeface="微軟正黑體"/>
                          <a:ea typeface="微軟正黑體"/>
                        </a:rPr>
                        <a:t>TR-004</a:t>
                      </a:r>
                      <a:r>
                        <a:rPr lang="en-US" altLang="zh-TW" sz="1000" b="1">
                          <a:effectLst/>
                          <a:latin typeface="微軟正黑體"/>
                          <a:ea typeface="微軟正黑體"/>
                        </a:rPr>
                        <a:t>​</a:t>
                      </a:r>
                    </a:p>
                  </a:txBody>
                  <a:tcPr/>
                </a:tc>
                <a:tc>
                  <a:txBody>
                    <a:bodyPr/>
                    <a:lstStyle/>
                    <a:p>
                      <a:pPr fontAlgn="base"/>
                      <a:r>
                        <a:rPr lang="en-US" sz="1000">
                          <a:effectLst/>
                          <a:latin typeface="微軟正黑體"/>
                          <a:ea typeface="微軟正黑體"/>
                        </a:rPr>
                        <a:t>2</a:t>
                      </a:r>
                      <a:r>
                        <a:rPr lang="en-US" altLang="zh-TW" sz="1000">
                          <a:effectLst/>
                          <a:latin typeface="微軟正黑體"/>
                          <a:ea typeface="微軟正黑體"/>
                        </a:rPr>
                        <a:t>​</a:t>
                      </a:r>
                    </a:p>
                  </a:txBody>
                  <a:tcPr/>
                </a:tc>
                <a:extLst>
                  <a:ext uri="{0D108BD9-81ED-4DB2-BD59-A6C34878D82A}">
                    <a16:rowId xmlns:a16="http://schemas.microsoft.com/office/drawing/2014/main" val="3782648366"/>
                  </a:ext>
                </a:extLst>
              </a:tr>
              <a:tr h="256156">
                <a:tc>
                  <a:txBody>
                    <a:bodyPr/>
                    <a:lstStyle/>
                    <a:p>
                      <a:pPr fontAlgn="base"/>
                      <a:r>
                        <a:rPr lang="en-US" sz="1000" b="1">
                          <a:effectLst/>
                          <a:latin typeface="微軟正黑體"/>
                          <a:ea typeface="微軟正黑體"/>
                        </a:rPr>
                        <a:t>TR-004U</a:t>
                      </a:r>
                      <a:r>
                        <a:rPr lang="en-US" altLang="zh-TW" sz="1000" b="1">
                          <a:effectLst/>
                          <a:latin typeface="微軟正黑體"/>
                          <a:ea typeface="微軟正黑體"/>
                        </a:rPr>
                        <a:t>​</a:t>
                      </a:r>
                    </a:p>
                  </a:txBody>
                  <a:tcPr/>
                </a:tc>
                <a:tc>
                  <a:txBody>
                    <a:bodyPr/>
                    <a:lstStyle/>
                    <a:p>
                      <a:pPr fontAlgn="base"/>
                      <a:r>
                        <a:rPr lang="en-US" sz="1000">
                          <a:effectLst/>
                          <a:latin typeface="微軟正黑體"/>
                          <a:ea typeface="微軟正黑體"/>
                        </a:rPr>
                        <a:t>2</a:t>
                      </a:r>
                      <a:r>
                        <a:rPr lang="en-US" altLang="zh-TW" sz="1000">
                          <a:effectLst/>
                          <a:latin typeface="微軟正黑體"/>
                          <a:ea typeface="微軟正黑體"/>
                        </a:rPr>
                        <a:t>​</a:t>
                      </a:r>
                    </a:p>
                  </a:txBody>
                  <a:tcPr/>
                </a:tc>
                <a:extLst>
                  <a:ext uri="{0D108BD9-81ED-4DB2-BD59-A6C34878D82A}">
                    <a16:rowId xmlns:a16="http://schemas.microsoft.com/office/drawing/2014/main" val="1466332336"/>
                  </a:ext>
                </a:extLst>
              </a:tr>
              <a:tr h="256156">
                <a:tc>
                  <a:txBody>
                    <a:bodyPr/>
                    <a:lstStyle/>
                    <a:p>
                      <a:pPr fontAlgn="base"/>
                      <a:r>
                        <a:rPr lang="en-US" sz="1000" b="1">
                          <a:effectLst/>
                          <a:latin typeface="微軟正黑體"/>
                          <a:ea typeface="微軟正黑體"/>
                        </a:rPr>
                        <a:t>TL-D800C</a:t>
                      </a:r>
                      <a:r>
                        <a:rPr lang="en-US" altLang="zh-TW" sz="1000" b="1">
                          <a:effectLst/>
                          <a:latin typeface="微軟正黑體"/>
                          <a:ea typeface="微軟正黑體"/>
                        </a:rPr>
                        <a:t>​</a:t>
                      </a:r>
                    </a:p>
                  </a:txBody>
                  <a:tcPr/>
                </a:tc>
                <a:tc>
                  <a:txBody>
                    <a:bodyPr/>
                    <a:lstStyle/>
                    <a:p>
                      <a:pPr fontAlgn="base"/>
                      <a:r>
                        <a:rPr lang="en-US" sz="1000">
                          <a:effectLst/>
                          <a:latin typeface="微軟正黑體"/>
                          <a:ea typeface="微軟正黑體"/>
                        </a:rPr>
                        <a:t>1</a:t>
                      </a:r>
                    </a:p>
                  </a:txBody>
                  <a:tcPr/>
                </a:tc>
                <a:extLst>
                  <a:ext uri="{0D108BD9-81ED-4DB2-BD59-A6C34878D82A}">
                    <a16:rowId xmlns:a16="http://schemas.microsoft.com/office/drawing/2014/main" val="475516594"/>
                  </a:ext>
                </a:extLst>
              </a:tr>
              <a:tr h="256156">
                <a:tc>
                  <a:txBody>
                    <a:bodyPr/>
                    <a:lstStyle/>
                    <a:p>
                      <a:pPr fontAlgn="base"/>
                      <a:r>
                        <a:rPr lang="en-US" sz="1000" b="1">
                          <a:effectLst/>
                          <a:latin typeface="微軟正黑體"/>
                          <a:ea typeface="微軟正黑體"/>
                        </a:rPr>
                        <a:t>TL-R1200C-RP</a:t>
                      </a:r>
                      <a:r>
                        <a:rPr lang="en-US" altLang="zh-TW" sz="1000" b="1">
                          <a:effectLst/>
                          <a:latin typeface="微軟正黑體"/>
                          <a:ea typeface="微軟正黑體"/>
                        </a:rPr>
                        <a:t>​</a:t>
                      </a:r>
                    </a:p>
                  </a:txBody>
                  <a:tcPr/>
                </a:tc>
                <a:tc>
                  <a:txBody>
                    <a:bodyPr/>
                    <a:lstStyle/>
                    <a:p>
                      <a:pPr fontAlgn="base"/>
                      <a:r>
                        <a:rPr lang="en-US" sz="1000" dirty="0">
                          <a:effectLst/>
                          <a:latin typeface="微軟正黑體"/>
                          <a:ea typeface="微軟正黑體"/>
                        </a:rPr>
                        <a:t>1</a:t>
                      </a:r>
                    </a:p>
                  </a:txBody>
                  <a:tcPr/>
                </a:tc>
                <a:extLst>
                  <a:ext uri="{0D108BD9-81ED-4DB2-BD59-A6C34878D82A}">
                    <a16:rowId xmlns:a16="http://schemas.microsoft.com/office/drawing/2014/main" val="1020494903"/>
                  </a:ext>
                </a:extLst>
              </a:tr>
            </a:tbl>
          </a:graphicData>
        </a:graphic>
      </p:graphicFrame>
      <p:pic>
        <p:nvPicPr>
          <p:cNvPr id="17" name="图片 57">
            <a:extLst>
              <a:ext uri="{FF2B5EF4-FFF2-40B4-BE49-F238E27FC236}">
                <a16:creationId xmlns:a16="http://schemas.microsoft.com/office/drawing/2014/main" id="{B416DC7D-4000-9A58-AB5B-0A64F335C27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76775"/>
          <a:stretch>
            <a:fillRect/>
          </a:stretch>
        </p:blipFill>
        <p:spPr>
          <a:xfrm rot="5400000">
            <a:off x="9674446" y="3689835"/>
            <a:ext cx="1297236" cy="493862"/>
          </a:xfrm>
          <a:prstGeom prst="rect">
            <a:avLst/>
          </a:prstGeom>
        </p:spPr>
      </p:pic>
      <p:sp>
        <p:nvSpPr>
          <p:cNvPr id="18" name="文字方塊 17">
            <a:extLst>
              <a:ext uri="{FF2B5EF4-FFF2-40B4-BE49-F238E27FC236}">
                <a16:creationId xmlns:a16="http://schemas.microsoft.com/office/drawing/2014/main" id="{38947405-F967-3566-2841-56102911A6C2}"/>
              </a:ext>
            </a:extLst>
          </p:cNvPr>
          <p:cNvSpPr txBox="1"/>
          <p:nvPr/>
        </p:nvSpPr>
        <p:spPr>
          <a:xfrm>
            <a:off x="8199019" y="4833983"/>
            <a:ext cx="382672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Meiryo UI" panose="020B0604030504040204" pitchFamily="50" charset="-128"/>
                <a:ea typeface="Meiryo UI" panose="020B0604030504040204" pitchFamily="50" charset="-128"/>
                <a:cs typeface="Arial"/>
              </a:rPr>
              <a:t>注記：これらの拡張ユニットは、NAS上の個別のストレージプールまたはボリュームとしてのみ使用できます。これらのストレージプールまたはボリュームを接続されたNASに結合することはできません。NASアプリケーションをインストールすることはできません。</a:t>
            </a:r>
            <a:endParaRPr lang="en-US">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3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082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C56526E8-A287-4872-AD27-3F4A118DBCD7}"/>
              </a:ext>
            </a:extLst>
          </p:cNvPr>
          <p:cNvSpPr txBox="1"/>
          <p:nvPr/>
        </p:nvSpPr>
        <p:spPr>
          <a:xfrm>
            <a:off x="345573" y="2855414"/>
            <a:ext cx="6600350" cy="1154162"/>
          </a:xfrm>
          <a:prstGeom prst="rect">
            <a:avLst/>
          </a:prstGeom>
          <a:noFill/>
        </p:spPr>
        <p:txBody>
          <a:bodyPr wrap="square" lIns="91440" tIns="45720" rIns="91440" bIns="45720" rtlCol="0" anchor="t">
            <a:spAutoFit/>
          </a:bodyPr>
          <a:lstStyle/>
          <a:p>
            <a:r>
              <a:rPr lang="en-US" sz="4400" b="1" err="1">
                <a:solidFill>
                  <a:srgbClr val="E1BA87"/>
                </a:solidFill>
                <a:latin typeface="Meiryo UI" panose="020B0604030504040204" pitchFamily="50" charset="-128"/>
                <a:ea typeface="Meiryo UI" panose="020B0604030504040204" pitchFamily="50" charset="-128"/>
                <a:cs typeface="Arial"/>
                <a:sym typeface="+mn-lt"/>
              </a:rPr>
              <a:t>エンタープライズレベルの</a:t>
            </a:r>
            <a:r>
              <a:rPr lang="en-US" altLang="zh-TW" sz="4400" b="1" err="1">
                <a:solidFill>
                  <a:srgbClr val="E1BA87"/>
                </a:solidFill>
                <a:latin typeface="Meiryo UI" panose="020B0604030504040204" pitchFamily="50" charset="-128"/>
                <a:ea typeface="Meiryo UI" panose="020B0604030504040204" pitchFamily="50" charset="-128"/>
                <a:cs typeface="Arial"/>
                <a:sym typeface="+mn-lt"/>
              </a:rPr>
              <a:t>OS</a:t>
            </a:r>
            <a:br>
              <a:rPr lang="en-US" altLang="zh-TW" sz="2500" b="1">
                <a:latin typeface="Meiryo UI" panose="020B0604030504040204" pitchFamily="50" charset="-128"/>
                <a:ea typeface="Meiryo UI" panose="020B0604030504040204" pitchFamily="50" charset="-128"/>
                <a:cs typeface="Arial" panose="020B0604020202020204" pitchFamily="34" charset="0"/>
              </a:rPr>
            </a:br>
            <a:r>
              <a:rPr lang="en-US" altLang="zh-TW" sz="2500" b="1" kern="0" spc="300" err="1">
                <a:solidFill>
                  <a:srgbClr val="FE4F00"/>
                </a:solidFill>
                <a:latin typeface="Meiryo UI" panose="020B0604030504040204" pitchFamily="50" charset="-128"/>
                <a:ea typeface="Meiryo UI" panose="020B0604030504040204" pitchFamily="50" charset="-128"/>
                <a:cs typeface="Arial"/>
                <a:sym typeface="+mn-lt"/>
              </a:rPr>
              <a:t>ZFSベースのQuTS</a:t>
            </a:r>
            <a:r>
              <a:rPr lang="en-US" altLang="zh-TW" sz="2500" b="1" kern="0" spc="300">
                <a:solidFill>
                  <a:srgbClr val="FE4F00"/>
                </a:solidFill>
                <a:latin typeface="Meiryo UI" panose="020B0604030504040204" pitchFamily="50" charset="-128"/>
                <a:ea typeface="Meiryo UI" panose="020B0604030504040204" pitchFamily="50" charset="-128"/>
                <a:cs typeface="Arial"/>
                <a:sym typeface="+mn-lt"/>
              </a:rPr>
              <a:t> hero</a:t>
            </a:r>
            <a:endParaRPr lang="zh-TW" altLang="en-US" sz="5500" b="1">
              <a:solidFill>
                <a:schemeClr val="bg1"/>
              </a:solidFill>
              <a:latin typeface="Meiryo UI" panose="020B0604030504040204" pitchFamily="50" charset="-128"/>
              <a:ea typeface="Meiryo UI" panose="020B0604030504040204" pitchFamily="50" charset="-128"/>
              <a:cs typeface="Arial"/>
            </a:endParaRPr>
          </a:p>
        </p:txBody>
      </p:sp>
      <p:pic>
        <p:nvPicPr>
          <p:cNvPr id="5" name="圖形 4">
            <a:extLst>
              <a:ext uri="{FF2B5EF4-FFF2-40B4-BE49-F238E27FC236}">
                <a16:creationId xmlns:a16="http://schemas.microsoft.com/office/drawing/2014/main" id="{D08877CF-A201-4F59-C10E-B39C377DB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39" y="539205"/>
            <a:ext cx="1348877" cy="242926"/>
          </a:xfrm>
          <a:prstGeom prst="rect">
            <a:avLst/>
          </a:prstGeom>
        </p:spPr>
      </p:pic>
    </p:spTree>
    <p:extLst>
      <p:ext uri="{BB962C8B-B14F-4D97-AF65-F5344CB8AC3E}">
        <p14:creationId xmlns:p14="http://schemas.microsoft.com/office/powerpoint/2010/main" val="1511155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圓角 71">
            <a:extLst>
              <a:ext uri="{FF2B5EF4-FFF2-40B4-BE49-F238E27FC236}">
                <a16:creationId xmlns:a16="http://schemas.microsoft.com/office/drawing/2014/main" id="{62DD20B1-DAA2-42D8-AEE6-A7F9470764AB}"/>
              </a:ext>
            </a:extLst>
          </p:cNvPr>
          <p:cNvSpPr/>
          <p:nvPr/>
        </p:nvSpPr>
        <p:spPr>
          <a:xfrm>
            <a:off x="636063" y="3233037"/>
            <a:ext cx="2804671" cy="2070787"/>
          </a:xfrm>
          <a:prstGeom prst="roundRect">
            <a:avLst>
              <a:gd name="adj" fmla="val 2988"/>
            </a:avLst>
          </a:prstGeom>
          <a:gradFill>
            <a:gsLst>
              <a:gs pos="0">
                <a:srgbClr val="0070C0">
                  <a:alpha val="80000"/>
                </a:srgbClr>
              </a:gs>
              <a:gs pos="100000">
                <a:srgbClr val="031B71">
                  <a:alpha val="50000"/>
                </a:srgbClr>
              </a:gs>
            </a:gsLst>
            <a:lin ang="5400000" scaled="0"/>
          </a:gradFill>
          <a:ln w="38100" cmpd="dbl">
            <a:solidFill>
              <a:srgbClr val="C5C5C5"/>
            </a:soli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1219170"/>
            <a:r>
              <a:rPr lang="en-US" sz="1600">
                <a:latin typeface="Meiryo UI" panose="020B0604030504040204" pitchFamily="50" charset="-128"/>
                <a:ea typeface="Meiryo UI" panose="020B0604030504040204" pitchFamily="50" charset="-128"/>
                <a:cs typeface="Arial"/>
              </a:rPr>
              <a:t>SSDに直接書き込む必要があるデータサイズとパターンを減らすことができるため、オールフラッシュストレージやSSDストレージと組み合わせるのにベストな選択です。</a:t>
            </a:r>
            <a:endParaRPr lang="en-US" altLang="zh-TW">
              <a:latin typeface="Meiryo UI" panose="020B0604030504040204" pitchFamily="50" charset="-128"/>
              <a:ea typeface="Meiryo UI" panose="020B0604030504040204" pitchFamily="50" charset="-128"/>
            </a:endParaRPr>
          </a:p>
        </p:txBody>
      </p:sp>
      <p:sp>
        <p:nvSpPr>
          <p:cNvPr id="80" name="矩形: 圓角 79">
            <a:extLst>
              <a:ext uri="{FF2B5EF4-FFF2-40B4-BE49-F238E27FC236}">
                <a16:creationId xmlns:a16="http://schemas.microsoft.com/office/drawing/2014/main" id="{13668385-23D5-4793-BDB3-F321450D39A0}"/>
              </a:ext>
            </a:extLst>
          </p:cNvPr>
          <p:cNvSpPr/>
          <p:nvPr/>
        </p:nvSpPr>
        <p:spPr>
          <a:xfrm>
            <a:off x="636063" y="1948240"/>
            <a:ext cx="2804671" cy="1136517"/>
          </a:xfrm>
          <a:prstGeom prst="roundRect">
            <a:avLst>
              <a:gd name="adj" fmla="val 2988"/>
            </a:avLst>
          </a:prstGeom>
          <a:gradFill>
            <a:gsLst>
              <a:gs pos="0">
                <a:srgbClr val="0070C0">
                  <a:alpha val="80000"/>
                </a:srgbClr>
              </a:gs>
              <a:gs pos="100000">
                <a:srgbClr val="031B71">
                  <a:alpha val="50000"/>
                </a:srgbClr>
              </a:gs>
            </a:gsLst>
            <a:lin ang="5400000" scaled="0"/>
          </a:gradFill>
          <a:ln w="38100" cmpd="dbl">
            <a:solidFill>
              <a:srgbClr val="C5C5C5"/>
            </a:soli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1219170"/>
            <a:r>
              <a:rPr lang="en-US" sz="1600" err="1">
                <a:latin typeface="Meiryo UI" panose="020B0604030504040204" pitchFamily="50" charset="-128"/>
                <a:ea typeface="Meiryo UI" panose="020B0604030504040204" pitchFamily="50" charset="-128"/>
                <a:cs typeface="Arial"/>
              </a:rPr>
              <a:t>インライン重複排除と圧縮機能を備えたZFSファイルシステム</a:t>
            </a:r>
            <a:endParaRPr lang="en-US" err="1">
              <a:latin typeface="Meiryo UI" panose="020B0604030504040204" pitchFamily="50" charset="-128"/>
              <a:ea typeface="Meiryo UI" panose="020B0604030504040204" pitchFamily="50" charset="-128"/>
            </a:endParaRPr>
          </a:p>
        </p:txBody>
      </p:sp>
      <p:grpSp>
        <p:nvGrpSpPr>
          <p:cNvPr id="45" name="群組 44">
            <a:extLst>
              <a:ext uri="{FF2B5EF4-FFF2-40B4-BE49-F238E27FC236}">
                <a16:creationId xmlns:a16="http://schemas.microsoft.com/office/drawing/2014/main" id="{31D57431-6447-463D-A5E1-C1D87B96D35D}"/>
              </a:ext>
            </a:extLst>
          </p:cNvPr>
          <p:cNvGrpSpPr/>
          <p:nvPr/>
        </p:nvGrpSpPr>
        <p:grpSpPr>
          <a:xfrm>
            <a:off x="3285603" y="2802029"/>
            <a:ext cx="2900203" cy="1863607"/>
            <a:chOff x="2777649" y="1648820"/>
            <a:chExt cx="2384666" cy="1532335"/>
          </a:xfrm>
        </p:grpSpPr>
        <p:pic>
          <p:nvPicPr>
            <p:cNvPr id="46"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47"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48" name="手繪多邊形: 圖案 47">
            <a:extLst>
              <a:ext uri="{FF2B5EF4-FFF2-40B4-BE49-F238E27FC236}">
                <a16:creationId xmlns:a16="http://schemas.microsoft.com/office/drawing/2014/main" id="{6BBE9C99-CEEF-4429-A19E-8E6CDFFAF732}"/>
              </a:ext>
            </a:extLst>
          </p:cNvPr>
          <p:cNvSpPr/>
          <p:nvPr/>
        </p:nvSpPr>
        <p:spPr>
          <a:xfrm>
            <a:off x="3761775" y="1888778"/>
            <a:ext cx="7939158" cy="2159745"/>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400"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 name="標題 1">
            <a:extLst>
              <a:ext uri="{FF2B5EF4-FFF2-40B4-BE49-F238E27FC236}">
                <a16:creationId xmlns:a16="http://schemas.microsoft.com/office/drawing/2014/main" id="{FFC7C351-FD7C-4D7C-900B-C716EEC47FC9}"/>
              </a:ext>
            </a:extLst>
          </p:cNvPr>
          <p:cNvSpPr>
            <a:spLocks noGrp="1"/>
          </p:cNvSpPr>
          <p:nvPr>
            <p:ph type="title" idx="4294967295"/>
          </p:nvPr>
        </p:nvSpPr>
        <p:spPr>
          <a:xfrm>
            <a:off x="418707" y="277913"/>
            <a:ext cx="11555937" cy="1379537"/>
          </a:xfrm>
        </p:spPr>
        <p:txBody>
          <a:bodyPr>
            <a:noAutofit/>
          </a:bodyPr>
          <a:lstStyle/>
          <a:p>
            <a:pPr>
              <a:lnSpc>
                <a:spcPts val="5100"/>
              </a:lnSpc>
            </a:pPr>
            <a:r>
              <a:rPr lang="en-US" altLang="zh-TW" b="1" dirty="0" err="1">
                <a:solidFill>
                  <a:srgbClr val="E1BA87"/>
                </a:solidFill>
                <a:latin typeface="Meiryo UI" panose="020B0604030504040204" pitchFamily="50" charset="-128"/>
                <a:ea typeface="Meiryo UI" panose="020B0604030504040204" pitchFamily="50" charset="-128"/>
                <a:cs typeface="Arial"/>
                <a:sym typeface="+mn-lt"/>
              </a:rPr>
              <a:t>QuTS</a:t>
            </a:r>
            <a:r>
              <a:rPr lang="en-US" altLang="zh-TW" b="1" dirty="0">
                <a:solidFill>
                  <a:srgbClr val="E1BA87"/>
                </a:solidFill>
                <a:latin typeface="Meiryo UI" panose="020B0604030504040204" pitchFamily="50" charset="-128"/>
                <a:ea typeface="Meiryo UI" panose="020B0604030504040204" pitchFamily="50" charset="-128"/>
                <a:cs typeface="Arial"/>
                <a:sym typeface="+mn-lt"/>
              </a:rPr>
              <a:t> hero O.S. </a:t>
            </a:r>
            <a:r>
              <a:rPr lang="en-US" altLang="zh-TW" b="1" dirty="0" err="1">
                <a:solidFill>
                  <a:srgbClr val="E1BA87"/>
                </a:solidFill>
                <a:latin typeface="Meiryo UI" panose="020B0604030504040204" pitchFamily="50" charset="-128"/>
                <a:ea typeface="Meiryo UI" panose="020B0604030504040204" pitchFamily="50" charset="-128"/>
                <a:cs typeface="Arial"/>
                <a:sym typeface="+mn-lt"/>
              </a:rPr>
              <a:t>強力なデータ削減技術で</a:t>
            </a:r>
            <a:br>
              <a:rPr lang="en-US" altLang="zh-TW" b="1" dirty="0">
                <a:solidFill>
                  <a:srgbClr val="E1BA87"/>
                </a:solidFill>
                <a:latin typeface="Meiryo UI" panose="020B0604030504040204" pitchFamily="50" charset="-128"/>
                <a:ea typeface="Meiryo UI" panose="020B0604030504040204" pitchFamily="50" charset="-128"/>
                <a:cs typeface="Arial"/>
                <a:sym typeface="+mn-lt"/>
              </a:rPr>
            </a:br>
            <a:r>
              <a:rPr lang="en-US" altLang="zh-TW" b="1" dirty="0" err="1">
                <a:solidFill>
                  <a:srgbClr val="E1BA87"/>
                </a:solidFill>
                <a:latin typeface="Meiryo UI" panose="020B0604030504040204" pitchFamily="50" charset="-128"/>
                <a:ea typeface="Meiryo UI" panose="020B0604030504040204" pitchFamily="50" charset="-128"/>
                <a:cs typeface="Arial"/>
                <a:sym typeface="+mn-lt"/>
              </a:rPr>
              <a:t>SSDの耐久性を向上</a:t>
            </a:r>
            <a:endParaRPr lang="zh-TW" altLang="en-US" b="1" dirty="0">
              <a:solidFill>
                <a:srgbClr val="E1BA87"/>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7" name="群組 6">
            <a:extLst>
              <a:ext uri="{FF2B5EF4-FFF2-40B4-BE49-F238E27FC236}">
                <a16:creationId xmlns:a16="http://schemas.microsoft.com/office/drawing/2014/main" id="{754D5B3F-F0A5-4C41-9ECD-ECD40D4F4169}"/>
              </a:ext>
            </a:extLst>
          </p:cNvPr>
          <p:cNvGrpSpPr/>
          <p:nvPr/>
        </p:nvGrpSpPr>
        <p:grpSpPr>
          <a:xfrm>
            <a:off x="7672693" y="5235857"/>
            <a:ext cx="1793871" cy="1098480"/>
            <a:chOff x="9717799" y="4066229"/>
            <a:chExt cx="2786007" cy="1576868"/>
          </a:xfrm>
        </p:grpSpPr>
        <p:pic>
          <p:nvPicPr>
            <p:cNvPr id="8" name="圖形 48">
              <a:extLst>
                <a:ext uri="{FF2B5EF4-FFF2-40B4-BE49-F238E27FC236}">
                  <a16:creationId xmlns:a16="http://schemas.microsoft.com/office/drawing/2014/main" id="{9A649608-E709-423A-BE3D-C74B6AB045B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7799" y="4066229"/>
              <a:ext cx="2786007" cy="1576868"/>
            </a:xfrm>
            <a:prstGeom prst="rect">
              <a:avLst/>
            </a:prstGeom>
          </p:spPr>
        </p:pic>
        <p:grpSp>
          <p:nvGrpSpPr>
            <p:cNvPr id="9"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11"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A</a:t>
                </a:r>
                <a:endParaRPr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2"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C</a:t>
                </a:r>
                <a:endParaRPr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3"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B</a:t>
                </a:r>
                <a:endParaRPr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4"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D</a:t>
                </a:r>
                <a:endParaRPr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grpSp>
      <p:pic>
        <p:nvPicPr>
          <p:cNvPr id="16" name="圖形 45">
            <a:extLst>
              <a:ext uri="{FF2B5EF4-FFF2-40B4-BE49-F238E27FC236}">
                <a16:creationId xmlns:a16="http://schemas.microsoft.com/office/drawing/2014/main" id="{D2632166-490E-4EA4-B14A-227D9496A5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05987" y="5235858"/>
            <a:ext cx="1793871" cy="1127893"/>
          </a:xfrm>
          <a:prstGeom prst="rect">
            <a:avLst/>
          </a:prstGeom>
        </p:spPr>
      </p:pic>
      <p:sp>
        <p:nvSpPr>
          <p:cNvPr id="18" name="Google Shape;448;p24">
            <a:extLst>
              <a:ext uri="{FF2B5EF4-FFF2-40B4-BE49-F238E27FC236}">
                <a16:creationId xmlns:a16="http://schemas.microsoft.com/office/drawing/2014/main" id="{18FD0C58-9769-4DCF-B38C-2A2EF3D85822}"/>
              </a:ext>
            </a:extLst>
          </p:cNvPr>
          <p:cNvSpPr/>
          <p:nvPr/>
        </p:nvSpPr>
        <p:spPr>
          <a:xfrm>
            <a:off x="7750545" y="5953197"/>
            <a:ext cx="1766628" cy="202887"/>
          </a:xfrm>
          <a:prstGeom prst="rect">
            <a:avLst/>
          </a:prstGeom>
          <a:noFill/>
          <a:ln>
            <a:noFill/>
          </a:ln>
        </p:spPr>
        <p:txBody>
          <a:bodyPr spcFirstLastPara="1" wrap="square" lIns="91425" tIns="91425" rIns="91425" bIns="91425" anchor="ctr" anchorCtr="0">
            <a:noAutofit/>
          </a:bodyPr>
          <a:lstStyle/>
          <a:p>
            <a:pPr algn="ctr" defTabSz="1219170"/>
            <a:r>
              <a:rPr lang="en-US" sz="1200" b="1" kern="0" err="1">
                <a:solidFill>
                  <a:srgbClr val="00FFFF"/>
                </a:solidFill>
                <a:latin typeface="Meiryo UI" panose="020B0604030504040204" pitchFamily="50" charset="-128"/>
                <a:ea typeface="Meiryo UI" panose="020B0604030504040204" pitchFamily="50" charset="-128"/>
                <a:cs typeface="Arial"/>
              </a:rPr>
              <a:t>重複排除データ</a:t>
            </a:r>
            <a:endParaRPr lang="en-US" b="1">
              <a:latin typeface="Meiryo UI" panose="020B0604030504040204" pitchFamily="50" charset="-128"/>
              <a:ea typeface="Meiryo UI" panose="020B0604030504040204" pitchFamily="50" charset="-128"/>
            </a:endParaRPr>
          </a:p>
        </p:txBody>
      </p:sp>
      <p:pic>
        <p:nvPicPr>
          <p:cNvPr id="24" name="圖形 42">
            <a:extLst>
              <a:ext uri="{FF2B5EF4-FFF2-40B4-BE49-F238E27FC236}">
                <a16:creationId xmlns:a16="http://schemas.microsoft.com/office/drawing/2014/main" id="{2A15936A-3FFB-466B-BA5E-6F0F2333DFA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95011" y="5235858"/>
            <a:ext cx="1793871" cy="1127893"/>
          </a:xfrm>
          <a:prstGeom prst="rect">
            <a:avLst/>
          </a:prstGeom>
        </p:spPr>
      </p:pic>
      <p:grpSp>
        <p:nvGrpSpPr>
          <p:cNvPr id="25" name="群組 43">
            <a:extLst>
              <a:ext uri="{FF2B5EF4-FFF2-40B4-BE49-F238E27FC236}">
                <a16:creationId xmlns:a16="http://schemas.microsoft.com/office/drawing/2014/main" id="{7E1C7E63-E99A-4C2F-8DA2-B890C3CA3F11}"/>
              </a:ext>
            </a:extLst>
          </p:cNvPr>
          <p:cNvGrpSpPr/>
          <p:nvPr/>
        </p:nvGrpSpPr>
        <p:grpSpPr>
          <a:xfrm>
            <a:off x="3909800" y="5358181"/>
            <a:ext cx="1192950" cy="585839"/>
            <a:chOff x="4327765" y="3622547"/>
            <a:chExt cx="1852740" cy="909847"/>
          </a:xfrm>
        </p:grpSpPr>
        <p:sp>
          <p:nvSpPr>
            <p:cNvPr id="27"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A</a:t>
              </a:r>
              <a:endParaRPr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8"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C</a:t>
              </a:r>
              <a:endParaRPr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9"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B</a:t>
              </a:r>
              <a:endParaRPr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0"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D</a:t>
              </a:r>
              <a:endParaRPr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1"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A</a:t>
              </a:r>
              <a:endParaRPr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2"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C</a:t>
              </a:r>
              <a:endParaRPr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3"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B</a:t>
              </a:r>
              <a:endParaRPr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34"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D</a:t>
              </a:r>
              <a:endParaRPr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sp>
        <p:nvSpPr>
          <p:cNvPr id="26" name="Google Shape;447;p24">
            <a:extLst>
              <a:ext uri="{FF2B5EF4-FFF2-40B4-BE49-F238E27FC236}">
                <a16:creationId xmlns:a16="http://schemas.microsoft.com/office/drawing/2014/main" id="{835921C6-DC9C-40DA-9D6F-25D731302BCE}"/>
              </a:ext>
            </a:extLst>
          </p:cNvPr>
          <p:cNvSpPr/>
          <p:nvPr/>
        </p:nvSpPr>
        <p:spPr>
          <a:xfrm>
            <a:off x="3706479" y="5953196"/>
            <a:ext cx="1566947" cy="263952"/>
          </a:xfrm>
          <a:prstGeom prst="rect">
            <a:avLst/>
          </a:prstGeom>
          <a:noFill/>
          <a:ln>
            <a:noFill/>
          </a:ln>
        </p:spPr>
        <p:txBody>
          <a:bodyPr spcFirstLastPara="1" wrap="square" lIns="91425" tIns="91425" rIns="91425" bIns="91425" anchor="ctr" anchorCtr="0">
            <a:noAutofit/>
          </a:bodyPr>
          <a:lstStyle/>
          <a:p>
            <a:pPr algn="ctr" defTabSz="1219170"/>
            <a:r>
              <a:rPr lang="en-US" sz="1200" b="1" kern="0" err="1">
                <a:solidFill>
                  <a:srgbClr val="00FFFF"/>
                </a:solidFill>
                <a:latin typeface="Meiryo UI" panose="020B0604030504040204" pitchFamily="50" charset="-128"/>
                <a:ea typeface="Meiryo UI" panose="020B0604030504040204" pitchFamily="50" charset="-128"/>
                <a:cs typeface="Arial"/>
                <a:sym typeface="+mn-lt"/>
              </a:rPr>
              <a:t>オリジナルデータ</a:t>
            </a:r>
            <a:endParaRPr lang="en-US" err="1">
              <a:latin typeface="Meiryo UI" panose="020B0604030504040204" pitchFamily="50" charset="-128"/>
              <a:ea typeface="Meiryo UI" panose="020B0604030504040204" pitchFamily="50" charset="-128"/>
            </a:endParaRPr>
          </a:p>
        </p:txBody>
      </p:sp>
      <p:pic>
        <p:nvPicPr>
          <p:cNvPr id="36" name="圖形 44">
            <a:extLst>
              <a:ext uri="{FF2B5EF4-FFF2-40B4-BE49-F238E27FC236}">
                <a16:creationId xmlns:a16="http://schemas.microsoft.com/office/drawing/2014/main" id="{6FF2E2DC-2E4B-4621-AF67-7B63265E3C8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49806" y="5235857"/>
            <a:ext cx="1793871" cy="1098480"/>
          </a:xfrm>
          <a:prstGeom prst="rect">
            <a:avLst/>
          </a:prstGeom>
        </p:spPr>
      </p:pic>
      <p:sp>
        <p:nvSpPr>
          <p:cNvPr id="37" name="Google Shape;453;p24">
            <a:extLst>
              <a:ext uri="{FF2B5EF4-FFF2-40B4-BE49-F238E27FC236}">
                <a16:creationId xmlns:a16="http://schemas.microsoft.com/office/drawing/2014/main" id="{A242DB51-E193-437B-80F1-DEA63DBD66A5}"/>
              </a:ext>
            </a:extLst>
          </p:cNvPr>
          <p:cNvSpPr/>
          <p:nvPr/>
        </p:nvSpPr>
        <p:spPr>
          <a:xfrm>
            <a:off x="10193930" y="5982037"/>
            <a:ext cx="938207" cy="163225"/>
          </a:xfrm>
          <a:prstGeom prst="rect">
            <a:avLst/>
          </a:prstGeom>
          <a:noFill/>
          <a:ln>
            <a:noFill/>
          </a:ln>
        </p:spPr>
        <p:txBody>
          <a:bodyPr spcFirstLastPara="1" wrap="square" lIns="91425" tIns="91425" rIns="91425" bIns="91425" anchor="ctr" anchorCtr="0">
            <a:noAutofit/>
          </a:bodyPr>
          <a:lstStyle/>
          <a:p>
            <a:pPr algn="ctr" defTabSz="1219170">
              <a:buClr>
                <a:srgbClr val="D8D8D8"/>
              </a:buClr>
              <a:buSzPts val="1200"/>
            </a:pPr>
            <a:r>
              <a:rPr lang="en-US" sz="1200" b="1" kern="0">
                <a:solidFill>
                  <a:srgbClr val="00FFFF"/>
                </a:solidFill>
                <a:latin typeface="Meiryo UI" panose="020B0604030504040204" pitchFamily="50" charset="-128"/>
                <a:ea typeface="Meiryo UI" panose="020B0604030504040204" pitchFamily="50" charset="-128"/>
                <a:cs typeface="Arial"/>
                <a:sym typeface="+mn-lt"/>
              </a:rPr>
              <a:t>SSD</a:t>
            </a:r>
            <a:r>
              <a:rPr lang="ja-JP" altLang="en-US" sz="1200" b="1" kern="0">
                <a:solidFill>
                  <a:srgbClr val="00FFFF"/>
                </a:solidFill>
                <a:latin typeface="Meiryo UI" panose="020B0604030504040204" pitchFamily="50" charset="-128"/>
                <a:ea typeface="Meiryo UI" panose="020B0604030504040204" pitchFamily="50" charset="-128"/>
                <a:cs typeface="Arial"/>
                <a:sym typeface="+mn-lt"/>
              </a:rPr>
              <a:t>プール</a:t>
            </a:r>
            <a:endParaRPr lang="en-US" sz="1400" b="1" kern="0">
              <a:solidFill>
                <a:srgbClr val="00FFFF"/>
              </a:solidFill>
              <a:latin typeface="Meiryo UI" panose="020B0604030504040204" pitchFamily="50" charset="-128"/>
              <a:ea typeface="Meiryo UI" panose="020B0604030504040204" pitchFamily="50" charset="-128"/>
              <a:cs typeface="Arial"/>
            </a:endParaRPr>
          </a:p>
        </p:txBody>
      </p:sp>
      <p:pic>
        <p:nvPicPr>
          <p:cNvPr id="38" name="圖形 37">
            <a:extLst>
              <a:ext uri="{FF2B5EF4-FFF2-40B4-BE49-F238E27FC236}">
                <a16:creationId xmlns:a16="http://schemas.microsoft.com/office/drawing/2014/main" id="{DFDDFB67-25A1-4869-A649-2A7A34D1AB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52021" y="5400895"/>
            <a:ext cx="397320" cy="505680"/>
          </a:xfrm>
          <a:prstGeom prst="rect">
            <a:avLst/>
          </a:prstGeom>
        </p:spPr>
      </p:pic>
      <p:pic>
        <p:nvPicPr>
          <p:cNvPr id="39" name="圖形 38">
            <a:extLst>
              <a:ext uri="{FF2B5EF4-FFF2-40B4-BE49-F238E27FC236}">
                <a16:creationId xmlns:a16="http://schemas.microsoft.com/office/drawing/2014/main" id="{894F30A5-F9A6-42CB-93FB-5989D24E10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52727" y="5400895"/>
            <a:ext cx="397320" cy="505680"/>
          </a:xfrm>
          <a:prstGeom prst="rect">
            <a:avLst/>
          </a:prstGeom>
        </p:spPr>
      </p:pic>
      <p:pic>
        <p:nvPicPr>
          <p:cNvPr id="40" name="圖形 39">
            <a:extLst>
              <a:ext uri="{FF2B5EF4-FFF2-40B4-BE49-F238E27FC236}">
                <a16:creationId xmlns:a16="http://schemas.microsoft.com/office/drawing/2014/main" id="{4E1F6ED3-8A80-483B-A47F-A8898A56D7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50452" y="5400895"/>
            <a:ext cx="397320" cy="505680"/>
          </a:xfrm>
          <a:prstGeom prst="rect">
            <a:avLst/>
          </a:prstGeom>
        </p:spPr>
      </p:pic>
      <p:sp>
        <p:nvSpPr>
          <p:cNvPr id="42" name="Google Shape;455;p24">
            <a:extLst>
              <a:ext uri="{FF2B5EF4-FFF2-40B4-BE49-F238E27FC236}">
                <a16:creationId xmlns:a16="http://schemas.microsoft.com/office/drawing/2014/main" id="{23A68C3D-3048-412C-A46D-DC92C4DDA415}"/>
              </a:ext>
            </a:extLst>
          </p:cNvPr>
          <p:cNvSpPr/>
          <p:nvPr/>
        </p:nvSpPr>
        <p:spPr>
          <a:xfrm rot="5400000">
            <a:off x="4236239" y="4521158"/>
            <a:ext cx="1150188" cy="253500"/>
          </a:xfrm>
          <a:prstGeom prst="rightArrow">
            <a:avLst>
              <a:gd name="adj1" fmla="val 50000"/>
              <a:gd name="adj2" fmla="val 50000"/>
            </a:avLst>
          </a:prstGeom>
          <a:gradFill flip="none" rotWithShape="1">
            <a:gsLst>
              <a:gs pos="0">
                <a:srgbClr val="BFBFBF">
                  <a:alpha val="0"/>
                </a:srgbClr>
              </a:gs>
              <a:gs pos="100000">
                <a:schemeClr val="bg1">
                  <a:lumMod val="95000"/>
                </a:schemeClr>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sz="1400"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3" name="Google Shape;456;p24">
            <a:extLst>
              <a:ext uri="{FF2B5EF4-FFF2-40B4-BE49-F238E27FC236}">
                <a16:creationId xmlns:a16="http://schemas.microsoft.com/office/drawing/2014/main" id="{7E7CAFB3-F1B4-4F6E-8CB6-0FF66B57A259}"/>
              </a:ext>
            </a:extLst>
          </p:cNvPr>
          <p:cNvSpPr/>
          <p:nvPr/>
        </p:nvSpPr>
        <p:spPr>
          <a:xfrm rot="5400000">
            <a:off x="3914864" y="4521158"/>
            <a:ext cx="1150188" cy="253500"/>
          </a:xfrm>
          <a:prstGeom prst="rightArrow">
            <a:avLst>
              <a:gd name="adj1" fmla="val 50000"/>
              <a:gd name="adj2" fmla="val 50000"/>
            </a:avLst>
          </a:prstGeom>
          <a:gradFill flip="none" rotWithShape="1">
            <a:gsLst>
              <a:gs pos="0">
                <a:srgbClr val="BFBFBF">
                  <a:alpha val="0"/>
                </a:srgbClr>
              </a:gs>
              <a:gs pos="100000">
                <a:schemeClr val="bg1">
                  <a:lumMod val="95000"/>
                </a:schemeClr>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sz="1400"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4" name="Google Shape;457;p24">
            <a:extLst>
              <a:ext uri="{FF2B5EF4-FFF2-40B4-BE49-F238E27FC236}">
                <a16:creationId xmlns:a16="http://schemas.microsoft.com/office/drawing/2014/main" id="{1A275510-ECB1-44F8-AD8E-7FC23C087668}"/>
              </a:ext>
            </a:extLst>
          </p:cNvPr>
          <p:cNvSpPr/>
          <p:nvPr/>
        </p:nvSpPr>
        <p:spPr>
          <a:xfrm rot="5400000">
            <a:off x="3593489" y="4521158"/>
            <a:ext cx="1150188" cy="253500"/>
          </a:xfrm>
          <a:prstGeom prst="rightArrow">
            <a:avLst>
              <a:gd name="adj1" fmla="val 50000"/>
              <a:gd name="adj2" fmla="val 50000"/>
            </a:avLst>
          </a:prstGeom>
          <a:gradFill flip="none" rotWithShape="1">
            <a:gsLst>
              <a:gs pos="0">
                <a:srgbClr val="BFBFBF">
                  <a:alpha val="0"/>
                </a:srgbClr>
              </a:gs>
              <a:gs pos="100000">
                <a:schemeClr val="bg1">
                  <a:lumMod val="95000"/>
                </a:schemeClr>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sz="1400"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50" name="Google Shape;461;p24">
            <a:extLst>
              <a:ext uri="{FF2B5EF4-FFF2-40B4-BE49-F238E27FC236}">
                <a16:creationId xmlns:a16="http://schemas.microsoft.com/office/drawing/2014/main" id="{9F492E3E-586A-4AB3-9E1E-D1B25FBDE089}"/>
              </a:ext>
            </a:extLst>
          </p:cNvPr>
          <p:cNvSpPr/>
          <p:nvPr/>
        </p:nvSpPr>
        <p:spPr>
          <a:xfrm>
            <a:off x="4848945" y="4750449"/>
            <a:ext cx="794096" cy="259195"/>
          </a:xfrm>
          <a:prstGeom prst="rect">
            <a:avLst/>
          </a:prstGeom>
          <a:noFill/>
          <a:ln>
            <a:noFill/>
          </a:ln>
          <a:effectLst>
            <a:outerShdw blurRad="215900" dist="38100" dir="2700000" algn="tl" rotWithShape="0">
              <a:prstClr val="black">
                <a:alpha val="74000"/>
              </a:prstClr>
            </a:outerShdw>
          </a:effectLst>
        </p:spPr>
        <p:txBody>
          <a:bodyPr spcFirstLastPara="1" wrap="square" lIns="91425" tIns="91425" rIns="91425" bIns="91425" anchor="ctr" anchorCtr="0">
            <a:noAutofit/>
          </a:bodyPr>
          <a:lstStyle/>
          <a:p>
            <a:pPr defTabSz="1219170">
              <a:buSzPts val="1200"/>
            </a:pPr>
            <a:r>
              <a:rPr lang="zh-TW" altLang="en-US" sz="1300" b="1" kern="0">
                <a:solidFill>
                  <a:schemeClr val="bg1"/>
                </a:solidFill>
                <a:latin typeface="Meiryo UI" panose="020B0604030504040204" pitchFamily="50" charset="-128"/>
                <a:ea typeface="Meiryo UI" panose="020B0604030504040204" pitchFamily="50" charset="-128"/>
                <a:cs typeface="Arial"/>
              </a:rPr>
              <a:t>書き込み</a:t>
            </a:r>
            <a:endParaRPr lang="zh-TW" altLang="en-US" sz="1300" b="1" kern="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51" name="Google Shape;460;p24">
            <a:extLst>
              <a:ext uri="{FF2B5EF4-FFF2-40B4-BE49-F238E27FC236}">
                <a16:creationId xmlns:a16="http://schemas.microsoft.com/office/drawing/2014/main" id="{E2032D9E-7439-40F4-A1F0-9782FBC0BC50}"/>
              </a:ext>
            </a:extLst>
          </p:cNvPr>
          <p:cNvSpPr/>
          <p:nvPr/>
        </p:nvSpPr>
        <p:spPr>
          <a:xfrm>
            <a:off x="9152480" y="6327404"/>
            <a:ext cx="2479337" cy="536079"/>
          </a:xfrm>
          <a:prstGeom prst="rect">
            <a:avLst/>
          </a:prstGeom>
          <a:noFill/>
          <a:ln>
            <a:noFill/>
          </a:ln>
        </p:spPr>
        <p:txBody>
          <a:bodyPr spcFirstLastPara="1" wrap="square" lIns="91425" tIns="91425" rIns="91425" bIns="91425" anchor="t" anchorCtr="0">
            <a:noAutofit/>
          </a:bodyPr>
          <a:lstStyle/>
          <a:p>
            <a:pPr algn="ctr" defTabSz="1219170">
              <a:lnSpc>
                <a:spcPts val="1500"/>
              </a:lnSpc>
            </a:pPr>
            <a:r>
              <a:rPr lang="en-US" sz="1300" b="1" kern="0" err="1">
                <a:solidFill>
                  <a:schemeClr val="bg1"/>
                </a:solidFill>
                <a:latin typeface="Meiryo UI" panose="020B0604030504040204" pitchFamily="50" charset="-128"/>
                <a:ea typeface="Meiryo UI" panose="020B0604030504040204" pitchFamily="50" charset="-128"/>
                <a:cs typeface="Arial"/>
              </a:rPr>
              <a:t>できるだけシーケンシャルにSSDへ書き込む</a:t>
            </a:r>
            <a:endParaRPr lang="en-US" b="1">
              <a:solidFill>
                <a:schemeClr val="bg1"/>
              </a:solidFill>
              <a:latin typeface="Meiryo UI" panose="020B0604030504040204" pitchFamily="50" charset="-128"/>
              <a:ea typeface="Meiryo UI" panose="020B0604030504040204" pitchFamily="50" charset="-128"/>
            </a:endParaRPr>
          </a:p>
        </p:txBody>
      </p:sp>
      <p:sp>
        <p:nvSpPr>
          <p:cNvPr id="52" name="Google Shape;459;p24">
            <a:extLst>
              <a:ext uri="{FF2B5EF4-FFF2-40B4-BE49-F238E27FC236}">
                <a16:creationId xmlns:a16="http://schemas.microsoft.com/office/drawing/2014/main" id="{473E2F7E-3B44-4FC5-B8C0-A378FA58AEA6}"/>
              </a:ext>
            </a:extLst>
          </p:cNvPr>
          <p:cNvSpPr/>
          <p:nvPr/>
        </p:nvSpPr>
        <p:spPr>
          <a:xfrm>
            <a:off x="4920921" y="6445853"/>
            <a:ext cx="1384891" cy="253500"/>
          </a:xfrm>
          <a:prstGeom prst="rect">
            <a:avLst/>
          </a:prstGeom>
          <a:noFill/>
          <a:ln>
            <a:noFill/>
          </a:ln>
        </p:spPr>
        <p:txBody>
          <a:bodyPr spcFirstLastPara="1" wrap="square" lIns="91425" tIns="91425" rIns="91425" bIns="91425" anchor="ctr" anchorCtr="0">
            <a:noAutofit/>
          </a:bodyPr>
          <a:lstStyle/>
          <a:p>
            <a:pPr defTabSz="1219170"/>
            <a:r>
              <a:rPr lang="en-US" sz="1300" b="1" kern="0" err="1">
                <a:solidFill>
                  <a:schemeClr val="bg1"/>
                </a:solidFill>
                <a:latin typeface="Meiryo UI" panose="020B0604030504040204" pitchFamily="50" charset="-128"/>
                <a:ea typeface="Meiryo UI" panose="020B0604030504040204" pitchFamily="50" charset="-128"/>
                <a:cs typeface="Arial"/>
                <a:sym typeface="+mn-lt"/>
              </a:rPr>
              <a:t>圧縮</a:t>
            </a:r>
            <a:endParaRPr lang="en-US" b="1">
              <a:solidFill>
                <a:schemeClr val="bg1"/>
              </a:solidFill>
              <a:latin typeface="Meiryo UI" panose="020B0604030504040204" pitchFamily="50" charset="-128"/>
              <a:ea typeface="Meiryo UI" panose="020B0604030504040204" pitchFamily="50" charset="-128"/>
            </a:endParaRPr>
          </a:p>
        </p:txBody>
      </p:sp>
      <p:sp>
        <p:nvSpPr>
          <p:cNvPr id="53" name="Google Shape;458;p24">
            <a:extLst>
              <a:ext uri="{FF2B5EF4-FFF2-40B4-BE49-F238E27FC236}">
                <a16:creationId xmlns:a16="http://schemas.microsoft.com/office/drawing/2014/main" id="{1D93076F-B5CD-48F4-BBA9-23138847AF7E}"/>
              </a:ext>
            </a:extLst>
          </p:cNvPr>
          <p:cNvSpPr/>
          <p:nvPr/>
        </p:nvSpPr>
        <p:spPr>
          <a:xfrm>
            <a:off x="7045426" y="6445853"/>
            <a:ext cx="1465977" cy="215439"/>
          </a:xfrm>
          <a:prstGeom prst="rect">
            <a:avLst/>
          </a:prstGeom>
          <a:noFill/>
          <a:ln>
            <a:noFill/>
          </a:ln>
        </p:spPr>
        <p:txBody>
          <a:bodyPr spcFirstLastPara="1" wrap="square" lIns="91425" tIns="91425" rIns="91425" bIns="91425" anchor="ctr" anchorCtr="0">
            <a:noAutofit/>
          </a:bodyPr>
          <a:lstStyle/>
          <a:p>
            <a:pPr defTabSz="1219170"/>
            <a:r>
              <a:rPr lang="en-US" sz="1300" b="1" kern="0" err="1">
                <a:solidFill>
                  <a:schemeClr val="bg1"/>
                </a:solidFill>
                <a:latin typeface="Meiryo UI" panose="020B0604030504040204" pitchFamily="50" charset="-128"/>
                <a:ea typeface="Meiryo UI" panose="020B0604030504040204" pitchFamily="50" charset="-128"/>
                <a:cs typeface="Arial"/>
                <a:sym typeface="+mn-lt"/>
              </a:rPr>
              <a:t>重複排除</a:t>
            </a:r>
            <a:endParaRPr lang="en-US" b="1">
              <a:solidFill>
                <a:schemeClr val="bg1"/>
              </a:solidFill>
              <a:latin typeface="Meiryo UI" panose="020B0604030504040204" pitchFamily="50" charset="-128"/>
              <a:ea typeface="Meiryo UI" panose="020B0604030504040204" pitchFamily="50" charset="-128"/>
            </a:endParaRPr>
          </a:p>
        </p:txBody>
      </p:sp>
      <p:sp>
        <p:nvSpPr>
          <p:cNvPr id="56" name="Google Shape;451;p24">
            <a:extLst>
              <a:ext uri="{FF2B5EF4-FFF2-40B4-BE49-F238E27FC236}">
                <a16:creationId xmlns:a16="http://schemas.microsoft.com/office/drawing/2014/main" id="{EE9DB14F-5C16-441E-A983-6CBE1E21477D}"/>
              </a:ext>
            </a:extLst>
          </p:cNvPr>
          <p:cNvSpPr/>
          <p:nvPr/>
        </p:nvSpPr>
        <p:spPr>
          <a:xfrm>
            <a:off x="7221330" y="5551051"/>
            <a:ext cx="579791" cy="454500"/>
          </a:xfrm>
          <a:prstGeom prst="rightArrow">
            <a:avLst>
              <a:gd name="adj1" fmla="val 50000"/>
              <a:gd name="adj2" fmla="val 50000"/>
            </a:avLst>
          </a:prstGeom>
          <a:gradFill flip="none" rotWithShape="1">
            <a:gsLst>
              <a:gs pos="0">
                <a:srgbClr val="BFBFBF">
                  <a:alpha val="0"/>
                </a:srgbClr>
              </a:gs>
              <a:gs pos="100000">
                <a:schemeClr val="bg1"/>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57" name="Google Shape;451;p24">
            <a:extLst>
              <a:ext uri="{FF2B5EF4-FFF2-40B4-BE49-F238E27FC236}">
                <a16:creationId xmlns:a16="http://schemas.microsoft.com/office/drawing/2014/main" id="{5CA4425F-B621-457A-8A2D-1271A1534D53}"/>
              </a:ext>
            </a:extLst>
          </p:cNvPr>
          <p:cNvSpPr/>
          <p:nvPr/>
        </p:nvSpPr>
        <p:spPr>
          <a:xfrm>
            <a:off x="9313461" y="5551051"/>
            <a:ext cx="579791" cy="454500"/>
          </a:xfrm>
          <a:prstGeom prst="rightArrow">
            <a:avLst>
              <a:gd name="adj1" fmla="val 50000"/>
              <a:gd name="adj2" fmla="val 50000"/>
            </a:avLst>
          </a:prstGeom>
          <a:gradFill flip="none" rotWithShape="1">
            <a:gsLst>
              <a:gs pos="0">
                <a:srgbClr val="BFBFBF">
                  <a:alpha val="0"/>
                </a:srgbClr>
              </a:gs>
              <a:gs pos="100000">
                <a:schemeClr val="bg1"/>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58" name="Google Shape;451;p24">
            <a:extLst>
              <a:ext uri="{FF2B5EF4-FFF2-40B4-BE49-F238E27FC236}">
                <a16:creationId xmlns:a16="http://schemas.microsoft.com/office/drawing/2014/main" id="{0B818020-B201-49D1-ABC6-42E4C8AD8B1E}"/>
              </a:ext>
            </a:extLst>
          </p:cNvPr>
          <p:cNvSpPr/>
          <p:nvPr/>
        </p:nvSpPr>
        <p:spPr>
          <a:xfrm>
            <a:off x="5209434" y="5551051"/>
            <a:ext cx="579791" cy="454500"/>
          </a:xfrm>
          <a:prstGeom prst="rightArrow">
            <a:avLst>
              <a:gd name="adj1" fmla="val 50000"/>
              <a:gd name="adj2" fmla="val 50000"/>
            </a:avLst>
          </a:prstGeom>
          <a:gradFill flip="none" rotWithShape="1">
            <a:gsLst>
              <a:gs pos="0">
                <a:srgbClr val="BFBFBF">
                  <a:alpha val="0"/>
                </a:srgbClr>
              </a:gs>
              <a:gs pos="100000">
                <a:schemeClr val="bg1"/>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defTabSz="1219170">
              <a:buClr>
                <a:srgbClr val="000000"/>
              </a:buClr>
              <a:buSzPts val="1400"/>
            </a:pPr>
            <a:endPar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59" name="Google Shape;449;p24">
            <a:extLst>
              <a:ext uri="{FF2B5EF4-FFF2-40B4-BE49-F238E27FC236}">
                <a16:creationId xmlns:a16="http://schemas.microsoft.com/office/drawing/2014/main" id="{CCA07573-BE7E-4210-AC85-68A50B5029B4}"/>
              </a:ext>
            </a:extLst>
          </p:cNvPr>
          <p:cNvSpPr/>
          <p:nvPr/>
        </p:nvSpPr>
        <p:spPr>
          <a:xfrm>
            <a:off x="5574100" y="6002098"/>
            <a:ext cx="1915736" cy="201244"/>
          </a:xfrm>
          <a:prstGeom prst="rect">
            <a:avLst/>
          </a:prstGeom>
          <a:noFill/>
          <a:ln>
            <a:noFill/>
          </a:ln>
        </p:spPr>
        <p:txBody>
          <a:bodyPr spcFirstLastPara="1" wrap="square" lIns="91425" tIns="91425" rIns="91425" bIns="91425" anchor="ctr" anchorCtr="0">
            <a:noAutofit/>
          </a:bodyPr>
          <a:lstStyle/>
          <a:p>
            <a:pPr algn="ctr" defTabSz="1219170"/>
            <a:r>
              <a:rPr lang="en-US" sz="1200" b="1" kern="0" err="1">
                <a:solidFill>
                  <a:srgbClr val="00FFFF"/>
                </a:solidFill>
                <a:latin typeface="Meiryo UI" panose="020B0604030504040204" pitchFamily="50" charset="-128"/>
                <a:ea typeface="Meiryo UI" panose="020B0604030504040204" pitchFamily="50" charset="-128"/>
                <a:cs typeface="Arial"/>
              </a:rPr>
              <a:t>圧縮データ</a:t>
            </a:r>
            <a:endParaRPr lang="en-US" b="1">
              <a:latin typeface="Meiryo UI" panose="020B0604030504040204" pitchFamily="50" charset="-128"/>
              <a:ea typeface="Meiryo UI" panose="020B0604030504040204" pitchFamily="50" charset="-128"/>
            </a:endParaRPr>
          </a:p>
        </p:txBody>
      </p:sp>
      <p:sp>
        <p:nvSpPr>
          <p:cNvPr id="60" name="Google Shape;442;p24">
            <a:extLst>
              <a:ext uri="{FF2B5EF4-FFF2-40B4-BE49-F238E27FC236}">
                <a16:creationId xmlns:a16="http://schemas.microsoft.com/office/drawing/2014/main" id="{2B8F21C5-35D3-4671-AE21-69D73C7CBE55}"/>
              </a:ext>
            </a:extLst>
          </p:cNvPr>
          <p:cNvSpPr/>
          <p:nvPr/>
        </p:nvSpPr>
        <p:spPr>
          <a:xfrm>
            <a:off x="6073434" y="5403747"/>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A</a:t>
            </a:r>
            <a:endParaRPr lang="zh-TW" alt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1" name="Google Shape;443;p24">
            <a:extLst>
              <a:ext uri="{FF2B5EF4-FFF2-40B4-BE49-F238E27FC236}">
                <a16:creationId xmlns:a16="http://schemas.microsoft.com/office/drawing/2014/main" id="{7288F7F0-05F2-4881-A1D3-67A36AA06CB7}"/>
              </a:ext>
            </a:extLst>
          </p:cNvPr>
          <p:cNvSpPr/>
          <p:nvPr/>
        </p:nvSpPr>
        <p:spPr>
          <a:xfrm>
            <a:off x="6538190" y="5403747"/>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C</a:t>
            </a:r>
            <a:endParaRPr lang="zh-TW" alt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2" name="Google Shape;444;p24">
            <a:extLst>
              <a:ext uri="{FF2B5EF4-FFF2-40B4-BE49-F238E27FC236}">
                <a16:creationId xmlns:a16="http://schemas.microsoft.com/office/drawing/2014/main" id="{E47CCF98-D4F9-4A35-A917-8971B8083CC7}"/>
              </a:ext>
            </a:extLst>
          </p:cNvPr>
          <p:cNvSpPr/>
          <p:nvPr/>
        </p:nvSpPr>
        <p:spPr>
          <a:xfrm>
            <a:off x="6305812" y="5403747"/>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B</a:t>
            </a:r>
            <a:endParaRPr lang="zh-TW" alt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3" name="Google Shape;445;p24">
            <a:extLst>
              <a:ext uri="{FF2B5EF4-FFF2-40B4-BE49-F238E27FC236}">
                <a16:creationId xmlns:a16="http://schemas.microsoft.com/office/drawing/2014/main" id="{5AE9B2E0-7364-479B-B112-72380EE61265}"/>
              </a:ext>
            </a:extLst>
          </p:cNvPr>
          <p:cNvSpPr/>
          <p:nvPr/>
        </p:nvSpPr>
        <p:spPr>
          <a:xfrm>
            <a:off x="6770566" y="5403747"/>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D</a:t>
            </a:r>
            <a:endParaRPr lang="zh-TW" alt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4" name="Google Shape;442;p24">
            <a:extLst>
              <a:ext uri="{FF2B5EF4-FFF2-40B4-BE49-F238E27FC236}">
                <a16:creationId xmlns:a16="http://schemas.microsoft.com/office/drawing/2014/main" id="{7C84B846-9693-4EF5-BF6B-B69E44F8F645}"/>
              </a:ext>
            </a:extLst>
          </p:cNvPr>
          <p:cNvSpPr/>
          <p:nvPr/>
        </p:nvSpPr>
        <p:spPr>
          <a:xfrm>
            <a:off x="6559260" y="5738013"/>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A</a:t>
            </a:r>
            <a:endParaRPr lang="zh-TW" alt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5" name="Google Shape;443;p24">
            <a:extLst>
              <a:ext uri="{FF2B5EF4-FFF2-40B4-BE49-F238E27FC236}">
                <a16:creationId xmlns:a16="http://schemas.microsoft.com/office/drawing/2014/main" id="{F01A9A03-CE81-41F9-878F-F0C196157510}"/>
              </a:ext>
            </a:extLst>
          </p:cNvPr>
          <p:cNvSpPr/>
          <p:nvPr/>
        </p:nvSpPr>
        <p:spPr>
          <a:xfrm>
            <a:off x="6317554" y="5747537"/>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C</a:t>
            </a:r>
            <a:endParaRPr lang="zh-TW" alt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6" name="Google Shape;444;p24">
            <a:extLst>
              <a:ext uri="{FF2B5EF4-FFF2-40B4-BE49-F238E27FC236}">
                <a16:creationId xmlns:a16="http://schemas.microsoft.com/office/drawing/2014/main" id="{02045C6F-3850-47E0-BEBC-A74E5A1870E9}"/>
              </a:ext>
            </a:extLst>
          </p:cNvPr>
          <p:cNvSpPr/>
          <p:nvPr/>
        </p:nvSpPr>
        <p:spPr>
          <a:xfrm>
            <a:off x="6791853" y="5738013"/>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B</a:t>
            </a:r>
            <a:endParaRPr lang="zh-TW" alt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7" name="Google Shape;445;p24">
            <a:extLst>
              <a:ext uri="{FF2B5EF4-FFF2-40B4-BE49-F238E27FC236}">
                <a16:creationId xmlns:a16="http://schemas.microsoft.com/office/drawing/2014/main" id="{7FD82018-5F2F-4933-8212-081B85D26573}"/>
              </a:ext>
            </a:extLst>
          </p:cNvPr>
          <p:cNvSpPr/>
          <p:nvPr/>
        </p:nvSpPr>
        <p:spPr>
          <a:xfrm>
            <a:off x="6084920" y="5747539"/>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defTabSz="1219170">
              <a:buClr>
                <a:srgbClr val="D8D8D8"/>
              </a:buClr>
              <a:buSzPts val="1400"/>
            </a:pPr>
            <a:r>
              <a:rPr 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D</a:t>
            </a:r>
            <a:endParaRPr lang="zh-TW" altLang="en-US" sz="1400" b="1"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54"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854852" y="3518707"/>
            <a:ext cx="3846081" cy="1604581"/>
          </a:xfrm>
          <a:prstGeom prst="rect">
            <a:avLst/>
          </a:prstGeom>
          <a:noFill/>
          <a:ln w="31750">
            <a:solidFill>
              <a:srgbClr val="999999"/>
            </a:solidFill>
          </a:ln>
          <a:effectLst>
            <a:outerShdw blurRad="431800" dist="355600" dir="1740000" algn="ctr" rotWithShape="0">
              <a:srgbClr val="000000">
                <a:alpha val="23000"/>
              </a:srgbClr>
            </a:outerShdw>
          </a:effectLst>
        </p:spPr>
      </p:pic>
      <p:pic>
        <p:nvPicPr>
          <p:cNvPr id="77" name="圖形 76">
            <a:extLst>
              <a:ext uri="{FF2B5EF4-FFF2-40B4-BE49-F238E27FC236}">
                <a16:creationId xmlns:a16="http://schemas.microsoft.com/office/drawing/2014/main" id="{F2A1FA56-B7B4-4B91-A914-837F8B76A7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8177165" y="146337"/>
            <a:ext cx="952588" cy="6094946"/>
          </a:xfrm>
          <a:prstGeom prst="rect">
            <a:avLst/>
          </a:prstGeom>
        </p:spPr>
      </p:pic>
      <p:pic>
        <p:nvPicPr>
          <p:cNvPr id="49"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5564685" y="1756857"/>
            <a:ext cx="6136248" cy="1638278"/>
          </a:xfrm>
          <a:prstGeom prst="rect">
            <a:avLst/>
          </a:prstGeom>
          <a:noFill/>
          <a:ln w="28575">
            <a:solidFill>
              <a:srgbClr val="00B0F0"/>
            </a:solidFill>
          </a:ln>
          <a:effectLst>
            <a:outerShdw blurRad="431800" dist="355600" dir="1740000" algn="ctr" rotWithShape="0">
              <a:srgbClr val="000000">
                <a:alpha val="23000"/>
              </a:srgbClr>
            </a:outerShdw>
          </a:effectLst>
        </p:spPr>
      </p:pic>
      <p:sp>
        <p:nvSpPr>
          <p:cNvPr id="3" name="Rectangle 3">
            <a:extLst>
              <a:ext uri="{FF2B5EF4-FFF2-40B4-BE49-F238E27FC236}">
                <a16:creationId xmlns:a16="http://schemas.microsoft.com/office/drawing/2014/main" id="{C8F22BE1-55B4-4577-8B2F-ED5955C32BF1}"/>
              </a:ext>
            </a:extLst>
          </p:cNvPr>
          <p:cNvSpPr/>
          <p:nvPr/>
        </p:nvSpPr>
        <p:spPr>
          <a:xfrm flipH="1">
            <a:off x="8286695" y="1146804"/>
            <a:ext cx="3414237" cy="502766"/>
          </a:xfrm>
          <a:prstGeom prst="snip2DiagRect">
            <a:avLst>
              <a:gd name="adj1" fmla="val 0"/>
              <a:gd name="adj2" fmla="val 17253"/>
            </a:avLst>
          </a:prstGeom>
          <a:gradFill>
            <a:gsLst>
              <a:gs pos="100000">
                <a:srgbClr val="EE7100"/>
              </a:gs>
              <a:gs pos="0">
                <a:srgbClr val="EE6D2B"/>
              </a:gs>
            </a:gsLst>
            <a:lin ang="0" scaled="0"/>
          </a:gradFill>
          <a:ln>
            <a:no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r>
              <a:rPr lang="en-US" sz="1400" b="1" kern="0" err="1">
                <a:solidFill>
                  <a:prstClr val="white"/>
                </a:solidFill>
                <a:latin typeface="Meiryo UI" panose="020B0604030504040204" pitchFamily="50" charset="-128"/>
                <a:ea typeface="Meiryo UI" panose="020B0604030504040204" pitchFamily="50" charset="-128"/>
                <a:cs typeface="Arial"/>
                <a:sym typeface="+mn-lt"/>
              </a:rPr>
              <a:t>書き込み前のインラインデータ処理中にのみ使用可能</a:t>
            </a:r>
            <a:endParaRPr lang="en-US" altLang="zh-TW" b="1">
              <a:solidFill>
                <a:prstClr val="white"/>
              </a:solidFill>
              <a:latin typeface="Meiryo UI" panose="020B0604030504040204" pitchFamily="50" charset="-128"/>
              <a:ea typeface="Meiryo UI" panose="020B0604030504040204" pitchFamily="50" charset="-128"/>
            </a:endParaRPr>
          </a:p>
        </p:txBody>
      </p:sp>
      <p:sp>
        <p:nvSpPr>
          <p:cNvPr id="68" name="矩形: 圓角 67">
            <a:extLst>
              <a:ext uri="{FF2B5EF4-FFF2-40B4-BE49-F238E27FC236}">
                <a16:creationId xmlns:a16="http://schemas.microsoft.com/office/drawing/2014/main" id="{FFFD3AF7-3B21-4382-B9C7-2960A5DAE764}"/>
              </a:ext>
            </a:extLst>
          </p:cNvPr>
          <p:cNvSpPr/>
          <p:nvPr/>
        </p:nvSpPr>
        <p:spPr>
          <a:xfrm>
            <a:off x="636063" y="5469433"/>
            <a:ext cx="2804671" cy="1051852"/>
          </a:xfrm>
          <a:prstGeom prst="roundRect">
            <a:avLst>
              <a:gd name="adj" fmla="val 2988"/>
            </a:avLst>
          </a:prstGeom>
          <a:gradFill>
            <a:gsLst>
              <a:gs pos="100000">
                <a:srgbClr val="A82400"/>
              </a:gs>
              <a:gs pos="0">
                <a:srgbClr val="D62E00"/>
              </a:gs>
            </a:gsLst>
            <a:lin ang="5400000" scaled="0"/>
          </a:gradFill>
          <a:ln w="38100" cmpd="dbl">
            <a:solidFill>
              <a:srgbClr val="C5C5C5"/>
            </a:solidFill>
          </a:ln>
          <a:effectLst>
            <a:outerShdw blurRad="431800" dist="355600" dir="174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788"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9" name="Google Shape;426;p24">
            <a:extLst>
              <a:ext uri="{FF2B5EF4-FFF2-40B4-BE49-F238E27FC236}">
                <a16:creationId xmlns:a16="http://schemas.microsoft.com/office/drawing/2014/main" id="{7545BC99-5110-4B68-B63B-8247FCB915DA}"/>
              </a:ext>
            </a:extLst>
          </p:cNvPr>
          <p:cNvSpPr txBox="1"/>
          <p:nvPr/>
        </p:nvSpPr>
        <p:spPr>
          <a:xfrm>
            <a:off x="659012" y="5485447"/>
            <a:ext cx="2810683" cy="1042936"/>
          </a:xfrm>
          <a:prstGeom prst="rect">
            <a:avLst/>
          </a:prstGeom>
          <a:noFill/>
          <a:ln>
            <a:noFill/>
          </a:ln>
        </p:spPr>
        <p:txBody>
          <a:bodyPr spcFirstLastPara="1" wrap="square" lIns="45675" tIns="45675" rIns="45675" bIns="45675" anchor="ctr" anchorCtr="0">
            <a:noAutofit/>
          </a:bodyPr>
          <a:lstStyle/>
          <a:p>
            <a:pPr marL="112395" algn="ctr" defTabSz="1219170">
              <a:lnSpc>
                <a:spcPts val="2667"/>
              </a:lnSpc>
            </a:pPr>
            <a:r>
              <a:rPr lang="en-US" sz="1850" b="1" kern="0" err="1">
                <a:solidFill>
                  <a:prstClr val="white"/>
                </a:solidFill>
                <a:latin typeface="Meiryo UI" panose="020B0604030504040204" pitchFamily="50" charset="-128"/>
                <a:ea typeface="Meiryo UI" panose="020B0604030504040204" pitchFamily="50" charset="-128"/>
                <a:cs typeface="+mn-lt"/>
                <a:sym typeface="+mn-lt"/>
              </a:rPr>
              <a:t>重複排除</a:t>
            </a:r>
            <a:r>
              <a:rPr lang="en-US" altLang="zh-TW" sz="1850" b="1" kern="0">
                <a:solidFill>
                  <a:prstClr val="white"/>
                </a:solidFill>
                <a:latin typeface="Meiryo UI" panose="020B0604030504040204" pitchFamily="50" charset="-128"/>
                <a:ea typeface="Meiryo UI" panose="020B0604030504040204" pitchFamily="50" charset="-128"/>
                <a:cs typeface="Arial"/>
                <a:sym typeface="+mn-lt"/>
              </a:rPr>
              <a:t> ​</a:t>
            </a:r>
            <a:endParaRPr lang="en-US" b="1">
              <a:solidFill>
                <a:prstClr val="white"/>
              </a:solidFill>
              <a:latin typeface="Meiryo UI" panose="020B0604030504040204" pitchFamily="50" charset="-128"/>
              <a:ea typeface="Meiryo UI" panose="020B0604030504040204" pitchFamily="50" charset="-128"/>
              <a:cs typeface="Arial"/>
            </a:endParaRPr>
          </a:p>
          <a:p>
            <a:pPr marL="112395" algn="ctr" defTabSz="1219170">
              <a:lnSpc>
                <a:spcPts val="2667"/>
              </a:lnSpc>
            </a:pPr>
            <a:r>
              <a:rPr lang="zh-TW" altLang="en-US" sz="1850" b="1" kern="0">
                <a:solidFill>
                  <a:prstClr val="white"/>
                </a:solidFill>
                <a:latin typeface="Meiryo UI" panose="020B0604030504040204" pitchFamily="50" charset="-128"/>
                <a:ea typeface="Meiryo UI" panose="020B0604030504040204" pitchFamily="50" charset="-128"/>
                <a:cs typeface="Arial"/>
                <a:sym typeface="+mn-lt"/>
              </a:rPr>
              <a:t>最小：</a:t>
            </a:r>
            <a:r>
              <a:rPr lang="en-US" altLang="zh-TW" sz="1850" b="1" kern="0">
                <a:solidFill>
                  <a:prstClr val="white"/>
                </a:solidFill>
                <a:latin typeface="Meiryo UI" panose="020B0604030504040204" pitchFamily="50" charset="-128"/>
                <a:ea typeface="Meiryo UI" panose="020B0604030504040204" pitchFamily="50" charset="-128"/>
                <a:cs typeface="Arial"/>
                <a:sym typeface="+mn-lt"/>
              </a:rPr>
              <a:t>16GB RAM​</a:t>
            </a:r>
            <a:endParaRPr lang="zh-TW" altLang="en-US" sz="2100" b="1" kern="0">
              <a:solidFill>
                <a:prstClr val="white"/>
              </a:solidFill>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1830566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1157036" y="2794605"/>
            <a:ext cx="9327460" cy="3809066"/>
            <a:chOff x="416271" y="1776073"/>
            <a:chExt cx="11134122" cy="5004502"/>
          </a:xfrm>
        </p:grpSpPr>
        <p:pic>
          <p:nvPicPr>
            <p:cNvPr id="25" name="圖片 24">
              <a:extLst>
                <a:ext uri="{FF2B5EF4-FFF2-40B4-BE49-F238E27FC236}">
                  <a16:creationId xmlns:a16="http://schemas.microsoft.com/office/drawing/2014/main" id="{37A61AD8-1A7C-4075-80DB-46AE467858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6753" y="2470942"/>
              <a:ext cx="4993640" cy="4309633"/>
            </a:xfrm>
            <a:prstGeom prst="rect">
              <a:avLst/>
            </a:prstGeom>
            <a:noFill/>
            <a:ln>
              <a:noFill/>
              <a:prstDash val="solid"/>
            </a:ln>
            <a:effectLst>
              <a:outerShdw blurRad="228600" dist="152400" dir="8100000" algn="tr" rotWithShape="0">
                <a:prstClr val="black">
                  <a:alpha val="28000"/>
                </a:prstClr>
              </a:outerShdw>
            </a:effectLst>
          </p:spPr>
        </p:pic>
        <p:sp>
          <p:nvSpPr>
            <p:cNvPr id="28" name="矩形 27">
              <a:extLst>
                <a:ext uri="{FF2B5EF4-FFF2-40B4-BE49-F238E27FC236}">
                  <a16:creationId xmlns:a16="http://schemas.microsoft.com/office/drawing/2014/main" id="{EFB4001E-73DC-41D2-AFDF-340F06FCD3D6}"/>
                </a:ext>
              </a:extLst>
            </p:cNvPr>
            <p:cNvSpPr/>
            <p:nvPr/>
          </p:nvSpPr>
          <p:spPr>
            <a:xfrm>
              <a:off x="1770440" y="1873029"/>
              <a:ext cx="1149827" cy="496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defTabSz="1219170">
                <a:buClr>
                  <a:srgbClr val="000000"/>
                </a:buClr>
              </a:pPr>
              <a:r>
                <a:rPr lang="en-GB" altLang="zh-TW" sz="2400" b="1" kern="0" err="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Qfile</a:t>
              </a:r>
              <a:endParaRPr lang="en-GB" altLang="zh-TW" sz="2400" b="1" kern="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10" name="群組 9">
              <a:extLst>
                <a:ext uri="{FF2B5EF4-FFF2-40B4-BE49-F238E27FC236}">
                  <a16:creationId xmlns:a16="http://schemas.microsoft.com/office/drawing/2014/main" id="{F5DC24D3-00DC-461E-B38C-809F76F7466E}"/>
                </a:ext>
              </a:extLst>
            </p:cNvPr>
            <p:cNvGrpSpPr/>
            <p:nvPr/>
          </p:nvGrpSpPr>
          <p:grpSpPr>
            <a:xfrm>
              <a:off x="416271" y="2279014"/>
              <a:ext cx="3822651" cy="4497236"/>
              <a:chOff x="3404225" y="1239925"/>
              <a:chExt cx="2264102" cy="2663649"/>
            </a:xfrm>
            <a:effectLst>
              <a:outerShdw blurRad="50800" dist="38100" dir="2700000" algn="tl" rotWithShape="0">
                <a:prstClr val="black">
                  <a:alpha val="40000"/>
                </a:prstClr>
              </a:outerShdw>
            </a:effectLst>
          </p:grpSpPr>
          <p:pic>
            <p:nvPicPr>
              <p:cNvPr id="23" name="Shape 486">
                <a:extLst>
                  <a:ext uri="{FF2B5EF4-FFF2-40B4-BE49-F238E27FC236}">
                    <a16:creationId xmlns:a16="http://schemas.microsoft.com/office/drawing/2014/main" id="{93D37101-B0CC-4A09-B5BD-F70CED82A6DF}"/>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404225" y="1239925"/>
                <a:ext cx="2264102" cy="2663649"/>
              </a:xfrm>
              <a:prstGeom prst="rect">
                <a:avLst/>
              </a:prstGeom>
              <a:noFill/>
              <a:ln>
                <a:noFill/>
              </a:ln>
            </p:spPr>
          </p:pic>
          <p:pic>
            <p:nvPicPr>
              <p:cNvPr id="24" name="Shape 488">
                <a:extLst>
                  <a:ext uri="{FF2B5EF4-FFF2-40B4-BE49-F238E27FC236}">
                    <a16:creationId xmlns:a16="http://schemas.microsoft.com/office/drawing/2014/main" id="{C47FC85E-E317-43E4-AD0F-34F7413FB515}"/>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001523" y="1620750"/>
                <a:ext cx="1069500" cy="1902287"/>
              </a:xfrm>
              <a:prstGeom prst="rect">
                <a:avLst/>
              </a:prstGeom>
              <a:noFill/>
              <a:ln>
                <a:noFill/>
              </a:ln>
            </p:spPr>
          </p:pic>
        </p:grpSp>
        <p:sp>
          <p:nvSpPr>
            <p:cNvPr id="29" name="矩形 28">
              <a:extLst>
                <a:ext uri="{FF2B5EF4-FFF2-40B4-BE49-F238E27FC236}">
                  <a16:creationId xmlns:a16="http://schemas.microsoft.com/office/drawing/2014/main" id="{6701917E-3891-49F1-AC05-552BB2FBB2A8}"/>
                </a:ext>
              </a:extLst>
            </p:cNvPr>
            <p:cNvSpPr/>
            <p:nvPr/>
          </p:nvSpPr>
          <p:spPr>
            <a:xfrm>
              <a:off x="6833393" y="1940713"/>
              <a:ext cx="2544084" cy="658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defTabSz="1219170">
                <a:buClr>
                  <a:srgbClr val="000000"/>
                </a:buClr>
              </a:pPr>
              <a:r>
                <a:rPr lang="en-GB" altLang="zh-TW" sz="2400" b="1" ker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File Station</a:t>
              </a:r>
              <a:endParaRPr lang="en-GB" altLang="zh-TW" sz="2400" b="1" kern="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11" name="Shape 489">
              <a:extLst>
                <a:ext uri="{FF2B5EF4-FFF2-40B4-BE49-F238E27FC236}">
                  <a16:creationId xmlns:a16="http://schemas.microsoft.com/office/drawing/2014/main" id="{F624F3A2-4201-4621-BA1B-78B11825FAF5}"/>
                </a:ext>
              </a:extLst>
            </p:cNvPr>
            <p:cNvPicPr preferRelativeResize="0"/>
            <p:nvPr/>
          </p:nvPicPr>
          <p:blipFill rotWithShape="1">
            <a:blip r:embed="rId6" cstate="screen">
              <a:extLst>
                <a:ext uri="{28A0092B-C50C-407E-A947-70E740481C1C}">
                  <a14:useLocalDpi xmlns:a14="http://schemas.microsoft.com/office/drawing/2010/main"/>
                </a:ext>
              </a:extLst>
            </a:blip>
            <a:srcRect/>
            <a:stretch/>
          </p:blipFill>
          <p:spPr>
            <a:xfrm>
              <a:off x="979010" y="4050638"/>
              <a:ext cx="2732689" cy="2173332"/>
            </a:xfrm>
            <a:prstGeom prst="rect">
              <a:avLst/>
            </a:prstGeom>
            <a:noFill/>
            <a:ln>
              <a:noFill/>
              <a:prstDash val="solid"/>
            </a:ln>
            <a:effectLst>
              <a:outerShdw blurRad="228600" dist="152400" dir="8100000" algn="tr" rotWithShape="0">
                <a:prstClr val="black">
                  <a:alpha val="28000"/>
                </a:prstClr>
              </a:outerShdw>
            </a:effectLst>
          </p:spPr>
        </p:pic>
        <p:sp>
          <p:nvSpPr>
            <p:cNvPr id="12" name="文字方塊 32">
              <a:extLst>
                <a:ext uri="{FF2B5EF4-FFF2-40B4-BE49-F238E27FC236}">
                  <a16:creationId xmlns:a16="http://schemas.microsoft.com/office/drawing/2014/main" id="{EE6E4158-CECC-4694-98DB-0DACB055D8EB}"/>
                </a:ext>
              </a:extLst>
            </p:cNvPr>
            <p:cNvSpPr txBox="1"/>
            <p:nvPr/>
          </p:nvSpPr>
          <p:spPr>
            <a:xfrm>
              <a:off x="3972060" y="4357393"/>
              <a:ext cx="1885100" cy="4043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r>
                <a:rPr lang="en-US" sz="1400" err="1">
                  <a:solidFill>
                    <a:schemeClr val="bg1"/>
                  </a:solidFill>
                  <a:latin typeface="Meiryo UI" panose="020B0604030504040204" pitchFamily="50" charset="-128"/>
                  <a:ea typeface="Meiryo UI" panose="020B0604030504040204" pitchFamily="50" charset="-128"/>
                  <a:cs typeface="Arial"/>
                  <a:sym typeface="+mn-lt"/>
                </a:rPr>
                <a:t>ローカルNAS</a:t>
              </a:r>
              <a:endParaRPr lang="en-US">
                <a:solidFill>
                  <a:schemeClr val="bg1"/>
                </a:solidFill>
                <a:latin typeface="Meiryo UI" panose="020B0604030504040204" pitchFamily="50" charset="-128"/>
                <a:ea typeface="Meiryo UI" panose="020B0604030504040204" pitchFamily="50" charset="-128"/>
                <a:cs typeface="Arial"/>
              </a:endParaRPr>
            </a:p>
          </p:txBody>
        </p:sp>
        <p:sp>
          <p:nvSpPr>
            <p:cNvPr id="13" name="文字方塊 33">
              <a:extLst>
                <a:ext uri="{FF2B5EF4-FFF2-40B4-BE49-F238E27FC236}">
                  <a16:creationId xmlns:a16="http://schemas.microsoft.com/office/drawing/2014/main" id="{3A41BB56-B739-4152-8BF9-46650DACAA75}"/>
                </a:ext>
              </a:extLst>
            </p:cNvPr>
            <p:cNvSpPr txBox="1"/>
            <p:nvPr/>
          </p:nvSpPr>
          <p:spPr>
            <a:xfrm>
              <a:off x="4005859" y="5471183"/>
              <a:ext cx="1885100" cy="4043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r>
                <a:rPr lang="en-US" sz="1400" err="1">
                  <a:solidFill>
                    <a:schemeClr val="bg1"/>
                  </a:solidFill>
                  <a:latin typeface="Meiryo UI" panose="020B0604030504040204" pitchFamily="50" charset="-128"/>
                  <a:ea typeface="Meiryo UI" panose="020B0604030504040204" pitchFamily="50" charset="-128"/>
                  <a:cs typeface="Arial"/>
                  <a:sym typeface="+mn-lt"/>
                </a:rPr>
                <a:t>リモートNAS</a:t>
              </a:r>
              <a:endParaRPr lang="en-US" err="1">
                <a:solidFill>
                  <a:schemeClr val="bg1"/>
                </a:solidFill>
                <a:latin typeface="Meiryo UI" panose="020B0604030504040204" pitchFamily="50" charset="-128"/>
                <a:ea typeface="Meiryo UI" panose="020B0604030504040204" pitchFamily="50" charset="-128"/>
                <a:cs typeface="Arial"/>
              </a:endParaRPr>
            </a:p>
          </p:txBody>
        </p:sp>
        <p:sp>
          <p:nvSpPr>
            <p:cNvPr id="14" name="文字方塊 35">
              <a:extLst>
                <a:ext uri="{FF2B5EF4-FFF2-40B4-BE49-F238E27FC236}">
                  <a16:creationId xmlns:a16="http://schemas.microsoft.com/office/drawing/2014/main" id="{85F8CC74-5F36-4F52-8547-F6158ABE8E21}"/>
                </a:ext>
              </a:extLst>
            </p:cNvPr>
            <p:cNvSpPr txBox="1"/>
            <p:nvPr/>
          </p:nvSpPr>
          <p:spPr>
            <a:xfrm>
              <a:off x="3878581" y="5995329"/>
              <a:ext cx="2170946" cy="40437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r>
                <a:rPr lang="en-US" sz="1400" err="1">
                  <a:solidFill>
                    <a:schemeClr val="bg1"/>
                  </a:solidFill>
                  <a:latin typeface="Meiryo UI" panose="020B0604030504040204" pitchFamily="50" charset="-128"/>
                  <a:ea typeface="Meiryo UI" panose="020B0604030504040204" pitchFamily="50" charset="-128"/>
                  <a:cs typeface="Arial"/>
                </a:rPr>
                <a:t>クラウドストレージ</a:t>
              </a:r>
              <a:endParaRPr lang="en-US" err="1">
                <a:solidFill>
                  <a:schemeClr val="bg1"/>
                </a:solidFill>
                <a:latin typeface="Meiryo UI" panose="020B0604030504040204" pitchFamily="50" charset="-128"/>
                <a:ea typeface="Meiryo UI" panose="020B0604030504040204" pitchFamily="50" charset="-128"/>
              </a:endParaRPr>
            </a:p>
          </p:txBody>
        </p:sp>
        <p:sp>
          <p:nvSpPr>
            <p:cNvPr id="3" name="箭號: 向右 2">
              <a:extLst>
                <a:ext uri="{FF2B5EF4-FFF2-40B4-BE49-F238E27FC236}">
                  <a16:creationId xmlns:a16="http://schemas.microsoft.com/office/drawing/2014/main" id="{99380733-5DCC-41AB-BEEC-B412C044063E}"/>
                </a:ext>
              </a:extLst>
            </p:cNvPr>
            <p:cNvSpPr/>
            <p:nvPr/>
          </p:nvSpPr>
          <p:spPr>
            <a:xfrm flipH="1">
              <a:off x="3218001" y="438003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Meiryo UI" panose="020B0604030504040204" pitchFamily="50" charset="-128"/>
                <a:ea typeface="Meiryo UI" panose="020B0604030504040204" pitchFamily="50" charset="-128"/>
                <a:cs typeface="Arial" panose="020B0604020202020204" pitchFamily="34" charset="0"/>
              </a:endParaRPr>
            </a:p>
          </p:txBody>
        </p:sp>
        <p:sp>
          <p:nvSpPr>
            <p:cNvPr id="26" name="箭號: 向右 25">
              <a:extLst>
                <a:ext uri="{FF2B5EF4-FFF2-40B4-BE49-F238E27FC236}">
                  <a16:creationId xmlns:a16="http://schemas.microsoft.com/office/drawing/2014/main" id="{3BF5DF18-19C6-42DD-8116-56192C3D2927}"/>
                </a:ext>
              </a:extLst>
            </p:cNvPr>
            <p:cNvSpPr/>
            <p:nvPr/>
          </p:nvSpPr>
          <p:spPr>
            <a:xfrm flipH="1">
              <a:off x="3218001" y="5509303"/>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Meiryo UI" panose="020B0604030504040204" pitchFamily="50" charset="-128"/>
                <a:ea typeface="Meiryo UI" panose="020B0604030504040204" pitchFamily="50" charset="-128"/>
                <a:cs typeface="Arial" panose="020B0604020202020204" pitchFamily="34" charset="0"/>
              </a:endParaRPr>
            </a:p>
          </p:txBody>
        </p:sp>
        <p:sp>
          <p:nvSpPr>
            <p:cNvPr id="27" name="箭號: 向右 26">
              <a:extLst>
                <a:ext uri="{FF2B5EF4-FFF2-40B4-BE49-F238E27FC236}">
                  <a16:creationId xmlns:a16="http://schemas.microsoft.com/office/drawing/2014/main" id="{82C4D85E-233B-424A-B90D-CABE76966395}"/>
                </a:ext>
              </a:extLst>
            </p:cNvPr>
            <p:cNvSpPr/>
            <p:nvPr/>
          </p:nvSpPr>
          <p:spPr>
            <a:xfrm flipH="1">
              <a:off x="3250157" y="5960117"/>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Meiryo UI" panose="020B0604030504040204" pitchFamily="50" charset="-128"/>
                <a:ea typeface="Meiryo UI" panose="020B0604030504040204" pitchFamily="50" charset="-128"/>
                <a:cs typeface="Arial" panose="020B0604020202020204" pitchFamily="34" charset="0"/>
              </a:endParaRPr>
            </a:p>
          </p:txBody>
        </p:sp>
        <p:sp>
          <p:nvSpPr>
            <p:cNvPr id="31" name="箭號: 向右 30">
              <a:extLst>
                <a:ext uri="{FF2B5EF4-FFF2-40B4-BE49-F238E27FC236}">
                  <a16:creationId xmlns:a16="http://schemas.microsoft.com/office/drawing/2014/main" id="{A1AB5D39-58F9-44C8-846F-842C8A2F025A}"/>
                </a:ext>
              </a:extLst>
            </p:cNvPr>
            <p:cNvSpPr/>
            <p:nvPr/>
          </p:nvSpPr>
          <p:spPr>
            <a:xfrm>
              <a:off x="5511012" y="438003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Meiryo UI" panose="020B0604030504040204" pitchFamily="50" charset="-128"/>
                <a:ea typeface="Meiryo UI" panose="020B0604030504040204" pitchFamily="50" charset="-128"/>
                <a:cs typeface="Arial" panose="020B0604020202020204" pitchFamily="34" charset="0"/>
              </a:endParaRPr>
            </a:p>
          </p:txBody>
        </p:sp>
        <p:sp>
          <p:nvSpPr>
            <p:cNvPr id="32" name="箭號: 向右 31">
              <a:extLst>
                <a:ext uri="{FF2B5EF4-FFF2-40B4-BE49-F238E27FC236}">
                  <a16:creationId xmlns:a16="http://schemas.microsoft.com/office/drawing/2014/main" id="{669C5E86-D5BE-4D23-B84B-DF299D38D31A}"/>
                </a:ext>
              </a:extLst>
            </p:cNvPr>
            <p:cNvSpPr/>
            <p:nvPr/>
          </p:nvSpPr>
          <p:spPr>
            <a:xfrm>
              <a:off x="5537603" y="5496589"/>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Meiryo UI" panose="020B0604030504040204" pitchFamily="50" charset="-128"/>
                <a:ea typeface="Meiryo UI" panose="020B0604030504040204" pitchFamily="50" charset="-128"/>
                <a:cs typeface="Arial" panose="020B0604020202020204" pitchFamily="34" charset="0"/>
              </a:endParaRPr>
            </a:p>
          </p:txBody>
        </p:sp>
        <p:sp>
          <p:nvSpPr>
            <p:cNvPr id="33" name="箭號: 向右 32">
              <a:extLst>
                <a:ext uri="{FF2B5EF4-FFF2-40B4-BE49-F238E27FC236}">
                  <a16:creationId xmlns:a16="http://schemas.microsoft.com/office/drawing/2014/main" id="{FA34D855-C6E8-4603-941B-CDC45C821471}"/>
                </a:ext>
              </a:extLst>
            </p:cNvPr>
            <p:cNvSpPr/>
            <p:nvPr/>
          </p:nvSpPr>
          <p:spPr>
            <a:xfrm>
              <a:off x="5511012" y="6032372"/>
              <a:ext cx="1145864" cy="383195"/>
            </a:xfrm>
            <a:prstGeom prst="rightArrow">
              <a:avLst>
                <a:gd name="adj1" fmla="val 50000"/>
                <a:gd name="adj2" fmla="val 87117"/>
              </a:avLst>
            </a:prstGeom>
            <a:gradFill flip="none" rotWithShape="1">
              <a:gsLst>
                <a:gs pos="42000">
                  <a:srgbClr val="FF3C04">
                    <a:alpha val="50000"/>
                  </a:srgbClr>
                </a:gs>
                <a:gs pos="1000">
                  <a:srgbClr val="FF3C04">
                    <a:alpha val="0"/>
                  </a:srgbClr>
                </a:gs>
                <a:gs pos="90000">
                  <a:srgbClr val="FF3C0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buClr>
                  <a:srgbClr val="000000"/>
                </a:buClr>
              </a:pPr>
              <a:endParaRPr lang="zh-TW" altLang="en-US" sz="1400" kern="0">
                <a:latin typeface="Meiryo UI" panose="020B0604030504040204" pitchFamily="50" charset="-128"/>
                <a:ea typeface="Meiryo UI" panose="020B0604030504040204" pitchFamily="50" charset="-128"/>
                <a:cs typeface="Arial" panose="020B0604020202020204" pitchFamily="34" charset="0"/>
              </a:endParaRPr>
            </a:p>
          </p:txBody>
        </p:sp>
        <p:pic>
          <p:nvPicPr>
            <p:cNvPr id="4" name="圖形 3">
              <a:extLst>
                <a:ext uri="{FF2B5EF4-FFF2-40B4-BE49-F238E27FC236}">
                  <a16:creationId xmlns:a16="http://schemas.microsoft.com/office/drawing/2014/main" id="{3B051982-FBC7-42F5-B4A7-A33E6132294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3213" y="1776073"/>
              <a:ext cx="810851" cy="810851"/>
            </a:xfrm>
            <a:prstGeom prst="rect">
              <a:avLst/>
            </a:prstGeom>
            <a:effectLst>
              <a:outerShdw blurRad="228600" dist="152400" dir="8100000" algn="tr" rotWithShape="0">
                <a:prstClr val="black">
                  <a:alpha val="28000"/>
                </a:prstClr>
              </a:outerShdw>
            </a:effectLst>
          </p:spPr>
        </p:pic>
        <p:pic>
          <p:nvPicPr>
            <p:cNvPr id="34" name="圖形 33">
              <a:extLst>
                <a:ext uri="{FF2B5EF4-FFF2-40B4-BE49-F238E27FC236}">
                  <a16:creationId xmlns:a16="http://schemas.microsoft.com/office/drawing/2014/main" id="{80CA1A0B-9F7E-4030-973F-76F8C154382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22541" y="1776073"/>
              <a:ext cx="810851" cy="810851"/>
            </a:xfrm>
            <a:prstGeom prst="rect">
              <a:avLst/>
            </a:prstGeom>
            <a:effectLst>
              <a:outerShdw blurRad="228600" dist="152400" dir="8100000" algn="tr" rotWithShape="0">
                <a:prstClr val="black">
                  <a:alpha val="28000"/>
                </a:prstClr>
              </a:outerShdw>
            </a:effectLst>
          </p:spPr>
        </p:pic>
      </p:grpSp>
      <p:sp>
        <p:nvSpPr>
          <p:cNvPr id="7" name="矩形 6"/>
          <p:cNvSpPr/>
          <p:nvPr/>
        </p:nvSpPr>
        <p:spPr>
          <a:xfrm>
            <a:off x="733330" y="1792560"/>
            <a:ext cx="10891319" cy="646331"/>
          </a:xfrm>
          <a:prstGeom prst="rect">
            <a:avLst/>
          </a:prstGeom>
        </p:spPr>
        <p:txBody>
          <a:bodyPr wrap="square" lIns="91440" tIns="45720" rIns="91440" bIns="45720" anchor="t">
            <a:spAutoFit/>
          </a:bodyPr>
          <a:lstStyle/>
          <a:p>
            <a:r>
              <a:rPr lang="en-US" err="1">
                <a:solidFill>
                  <a:schemeClr val="bg1"/>
                </a:solidFill>
                <a:latin typeface="Meiryo UI" panose="020B0604030504040204" pitchFamily="50" charset="-128"/>
                <a:ea typeface="Meiryo UI" panose="020B0604030504040204" pitchFamily="50" charset="-128"/>
                <a:cs typeface="Arial"/>
              </a:rPr>
              <a:t>NASや接続されたストレージスペースに保存されたすべてのファイルやフォルダに</a:t>
            </a:r>
            <a:r>
              <a:rPr lang="en-US">
                <a:solidFill>
                  <a:schemeClr val="bg1"/>
                </a:solidFill>
                <a:latin typeface="Meiryo UI" panose="020B0604030504040204" pitchFamily="50" charset="-128"/>
                <a:ea typeface="Meiryo UI" panose="020B0604030504040204" pitchFamily="50" charset="-128"/>
                <a:cs typeface="Arial"/>
              </a:rPr>
              <a:t>、</a:t>
            </a:r>
            <a:r>
              <a:rPr lang="ja-JP" altLang="en-US">
                <a:solidFill>
                  <a:schemeClr val="bg1"/>
                </a:solidFill>
                <a:latin typeface="Meiryo UI" panose="020B0604030504040204" pitchFamily="50" charset="-128"/>
                <a:ea typeface="Meiryo UI" panose="020B0604030504040204" pitchFamily="50" charset="-128"/>
                <a:cs typeface="Arial"/>
              </a:rPr>
              <a:t>使い慣れたインタフェースから</a:t>
            </a:r>
            <a:br>
              <a:rPr lang="en-US">
                <a:solidFill>
                  <a:schemeClr val="bg1"/>
                </a:solidFill>
                <a:latin typeface="Meiryo UI" panose="020B0604030504040204" pitchFamily="50" charset="-128"/>
                <a:ea typeface="Meiryo UI" panose="020B0604030504040204" pitchFamily="50" charset="-128"/>
                <a:cs typeface="Arial"/>
              </a:rPr>
            </a:br>
            <a:r>
              <a:rPr lang="ja-JP" altLang="en-US">
                <a:solidFill>
                  <a:schemeClr val="bg1"/>
                </a:solidFill>
                <a:latin typeface="Meiryo UI" panose="020B0604030504040204" pitchFamily="50" charset="-128"/>
                <a:ea typeface="Meiryo UI" panose="020B0604030504040204" pitchFamily="50" charset="-128"/>
                <a:cs typeface="Arial"/>
              </a:rPr>
              <a:t>アクセスでき</a:t>
            </a:r>
            <a:r>
              <a:rPr lang="en-US">
                <a:solidFill>
                  <a:schemeClr val="bg1"/>
                </a:solidFill>
                <a:latin typeface="Meiryo UI" panose="020B0604030504040204" pitchFamily="50" charset="-128"/>
                <a:ea typeface="Meiryo UI" panose="020B0604030504040204" pitchFamily="50" charset="-128"/>
                <a:cs typeface="Arial"/>
              </a:rPr>
              <a:t>、</a:t>
            </a:r>
            <a:r>
              <a:rPr lang="en-US" err="1">
                <a:solidFill>
                  <a:schemeClr val="bg1"/>
                </a:solidFill>
                <a:latin typeface="Meiryo UI" panose="020B0604030504040204" pitchFamily="50" charset="-128"/>
                <a:ea typeface="Meiryo UI" panose="020B0604030504040204" pitchFamily="50" charset="-128"/>
                <a:cs typeface="Arial"/>
              </a:rPr>
              <a:t>豊富な検索</a:t>
            </a:r>
            <a:r>
              <a:rPr lang="en-US">
                <a:solidFill>
                  <a:schemeClr val="bg1"/>
                </a:solidFill>
                <a:latin typeface="Meiryo UI" panose="020B0604030504040204" pitchFamily="50" charset="-128"/>
                <a:ea typeface="Meiryo UI" panose="020B0604030504040204" pitchFamily="50" charset="-128"/>
                <a:cs typeface="Arial"/>
              </a:rPr>
              <a:t>/</a:t>
            </a:r>
            <a:r>
              <a:rPr lang="en-US" err="1">
                <a:solidFill>
                  <a:schemeClr val="bg1"/>
                </a:solidFill>
                <a:latin typeface="Meiryo UI" panose="020B0604030504040204" pitchFamily="50" charset="-128"/>
                <a:ea typeface="Meiryo UI" panose="020B0604030504040204" pitchFamily="50" charset="-128"/>
                <a:cs typeface="Arial"/>
              </a:rPr>
              <a:t>ソート機能でファイルを探すことができます</a:t>
            </a:r>
            <a:r>
              <a:rPr lang="en-US">
                <a:solidFill>
                  <a:schemeClr val="bg1"/>
                </a:solidFill>
                <a:latin typeface="Meiryo UI" panose="020B0604030504040204" pitchFamily="50" charset="-128"/>
                <a:ea typeface="Meiryo UI" panose="020B0604030504040204" pitchFamily="50" charset="-128"/>
                <a:cs typeface="Arial"/>
              </a:rPr>
              <a:t>。</a:t>
            </a:r>
            <a:endParaRPr lang="en-US" altLang="zh-TW">
              <a:solidFill>
                <a:schemeClr val="bg1"/>
              </a:solidFill>
              <a:latin typeface="Meiryo UI" panose="020B0604030504040204" pitchFamily="50" charset="-128"/>
              <a:ea typeface="Meiryo UI" panose="020B0604030504040204" pitchFamily="50" charset="-128"/>
            </a:endParaRPr>
          </a:p>
        </p:txBody>
      </p:sp>
      <p:sp>
        <p:nvSpPr>
          <p:cNvPr id="8" name="標題 1">
            <a:extLst>
              <a:ext uri="{FF2B5EF4-FFF2-40B4-BE49-F238E27FC236}">
                <a16:creationId xmlns:a16="http://schemas.microsoft.com/office/drawing/2014/main" id="{1EF08B7D-B914-C48F-3A55-A494FA2F0981}"/>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altLang="zh-TW" b="1" dirty="0">
                <a:solidFill>
                  <a:srgbClr val="E1BA87"/>
                </a:solidFill>
                <a:latin typeface="Meiryo UI" panose="020B0604030504040204" pitchFamily="50" charset="-128"/>
                <a:ea typeface="Meiryo UI" panose="020B0604030504040204" pitchFamily="50" charset="-128"/>
                <a:cs typeface="Arial"/>
                <a:sym typeface="+mn-lt"/>
              </a:rPr>
              <a:t>File Station Web UI &amp; </a:t>
            </a:r>
            <a:r>
              <a:rPr lang="en-US" altLang="zh-TW" b="1" dirty="0" err="1">
                <a:solidFill>
                  <a:srgbClr val="E1BA87"/>
                </a:solidFill>
                <a:latin typeface="Meiryo UI" panose="020B0604030504040204" pitchFamily="50" charset="-128"/>
                <a:ea typeface="Meiryo UI" panose="020B0604030504040204" pitchFamily="50" charset="-128"/>
                <a:cs typeface="Arial"/>
                <a:sym typeface="+mn-lt"/>
              </a:rPr>
              <a:t>Qfile</a:t>
            </a:r>
            <a:r>
              <a:rPr lang="en-US" altLang="zh-TW" b="1" dirty="0">
                <a:solidFill>
                  <a:srgbClr val="E1BA87"/>
                </a:solidFill>
                <a:latin typeface="Meiryo UI" panose="020B0604030504040204" pitchFamily="50" charset="-128"/>
                <a:ea typeface="Meiryo UI" panose="020B0604030504040204" pitchFamily="50" charset="-128"/>
                <a:cs typeface="Arial"/>
                <a:sym typeface="+mn-lt"/>
              </a:rPr>
              <a:t> </a:t>
            </a:r>
            <a:r>
              <a:rPr lang="en-US" altLang="zh-TW" b="1" dirty="0" err="1">
                <a:solidFill>
                  <a:srgbClr val="E1BA87"/>
                </a:solidFill>
                <a:latin typeface="Meiryo UI" panose="020B0604030504040204" pitchFamily="50" charset="-128"/>
                <a:ea typeface="Meiryo UI" panose="020B0604030504040204" pitchFamily="50" charset="-128"/>
                <a:cs typeface="Arial"/>
                <a:sym typeface="+mn-lt"/>
              </a:rPr>
              <a:t>モバイルアプリ</a:t>
            </a:r>
            <a:r>
              <a:rPr lang="en-US" altLang="zh-TW" b="1" dirty="0">
                <a:solidFill>
                  <a:srgbClr val="E1BA87"/>
                </a:solidFill>
                <a:latin typeface="Meiryo UI" panose="020B0604030504040204" pitchFamily="50" charset="-128"/>
                <a:ea typeface="Meiryo UI" panose="020B0604030504040204" pitchFamily="50" charset="-128"/>
                <a:cs typeface="Arial"/>
                <a:sym typeface="+mn-lt"/>
              </a:rPr>
              <a:t>：</a:t>
            </a:r>
            <a:br>
              <a:rPr lang="en-US" altLang="zh-TW" b="1" dirty="0">
                <a:solidFill>
                  <a:srgbClr val="E1BA87"/>
                </a:solidFill>
                <a:latin typeface="Meiryo UI" panose="020B0604030504040204" pitchFamily="50" charset="-128"/>
                <a:ea typeface="Meiryo UI" panose="020B0604030504040204" pitchFamily="50" charset="-128"/>
                <a:cs typeface="Arial"/>
                <a:sym typeface="+mn-lt"/>
              </a:rPr>
            </a:br>
            <a:r>
              <a:rPr lang="en-US" altLang="zh-TW" b="1" dirty="0" err="1">
                <a:solidFill>
                  <a:srgbClr val="E1BA87"/>
                </a:solidFill>
                <a:latin typeface="Meiryo UI" panose="020B0604030504040204" pitchFamily="50" charset="-128"/>
                <a:ea typeface="Meiryo UI" panose="020B0604030504040204" pitchFamily="50" charset="-128"/>
                <a:cs typeface="Arial"/>
                <a:sym typeface="+mn-lt"/>
              </a:rPr>
              <a:t>使いやすく、探しやすく、共有しやすい</a:t>
            </a:r>
            <a:endParaRPr lang="en-US" altLang="zh-TW"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0761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a:extLst>
              <a:ext uri="{FF2B5EF4-FFF2-40B4-BE49-F238E27FC236}">
                <a16:creationId xmlns:a16="http://schemas.microsoft.com/office/drawing/2014/main" id="{E6D3B689-7626-F2F7-0D14-44A4AF6B14E7}"/>
              </a:ext>
            </a:extLst>
          </p:cNvPr>
          <p:cNvSpPr txBox="1"/>
          <p:nvPr/>
        </p:nvSpPr>
        <p:spPr>
          <a:xfrm>
            <a:off x="-5320" y="556369"/>
            <a:ext cx="12196222" cy="800219"/>
          </a:xfrm>
          <a:prstGeom prst="rect">
            <a:avLst/>
          </a:prstGeom>
          <a:noFill/>
        </p:spPr>
        <p:txBody>
          <a:bodyPr wrap="square" lIns="91440" tIns="45720" rIns="91440" bIns="45720" rtlCol="0" anchor="t">
            <a:spAutoFit/>
          </a:bodyPr>
          <a:lstStyle/>
          <a:p>
            <a:pPr algn="ctr"/>
            <a:r>
              <a:rPr lang="en-US" sz="4600" b="1" err="1">
                <a:solidFill>
                  <a:srgbClr val="E1BA87"/>
                </a:solidFill>
                <a:latin typeface="Meiryo UI" panose="020B0604030504040204" pitchFamily="50" charset="-128"/>
                <a:ea typeface="Meiryo UI" panose="020B0604030504040204" pitchFamily="50" charset="-128"/>
                <a:cs typeface="Arial"/>
              </a:rPr>
              <a:t>ビデオ編集用Thunderbolt</a:t>
            </a:r>
            <a:r>
              <a:rPr lang="en-US" sz="4600" b="1">
                <a:solidFill>
                  <a:srgbClr val="E1BA87"/>
                </a:solidFill>
                <a:latin typeface="Meiryo UI" panose="020B0604030504040204" pitchFamily="50" charset="-128"/>
                <a:ea typeface="Meiryo UI" panose="020B0604030504040204" pitchFamily="50" charset="-128"/>
                <a:cs typeface="Arial"/>
              </a:rPr>
              <a:t> NAS</a:t>
            </a:r>
            <a:endParaRPr lang="en-US">
              <a:latin typeface="Meiryo UI" panose="020B0604030504040204" pitchFamily="50" charset="-128"/>
              <a:ea typeface="Meiryo UI" panose="020B0604030504040204" pitchFamily="50" charset="-128"/>
            </a:endParaRPr>
          </a:p>
        </p:txBody>
      </p:sp>
      <p:graphicFrame>
        <p:nvGraphicFramePr>
          <p:cNvPr id="32" name="表格 2">
            <a:extLst>
              <a:ext uri="{FF2B5EF4-FFF2-40B4-BE49-F238E27FC236}">
                <a16:creationId xmlns:a16="http://schemas.microsoft.com/office/drawing/2014/main" id="{0F1E2E74-47C9-6D78-2936-24D41B8A520B}"/>
              </a:ext>
            </a:extLst>
          </p:cNvPr>
          <p:cNvGraphicFramePr>
            <a:graphicFrameLocks noGrp="1"/>
          </p:cNvGraphicFramePr>
          <p:nvPr>
            <p:extLst>
              <p:ext uri="{D42A27DB-BD31-4B8C-83A1-F6EECF244321}">
                <p14:modId xmlns:p14="http://schemas.microsoft.com/office/powerpoint/2010/main" val="1856627032"/>
              </p:ext>
            </p:extLst>
          </p:nvPr>
        </p:nvGraphicFramePr>
        <p:xfrm>
          <a:off x="457669" y="1742713"/>
          <a:ext cx="11270243" cy="4757078"/>
        </p:xfrm>
        <a:graphic>
          <a:graphicData uri="http://schemas.openxmlformats.org/drawingml/2006/table">
            <a:tbl>
              <a:tblPr firstRow="1" bandRow="1">
                <a:effectLst>
                  <a:outerShdw blurRad="279400" dist="406400" dir="2700000" algn="tl" rotWithShape="0">
                    <a:prstClr val="black">
                      <a:alpha val="34000"/>
                    </a:prstClr>
                  </a:outerShdw>
                </a:effectLst>
                <a:tableStyleId>{5C22544A-7EE6-4342-B048-85BDC9FD1C3A}</a:tableStyleId>
              </a:tblPr>
              <a:tblGrid>
                <a:gridCol w="2270591">
                  <a:extLst>
                    <a:ext uri="{9D8B030D-6E8A-4147-A177-3AD203B41FA5}">
                      <a16:colId xmlns:a16="http://schemas.microsoft.com/office/drawing/2014/main" val="1611152212"/>
                    </a:ext>
                  </a:extLst>
                </a:gridCol>
                <a:gridCol w="8999652">
                  <a:extLst>
                    <a:ext uri="{9D8B030D-6E8A-4147-A177-3AD203B41FA5}">
                      <a16:colId xmlns:a16="http://schemas.microsoft.com/office/drawing/2014/main" val="3086726967"/>
                    </a:ext>
                  </a:extLst>
                </a:gridCol>
              </a:tblGrid>
              <a:tr h="676897">
                <a:tc>
                  <a:txBody>
                    <a:bodyPr/>
                    <a:lstStyle/>
                    <a:p>
                      <a:endParaRPr lang="zh-TW" altLang="en-US">
                        <a:solidFill>
                          <a:srgbClr val="FE4F00"/>
                        </a:solidFill>
                        <a:latin typeface="Meiryo UI" panose="020B0604030504040204" pitchFamily="50" charset="-128"/>
                        <a:ea typeface="Meiryo UI" panose="020B0604030504040204" pitchFamily="50" charset="-128"/>
                        <a:cs typeface="Arial"/>
                      </a:endParaRPr>
                    </a:p>
                  </a:txBody>
                  <a:tcPr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9FFB8"/>
                    </a:solidFill>
                  </a:tcPr>
                </a:tc>
                <a:tc>
                  <a:txBody>
                    <a:bodyPr/>
                    <a:lstStyle/>
                    <a:p>
                      <a:pPr marL="92075" lvl="0" indent="0" algn="l">
                        <a:buNone/>
                      </a:pPr>
                      <a:r>
                        <a:rPr lang="en-US" sz="2400" b="1" i="0" u="none" strike="noStrike" baseline="0" noProof="0">
                          <a:solidFill>
                            <a:srgbClr val="000000"/>
                          </a:solidFill>
                          <a:latin typeface="Meiryo UI" panose="020B0604030504040204" pitchFamily="50" charset="-128"/>
                          <a:ea typeface="Meiryo UI" panose="020B0604030504040204" pitchFamily="50" charset="-128"/>
                        </a:rPr>
                        <a:t>Thunderbolt </a:t>
                      </a:r>
                      <a:r>
                        <a:rPr lang="en-US" sz="2400" b="1" i="0" u="none" strike="noStrike" baseline="0" noProof="0" err="1">
                          <a:solidFill>
                            <a:srgbClr val="000000"/>
                          </a:solidFill>
                          <a:latin typeface="Meiryo UI" panose="020B0604030504040204" pitchFamily="50" charset="-128"/>
                          <a:ea typeface="Meiryo UI" panose="020B0604030504040204" pitchFamily="50" charset="-128"/>
                        </a:rPr>
                        <a:t>NASの利点</a:t>
                      </a:r>
                      <a:endParaRPr lang="en-US" altLang="zh-TW" err="1">
                        <a:latin typeface="Meiryo UI" panose="020B0604030504040204" pitchFamily="50" charset="-128"/>
                        <a:ea typeface="Meiryo UI" panose="020B0604030504040204" pitchFamily="50" charset="-128"/>
                      </a:endParaRPr>
                    </a:p>
                  </a:txBody>
                  <a:tcPr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29FFB8"/>
                    </a:solidFill>
                  </a:tcPr>
                </a:tc>
                <a:extLst>
                  <a:ext uri="{0D108BD9-81ED-4DB2-BD59-A6C34878D82A}">
                    <a16:rowId xmlns:a16="http://schemas.microsoft.com/office/drawing/2014/main" val="3837753678"/>
                  </a:ext>
                </a:extLst>
              </a:tr>
              <a:tr h="1259779">
                <a:tc>
                  <a:txBody>
                    <a:bodyPr/>
                    <a:lstStyle/>
                    <a:p>
                      <a:pPr marL="0" marR="0" lvl="0" indent="174625" algn="l">
                        <a:lnSpc>
                          <a:spcPct val="100000"/>
                        </a:lnSpc>
                        <a:spcBef>
                          <a:spcPts val="0"/>
                        </a:spcBef>
                        <a:spcAft>
                          <a:spcPts val="0"/>
                        </a:spcAft>
                        <a:buNone/>
                      </a:pPr>
                      <a:r>
                        <a:rPr lang="en-US" sz="1800" b="1" i="0" u="none" strike="noStrike" baseline="0" noProof="0" err="1">
                          <a:solidFill>
                            <a:srgbClr val="FFFFFF"/>
                          </a:solidFill>
                          <a:latin typeface="Meiryo UI" panose="020B0604030504040204" pitchFamily="50" charset="-128"/>
                          <a:ea typeface="Meiryo UI" panose="020B0604030504040204" pitchFamily="50" charset="-128"/>
                        </a:rPr>
                        <a:t>コラボレーション</a:t>
                      </a:r>
                      <a:endParaRPr lang="en-US" altLang="zh-TW" err="1">
                        <a:latin typeface="Meiryo UI" panose="020B0604030504040204" pitchFamily="50" charset="-128"/>
                        <a:ea typeface="Meiryo UI" panose="020B0604030504040204" pitchFamily="50" charset="-128"/>
                      </a:endParaRPr>
                    </a:p>
                  </a:txBody>
                  <a:tcPr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266700" indent="-174625">
                        <a:buFont typeface="Arial"/>
                        <a:buChar char="•"/>
                      </a:pPr>
                      <a:r>
                        <a:rPr lang="en-US" altLang="zh-TW" sz="1600" spc="100" dirty="0">
                          <a:solidFill>
                            <a:schemeClr val="bg1"/>
                          </a:solidFill>
                          <a:latin typeface="Meiryo UI" panose="020B0604030504040204" pitchFamily="50" charset="-128"/>
                          <a:ea typeface="Meiryo UI" panose="020B0604030504040204" pitchFamily="50" charset="-128"/>
                          <a:cs typeface="Arial"/>
                        </a:rPr>
                        <a:t>2台のMac®またはWindows®ノートPC/</a:t>
                      </a:r>
                      <a:r>
                        <a:rPr lang="en-US" altLang="zh-TW" sz="1600" spc="100" dirty="0" err="1">
                          <a:solidFill>
                            <a:schemeClr val="bg1"/>
                          </a:solidFill>
                          <a:latin typeface="Meiryo UI" panose="020B0604030504040204" pitchFamily="50" charset="-128"/>
                          <a:ea typeface="Meiryo UI" panose="020B0604030504040204" pitchFamily="50" charset="-128"/>
                          <a:cs typeface="Arial"/>
                        </a:rPr>
                        <a:t>ワークステーションによる写真</a:t>
                      </a:r>
                      <a:r>
                        <a:rPr lang="en-US" altLang="zh-TW" sz="1600" spc="100" dirty="0">
                          <a:solidFill>
                            <a:schemeClr val="bg1"/>
                          </a:solidFill>
                          <a:latin typeface="Meiryo UI" panose="020B0604030504040204" pitchFamily="50" charset="-128"/>
                          <a:ea typeface="Meiryo UI" panose="020B0604030504040204" pitchFamily="50" charset="-128"/>
                          <a:cs typeface="Arial"/>
                        </a:rPr>
                        <a:t>/</a:t>
                      </a:r>
                      <a:r>
                        <a:rPr lang="en-US" altLang="zh-TW" sz="1600" spc="100" dirty="0" err="1">
                          <a:solidFill>
                            <a:schemeClr val="bg1"/>
                          </a:solidFill>
                          <a:latin typeface="Meiryo UI" panose="020B0604030504040204" pitchFamily="50" charset="-128"/>
                          <a:ea typeface="Meiryo UI" panose="020B0604030504040204" pitchFamily="50" charset="-128"/>
                          <a:cs typeface="Arial"/>
                        </a:rPr>
                        <a:t>ビデオの同時編集に対応</a:t>
                      </a:r>
                      <a:endParaRPr lang="en-US" altLang="zh-TW" sz="1600" spc="100" dirty="0">
                        <a:solidFill>
                          <a:schemeClr val="bg1"/>
                        </a:solidFill>
                        <a:latin typeface="Meiryo UI" panose="020B0604030504040204" pitchFamily="50" charset="-128"/>
                        <a:ea typeface="Meiryo UI" panose="020B0604030504040204" pitchFamily="50" charset="-128"/>
                        <a:cs typeface="Arial"/>
                      </a:endParaRPr>
                    </a:p>
                    <a:p>
                      <a:pPr marL="266700" indent="-174625">
                        <a:buFont typeface="Arial"/>
                        <a:buChar char="•"/>
                      </a:pPr>
                      <a:r>
                        <a:rPr lang="en-US" altLang="zh-TW" sz="1600" spc="100" dirty="0" err="1">
                          <a:solidFill>
                            <a:schemeClr val="bg1"/>
                          </a:solidFill>
                          <a:latin typeface="Meiryo UI" panose="020B0604030504040204" pitchFamily="50" charset="-128"/>
                          <a:ea typeface="Meiryo UI" panose="020B0604030504040204" pitchFamily="50" charset="-128"/>
                          <a:cs typeface="Arial"/>
                        </a:rPr>
                        <a:t>イーサネット経由でネットワークに接続し、プロジェクトでの共同作業やリソースの共有を容易にします</a:t>
                      </a:r>
                      <a:endParaRPr lang="en-US" altLang="zh-TW" sz="1600" spc="100" dirty="0">
                        <a:solidFill>
                          <a:schemeClr val="bg1"/>
                        </a:solidFill>
                        <a:latin typeface="Meiryo UI" panose="020B0604030504040204" pitchFamily="50" charset="-128"/>
                        <a:ea typeface="Meiryo UI" panose="020B0604030504040204" pitchFamily="50" charset="-128"/>
                        <a:cs typeface="Arial"/>
                      </a:endParaRPr>
                    </a:p>
                  </a:txBody>
                  <a:tcPr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378692072"/>
                  </a:ext>
                </a:extLst>
              </a:tr>
              <a:tr h="940134">
                <a:tc>
                  <a:txBody>
                    <a:bodyPr/>
                    <a:lstStyle/>
                    <a:p>
                      <a:pPr marL="0" marR="0" lvl="0" indent="174625" algn="l">
                        <a:lnSpc>
                          <a:spcPct val="100000"/>
                        </a:lnSpc>
                        <a:spcBef>
                          <a:spcPts val="0"/>
                        </a:spcBef>
                        <a:spcAft>
                          <a:spcPts val="0"/>
                        </a:spcAft>
                        <a:buNone/>
                      </a:pPr>
                      <a:r>
                        <a:rPr lang="en-US" sz="1800" b="1" i="0" u="none" strike="noStrike" baseline="0" noProof="0" err="1">
                          <a:solidFill>
                            <a:srgbClr val="FFFFFF"/>
                          </a:solidFill>
                          <a:latin typeface="Meiryo UI" panose="020B0604030504040204" pitchFamily="50" charset="-128"/>
                          <a:ea typeface="Meiryo UI" panose="020B0604030504040204" pitchFamily="50" charset="-128"/>
                        </a:rPr>
                        <a:t>拡張性</a:t>
                      </a:r>
                      <a:endParaRPr lang="en-US" altLang="zh-TW" err="1">
                        <a:latin typeface="Meiryo UI" panose="020B0604030504040204" pitchFamily="50" charset="-128"/>
                        <a:ea typeface="Meiryo UI" panose="020B0604030504040204" pitchFamily="50" charset="-128"/>
                      </a:endParaRPr>
                    </a:p>
                  </a:txBody>
                  <a:tcPr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tc>
                  <a:txBody>
                    <a:bodyPr/>
                    <a:lstStyle/>
                    <a:p>
                      <a:pPr marL="377825" lvl="0" indent="-285750" algn="l">
                        <a:buFont typeface="Arial"/>
                        <a:buChar char="•"/>
                      </a:pPr>
                      <a:r>
                        <a:rPr lang="en-US" altLang="zh-TW" sz="1600" kern="1200" spc="100" err="1">
                          <a:solidFill>
                            <a:schemeClr val="bg1"/>
                          </a:solidFill>
                          <a:latin typeface="Meiryo UI" panose="020B0604030504040204" pitchFamily="50" charset="-128"/>
                          <a:ea typeface="Meiryo UI" panose="020B0604030504040204" pitchFamily="50" charset="-128"/>
                          <a:cs typeface="Arial"/>
                        </a:rPr>
                        <a:t>複数のドライブスロットを内蔵し、大容量のストレージスペースを簡単に作成可能</a:t>
                      </a:r>
                    </a:p>
                    <a:p>
                      <a:pPr marL="377825" lvl="0" indent="-285750" algn="l">
                        <a:buFont typeface="Arial"/>
                        <a:buChar char="•"/>
                      </a:pPr>
                      <a:r>
                        <a:rPr lang="en-US" altLang="zh-TW" sz="1600" kern="1200" spc="100" err="1">
                          <a:solidFill>
                            <a:schemeClr val="bg1"/>
                          </a:solidFill>
                          <a:latin typeface="Meiryo UI" panose="020B0604030504040204" pitchFamily="50" charset="-128"/>
                          <a:ea typeface="Meiryo UI" panose="020B0604030504040204" pitchFamily="50" charset="-128"/>
                          <a:cs typeface="Arial"/>
                        </a:rPr>
                        <a:t>JBODソリューションによる容量拡張は非常に便利です</a:t>
                      </a:r>
                      <a:endParaRPr lang="en-US" err="1">
                        <a:latin typeface="Meiryo UI" panose="020B0604030504040204" pitchFamily="50" charset="-128"/>
                        <a:ea typeface="Meiryo UI" panose="020B0604030504040204" pitchFamily="50" charset="-128"/>
                      </a:endParaRPr>
                    </a:p>
                  </a:txBody>
                  <a:tcPr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269511678"/>
                  </a:ext>
                </a:extLst>
              </a:tr>
              <a:tr h="940134">
                <a:tc>
                  <a:txBody>
                    <a:bodyPr/>
                    <a:lstStyle/>
                    <a:p>
                      <a:pPr marL="0" marR="0" lvl="0" indent="174625" algn="l">
                        <a:lnSpc>
                          <a:spcPct val="100000"/>
                        </a:lnSpc>
                        <a:spcBef>
                          <a:spcPts val="0"/>
                        </a:spcBef>
                        <a:spcAft>
                          <a:spcPts val="0"/>
                        </a:spcAft>
                        <a:buNone/>
                      </a:pPr>
                      <a:r>
                        <a:rPr lang="en-US" sz="1800" b="1" i="0" u="none" strike="noStrike" baseline="0" noProof="0" err="1">
                          <a:solidFill>
                            <a:srgbClr val="FFFFFF"/>
                          </a:solidFill>
                          <a:latin typeface="Meiryo UI" panose="020B0604030504040204" pitchFamily="50" charset="-128"/>
                          <a:ea typeface="Meiryo UI" panose="020B0604030504040204" pitchFamily="50" charset="-128"/>
                        </a:rPr>
                        <a:t>使いやすさ</a:t>
                      </a:r>
                      <a:endParaRPr lang="en-US" altLang="zh-TW" sz="1800" b="1" err="1">
                        <a:solidFill>
                          <a:schemeClr val="bg1"/>
                        </a:solidFill>
                        <a:latin typeface="Meiryo UI" panose="020B0604030504040204" pitchFamily="50" charset="-128"/>
                        <a:ea typeface="Meiryo UI" panose="020B0604030504040204" pitchFamily="50" charset="-128"/>
                        <a:cs typeface="Arial"/>
                      </a:endParaRPr>
                    </a:p>
                  </a:txBody>
                  <a:tcPr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tc>
                  <a:txBody>
                    <a:bodyPr/>
                    <a:lstStyle/>
                    <a:p>
                      <a:pPr marL="285750" indent="-193675" algn="l">
                        <a:buFont typeface="Arial"/>
                        <a:buChar char="•"/>
                      </a:pPr>
                      <a:r>
                        <a:rPr lang="en-US" altLang="zh-TW" sz="1600" kern="1200" spc="100" err="1">
                          <a:solidFill>
                            <a:schemeClr val="bg1"/>
                          </a:solidFill>
                          <a:latin typeface="Meiryo UI" panose="020B0604030504040204" pitchFamily="50" charset="-128"/>
                          <a:ea typeface="Meiryo UI" panose="020B0604030504040204" pitchFamily="50" charset="-128"/>
                          <a:cs typeface="Arial"/>
                        </a:rPr>
                        <a:t>高速でスムーズな、使いやすいオペレーティングシステムを提供</a:t>
                      </a:r>
                    </a:p>
                    <a:p>
                      <a:pPr marL="285750" indent="-193675" algn="l">
                        <a:buFont typeface="Arial"/>
                        <a:buChar char="•"/>
                      </a:pPr>
                      <a:r>
                        <a:rPr lang="en-US" altLang="zh-TW" sz="1600" kern="1200" spc="100" err="1">
                          <a:solidFill>
                            <a:schemeClr val="bg1"/>
                          </a:solidFill>
                          <a:latin typeface="Meiryo UI" panose="020B0604030504040204" pitchFamily="50" charset="-128"/>
                          <a:ea typeface="Meiryo UI" panose="020B0604030504040204" pitchFamily="50" charset="-128"/>
                          <a:cs typeface="Arial"/>
                        </a:rPr>
                        <a:t>付属のモバイルアプリでNASファイルにリモートアクセス可能</a:t>
                      </a:r>
                      <a:endParaRPr lang="en-US" altLang="zh-TW" sz="1600" kern="1200" spc="100">
                        <a:solidFill>
                          <a:schemeClr val="bg1"/>
                        </a:solidFill>
                        <a:latin typeface="Meiryo UI" panose="020B0604030504040204" pitchFamily="50" charset="-128"/>
                        <a:ea typeface="Meiryo UI" panose="020B0604030504040204" pitchFamily="50" charset="-128"/>
                        <a:cs typeface="Arial"/>
                      </a:endParaRPr>
                    </a:p>
                  </a:txBody>
                  <a:tcPr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85000"/>
                        <a:lumOff val="15000"/>
                        <a:alpha val="80000"/>
                      </a:schemeClr>
                    </a:solidFill>
                  </a:tcPr>
                </a:tc>
                <a:extLst>
                  <a:ext uri="{0D108BD9-81ED-4DB2-BD59-A6C34878D82A}">
                    <a16:rowId xmlns:a16="http://schemas.microsoft.com/office/drawing/2014/main" val="3361326405"/>
                  </a:ext>
                </a:extLst>
              </a:tr>
              <a:tr h="940134">
                <a:tc>
                  <a:txBody>
                    <a:bodyPr/>
                    <a:lstStyle/>
                    <a:p>
                      <a:pPr marL="0" marR="0" lvl="0" indent="174625" algn="l">
                        <a:lnSpc>
                          <a:spcPct val="100000"/>
                        </a:lnSpc>
                        <a:spcBef>
                          <a:spcPts val="0"/>
                        </a:spcBef>
                        <a:spcAft>
                          <a:spcPts val="0"/>
                        </a:spcAft>
                        <a:buNone/>
                      </a:pPr>
                      <a:r>
                        <a:rPr lang="en-US" sz="1800" b="1" i="0" u="none" strike="noStrike" kern="1200" spc="100" baseline="0" noProof="0" err="1">
                          <a:solidFill>
                            <a:srgbClr val="FFFFFF"/>
                          </a:solidFill>
                          <a:latin typeface="Meiryo UI" panose="020B0604030504040204" pitchFamily="50" charset="-128"/>
                          <a:ea typeface="Meiryo UI" panose="020B0604030504040204" pitchFamily="50" charset="-128"/>
                        </a:rPr>
                        <a:t>データセキュリティ</a:t>
                      </a:r>
                      <a:endParaRPr lang="en-US" altLang="zh-TW" err="1">
                        <a:latin typeface="Meiryo UI" panose="020B0604030504040204" pitchFamily="50" charset="-128"/>
                        <a:ea typeface="Meiryo UI" panose="020B0604030504040204" pitchFamily="50" charset="-128"/>
                      </a:endParaRPr>
                    </a:p>
                  </a:txBody>
                  <a:tcPr anchor="ctr">
                    <a:lnL w="9525" cap="flat" cmpd="sng" algn="ctr">
                      <a:noFill/>
                      <a:prstDash val="solid"/>
                      <a:round/>
                      <a:headEnd type="none" w="med" len="med"/>
                      <a:tailEnd type="none" w="med" len="med"/>
                    </a:lnL>
                    <a:lnR w="12700" cap="flat" cmpd="sng" algn="ctr">
                      <a:solidFill>
                        <a:srgbClr val="FD8207"/>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285750" lvl="0" indent="-193675" algn="l">
                        <a:buFont typeface="Arial"/>
                        <a:buChar char="•"/>
                      </a:pPr>
                      <a:r>
                        <a:rPr lang="en-US" altLang="zh-TW" sz="1600" kern="1200" spc="100" dirty="0" err="1">
                          <a:solidFill>
                            <a:schemeClr val="bg1"/>
                          </a:solidFill>
                          <a:latin typeface="Meiryo UI" panose="020B0604030504040204" pitchFamily="50" charset="-128"/>
                          <a:ea typeface="Meiryo UI" panose="020B0604030504040204" pitchFamily="50" charset="-128"/>
                          <a:cs typeface="Arial"/>
                        </a:rPr>
                        <a:t>バックアップの一元化とスナップショットによる一貫したバックアップの確保</a:t>
                      </a:r>
                      <a:endParaRPr lang="en-US" altLang="zh-TW" sz="1600" kern="1200" spc="100" dirty="0">
                        <a:solidFill>
                          <a:schemeClr val="bg1"/>
                        </a:solidFill>
                        <a:latin typeface="Meiryo UI" panose="020B0604030504040204" pitchFamily="50" charset="-128"/>
                        <a:ea typeface="Meiryo UI" panose="020B0604030504040204" pitchFamily="50" charset="-128"/>
                        <a:cs typeface="Arial"/>
                      </a:endParaRPr>
                    </a:p>
                    <a:p>
                      <a:pPr marL="285750" indent="-193675" algn="l">
                        <a:buFont typeface="Arial"/>
                        <a:buChar char="•"/>
                      </a:pPr>
                      <a:r>
                        <a:rPr lang="en-US" altLang="zh-TW" sz="1600" kern="1200" spc="100" dirty="0" err="1">
                          <a:solidFill>
                            <a:schemeClr val="bg1"/>
                          </a:solidFill>
                          <a:latin typeface="Meiryo UI" panose="020B0604030504040204" pitchFamily="50" charset="-128"/>
                          <a:ea typeface="Meiryo UI" panose="020B0604030504040204" pitchFamily="50" charset="-128"/>
                          <a:cs typeface="Arial"/>
                        </a:rPr>
                        <a:t>無差別にファイルを覗き見されないように、権限やパスワードを設定することができます</a:t>
                      </a:r>
                      <a:endParaRPr lang="en-US" altLang="zh-TW" sz="1600" kern="1200" spc="100" dirty="0">
                        <a:solidFill>
                          <a:schemeClr val="bg1"/>
                        </a:solidFill>
                        <a:latin typeface="Meiryo UI" panose="020B0604030504040204" pitchFamily="50" charset="-128"/>
                        <a:ea typeface="Meiryo UI" panose="020B0604030504040204" pitchFamily="50" charset="-128"/>
                        <a:cs typeface="Arial"/>
                      </a:endParaRPr>
                    </a:p>
                  </a:txBody>
                  <a:tcPr anchor="ctr">
                    <a:lnL w="12700" cap="flat" cmpd="sng" algn="ctr">
                      <a:solidFill>
                        <a:srgbClr val="FD8207"/>
                      </a:solid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822426106"/>
                  </a:ext>
                </a:extLst>
              </a:tr>
            </a:tbl>
          </a:graphicData>
        </a:graphic>
      </p:graphicFrame>
    </p:spTree>
    <p:extLst>
      <p:ext uri="{BB962C8B-B14F-4D97-AF65-F5344CB8AC3E}">
        <p14:creationId xmlns:p14="http://schemas.microsoft.com/office/powerpoint/2010/main" val="3467287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723BDC8A-B531-474B-A635-9C70199F7948}"/>
              </a:ext>
            </a:extLst>
          </p:cNvPr>
          <p:cNvSpPr/>
          <p:nvPr/>
        </p:nvSpPr>
        <p:spPr>
          <a:xfrm>
            <a:off x="6203682" y="2003464"/>
            <a:ext cx="5425733" cy="4449177"/>
          </a:xfrm>
          <a:prstGeom prst="roundRect">
            <a:avLst>
              <a:gd name="adj" fmla="val 0"/>
            </a:avLst>
          </a:prstGeom>
          <a:solidFill>
            <a:schemeClr val="bg1">
              <a:alpha val="94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7" name="矩形: 圓角 8">
            <a:extLst>
              <a:ext uri="{FF2B5EF4-FFF2-40B4-BE49-F238E27FC236}">
                <a16:creationId xmlns:a16="http://schemas.microsoft.com/office/drawing/2014/main" id="{13AE7B4C-7F21-490B-8957-2C5603E67B17}"/>
              </a:ext>
            </a:extLst>
          </p:cNvPr>
          <p:cNvSpPr/>
          <p:nvPr/>
        </p:nvSpPr>
        <p:spPr>
          <a:xfrm>
            <a:off x="437852" y="1988837"/>
            <a:ext cx="5350873" cy="4449177"/>
          </a:xfrm>
          <a:prstGeom prst="roundRect">
            <a:avLst>
              <a:gd name="adj" fmla="val 0"/>
            </a:avLst>
          </a:prstGeom>
          <a:solidFill>
            <a:schemeClr val="bg1">
              <a:alpha val="94000"/>
            </a:schemeClr>
          </a:solidFill>
          <a:ln w="1905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2400" kern="0">
              <a:solidFill>
                <a:prstClr val="black"/>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 name="標題 1">
            <a:extLst>
              <a:ext uri="{FF2B5EF4-FFF2-40B4-BE49-F238E27FC236}">
                <a16:creationId xmlns:a16="http://schemas.microsoft.com/office/drawing/2014/main" id="{D3E8F0C7-6620-F641-8CFA-54722EEE38C8}"/>
              </a:ext>
            </a:extLst>
          </p:cNvPr>
          <p:cNvSpPr>
            <a:spLocks noGrp="1"/>
          </p:cNvSpPr>
          <p:nvPr>
            <p:ph type="title" idx="4294967295"/>
          </p:nvPr>
        </p:nvSpPr>
        <p:spPr>
          <a:xfrm>
            <a:off x="0" y="304800"/>
            <a:ext cx="12192000" cy="1087438"/>
          </a:xfrm>
        </p:spPr>
        <p:txBody>
          <a:bodyPr>
            <a:noAutofit/>
          </a:bodyPr>
          <a:lstStyle/>
          <a:p>
            <a:pPr algn="ctr"/>
            <a:r>
              <a:rPr kumimoji="1" lang="en-US" sz="4600" b="1" dirty="0" err="1">
                <a:solidFill>
                  <a:srgbClr val="E1BA87"/>
                </a:solidFill>
                <a:latin typeface="Meiryo UI" panose="020B0604030504040204" pitchFamily="50" charset="-128"/>
                <a:ea typeface="Meiryo UI" panose="020B0604030504040204" pitchFamily="50" charset="-128"/>
                <a:cs typeface="Arial"/>
                <a:sym typeface="+mn-lt"/>
              </a:rPr>
              <a:t>スマートな自動ファイル管理</a:t>
            </a:r>
            <a:endParaRPr lang="en-US" altLang="zh-TW" dirty="0">
              <a:latin typeface="Meiryo UI" panose="020B0604030504040204" pitchFamily="50" charset="-128"/>
              <a:ea typeface="Meiryo UI" panose="020B0604030504040204" pitchFamily="50" charset="-128"/>
            </a:endParaRPr>
          </a:p>
        </p:txBody>
      </p:sp>
      <p:sp>
        <p:nvSpPr>
          <p:cNvPr id="52" name="矩形 5">
            <a:extLst>
              <a:ext uri="{FF2B5EF4-FFF2-40B4-BE49-F238E27FC236}">
                <a16:creationId xmlns:a16="http://schemas.microsoft.com/office/drawing/2014/main" id="{4FF1C51A-0D24-F848-8BC9-CB2554C5CC56}"/>
              </a:ext>
            </a:extLst>
          </p:cNvPr>
          <p:cNvSpPr/>
          <p:nvPr/>
        </p:nvSpPr>
        <p:spPr>
          <a:xfrm>
            <a:off x="684761" y="3214911"/>
            <a:ext cx="4851721" cy="584775"/>
          </a:xfrm>
          <a:prstGeom prst="rect">
            <a:avLst/>
          </a:prstGeom>
        </p:spPr>
        <p:txBody>
          <a:bodyPr wrap="square" lIns="121920" tIns="60960" rIns="121920" bIns="60960" anchor="t">
            <a:spAutoFit/>
          </a:bodyPr>
          <a:lstStyle/>
          <a:p>
            <a:pPr algn="ctr" defTabSz="1219170">
              <a:lnSpc>
                <a:spcPct val="150000"/>
              </a:lnSpc>
            </a:pPr>
            <a:r>
              <a:rPr lang="en-US" sz="2000" b="1" kern="0" err="1">
                <a:solidFill>
                  <a:prstClr val="black"/>
                </a:solidFill>
                <a:latin typeface="Meiryo UI" panose="020B0604030504040204" pitchFamily="50" charset="-128"/>
                <a:ea typeface="Meiryo UI" panose="020B0604030504040204" pitchFamily="50" charset="-128"/>
                <a:cs typeface="Arial"/>
                <a:sym typeface="+mn-lt"/>
              </a:rPr>
              <a:t>Google™のような強力な検索ツール</a:t>
            </a:r>
            <a:endParaRPr lang="en-US" sz="2000" b="1" kern="0">
              <a:solidFill>
                <a:prstClr val="black"/>
              </a:solidFill>
              <a:latin typeface="Meiryo UI" panose="020B0604030504040204" pitchFamily="50" charset="-128"/>
              <a:ea typeface="Meiryo UI" panose="020B0604030504040204" pitchFamily="50" charset="-128"/>
            </a:endParaRPr>
          </a:p>
        </p:txBody>
      </p:sp>
      <p:sp>
        <p:nvSpPr>
          <p:cNvPr id="53" name="矩形 5">
            <a:extLst>
              <a:ext uri="{FF2B5EF4-FFF2-40B4-BE49-F238E27FC236}">
                <a16:creationId xmlns:a16="http://schemas.microsoft.com/office/drawing/2014/main" id="{F5909AE1-241E-3645-8780-6223FAA01DA6}"/>
              </a:ext>
            </a:extLst>
          </p:cNvPr>
          <p:cNvSpPr/>
          <p:nvPr/>
        </p:nvSpPr>
        <p:spPr>
          <a:xfrm>
            <a:off x="6354323" y="3237439"/>
            <a:ext cx="5249691" cy="573234"/>
          </a:xfrm>
          <a:prstGeom prst="rect">
            <a:avLst/>
          </a:prstGeom>
        </p:spPr>
        <p:txBody>
          <a:bodyPr wrap="square" lIns="121920" tIns="60960" rIns="121920" bIns="60960" anchor="t">
            <a:spAutoFit/>
          </a:bodyPr>
          <a:lstStyle/>
          <a:p>
            <a:pPr algn="ctr" defTabSz="1219170">
              <a:lnSpc>
                <a:spcPct val="150000"/>
              </a:lnSpc>
            </a:pPr>
            <a:r>
              <a:rPr lang="en-US" sz="1950" b="1" kern="0" err="1">
                <a:solidFill>
                  <a:prstClr val="black"/>
                </a:solidFill>
                <a:latin typeface="Meiryo UI" panose="020B0604030504040204" pitchFamily="50" charset="-128"/>
                <a:ea typeface="Meiryo UI" panose="020B0604030504040204" pitchFamily="50" charset="-128"/>
                <a:cs typeface="Arial"/>
                <a:sym typeface="+mn-lt"/>
              </a:rPr>
              <a:t>自動ファイリングとアーカイブ</a:t>
            </a:r>
            <a:endParaRPr lang="en-US" b="1">
              <a:solidFill>
                <a:prstClr val="black"/>
              </a:solidFill>
              <a:latin typeface="Meiryo UI" panose="020B0604030504040204" pitchFamily="50" charset="-128"/>
              <a:ea typeface="Meiryo UI" panose="020B0604030504040204" pitchFamily="50" charset="-128"/>
            </a:endParaRPr>
          </a:p>
        </p:txBody>
      </p:sp>
      <p:pic>
        <p:nvPicPr>
          <p:cNvPr id="54" name="Picture 2">
            <a:extLst>
              <a:ext uri="{FF2B5EF4-FFF2-40B4-BE49-F238E27FC236}">
                <a16:creationId xmlns:a16="http://schemas.microsoft.com/office/drawing/2014/main" id="{55A584E6-F458-A74B-BD61-65B2F7F65984}"/>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6838144" y="3924810"/>
            <a:ext cx="427200" cy="4272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
            <a:extLst>
              <a:ext uri="{FF2B5EF4-FFF2-40B4-BE49-F238E27FC236}">
                <a16:creationId xmlns:a16="http://schemas.microsoft.com/office/drawing/2014/main" id="{4DCCEBB4-CDE4-934A-BA5B-58E2B6F0470A}"/>
              </a:ext>
            </a:extLst>
          </p:cNvPr>
          <p:cNvPicPr>
            <a:picLocks noChangeAspect="1"/>
          </p:cNvPicPr>
          <p:nvPr/>
        </p:nvPicPr>
        <p:blipFill>
          <a:blip r:embed="rId4">
            <a:biLevel thresh="75000"/>
          </a:blip>
          <a:stretch>
            <a:fillRect/>
          </a:stretch>
        </p:blipFill>
        <p:spPr>
          <a:xfrm>
            <a:off x="7792013" y="3924810"/>
            <a:ext cx="427200" cy="427200"/>
          </a:xfrm>
          <a:prstGeom prst="rect">
            <a:avLst/>
          </a:prstGeom>
          <a:noFill/>
        </p:spPr>
      </p:pic>
      <p:pic>
        <p:nvPicPr>
          <p:cNvPr id="56" name="Picture 6">
            <a:extLst>
              <a:ext uri="{FF2B5EF4-FFF2-40B4-BE49-F238E27FC236}">
                <a16:creationId xmlns:a16="http://schemas.microsoft.com/office/drawing/2014/main" id="{1216B924-1689-ED4C-B984-339E227904BF}"/>
              </a:ext>
            </a:extLst>
          </p:cNvPr>
          <p:cNvPicPr>
            <a:picLocks noChangeAspect="1"/>
          </p:cNvPicPr>
          <p:nvPr/>
        </p:nvPicPr>
        <p:blipFill>
          <a:blip r:embed="rId5">
            <a:biLevel thresh="75000"/>
          </a:blip>
          <a:stretch>
            <a:fillRect/>
          </a:stretch>
        </p:blipFill>
        <p:spPr>
          <a:xfrm>
            <a:off x="8745882" y="3919909"/>
            <a:ext cx="432000" cy="432000"/>
          </a:xfrm>
          <a:prstGeom prst="rect">
            <a:avLst/>
          </a:prstGeom>
          <a:noFill/>
        </p:spPr>
      </p:pic>
      <p:pic>
        <p:nvPicPr>
          <p:cNvPr id="57" name="Picture 7">
            <a:extLst>
              <a:ext uri="{FF2B5EF4-FFF2-40B4-BE49-F238E27FC236}">
                <a16:creationId xmlns:a16="http://schemas.microsoft.com/office/drawing/2014/main" id="{6C65D3C9-E9B3-7C4B-9352-E0CB0E518849}"/>
              </a:ext>
            </a:extLst>
          </p:cNvPr>
          <p:cNvPicPr>
            <a:picLocks noChangeAspect="1"/>
          </p:cNvPicPr>
          <p:nvPr/>
        </p:nvPicPr>
        <p:blipFill>
          <a:blip r:embed="rId6">
            <a:biLevel thresh="75000"/>
          </a:blip>
          <a:stretch>
            <a:fillRect/>
          </a:stretch>
        </p:blipFill>
        <p:spPr>
          <a:xfrm>
            <a:off x="9699752" y="3919909"/>
            <a:ext cx="432000" cy="432000"/>
          </a:xfrm>
          <a:prstGeom prst="rect">
            <a:avLst/>
          </a:prstGeom>
          <a:noFill/>
        </p:spPr>
      </p:pic>
      <p:pic>
        <p:nvPicPr>
          <p:cNvPr id="58" name="Picture 4">
            <a:extLst>
              <a:ext uri="{FF2B5EF4-FFF2-40B4-BE49-F238E27FC236}">
                <a16:creationId xmlns:a16="http://schemas.microsoft.com/office/drawing/2014/main" id="{679D5876-8F56-0347-8857-C2180CFCD3F7}"/>
              </a:ext>
            </a:extLst>
          </p:cNvPr>
          <p:cNvPicPr>
            <a:picLocks noChangeAspect="1"/>
          </p:cNvPicPr>
          <p:nvPr/>
        </p:nvPicPr>
        <p:blipFill>
          <a:blip r:embed="rId7">
            <a:biLevel thresh="75000"/>
          </a:blip>
          <a:stretch>
            <a:fillRect/>
          </a:stretch>
        </p:blipFill>
        <p:spPr>
          <a:xfrm>
            <a:off x="10653621" y="3919909"/>
            <a:ext cx="432000" cy="432000"/>
          </a:xfrm>
          <a:prstGeom prst="rect">
            <a:avLst/>
          </a:prstGeom>
          <a:noFill/>
        </p:spPr>
      </p:pic>
      <p:sp>
        <p:nvSpPr>
          <p:cNvPr id="12" name="TextBox 11">
            <a:extLst>
              <a:ext uri="{FF2B5EF4-FFF2-40B4-BE49-F238E27FC236}">
                <a16:creationId xmlns:a16="http://schemas.microsoft.com/office/drawing/2014/main" id="{288870C7-6FC8-F74F-B01F-C8FCB1F0583A}"/>
              </a:ext>
            </a:extLst>
          </p:cNvPr>
          <p:cNvSpPr txBox="1"/>
          <p:nvPr/>
        </p:nvSpPr>
        <p:spPr>
          <a:xfrm>
            <a:off x="6525681" y="4351910"/>
            <a:ext cx="1047827"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Source</a:t>
            </a:r>
            <a:endParaRPr lang="en-TW" sz="1333"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59" name="TextBox 58">
            <a:extLst>
              <a:ext uri="{FF2B5EF4-FFF2-40B4-BE49-F238E27FC236}">
                <a16:creationId xmlns:a16="http://schemas.microsoft.com/office/drawing/2014/main" id="{FCEDE5B7-D254-2045-9B58-88CA9EA662C7}"/>
              </a:ext>
            </a:extLst>
          </p:cNvPr>
          <p:cNvSpPr txBox="1"/>
          <p:nvPr/>
        </p:nvSpPr>
        <p:spPr>
          <a:xfrm>
            <a:off x="7564697" y="4327700"/>
            <a:ext cx="946730"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Schedule</a:t>
            </a:r>
            <a:endParaRPr lang="en-TW" sz="1333"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0" name="TextBox 59">
            <a:extLst>
              <a:ext uri="{FF2B5EF4-FFF2-40B4-BE49-F238E27FC236}">
                <a16:creationId xmlns:a16="http://schemas.microsoft.com/office/drawing/2014/main" id="{427A7A52-FD69-F84E-8742-C76636D606AB}"/>
              </a:ext>
            </a:extLst>
          </p:cNvPr>
          <p:cNvSpPr txBox="1"/>
          <p:nvPr/>
        </p:nvSpPr>
        <p:spPr>
          <a:xfrm>
            <a:off x="8541032" y="4351910"/>
            <a:ext cx="865972"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Filter</a:t>
            </a:r>
            <a:endParaRPr lang="en-TW" sz="1333"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1" name="TextBox 60">
            <a:extLst>
              <a:ext uri="{FF2B5EF4-FFF2-40B4-BE49-F238E27FC236}">
                <a16:creationId xmlns:a16="http://schemas.microsoft.com/office/drawing/2014/main" id="{4A113BB5-F900-1D43-97C1-860624FE401D}"/>
              </a:ext>
            </a:extLst>
          </p:cNvPr>
          <p:cNvSpPr txBox="1"/>
          <p:nvPr/>
        </p:nvSpPr>
        <p:spPr>
          <a:xfrm>
            <a:off x="9477997" y="4355491"/>
            <a:ext cx="865972"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Edit</a:t>
            </a:r>
            <a:endParaRPr lang="en-TW" sz="1333"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2" name="TextBox 61">
            <a:extLst>
              <a:ext uri="{FF2B5EF4-FFF2-40B4-BE49-F238E27FC236}">
                <a16:creationId xmlns:a16="http://schemas.microsoft.com/office/drawing/2014/main" id="{C98FA1ED-D854-244A-ADE6-04D00E7D06A1}"/>
              </a:ext>
            </a:extLst>
          </p:cNvPr>
          <p:cNvSpPr txBox="1"/>
          <p:nvPr/>
        </p:nvSpPr>
        <p:spPr>
          <a:xfrm>
            <a:off x="10392364" y="4377960"/>
            <a:ext cx="1163844" cy="297454"/>
          </a:xfrm>
          <a:prstGeom prst="rect">
            <a:avLst/>
          </a:prstGeom>
          <a:noFill/>
        </p:spPr>
        <p:txBody>
          <a:bodyPr wrap="square" rtlCol="0">
            <a:spAutoFit/>
          </a:bodyPr>
          <a:lstStyle/>
          <a:p>
            <a:pPr algn="ctr" defTabSz="1219170">
              <a:buClr>
                <a:srgbClr val="000000"/>
              </a:buClr>
            </a:pPr>
            <a:r>
              <a:rPr lang="en-US" sz="1333"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rPr>
              <a:t>Destination</a:t>
            </a:r>
            <a:endParaRPr lang="en-TW" sz="1333" kern="0">
              <a:solidFill>
                <a:srgbClr val="000000"/>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14" name="Right Arrow 13">
            <a:extLst>
              <a:ext uri="{FF2B5EF4-FFF2-40B4-BE49-F238E27FC236}">
                <a16:creationId xmlns:a16="http://schemas.microsoft.com/office/drawing/2014/main" id="{B590BE19-A09A-9346-9854-3F5C616D4D2E}"/>
              </a:ext>
            </a:extLst>
          </p:cNvPr>
          <p:cNvSpPr/>
          <p:nvPr/>
        </p:nvSpPr>
        <p:spPr>
          <a:xfrm>
            <a:off x="7515195" y="4172691"/>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4" name="Right Arrow 63">
            <a:extLst>
              <a:ext uri="{FF2B5EF4-FFF2-40B4-BE49-F238E27FC236}">
                <a16:creationId xmlns:a16="http://schemas.microsoft.com/office/drawing/2014/main" id="{DDB9CA6E-116B-A948-B24F-D3AB231B13CB}"/>
              </a:ext>
            </a:extLst>
          </p:cNvPr>
          <p:cNvSpPr/>
          <p:nvPr/>
        </p:nvSpPr>
        <p:spPr>
          <a:xfrm>
            <a:off x="8376145" y="4172691"/>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5" name="Right Arrow 64">
            <a:extLst>
              <a:ext uri="{FF2B5EF4-FFF2-40B4-BE49-F238E27FC236}">
                <a16:creationId xmlns:a16="http://schemas.microsoft.com/office/drawing/2014/main" id="{F1E751CC-1E2F-5044-B0A7-894F0EBF15EE}"/>
              </a:ext>
            </a:extLst>
          </p:cNvPr>
          <p:cNvSpPr/>
          <p:nvPr/>
        </p:nvSpPr>
        <p:spPr>
          <a:xfrm>
            <a:off x="9346883" y="4172691"/>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66" name="Right Arrow 65">
            <a:extLst>
              <a:ext uri="{FF2B5EF4-FFF2-40B4-BE49-F238E27FC236}">
                <a16:creationId xmlns:a16="http://schemas.microsoft.com/office/drawing/2014/main" id="{3C574722-2EA9-D649-BBB7-7B8FDC725137}"/>
              </a:ext>
            </a:extLst>
          </p:cNvPr>
          <p:cNvSpPr/>
          <p:nvPr/>
        </p:nvSpPr>
        <p:spPr>
          <a:xfrm>
            <a:off x="10300285" y="4172691"/>
            <a:ext cx="159149" cy="14951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TW" sz="1867" ker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7" name="矩形: 圓角 26">
            <a:extLst>
              <a:ext uri="{FF2B5EF4-FFF2-40B4-BE49-F238E27FC236}">
                <a16:creationId xmlns:a16="http://schemas.microsoft.com/office/drawing/2014/main" id="{59A7A146-630E-8086-CABA-0FD82F7E7A9F}"/>
              </a:ext>
            </a:extLst>
          </p:cNvPr>
          <p:cNvSpPr/>
          <p:nvPr/>
        </p:nvSpPr>
        <p:spPr>
          <a:xfrm>
            <a:off x="569975" y="1981475"/>
            <a:ext cx="4997553" cy="927513"/>
          </a:xfrm>
          <a:prstGeom prst="roundRect">
            <a:avLst>
              <a:gd name="adj" fmla="val 0"/>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9" name="矩形: 圓角 28">
            <a:extLst>
              <a:ext uri="{FF2B5EF4-FFF2-40B4-BE49-F238E27FC236}">
                <a16:creationId xmlns:a16="http://schemas.microsoft.com/office/drawing/2014/main" id="{A1A343DD-934B-A7B8-15D2-B6CC319855B2}"/>
              </a:ext>
            </a:extLst>
          </p:cNvPr>
          <p:cNvSpPr/>
          <p:nvPr/>
        </p:nvSpPr>
        <p:spPr>
          <a:xfrm>
            <a:off x="6433372" y="1997970"/>
            <a:ext cx="4997553" cy="927513"/>
          </a:xfrm>
          <a:prstGeom prst="roundRect">
            <a:avLst>
              <a:gd name="adj" fmla="val 0"/>
            </a:avLst>
          </a:prstGeom>
          <a:gradFill>
            <a:gsLst>
              <a:gs pos="8000">
                <a:srgbClr val="1167A7"/>
              </a:gs>
              <a:gs pos="100000">
                <a:srgbClr val="599AD5"/>
              </a:gs>
            </a:gsLst>
            <a:lin ang="0" scaled="0"/>
          </a:gradFill>
          <a:ln>
            <a:noFill/>
          </a:ln>
          <a:effectLst>
            <a:outerShdw blurRad="431800" dist="228600" dir="3780000" sx="106000" sy="106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4" name="矩形 3">
            <a:extLst>
              <a:ext uri="{FF2B5EF4-FFF2-40B4-BE49-F238E27FC236}">
                <a16:creationId xmlns:a16="http://schemas.microsoft.com/office/drawing/2014/main" id="{27BF68AF-F0DA-AB46-BD75-2A72588E91DB}"/>
              </a:ext>
            </a:extLst>
          </p:cNvPr>
          <p:cNvSpPr/>
          <p:nvPr/>
        </p:nvSpPr>
        <p:spPr>
          <a:xfrm>
            <a:off x="2412788" y="2166853"/>
            <a:ext cx="1826141"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Qsirch</a:t>
            </a:r>
            <a:r>
              <a:rPr lang="en-US" altLang="zh-TW" sz="2933" b="1" ker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 5</a:t>
            </a:r>
          </a:p>
        </p:txBody>
      </p:sp>
      <p:sp>
        <p:nvSpPr>
          <p:cNvPr id="5" name="矩形 4">
            <a:extLst>
              <a:ext uri="{FF2B5EF4-FFF2-40B4-BE49-F238E27FC236}">
                <a16:creationId xmlns:a16="http://schemas.microsoft.com/office/drawing/2014/main" id="{39185FD8-4283-1245-94CA-A53458AC986B}"/>
              </a:ext>
            </a:extLst>
          </p:cNvPr>
          <p:cNvSpPr/>
          <p:nvPr/>
        </p:nvSpPr>
        <p:spPr>
          <a:xfrm>
            <a:off x="8274173" y="2166855"/>
            <a:ext cx="1866217" cy="543675"/>
          </a:xfrm>
          <a:prstGeom prst="rect">
            <a:avLst/>
          </a:prstGeom>
        </p:spPr>
        <p:txBody>
          <a:bodyPr wrap="none">
            <a:spAutoFit/>
          </a:bodyPr>
          <a:lstStyle/>
          <a:p>
            <a:pPr algn="ctr" defTabSz="1219170" fontAlgn="base">
              <a:buClr>
                <a:srgbClr val="000000"/>
              </a:buClr>
            </a:pPr>
            <a:r>
              <a:rPr lang="en-US" altLang="zh-TW" sz="2933" b="1" kern="0" err="1">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Qfiling</a:t>
            </a:r>
            <a:r>
              <a:rPr lang="en-US" altLang="zh-TW" sz="2933" b="1" kern="0">
                <a:solidFill>
                  <a:schemeClr val="bg1"/>
                </a:solidFill>
                <a:latin typeface="Meiryo UI" panose="020B0604030504040204" pitchFamily="50" charset="-128"/>
                <a:ea typeface="Meiryo UI" panose="020B0604030504040204" pitchFamily="50" charset="-128"/>
                <a:cs typeface="Arial" panose="020B0604020202020204" pitchFamily="34" charset="0"/>
                <a:sym typeface="+mn-lt"/>
              </a:rPr>
              <a:t> 3</a:t>
            </a:r>
          </a:p>
        </p:txBody>
      </p:sp>
      <p:pic>
        <p:nvPicPr>
          <p:cNvPr id="1026" name="Picture 2">
            <a:extLst>
              <a:ext uri="{FF2B5EF4-FFF2-40B4-BE49-F238E27FC236}">
                <a16:creationId xmlns:a16="http://schemas.microsoft.com/office/drawing/2014/main" id="{788AE743-1FF5-3944-9D40-77FD7271C1E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48501" y="1828686"/>
            <a:ext cx="1222247" cy="1222247"/>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0F49B50-8B7D-BC43-A684-58D40C88389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32689" y="1828686"/>
            <a:ext cx="1198123" cy="1198123"/>
          </a:xfrm>
          <a:prstGeom prst="rect">
            <a:avLst/>
          </a:prstGeom>
          <a:effectLst>
            <a:outerShdw blurRad="431800" dist="368300" dir="5760000" sx="106000" sy="106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30" name="矩形 5">
            <a:extLst>
              <a:ext uri="{FF2B5EF4-FFF2-40B4-BE49-F238E27FC236}">
                <a16:creationId xmlns:a16="http://schemas.microsoft.com/office/drawing/2014/main" id="{AC023CF7-753B-96A5-BC78-13942C9BB0B1}"/>
              </a:ext>
            </a:extLst>
          </p:cNvPr>
          <p:cNvSpPr/>
          <p:nvPr/>
        </p:nvSpPr>
        <p:spPr>
          <a:xfrm>
            <a:off x="6628107" y="4755128"/>
            <a:ext cx="4975907" cy="1597873"/>
          </a:xfrm>
          <a:prstGeom prst="rect">
            <a:avLst/>
          </a:prstGeom>
        </p:spPr>
        <p:txBody>
          <a:bodyPr wrap="square" lIns="121920" tIns="60960" rIns="121920" bIns="60960" anchor="t">
            <a:spAutoFit/>
          </a:bodyPr>
          <a:lstStyle/>
          <a:p>
            <a:pPr marL="236855" indent="-236855" defTabSz="1219170">
              <a:lnSpc>
                <a:spcPts val="2300"/>
              </a:lnSpc>
              <a:buClr>
                <a:srgbClr val="262626"/>
              </a:buClr>
              <a:buSzPct val="100000"/>
              <a:buFont typeface="Arial" panose="020B0604020202020204" pitchFamily="34" charset="0"/>
              <a:buChar char="•"/>
            </a:pPr>
            <a:r>
              <a:rPr lang="en-US" altLang="zh-TW" sz="1500" kern="0">
                <a:solidFill>
                  <a:srgbClr val="000000"/>
                </a:solidFill>
                <a:latin typeface="Meiryo UI" panose="020B0604030504040204" pitchFamily="50" charset="-128"/>
                <a:ea typeface="Meiryo UI" panose="020B0604030504040204" pitchFamily="50" charset="-128"/>
                <a:cs typeface="Arial"/>
                <a:sym typeface="+mn-lt"/>
              </a:rPr>
              <a:t>2種類のタスク：ファイリングタスク、リサイクルタスク</a:t>
            </a:r>
            <a:endParaRPr lang="en-US">
              <a:latin typeface="Meiryo UI" panose="020B0604030504040204" pitchFamily="50" charset="-128"/>
              <a:ea typeface="Meiryo UI" panose="020B0604030504040204" pitchFamily="50" charset="-128"/>
            </a:endParaRPr>
          </a:p>
          <a:p>
            <a:pPr marL="236855" indent="-236855" defTabSz="1219170">
              <a:lnSpc>
                <a:spcPts val="2300"/>
              </a:lnSpc>
              <a:buClr>
                <a:prstClr val="black">
                  <a:lumMod val="85000"/>
                  <a:lumOff val="15000"/>
                </a:prstClr>
              </a:buClr>
              <a:buSzPct val="100000"/>
              <a:buFont typeface="Arial" panose="020B0604020202020204" pitchFamily="34" charset="0"/>
              <a:buChar char="•"/>
            </a:pPr>
            <a:r>
              <a:rPr lang="en-US" altLang="zh-TW" sz="1500" kern="0">
                <a:solidFill>
                  <a:srgbClr val="000000"/>
                </a:solidFill>
                <a:latin typeface="Meiryo UI" panose="020B0604030504040204" pitchFamily="50" charset="-128"/>
                <a:ea typeface="Meiryo UI" panose="020B0604030504040204" pitchFamily="50" charset="-128"/>
                <a:cs typeface="Arial"/>
                <a:sym typeface="+mn-lt"/>
              </a:rPr>
              <a:t>3種類のスケジューリングルール：ワンタイム、スケジューリング、リアルタイム</a:t>
            </a:r>
            <a:endParaRPr lang="en-US" altLang="zh-TW" sz="1500" kern="0">
              <a:solidFill>
                <a:srgbClr val="000000"/>
              </a:solidFill>
              <a:latin typeface="Meiryo UI" panose="020B0604030504040204" pitchFamily="50" charset="-128"/>
              <a:ea typeface="Meiryo UI" panose="020B0604030504040204" pitchFamily="50" charset="-128"/>
              <a:cs typeface="Arial" panose="020B0604020202020204" pitchFamily="34" charset="0"/>
            </a:endParaRPr>
          </a:p>
          <a:p>
            <a:pPr marL="236855" indent="-236855" defTabSz="1219170">
              <a:lnSpc>
                <a:spcPts val="2300"/>
              </a:lnSpc>
              <a:buClr>
                <a:srgbClr val="262626"/>
              </a:buClr>
              <a:buSzPct val="100000"/>
              <a:buFont typeface="Arial" panose="020B0604020202020204" pitchFamily="34" charset="0"/>
              <a:buChar char="•"/>
            </a:pPr>
            <a:r>
              <a:rPr lang="en-US" altLang="zh-TW" sz="1500" kern="0">
                <a:solidFill>
                  <a:srgbClr val="000000"/>
                </a:solidFill>
                <a:latin typeface="Meiryo UI" panose="020B0604030504040204" pitchFamily="50" charset="-128"/>
                <a:ea typeface="Meiryo UI" panose="020B0604030504040204" pitchFamily="50" charset="-128"/>
                <a:cs typeface="Arial"/>
                <a:sym typeface="+mn-lt"/>
              </a:rPr>
              <a:t>9つの編集モジュール： </a:t>
            </a:r>
            <a:r>
              <a:rPr lang="en-US" altLang="zh-TW" sz="1500" kern="0" err="1">
                <a:solidFill>
                  <a:srgbClr val="000000"/>
                </a:solidFill>
                <a:latin typeface="Meiryo UI" panose="020B0604030504040204" pitchFamily="50" charset="-128"/>
                <a:ea typeface="Meiryo UI" panose="020B0604030504040204" pitchFamily="50" charset="-128"/>
                <a:cs typeface="Arial"/>
                <a:sym typeface="+mn-lt"/>
              </a:rPr>
              <a:t>AI顔ぼかし、暗号化と復号化、ビデオトランスコードなど</a:t>
            </a:r>
            <a:endParaRPr lang="en-US" err="1">
              <a:latin typeface="Meiryo UI" panose="020B0604030504040204" pitchFamily="50" charset="-128"/>
              <a:ea typeface="Meiryo UI" panose="020B0604030504040204" pitchFamily="50" charset="-128"/>
            </a:endParaRPr>
          </a:p>
        </p:txBody>
      </p:sp>
      <p:sp>
        <p:nvSpPr>
          <p:cNvPr id="31" name="矩形 5">
            <a:extLst>
              <a:ext uri="{FF2B5EF4-FFF2-40B4-BE49-F238E27FC236}">
                <a16:creationId xmlns:a16="http://schemas.microsoft.com/office/drawing/2014/main" id="{08F4470D-CE99-ECAF-3805-C1F9D0608AA7}"/>
              </a:ext>
            </a:extLst>
          </p:cNvPr>
          <p:cNvSpPr/>
          <p:nvPr/>
        </p:nvSpPr>
        <p:spPr>
          <a:xfrm>
            <a:off x="728032" y="3982976"/>
            <a:ext cx="4851721" cy="2200602"/>
          </a:xfrm>
          <a:prstGeom prst="rect">
            <a:avLst/>
          </a:prstGeom>
        </p:spPr>
        <p:txBody>
          <a:bodyPr wrap="square" lIns="121920" tIns="60960" rIns="121920" bIns="60960" anchor="t">
            <a:spAutoFit/>
          </a:bodyPr>
          <a:lstStyle/>
          <a:p>
            <a:pPr marL="236855" indent="-236855" defTabSz="1219170">
              <a:lnSpc>
                <a:spcPct val="150000"/>
              </a:lnSpc>
              <a:buClr>
                <a:prstClr val="black">
                  <a:lumMod val="85000"/>
                  <a:lumOff val="15000"/>
                </a:prstClr>
              </a:buClr>
              <a:buSzPct val="100000"/>
              <a:buFont typeface="Arial" panose="020B0604020202020204" pitchFamily="34" charset="0"/>
              <a:buChar char="•"/>
            </a:pPr>
            <a:r>
              <a:rPr lang="en-US" altLang="zh-TW" sz="1500" kern="0" err="1">
                <a:solidFill>
                  <a:srgbClr val="000000"/>
                </a:solidFill>
                <a:latin typeface="Meiryo UI" panose="020B0604030504040204" pitchFamily="50" charset="-128"/>
                <a:ea typeface="Meiryo UI" panose="020B0604030504040204" pitchFamily="50" charset="-128"/>
                <a:cs typeface="Arial"/>
                <a:sym typeface="+mn-lt"/>
              </a:rPr>
              <a:t>画像、音楽、ビデオ、文書、電子メールをキーワードとフィルターで検索</a:t>
            </a:r>
            <a:r>
              <a:rPr lang="en-US" altLang="zh-TW" sz="1500" kern="0">
                <a:solidFill>
                  <a:srgbClr val="000000"/>
                </a:solidFill>
                <a:latin typeface="Meiryo UI" panose="020B0604030504040204" pitchFamily="50" charset="-128"/>
                <a:ea typeface="Meiryo UI" panose="020B0604030504040204" pitchFamily="50" charset="-128"/>
                <a:cs typeface="Arial"/>
                <a:sym typeface="+mn-lt"/>
              </a:rPr>
              <a:t>。</a:t>
            </a:r>
            <a:endParaRPr lang="en-US">
              <a:latin typeface="Meiryo UI" panose="020B0604030504040204" pitchFamily="50" charset="-128"/>
              <a:ea typeface="Meiryo UI" panose="020B0604030504040204" pitchFamily="50" charset="-128"/>
            </a:endParaRPr>
          </a:p>
          <a:p>
            <a:pPr marL="236855" indent="-236855" defTabSz="1219170">
              <a:lnSpc>
                <a:spcPct val="150000"/>
              </a:lnSpc>
              <a:buClr>
                <a:srgbClr val="262626"/>
              </a:buClr>
              <a:buSzPct val="100000"/>
              <a:buFont typeface="Arial" panose="020B0604020202020204" pitchFamily="34" charset="0"/>
              <a:buChar char="•"/>
            </a:pPr>
            <a:r>
              <a:rPr lang="en-US" altLang="zh-TW" sz="1500" kern="0">
                <a:solidFill>
                  <a:srgbClr val="000000"/>
                </a:solidFill>
                <a:latin typeface="Meiryo UI" panose="020B0604030504040204" pitchFamily="50" charset="-128"/>
                <a:ea typeface="Meiryo UI" panose="020B0604030504040204" pitchFamily="50" charset="-128"/>
                <a:cs typeface="Arial"/>
                <a:sym typeface="+mn-lt"/>
              </a:rPr>
              <a:t>5つの高度な画像検索：顔、画像内のテキスト、物、色、地図で検索。</a:t>
            </a:r>
            <a:endParaRPr lang="en-US">
              <a:latin typeface="Meiryo UI" panose="020B0604030504040204" pitchFamily="50" charset="-128"/>
              <a:ea typeface="Meiryo UI" panose="020B0604030504040204" pitchFamily="50" charset="-128"/>
            </a:endParaRPr>
          </a:p>
          <a:p>
            <a:pPr marL="236855" indent="-236855" defTabSz="1219170">
              <a:lnSpc>
                <a:spcPct val="150000"/>
              </a:lnSpc>
              <a:buClr>
                <a:srgbClr val="262626"/>
              </a:buClr>
              <a:buSzPct val="100000"/>
              <a:buFont typeface="Arial" panose="020B0604020202020204" pitchFamily="34" charset="0"/>
              <a:buChar char="•"/>
            </a:pPr>
            <a:r>
              <a:rPr lang="en-US" altLang="zh-TW" sz="1500" kern="0" err="1">
                <a:solidFill>
                  <a:srgbClr val="000000"/>
                </a:solidFill>
                <a:latin typeface="Meiryo UI" panose="020B0604030504040204" pitchFamily="50" charset="-128"/>
                <a:ea typeface="Meiryo UI" panose="020B0604030504040204" pitchFamily="50" charset="-128"/>
                <a:cs typeface="Arial"/>
                <a:sym typeface="+mn-lt"/>
              </a:rPr>
              <a:t>検索条件に基づいてアーカイブタスクを実行するQfilingをサポートしています</a:t>
            </a:r>
            <a:r>
              <a:rPr lang="en-US" altLang="zh-TW" sz="1500" kern="0">
                <a:solidFill>
                  <a:srgbClr val="000000"/>
                </a:solidFill>
                <a:latin typeface="Meiryo UI" panose="020B0604030504040204" pitchFamily="50" charset="-128"/>
                <a:ea typeface="Meiryo UI" panose="020B0604030504040204" pitchFamily="50" charset="-128"/>
                <a:cs typeface="Arial"/>
                <a:sym typeface="+mn-lt"/>
              </a:rPr>
              <a:t>。</a:t>
            </a:r>
            <a:endParaRPr lang="zh-TW" altLang="en-US" sz="1500" kern="0">
              <a:solidFill>
                <a:srgbClr val="000000"/>
              </a:solidFill>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2758239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74F06C9A-3556-2DD3-9B9D-016D0A91DAB9}"/>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b="1">
                <a:solidFill>
                  <a:srgbClr val="E1BA87"/>
                </a:solidFill>
                <a:latin typeface="Meiryo UI" panose="020B0604030504040204" pitchFamily="50" charset="-128"/>
                <a:ea typeface="Meiryo UI" panose="020B0604030504040204" pitchFamily="50" charset="-128"/>
                <a:cs typeface="Arial"/>
                <a:sym typeface="+mn-lt"/>
              </a:rPr>
              <a:t>HBS 3.0 NAS</a:t>
            </a:r>
            <a:r>
              <a:rPr lang="ja-JP" altLang="en-US" b="1">
                <a:solidFill>
                  <a:srgbClr val="E1BA87"/>
                </a:solidFill>
                <a:latin typeface="Meiryo UI" panose="020B0604030504040204" pitchFamily="50" charset="-128"/>
                <a:ea typeface="Meiryo UI" panose="020B0604030504040204" pitchFamily="50" charset="-128"/>
                <a:cs typeface="Arial"/>
                <a:sym typeface="+mn-lt"/>
              </a:rPr>
              <a:t>アプリが実現する重複排除による</a:t>
            </a:r>
            <a:br>
              <a:rPr lang="en-US" b="1">
                <a:solidFill>
                  <a:srgbClr val="E1BA87"/>
                </a:solidFill>
                <a:latin typeface="Meiryo UI" panose="020B0604030504040204" pitchFamily="50" charset="-128"/>
                <a:ea typeface="Meiryo UI" panose="020B0604030504040204" pitchFamily="50" charset="-128"/>
                <a:cs typeface="Arial"/>
                <a:sym typeface="+mn-lt"/>
              </a:rPr>
            </a:br>
            <a:r>
              <a:rPr lang="ja-JP" altLang="en-US" b="1">
                <a:solidFill>
                  <a:srgbClr val="E1BA87"/>
                </a:solidFill>
                <a:latin typeface="Meiryo UI" panose="020B0604030504040204" pitchFamily="50" charset="-128"/>
                <a:ea typeface="Meiryo UI" panose="020B0604030504040204" pitchFamily="50" charset="-128"/>
                <a:cs typeface="Arial"/>
                <a:sym typeface="+mn-lt"/>
              </a:rPr>
              <a:t>データバックアップ</a:t>
            </a:r>
            <a:r>
              <a:rPr lang="en-US" b="1">
                <a:solidFill>
                  <a:srgbClr val="E1BA87"/>
                </a:solidFill>
                <a:latin typeface="Meiryo UI" panose="020B0604030504040204" pitchFamily="50" charset="-128"/>
                <a:ea typeface="Meiryo UI" panose="020B0604030504040204" pitchFamily="50" charset="-128"/>
                <a:cs typeface="Arial"/>
                <a:sym typeface="+mn-lt"/>
              </a:rPr>
              <a:t>3-2-1の実践</a:t>
            </a:r>
            <a:endParaRPr lang="en-US" altLang="zh-TW">
              <a:latin typeface="Meiryo UI" panose="020B0604030504040204" pitchFamily="50" charset="-128"/>
              <a:ea typeface="Meiryo UI" panose="020B0604030504040204" pitchFamily="50" charset="-128"/>
            </a:endParaRPr>
          </a:p>
        </p:txBody>
      </p:sp>
      <p:sp>
        <p:nvSpPr>
          <p:cNvPr id="120" name="矩形 119">
            <a:extLst>
              <a:ext uri="{FF2B5EF4-FFF2-40B4-BE49-F238E27FC236}">
                <a16:creationId xmlns:a16="http://schemas.microsoft.com/office/drawing/2014/main" id="{ECAB7161-085F-7609-680A-A81EA7E4434F}"/>
              </a:ext>
            </a:extLst>
          </p:cNvPr>
          <p:cNvSpPr/>
          <p:nvPr/>
        </p:nvSpPr>
        <p:spPr>
          <a:xfrm>
            <a:off x="2595542" y="2293501"/>
            <a:ext cx="6699270" cy="646331"/>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b="1">
                <a:solidFill>
                  <a:schemeClr val="bg1"/>
                </a:solidFill>
                <a:latin typeface="Meiryo UI" panose="020B0604030504040204" pitchFamily="50" charset="-128"/>
                <a:ea typeface="Meiryo UI" panose="020B0604030504040204" pitchFamily="50" charset="-128"/>
                <a:cs typeface="Arial"/>
              </a:rPr>
              <a:t>完全な3-2-1</a:t>
            </a:r>
            <a:r>
              <a:rPr lang="ja-JP" altLang="en-US" b="1">
                <a:solidFill>
                  <a:schemeClr val="bg1"/>
                </a:solidFill>
                <a:latin typeface="Meiryo UI" panose="020B0604030504040204" pitchFamily="50" charset="-128"/>
                <a:ea typeface="Meiryo UI" panose="020B0604030504040204" pitchFamily="50" charset="-128"/>
                <a:cs typeface="Arial"/>
              </a:rPr>
              <a:t>バックアップ戦略と復元プラン</a:t>
            </a:r>
            <a:r>
              <a:rPr lang="en-US" b="1">
                <a:solidFill>
                  <a:schemeClr val="bg1"/>
                </a:solidFill>
                <a:latin typeface="Meiryo UI" panose="020B0604030504040204" pitchFamily="50" charset="-128"/>
                <a:ea typeface="Meiryo UI" panose="020B0604030504040204" pitchFamily="50" charset="-128"/>
                <a:cs typeface="Arial"/>
              </a:rPr>
              <a:t>： </a:t>
            </a:r>
            <a:br>
              <a:rPr lang="en-US" b="1">
                <a:solidFill>
                  <a:schemeClr val="bg1"/>
                </a:solidFill>
                <a:latin typeface="Meiryo UI" panose="020B0604030504040204" pitchFamily="50" charset="-128"/>
                <a:ea typeface="Meiryo UI" panose="020B0604030504040204" pitchFamily="50" charset="-128"/>
                <a:cs typeface="Arial"/>
              </a:rPr>
            </a:br>
            <a:r>
              <a:rPr lang="en-US" b="1">
                <a:solidFill>
                  <a:schemeClr val="bg1"/>
                </a:solidFill>
                <a:latin typeface="Meiryo UI" panose="020B0604030504040204" pitchFamily="50" charset="-128"/>
                <a:ea typeface="Meiryo UI" panose="020B0604030504040204" pitchFamily="50" charset="-128"/>
                <a:cs typeface="Arial"/>
              </a:rPr>
              <a:t>3</a:t>
            </a:r>
            <a:r>
              <a:rPr lang="ja-JP" altLang="en-US" b="1">
                <a:solidFill>
                  <a:schemeClr val="bg1"/>
                </a:solidFill>
                <a:latin typeface="Meiryo UI" panose="020B0604030504040204" pitchFamily="50" charset="-128"/>
                <a:ea typeface="Meiryo UI" panose="020B0604030504040204" pitchFamily="50" charset="-128"/>
                <a:cs typeface="Arial"/>
              </a:rPr>
              <a:t>つのコピー</a:t>
            </a:r>
            <a:r>
              <a:rPr lang="zh-TW" altLang="en-US" b="1">
                <a:solidFill>
                  <a:schemeClr val="bg1"/>
                </a:solidFill>
                <a:latin typeface="Meiryo UI" panose="020B0604030504040204" pitchFamily="50" charset="-128"/>
                <a:ea typeface="Meiryo UI" panose="020B0604030504040204" pitchFamily="50" charset="-128"/>
                <a:cs typeface="Arial"/>
              </a:rPr>
              <a:t>、</a:t>
            </a:r>
            <a:r>
              <a:rPr lang="en-US" b="1">
                <a:solidFill>
                  <a:schemeClr val="bg1"/>
                </a:solidFill>
                <a:latin typeface="Meiryo UI" panose="020B0604030504040204" pitchFamily="50" charset="-128"/>
                <a:ea typeface="Meiryo UI" panose="020B0604030504040204" pitchFamily="50" charset="-128"/>
                <a:cs typeface="Arial"/>
              </a:rPr>
              <a:t>2</a:t>
            </a:r>
            <a:r>
              <a:rPr lang="ja-JP" altLang="en-US" b="1">
                <a:solidFill>
                  <a:schemeClr val="bg1"/>
                </a:solidFill>
                <a:latin typeface="Meiryo UI" panose="020B0604030504040204" pitchFamily="50" charset="-128"/>
                <a:ea typeface="Meiryo UI" panose="020B0604030504040204" pitchFamily="50" charset="-128"/>
                <a:cs typeface="Arial"/>
              </a:rPr>
              <a:t>種類のメディアタイプ</a:t>
            </a:r>
            <a:r>
              <a:rPr lang="zh-TW" altLang="en-US" b="1">
                <a:solidFill>
                  <a:schemeClr val="bg1"/>
                </a:solidFill>
                <a:latin typeface="Meiryo UI" panose="020B0604030504040204" pitchFamily="50" charset="-128"/>
                <a:ea typeface="Meiryo UI" panose="020B0604030504040204" pitchFamily="50" charset="-128"/>
                <a:cs typeface="Arial"/>
              </a:rPr>
              <a:t>、</a:t>
            </a:r>
            <a:r>
              <a:rPr lang="en-US" b="1">
                <a:solidFill>
                  <a:schemeClr val="bg1"/>
                </a:solidFill>
                <a:latin typeface="Meiryo UI" panose="020B0604030504040204" pitchFamily="50" charset="-128"/>
                <a:ea typeface="Meiryo UI" panose="020B0604030504040204" pitchFamily="50" charset="-128"/>
                <a:cs typeface="Arial"/>
              </a:rPr>
              <a:t>1</a:t>
            </a:r>
            <a:r>
              <a:rPr lang="ja-JP" altLang="en-US" b="1">
                <a:solidFill>
                  <a:schemeClr val="bg1"/>
                </a:solidFill>
                <a:latin typeface="Meiryo UI" panose="020B0604030504040204" pitchFamily="50" charset="-128"/>
                <a:ea typeface="Meiryo UI" panose="020B0604030504040204" pitchFamily="50" charset="-128"/>
                <a:cs typeface="Arial"/>
              </a:rPr>
              <a:t>つのリモートバックアップ</a:t>
            </a:r>
            <a:endParaRPr lang="en-US" altLang="zh-TW" b="1">
              <a:solidFill>
                <a:schemeClr val="bg1"/>
              </a:solidFill>
              <a:latin typeface="Meiryo UI" panose="020B0604030504040204" pitchFamily="50" charset="-128"/>
              <a:ea typeface="Meiryo UI" panose="020B0604030504040204" pitchFamily="50" charset="-128"/>
            </a:endParaRPr>
          </a:p>
        </p:txBody>
      </p:sp>
      <p:sp>
        <p:nvSpPr>
          <p:cNvPr id="158" name="矩形 157">
            <a:extLst>
              <a:ext uri="{FF2B5EF4-FFF2-40B4-BE49-F238E27FC236}">
                <a16:creationId xmlns:a16="http://schemas.microsoft.com/office/drawing/2014/main" id="{F1E1A41A-4005-6D1F-3C36-680610B768B3}"/>
              </a:ext>
            </a:extLst>
          </p:cNvPr>
          <p:cNvSpPr/>
          <p:nvPr/>
        </p:nvSpPr>
        <p:spPr>
          <a:xfrm>
            <a:off x="2652574" y="1834907"/>
            <a:ext cx="5493768" cy="46166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a:solidFill>
                  <a:srgbClr val="FE4F00"/>
                </a:solidFill>
                <a:latin typeface="Meiryo UI" panose="020B0604030504040204" pitchFamily="50" charset="-128"/>
                <a:ea typeface="Meiryo UI" panose="020B0604030504040204" pitchFamily="50" charset="-128"/>
                <a:cs typeface="Arial" panose="020B0604020202020204" pitchFamily="34" charset="0"/>
                <a:sym typeface="+mn-lt"/>
              </a:rPr>
              <a:t>HBS 3 (Hybrid Backup Sync 3)</a:t>
            </a:r>
          </a:p>
        </p:txBody>
      </p:sp>
      <p:pic>
        <p:nvPicPr>
          <p:cNvPr id="159" name="圖片 158">
            <a:extLst>
              <a:ext uri="{FF2B5EF4-FFF2-40B4-BE49-F238E27FC236}">
                <a16:creationId xmlns:a16="http://schemas.microsoft.com/office/drawing/2014/main" id="{034437A5-4386-403F-FBA0-93C6374E1AEE}"/>
              </a:ext>
            </a:extLst>
          </p:cNvPr>
          <p:cNvPicPr>
            <a:picLocks noChangeAspect="1"/>
          </p:cNvPicPr>
          <p:nvPr/>
        </p:nvPicPr>
        <p:blipFill>
          <a:blip r:embed="rId3"/>
          <a:stretch>
            <a:fillRect/>
          </a:stretch>
        </p:blipFill>
        <p:spPr>
          <a:xfrm>
            <a:off x="1543656" y="1894411"/>
            <a:ext cx="1002082" cy="1002082"/>
          </a:xfrm>
          <a:prstGeom prst="rect">
            <a:avLst/>
          </a:prstGeom>
          <a:effectLst>
            <a:outerShdw blurRad="431800" dist="368300" dir="5760000" algn="ctr" rotWithShape="0">
              <a:srgbClr val="000000">
                <a:alpha val="34000"/>
              </a:srgbClr>
            </a:outerShdw>
          </a:effectLst>
        </p:spPr>
      </p:pic>
      <p:sp>
        <p:nvSpPr>
          <p:cNvPr id="160" name="矩形 159">
            <a:extLst>
              <a:ext uri="{FF2B5EF4-FFF2-40B4-BE49-F238E27FC236}">
                <a16:creationId xmlns:a16="http://schemas.microsoft.com/office/drawing/2014/main" id="{A6B393FD-1A2B-4B56-85CD-FF32D38B9E0F}"/>
              </a:ext>
            </a:extLst>
          </p:cNvPr>
          <p:cNvSpPr/>
          <p:nvPr/>
        </p:nvSpPr>
        <p:spPr>
          <a:xfrm>
            <a:off x="3451154" y="5460265"/>
            <a:ext cx="1758373" cy="705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TW" sz="14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Copy </a:t>
            </a:r>
            <a:r>
              <a:rPr lang="zh-TW" altLang="en-US" sz="14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1</a:t>
            </a:r>
          </a:p>
          <a:p>
            <a:pPr algn="ctr">
              <a:lnSpc>
                <a:spcPct val="120000"/>
              </a:lnSpc>
            </a:pPr>
            <a:r>
              <a:rPr lang="zh-TW" altLang="en-US" sz="14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NAS</a:t>
            </a:r>
          </a:p>
        </p:txBody>
      </p:sp>
      <p:sp>
        <p:nvSpPr>
          <p:cNvPr id="161" name="矩形 160">
            <a:extLst>
              <a:ext uri="{FF2B5EF4-FFF2-40B4-BE49-F238E27FC236}">
                <a16:creationId xmlns:a16="http://schemas.microsoft.com/office/drawing/2014/main" id="{ACEF78D6-D666-332F-FB83-20BF1913B1AA}"/>
              </a:ext>
            </a:extLst>
          </p:cNvPr>
          <p:cNvSpPr/>
          <p:nvPr/>
        </p:nvSpPr>
        <p:spPr>
          <a:xfrm>
            <a:off x="6131555" y="5474395"/>
            <a:ext cx="1353430" cy="691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TW" sz="14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Copy </a:t>
            </a:r>
            <a:r>
              <a:rPr lang="zh-TW" altLang="en-US" sz="14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2</a:t>
            </a:r>
          </a:p>
          <a:p>
            <a:pPr algn="ctr">
              <a:lnSpc>
                <a:spcPct val="120000"/>
              </a:lnSpc>
            </a:pPr>
            <a:r>
              <a:rPr lang="zh-TW" altLang="en-US" sz="14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NAS </a:t>
            </a:r>
            <a:r>
              <a:rPr lang="en-US" altLang="zh-TW" sz="14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off-site</a:t>
            </a:r>
            <a:endParaRPr lang="zh-TW" altLang="en-US" sz="14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62" name="矩形 161">
            <a:extLst>
              <a:ext uri="{FF2B5EF4-FFF2-40B4-BE49-F238E27FC236}">
                <a16:creationId xmlns:a16="http://schemas.microsoft.com/office/drawing/2014/main" id="{F8ED4619-B933-AF53-928E-9BFDEBF1CDA5}"/>
              </a:ext>
            </a:extLst>
          </p:cNvPr>
          <p:cNvSpPr/>
          <p:nvPr/>
        </p:nvSpPr>
        <p:spPr>
          <a:xfrm>
            <a:off x="8621787" y="5474395"/>
            <a:ext cx="1758373" cy="705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r>
              <a:rPr lang="en-US" altLang="zh-TW" sz="14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Copy</a:t>
            </a:r>
            <a:r>
              <a:rPr lang="zh-TW" altLang="en-US" sz="14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 3</a:t>
            </a:r>
          </a:p>
          <a:p>
            <a:pPr algn="ctr">
              <a:lnSpc>
                <a:spcPct val="120000"/>
              </a:lnSpc>
            </a:pPr>
            <a:r>
              <a:rPr lang="zh-TW" altLang="en-US" sz="1400" dirty="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Google Drive</a:t>
            </a:r>
          </a:p>
        </p:txBody>
      </p:sp>
      <p:pic>
        <p:nvPicPr>
          <p:cNvPr id="163" name="圖形 20">
            <a:extLst>
              <a:ext uri="{FF2B5EF4-FFF2-40B4-BE49-F238E27FC236}">
                <a16:creationId xmlns:a16="http://schemas.microsoft.com/office/drawing/2014/main" id="{5EC339C4-64DD-5802-7954-0437D1A4D9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60270" y="3360388"/>
            <a:ext cx="1458941" cy="1290600"/>
          </a:xfrm>
          <a:prstGeom prst="rect">
            <a:avLst/>
          </a:prstGeom>
        </p:spPr>
      </p:pic>
      <p:sp>
        <p:nvSpPr>
          <p:cNvPr id="164" name="矩形: 圓角 10">
            <a:extLst>
              <a:ext uri="{FF2B5EF4-FFF2-40B4-BE49-F238E27FC236}">
                <a16:creationId xmlns:a16="http://schemas.microsoft.com/office/drawing/2014/main" id="{C336A805-17BF-9E4F-5478-29FD6CFB7F4C}"/>
              </a:ext>
            </a:extLst>
          </p:cNvPr>
          <p:cNvSpPr/>
          <p:nvPr/>
        </p:nvSpPr>
        <p:spPr>
          <a:xfrm>
            <a:off x="1715231" y="5427896"/>
            <a:ext cx="1461523" cy="487808"/>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3</a:t>
            </a:r>
            <a:r>
              <a:rPr lang="zh-TW" altLang="en-US" sz="160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 </a:t>
            </a:r>
            <a:r>
              <a:rPr lang="en-US" altLang="zh-TW" sz="160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copies</a:t>
            </a:r>
            <a:endParaRPr lang="en-US" altLang="zh-TW" sz="160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cxnSp>
        <p:nvCxnSpPr>
          <p:cNvPr id="165" name="接點: 肘形 11">
            <a:extLst>
              <a:ext uri="{FF2B5EF4-FFF2-40B4-BE49-F238E27FC236}">
                <a16:creationId xmlns:a16="http://schemas.microsoft.com/office/drawing/2014/main" id="{73347F32-4079-C055-4267-71EE2609F249}"/>
              </a:ext>
            </a:extLst>
          </p:cNvPr>
          <p:cNvCxnSpPr>
            <a:cxnSpLocks/>
          </p:cNvCxnSpPr>
          <p:nvPr/>
        </p:nvCxnSpPr>
        <p:spPr>
          <a:xfrm rot="16200000" flipH="1" flipV="1">
            <a:off x="7732038" y="2514039"/>
            <a:ext cx="720976" cy="2794431"/>
          </a:xfrm>
          <a:prstGeom prst="bentConnector3">
            <a:avLst>
              <a:gd name="adj1" fmla="val -42276"/>
            </a:avLst>
          </a:prstGeom>
          <a:noFill/>
          <a:ln w="12700" cap="flat" cmpd="sng">
            <a:solidFill>
              <a:srgbClr val="DCB483"/>
            </a:solidFill>
            <a:prstDash val="solid"/>
            <a:round/>
            <a:headEnd type="none" w="sm" len="sm"/>
            <a:tailEnd type="oval" w="sm" len="sm"/>
          </a:ln>
          <a:effectLst/>
        </p:spPr>
      </p:cxnSp>
      <p:sp>
        <p:nvSpPr>
          <p:cNvPr id="176" name="矩形: 圓角 12">
            <a:extLst>
              <a:ext uri="{FF2B5EF4-FFF2-40B4-BE49-F238E27FC236}">
                <a16:creationId xmlns:a16="http://schemas.microsoft.com/office/drawing/2014/main" id="{5100C31E-FF38-CC94-6EB4-23E1B5679819}"/>
              </a:ext>
            </a:extLst>
          </p:cNvPr>
          <p:cNvSpPr/>
          <p:nvPr/>
        </p:nvSpPr>
        <p:spPr>
          <a:xfrm>
            <a:off x="3891086" y="5522506"/>
            <a:ext cx="785688" cy="310129"/>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89">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80" name="矩形: 圓角 13">
            <a:extLst>
              <a:ext uri="{FF2B5EF4-FFF2-40B4-BE49-F238E27FC236}">
                <a16:creationId xmlns:a16="http://schemas.microsoft.com/office/drawing/2014/main" id="{8E950AA5-F890-314B-6702-F3307758760D}"/>
              </a:ext>
            </a:extLst>
          </p:cNvPr>
          <p:cNvSpPr/>
          <p:nvPr/>
        </p:nvSpPr>
        <p:spPr>
          <a:xfrm>
            <a:off x="6405231" y="5522506"/>
            <a:ext cx="785688" cy="310129"/>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89">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82" name="矩形: 圓角 14">
            <a:extLst>
              <a:ext uri="{FF2B5EF4-FFF2-40B4-BE49-F238E27FC236}">
                <a16:creationId xmlns:a16="http://schemas.microsoft.com/office/drawing/2014/main" id="{3E37AC29-3044-D35F-E1F4-8A210BAA6D0F}"/>
              </a:ext>
            </a:extLst>
          </p:cNvPr>
          <p:cNvSpPr/>
          <p:nvPr/>
        </p:nvSpPr>
        <p:spPr>
          <a:xfrm>
            <a:off x="9093102" y="5522506"/>
            <a:ext cx="785688" cy="310129"/>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89">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cxnSp>
        <p:nvCxnSpPr>
          <p:cNvPr id="189" name="接點: 肘形 29">
            <a:extLst>
              <a:ext uri="{FF2B5EF4-FFF2-40B4-BE49-F238E27FC236}">
                <a16:creationId xmlns:a16="http://schemas.microsoft.com/office/drawing/2014/main" id="{4FF8E097-B79B-343F-35D2-1DC24788D122}"/>
              </a:ext>
            </a:extLst>
          </p:cNvPr>
          <p:cNvCxnSpPr>
            <a:cxnSpLocks/>
          </p:cNvCxnSpPr>
          <p:nvPr/>
        </p:nvCxnSpPr>
        <p:spPr>
          <a:xfrm flipH="1">
            <a:off x="4676775" y="5677571"/>
            <a:ext cx="1728457" cy="0"/>
          </a:xfrm>
          <a:prstGeom prst="straightConnector1">
            <a:avLst/>
          </a:prstGeom>
          <a:noFill/>
          <a:ln w="12700" cap="flat" cmpd="sng">
            <a:solidFill>
              <a:srgbClr val="DCB483"/>
            </a:solidFill>
            <a:prstDash val="solid"/>
            <a:round/>
            <a:headEnd type="none" w="sm" len="sm"/>
            <a:tailEnd type="none" w="sm" len="sm"/>
          </a:ln>
          <a:effectLst/>
        </p:spPr>
      </p:cxnSp>
      <p:cxnSp>
        <p:nvCxnSpPr>
          <p:cNvPr id="190" name="接點: 肘形 29">
            <a:extLst>
              <a:ext uri="{FF2B5EF4-FFF2-40B4-BE49-F238E27FC236}">
                <a16:creationId xmlns:a16="http://schemas.microsoft.com/office/drawing/2014/main" id="{8872653F-0126-948B-A5AB-AA3D22CDDEB9}"/>
              </a:ext>
            </a:extLst>
          </p:cNvPr>
          <p:cNvCxnSpPr>
            <a:cxnSpLocks/>
          </p:cNvCxnSpPr>
          <p:nvPr/>
        </p:nvCxnSpPr>
        <p:spPr>
          <a:xfrm flipH="1" flipV="1">
            <a:off x="2792491" y="5631196"/>
            <a:ext cx="1100328" cy="46376"/>
          </a:xfrm>
          <a:prstGeom prst="straightConnector1">
            <a:avLst/>
          </a:prstGeom>
          <a:noFill/>
          <a:ln w="12700" cap="flat" cmpd="sng">
            <a:solidFill>
              <a:srgbClr val="DCB483"/>
            </a:solidFill>
            <a:prstDash val="solid"/>
            <a:round/>
            <a:headEnd type="none" w="sm" len="sm"/>
            <a:tailEnd type="none" w="sm" len="sm"/>
          </a:ln>
          <a:effectLst/>
        </p:spPr>
      </p:cxnSp>
      <p:cxnSp>
        <p:nvCxnSpPr>
          <p:cNvPr id="191" name="接點: 肘形 29">
            <a:extLst>
              <a:ext uri="{FF2B5EF4-FFF2-40B4-BE49-F238E27FC236}">
                <a16:creationId xmlns:a16="http://schemas.microsoft.com/office/drawing/2014/main" id="{9F7DF343-4466-BBA0-EAE2-145EAD20D3D0}"/>
              </a:ext>
            </a:extLst>
          </p:cNvPr>
          <p:cNvCxnSpPr>
            <a:cxnSpLocks/>
          </p:cNvCxnSpPr>
          <p:nvPr/>
        </p:nvCxnSpPr>
        <p:spPr>
          <a:xfrm flipH="1">
            <a:off x="7190920" y="5677571"/>
            <a:ext cx="1902183" cy="0"/>
          </a:xfrm>
          <a:prstGeom prst="straightConnector1">
            <a:avLst/>
          </a:prstGeom>
          <a:noFill/>
          <a:ln w="12700" cap="flat" cmpd="sng">
            <a:solidFill>
              <a:srgbClr val="DCB483"/>
            </a:solidFill>
            <a:prstDash val="solid"/>
            <a:round/>
            <a:headEnd type="none" w="sm" len="sm"/>
            <a:tailEnd type="none" w="sm" len="sm"/>
          </a:ln>
          <a:effectLst/>
        </p:spPr>
      </p:cxnSp>
      <p:sp>
        <p:nvSpPr>
          <p:cNvPr id="192" name="矩形: 圓角 18">
            <a:extLst>
              <a:ext uri="{FF2B5EF4-FFF2-40B4-BE49-F238E27FC236}">
                <a16:creationId xmlns:a16="http://schemas.microsoft.com/office/drawing/2014/main" id="{C347E599-DA0F-186C-B728-629D1FA2B930}"/>
              </a:ext>
            </a:extLst>
          </p:cNvPr>
          <p:cNvSpPr/>
          <p:nvPr/>
        </p:nvSpPr>
        <p:spPr>
          <a:xfrm>
            <a:off x="7361764" y="3005547"/>
            <a:ext cx="1461523" cy="487808"/>
          </a:xfrm>
          <a:prstGeom prst="roundRect">
            <a:avLst/>
          </a:prstGeom>
          <a:solidFill>
            <a:srgbClr val="DCB48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a:solidFill>
                  <a:schemeClr val="tx1"/>
                </a:solidFill>
                <a:latin typeface="Meiryo UI" panose="020B0604030504040204" pitchFamily="50" charset="-128"/>
                <a:ea typeface="Meiryo UI" panose="020B0604030504040204" pitchFamily="50" charset="-128"/>
                <a:cs typeface="Arial" panose="020B0604020202020204" pitchFamily="34" charset="0"/>
              </a:rPr>
              <a:t>2 media type</a:t>
            </a:r>
          </a:p>
        </p:txBody>
      </p:sp>
      <p:pic>
        <p:nvPicPr>
          <p:cNvPr id="193" name="圖形 42">
            <a:extLst>
              <a:ext uri="{FF2B5EF4-FFF2-40B4-BE49-F238E27FC236}">
                <a16:creationId xmlns:a16="http://schemas.microsoft.com/office/drawing/2014/main" id="{8C6D0FE8-006E-2ED2-2D48-B85CE36EF63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808245" y="4755557"/>
            <a:ext cx="924685" cy="705656"/>
          </a:xfrm>
          <a:prstGeom prst="rect">
            <a:avLst/>
          </a:prstGeom>
        </p:spPr>
      </p:pic>
      <p:pic>
        <p:nvPicPr>
          <p:cNvPr id="194" name="圖形 44">
            <a:extLst>
              <a:ext uri="{FF2B5EF4-FFF2-40B4-BE49-F238E27FC236}">
                <a16:creationId xmlns:a16="http://schemas.microsoft.com/office/drawing/2014/main" id="{86CFA11A-0BFB-EC8A-006B-D31A9A47DCE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326654" y="4755557"/>
            <a:ext cx="924685" cy="705656"/>
          </a:xfrm>
          <a:prstGeom prst="rect">
            <a:avLst/>
          </a:prstGeom>
        </p:spPr>
      </p:pic>
      <p:pic>
        <p:nvPicPr>
          <p:cNvPr id="195" name="圖形 46">
            <a:extLst>
              <a:ext uri="{FF2B5EF4-FFF2-40B4-BE49-F238E27FC236}">
                <a16:creationId xmlns:a16="http://schemas.microsoft.com/office/drawing/2014/main" id="{EE8683BC-B566-E603-4B0D-150107DC42A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23603" y="4755557"/>
            <a:ext cx="924685" cy="705656"/>
          </a:xfrm>
          <a:prstGeom prst="rect">
            <a:avLst/>
          </a:prstGeom>
        </p:spPr>
      </p:pic>
      <p:pic>
        <p:nvPicPr>
          <p:cNvPr id="196" name="圖片 195" descr="一張含有 文字, 室內 的圖片&#10;&#10;自動產生的描述">
            <a:extLst>
              <a:ext uri="{FF2B5EF4-FFF2-40B4-BE49-F238E27FC236}">
                <a16:creationId xmlns:a16="http://schemas.microsoft.com/office/drawing/2014/main" id="{CFD62519-BA04-8001-B23C-9DC60B72C1E3}"/>
              </a:ext>
            </a:extLst>
          </p:cNvPr>
          <p:cNvPicPr>
            <a:picLocks noChangeAspect="1"/>
          </p:cNvPicPr>
          <p:nvPr/>
        </p:nvPicPr>
        <p:blipFill>
          <a:blip r:embed="rId8"/>
          <a:stretch>
            <a:fillRect/>
          </a:stretch>
        </p:blipFill>
        <p:spPr>
          <a:xfrm>
            <a:off x="5786793" y="3684145"/>
            <a:ext cx="1833153" cy="1142842"/>
          </a:xfrm>
          <a:prstGeom prst="rect">
            <a:avLst/>
          </a:prstGeom>
          <a:ln>
            <a:noFill/>
          </a:ln>
          <a:effectLst>
            <a:outerShdw blurRad="292100" dist="139700" dir="2700000" algn="tl" rotWithShape="0">
              <a:srgbClr val="333333">
                <a:alpha val="65000"/>
              </a:srgbClr>
            </a:outerShdw>
          </a:effectLst>
        </p:spPr>
      </p:pic>
      <p:pic>
        <p:nvPicPr>
          <p:cNvPr id="197" name="圖片 196" descr="一張含有 電子產品, 駕駛, 電腦 的圖片&#10;&#10;自動產生的描述">
            <a:extLst>
              <a:ext uri="{FF2B5EF4-FFF2-40B4-BE49-F238E27FC236}">
                <a16:creationId xmlns:a16="http://schemas.microsoft.com/office/drawing/2014/main" id="{A2F332D2-E386-8EBB-87A8-619219F29C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5448" y="3681897"/>
            <a:ext cx="1827326" cy="1142247"/>
          </a:xfrm>
          <a:prstGeom prst="rect">
            <a:avLst/>
          </a:prstGeom>
          <a:ln>
            <a:noFill/>
          </a:ln>
          <a:effectLst>
            <a:outerShdw blurRad="495300" dist="279400" dir="5400000" algn="t" rotWithShape="0">
              <a:prstClr val="black">
                <a:alpha val="40000"/>
              </a:prstClr>
            </a:outerShdw>
          </a:effectLst>
        </p:spPr>
      </p:pic>
    </p:spTree>
    <p:extLst>
      <p:ext uri="{BB962C8B-B14F-4D97-AF65-F5344CB8AC3E}">
        <p14:creationId xmlns:p14="http://schemas.microsoft.com/office/powerpoint/2010/main" val="3916481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74F06C9A-3556-2DD3-9B9D-016D0A91DAB9}"/>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en-US" sz="4000" b="1" err="1">
                <a:solidFill>
                  <a:srgbClr val="E1BA87"/>
                </a:solidFill>
                <a:latin typeface="Meiryo UI" panose="020B0604030504040204" pitchFamily="50" charset="-128"/>
                <a:ea typeface="Meiryo UI" panose="020B0604030504040204" pitchFamily="50" charset="-128"/>
                <a:cs typeface="Arial"/>
                <a:sym typeface="+mn-lt"/>
              </a:rPr>
              <a:t>NetBak</a:t>
            </a:r>
            <a:r>
              <a:rPr lang="en-US" sz="4000" b="1">
                <a:solidFill>
                  <a:srgbClr val="E1BA87"/>
                </a:solidFill>
                <a:latin typeface="Meiryo UI" panose="020B0604030504040204" pitchFamily="50" charset="-128"/>
                <a:ea typeface="Meiryo UI" panose="020B0604030504040204" pitchFamily="50" charset="-128"/>
                <a:cs typeface="Arial"/>
                <a:sym typeface="+mn-lt"/>
              </a:rPr>
              <a:t> PC Agent (</a:t>
            </a:r>
            <a:r>
              <a:rPr lang="ja-JP" altLang="en-US" sz="4000" b="1">
                <a:solidFill>
                  <a:srgbClr val="E1BA87"/>
                </a:solidFill>
                <a:latin typeface="Meiryo UI" panose="020B0604030504040204" pitchFamily="50" charset="-128"/>
                <a:ea typeface="Meiryo UI" panose="020B0604030504040204" pitchFamily="50" charset="-128"/>
                <a:cs typeface="Arial"/>
                <a:sym typeface="+mn-lt"/>
              </a:rPr>
              <a:t>ベータ版</a:t>
            </a:r>
            <a:r>
              <a:rPr lang="en-US" sz="4000" b="1">
                <a:solidFill>
                  <a:srgbClr val="E1BA87"/>
                </a:solidFill>
                <a:latin typeface="Meiryo UI" panose="020B0604030504040204" pitchFamily="50" charset="-128"/>
                <a:ea typeface="Meiryo UI" panose="020B0604030504040204" pitchFamily="50" charset="-128"/>
                <a:cs typeface="Arial"/>
                <a:sym typeface="+mn-lt"/>
              </a:rPr>
              <a:t>)：</a:t>
            </a:r>
            <a:r>
              <a:rPr lang="en-US" sz="4000" b="1" err="1">
                <a:solidFill>
                  <a:srgbClr val="E1BA87"/>
                </a:solidFill>
                <a:latin typeface="Meiryo UI" panose="020B0604030504040204" pitchFamily="50" charset="-128"/>
                <a:ea typeface="Meiryo UI" panose="020B0604030504040204" pitchFamily="50" charset="-128"/>
                <a:cs typeface="Arial"/>
                <a:sym typeface="+mn-lt"/>
              </a:rPr>
              <a:t>ライセンスフリーのWindows</a:t>
            </a:r>
            <a:r>
              <a:rPr lang="en-US" sz="4000" b="1">
                <a:solidFill>
                  <a:srgbClr val="E1BA87"/>
                </a:solidFill>
                <a:latin typeface="Meiryo UI" panose="020B0604030504040204" pitchFamily="50" charset="-128"/>
                <a:ea typeface="Meiryo UI" panose="020B0604030504040204" pitchFamily="50" charset="-128"/>
                <a:cs typeface="Arial"/>
                <a:sym typeface="+mn-lt"/>
              </a:rPr>
              <a:t>® PC</a:t>
            </a:r>
            <a:r>
              <a:rPr lang="ja-JP" altLang="en-US" sz="4000" b="1">
                <a:solidFill>
                  <a:srgbClr val="E1BA87"/>
                </a:solidFill>
                <a:latin typeface="Meiryo UI" panose="020B0604030504040204" pitchFamily="50" charset="-128"/>
                <a:ea typeface="Meiryo UI" panose="020B0604030504040204" pitchFamily="50" charset="-128"/>
                <a:cs typeface="Arial"/>
                <a:sym typeface="+mn-lt"/>
              </a:rPr>
              <a:t>とサーバーのバックアップ/復元</a:t>
            </a:r>
            <a:endParaRPr lang="en-US" altLang="zh-TW" sz="4000">
              <a:latin typeface="Meiryo UI" panose="020B0604030504040204" pitchFamily="50" charset="-128"/>
              <a:ea typeface="Meiryo UI" panose="020B0604030504040204" pitchFamily="50" charset="-128"/>
            </a:endParaRPr>
          </a:p>
        </p:txBody>
      </p:sp>
      <p:sp>
        <p:nvSpPr>
          <p:cNvPr id="120" name="矩形 119">
            <a:extLst>
              <a:ext uri="{FF2B5EF4-FFF2-40B4-BE49-F238E27FC236}">
                <a16:creationId xmlns:a16="http://schemas.microsoft.com/office/drawing/2014/main" id="{ECAB7161-085F-7609-680A-A81EA7E4434F}"/>
              </a:ext>
            </a:extLst>
          </p:cNvPr>
          <p:cNvSpPr/>
          <p:nvPr/>
        </p:nvSpPr>
        <p:spPr>
          <a:xfrm>
            <a:off x="424997" y="2311974"/>
            <a:ext cx="10456396" cy="646331"/>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r>
              <a:rPr lang="en-US" b="1" err="1">
                <a:solidFill>
                  <a:schemeClr val="bg1"/>
                </a:solidFill>
                <a:latin typeface="Meiryo UI" panose="020B0604030504040204" pitchFamily="50" charset="-128"/>
                <a:ea typeface="Meiryo UI" panose="020B0604030504040204" pitchFamily="50" charset="-128"/>
                <a:cs typeface="Arial"/>
              </a:rPr>
              <a:t>NetBak</a:t>
            </a:r>
            <a:r>
              <a:rPr lang="en-US" b="1">
                <a:solidFill>
                  <a:schemeClr val="bg1"/>
                </a:solidFill>
                <a:latin typeface="Meiryo UI" panose="020B0604030504040204" pitchFamily="50" charset="-128"/>
                <a:ea typeface="Meiryo UI" panose="020B0604030504040204" pitchFamily="50" charset="-128"/>
                <a:cs typeface="Arial"/>
              </a:rPr>
              <a:t> </a:t>
            </a:r>
            <a:r>
              <a:rPr lang="en-US" b="1" err="1">
                <a:solidFill>
                  <a:schemeClr val="bg1"/>
                </a:solidFill>
                <a:latin typeface="Meiryo UI" panose="020B0604030504040204" pitchFamily="50" charset="-128"/>
                <a:ea typeface="Meiryo UI" panose="020B0604030504040204" pitchFamily="50" charset="-128"/>
                <a:cs typeface="Arial"/>
              </a:rPr>
              <a:t>PCエージェントは、PC</a:t>
            </a:r>
            <a:r>
              <a:rPr lang="en-US" b="1">
                <a:solidFill>
                  <a:schemeClr val="bg1"/>
                </a:solidFill>
                <a:latin typeface="Meiryo UI" panose="020B0604030504040204" pitchFamily="50" charset="-128"/>
                <a:ea typeface="Meiryo UI" panose="020B0604030504040204" pitchFamily="50" charset="-128"/>
                <a:cs typeface="Arial"/>
              </a:rPr>
              <a:t>/</a:t>
            </a:r>
            <a:r>
              <a:rPr lang="en-US" b="1" err="1">
                <a:solidFill>
                  <a:schemeClr val="bg1"/>
                </a:solidFill>
                <a:latin typeface="Meiryo UI" panose="020B0604030504040204" pitchFamily="50" charset="-128"/>
                <a:ea typeface="Meiryo UI" panose="020B0604030504040204" pitchFamily="50" charset="-128"/>
                <a:cs typeface="Arial"/>
              </a:rPr>
              <a:t>サーバーからフルシステム、ディスク、フォルダ、ファイルをバックアップし、重要なデータをQNAP</a:t>
            </a:r>
            <a:r>
              <a:rPr lang="en-US" b="1">
                <a:solidFill>
                  <a:schemeClr val="bg1"/>
                </a:solidFill>
                <a:latin typeface="Meiryo UI" panose="020B0604030504040204" pitchFamily="50" charset="-128"/>
                <a:ea typeface="Meiryo UI" panose="020B0604030504040204" pitchFamily="50" charset="-128"/>
                <a:cs typeface="Arial"/>
              </a:rPr>
              <a:t> </a:t>
            </a:r>
            <a:r>
              <a:rPr lang="en-US" b="1" err="1">
                <a:solidFill>
                  <a:schemeClr val="bg1"/>
                </a:solidFill>
                <a:latin typeface="Meiryo UI" panose="020B0604030504040204" pitchFamily="50" charset="-128"/>
                <a:ea typeface="Meiryo UI" panose="020B0604030504040204" pitchFamily="50" charset="-128"/>
                <a:cs typeface="Arial"/>
              </a:rPr>
              <a:t>NASに復元するためのライセンスフリーのWindows®ユーティリティです</a:t>
            </a:r>
            <a:r>
              <a:rPr lang="en-US" b="1">
                <a:solidFill>
                  <a:schemeClr val="bg1"/>
                </a:solidFill>
                <a:latin typeface="Meiryo UI" panose="020B0604030504040204" pitchFamily="50" charset="-128"/>
                <a:ea typeface="Meiryo UI" panose="020B0604030504040204" pitchFamily="50" charset="-128"/>
                <a:cs typeface="Arial"/>
              </a:rPr>
              <a:t>。</a:t>
            </a:r>
            <a:endParaRPr lang="en-US">
              <a:solidFill>
                <a:schemeClr val="bg1"/>
              </a:solidFill>
              <a:latin typeface="Meiryo UI" panose="020B0604030504040204" pitchFamily="50" charset="-128"/>
              <a:ea typeface="Meiryo UI" panose="020B0604030504040204" pitchFamily="50" charset="-128"/>
            </a:endParaRPr>
          </a:p>
        </p:txBody>
      </p:sp>
      <p:sp>
        <p:nvSpPr>
          <p:cNvPr id="158" name="矩形 157">
            <a:extLst>
              <a:ext uri="{FF2B5EF4-FFF2-40B4-BE49-F238E27FC236}">
                <a16:creationId xmlns:a16="http://schemas.microsoft.com/office/drawing/2014/main" id="{F1E1A41A-4005-6D1F-3C36-680610B768B3}"/>
              </a:ext>
            </a:extLst>
          </p:cNvPr>
          <p:cNvSpPr/>
          <p:nvPr/>
        </p:nvSpPr>
        <p:spPr>
          <a:xfrm>
            <a:off x="428212" y="1872083"/>
            <a:ext cx="5493768" cy="461665"/>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FE4F00"/>
                </a:solidFill>
                <a:latin typeface="Meiryo UI" panose="020B0604030504040204" pitchFamily="50" charset="-128"/>
                <a:ea typeface="Meiryo UI" panose="020B0604030504040204" pitchFamily="50" charset="-128"/>
                <a:cs typeface="Arial"/>
                <a:sym typeface="+mn-lt"/>
              </a:rPr>
              <a:t>Windows® PC/</a:t>
            </a:r>
            <a:r>
              <a:rPr lang="en-US" sz="2400" b="1" err="1">
                <a:solidFill>
                  <a:srgbClr val="FE4F00"/>
                </a:solidFill>
                <a:latin typeface="Meiryo UI" panose="020B0604030504040204" pitchFamily="50" charset="-128"/>
                <a:ea typeface="Meiryo UI" panose="020B0604030504040204" pitchFamily="50" charset="-128"/>
                <a:cs typeface="Arial"/>
                <a:sym typeface="+mn-lt"/>
              </a:rPr>
              <a:t>サーバーのバックアップ</a:t>
            </a:r>
            <a:endParaRPr lang="en-US" b="1">
              <a:latin typeface="Meiryo UI" panose="020B0604030504040204" pitchFamily="50" charset="-128"/>
              <a:ea typeface="Meiryo UI" panose="020B0604030504040204" pitchFamily="50" charset="-128"/>
            </a:endParaRPr>
          </a:p>
        </p:txBody>
      </p:sp>
      <p:sp>
        <p:nvSpPr>
          <p:cNvPr id="2" name="矩形 1"/>
          <p:cNvSpPr/>
          <p:nvPr/>
        </p:nvSpPr>
        <p:spPr>
          <a:xfrm>
            <a:off x="5247601" y="5913627"/>
            <a:ext cx="7536749" cy="646331"/>
          </a:xfrm>
          <a:prstGeom prst="rect">
            <a:avLst/>
          </a:prstGeom>
        </p:spPr>
        <p:txBody>
          <a:bodyPr wrap="square" lIns="91440" tIns="45720" rIns="91440" bIns="45720" anchor="t">
            <a:spAutoFit/>
          </a:bodyPr>
          <a:lstStyle/>
          <a:p>
            <a:pPr defTabSz="1219170"/>
            <a:r>
              <a:rPr lang="en-US" altLang="zh-TW" sz="1200" i="1" err="1">
                <a:solidFill>
                  <a:schemeClr val="bg1"/>
                </a:solidFill>
                <a:latin typeface="Meiryo UI" panose="020B0604030504040204" pitchFamily="50" charset="-128"/>
                <a:ea typeface="Meiryo UI" panose="020B0604030504040204" pitchFamily="50" charset="-128"/>
                <a:cs typeface="Arial"/>
                <a:sym typeface="+mn-lt"/>
              </a:rPr>
              <a:t>注記</a:t>
            </a:r>
            <a:r>
              <a:rPr lang="en-US" altLang="zh-TW" sz="1200" i="1">
                <a:solidFill>
                  <a:schemeClr val="bg1"/>
                </a:solidFill>
                <a:latin typeface="Meiryo UI" panose="020B0604030504040204" pitchFamily="50" charset="-128"/>
                <a:ea typeface="Meiryo UI" panose="020B0604030504040204" pitchFamily="50" charset="-128"/>
                <a:cs typeface="Arial"/>
                <a:sym typeface="+mn-lt"/>
              </a:rPr>
              <a:t> : </a:t>
            </a:r>
            <a:endParaRPr lang="zh-TW" altLang="en-US" sz="1200" i="1">
              <a:solidFill>
                <a:schemeClr val="bg1"/>
              </a:solidFill>
              <a:latin typeface="Meiryo UI" panose="020B0604030504040204" pitchFamily="50" charset="-128"/>
              <a:ea typeface="Meiryo UI" panose="020B0604030504040204" pitchFamily="50" charset="-128"/>
              <a:cs typeface="Arial"/>
            </a:endParaRPr>
          </a:p>
          <a:p>
            <a:pPr marL="171450" indent="-171450" defTabSz="1219170">
              <a:buFont typeface="Arial"/>
              <a:buChar char="•"/>
            </a:pPr>
            <a:r>
              <a:rPr lang="en-US" altLang="zh-TW" sz="1200" i="1" err="1">
                <a:solidFill>
                  <a:schemeClr val="bg1"/>
                </a:solidFill>
                <a:latin typeface="Meiryo UI" panose="020B0604030504040204" pitchFamily="50" charset="-128"/>
                <a:ea typeface="Meiryo UI" panose="020B0604030504040204" pitchFamily="50" charset="-128"/>
                <a:cs typeface="Arial"/>
                <a:sym typeface="+mn-lt"/>
              </a:rPr>
              <a:t>ユーザーは、NASにHyper</a:t>
            </a:r>
            <a:r>
              <a:rPr lang="en-US" altLang="zh-TW" sz="1200" i="1">
                <a:solidFill>
                  <a:schemeClr val="bg1"/>
                </a:solidFill>
                <a:latin typeface="Meiryo UI" panose="020B0604030504040204" pitchFamily="50" charset="-128"/>
                <a:ea typeface="Meiryo UI" panose="020B0604030504040204" pitchFamily="50" charset="-128"/>
                <a:cs typeface="Arial"/>
                <a:sym typeface="+mn-lt"/>
              </a:rPr>
              <a:t> Data Protector v2.0をインストールする必要があります。</a:t>
            </a:r>
            <a:endParaRPr lang="en-US" altLang="zh-TW" sz="1200" i="1">
              <a:solidFill>
                <a:schemeClr val="bg1"/>
              </a:solidFill>
              <a:latin typeface="Meiryo UI" panose="020B0604030504040204" pitchFamily="50" charset="-128"/>
              <a:ea typeface="Meiryo UI" panose="020B0604030504040204" pitchFamily="50" charset="-128"/>
              <a:cs typeface="Arial"/>
            </a:endParaRPr>
          </a:p>
          <a:p>
            <a:pPr marL="171450" indent="-171450" defTabSz="1219170">
              <a:buFont typeface="Arial"/>
              <a:buChar char="•"/>
            </a:pPr>
            <a:r>
              <a:rPr lang="en-US" altLang="zh-TW" sz="1200" i="1" err="1">
                <a:solidFill>
                  <a:schemeClr val="bg1"/>
                </a:solidFill>
                <a:latin typeface="Meiryo UI" panose="020B0604030504040204" pitchFamily="50" charset="-128"/>
                <a:ea typeface="Meiryo UI" panose="020B0604030504040204" pitchFamily="50" charset="-128"/>
                <a:cs typeface="Arial"/>
              </a:rPr>
              <a:t>ベータプログラム</a:t>
            </a:r>
            <a:r>
              <a:rPr lang="en-US" altLang="zh-TW" sz="1200" i="1">
                <a:solidFill>
                  <a:schemeClr val="bg1"/>
                </a:solidFill>
                <a:latin typeface="Meiryo UI" panose="020B0604030504040204" pitchFamily="50" charset="-128"/>
                <a:ea typeface="Meiryo UI" panose="020B0604030504040204" pitchFamily="50" charset="-128"/>
                <a:cs typeface="Arial"/>
              </a:rPr>
              <a:t>: 2023年12月22日まで(</a:t>
            </a:r>
            <a:r>
              <a:rPr lang="en-US" altLang="zh-TW" sz="1200" i="1" err="1">
                <a:solidFill>
                  <a:schemeClr val="bg1"/>
                </a:solidFill>
                <a:latin typeface="Meiryo UI" panose="020B0604030504040204" pitchFamily="50" charset="-128"/>
                <a:ea typeface="Meiryo UI" panose="020B0604030504040204" pitchFamily="50" charset="-128"/>
                <a:cs typeface="Arial"/>
              </a:rPr>
              <a:t>正式リリースは別途ご案内いたします</a:t>
            </a:r>
            <a:r>
              <a:rPr lang="en-US" altLang="zh-TW" sz="1200" i="1">
                <a:solidFill>
                  <a:schemeClr val="bg1"/>
                </a:solidFill>
                <a:latin typeface="Meiryo UI" panose="020B0604030504040204" pitchFamily="50" charset="-128"/>
                <a:ea typeface="Meiryo UI" panose="020B0604030504040204" pitchFamily="50" charset="-128"/>
                <a:cs typeface="Arial"/>
              </a:rPr>
              <a:t>)</a:t>
            </a:r>
            <a:endParaRPr lang="en-US">
              <a:solidFill>
                <a:schemeClr val="bg1"/>
              </a:solidFill>
              <a:latin typeface="Meiryo UI" panose="020B0604030504040204" pitchFamily="50" charset="-128"/>
              <a:ea typeface="Meiryo UI" panose="020B0604030504040204" pitchFamily="50" charset="-128"/>
            </a:endParaRPr>
          </a:p>
        </p:txBody>
      </p:sp>
      <p:grpSp>
        <p:nvGrpSpPr>
          <p:cNvPr id="6" name="群組 5"/>
          <p:cNvGrpSpPr/>
          <p:nvPr/>
        </p:nvGrpSpPr>
        <p:grpSpPr>
          <a:xfrm>
            <a:off x="1498147" y="3135954"/>
            <a:ext cx="2898362" cy="2898362"/>
            <a:chOff x="1849129" y="3011855"/>
            <a:chExt cx="2898362" cy="2898362"/>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129" y="3011855"/>
              <a:ext cx="2898362" cy="2898362"/>
            </a:xfrm>
            <a:prstGeom prst="rect">
              <a:avLst/>
            </a:prstGeom>
          </p:spPr>
        </p:pic>
        <p:sp>
          <p:nvSpPr>
            <p:cNvPr id="5" name="矩形 4"/>
            <p:cNvSpPr/>
            <p:nvPr/>
          </p:nvSpPr>
          <p:spPr>
            <a:xfrm>
              <a:off x="2144228" y="3565236"/>
              <a:ext cx="2308163" cy="1318086"/>
            </a:xfrm>
            <a:prstGeom prst="rect">
              <a:avLst/>
            </a:prstGeom>
            <a:solidFill>
              <a:srgbClr val="232122"/>
            </a:solidFill>
            <a:ln>
              <a:solidFill>
                <a:srgbClr val="383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grpSp>
      <p:sp>
        <p:nvSpPr>
          <p:cNvPr id="7" name="文字方塊 6"/>
          <p:cNvSpPr txBox="1"/>
          <p:nvPr/>
        </p:nvSpPr>
        <p:spPr>
          <a:xfrm>
            <a:off x="2373744" y="3997503"/>
            <a:ext cx="1727665" cy="923330"/>
          </a:xfrm>
          <a:prstGeom prst="rect">
            <a:avLst/>
          </a:prstGeom>
          <a:noFill/>
        </p:spPr>
        <p:txBody>
          <a:bodyPr wrap="square" lIns="91440" tIns="45720" rIns="91440" bIns="45720" rtlCol="0" anchor="t">
            <a:spAutoFit/>
          </a:bodyPr>
          <a:lstStyle/>
          <a:p>
            <a:r>
              <a:rPr lang="en-US" altLang="zh-TW">
                <a:solidFill>
                  <a:srgbClr val="00B0F0"/>
                </a:solidFill>
                <a:latin typeface="Meiryo UI" panose="020B0604030504040204" pitchFamily="50" charset="-128"/>
                <a:ea typeface="Meiryo UI" panose="020B0604030504040204" pitchFamily="50" charset="-128"/>
                <a:cs typeface="Arial"/>
              </a:rPr>
              <a:t>Windows 11</a:t>
            </a:r>
          </a:p>
          <a:p>
            <a:r>
              <a:rPr lang="en-US" err="1">
                <a:solidFill>
                  <a:srgbClr val="00B0F0"/>
                </a:solidFill>
                <a:latin typeface="Meiryo UI" panose="020B0604030504040204" pitchFamily="50" charset="-128"/>
                <a:ea typeface="Meiryo UI" panose="020B0604030504040204" pitchFamily="50" charset="-128"/>
                <a:cs typeface="Arial"/>
              </a:rPr>
              <a:t>Windowsサーバ</a:t>
            </a:r>
            <a:r>
              <a:rPr lang="en-US">
                <a:solidFill>
                  <a:srgbClr val="00B0F0"/>
                </a:solidFill>
                <a:latin typeface="Meiryo UI" panose="020B0604030504040204" pitchFamily="50" charset="-128"/>
                <a:ea typeface="Meiryo UI" panose="020B0604030504040204" pitchFamily="50" charset="-128"/>
                <a:cs typeface="Arial"/>
              </a:rPr>
              <a:t>ー</a:t>
            </a:r>
            <a:endParaRPr lang="zh-TW">
              <a:latin typeface="Meiryo UI" panose="020B0604030504040204" pitchFamily="50" charset="-128"/>
              <a:ea typeface="Meiryo UI" panose="020B0604030504040204" pitchFamily="50" charset="-128"/>
            </a:endParaRPr>
          </a:p>
        </p:txBody>
      </p:sp>
      <p:pic>
        <p:nvPicPr>
          <p:cNvPr id="2054" name="Picture 6" descr="File:Windows 11 logo.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923883" y="4126457"/>
            <a:ext cx="449861" cy="443841"/>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2355504" y="5718534"/>
            <a:ext cx="2041005" cy="646331"/>
          </a:xfrm>
          <a:prstGeom prst="rect">
            <a:avLst/>
          </a:prstGeom>
          <a:noFill/>
        </p:spPr>
        <p:txBody>
          <a:bodyPr wrap="square" lIns="91440" tIns="45720" rIns="91440" bIns="45720" rtlCol="0" anchor="t">
            <a:spAutoFit/>
          </a:bodyPr>
          <a:lstStyle/>
          <a:p>
            <a:r>
              <a:rPr lang="en-US" altLang="zh-TW">
                <a:solidFill>
                  <a:schemeClr val="bg1"/>
                </a:solidFill>
                <a:latin typeface="Meiryo UI" panose="020B0604030504040204" pitchFamily="50" charset="-128"/>
                <a:ea typeface="Meiryo UI" panose="020B0604030504040204" pitchFamily="50" charset="-128"/>
                <a:cs typeface="Arial"/>
              </a:rPr>
              <a:t>Windows </a:t>
            </a:r>
            <a:br>
              <a:rPr lang="en-US" altLang="zh-TW">
                <a:solidFill>
                  <a:schemeClr val="bg1"/>
                </a:solidFill>
                <a:latin typeface="Meiryo UI" panose="020B0604030504040204" pitchFamily="50" charset="-128"/>
                <a:ea typeface="Meiryo UI" panose="020B0604030504040204" pitchFamily="50" charset="-128"/>
                <a:cs typeface="Arial"/>
              </a:rPr>
            </a:br>
            <a:r>
              <a:rPr lang="en-US" altLang="zh-TW">
                <a:solidFill>
                  <a:schemeClr val="bg1"/>
                </a:solidFill>
                <a:latin typeface="Meiryo UI" panose="020B0604030504040204" pitchFamily="50" charset="-128"/>
                <a:ea typeface="Meiryo UI" panose="020B0604030504040204" pitchFamily="50" charset="-128"/>
                <a:cs typeface="Arial"/>
              </a:rPr>
              <a:t>PC/</a:t>
            </a:r>
            <a:r>
              <a:rPr lang="en-US" altLang="zh-TW" err="1">
                <a:solidFill>
                  <a:schemeClr val="bg1"/>
                </a:solidFill>
                <a:latin typeface="Meiryo UI" panose="020B0604030504040204" pitchFamily="50" charset="-128"/>
                <a:ea typeface="Meiryo UI" panose="020B0604030504040204" pitchFamily="50" charset="-128"/>
                <a:cs typeface="Arial"/>
              </a:rPr>
              <a:t>サーバ</a:t>
            </a:r>
            <a:r>
              <a:rPr lang="en-US" altLang="zh-TW">
                <a:solidFill>
                  <a:schemeClr val="bg1"/>
                </a:solidFill>
                <a:latin typeface="Meiryo UI" panose="020B0604030504040204" pitchFamily="50" charset="-128"/>
                <a:ea typeface="Meiryo UI" panose="020B0604030504040204" pitchFamily="50" charset="-128"/>
                <a:cs typeface="Arial"/>
              </a:rPr>
              <a:t>ー</a:t>
            </a:r>
            <a:endParaRPr lang="zh-TW" altLang="en-US">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cxnSp>
        <p:nvCxnSpPr>
          <p:cNvPr id="10" name="直線單箭頭接點 9"/>
          <p:cNvCxnSpPr/>
          <p:nvPr/>
        </p:nvCxnSpPr>
        <p:spPr>
          <a:xfrm>
            <a:off x="4987636" y="3997503"/>
            <a:ext cx="21920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H="1">
            <a:off x="4987636" y="4912343"/>
            <a:ext cx="219204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5582708" y="4921579"/>
            <a:ext cx="2041005" cy="369332"/>
          </a:xfrm>
          <a:prstGeom prst="rect">
            <a:avLst/>
          </a:prstGeom>
          <a:noFill/>
        </p:spPr>
        <p:txBody>
          <a:bodyPr wrap="square" lIns="91440" tIns="45720" rIns="91440" bIns="45720" rtlCol="0" anchor="t">
            <a:spAutoFit/>
          </a:bodyPr>
          <a:lstStyle/>
          <a:p>
            <a:r>
              <a:rPr lang="en-US" altLang="zh-TW" err="1">
                <a:solidFill>
                  <a:schemeClr val="bg1"/>
                </a:solidFill>
                <a:latin typeface="Meiryo UI" panose="020B0604030504040204" pitchFamily="50" charset="-128"/>
                <a:ea typeface="Meiryo UI" panose="020B0604030504040204" pitchFamily="50" charset="-128"/>
                <a:cs typeface="Arial"/>
              </a:rPr>
              <a:t>復元</a:t>
            </a:r>
            <a:endParaRPr lang="en-US" altLang="zh-TW">
              <a:solidFill>
                <a:schemeClr val="bg1"/>
              </a:solidFill>
              <a:latin typeface="Meiryo UI" panose="020B0604030504040204" pitchFamily="50" charset="-128"/>
              <a:ea typeface="Meiryo UI" panose="020B0604030504040204" pitchFamily="50" charset="-128"/>
              <a:cs typeface="Arial"/>
            </a:endParaRPr>
          </a:p>
        </p:txBody>
      </p:sp>
      <p:sp>
        <p:nvSpPr>
          <p:cNvPr id="41" name="文字方塊 40"/>
          <p:cNvSpPr txBox="1"/>
          <p:nvPr/>
        </p:nvSpPr>
        <p:spPr>
          <a:xfrm>
            <a:off x="5582707" y="3575845"/>
            <a:ext cx="2041005" cy="369332"/>
          </a:xfrm>
          <a:prstGeom prst="rect">
            <a:avLst/>
          </a:prstGeom>
          <a:noFill/>
        </p:spPr>
        <p:txBody>
          <a:bodyPr wrap="square" lIns="91440" tIns="45720" rIns="91440" bIns="45720" rtlCol="0" anchor="t">
            <a:spAutoFit/>
          </a:bodyPr>
          <a:lstStyle/>
          <a:p>
            <a:r>
              <a:rPr lang="en-US" altLang="zh-TW" err="1">
                <a:solidFill>
                  <a:schemeClr val="bg1"/>
                </a:solidFill>
                <a:latin typeface="Meiryo UI" panose="020B0604030504040204" pitchFamily="50" charset="-128"/>
                <a:ea typeface="Meiryo UI" panose="020B0604030504040204" pitchFamily="50" charset="-128"/>
                <a:cs typeface="Arial"/>
              </a:rPr>
              <a:t>バックアップ</a:t>
            </a:r>
            <a:endParaRPr lang="en-US" altLang="zh-TW">
              <a:solidFill>
                <a:schemeClr val="bg1"/>
              </a:solidFill>
              <a:latin typeface="Meiryo UI" panose="020B0604030504040204" pitchFamily="50" charset="-128"/>
              <a:ea typeface="Meiryo UI" panose="020B0604030504040204" pitchFamily="50" charset="-128"/>
              <a:cs typeface="Arial"/>
            </a:endParaRPr>
          </a:p>
        </p:txBody>
      </p:sp>
      <p:sp>
        <p:nvSpPr>
          <p:cNvPr id="42" name="文字方塊 41"/>
          <p:cNvSpPr txBox="1"/>
          <p:nvPr/>
        </p:nvSpPr>
        <p:spPr>
          <a:xfrm>
            <a:off x="8283545" y="5106245"/>
            <a:ext cx="2041005" cy="369332"/>
          </a:xfrm>
          <a:prstGeom prst="rect">
            <a:avLst/>
          </a:prstGeom>
          <a:noFill/>
        </p:spPr>
        <p:txBody>
          <a:bodyPr wrap="square" rtlCol="0">
            <a:spAutoFit/>
          </a:bodyPr>
          <a:lstStyle/>
          <a:p>
            <a:r>
              <a:rPr lang="en-US" altLang="zh-TW">
                <a:solidFill>
                  <a:schemeClr val="bg1"/>
                </a:solidFill>
                <a:latin typeface="Meiryo UI" panose="020B0604030504040204" pitchFamily="50" charset="-128"/>
                <a:ea typeface="Meiryo UI" panose="020B0604030504040204" pitchFamily="50" charset="-128"/>
                <a:cs typeface="Arial" panose="020B0604020202020204" pitchFamily="34" charset="0"/>
              </a:rPr>
              <a:t>QNAP NAS</a:t>
            </a:r>
            <a:endParaRPr lang="zh-TW" altLang="en-US">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45" name="圖片 44" descr="一張含有 電子產品, 駕駛, 電腦 的圖片&#10;&#10;自動產生的描述">
            <a:extLst>
              <a:ext uri="{FF2B5EF4-FFF2-40B4-BE49-F238E27FC236}">
                <a16:creationId xmlns:a16="http://schemas.microsoft.com/office/drawing/2014/main" id="{B7D2DF40-D3B1-F343-5340-A6EBE00BC4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5849" y="3689335"/>
            <a:ext cx="2700838" cy="1690515"/>
          </a:xfrm>
          <a:prstGeom prst="rect">
            <a:avLst/>
          </a:prstGeom>
          <a:ln>
            <a:noFill/>
          </a:ln>
          <a:effectLst>
            <a:outerShdw blurRad="495300" dist="279400" dir="5400000" algn="t" rotWithShape="0">
              <a:prstClr val="black">
                <a:alpha val="40000"/>
              </a:prstClr>
            </a:outerShdw>
          </a:effectLst>
        </p:spPr>
      </p:pic>
      <p:pic>
        <p:nvPicPr>
          <p:cNvPr id="16" name="圖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2389" y="3469189"/>
            <a:ext cx="686645" cy="686645"/>
          </a:xfrm>
          <a:prstGeom prst="rect">
            <a:avLst/>
          </a:prstGeom>
        </p:spPr>
      </p:pic>
      <p:pic>
        <p:nvPicPr>
          <p:cNvPr id="17" name="圖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3622" y="3287422"/>
            <a:ext cx="723958" cy="723958"/>
          </a:xfrm>
          <a:prstGeom prst="rect">
            <a:avLst/>
          </a:prstGeom>
        </p:spPr>
      </p:pic>
    </p:spTree>
    <p:extLst>
      <p:ext uri="{BB962C8B-B14F-4D97-AF65-F5344CB8AC3E}">
        <p14:creationId xmlns:p14="http://schemas.microsoft.com/office/powerpoint/2010/main" val="2615091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descr="一張含有 標誌, 時鐘, 儀錶, 街道 的圖片&#10;&#10;自動產生的描述">
            <a:extLst>
              <a:ext uri="{FF2B5EF4-FFF2-40B4-BE49-F238E27FC236}">
                <a16:creationId xmlns:a16="http://schemas.microsoft.com/office/drawing/2014/main" id="{F1F79EA1-1209-324B-BD43-34B2012FB4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0332" y="3482025"/>
            <a:ext cx="1200000" cy="1200000"/>
          </a:xfrm>
          <a:prstGeom prst="roundRect">
            <a:avLst>
              <a:gd name="adj" fmla="val 10475"/>
            </a:avLst>
          </a:prstGeom>
          <a:gradFill flip="none" rotWithShape="1">
            <a:gsLst>
              <a:gs pos="0">
                <a:schemeClr val="accent1">
                  <a:lumMod val="5000"/>
                  <a:lumOff val="95000"/>
                </a:schemeClr>
              </a:gs>
              <a:gs pos="54000">
                <a:schemeClr val="bg1"/>
              </a:gs>
              <a:gs pos="100000">
                <a:schemeClr val="accent1">
                  <a:lumMod val="30000"/>
                  <a:lumOff val="70000"/>
                </a:schemeClr>
              </a:gs>
            </a:gsLst>
            <a:lin ang="5400000" scaled="1"/>
            <a:tileRect/>
          </a:gradFill>
          <a:ln>
            <a:noFill/>
          </a:ln>
          <a:effectLst>
            <a:outerShdw blurRad="431800" dist="368300" dir="5760000" sx="106000" sy="106000" algn="tl" rotWithShape="0">
              <a:prstClr val="black">
                <a:alpha val="34000"/>
              </a:prstClr>
            </a:outerShdw>
          </a:effectLst>
        </p:spPr>
      </p:pic>
      <p:pic>
        <p:nvPicPr>
          <p:cNvPr id="5" name="圖片 4" descr="Cinema28_512.png">
            <a:extLst>
              <a:ext uri="{FF2B5EF4-FFF2-40B4-BE49-F238E27FC236}">
                <a16:creationId xmlns:a16="http://schemas.microsoft.com/office/drawing/2014/main" id="{EDCBDE68-4770-1E4F-A12B-DD205021F0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5297" y="5110268"/>
            <a:ext cx="1200000" cy="1200000"/>
          </a:xfrm>
          <a:prstGeom prst="rect">
            <a:avLst/>
          </a:prstGeom>
          <a:effectLst>
            <a:outerShdw blurRad="431800" dist="368300" dir="5760000" sx="106000" sy="106000" algn="tl" rotWithShape="0">
              <a:prstClr val="black">
                <a:alpha val="34000"/>
              </a:prstClr>
            </a:outerShdw>
          </a:effectLst>
        </p:spPr>
      </p:pic>
      <p:sp>
        <p:nvSpPr>
          <p:cNvPr id="6" name="TextBox 16">
            <a:extLst>
              <a:ext uri="{FF2B5EF4-FFF2-40B4-BE49-F238E27FC236}">
                <a16:creationId xmlns:a16="http://schemas.microsoft.com/office/drawing/2014/main" id="{BE61B41B-C17F-3A4E-BF4B-C8DDF5AFB85F}"/>
              </a:ext>
            </a:extLst>
          </p:cNvPr>
          <p:cNvSpPr txBox="1"/>
          <p:nvPr/>
        </p:nvSpPr>
        <p:spPr>
          <a:xfrm>
            <a:off x="7569054" y="2032923"/>
            <a:ext cx="4034898" cy="400110"/>
          </a:xfrm>
          <a:prstGeom prst="rect">
            <a:avLst/>
          </a:prstGeom>
          <a:noFill/>
        </p:spPr>
        <p:txBody>
          <a:bodyPr wrap="square" lIns="91440" tIns="45720" rIns="91440" bIns="45720" rtlCol="0" anchor="t">
            <a:spAutoFit/>
          </a:bodyPr>
          <a:lstStyle/>
          <a:p>
            <a:pPr defTabSz="1219170">
              <a:buClr>
                <a:srgbClr val="000000"/>
              </a:buClr>
            </a:pPr>
            <a:r>
              <a:rPr lang="en-US" altLang="zh-TW" sz="2000" b="1" kern="0">
                <a:solidFill>
                  <a:schemeClr val="bg1"/>
                </a:solidFill>
                <a:latin typeface="Meiryo UI" panose="020B0604030504040204" pitchFamily="50" charset="-128"/>
                <a:ea typeface="Meiryo UI" panose="020B0604030504040204" pitchFamily="50" charset="-128"/>
                <a:cs typeface="Arial"/>
              </a:rPr>
              <a:t>Plex </a:t>
            </a:r>
            <a:r>
              <a:rPr lang="en-US" altLang="zh-TW" sz="2000" b="1" kern="0" err="1">
                <a:solidFill>
                  <a:schemeClr val="bg1"/>
                </a:solidFill>
                <a:latin typeface="Meiryo UI" panose="020B0604030504040204" pitchFamily="50" charset="-128"/>
                <a:ea typeface="Meiryo UI" panose="020B0604030504040204" pitchFamily="50" charset="-128"/>
                <a:cs typeface="Arial"/>
              </a:rPr>
              <a:t>Serverメディアストリーミング</a:t>
            </a:r>
            <a:endParaRPr lang="en-US" altLang="en-US" sz="2000" b="1" kern="0">
              <a:solidFill>
                <a:schemeClr val="bg1"/>
              </a:solidFill>
              <a:latin typeface="Meiryo UI" panose="020B0604030504040204" pitchFamily="50" charset="-128"/>
              <a:ea typeface="Meiryo UI" panose="020B0604030504040204" pitchFamily="50" charset="-128"/>
              <a:cs typeface="Arial"/>
            </a:endParaRPr>
          </a:p>
        </p:txBody>
      </p:sp>
      <p:sp>
        <p:nvSpPr>
          <p:cNvPr id="7" name="TextBox 21">
            <a:extLst>
              <a:ext uri="{FF2B5EF4-FFF2-40B4-BE49-F238E27FC236}">
                <a16:creationId xmlns:a16="http://schemas.microsoft.com/office/drawing/2014/main" id="{4F99A8CB-6BC8-814F-B1E0-2375EC32FA8D}"/>
              </a:ext>
            </a:extLst>
          </p:cNvPr>
          <p:cNvSpPr txBox="1"/>
          <p:nvPr/>
        </p:nvSpPr>
        <p:spPr>
          <a:xfrm>
            <a:off x="1980797" y="5301594"/>
            <a:ext cx="3737452" cy="802912"/>
          </a:xfrm>
          <a:prstGeom prst="rect">
            <a:avLst/>
          </a:prstGeom>
          <a:noFill/>
        </p:spPr>
        <p:txBody>
          <a:bodyPr wrap="square" lIns="91440" tIns="45720" rIns="91440" bIns="45720" rtlCol="0" anchor="t">
            <a:spAutoFit/>
          </a:bodyPr>
          <a:lstStyle/>
          <a:p>
            <a:pPr defTabSz="1219170">
              <a:lnSpc>
                <a:spcPts val="2933"/>
              </a:lnSpc>
            </a:pPr>
            <a:r>
              <a:rPr lang="en-US" sz="2000" b="1" kern="0">
                <a:solidFill>
                  <a:schemeClr val="bg1"/>
                </a:solidFill>
                <a:latin typeface="Meiryo UI" panose="020B0604030504040204" pitchFamily="50" charset="-128"/>
                <a:ea typeface="Meiryo UI" panose="020B0604030504040204" pitchFamily="50" charset="-128"/>
                <a:cs typeface="Arial"/>
                <a:sym typeface="+mn-lt"/>
              </a:rPr>
              <a:t>Cinema28</a:t>
            </a:r>
            <a:r>
              <a:rPr lang="ja-JP" altLang="en-US" sz="2000" b="1" kern="0">
                <a:solidFill>
                  <a:schemeClr val="bg1"/>
                </a:solidFill>
                <a:latin typeface="Meiryo UI" panose="020B0604030504040204" pitchFamily="50" charset="-128"/>
                <a:ea typeface="Meiryo UI" panose="020B0604030504040204" pitchFamily="50" charset="-128"/>
                <a:cs typeface="Arial"/>
                <a:sym typeface="+mn-lt"/>
              </a:rPr>
              <a:t>を</a:t>
            </a:r>
            <a:br>
              <a:rPr lang="ja-JP" altLang="en-US" sz="2000" b="1" kern="0">
                <a:solidFill>
                  <a:schemeClr val="bg1"/>
                </a:solidFill>
                <a:latin typeface="Meiryo UI" panose="020B0604030504040204" pitchFamily="50" charset="-128"/>
                <a:ea typeface="Meiryo UI" panose="020B0604030504040204" pitchFamily="50" charset="-128"/>
                <a:cs typeface="Arial"/>
                <a:sym typeface="+mn-lt"/>
              </a:rPr>
            </a:br>
            <a:r>
              <a:rPr lang="ja-JP" altLang="en-US" sz="2000" b="1" kern="0">
                <a:solidFill>
                  <a:schemeClr val="bg1"/>
                </a:solidFill>
                <a:latin typeface="Meiryo UI" panose="020B0604030504040204" pitchFamily="50" charset="-128"/>
                <a:ea typeface="Meiryo UI" panose="020B0604030504040204" pitchFamily="50" charset="-128"/>
                <a:cs typeface="Arial"/>
                <a:sym typeface="+mn-lt"/>
              </a:rPr>
              <a:t>マルチルームストリーミングに使用</a:t>
            </a:r>
            <a:endParaRPr lang="en-US">
              <a:solidFill>
                <a:schemeClr val="bg1"/>
              </a:solidFill>
              <a:latin typeface="Meiryo UI" panose="020B0604030504040204" pitchFamily="50" charset="-128"/>
              <a:ea typeface="Meiryo UI" panose="020B0604030504040204" pitchFamily="50" charset="-128"/>
            </a:endParaRPr>
          </a:p>
        </p:txBody>
      </p:sp>
      <p:sp>
        <p:nvSpPr>
          <p:cNvPr id="9" name="TextBox 11">
            <a:extLst>
              <a:ext uri="{FF2B5EF4-FFF2-40B4-BE49-F238E27FC236}">
                <a16:creationId xmlns:a16="http://schemas.microsoft.com/office/drawing/2014/main" id="{AFB9DF32-8548-4D48-A48B-45277B532DC1}"/>
              </a:ext>
            </a:extLst>
          </p:cNvPr>
          <p:cNvSpPr txBox="1"/>
          <p:nvPr/>
        </p:nvSpPr>
        <p:spPr>
          <a:xfrm>
            <a:off x="1980797" y="1950186"/>
            <a:ext cx="4006765" cy="707886"/>
          </a:xfrm>
          <a:prstGeom prst="rect">
            <a:avLst/>
          </a:prstGeom>
          <a:noFill/>
        </p:spPr>
        <p:txBody>
          <a:bodyPr wrap="square" lIns="91440" tIns="45720" rIns="91440" bIns="45720" rtlCol="0" anchor="t">
            <a:spAutoFit/>
          </a:bodyPr>
          <a:lstStyle/>
          <a:p>
            <a:pPr defTabSz="1219170"/>
            <a:r>
              <a:rPr lang="en-US" sz="2000" b="1" kern="0" err="1">
                <a:solidFill>
                  <a:schemeClr val="bg1"/>
                </a:solidFill>
                <a:latin typeface="Meiryo UI" panose="020B0604030504040204" pitchFamily="50" charset="-128"/>
                <a:ea typeface="Meiryo UI" panose="020B0604030504040204" pitchFamily="50" charset="-128"/>
                <a:cs typeface="Arial"/>
              </a:rPr>
              <a:t>QuMagie</a:t>
            </a:r>
            <a:r>
              <a:rPr lang="en-US" sz="2000" b="1" kern="0">
                <a:solidFill>
                  <a:schemeClr val="bg1"/>
                </a:solidFill>
                <a:latin typeface="Meiryo UI" panose="020B0604030504040204" pitchFamily="50" charset="-128"/>
                <a:ea typeface="Meiryo UI" panose="020B0604030504040204" pitchFamily="50" charset="-128"/>
                <a:cs typeface="Arial"/>
              </a:rPr>
              <a:t> </a:t>
            </a:r>
            <a:r>
              <a:rPr lang="en-US" sz="2000" b="1" kern="0" err="1">
                <a:solidFill>
                  <a:schemeClr val="bg1"/>
                </a:solidFill>
                <a:latin typeface="Meiryo UI" panose="020B0604030504040204" pitchFamily="50" charset="-128"/>
                <a:ea typeface="Meiryo UI" panose="020B0604030504040204" pitchFamily="50" charset="-128"/>
                <a:cs typeface="Arial"/>
              </a:rPr>
              <a:t>AIスマートフォトアルバムと自動分類</a:t>
            </a:r>
            <a:endParaRPr lang="en-US" err="1">
              <a:solidFill>
                <a:schemeClr val="bg1"/>
              </a:solidFill>
              <a:latin typeface="Meiryo UI" panose="020B0604030504040204" pitchFamily="50" charset="-128"/>
              <a:ea typeface="Meiryo UI" panose="020B0604030504040204" pitchFamily="50" charset="-128"/>
            </a:endParaRPr>
          </a:p>
        </p:txBody>
      </p:sp>
      <p:pic>
        <p:nvPicPr>
          <p:cNvPr id="12" name="Shape 328">
            <a:extLst>
              <a:ext uri="{FF2B5EF4-FFF2-40B4-BE49-F238E27FC236}">
                <a16:creationId xmlns:a16="http://schemas.microsoft.com/office/drawing/2014/main" id="{0ABDEA6E-FFA2-1042-B82C-ABB12D1FD8BE}"/>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38869" y="1827212"/>
            <a:ext cx="1200000" cy="1200000"/>
          </a:xfrm>
          <a:prstGeom prst="rect">
            <a:avLst/>
          </a:prstGeom>
          <a:noFill/>
          <a:ln>
            <a:noFill/>
          </a:ln>
          <a:effectLst>
            <a:outerShdw blurRad="431800" dist="368300" dir="5760000" sx="106000" sy="106000" algn="tl" rotWithShape="0">
              <a:prstClr val="black">
                <a:alpha val="34000"/>
              </a:prstClr>
            </a:outerShdw>
          </a:effectLst>
        </p:spPr>
      </p:pic>
      <p:sp>
        <p:nvSpPr>
          <p:cNvPr id="14" name="TextBox 11">
            <a:extLst>
              <a:ext uri="{FF2B5EF4-FFF2-40B4-BE49-F238E27FC236}">
                <a16:creationId xmlns:a16="http://schemas.microsoft.com/office/drawing/2014/main" id="{E0A7F077-8E23-CD48-B53E-F1554CBE639C}"/>
              </a:ext>
            </a:extLst>
          </p:cNvPr>
          <p:cNvSpPr txBox="1"/>
          <p:nvPr/>
        </p:nvSpPr>
        <p:spPr>
          <a:xfrm>
            <a:off x="1969120" y="3693671"/>
            <a:ext cx="4259499" cy="788934"/>
          </a:xfrm>
          <a:prstGeom prst="rect">
            <a:avLst/>
          </a:prstGeom>
          <a:noFill/>
        </p:spPr>
        <p:txBody>
          <a:bodyPr wrap="none" lIns="91440" tIns="45720" rIns="91440" bIns="45720" rtlCol="0" anchor="t">
            <a:spAutoFit/>
          </a:bodyPr>
          <a:lstStyle/>
          <a:p>
            <a:pPr defTabSz="1219170">
              <a:lnSpc>
                <a:spcPts val="2933"/>
              </a:lnSpc>
              <a:buClr>
                <a:srgbClr val="000000"/>
              </a:buClr>
            </a:pPr>
            <a:r>
              <a:rPr lang="en-US" altLang="zh-TW" b="1" kern="0">
                <a:solidFill>
                  <a:schemeClr val="bg1"/>
                </a:solidFill>
                <a:latin typeface="Meiryo UI" panose="020B0604030504040204" pitchFamily="50" charset="-128"/>
                <a:ea typeface="Meiryo UI" panose="020B0604030504040204" pitchFamily="50" charset="-128"/>
                <a:cs typeface="Arial"/>
                <a:sym typeface="+mn-lt"/>
              </a:rPr>
              <a:t>CAYIN </a:t>
            </a:r>
            <a:r>
              <a:rPr lang="en-US" altLang="zh-TW" b="1" kern="0" err="1">
                <a:solidFill>
                  <a:schemeClr val="bg1"/>
                </a:solidFill>
                <a:latin typeface="Meiryo UI" panose="020B0604030504040204" pitchFamily="50" charset="-128"/>
                <a:ea typeface="Meiryo UI" panose="020B0604030504040204" pitchFamily="50" charset="-128"/>
                <a:cs typeface="Arial"/>
                <a:sym typeface="+mn-lt"/>
              </a:rPr>
              <a:t>MediaSign</a:t>
            </a:r>
            <a:r>
              <a:rPr lang="en-US" altLang="zh-TW" b="1" kern="0">
                <a:solidFill>
                  <a:schemeClr val="bg1"/>
                </a:solidFill>
                <a:latin typeface="Meiryo UI" panose="020B0604030504040204" pitchFamily="50" charset="-128"/>
                <a:ea typeface="Meiryo UI" panose="020B0604030504040204" pitchFamily="50" charset="-128"/>
                <a:cs typeface="Arial"/>
                <a:sym typeface="+mn-lt"/>
              </a:rPr>
              <a:t> Player​</a:t>
            </a:r>
            <a:endParaRPr lang="en-US" altLang="zh-TW" b="1" kern="0">
              <a:solidFill>
                <a:schemeClr val="bg1"/>
              </a:solidFill>
              <a:latin typeface="Meiryo UI" panose="020B0604030504040204" pitchFamily="50" charset="-128"/>
              <a:ea typeface="Meiryo UI" panose="020B0604030504040204" pitchFamily="50" charset="-128"/>
              <a:cs typeface="Arial"/>
            </a:endParaRPr>
          </a:p>
          <a:p>
            <a:pPr defTabSz="1219170">
              <a:lnSpc>
                <a:spcPts val="2933"/>
              </a:lnSpc>
              <a:buClr>
                <a:srgbClr val="000000"/>
              </a:buClr>
            </a:pPr>
            <a:r>
              <a:rPr lang="en-US" altLang="zh-TW" b="1" kern="0">
                <a:solidFill>
                  <a:schemeClr val="bg1"/>
                </a:solidFill>
                <a:latin typeface="Meiryo UI" panose="020B0604030504040204" pitchFamily="50" charset="-128"/>
                <a:ea typeface="Meiryo UI" panose="020B0604030504040204" pitchFamily="50" charset="-128"/>
                <a:cs typeface="Arial"/>
                <a:sym typeface="+mn-lt"/>
              </a:rPr>
              <a:t>HEVC (H.265)</a:t>
            </a:r>
            <a:r>
              <a:rPr lang="en-US" altLang="zh-TW" b="1" kern="0" err="1">
                <a:solidFill>
                  <a:schemeClr val="bg1"/>
                </a:solidFill>
                <a:latin typeface="Meiryo UI" panose="020B0604030504040204" pitchFamily="50" charset="-128"/>
                <a:ea typeface="Meiryo UI" panose="020B0604030504040204" pitchFamily="50" charset="-128"/>
                <a:cs typeface="Arial"/>
                <a:sym typeface="+mn-lt"/>
              </a:rPr>
              <a:t>ビデオトランスコーディング</a:t>
            </a:r>
            <a:endParaRPr lang="en-US" b="1" kern="0">
              <a:solidFill>
                <a:schemeClr val="bg1"/>
              </a:solidFill>
              <a:latin typeface="Meiryo UI" panose="020B0604030504040204" pitchFamily="50" charset="-128"/>
              <a:ea typeface="Meiryo UI" panose="020B0604030504040204" pitchFamily="50" charset="-128"/>
              <a:cs typeface="Arial"/>
            </a:endParaRPr>
          </a:p>
        </p:txBody>
      </p:sp>
      <p:pic>
        <p:nvPicPr>
          <p:cNvPr id="21" name="圖形 20">
            <a:extLst>
              <a:ext uri="{FF2B5EF4-FFF2-40B4-BE49-F238E27FC236}">
                <a16:creationId xmlns:a16="http://schemas.microsoft.com/office/drawing/2014/main" id="{1760FD05-5EAD-4B68-8A4D-88D7C32162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82924" y="4603951"/>
            <a:ext cx="2614790" cy="2165086"/>
          </a:xfrm>
          <a:prstGeom prst="rect">
            <a:avLst/>
          </a:prstGeom>
          <a:effectLst>
            <a:outerShdw blurRad="304800" dist="114300" dir="4320000" algn="tl" rotWithShape="0">
              <a:prstClr val="black">
                <a:alpha val="19000"/>
              </a:prstClr>
            </a:outerShdw>
          </a:effectLst>
        </p:spPr>
      </p:pic>
      <p:pic>
        <p:nvPicPr>
          <p:cNvPr id="17" name="圖片 14" descr="一張含有 向量圖形 的圖片&#10;&#10;描述是以高可信度產生">
            <a:extLst>
              <a:ext uri="{FF2B5EF4-FFF2-40B4-BE49-F238E27FC236}">
                <a16:creationId xmlns:a16="http://schemas.microsoft.com/office/drawing/2014/main" id="{693D361E-FD8B-8040-B727-28B8BD13646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4393" y="1839631"/>
            <a:ext cx="1265012" cy="1265012"/>
          </a:xfrm>
          <a:prstGeom prst="rect">
            <a:avLst/>
          </a:prstGeom>
          <a:effectLst>
            <a:outerShdw blurRad="431800" dist="368300" dir="5760000" sx="106000" sy="106000" algn="tl" rotWithShape="0">
              <a:prstClr val="black">
                <a:alpha val="34000"/>
              </a:prstClr>
            </a:outerShdw>
          </a:effectLst>
        </p:spPr>
      </p:pic>
      <p:sp>
        <p:nvSpPr>
          <p:cNvPr id="3" name="標題 1">
            <a:extLst>
              <a:ext uri="{FF2B5EF4-FFF2-40B4-BE49-F238E27FC236}">
                <a16:creationId xmlns:a16="http://schemas.microsoft.com/office/drawing/2014/main" id="{61ED84A7-5B9A-1F1E-9ED4-0F64DB976718}"/>
              </a:ext>
            </a:extLst>
          </p:cNvPr>
          <p:cNvSpPr txBox="1">
            <a:spLocks/>
          </p:cNvSpPr>
          <p:nvPr/>
        </p:nvSpPr>
        <p:spPr>
          <a:xfrm>
            <a:off x="0" y="254329"/>
            <a:ext cx="12191999" cy="1379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5100"/>
              </a:lnSpc>
            </a:pPr>
            <a:r>
              <a:rPr lang="ja-JP" altLang="en-US" b="1">
                <a:solidFill>
                  <a:srgbClr val="E1BA87"/>
                </a:solidFill>
                <a:latin typeface="Meiryo UI" panose="020B0604030504040204" pitchFamily="50" charset="-128"/>
                <a:ea typeface="Meiryo UI" panose="020B0604030504040204" pitchFamily="50" charset="-128"/>
                <a:cs typeface="Arial"/>
                <a:sym typeface="+mn-lt"/>
              </a:rPr>
              <a:t>高性能マルチメディア</a:t>
            </a:r>
            <a:br>
              <a:rPr lang="en-US" altLang="ja-JP" b="1">
                <a:latin typeface="Meiryo UI" panose="020B0604030504040204" pitchFamily="50" charset="-128"/>
                <a:ea typeface="Meiryo UI" panose="020B0604030504040204" pitchFamily="50" charset="-128"/>
                <a:cs typeface="Arial"/>
              </a:rPr>
            </a:br>
            <a:r>
              <a:rPr lang="ja-JP" altLang="en-US" b="1">
                <a:solidFill>
                  <a:srgbClr val="E1BA87"/>
                </a:solidFill>
                <a:latin typeface="Meiryo UI" panose="020B0604030504040204" pitchFamily="50" charset="-128"/>
                <a:ea typeface="Meiryo UI" panose="020B0604030504040204" pitchFamily="50" charset="-128"/>
                <a:cs typeface="Arial"/>
                <a:sym typeface="+mn-lt"/>
              </a:rPr>
              <a:t>管理</a:t>
            </a:r>
            <a:r>
              <a:rPr lang="en-US" b="1">
                <a:solidFill>
                  <a:srgbClr val="E1BA87"/>
                </a:solidFill>
                <a:latin typeface="Meiryo UI" panose="020B0604030504040204" pitchFamily="50" charset="-128"/>
                <a:ea typeface="Meiryo UI" panose="020B0604030504040204" pitchFamily="50" charset="-128"/>
                <a:cs typeface="Arial"/>
                <a:sym typeface="+mn-lt"/>
              </a:rPr>
              <a:t>＆</a:t>
            </a:r>
            <a:r>
              <a:rPr lang="ja-JP" altLang="en-US" b="1">
                <a:solidFill>
                  <a:srgbClr val="E1BA87"/>
                </a:solidFill>
                <a:latin typeface="Meiryo UI" panose="020B0604030504040204" pitchFamily="50" charset="-128"/>
                <a:ea typeface="Meiryo UI" panose="020B0604030504040204" pitchFamily="50" charset="-128"/>
                <a:cs typeface="Arial"/>
                <a:sym typeface="+mn-lt"/>
              </a:rPr>
              <a:t>ストリーミングプラットフォーム</a:t>
            </a:r>
            <a:endParaRPr lang="en-US" altLang="zh-TW">
              <a:latin typeface="Meiryo UI" panose="020B0604030504040204" pitchFamily="50" charset="-128"/>
              <a:ea typeface="Meiryo UI" panose="020B0604030504040204" pitchFamily="50" charset="-128"/>
            </a:endParaRPr>
          </a:p>
        </p:txBody>
      </p:sp>
      <p:pic>
        <p:nvPicPr>
          <p:cNvPr id="8" name="圖片 7" descr="一張含有 圖形, 字型, 圓形, 印刷術 的圖片&#10;&#10;自動產生的描述">
            <a:extLst>
              <a:ext uri="{FF2B5EF4-FFF2-40B4-BE49-F238E27FC236}">
                <a16:creationId xmlns:a16="http://schemas.microsoft.com/office/drawing/2014/main" id="{598291E5-7CF8-ADC6-B11F-847B81318A83}"/>
              </a:ext>
            </a:extLst>
          </p:cNvPr>
          <p:cNvPicPr>
            <a:picLocks noChangeAspect="1"/>
          </p:cNvPicPr>
          <p:nvPr/>
        </p:nvPicPr>
        <p:blipFill>
          <a:blip r:embed="rId9"/>
          <a:stretch>
            <a:fillRect/>
          </a:stretch>
        </p:blipFill>
        <p:spPr>
          <a:xfrm>
            <a:off x="6240210" y="3913468"/>
            <a:ext cx="1208049" cy="369850"/>
          </a:xfrm>
          <a:prstGeom prst="rect">
            <a:avLst/>
          </a:prstGeom>
        </p:spPr>
      </p:pic>
      <p:sp>
        <p:nvSpPr>
          <p:cNvPr id="2" name="TextBox 16">
            <a:extLst>
              <a:ext uri="{FF2B5EF4-FFF2-40B4-BE49-F238E27FC236}">
                <a16:creationId xmlns:a16="http://schemas.microsoft.com/office/drawing/2014/main" id="{BF962C90-69FC-479D-C4DE-62F8DF716419}"/>
              </a:ext>
            </a:extLst>
          </p:cNvPr>
          <p:cNvSpPr txBox="1"/>
          <p:nvPr/>
        </p:nvSpPr>
        <p:spPr>
          <a:xfrm>
            <a:off x="7569054" y="3613205"/>
            <a:ext cx="4034898" cy="1015663"/>
          </a:xfrm>
          <a:prstGeom prst="rect">
            <a:avLst/>
          </a:prstGeom>
          <a:noFill/>
        </p:spPr>
        <p:txBody>
          <a:bodyPr wrap="square" lIns="91440" tIns="45720" rIns="91440" bIns="45720" rtlCol="0" anchor="t">
            <a:spAutoFit/>
          </a:bodyPr>
          <a:lstStyle/>
          <a:p>
            <a:pPr defTabSz="1219170"/>
            <a:r>
              <a:rPr lang="en-US" sz="2000" b="1" kern="0">
                <a:solidFill>
                  <a:schemeClr val="bg1"/>
                </a:solidFill>
                <a:latin typeface="Meiryo UI" panose="020B0604030504040204" pitchFamily="50" charset="-128"/>
                <a:ea typeface="Meiryo UI" panose="020B0604030504040204" pitchFamily="50" charset="-128"/>
                <a:cs typeface="Arial"/>
              </a:rPr>
              <a:t>Roon</a:t>
            </a:r>
            <a:r>
              <a:rPr lang="ja-JP" altLang="en-US" sz="2000" b="1" kern="0">
                <a:solidFill>
                  <a:schemeClr val="bg1"/>
                </a:solidFill>
                <a:latin typeface="Meiryo UI" panose="020B0604030504040204" pitchFamily="50" charset="-128"/>
                <a:ea typeface="Meiryo UI" panose="020B0604030504040204" pitchFamily="50" charset="-128"/>
                <a:cs typeface="Arial"/>
              </a:rPr>
              <a:t>サーバーは</a:t>
            </a:r>
            <a:r>
              <a:rPr lang="en-US" sz="2000" b="1" kern="0">
                <a:solidFill>
                  <a:schemeClr val="bg1"/>
                </a:solidFill>
                <a:latin typeface="Meiryo UI" panose="020B0604030504040204" pitchFamily="50" charset="-128"/>
                <a:ea typeface="Meiryo UI" panose="020B0604030504040204" pitchFamily="50" charset="-128"/>
                <a:cs typeface="Arial"/>
              </a:rPr>
              <a:t>、NAS</a:t>
            </a:r>
            <a:r>
              <a:rPr lang="ja-JP" altLang="en-US" sz="2000" b="1" kern="0">
                <a:solidFill>
                  <a:schemeClr val="bg1"/>
                </a:solidFill>
                <a:latin typeface="Meiryo UI" panose="020B0604030504040204" pitchFamily="50" charset="-128"/>
                <a:ea typeface="Meiryo UI" panose="020B0604030504040204" pitchFamily="50" charset="-128"/>
                <a:cs typeface="Arial"/>
              </a:rPr>
              <a:t>に保存されている音楽ライブラリ全体を識別します</a:t>
            </a:r>
            <a:endParaRPr lang="en-US" sz="2000" b="1" kern="0">
              <a:solidFill>
                <a:schemeClr val="bg1"/>
              </a:solidFill>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2440946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descr="一張含有 文字 的圖片&#10;&#10;自動產生的描述">
            <a:extLst>
              <a:ext uri="{FF2B5EF4-FFF2-40B4-BE49-F238E27FC236}">
                <a16:creationId xmlns:a16="http://schemas.microsoft.com/office/drawing/2014/main" id="{C8281D61-7983-AFE3-07F5-20BA227F68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8487" y="3104657"/>
            <a:ext cx="7009491" cy="344845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7" name="文字方塊 2">
            <a:extLst>
              <a:ext uri="{FF2B5EF4-FFF2-40B4-BE49-F238E27FC236}">
                <a16:creationId xmlns:a16="http://schemas.microsoft.com/office/drawing/2014/main" id="{828C764C-8578-4274-12CE-67A7B6F4A200}"/>
              </a:ext>
            </a:extLst>
          </p:cNvPr>
          <p:cNvSpPr txBox="1"/>
          <p:nvPr/>
        </p:nvSpPr>
        <p:spPr>
          <a:xfrm>
            <a:off x="267957" y="1570212"/>
            <a:ext cx="11385497" cy="113556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solidFill>
                  <a:schemeClr val="bg1"/>
                </a:solidFill>
                <a:latin typeface="Meiryo UI" panose="020B0604030504040204" pitchFamily="50" charset="-128"/>
                <a:ea typeface="Meiryo UI" panose="020B0604030504040204" pitchFamily="50" charset="-128"/>
                <a:cs typeface="Arial"/>
                <a:sym typeface="+mn-lt"/>
              </a:rPr>
              <a:t>TBS-h574TXはスナップショットをサポートしており、写真を撮るように、数秒以内にNASシステムとデータの完全なステータスが記録されます。 </a:t>
            </a:r>
            <a:endParaRPr lang="en-US">
              <a:latin typeface="Meiryo UI" panose="020B0604030504040204" pitchFamily="50" charset="-128"/>
              <a:ea typeface="Meiryo UI" panose="020B0604030504040204" pitchFamily="50" charset="-128"/>
            </a:endParaRPr>
          </a:p>
          <a:p>
            <a:pPr>
              <a:lnSpc>
                <a:spcPct val="130000"/>
              </a:lnSpc>
            </a:pPr>
            <a:r>
              <a:rPr lang="en-US">
                <a:solidFill>
                  <a:schemeClr val="bg1"/>
                </a:solidFill>
                <a:latin typeface="Meiryo UI" panose="020B0604030504040204" pitchFamily="50" charset="-128"/>
                <a:ea typeface="Meiryo UI" panose="020B0604030504040204" pitchFamily="50" charset="-128"/>
                <a:cs typeface="Arial"/>
                <a:sym typeface="+mn-lt"/>
              </a:rPr>
              <a:t>QTSは最大1,024スナップショット、QuTS heroは最大65,536スナップショットをサポートします。</a:t>
            </a:r>
            <a:endParaRPr lang="zh-TW">
              <a:solidFill>
                <a:schemeClr val="bg1"/>
              </a:solidFill>
              <a:latin typeface="Meiryo UI" panose="020B0604030504040204" pitchFamily="50" charset="-128"/>
              <a:ea typeface="Meiryo UI" panose="020B0604030504040204" pitchFamily="50" charset="-128"/>
            </a:endParaRPr>
          </a:p>
        </p:txBody>
      </p:sp>
      <p:pic>
        <p:nvPicPr>
          <p:cNvPr id="18" name="圖片 17">
            <a:extLst>
              <a:ext uri="{FF2B5EF4-FFF2-40B4-BE49-F238E27FC236}">
                <a16:creationId xmlns:a16="http://schemas.microsoft.com/office/drawing/2014/main" id="{735DF544-E006-E8BC-E039-5845EDB840F6}"/>
              </a:ext>
            </a:extLst>
          </p:cNvPr>
          <p:cNvPicPr>
            <a:picLocks noChangeAspect="1"/>
          </p:cNvPicPr>
          <p:nvPr/>
        </p:nvPicPr>
        <p:blipFill>
          <a:blip r:embed="rId4"/>
          <a:srcRect/>
          <a:stretch/>
        </p:blipFill>
        <p:spPr>
          <a:xfrm>
            <a:off x="4495287" y="5346751"/>
            <a:ext cx="1306512" cy="1306512"/>
          </a:xfrm>
          <a:prstGeom prst="roundRect">
            <a:avLst>
              <a:gd name="adj" fmla="val 0"/>
            </a:avLst>
          </a:prstGeom>
          <a:ln>
            <a:noFill/>
          </a:ln>
          <a:effectLst>
            <a:outerShdw blurRad="431800" dist="368300" dir="5760000" algn="tr" rotWithShape="0">
              <a:srgbClr val="09000C">
                <a:alpha val="34000"/>
              </a:srgbClr>
            </a:outerShdw>
          </a:effectLst>
          <a:scene3d>
            <a:camera prst="orthographicFront"/>
            <a:lightRig rig="contrasting" dir="t">
              <a:rot lat="0" lon="0" rev="4200000"/>
            </a:lightRig>
          </a:scene3d>
          <a:sp3d prstMaterial="plastic">
            <a:contourClr>
              <a:srgbClr val="969696"/>
            </a:contourClr>
          </a:sp3d>
        </p:spPr>
      </p:pic>
      <p:sp>
        <p:nvSpPr>
          <p:cNvPr id="19" name="文字方塊 4">
            <a:extLst>
              <a:ext uri="{FF2B5EF4-FFF2-40B4-BE49-F238E27FC236}">
                <a16:creationId xmlns:a16="http://schemas.microsoft.com/office/drawing/2014/main" id="{C4FABD84-43D1-5931-5A78-F20D4D1870AB}"/>
              </a:ext>
            </a:extLst>
          </p:cNvPr>
          <p:cNvSpPr txBox="1"/>
          <p:nvPr/>
        </p:nvSpPr>
        <p:spPr>
          <a:xfrm>
            <a:off x="263616" y="2904439"/>
            <a:ext cx="3684130" cy="408189"/>
          </a:xfrm>
          <a:prstGeom prst="rect">
            <a:avLst/>
          </a:prstGeom>
          <a:gradFill>
            <a:gsLst>
              <a:gs pos="8000">
                <a:srgbClr val="C00000"/>
              </a:gs>
              <a:gs pos="100000">
                <a:srgbClr val="FE4F00"/>
              </a:gs>
            </a:gsLst>
            <a:lin ang="0" scaled="0"/>
          </a:gra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ja-JP" altLang="en-US" b="1">
                <a:solidFill>
                  <a:schemeClr val="bg1"/>
                </a:solidFill>
                <a:latin typeface="Meiryo UI" panose="020B0604030504040204" pitchFamily="50" charset="-128"/>
                <a:ea typeface="Meiryo UI" panose="020B0604030504040204" pitchFamily="50" charset="-128"/>
                <a:cs typeface="Arial"/>
                <a:sym typeface="+mn-lt"/>
              </a:rPr>
              <a:t>拡大するランサムウェアの脅威を軽減</a:t>
            </a:r>
            <a:endParaRPr lang="en-US" b="1">
              <a:solidFill>
                <a:schemeClr val="bg1"/>
              </a:solidFill>
              <a:latin typeface="Meiryo UI" panose="020B0604030504040204" pitchFamily="50" charset="-128"/>
              <a:ea typeface="Meiryo UI" panose="020B0604030504040204" pitchFamily="50" charset="-128"/>
            </a:endParaRPr>
          </a:p>
        </p:txBody>
      </p:sp>
      <p:sp>
        <p:nvSpPr>
          <p:cNvPr id="20" name="文字方塊 5">
            <a:extLst>
              <a:ext uri="{FF2B5EF4-FFF2-40B4-BE49-F238E27FC236}">
                <a16:creationId xmlns:a16="http://schemas.microsoft.com/office/drawing/2014/main" id="{02F51D8D-F31D-8F49-597A-98180C2FA50F}"/>
              </a:ext>
            </a:extLst>
          </p:cNvPr>
          <p:cNvSpPr txBox="1"/>
          <p:nvPr/>
        </p:nvSpPr>
        <p:spPr>
          <a:xfrm>
            <a:off x="263616" y="3716969"/>
            <a:ext cx="4223608" cy="26314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400"/>
              </a:lnSpc>
              <a:spcBef>
                <a:spcPts val="600"/>
              </a:spcBef>
            </a:pPr>
            <a:r>
              <a:rPr lang="en-US" altLang="zh-TW" sz="1400" b="1" dirty="0">
                <a:solidFill>
                  <a:srgbClr val="FE4F00"/>
                </a:solidFill>
                <a:latin typeface="Meiryo UI" panose="020B0604030504040204" pitchFamily="50" charset="-128"/>
                <a:ea typeface="Meiryo UI" panose="020B0604030504040204" pitchFamily="50" charset="-128"/>
                <a:cs typeface="Arial"/>
                <a:sym typeface="+mn-lt"/>
              </a:rPr>
              <a:t>Step 1 ​</a:t>
            </a:r>
            <a:endParaRPr lang="en-US" altLang="zh-TW" sz="1400" b="1" dirty="0">
              <a:solidFill>
                <a:srgbClr val="FE4F00"/>
              </a:solidFill>
              <a:latin typeface="Meiryo UI" panose="020B0604030504040204" pitchFamily="50" charset="-128"/>
              <a:ea typeface="Meiryo UI" panose="020B0604030504040204" pitchFamily="50" charset="-128"/>
              <a:cs typeface="Arial"/>
            </a:endParaRPr>
          </a:p>
          <a:p>
            <a:pPr>
              <a:lnSpc>
                <a:spcPts val="2400"/>
              </a:lnSpc>
              <a:spcBef>
                <a:spcPts val="600"/>
              </a:spcBef>
            </a:pPr>
            <a:r>
              <a:rPr lang="en-US" sz="1400" b="1" dirty="0" err="1">
                <a:solidFill>
                  <a:schemeClr val="bg1"/>
                </a:solidFill>
                <a:latin typeface="Meiryo UI" panose="020B0604030504040204" pitchFamily="50" charset="-128"/>
                <a:ea typeface="Meiryo UI" panose="020B0604030504040204" pitchFamily="50" charset="-128"/>
                <a:cs typeface="Arial"/>
                <a:sym typeface="+mn-lt"/>
              </a:rPr>
              <a:t>定期的なアップデートとマルウェアリムーバーの使用</a:t>
            </a:r>
            <a:endParaRPr lang="en-US" sz="1600" b="1" dirty="0">
              <a:solidFill>
                <a:schemeClr val="bg1"/>
              </a:solidFill>
              <a:latin typeface="Meiryo UI" panose="020B0604030504040204" pitchFamily="50" charset="-128"/>
              <a:ea typeface="Meiryo UI" panose="020B0604030504040204" pitchFamily="50" charset="-128"/>
            </a:endParaRPr>
          </a:p>
          <a:p>
            <a:pPr>
              <a:lnSpc>
                <a:spcPts val="2400"/>
              </a:lnSpc>
              <a:spcBef>
                <a:spcPts val="600"/>
              </a:spcBef>
            </a:pPr>
            <a:r>
              <a:rPr lang="en-US" altLang="zh-TW" sz="1400" b="1" dirty="0">
                <a:solidFill>
                  <a:srgbClr val="FE4F00"/>
                </a:solidFill>
                <a:latin typeface="Meiryo UI" panose="020B0604030504040204" pitchFamily="50" charset="-128"/>
                <a:ea typeface="Meiryo UI" panose="020B0604030504040204" pitchFamily="50" charset="-128"/>
                <a:cs typeface="Arial"/>
                <a:sym typeface="+mn-lt"/>
              </a:rPr>
              <a:t>Step 2​</a:t>
            </a:r>
            <a:endParaRPr lang="en-US" altLang="zh-TW" sz="1400" b="1" dirty="0">
              <a:solidFill>
                <a:srgbClr val="FE4F00"/>
              </a:solidFill>
              <a:latin typeface="Meiryo UI" panose="020B0604030504040204" pitchFamily="50" charset="-128"/>
              <a:ea typeface="Meiryo UI" panose="020B0604030504040204" pitchFamily="50" charset="-128"/>
              <a:cs typeface="Arial"/>
            </a:endParaRPr>
          </a:p>
          <a:p>
            <a:pPr>
              <a:lnSpc>
                <a:spcPts val="2400"/>
              </a:lnSpc>
              <a:spcBef>
                <a:spcPts val="600"/>
              </a:spcBef>
            </a:pPr>
            <a:r>
              <a:rPr lang="en-US" sz="1400" b="1" dirty="0" err="1">
                <a:solidFill>
                  <a:schemeClr val="bg1"/>
                </a:solidFill>
                <a:latin typeface="Meiryo UI" panose="020B0604030504040204" pitchFamily="50" charset="-128"/>
                <a:ea typeface="Meiryo UI" panose="020B0604030504040204" pitchFamily="50" charset="-128"/>
                <a:cs typeface="Arial"/>
                <a:sym typeface="+mn-lt"/>
              </a:rPr>
              <a:t>NASへの定期的なバックアップと、複数バージョンのスナップショットの作成</a:t>
            </a:r>
            <a:endParaRPr lang="en-US" sz="1600" b="1" dirty="0">
              <a:solidFill>
                <a:schemeClr val="bg1"/>
              </a:solidFill>
              <a:latin typeface="Meiryo UI" panose="020B0604030504040204" pitchFamily="50" charset="-128"/>
              <a:ea typeface="Meiryo UI" panose="020B0604030504040204" pitchFamily="50" charset="-128"/>
            </a:endParaRPr>
          </a:p>
          <a:p>
            <a:pPr>
              <a:lnSpc>
                <a:spcPts val="2400"/>
              </a:lnSpc>
              <a:spcBef>
                <a:spcPts val="600"/>
              </a:spcBef>
            </a:pPr>
            <a:r>
              <a:rPr lang="en-US" altLang="zh-TW" sz="1400" b="1" dirty="0">
                <a:solidFill>
                  <a:srgbClr val="FE4F00"/>
                </a:solidFill>
                <a:latin typeface="Meiryo UI" panose="020B0604030504040204" pitchFamily="50" charset="-128"/>
                <a:ea typeface="Meiryo UI" panose="020B0604030504040204" pitchFamily="50" charset="-128"/>
                <a:cs typeface="Arial"/>
                <a:sym typeface="+mn-lt"/>
              </a:rPr>
              <a:t>Step 3​</a:t>
            </a:r>
            <a:endParaRPr lang="en-US" altLang="zh-TW" sz="1400" b="1" dirty="0">
              <a:solidFill>
                <a:srgbClr val="FE4F00"/>
              </a:solidFill>
              <a:latin typeface="Meiryo UI" panose="020B0604030504040204" pitchFamily="50" charset="-128"/>
              <a:ea typeface="Meiryo UI" panose="020B0604030504040204" pitchFamily="50" charset="-128"/>
              <a:cs typeface="Arial"/>
            </a:endParaRPr>
          </a:p>
          <a:p>
            <a:pPr>
              <a:lnSpc>
                <a:spcPts val="2400"/>
              </a:lnSpc>
              <a:spcBef>
                <a:spcPts val="600"/>
              </a:spcBef>
            </a:pPr>
            <a:r>
              <a:rPr lang="en-US" sz="1400" b="1" dirty="0" err="1">
                <a:solidFill>
                  <a:schemeClr val="bg1"/>
                </a:solidFill>
                <a:latin typeface="Meiryo UI" panose="020B0604030504040204" pitchFamily="50" charset="-128"/>
                <a:ea typeface="Meiryo UI" panose="020B0604030504040204" pitchFamily="50" charset="-128"/>
                <a:cs typeface="Arial"/>
                <a:sym typeface="+mn-lt"/>
              </a:rPr>
              <a:t>スナップショットを別のQNAP</a:t>
            </a:r>
            <a:r>
              <a:rPr lang="en-US" sz="1400" b="1" dirty="0">
                <a:solidFill>
                  <a:schemeClr val="bg1"/>
                </a:solidFill>
                <a:latin typeface="Meiryo UI" panose="020B0604030504040204" pitchFamily="50" charset="-128"/>
                <a:ea typeface="Meiryo UI" panose="020B0604030504040204" pitchFamily="50" charset="-128"/>
                <a:cs typeface="Arial"/>
                <a:sym typeface="+mn-lt"/>
              </a:rPr>
              <a:t> </a:t>
            </a:r>
            <a:r>
              <a:rPr lang="en-US" sz="1400" b="1" dirty="0" err="1">
                <a:solidFill>
                  <a:schemeClr val="bg1"/>
                </a:solidFill>
                <a:latin typeface="Meiryo UI" panose="020B0604030504040204" pitchFamily="50" charset="-128"/>
                <a:ea typeface="Meiryo UI" panose="020B0604030504040204" pitchFamily="50" charset="-128"/>
                <a:cs typeface="Arial"/>
                <a:sym typeface="+mn-lt"/>
              </a:rPr>
              <a:t>NASにバックアップする</a:t>
            </a:r>
            <a:endParaRPr lang="zh-TW" sz="1600" b="1" dirty="0">
              <a:solidFill>
                <a:schemeClr val="bg1"/>
              </a:solidFill>
              <a:latin typeface="Meiryo UI" panose="020B0604030504040204" pitchFamily="50" charset="-128"/>
              <a:ea typeface="Meiryo UI" panose="020B0604030504040204" pitchFamily="50" charset="-128"/>
            </a:endParaRPr>
          </a:p>
        </p:txBody>
      </p:sp>
      <p:sp>
        <p:nvSpPr>
          <p:cNvPr id="2" name="標題 1">
            <a:extLst>
              <a:ext uri="{FF2B5EF4-FFF2-40B4-BE49-F238E27FC236}">
                <a16:creationId xmlns:a16="http://schemas.microsoft.com/office/drawing/2014/main" id="{3621A696-9427-AACC-D6EE-EB34E3DFF950}"/>
              </a:ext>
            </a:extLst>
          </p:cNvPr>
          <p:cNvSpPr txBox="1">
            <a:spLocks/>
          </p:cNvSpPr>
          <p:nvPr/>
        </p:nvSpPr>
        <p:spPr>
          <a:xfrm>
            <a:off x="0" y="38743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ja-JP" altLang="en-US" b="1">
                <a:solidFill>
                  <a:srgbClr val="E1BA87"/>
                </a:solidFill>
                <a:latin typeface="Meiryo UI" panose="020B0604030504040204" pitchFamily="50" charset="-128"/>
                <a:ea typeface="Meiryo UI" panose="020B0604030504040204" pitchFamily="50" charset="-128"/>
                <a:cs typeface="Arial"/>
                <a:sym typeface="+mn-lt"/>
              </a:rPr>
              <a:t>スナップショットでデータを保存/復元</a:t>
            </a:r>
            <a:br>
              <a:rPr lang="en-US" altLang="ja-JP" b="1">
                <a:latin typeface="Meiryo UI" panose="020B0604030504040204" pitchFamily="50" charset="-128"/>
                <a:ea typeface="Meiryo UI" panose="020B0604030504040204" pitchFamily="50" charset="-128"/>
                <a:cs typeface="Arial"/>
              </a:rPr>
            </a:br>
            <a:r>
              <a:rPr kumimoji="1" lang="ja-JP" altLang="en-US" b="1">
                <a:solidFill>
                  <a:srgbClr val="E1BA87"/>
                </a:solidFill>
                <a:latin typeface="Meiryo UI" panose="020B0604030504040204" pitchFamily="50" charset="-128"/>
                <a:ea typeface="Meiryo UI" panose="020B0604030504040204" pitchFamily="50" charset="-128"/>
                <a:cs typeface="Arial"/>
                <a:sym typeface="+mn-lt"/>
              </a:rPr>
              <a:t>簡単で高速！</a:t>
            </a:r>
            <a:endParaRPr lang="en-US" b="1">
              <a:solidFill>
                <a:srgbClr val="E1BA87"/>
              </a:solidFill>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393706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9245140A-209A-F2EE-870A-B68F28546E02}"/>
              </a:ext>
            </a:extLst>
          </p:cNvPr>
          <p:cNvSpPr/>
          <p:nvPr/>
        </p:nvSpPr>
        <p:spPr>
          <a:xfrm>
            <a:off x="-555036" y="1812050"/>
            <a:ext cx="3030072" cy="2977953"/>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13" name="文字方塊 12">
            <a:extLst>
              <a:ext uri="{FF2B5EF4-FFF2-40B4-BE49-F238E27FC236}">
                <a16:creationId xmlns:a16="http://schemas.microsoft.com/office/drawing/2014/main" id="{4D5A0F03-8929-DBEC-FE4E-278EF26EE248}"/>
              </a:ext>
            </a:extLst>
          </p:cNvPr>
          <p:cNvSpPr txBox="1"/>
          <p:nvPr/>
        </p:nvSpPr>
        <p:spPr>
          <a:xfrm>
            <a:off x="7595392" y="1538135"/>
            <a:ext cx="4149366" cy="12829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E9C27B"/>
                </a:solidFill>
                <a:latin typeface="Meiryo UI" panose="020B0604030504040204" pitchFamily="50" charset="-128"/>
                <a:ea typeface="Meiryo UI" panose="020B0604030504040204" pitchFamily="50" charset="-128"/>
                <a:cs typeface="Arial"/>
                <a:sym typeface="Arial" panose="020B0604020202020204" pitchFamily="34" charset="0"/>
              </a:rPr>
              <a:t>Malware Remover</a:t>
            </a:r>
            <a:endParaRPr lang="zh-TW" altLang="en-US" sz="2000" b="1">
              <a:solidFill>
                <a:srgbClr val="E9C27B"/>
              </a:solidFill>
              <a:latin typeface="Meiryo UI" panose="020B0604030504040204" pitchFamily="50" charset="-128"/>
              <a:ea typeface="Meiryo UI" panose="020B0604030504040204" pitchFamily="50" charset="-128"/>
              <a:cs typeface="Arial"/>
            </a:endParaRPr>
          </a:p>
          <a:p>
            <a:pPr>
              <a:lnSpc>
                <a:spcPct val="130000"/>
              </a:lnSpc>
              <a:spcBef>
                <a:spcPts val="600"/>
              </a:spcBef>
            </a:pPr>
            <a:r>
              <a:rPr lang="en-US" sz="140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最新のマルウェア定義を使用してNASを定期的にスキャンします。攻撃を受けている場合は、感染したファイルを直ちに削除し、NASデータのセキュリティを確保します。</a:t>
            </a:r>
            <a:endParaRPr lang="zh-TW">
              <a:solidFill>
                <a:schemeClr val="bg1"/>
              </a:solidFill>
              <a:latin typeface="Meiryo UI" panose="020B0604030504040204" pitchFamily="50" charset="-128"/>
              <a:ea typeface="Meiryo UI" panose="020B0604030504040204" pitchFamily="50" charset="-128"/>
            </a:endParaRPr>
          </a:p>
        </p:txBody>
      </p:sp>
      <p:sp>
        <p:nvSpPr>
          <p:cNvPr id="15" name="文字方塊 14">
            <a:extLst>
              <a:ext uri="{FF2B5EF4-FFF2-40B4-BE49-F238E27FC236}">
                <a16:creationId xmlns:a16="http://schemas.microsoft.com/office/drawing/2014/main" id="{7839BFED-B424-0083-F277-D75C084FF752}"/>
              </a:ext>
            </a:extLst>
          </p:cNvPr>
          <p:cNvSpPr txBox="1"/>
          <p:nvPr/>
        </p:nvSpPr>
        <p:spPr>
          <a:xfrm>
            <a:off x="1746280" y="1538135"/>
            <a:ext cx="4355796" cy="13172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000" b="1">
                <a:solidFill>
                  <a:srgbClr val="E9C27B"/>
                </a:solidFill>
                <a:latin typeface="Meiryo UI" panose="020B0604030504040204" pitchFamily="50" charset="-128"/>
                <a:ea typeface="Meiryo UI" panose="020B0604030504040204" pitchFamily="50" charset="-128"/>
                <a:cs typeface="Arial"/>
                <a:sym typeface="Arial" panose="020B0604020202020204" pitchFamily="34" charset="0"/>
              </a:rPr>
              <a:t>QuFirewall</a:t>
            </a:r>
            <a:endParaRPr lang="zh-TW" altLang="en-US" sz="2000" b="1">
              <a:solidFill>
                <a:srgbClr val="E9C27B"/>
              </a:solidFill>
              <a:latin typeface="Meiryo UI" panose="020B0604030504040204" pitchFamily="50" charset="-128"/>
              <a:ea typeface="Meiryo UI" panose="020B0604030504040204" pitchFamily="50" charset="-128"/>
              <a:cs typeface="Arial"/>
            </a:endParaRPr>
          </a:p>
          <a:p>
            <a:pPr>
              <a:lnSpc>
                <a:spcPct val="130000"/>
              </a:lnSpc>
              <a:spcBef>
                <a:spcPts val="600"/>
              </a:spcBef>
            </a:pPr>
            <a:r>
              <a:rPr lang="en-US" sz="140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IPアドレスや地域を許可</a:t>
            </a:r>
            <a:r>
              <a:rPr lang="en-US" sz="140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a:t>
            </a:r>
            <a:r>
              <a:rPr lang="en-US" sz="140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拒否することで、不正アクセスや総当たり攻撃を防ぎ、データやサービスのセキュリティを保護することができます</a:t>
            </a:r>
            <a:r>
              <a:rPr lang="en-US" sz="140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a:t>
            </a:r>
            <a:endParaRPr lang="zh-TW">
              <a:solidFill>
                <a:schemeClr val="bg1"/>
              </a:solidFill>
              <a:latin typeface="Meiryo UI" panose="020B0604030504040204" pitchFamily="50" charset="-128"/>
              <a:ea typeface="Meiryo UI" panose="020B0604030504040204" pitchFamily="50" charset="-128"/>
            </a:endParaRPr>
          </a:p>
        </p:txBody>
      </p:sp>
      <p:pic>
        <p:nvPicPr>
          <p:cNvPr id="16" name="圖片 2">
            <a:extLst>
              <a:ext uri="{FF2B5EF4-FFF2-40B4-BE49-F238E27FC236}">
                <a16:creationId xmlns:a16="http://schemas.microsoft.com/office/drawing/2014/main" id="{DDC4DEE2-8D5C-5819-38E4-2EE0CC72183D}"/>
              </a:ext>
            </a:extLst>
          </p:cNvPr>
          <p:cNvPicPr>
            <a:picLocks noChangeAspect="1"/>
          </p:cNvPicPr>
          <p:nvPr/>
        </p:nvPicPr>
        <p:blipFill>
          <a:blip r:embed="rId3"/>
          <a:stretch>
            <a:fillRect/>
          </a:stretch>
        </p:blipFill>
        <p:spPr>
          <a:xfrm>
            <a:off x="6452733" y="3189624"/>
            <a:ext cx="5051870" cy="3194287"/>
          </a:xfrm>
          <a:prstGeom prst="rect">
            <a:avLst/>
          </a:prstGeom>
        </p:spPr>
      </p:pic>
      <p:pic>
        <p:nvPicPr>
          <p:cNvPr id="17" name="圖片 3">
            <a:extLst>
              <a:ext uri="{FF2B5EF4-FFF2-40B4-BE49-F238E27FC236}">
                <a16:creationId xmlns:a16="http://schemas.microsoft.com/office/drawing/2014/main" id="{AF1071DE-70A2-A074-30E9-D065B5D96375}"/>
              </a:ext>
            </a:extLst>
          </p:cNvPr>
          <p:cNvPicPr>
            <a:picLocks noChangeAspect="1"/>
          </p:cNvPicPr>
          <p:nvPr/>
        </p:nvPicPr>
        <p:blipFill rotWithShape="1">
          <a:blip r:embed="rId4"/>
          <a:srcRect b="27094"/>
          <a:stretch/>
        </p:blipFill>
        <p:spPr>
          <a:xfrm>
            <a:off x="773587" y="3189622"/>
            <a:ext cx="4907789" cy="3194289"/>
          </a:xfrm>
          <a:prstGeom prst="rect">
            <a:avLst/>
          </a:prstGeom>
        </p:spPr>
      </p:pic>
      <p:pic>
        <p:nvPicPr>
          <p:cNvPr id="18" name="圖片 17">
            <a:extLst>
              <a:ext uri="{FF2B5EF4-FFF2-40B4-BE49-F238E27FC236}">
                <a16:creationId xmlns:a16="http://schemas.microsoft.com/office/drawing/2014/main" id="{4AFFCD74-91E8-73A1-A729-1F75EFAA386F}"/>
              </a:ext>
            </a:extLst>
          </p:cNvPr>
          <p:cNvPicPr>
            <a:picLocks noChangeAspect="1"/>
          </p:cNvPicPr>
          <p:nvPr/>
        </p:nvPicPr>
        <p:blipFill>
          <a:blip r:embed="rId5"/>
          <a:stretch>
            <a:fillRect/>
          </a:stretch>
        </p:blipFill>
        <p:spPr>
          <a:xfrm>
            <a:off x="6385280" y="1690366"/>
            <a:ext cx="1101395" cy="1101395"/>
          </a:xfrm>
          <a:prstGeom prst="rect">
            <a:avLst/>
          </a:prstGeom>
          <a:effectLst>
            <a:outerShdw blurRad="50800" dist="38100" dir="2700000" algn="tl" rotWithShape="0">
              <a:prstClr val="black">
                <a:alpha val="40000"/>
              </a:prstClr>
            </a:outerShdw>
          </a:effectLst>
        </p:spPr>
      </p:pic>
      <p:pic>
        <p:nvPicPr>
          <p:cNvPr id="19" name="圖片 18">
            <a:extLst>
              <a:ext uri="{FF2B5EF4-FFF2-40B4-BE49-F238E27FC236}">
                <a16:creationId xmlns:a16="http://schemas.microsoft.com/office/drawing/2014/main" id="{6D5C1267-A2F3-1BD7-B173-F26DEA21478F}"/>
              </a:ext>
            </a:extLst>
          </p:cNvPr>
          <p:cNvPicPr>
            <a:picLocks noChangeAspect="1"/>
          </p:cNvPicPr>
          <p:nvPr/>
        </p:nvPicPr>
        <p:blipFill>
          <a:blip r:embed="rId6"/>
          <a:stretch>
            <a:fillRect/>
          </a:stretch>
        </p:blipFill>
        <p:spPr>
          <a:xfrm>
            <a:off x="536500" y="1690366"/>
            <a:ext cx="1102129" cy="1101395"/>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5A6278FB-E352-78C4-6FD0-B318FE12C4EB}"/>
              </a:ext>
            </a:extLst>
          </p:cNvPr>
          <p:cNvSpPr txBox="1">
            <a:spLocks/>
          </p:cNvSpPr>
          <p:nvPr/>
        </p:nvSpPr>
        <p:spPr>
          <a:xfrm>
            <a:off x="0" y="387437"/>
            <a:ext cx="12192000"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b="1" err="1">
                <a:solidFill>
                  <a:srgbClr val="E1BA87"/>
                </a:solidFill>
                <a:latin typeface="Meiryo UI" panose="020B0604030504040204" pitchFamily="50" charset="-128"/>
                <a:ea typeface="Meiryo UI" panose="020B0604030504040204" pitchFamily="50" charset="-128"/>
                <a:cs typeface="Arial"/>
                <a:sym typeface="+mn-lt"/>
              </a:rPr>
              <a:t>安全なアクセスとデータセキュリティの強化</a:t>
            </a:r>
            <a:endParaRPr lang="en-US" altLang="zh-TW" err="1">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47109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CDEAB60E-5201-696A-ED72-0E091ABC7EAC}"/>
              </a:ext>
            </a:extLst>
          </p:cNvPr>
          <p:cNvSpPr txBox="1"/>
          <p:nvPr/>
        </p:nvSpPr>
        <p:spPr>
          <a:xfrm>
            <a:off x="776689" y="1976254"/>
            <a:ext cx="4762465" cy="1861920"/>
          </a:xfrm>
          <a:prstGeom prst="rect">
            <a:avLst/>
          </a:prstGeom>
          <a:noFill/>
        </p:spPr>
        <p:txBody>
          <a:bodyPr wrap="square" lIns="91440" tIns="45720" rIns="91440" bIns="45720" anchor="t">
            <a:spAutoFit/>
          </a:bodyPr>
          <a:lstStyle/>
          <a:p>
            <a:pPr>
              <a:lnSpc>
                <a:spcPct val="130000"/>
              </a:lnSpc>
              <a:defRPr/>
            </a:pPr>
            <a:r>
              <a:rPr lang="en-US">
                <a:solidFill>
                  <a:schemeClr val="bg1"/>
                </a:solidFill>
                <a:latin typeface="Meiryo UI" panose="020B0604030504040204" pitchFamily="50" charset="-128"/>
                <a:ea typeface="Meiryo UI" panose="020B0604030504040204" pitchFamily="50" charset="-128"/>
                <a:cs typeface="Arial"/>
                <a:sym typeface="+mn-lt"/>
              </a:rPr>
              <a:t>TBS-h574TXには、3年間のハードウェア保証が付いています。</a:t>
            </a:r>
            <a:endParaRPr lang="en-US">
              <a:solidFill>
                <a:schemeClr val="bg1"/>
              </a:solidFill>
              <a:latin typeface="Meiryo UI" panose="020B0604030504040204" pitchFamily="50" charset="-128"/>
              <a:ea typeface="Meiryo UI" panose="020B0604030504040204" pitchFamily="50" charset="-128"/>
            </a:endParaRPr>
          </a:p>
          <a:p>
            <a:pPr>
              <a:lnSpc>
                <a:spcPct val="130000"/>
              </a:lnSpc>
              <a:defRPr/>
            </a:pPr>
            <a:endParaRPr lang="en-US" altLang="zh-TW">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a:lnSpc>
                <a:spcPct val="130000"/>
              </a:lnSpc>
              <a:defRPr/>
            </a:pPr>
            <a:r>
              <a:rPr lang="ja-JP" altLang="en-US">
                <a:solidFill>
                  <a:schemeClr val="bg1"/>
                </a:solidFill>
                <a:latin typeface="Meiryo UI" panose="020B0604030504040204" pitchFamily="50" charset="-128"/>
                <a:ea typeface="Meiryo UI" panose="020B0604030504040204" pitchFamily="50" charset="-128"/>
                <a:cs typeface="Arial"/>
                <a:sym typeface="+mn-lt"/>
              </a:rPr>
              <a:t>また、合計</a:t>
            </a:r>
            <a:r>
              <a:rPr lang="en-US">
                <a:solidFill>
                  <a:schemeClr val="bg1"/>
                </a:solidFill>
                <a:latin typeface="Meiryo UI" panose="020B0604030504040204" pitchFamily="50" charset="-128"/>
                <a:ea typeface="Meiryo UI" panose="020B0604030504040204" pitchFamily="50" charset="-128"/>
                <a:cs typeface="Arial"/>
                <a:sym typeface="+mn-lt"/>
              </a:rPr>
              <a:t>5</a:t>
            </a:r>
            <a:r>
              <a:rPr lang="ja-JP" altLang="en-US">
                <a:solidFill>
                  <a:schemeClr val="bg1"/>
                </a:solidFill>
                <a:latin typeface="Meiryo UI" panose="020B0604030504040204" pitchFamily="50" charset="-128"/>
                <a:ea typeface="Meiryo UI" panose="020B0604030504040204" pitchFamily="50" charset="-128"/>
                <a:cs typeface="Arial"/>
                <a:sym typeface="+mn-lt"/>
              </a:rPr>
              <a:t>年まで保証期間を延長できる延長保証を購入することもできます。</a:t>
            </a:r>
            <a:endParaRPr lang="zh-TW">
              <a:solidFill>
                <a:schemeClr val="bg1"/>
              </a:solidFill>
              <a:latin typeface="Meiryo UI" panose="020B0604030504040204" pitchFamily="50" charset="-128"/>
              <a:ea typeface="Meiryo UI" panose="020B0604030504040204" pitchFamily="50" charset="-128"/>
              <a:cs typeface="Calibri"/>
            </a:endParaRPr>
          </a:p>
        </p:txBody>
      </p:sp>
      <p:grpSp>
        <p:nvGrpSpPr>
          <p:cNvPr id="12" name="群組 11">
            <a:extLst>
              <a:ext uri="{FF2B5EF4-FFF2-40B4-BE49-F238E27FC236}">
                <a16:creationId xmlns:a16="http://schemas.microsoft.com/office/drawing/2014/main" id="{CDA0D25F-CCB6-BAC5-8231-A0EBCD49B7DC}"/>
              </a:ext>
            </a:extLst>
          </p:cNvPr>
          <p:cNvGrpSpPr>
            <a:grpSpLocks noChangeAspect="1"/>
          </p:cNvGrpSpPr>
          <p:nvPr/>
        </p:nvGrpSpPr>
        <p:grpSpPr>
          <a:xfrm>
            <a:off x="6128735" y="1756214"/>
            <a:ext cx="5399847" cy="4926175"/>
            <a:chOff x="1654630" y="1550126"/>
            <a:chExt cx="2233748" cy="2037805"/>
          </a:xfrm>
          <a:effectLst>
            <a:outerShdw blurRad="431800" dist="368300" dir="5760000" sx="106000" sy="106000" algn="ctr" rotWithShape="0">
              <a:srgbClr val="000000">
                <a:alpha val="34000"/>
              </a:srgbClr>
            </a:outerShdw>
          </a:effectLst>
        </p:grpSpPr>
        <p:sp>
          <p:nvSpPr>
            <p:cNvPr id="11" name="矩形 10">
              <a:extLst>
                <a:ext uri="{FF2B5EF4-FFF2-40B4-BE49-F238E27FC236}">
                  <a16:creationId xmlns:a16="http://schemas.microsoft.com/office/drawing/2014/main" id="{E4A595C8-13D6-0339-4C06-8E49F4269B01}"/>
                </a:ext>
              </a:extLst>
            </p:cNvPr>
            <p:cNvSpPr/>
            <p:nvPr/>
          </p:nvSpPr>
          <p:spPr>
            <a:xfrm>
              <a:off x="1654630" y="1550126"/>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8" name="圖形 12">
              <a:extLst>
                <a:ext uri="{FF2B5EF4-FFF2-40B4-BE49-F238E27FC236}">
                  <a16:creationId xmlns:a16="http://schemas.microsoft.com/office/drawing/2014/main" id="{C61DE337-B6B3-EAA8-B156-4B7297E873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7843" y="1596124"/>
              <a:ext cx="2038686" cy="1832876"/>
            </a:xfrm>
            <a:prstGeom prst="rect">
              <a:avLst/>
            </a:prstGeom>
          </p:spPr>
        </p:pic>
      </p:grpSp>
      <p:sp>
        <p:nvSpPr>
          <p:cNvPr id="2" name="標題 1">
            <a:extLst>
              <a:ext uri="{FF2B5EF4-FFF2-40B4-BE49-F238E27FC236}">
                <a16:creationId xmlns:a16="http://schemas.microsoft.com/office/drawing/2014/main" id="{98B45DAE-F002-4DA8-71A3-7CEEB1FF735F}"/>
              </a:ext>
            </a:extLst>
          </p:cNvPr>
          <p:cNvSpPr txBox="1">
            <a:spLocks/>
          </p:cNvSpPr>
          <p:nvPr/>
        </p:nvSpPr>
        <p:spPr>
          <a:xfrm>
            <a:off x="226031" y="408551"/>
            <a:ext cx="11832405" cy="1087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ja-JP" altLang="en-US" sz="4600" b="1">
                <a:solidFill>
                  <a:srgbClr val="E1BA87"/>
                </a:solidFill>
                <a:latin typeface="Meiryo UI" panose="020B0604030504040204" pitchFamily="50" charset="-128"/>
                <a:ea typeface="Meiryo UI" panose="020B0604030504040204" pitchFamily="50" charset="-128"/>
                <a:cs typeface="Arial"/>
                <a:sym typeface="+mn-lt"/>
              </a:rPr>
              <a:t>ハードウェア修理とサポートサービスを含んだ</a:t>
            </a:r>
            <a:br>
              <a:rPr kumimoji="1" lang="ja-JP" altLang="en-US" sz="4600" b="1">
                <a:solidFill>
                  <a:srgbClr val="E1BA87"/>
                </a:solidFill>
                <a:latin typeface="Meiryo UI" panose="020B0604030504040204" pitchFamily="50" charset="-128"/>
                <a:ea typeface="Meiryo UI" panose="020B0604030504040204" pitchFamily="50" charset="-128"/>
                <a:cs typeface="Arial"/>
                <a:sym typeface="+mn-lt"/>
              </a:rPr>
            </a:br>
            <a:r>
              <a:rPr kumimoji="1" lang="en-US" sz="4600" b="1">
                <a:solidFill>
                  <a:srgbClr val="E1BA87"/>
                </a:solidFill>
                <a:latin typeface="Meiryo UI" panose="020B0604030504040204" pitchFamily="50" charset="-128"/>
                <a:ea typeface="Meiryo UI" panose="020B0604030504040204" pitchFamily="50" charset="-128"/>
                <a:cs typeface="Arial"/>
                <a:sym typeface="+mn-lt"/>
              </a:rPr>
              <a:t>3年間の標準保証</a:t>
            </a:r>
            <a:endParaRPr lang="en-US" altLang="zh-TW">
              <a:latin typeface="Meiryo UI" panose="020B0604030504040204" pitchFamily="50" charset="-128"/>
              <a:ea typeface="Meiryo UI" panose="020B0604030504040204" pitchFamily="50" charset="-128"/>
            </a:endParaRPr>
          </a:p>
        </p:txBody>
      </p:sp>
      <p:pic>
        <p:nvPicPr>
          <p:cNvPr id="5" name="圖片 4" descr="一張含有 電子產品, 駕駛, 電腦 的圖片&#10;&#10;自動產生的描述">
            <a:extLst>
              <a:ext uri="{FF2B5EF4-FFF2-40B4-BE49-F238E27FC236}">
                <a16:creationId xmlns:a16="http://schemas.microsoft.com/office/drawing/2014/main" id="{B7D2DF40-D3B1-F343-5340-A6EBE00BC4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4824" y="5076758"/>
            <a:ext cx="2700838" cy="1690515"/>
          </a:xfrm>
          <a:prstGeom prst="rect">
            <a:avLst/>
          </a:prstGeom>
          <a:ln>
            <a:noFill/>
          </a:ln>
          <a:effectLst>
            <a:outerShdw blurRad="495300" dist="279400" dir="5400000" algn="t" rotWithShape="0">
              <a:prstClr val="black">
                <a:alpha val="40000"/>
              </a:prstClr>
            </a:outerShdw>
          </a:effectLst>
        </p:spPr>
      </p:pic>
      <p:sp>
        <p:nvSpPr>
          <p:cNvPr id="3" name="文字方塊 2">
            <a:extLst>
              <a:ext uri="{FF2B5EF4-FFF2-40B4-BE49-F238E27FC236}">
                <a16:creationId xmlns:a16="http://schemas.microsoft.com/office/drawing/2014/main" id="{B2A1477E-50FF-5AE7-C9A5-5BE45FDD6815}"/>
              </a:ext>
            </a:extLst>
          </p:cNvPr>
          <p:cNvSpPr txBox="1"/>
          <p:nvPr/>
        </p:nvSpPr>
        <p:spPr>
          <a:xfrm>
            <a:off x="776689" y="4491983"/>
            <a:ext cx="49031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Meiryo UI" panose="020B0604030504040204" pitchFamily="50" charset="-128"/>
                <a:ea typeface="Meiryo UI" panose="020B0604030504040204" pitchFamily="50" charset="-128"/>
                <a:cs typeface="Arial"/>
              </a:rPr>
              <a:t>TBS-h574TX</a:t>
            </a:r>
            <a:r>
              <a:rPr lang="zh-TW" altLang="en-US" sz="1600">
                <a:solidFill>
                  <a:schemeClr val="bg1"/>
                </a:solidFill>
                <a:latin typeface="Meiryo UI" panose="020B0604030504040204" pitchFamily="50" charset="-128"/>
                <a:ea typeface="Meiryo UI" panose="020B0604030504040204" pitchFamily="50" charset="-128"/>
                <a:cs typeface="Arial"/>
              </a:rPr>
              <a:t>用：</a:t>
            </a:r>
            <a:r>
              <a:rPr lang="en-US" sz="1600">
                <a:solidFill>
                  <a:schemeClr val="bg1"/>
                </a:solidFill>
                <a:latin typeface="Meiryo UI" panose="020B0604030504040204" pitchFamily="50" charset="-128"/>
                <a:ea typeface="Meiryo UI" panose="020B0604030504040204" pitchFamily="50" charset="-128"/>
                <a:cs typeface="Arial"/>
              </a:rPr>
              <a:t>LW-NAS-GREY-2Y</a:t>
            </a:r>
            <a:br>
              <a:rPr lang="en-US" sz="1600">
                <a:solidFill>
                  <a:schemeClr val="bg1"/>
                </a:solidFill>
                <a:latin typeface="Meiryo UI" panose="020B0604030504040204" pitchFamily="50" charset="-128"/>
                <a:ea typeface="Meiryo UI" panose="020B0604030504040204" pitchFamily="50" charset="-128"/>
                <a:cs typeface="Arial"/>
              </a:rPr>
            </a:br>
            <a:r>
              <a:rPr lang="en-US" sz="1600">
                <a:solidFill>
                  <a:schemeClr val="bg1"/>
                </a:solidFill>
                <a:latin typeface="Meiryo UI" panose="020B0604030504040204" pitchFamily="50" charset="-128"/>
                <a:ea typeface="Meiryo UI" panose="020B0604030504040204" pitchFamily="50" charset="-128"/>
                <a:cs typeface="Arial"/>
              </a:rPr>
              <a:t>(2年間の延長保証)、USD$ 199</a:t>
            </a:r>
            <a:endParaRPr lang="en-US">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44282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矩形: 圓角 133">
            <a:extLst>
              <a:ext uri="{FF2B5EF4-FFF2-40B4-BE49-F238E27FC236}">
                <a16:creationId xmlns:a16="http://schemas.microsoft.com/office/drawing/2014/main" id="{29C9B97A-E345-86ED-42A1-423B93A50A2B}"/>
              </a:ext>
            </a:extLst>
          </p:cNvPr>
          <p:cNvSpPr/>
          <p:nvPr/>
        </p:nvSpPr>
        <p:spPr>
          <a:xfrm>
            <a:off x="3987087" y="2417420"/>
            <a:ext cx="4470738" cy="2127459"/>
          </a:xfrm>
          <a:prstGeom prst="roundRect">
            <a:avLst>
              <a:gd name="adj" fmla="val 995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35" name="矩形: 圓角 134">
            <a:extLst>
              <a:ext uri="{FF2B5EF4-FFF2-40B4-BE49-F238E27FC236}">
                <a16:creationId xmlns:a16="http://schemas.microsoft.com/office/drawing/2014/main" id="{513D17BC-45C9-10A8-4770-BAB0E2EB7F98}"/>
              </a:ext>
            </a:extLst>
          </p:cNvPr>
          <p:cNvSpPr/>
          <p:nvPr/>
        </p:nvSpPr>
        <p:spPr>
          <a:xfrm>
            <a:off x="3982545" y="366911"/>
            <a:ext cx="4491622" cy="1867638"/>
          </a:xfrm>
          <a:prstGeom prst="roundRect">
            <a:avLst>
              <a:gd name="adj" fmla="val 8543"/>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36" name="矩形: 圓角 135">
            <a:extLst>
              <a:ext uri="{FF2B5EF4-FFF2-40B4-BE49-F238E27FC236}">
                <a16:creationId xmlns:a16="http://schemas.microsoft.com/office/drawing/2014/main" id="{0A861672-4B24-C884-349D-6E2AC36D66BA}"/>
              </a:ext>
            </a:extLst>
          </p:cNvPr>
          <p:cNvSpPr/>
          <p:nvPr/>
        </p:nvSpPr>
        <p:spPr>
          <a:xfrm>
            <a:off x="2292729" y="1498509"/>
            <a:ext cx="1565633" cy="3022341"/>
          </a:xfrm>
          <a:prstGeom prst="roundRect">
            <a:avLst>
              <a:gd name="adj" fmla="val 1024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37" name="矩形: 圓角 136">
            <a:extLst>
              <a:ext uri="{FF2B5EF4-FFF2-40B4-BE49-F238E27FC236}">
                <a16:creationId xmlns:a16="http://schemas.microsoft.com/office/drawing/2014/main" id="{1E4AAA18-F1A7-5937-6EA1-27222E3975A1}"/>
              </a:ext>
            </a:extLst>
          </p:cNvPr>
          <p:cNvSpPr/>
          <p:nvPr/>
        </p:nvSpPr>
        <p:spPr>
          <a:xfrm>
            <a:off x="6474691" y="4691876"/>
            <a:ext cx="1983133" cy="1862145"/>
          </a:xfrm>
          <a:prstGeom prst="roundRect">
            <a:avLst>
              <a:gd name="adj" fmla="val 762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38" name="矩形: 圓角 137">
            <a:extLst>
              <a:ext uri="{FF2B5EF4-FFF2-40B4-BE49-F238E27FC236}">
                <a16:creationId xmlns:a16="http://schemas.microsoft.com/office/drawing/2014/main" id="{F6F2212B-D564-2299-9328-FB1BA12EA7A5}"/>
              </a:ext>
            </a:extLst>
          </p:cNvPr>
          <p:cNvSpPr/>
          <p:nvPr/>
        </p:nvSpPr>
        <p:spPr>
          <a:xfrm>
            <a:off x="4030286" y="4691875"/>
            <a:ext cx="2315680" cy="857106"/>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39" name="矩形: 圓角 138">
            <a:extLst>
              <a:ext uri="{FF2B5EF4-FFF2-40B4-BE49-F238E27FC236}">
                <a16:creationId xmlns:a16="http://schemas.microsoft.com/office/drawing/2014/main" id="{613F8FC4-014E-9DE1-01A9-1584D43A9C46}"/>
              </a:ext>
            </a:extLst>
          </p:cNvPr>
          <p:cNvSpPr/>
          <p:nvPr/>
        </p:nvSpPr>
        <p:spPr>
          <a:xfrm>
            <a:off x="9966399" y="1836563"/>
            <a:ext cx="1983133" cy="1880514"/>
          </a:xfrm>
          <a:prstGeom prst="roundRect">
            <a:avLst>
              <a:gd name="adj" fmla="val 941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0" name="矩形: 圓角 139">
            <a:extLst>
              <a:ext uri="{FF2B5EF4-FFF2-40B4-BE49-F238E27FC236}">
                <a16:creationId xmlns:a16="http://schemas.microsoft.com/office/drawing/2014/main" id="{25E33AAE-38C6-AFB6-C94F-C335A218BD28}"/>
              </a:ext>
            </a:extLst>
          </p:cNvPr>
          <p:cNvSpPr/>
          <p:nvPr/>
        </p:nvSpPr>
        <p:spPr>
          <a:xfrm>
            <a:off x="4030286" y="5642649"/>
            <a:ext cx="2315680" cy="902912"/>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1" name="矩形: 圓角 140">
            <a:extLst>
              <a:ext uri="{FF2B5EF4-FFF2-40B4-BE49-F238E27FC236}">
                <a16:creationId xmlns:a16="http://schemas.microsoft.com/office/drawing/2014/main" id="{C0B9F225-6493-4627-E6EB-573B2FD1993A}"/>
              </a:ext>
            </a:extLst>
          </p:cNvPr>
          <p:cNvSpPr/>
          <p:nvPr/>
        </p:nvSpPr>
        <p:spPr>
          <a:xfrm>
            <a:off x="8609216" y="364309"/>
            <a:ext cx="3362983" cy="1378587"/>
          </a:xfrm>
          <a:prstGeom prst="roundRect">
            <a:avLst>
              <a:gd name="adj" fmla="val 11668"/>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2" name="矩形: 圓角 141">
            <a:extLst>
              <a:ext uri="{FF2B5EF4-FFF2-40B4-BE49-F238E27FC236}">
                <a16:creationId xmlns:a16="http://schemas.microsoft.com/office/drawing/2014/main" id="{84FBD147-84B4-E1D4-4363-C755D178EBBD}"/>
              </a:ext>
            </a:extLst>
          </p:cNvPr>
          <p:cNvSpPr/>
          <p:nvPr/>
        </p:nvSpPr>
        <p:spPr>
          <a:xfrm>
            <a:off x="8586548" y="3801676"/>
            <a:ext cx="3362982" cy="780550"/>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3" name="矩形: 圓角 142">
            <a:extLst>
              <a:ext uri="{FF2B5EF4-FFF2-40B4-BE49-F238E27FC236}">
                <a16:creationId xmlns:a16="http://schemas.microsoft.com/office/drawing/2014/main" id="{7D480F70-8946-35C1-25C1-28DC11AC79F7}"/>
              </a:ext>
            </a:extLst>
          </p:cNvPr>
          <p:cNvSpPr/>
          <p:nvPr/>
        </p:nvSpPr>
        <p:spPr>
          <a:xfrm>
            <a:off x="8586548" y="4691874"/>
            <a:ext cx="2125033" cy="1893237"/>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4" name="矩形: 圓角 143">
            <a:extLst>
              <a:ext uri="{FF2B5EF4-FFF2-40B4-BE49-F238E27FC236}">
                <a16:creationId xmlns:a16="http://schemas.microsoft.com/office/drawing/2014/main" id="{F331E1DA-DF88-7A7E-D4C7-3E56132307AB}"/>
              </a:ext>
            </a:extLst>
          </p:cNvPr>
          <p:cNvSpPr/>
          <p:nvPr/>
        </p:nvSpPr>
        <p:spPr>
          <a:xfrm>
            <a:off x="10824262" y="4691874"/>
            <a:ext cx="1125270" cy="1853685"/>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8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5" name="矩形: 圓角 144">
            <a:extLst>
              <a:ext uri="{FF2B5EF4-FFF2-40B4-BE49-F238E27FC236}">
                <a16:creationId xmlns:a16="http://schemas.microsoft.com/office/drawing/2014/main" id="{BF17AE50-33D9-D7CD-1415-0D6D93C40E43}"/>
              </a:ext>
            </a:extLst>
          </p:cNvPr>
          <p:cNvSpPr/>
          <p:nvPr/>
        </p:nvSpPr>
        <p:spPr>
          <a:xfrm>
            <a:off x="253882" y="4691874"/>
            <a:ext cx="3625013" cy="1853685"/>
          </a:xfrm>
          <a:prstGeom prst="roundRect">
            <a:avLst>
              <a:gd name="adj" fmla="val 9231"/>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80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6" name="矩形: 圓角 145">
            <a:extLst>
              <a:ext uri="{FF2B5EF4-FFF2-40B4-BE49-F238E27FC236}">
                <a16:creationId xmlns:a16="http://schemas.microsoft.com/office/drawing/2014/main" id="{9DC177E4-5DBF-BEB0-415C-F10B129C48BC}"/>
              </a:ext>
            </a:extLst>
          </p:cNvPr>
          <p:cNvSpPr/>
          <p:nvPr/>
        </p:nvSpPr>
        <p:spPr>
          <a:xfrm>
            <a:off x="253882" y="2720383"/>
            <a:ext cx="1934426" cy="1800466"/>
          </a:xfrm>
          <a:prstGeom prst="roundRect">
            <a:avLst>
              <a:gd name="adj" fmla="val 9236"/>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7" name="矩形: 圓角 146">
            <a:extLst>
              <a:ext uri="{FF2B5EF4-FFF2-40B4-BE49-F238E27FC236}">
                <a16:creationId xmlns:a16="http://schemas.microsoft.com/office/drawing/2014/main" id="{851F8D62-14D0-DE4D-3739-26F8296C3188}"/>
              </a:ext>
            </a:extLst>
          </p:cNvPr>
          <p:cNvSpPr/>
          <p:nvPr/>
        </p:nvSpPr>
        <p:spPr>
          <a:xfrm>
            <a:off x="247558" y="1506970"/>
            <a:ext cx="1934426" cy="1088573"/>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8" name="矩形: 圓角 147">
            <a:extLst>
              <a:ext uri="{FF2B5EF4-FFF2-40B4-BE49-F238E27FC236}">
                <a16:creationId xmlns:a16="http://schemas.microsoft.com/office/drawing/2014/main" id="{7717B40D-FCEA-CFDB-282E-7EB2E94889A8}"/>
              </a:ext>
            </a:extLst>
          </p:cNvPr>
          <p:cNvSpPr/>
          <p:nvPr/>
        </p:nvSpPr>
        <p:spPr>
          <a:xfrm>
            <a:off x="253882" y="364309"/>
            <a:ext cx="3604480" cy="1017821"/>
          </a:xfrm>
          <a:prstGeom prst="roundRect">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TW">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151" name="群組 150">
            <a:extLst>
              <a:ext uri="{FF2B5EF4-FFF2-40B4-BE49-F238E27FC236}">
                <a16:creationId xmlns:a16="http://schemas.microsoft.com/office/drawing/2014/main" id="{07027895-292D-7AFC-7FD5-D2CCE73BCCC5}"/>
              </a:ext>
            </a:extLst>
          </p:cNvPr>
          <p:cNvGrpSpPr/>
          <p:nvPr/>
        </p:nvGrpSpPr>
        <p:grpSpPr>
          <a:xfrm>
            <a:off x="253996" y="215623"/>
            <a:ext cx="11701976" cy="6330769"/>
            <a:chOff x="254131" y="291852"/>
            <a:chExt cx="11919071" cy="6516715"/>
          </a:xfrm>
          <a:noFill/>
          <a:effectLst/>
        </p:grpSpPr>
        <p:sp>
          <p:nvSpPr>
            <p:cNvPr id="186" name="矩形: 圓角 185">
              <a:extLst>
                <a:ext uri="{FF2B5EF4-FFF2-40B4-BE49-F238E27FC236}">
                  <a16:creationId xmlns:a16="http://schemas.microsoft.com/office/drawing/2014/main" id="{AF920127-E5EF-405D-41C3-DABA25F97450}"/>
                </a:ext>
              </a:extLst>
            </p:cNvPr>
            <p:cNvSpPr/>
            <p:nvPr/>
          </p:nvSpPr>
          <p:spPr>
            <a:xfrm>
              <a:off x="5484131" y="816911"/>
              <a:ext cx="3142672" cy="909976"/>
            </a:xfrm>
            <a:prstGeom prst="roundRect">
              <a:avLst>
                <a:gd name="adj" fmla="val 8543"/>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a:solidFill>
                    <a:schemeClr val="tx1"/>
                  </a:solidFill>
                  <a:latin typeface="Meiryo UI" panose="020B0604030504040204" pitchFamily="50" charset="-128"/>
                  <a:ea typeface="Meiryo UI" panose="020B0604030504040204" pitchFamily="50" charset="-128"/>
                  <a:cs typeface="Arial"/>
                </a:rPr>
                <a:t>最大15mmのE1.SをサポートするE1.S </a:t>
              </a:r>
              <a:r>
                <a:rPr lang="en-US" sz="1400" b="1" err="1">
                  <a:solidFill>
                    <a:schemeClr val="tx1"/>
                  </a:solidFill>
                  <a:latin typeface="Meiryo UI" panose="020B0604030504040204" pitchFamily="50" charset="-128"/>
                  <a:ea typeface="Meiryo UI" panose="020B0604030504040204" pitchFamily="50" charset="-128"/>
                  <a:cs typeface="Arial"/>
                </a:rPr>
                <a:t>NVMe</a:t>
              </a:r>
              <a:r>
                <a:rPr lang="en-US" sz="1400" b="1">
                  <a:solidFill>
                    <a:schemeClr val="tx1"/>
                  </a:solidFill>
                  <a:latin typeface="Meiryo UI" panose="020B0604030504040204" pitchFamily="50" charset="-128"/>
                  <a:ea typeface="Meiryo UI" panose="020B0604030504040204" pitchFamily="50" charset="-128"/>
                  <a:cs typeface="Arial"/>
                </a:rPr>
                <a:t> SSDスロット×5、M.2 2280 </a:t>
              </a:r>
              <a:r>
                <a:rPr lang="en-US" sz="1400" b="1" err="1">
                  <a:solidFill>
                    <a:schemeClr val="tx1"/>
                  </a:solidFill>
                  <a:latin typeface="Meiryo UI" panose="020B0604030504040204" pitchFamily="50" charset="-128"/>
                  <a:ea typeface="Meiryo UI" panose="020B0604030504040204" pitchFamily="50" charset="-128"/>
                  <a:cs typeface="Arial"/>
                </a:rPr>
                <a:t>NVMe</a:t>
              </a:r>
              <a:r>
                <a:rPr lang="en-US" sz="1400" b="1">
                  <a:solidFill>
                    <a:schemeClr val="tx1"/>
                  </a:solidFill>
                  <a:latin typeface="Meiryo UI" panose="020B0604030504040204" pitchFamily="50" charset="-128"/>
                  <a:ea typeface="Meiryo UI" panose="020B0604030504040204" pitchFamily="50" charset="-128"/>
                  <a:cs typeface="Arial"/>
                </a:rPr>
                <a:t> </a:t>
              </a:r>
              <a:r>
                <a:rPr lang="en-US" sz="1400" b="1" err="1">
                  <a:solidFill>
                    <a:schemeClr val="tx1"/>
                  </a:solidFill>
                  <a:latin typeface="Meiryo UI" panose="020B0604030504040204" pitchFamily="50" charset="-128"/>
                  <a:ea typeface="Meiryo UI" panose="020B0604030504040204" pitchFamily="50" charset="-128"/>
                  <a:cs typeface="Arial"/>
                </a:rPr>
                <a:t>SSDをサポートするアダプタをプリインストール</a:t>
              </a:r>
              <a:endParaRPr lang="en-US" altLang="zh-TW" err="1">
                <a:solidFill>
                  <a:schemeClr val="tx1"/>
                </a:solidFill>
                <a:latin typeface="Meiryo UI" panose="020B0604030504040204" pitchFamily="50" charset="-128"/>
                <a:ea typeface="Meiryo UI" panose="020B0604030504040204" pitchFamily="50" charset="-128"/>
              </a:endParaRPr>
            </a:p>
          </p:txBody>
        </p:sp>
        <p:sp>
          <p:nvSpPr>
            <p:cNvPr id="187" name="矩形: 圓角 186">
              <a:extLst>
                <a:ext uri="{FF2B5EF4-FFF2-40B4-BE49-F238E27FC236}">
                  <a16:creationId xmlns:a16="http://schemas.microsoft.com/office/drawing/2014/main" id="{C513B968-3F3C-E69E-81CC-23D33D8988A7}"/>
                </a:ext>
              </a:extLst>
            </p:cNvPr>
            <p:cNvSpPr/>
            <p:nvPr/>
          </p:nvSpPr>
          <p:spPr>
            <a:xfrm>
              <a:off x="2261524" y="3330710"/>
              <a:ext cx="1727190" cy="1114954"/>
            </a:xfrm>
            <a:prstGeom prst="roundRect">
              <a:avLst>
                <a:gd name="adj" fmla="val 10241"/>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err="1">
                  <a:solidFill>
                    <a:schemeClr val="tx1"/>
                  </a:solidFill>
                  <a:latin typeface="Meiryo UI" panose="020B0604030504040204" pitchFamily="50" charset="-128"/>
                  <a:ea typeface="Meiryo UI" panose="020B0604030504040204" pitchFamily="50" charset="-128"/>
                  <a:cs typeface="Arial"/>
                </a:rPr>
                <a:t>最大</a:t>
              </a:r>
              <a:r>
                <a:rPr lang="en-US" altLang="zh-TW" sz="1400" b="1">
                  <a:solidFill>
                    <a:schemeClr val="tx1"/>
                  </a:solidFill>
                  <a:latin typeface="Meiryo UI" panose="020B0604030504040204" pitchFamily="50" charset="-128"/>
                  <a:ea typeface="Meiryo UI" panose="020B0604030504040204" pitchFamily="50" charset="-128"/>
                  <a:cs typeface="Arial"/>
                </a:rPr>
                <a:t> </a:t>
              </a:r>
              <a:endParaRPr lang="en-US" altLang="zh-TW" sz="140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gn="ctr"/>
              <a:r>
                <a:rPr lang="en-US" altLang="zh-TW" sz="2800" b="1">
                  <a:solidFill>
                    <a:srgbClr val="00B0F0"/>
                  </a:solidFill>
                  <a:latin typeface="Meiryo UI" panose="020B0604030504040204" pitchFamily="50" charset="-128"/>
                  <a:ea typeface="Meiryo UI" panose="020B0604030504040204" pitchFamily="50" charset="-128"/>
                  <a:cs typeface="Arial"/>
                </a:rPr>
                <a:t>12</a:t>
              </a:r>
              <a:r>
                <a:rPr lang="en-US" altLang="zh-TW" sz="1400" b="1">
                  <a:solidFill>
                    <a:schemeClr val="tx1"/>
                  </a:solidFill>
                  <a:latin typeface="Meiryo UI" panose="020B0604030504040204" pitchFamily="50" charset="-128"/>
                  <a:ea typeface="Meiryo UI" panose="020B0604030504040204" pitchFamily="50" charset="-128"/>
                  <a:cs typeface="Arial"/>
                </a:rPr>
                <a:t>コアの</a:t>
              </a:r>
              <a:endParaRPr lang="en-US" altLang="zh-TW" sz="1400">
                <a:solidFill>
                  <a:schemeClr val="tx1"/>
                </a:solidFill>
                <a:latin typeface="Meiryo UI" panose="020B0604030504040204" pitchFamily="50" charset="-128"/>
                <a:ea typeface="Meiryo UI" panose="020B0604030504040204" pitchFamily="50" charset="-128"/>
                <a:cs typeface="Arial"/>
              </a:endParaRPr>
            </a:p>
            <a:p>
              <a:pPr algn="ctr"/>
              <a:r>
                <a:rPr lang="en-US" altLang="zh-TW" sz="1400" b="1">
                  <a:solidFill>
                    <a:schemeClr val="tx1"/>
                  </a:solidFill>
                  <a:latin typeface="Meiryo UI" panose="020B0604030504040204" pitchFamily="50" charset="-128"/>
                  <a:ea typeface="Meiryo UI" panose="020B0604030504040204" pitchFamily="50" charset="-128"/>
                  <a:cs typeface="Arial"/>
                </a:rPr>
                <a:t>Intel Gen 13</a:t>
              </a:r>
              <a:endParaRPr lang="en-US" altLang="zh-TW" sz="1400">
                <a:solidFill>
                  <a:schemeClr val="tx1"/>
                </a:solidFill>
                <a:latin typeface="Meiryo UI" panose="020B0604030504040204" pitchFamily="50" charset="-128"/>
                <a:ea typeface="Meiryo UI" panose="020B0604030504040204" pitchFamily="50" charset="-128"/>
                <a:cs typeface="Arial"/>
              </a:endParaRPr>
            </a:p>
            <a:p>
              <a:pPr algn="ctr"/>
              <a:r>
                <a:rPr lang="en-US" sz="1400" b="1" err="1">
                  <a:solidFill>
                    <a:schemeClr val="tx1"/>
                  </a:solidFill>
                  <a:latin typeface="Meiryo UI" panose="020B0604030504040204" pitchFamily="50" charset="-128"/>
                  <a:ea typeface="Meiryo UI" panose="020B0604030504040204" pitchFamily="50" charset="-128"/>
                  <a:cs typeface="Arial"/>
                </a:rPr>
                <a:t>プロセッサ</a:t>
              </a:r>
              <a:endParaRPr lang="en-US">
                <a:solidFill>
                  <a:schemeClr val="tx1"/>
                </a:solidFill>
                <a:latin typeface="Meiryo UI" panose="020B0604030504040204" pitchFamily="50" charset="-128"/>
                <a:ea typeface="Meiryo UI" panose="020B0604030504040204" pitchFamily="50" charset="-128"/>
              </a:endParaRPr>
            </a:p>
          </p:txBody>
        </p:sp>
        <p:sp>
          <p:nvSpPr>
            <p:cNvPr id="189" name="矩形: 圓角 188">
              <a:extLst>
                <a:ext uri="{FF2B5EF4-FFF2-40B4-BE49-F238E27FC236}">
                  <a16:creationId xmlns:a16="http://schemas.microsoft.com/office/drawing/2014/main" id="{4F7CA164-A8ED-3024-996D-9AB84809FFD7}"/>
                </a:ext>
              </a:extLst>
            </p:cNvPr>
            <p:cNvSpPr/>
            <p:nvPr/>
          </p:nvSpPr>
          <p:spPr>
            <a:xfrm>
              <a:off x="3670167" y="4748767"/>
              <a:ext cx="3205262" cy="901181"/>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b="1">
                  <a:solidFill>
                    <a:srgbClr val="00B0F0"/>
                  </a:solidFill>
                  <a:latin typeface="Meiryo UI" panose="020B0604030504040204" pitchFamily="50" charset="-128"/>
                  <a:ea typeface="Meiryo UI" panose="020B0604030504040204" pitchFamily="50" charset="-128"/>
                  <a:cs typeface="Arial" panose="020B0604020202020204" pitchFamily="34" charset="0"/>
                </a:rPr>
                <a:t>i3: 12GB RAM</a:t>
              </a:r>
              <a:r>
                <a:rPr lang="zh-TW" altLang="en-US" b="1">
                  <a:solidFill>
                    <a:srgbClr val="00B0F0"/>
                  </a:solidFill>
                  <a:latin typeface="Meiryo UI" panose="020B0604030504040204" pitchFamily="50" charset="-128"/>
                  <a:ea typeface="Meiryo UI" panose="020B0604030504040204" pitchFamily="50" charset="-128"/>
                  <a:cs typeface="Arial" panose="020B0604020202020204" pitchFamily="34" charset="0"/>
                </a:rPr>
                <a:t> </a:t>
              </a:r>
              <a:br>
                <a:rPr lang="en-US" altLang="zh-TW" b="1">
                  <a:solidFill>
                    <a:srgbClr val="00B0F0"/>
                  </a:solidFill>
                  <a:latin typeface="Meiryo UI" panose="020B0604030504040204" pitchFamily="50" charset="-128"/>
                  <a:ea typeface="Meiryo UI" panose="020B0604030504040204" pitchFamily="50" charset="-128"/>
                  <a:cs typeface="Arial" panose="020B0604020202020204" pitchFamily="34" charset="0"/>
                </a:rPr>
              </a:br>
              <a:r>
                <a:rPr lang="en-US" altLang="zh-TW" b="1">
                  <a:solidFill>
                    <a:srgbClr val="00B0F0"/>
                  </a:solidFill>
                  <a:latin typeface="Meiryo UI" panose="020B0604030504040204" pitchFamily="50" charset="-128"/>
                  <a:ea typeface="Meiryo UI" panose="020B0604030504040204" pitchFamily="50" charset="-128"/>
                  <a:cs typeface="Arial" panose="020B0604020202020204" pitchFamily="34" charset="0"/>
                </a:rPr>
                <a:t>i5: 16GB RAM</a:t>
              </a:r>
              <a:endParaRPr lang="zh-TW" altLang="en-US" b="1">
                <a:solidFill>
                  <a:srgbClr val="00B0F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2" name="矩形: 圓角 191">
              <a:extLst>
                <a:ext uri="{FF2B5EF4-FFF2-40B4-BE49-F238E27FC236}">
                  <a16:creationId xmlns:a16="http://schemas.microsoft.com/office/drawing/2014/main" id="{2FCD3C03-3D81-DAF6-B093-90CFC4DBB799}"/>
                </a:ext>
              </a:extLst>
            </p:cNvPr>
            <p:cNvSpPr/>
            <p:nvPr/>
          </p:nvSpPr>
          <p:spPr>
            <a:xfrm>
              <a:off x="4192770" y="5860005"/>
              <a:ext cx="1662754" cy="948562"/>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altLang="zh-TW"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3" name="矩形: 圓角 192">
              <a:extLst>
                <a:ext uri="{FF2B5EF4-FFF2-40B4-BE49-F238E27FC236}">
                  <a16:creationId xmlns:a16="http://schemas.microsoft.com/office/drawing/2014/main" id="{68EEE7EC-7A35-D3C9-0E8A-BE7B8BA92503}"/>
                </a:ext>
              </a:extLst>
            </p:cNvPr>
            <p:cNvSpPr/>
            <p:nvPr/>
          </p:nvSpPr>
          <p:spPr>
            <a:xfrm>
              <a:off x="8741268" y="291852"/>
              <a:ext cx="3425374" cy="969972"/>
            </a:xfrm>
            <a:prstGeom prst="roundRect">
              <a:avLst>
                <a:gd name="adj" fmla="val 11668"/>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err="1">
                  <a:solidFill>
                    <a:schemeClr val="tx1"/>
                  </a:solidFill>
                  <a:latin typeface="Meiryo UI" panose="020B0604030504040204" pitchFamily="50" charset="-128"/>
                  <a:ea typeface="Meiryo UI" panose="020B0604030504040204" pitchFamily="50" charset="-128"/>
                  <a:cs typeface="Arial"/>
                </a:rPr>
                <a:t>両方対応</a:t>
              </a:r>
              <a:endParaRPr lang="zh-TW" altLang="en-US" sz="16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7" name="矩形: 圓角 196">
              <a:extLst>
                <a:ext uri="{FF2B5EF4-FFF2-40B4-BE49-F238E27FC236}">
                  <a16:creationId xmlns:a16="http://schemas.microsoft.com/office/drawing/2014/main" id="{E58BCD7B-5B39-D6D8-7408-148454BE3DD5}"/>
                </a:ext>
              </a:extLst>
            </p:cNvPr>
            <p:cNvSpPr/>
            <p:nvPr/>
          </p:nvSpPr>
          <p:spPr>
            <a:xfrm>
              <a:off x="11027056" y="4890870"/>
              <a:ext cx="1146146" cy="1908131"/>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2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8" name="矩形: 圓角 197">
              <a:extLst>
                <a:ext uri="{FF2B5EF4-FFF2-40B4-BE49-F238E27FC236}">
                  <a16:creationId xmlns:a16="http://schemas.microsoft.com/office/drawing/2014/main" id="{47F4B0B8-8529-020F-A85B-0DF21458F673}"/>
                </a:ext>
              </a:extLst>
            </p:cNvPr>
            <p:cNvSpPr/>
            <p:nvPr/>
          </p:nvSpPr>
          <p:spPr>
            <a:xfrm>
              <a:off x="260572" y="4890870"/>
              <a:ext cx="3692265" cy="1908131"/>
            </a:xfrm>
            <a:prstGeom prst="roundRect">
              <a:avLst>
                <a:gd name="adj" fmla="val 9231"/>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b="1">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gn="ctr"/>
              <a:endParaRPr lang="en-US" altLang="zh-TW">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gn="ctr"/>
              <a:endParaRPr lang="en-US" altLang="zh-TW">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9" name="矩形: 圓角 198">
              <a:extLst>
                <a:ext uri="{FF2B5EF4-FFF2-40B4-BE49-F238E27FC236}">
                  <a16:creationId xmlns:a16="http://schemas.microsoft.com/office/drawing/2014/main" id="{A5AA60C4-7469-E6A0-259D-5B38CE7D4024}"/>
                </a:ext>
              </a:extLst>
            </p:cNvPr>
            <p:cNvSpPr/>
            <p:nvPr/>
          </p:nvSpPr>
          <p:spPr>
            <a:xfrm>
              <a:off x="260572" y="2861472"/>
              <a:ext cx="1970314" cy="1853349"/>
            </a:xfrm>
            <a:prstGeom prst="roundRect">
              <a:avLst>
                <a:gd name="adj" fmla="val 9236"/>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5400" b="1">
                  <a:solidFill>
                    <a:schemeClr val="tx1"/>
                  </a:solidFill>
                  <a:latin typeface="Meiryo UI" panose="020B0604030504040204" pitchFamily="50" charset="-128"/>
                  <a:ea typeface="Meiryo UI" panose="020B0604030504040204" pitchFamily="50" charset="-128"/>
                  <a:cs typeface="Arial" panose="020B0604020202020204" pitchFamily="34" charset="0"/>
                </a:rPr>
                <a:t> </a:t>
              </a:r>
              <a:r>
                <a:rPr lang="en-US" altLang="zh-TW">
                  <a:solidFill>
                    <a:schemeClr val="tx1"/>
                  </a:solidFill>
                  <a:latin typeface="Meiryo UI" panose="020B0604030504040204" pitchFamily="50" charset="-128"/>
                  <a:ea typeface="Meiryo UI" panose="020B0604030504040204" pitchFamily="50" charset="-128"/>
                  <a:cs typeface="Arial" panose="020B0604020202020204" pitchFamily="34" charset="0"/>
                </a:rPr>
                <a:t> </a:t>
              </a:r>
              <a:endParaRPr lang="zh-TW" altLang="en-US" sz="16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00" name="矩形: 圓角 199">
              <a:extLst>
                <a:ext uri="{FF2B5EF4-FFF2-40B4-BE49-F238E27FC236}">
                  <a16:creationId xmlns:a16="http://schemas.microsoft.com/office/drawing/2014/main" id="{96145A08-35F8-944B-E251-35CABE6FD8E2}"/>
                </a:ext>
              </a:extLst>
            </p:cNvPr>
            <p:cNvSpPr/>
            <p:nvPr/>
          </p:nvSpPr>
          <p:spPr>
            <a:xfrm>
              <a:off x="254131" y="1612419"/>
              <a:ext cx="1988596" cy="1120546"/>
            </a:xfrm>
            <a:prstGeom prst="roundRect">
              <a:avLst/>
            </a:prstGeom>
            <a:grp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a:solidFill>
                    <a:srgbClr val="00B0F0"/>
                  </a:solidFill>
                  <a:latin typeface="Meiryo UI" panose="020B0604030504040204" pitchFamily="50" charset="-128"/>
                  <a:ea typeface="Meiryo UI" panose="020B0604030504040204" pitchFamily="50" charset="-128"/>
                  <a:cs typeface="Arial"/>
                </a:rPr>
                <a:t>USB</a:t>
              </a:r>
              <a:r>
                <a:rPr lang="zh-TW" altLang="en-US" sz="1600" b="1">
                  <a:solidFill>
                    <a:schemeClr val="tx1"/>
                  </a:solidFill>
                  <a:latin typeface="Meiryo UI" panose="020B0604030504040204" pitchFamily="50" charset="-128"/>
                  <a:ea typeface="Meiryo UI" panose="020B0604030504040204" pitchFamily="50" charset="-128"/>
                  <a:cs typeface="Arial"/>
                </a:rPr>
                <a:t> </a:t>
              </a:r>
              <a:r>
                <a:rPr lang="en-US" altLang="zh-TW" sz="2000" b="1">
                  <a:solidFill>
                    <a:srgbClr val="00B0F0"/>
                  </a:solidFill>
                  <a:latin typeface="Meiryo UI" panose="020B0604030504040204" pitchFamily="50" charset="-128"/>
                  <a:ea typeface="Meiryo UI" panose="020B0604030504040204" pitchFamily="50" charset="-128"/>
                  <a:cs typeface="Arial"/>
                </a:rPr>
                <a:t>JBOD</a:t>
              </a:r>
              <a:endParaRPr lang="en-US" altLang="zh-TW" sz="1600" b="1">
                <a:solidFill>
                  <a:srgbClr val="000000"/>
                </a:solidFill>
                <a:latin typeface="Meiryo UI" panose="020B0604030504040204" pitchFamily="50" charset="-128"/>
                <a:ea typeface="Meiryo UI" panose="020B0604030504040204" pitchFamily="50" charset="-128"/>
                <a:cs typeface="Arial"/>
              </a:endParaRPr>
            </a:p>
            <a:p>
              <a:pPr algn="ctr"/>
              <a:r>
                <a:rPr lang="ja-JP" altLang="en-US" sz="1600" b="1">
                  <a:solidFill>
                    <a:schemeClr val="tx1"/>
                  </a:solidFill>
                  <a:latin typeface="Meiryo UI" panose="020B0604030504040204" pitchFamily="50" charset="-128"/>
                  <a:ea typeface="Meiryo UI" panose="020B0604030504040204" pitchFamily="50" charset="-128"/>
                  <a:cs typeface="Arial"/>
                </a:rPr>
                <a:t>経由で</a:t>
              </a:r>
              <a:r>
                <a:rPr lang="en-US" sz="1600" b="1">
                  <a:solidFill>
                    <a:schemeClr val="tx1"/>
                  </a:solidFill>
                  <a:latin typeface="Meiryo UI" panose="020B0604030504040204" pitchFamily="50" charset="-128"/>
                  <a:ea typeface="Meiryo UI" panose="020B0604030504040204" pitchFamily="50" charset="-128"/>
                  <a:cs typeface="Arial"/>
                </a:rPr>
                <a:t>12</a:t>
              </a:r>
              <a:r>
                <a:rPr lang="ja-JP" altLang="en-US" sz="1600" b="1">
                  <a:solidFill>
                    <a:schemeClr val="tx1"/>
                  </a:solidFill>
                  <a:latin typeface="Meiryo UI" panose="020B0604030504040204" pitchFamily="50" charset="-128"/>
                  <a:ea typeface="Meiryo UI" panose="020B0604030504040204" pitchFamily="50" charset="-128"/>
                  <a:cs typeface="Arial"/>
                </a:rPr>
                <a:t>台の</a:t>
              </a:r>
              <a:r>
                <a:rPr lang="en-US" sz="1600" b="1">
                  <a:solidFill>
                    <a:schemeClr val="tx1"/>
                  </a:solidFill>
                  <a:latin typeface="Meiryo UI" panose="020B0604030504040204" pitchFamily="50" charset="-128"/>
                  <a:ea typeface="Meiryo UI" panose="020B0604030504040204" pitchFamily="50" charset="-128"/>
                  <a:cs typeface="Arial"/>
                </a:rPr>
                <a:t>HDD</a:t>
              </a:r>
              <a:r>
                <a:rPr lang="ja-JP" altLang="en-US" sz="1600" b="1">
                  <a:solidFill>
                    <a:schemeClr val="tx1"/>
                  </a:solidFill>
                  <a:latin typeface="Meiryo UI" panose="020B0604030504040204" pitchFamily="50" charset="-128"/>
                  <a:ea typeface="Meiryo UI" panose="020B0604030504040204" pitchFamily="50" charset="-128"/>
                  <a:cs typeface="Arial"/>
                </a:rPr>
                <a:t>を追加可能</a:t>
              </a:r>
              <a:endParaRPr lang="en-US">
                <a:solidFill>
                  <a:schemeClr val="tx1"/>
                </a:solidFill>
                <a:latin typeface="Meiryo UI" panose="020B0604030504040204" pitchFamily="50" charset="-128"/>
                <a:ea typeface="Meiryo UI" panose="020B0604030504040204" pitchFamily="50" charset="-128"/>
              </a:endParaRPr>
            </a:p>
          </p:txBody>
        </p:sp>
      </p:grpSp>
      <p:pic>
        <p:nvPicPr>
          <p:cNvPr id="152" name="圖片 151" descr="一張含有 文字, 螢幕擷取畫面 的圖片&#10;&#10;自動產生的描述">
            <a:extLst>
              <a:ext uri="{FF2B5EF4-FFF2-40B4-BE49-F238E27FC236}">
                <a16:creationId xmlns:a16="http://schemas.microsoft.com/office/drawing/2014/main" id="{AEF3E02D-BD84-ACEE-77E8-90EA724B06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632295" y="4779736"/>
            <a:ext cx="2050684" cy="571293"/>
          </a:xfrm>
          <a:prstGeom prst="rect">
            <a:avLst/>
          </a:prstGeom>
          <a:effectLst>
            <a:outerShdw blurRad="165100" dist="152400" dir="8100000" algn="tr" rotWithShape="0">
              <a:prstClr val="black">
                <a:alpha val="40000"/>
              </a:prstClr>
            </a:outerShdw>
          </a:effectLst>
        </p:spPr>
      </p:pic>
      <p:sp>
        <p:nvSpPr>
          <p:cNvPr id="153" name="文字方塊 42">
            <a:extLst>
              <a:ext uri="{FF2B5EF4-FFF2-40B4-BE49-F238E27FC236}">
                <a16:creationId xmlns:a16="http://schemas.microsoft.com/office/drawing/2014/main" id="{E1F0FC95-EAED-F7E3-3F67-AD0D01C0F067}"/>
              </a:ext>
            </a:extLst>
          </p:cNvPr>
          <p:cNvSpPr txBox="1"/>
          <p:nvPr/>
        </p:nvSpPr>
        <p:spPr>
          <a:xfrm>
            <a:off x="8932486" y="4878369"/>
            <a:ext cx="1491955" cy="58477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600" b="1">
                <a:solidFill>
                  <a:srgbClr val="A4AAB9"/>
                </a:solidFill>
                <a:latin typeface="Meiryo UI" panose="020B0604030504040204" pitchFamily="50" charset="-128"/>
                <a:ea typeface="Meiryo UI" panose="020B0604030504040204" pitchFamily="50" charset="-128"/>
                <a:cs typeface="Arial" panose="020B0604020202020204" pitchFamily="34" charset="0"/>
              </a:rPr>
              <a:t>5 x M.2 2280</a:t>
            </a:r>
            <a:endParaRPr lang="zh-TW" altLang="en-US" sz="1600" b="1">
              <a:solidFill>
                <a:srgbClr val="A4AAB9"/>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54" name="矩形: 圓角 153">
            <a:extLst>
              <a:ext uri="{FF2B5EF4-FFF2-40B4-BE49-F238E27FC236}">
                <a16:creationId xmlns:a16="http://schemas.microsoft.com/office/drawing/2014/main" id="{4398BD05-6A67-E902-B692-83638FE52EDB}"/>
              </a:ext>
            </a:extLst>
          </p:cNvPr>
          <p:cNvSpPr/>
          <p:nvPr/>
        </p:nvSpPr>
        <p:spPr>
          <a:xfrm>
            <a:off x="10046513" y="1919862"/>
            <a:ext cx="1891605" cy="1101079"/>
          </a:xfrm>
          <a:prstGeom prst="roundRect">
            <a:avLst>
              <a:gd name="adj" fmla="val 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b="1" dirty="0">
                <a:solidFill>
                  <a:schemeClr val="tx1"/>
                </a:solidFill>
                <a:latin typeface="Meiryo UI" panose="020B0604030504040204" pitchFamily="50" charset="-128"/>
                <a:ea typeface="Meiryo UI" panose="020B0604030504040204" pitchFamily="50" charset="-128"/>
                <a:cs typeface="Arial"/>
              </a:rPr>
              <a:t>USB-A 3.2 Gen2 </a:t>
            </a:r>
            <a:endParaRPr lang="zh-TW" altLang="en-US" sz="1400" b="1" dirty="0">
              <a:solidFill>
                <a:schemeClr val="tx1"/>
              </a:solidFill>
              <a:latin typeface="Meiryo UI" panose="020B0604030504040204" pitchFamily="50" charset="-128"/>
              <a:ea typeface="Meiryo UI" panose="020B0604030504040204" pitchFamily="50" charset="-128"/>
              <a:cs typeface="Arial"/>
            </a:endParaRPr>
          </a:p>
          <a:p>
            <a:r>
              <a:rPr lang="en-US" altLang="zh-TW" sz="1400" b="1" dirty="0">
                <a:solidFill>
                  <a:schemeClr val="tx1"/>
                </a:solidFill>
                <a:latin typeface="Meiryo UI" panose="020B0604030504040204" pitchFamily="50" charset="-128"/>
                <a:ea typeface="Meiryo UI" panose="020B0604030504040204" pitchFamily="50" charset="-128"/>
                <a:cs typeface="Arial"/>
              </a:rPr>
              <a:t>(10Gbps)</a:t>
            </a:r>
            <a:r>
              <a:rPr lang="zh-TW" altLang="en-US" sz="1400" b="1" dirty="0">
                <a:solidFill>
                  <a:schemeClr val="tx1"/>
                </a:solidFill>
                <a:latin typeface="Meiryo UI" panose="020B0604030504040204" pitchFamily="50" charset="-128"/>
                <a:ea typeface="Meiryo UI" panose="020B0604030504040204" pitchFamily="50" charset="-128"/>
                <a:cs typeface="Arial"/>
              </a:rPr>
              <a:t> </a:t>
            </a:r>
            <a:r>
              <a:rPr lang="en-US" altLang="zh-TW" sz="1400" b="1" dirty="0">
                <a:solidFill>
                  <a:schemeClr val="tx1"/>
                </a:solidFill>
                <a:latin typeface="Meiryo UI" panose="020B0604030504040204" pitchFamily="50" charset="-128"/>
                <a:ea typeface="Meiryo UI" panose="020B0604030504040204" pitchFamily="50" charset="-128"/>
                <a:cs typeface="Arial"/>
              </a:rPr>
              <a:t>&amp;</a:t>
            </a:r>
            <a:r>
              <a:rPr lang="en-US" altLang="zh-TW" sz="1400" b="1" dirty="0" err="1">
                <a:solidFill>
                  <a:schemeClr val="tx1"/>
                </a:solidFill>
                <a:latin typeface="Meiryo UI" panose="020B0604030504040204" pitchFamily="50" charset="-128"/>
                <a:ea typeface="Meiryo UI" panose="020B0604030504040204" pitchFamily="50" charset="-128"/>
                <a:cs typeface="Arial"/>
              </a:rPr>
              <a:t>ワンタッチコピーボタン</a:t>
            </a:r>
            <a:endParaRPr lang="zh-TW" altLang="en-US" sz="1400" b="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57" name="文字方塊 49">
            <a:extLst>
              <a:ext uri="{FF2B5EF4-FFF2-40B4-BE49-F238E27FC236}">
                <a16:creationId xmlns:a16="http://schemas.microsoft.com/office/drawing/2014/main" id="{E0635212-1275-98D8-9D07-4C0CDA14F938}"/>
              </a:ext>
            </a:extLst>
          </p:cNvPr>
          <p:cNvSpPr txBox="1"/>
          <p:nvPr/>
        </p:nvSpPr>
        <p:spPr>
          <a:xfrm>
            <a:off x="8744058" y="3895736"/>
            <a:ext cx="2330535" cy="646331"/>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b="1">
                <a:latin typeface="Meiryo UI" panose="020B0604030504040204" pitchFamily="50" charset="-128"/>
                <a:ea typeface="Meiryo UI" panose="020B0604030504040204" pitchFamily="50" charset="-128"/>
                <a:cs typeface="Arial" panose="020B0604020202020204" pitchFamily="34" charset="0"/>
              </a:rPr>
              <a:t>1 x 10GBASE-T</a:t>
            </a:r>
          </a:p>
          <a:p>
            <a:pPr algn="ctr"/>
            <a:r>
              <a:rPr lang="en-US" altLang="zh-TW" b="1">
                <a:latin typeface="Meiryo UI" panose="020B0604030504040204" pitchFamily="50" charset="-128"/>
                <a:ea typeface="Meiryo UI" panose="020B0604030504040204" pitchFamily="50" charset="-128"/>
                <a:cs typeface="Arial" panose="020B0604020202020204" pitchFamily="34" charset="0"/>
              </a:rPr>
              <a:t>+ 1 x 2.5GbE</a:t>
            </a:r>
          </a:p>
        </p:txBody>
      </p:sp>
      <p:sp>
        <p:nvSpPr>
          <p:cNvPr id="158" name="文字方塊 51">
            <a:extLst>
              <a:ext uri="{FF2B5EF4-FFF2-40B4-BE49-F238E27FC236}">
                <a16:creationId xmlns:a16="http://schemas.microsoft.com/office/drawing/2014/main" id="{4C96C6C3-4612-CF8F-0FD3-1F47B083EE60}"/>
              </a:ext>
            </a:extLst>
          </p:cNvPr>
          <p:cNvSpPr txBox="1"/>
          <p:nvPr/>
        </p:nvSpPr>
        <p:spPr>
          <a:xfrm>
            <a:off x="4222092" y="5187014"/>
            <a:ext cx="2180030"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err="1">
                <a:latin typeface="Meiryo UI" panose="020B0604030504040204" pitchFamily="50" charset="-128"/>
                <a:ea typeface="Meiryo UI" panose="020B0604030504040204" pitchFamily="50" charset="-128"/>
                <a:cs typeface="Arial"/>
              </a:rPr>
              <a:t>最大メモリ</a:t>
            </a:r>
            <a:endParaRPr lang="en-US" altLang="zh-TW">
              <a:latin typeface="Meiryo UI" panose="020B0604030504040204" pitchFamily="50" charset="-128"/>
              <a:ea typeface="Meiryo UI" panose="020B0604030504040204" pitchFamily="50" charset="-128"/>
            </a:endParaRPr>
          </a:p>
        </p:txBody>
      </p:sp>
      <p:pic>
        <p:nvPicPr>
          <p:cNvPr id="159" name="圖片 158">
            <a:extLst>
              <a:ext uri="{FF2B5EF4-FFF2-40B4-BE49-F238E27FC236}">
                <a16:creationId xmlns:a16="http://schemas.microsoft.com/office/drawing/2014/main" id="{82B9C337-6E22-35EB-3416-E2CFF57C0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2288" y="939655"/>
            <a:ext cx="2863025" cy="618413"/>
          </a:xfrm>
          <a:prstGeom prst="rect">
            <a:avLst/>
          </a:prstGeom>
          <a:effectLst>
            <a:outerShdw blurRad="292100" dist="152400" dir="8100000" algn="tr" rotWithShape="0">
              <a:prstClr val="black">
                <a:alpha val="40000"/>
              </a:prstClr>
            </a:outerShdw>
          </a:effectLst>
        </p:spPr>
      </p:pic>
      <p:sp>
        <p:nvSpPr>
          <p:cNvPr id="160" name="文字方塊 61">
            <a:extLst>
              <a:ext uri="{FF2B5EF4-FFF2-40B4-BE49-F238E27FC236}">
                <a16:creationId xmlns:a16="http://schemas.microsoft.com/office/drawing/2014/main" id="{DA340DDB-ADFB-A5C2-FD90-D6B33308BAAE}"/>
              </a:ext>
            </a:extLst>
          </p:cNvPr>
          <p:cNvSpPr txBox="1"/>
          <p:nvPr/>
        </p:nvSpPr>
        <p:spPr>
          <a:xfrm>
            <a:off x="3993126" y="2565218"/>
            <a:ext cx="4469693" cy="523220"/>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800" b="1">
                <a:solidFill>
                  <a:srgbClr val="FE4F00"/>
                </a:solidFill>
                <a:latin typeface="Meiryo UI" panose="020B0604030504040204" pitchFamily="50" charset="-128"/>
                <a:ea typeface="Meiryo UI" panose="020B0604030504040204" pitchFamily="50" charset="-128"/>
                <a:cs typeface="Arial" panose="020B0604020202020204" pitchFamily="34" charset="0"/>
              </a:rPr>
              <a:t>TBS-h574TX</a:t>
            </a:r>
          </a:p>
        </p:txBody>
      </p:sp>
      <p:grpSp>
        <p:nvGrpSpPr>
          <p:cNvPr id="163" name="群組 162">
            <a:extLst>
              <a:ext uri="{FF2B5EF4-FFF2-40B4-BE49-F238E27FC236}">
                <a16:creationId xmlns:a16="http://schemas.microsoft.com/office/drawing/2014/main" id="{631D6888-C951-B041-FBB8-AA7D71F0DF80}"/>
              </a:ext>
            </a:extLst>
          </p:cNvPr>
          <p:cNvGrpSpPr>
            <a:grpSpLocks noChangeAspect="1"/>
          </p:cNvGrpSpPr>
          <p:nvPr/>
        </p:nvGrpSpPr>
        <p:grpSpPr>
          <a:xfrm>
            <a:off x="10987933" y="4974565"/>
            <a:ext cx="848046" cy="857878"/>
            <a:chOff x="10987933" y="4974565"/>
            <a:chExt cx="2233748" cy="2037805"/>
          </a:xfrm>
          <a:effectLst>
            <a:outerShdw blurRad="431800" dist="368300" dir="5760000" sx="106000" sy="106000" algn="ctr" rotWithShape="0">
              <a:srgbClr val="000000">
                <a:alpha val="34000"/>
              </a:srgbClr>
            </a:outerShdw>
          </a:effectLst>
        </p:grpSpPr>
        <p:sp>
          <p:nvSpPr>
            <p:cNvPr id="184" name="矩形 183">
              <a:extLst>
                <a:ext uri="{FF2B5EF4-FFF2-40B4-BE49-F238E27FC236}">
                  <a16:creationId xmlns:a16="http://schemas.microsoft.com/office/drawing/2014/main" id="{2D556D05-47FB-70C8-E6BE-B883C1963E53}"/>
                </a:ext>
              </a:extLst>
            </p:cNvPr>
            <p:cNvSpPr/>
            <p:nvPr/>
          </p:nvSpPr>
          <p:spPr>
            <a:xfrm>
              <a:off x="10987933" y="4974565"/>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2489">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185" name="圖形 12">
              <a:extLst>
                <a:ext uri="{FF2B5EF4-FFF2-40B4-BE49-F238E27FC236}">
                  <a16:creationId xmlns:a16="http://schemas.microsoft.com/office/drawing/2014/main" id="{B1CAE870-7383-2043-A2C9-282BFE6942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91146" y="5020563"/>
              <a:ext cx="2038686" cy="1832876"/>
            </a:xfrm>
            <a:prstGeom prst="rect">
              <a:avLst/>
            </a:prstGeom>
          </p:spPr>
        </p:pic>
      </p:grpSp>
      <p:sp>
        <p:nvSpPr>
          <p:cNvPr id="164" name="矩形 163">
            <a:extLst>
              <a:ext uri="{FF2B5EF4-FFF2-40B4-BE49-F238E27FC236}">
                <a16:creationId xmlns:a16="http://schemas.microsoft.com/office/drawing/2014/main" id="{3A6B5028-7C2D-DE1C-ADFB-E8FB9AA60617}"/>
              </a:ext>
            </a:extLst>
          </p:cNvPr>
          <p:cNvSpPr/>
          <p:nvPr/>
        </p:nvSpPr>
        <p:spPr>
          <a:xfrm>
            <a:off x="10828095" y="5899915"/>
            <a:ext cx="1117604" cy="600164"/>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100" b="1">
                <a:latin typeface="Meiryo UI" panose="020B0604030504040204" pitchFamily="50" charset="-128"/>
                <a:ea typeface="Meiryo UI" panose="020B0604030504040204" pitchFamily="50" charset="-128"/>
                <a:cs typeface="Arial" panose="020B0604020202020204" pitchFamily="34" charset="0"/>
              </a:rPr>
              <a:t>Up to </a:t>
            </a:r>
          </a:p>
          <a:p>
            <a:pPr algn="ctr"/>
            <a:r>
              <a:rPr lang="en-US" altLang="zh-TW" sz="1100" b="1">
                <a:latin typeface="Meiryo UI" panose="020B0604030504040204" pitchFamily="50" charset="-128"/>
                <a:ea typeface="Meiryo UI" panose="020B0604030504040204" pitchFamily="50" charset="-128"/>
                <a:cs typeface="Arial" panose="020B0604020202020204" pitchFamily="34" charset="0"/>
              </a:rPr>
              <a:t>5-year </a:t>
            </a:r>
          </a:p>
          <a:p>
            <a:pPr algn="ctr"/>
            <a:r>
              <a:rPr lang="en-US" altLang="zh-TW" sz="1100" b="1">
                <a:latin typeface="Meiryo UI" panose="020B0604030504040204" pitchFamily="50" charset="-128"/>
                <a:ea typeface="Meiryo UI" panose="020B0604030504040204" pitchFamily="50" charset="-128"/>
                <a:cs typeface="Arial" panose="020B0604020202020204" pitchFamily="34" charset="0"/>
              </a:rPr>
              <a:t>warranty</a:t>
            </a:r>
            <a:r>
              <a:rPr lang="en-US" altLang="zh-TW" sz="1100">
                <a:latin typeface="Meiryo UI" panose="020B0604030504040204" pitchFamily="50" charset="-128"/>
                <a:ea typeface="Meiryo UI" panose="020B0604030504040204" pitchFamily="50" charset="-128"/>
                <a:cs typeface="Arial" panose="020B0604020202020204" pitchFamily="34" charset="0"/>
              </a:rPr>
              <a:t>​</a:t>
            </a:r>
            <a:endParaRPr lang="en-US" altLang="zh-TW" sz="900" b="1">
              <a:latin typeface="Meiryo UI" panose="020B0604030504040204" pitchFamily="50" charset="-128"/>
              <a:ea typeface="Meiryo UI" panose="020B0604030504040204" pitchFamily="50" charset="-128"/>
              <a:cs typeface="Arial" panose="020B0604020202020204" pitchFamily="34" charset="0"/>
            </a:endParaRPr>
          </a:p>
        </p:txBody>
      </p:sp>
      <p:sp>
        <p:nvSpPr>
          <p:cNvPr id="168" name="文字方塊 49">
            <a:extLst>
              <a:ext uri="{FF2B5EF4-FFF2-40B4-BE49-F238E27FC236}">
                <a16:creationId xmlns:a16="http://schemas.microsoft.com/office/drawing/2014/main" id="{943B8472-BE71-484A-BE8E-911D83429610}"/>
              </a:ext>
            </a:extLst>
          </p:cNvPr>
          <p:cNvSpPr txBox="1"/>
          <p:nvPr/>
        </p:nvSpPr>
        <p:spPr>
          <a:xfrm>
            <a:off x="304353" y="5877126"/>
            <a:ext cx="3504914" cy="58477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a:latin typeface="Meiryo UI" panose="020B0604030504040204" pitchFamily="50" charset="-128"/>
                <a:ea typeface="Meiryo UI" panose="020B0604030504040204" pitchFamily="50" charset="-128"/>
                <a:cs typeface="Arial"/>
              </a:rPr>
              <a:t>Final</a:t>
            </a:r>
            <a:r>
              <a:rPr lang="zh-TW" altLang="en-US" sz="1600">
                <a:latin typeface="Meiryo UI" panose="020B0604030504040204" pitchFamily="50" charset="-128"/>
                <a:ea typeface="Meiryo UI" panose="020B0604030504040204" pitchFamily="50" charset="-128"/>
                <a:cs typeface="Arial"/>
              </a:rPr>
              <a:t> </a:t>
            </a:r>
            <a:r>
              <a:rPr lang="en-US" altLang="zh-TW" sz="1600">
                <a:latin typeface="Meiryo UI" panose="020B0604030504040204" pitchFamily="50" charset="-128"/>
                <a:ea typeface="Meiryo UI" panose="020B0604030504040204" pitchFamily="50" charset="-128"/>
                <a:cs typeface="Arial"/>
              </a:rPr>
              <a:t>Cut</a:t>
            </a:r>
            <a:r>
              <a:rPr lang="zh-TW" altLang="en-US" sz="1600">
                <a:latin typeface="Meiryo UI" panose="020B0604030504040204" pitchFamily="50" charset="-128"/>
                <a:ea typeface="Meiryo UI" panose="020B0604030504040204" pitchFamily="50" charset="-128"/>
                <a:cs typeface="Arial"/>
              </a:rPr>
              <a:t> </a:t>
            </a:r>
            <a:r>
              <a:rPr lang="en-US" altLang="zh-TW" sz="1600">
                <a:latin typeface="Meiryo UI" panose="020B0604030504040204" pitchFamily="50" charset="-128"/>
                <a:ea typeface="Meiryo UI" panose="020B0604030504040204" pitchFamily="50" charset="-128"/>
                <a:cs typeface="Arial"/>
              </a:rPr>
              <a:t>Pro</a:t>
            </a:r>
            <a:r>
              <a:rPr lang="zh-TW" altLang="en-US" sz="1600">
                <a:latin typeface="Meiryo UI" panose="020B0604030504040204" pitchFamily="50" charset="-128"/>
                <a:ea typeface="Meiryo UI" panose="020B0604030504040204" pitchFamily="50" charset="-128"/>
                <a:cs typeface="Arial"/>
              </a:rPr>
              <a:t>と</a:t>
            </a:r>
            <a:r>
              <a:rPr lang="en-US" altLang="zh-TW" sz="1600">
                <a:latin typeface="Meiryo UI" panose="020B0604030504040204" pitchFamily="50" charset="-128"/>
                <a:ea typeface="Meiryo UI" panose="020B0604030504040204" pitchFamily="50" charset="-128"/>
                <a:cs typeface="Arial"/>
              </a:rPr>
              <a:t>Adobe</a:t>
            </a:r>
            <a:r>
              <a:rPr lang="zh-TW" altLang="en-US" sz="1600">
                <a:latin typeface="Meiryo UI" panose="020B0604030504040204" pitchFamily="50" charset="-128"/>
                <a:ea typeface="Meiryo UI" panose="020B0604030504040204" pitchFamily="50" charset="-128"/>
                <a:cs typeface="Arial"/>
              </a:rPr>
              <a:t> </a:t>
            </a:r>
            <a:r>
              <a:rPr lang="en-US" altLang="zh-TW" sz="1600">
                <a:latin typeface="Meiryo UI" panose="020B0604030504040204" pitchFamily="50" charset="-128"/>
                <a:ea typeface="Meiryo UI" panose="020B0604030504040204" pitchFamily="50" charset="-128"/>
                <a:cs typeface="Arial"/>
              </a:rPr>
              <a:t>Premiere</a:t>
            </a:r>
            <a:br>
              <a:rPr lang="en-US" altLang="zh-TW" sz="1600">
                <a:latin typeface="Meiryo UI" panose="020B0604030504040204" pitchFamily="50" charset="-128"/>
                <a:ea typeface="Meiryo UI" panose="020B0604030504040204" pitchFamily="50" charset="-128"/>
                <a:cs typeface="Arial"/>
              </a:rPr>
            </a:br>
            <a:r>
              <a:rPr lang="zh-TW" altLang="en-US" sz="1600">
                <a:latin typeface="Meiryo UI" panose="020B0604030504040204" pitchFamily="50" charset="-128"/>
                <a:ea typeface="Meiryo UI" panose="020B0604030504040204" pitchFamily="50" charset="-128"/>
                <a:cs typeface="Arial"/>
              </a:rPr>
              <a:t>ユーザーのコラボレーショ</a:t>
            </a:r>
            <a:r>
              <a:rPr lang="zh-TW" sz="1600">
                <a:latin typeface="Meiryo UI" panose="020B0604030504040204" pitchFamily="50" charset="-128"/>
                <a:ea typeface="Meiryo UI" panose="020B0604030504040204" pitchFamily="50" charset="-128"/>
                <a:cs typeface="Arial"/>
              </a:rPr>
              <a:t>ン</a:t>
            </a:r>
            <a:r>
              <a:rPr lang="zh-TW" altLang="en-US" sz="1600">
                <a:latin typeface="Meiryo UI" panose="020B0604030504040204" pitchFamily="50" charset="-128"/>
                <a:ea typeface="Meiryo UI" panose="020B0604030504040204" pitchFamily="50" charset="-128"/>
                <a:cs typeface="Arial"/>
              </a:rPr>
              <a:t> </a:t>
            </a:r>
            <a:endParaRPr lang="en-US">
              <a:latin typeface="Meiryo UI" panose="020B0604030504040204" pitchFamily="50" charset="-128"/>
              <a:ea typeface="Meiryo UI" panose="020B0604030504040204" pitchFamily="50" charset="-128"/>
            </a:endParaRPr>
          </a:p>
        </p:txBody>
      </p:sp>
      <p:pic>
        <p:nvPicPr>
          <p:cNvPr id="169" name="圖片 168" descr="一張含有 文字, 螢幕擷取畫面, 字型, 圖形 的圖片&#10;&#10;自動產生的描述">
            <a:extLst>
              <a:ext uri="{FF2B5EF4-FFF2-40B4-BE49-F238E27FC236}">
                <a16:creationId xmlns:a16="http://schemas.microsoft.com/office/drawing/2014/main" id="{6F81A9BA-0C63-C2A4-FB82-08D58C2C1844}"/>
              </a:ext>
            </a:extLst>
          </p:cNvPr>
          <p:cNvPicPr>
            <a:picLocks noChangeAspect="1"/>
          </p:cNvPicPr>
          <p:nvPr/>
        </p:nvPicPr>
        <p:blipFill>
          <a:blip r:embed="rId7"/>
          <a:stretch>
            <a:fillRect/>
          </a:stretch>
        </p:blipFill>
        <p:spPr>
          <a:xfrm>
            <a:off x="2503449" y="1920302"/>
            <a:ext cx="1126274" cy="1112398"/>
          </a:xfrm>
          <a:prstGeom prst="rect">
            <a:avLst/>
          </a:prstGeom>
        </p:spPr>
      </p:pic>
      <p:pic>
        <p:nvPicPr>
          <p:cNvPr id="170" name="圖片 169" descr="一張含有 鮮豔, 螢幕擷取畫面, 正方形, Rectangle 的圖片&#10;&#10;自動產生的描述">
            <a:extLst>
              <a:ext uri="{FF2B5EF4-FFF2-40B4-BE49-F238E27FC236}">
                <a16:creationId xmlns:a16="http://schemas.microsoft.com/office/drawing/2014/main" id="{92DC76A9-F567-A62B-CF42-B0532A5916CB}"/>
              </a:ext>
            </a:extLst>
          </p:cNvPr>
          <p:cNvPicPr>
            <a:picLocks noChangeAspect="1"/>
          </p:cNvPicPr>
          <p:nvPr/>
        </p:nvPicPr>
        <p:blipFill>
          <a:blip r:embed="rId8"/>
          <a:stretch>
            <a:fillRect/>
          </a:stretch>
        </p:blipFill>
        <p:spPr>
          <a:xfrm>
            <a:off x="1933924" y="5058820"/>
            <a:ext cx="1466154" cy="680457"/>
          </a:xfrm>
          <a:prstGeom prst="rect">
            <a:avLst/>
          </a:prstGeom>
        </p:spPr>
      </p:pic>
      <p:pic>
        <p:nvPicPr>
          <p:cNvPr id="171" name="圖片 170" descr="一張含有 場記板, 文字 的圖片&#10;&#10;自動產生的描述">
            <a:extLst>
              <a:ext uri="{FF2B5EF4-FFF2-40B4-BE49-F238E27FC236}">
                <a16:creationId xmlns:a16="http://schemas.microsoft.com/office/drawing/2014/main" id="{009BBCA8-BCAA-EB84-9551-285DDFCBE371}"/>
              </a:ext>
            </a:extLst>
          </p:cNvPr>
          <p:cNvPicPr>
            <a:picLocks noChangeAspect="1"/>
          </p:cNvPicPr>
          <p:nvPr/>
        </p:nvPicPr>
        <p:blipFill>
          <a:blip r:embed="rId9"/>
          <a:stretch>
            <a:fillRect/>
          </a:stretch>
        </p:blipFill>
        <p:spPr>
          <a:xfrm>
            <a:off x="868053" y="5003065"/>
            <a:ext cx="828675" cy="847725"/>
          </a:xfrm>
          <a:prstGeom prst="rect">
            <a:avLst/>
          </a:prstGeom>
        </p:spPr>
      </p:pic>
      <p:sp>
        <p:nvSpPr>
          <p:cNvPr id="172" name="矩形: 圓角 171">
            <a:extLst>
              <a:ext uri="{FF2B5EF4-FFF2-40B4-BE49-F238E27FC236}">
                <a16:creationId xmlns:a16="http://schemas.microsoft.com/office/drawing/2014/main" id="{96AF96F8-9CF8-32D6-A9CA-71EB41D2C14C}"/>
              </a:ext>
            </a:extLst>
          </p:cNvPr>
          <p:cNvSpPr/>
          <p:nvPr/>
        </p:nvSpPr>
        <p:spPr>
          <a:xfrm>
            <a:off x="351836" y="2721553"/>
            <a:ext cx="1695730" cy="1083140"/>
          </a:xfrm>
          <a:prstGeom prst="roundRect">
            <a:avLst>
              <a:gd name="adj" fmla="val 10241"/>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dirty="0" err="1">
                <a:solidFill>
                  <a:schemeClr val="tx1"/>
                </a:solidFill>
                <a:latin typeface="Meiryo UI" panose="020B0604030504040204" pitchFamily="50" charset="-128"/>
                <a:ea typeface="Meiryo UI" panose="020B0604030504040204" pitchFamily="50" charset="-128"/>
                <a:cs typeface="Arial"/>
              </a:rPr>
              <a:t>デュアル</a:t>
            </a:r>
            <a:br>
              <a:rPr lang="en-US" altLang="zh-TW" sz="1600" b="1" dirty="0">
                <a:solidFill>
                  <a:schemeClr val="tx1"/>
                </a:solidFill>
                <a:latin typeface="Meiryo UI" panose="020B0604030504040204" pitchFamily="50" charset="-128"/>
                <a:ea typeface="Meiryo UI" panose="020B0604030504040204" pitchFamily="50" charset="-128"/>
                <a:cs typeface="Arial"/>
              </a:rPr>
            </a:br>
            <a:r>
              <a:rPr lang="en-US" altLang="zh-TW" sz="1400" b="1" dirty="0">
                <a:solidFill>
                  <a:srgbClr val="00B0F0"/>
                </a:solidFill>
                <a:latin typeface="Meiryo UI" panose="020B0604030504040204" pitchFamily="50" charset="-128"/>
                <a:ea typeface="Meiryo UI" panose="020B0604030504040204" pitchFamily="50" charset="-128"/>
                <a:cs typeface="Arial"/>
              </a:rPr>
              <a:t>Thunderbolt 4</a:t>
            </a:r>
          </a:p>
        </p:txBody>
      </p:sp>
      <p:pic>
        <p:nvPicPr>
          <p:cNvPr id="173" name="圖片 172" descr="一張含有 文字, 簽名、標誌 的圖片&#10;&#10;自動產生的描述">
            <a:extLst>
              <a:ext uri="{FF2B5EF4-FFF2-40B4-BE49-F238E27FC236}">
                <a16:creationId xmlns:a16="http://schemas.microsoft.com/office/drawing/2014/main" id="{53CB41B7-440F-8133-8946-5BD43BEB4E51}"/>
              </a:ext>
            </a:extLst>
          </p:cNvPr>
          <p:cNvPicPr>
            <a:picLocks noChangeAspect="1"/>
          </p:cNvPicPr>
          <p:nvPr/>
        </p:nvPicPr>
        <p:blipFill>
          <a:blip r:embed="rId10"/>
          <a:stretch>
            <a:fillRect/>
          </a:stretch>
        </p:blipFill>
        <p:spPr>
          <a:xfrm>
            <a:off x="904847" y="3497089"/>
            <a:ext cx="638492" cy="758021"/>
          </a:xfrm>
          <a:prstGeom prst="rect">
            <a:avLst/>
          </a:prstGeom>
        </p:spPr>
      </p:pic>
      <p:sp>
        <p:nvSpPr>
          <p:cNvPr id="177" name="矩形: 圓角 176">
            <a:extLst>
              <a:ext uri="{FF2B5EF4-FFF2-40B4-BE49-F238E27FC236}">
                <a16:creationId xmlns:a16="http://schemas.microsoft.com/office/drawing/2014/main" id="{3459B8CD-1D93-BEB5-E6C9-313416A4AD64}"/>
              </a:ext>
            </a:extLst>
          </p:cNvPr>
          <p:cNvSpPr/>
          <p:nvPr/>
        </p:nvSpPr>
        <p:spPr>
          <a:xfrm>
            <a:off x="8612846" y="1836563"/>
            <a:ext cx="1281291" cy="1870488"/>
          </a:xfrm>
          <a:prstGeom prst="roundRect">
            <a:avLst>
              <a:gd name="adj" fmla="val 9410"/>
            </a:avLst>
          </a:prstGeom>
          <a:solidFill>
            <a:schemeClr val="bg1"/>
          </a:solidFill>
          <a:ln>
            <a:noFill/>
          </a:ln>
          <a:effectLst>
            <a:outerShdw blurRad="228600" dist="88900" dir="8100000" algn="tr" rotWithShape="0">
              <a:prstClr val="black">
                <a:alpha val="30000"/>
              </a:prstClr>
            </a:outerShdw>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79" name="矩形: 圓角 178">
            <a:extLst>
              <a:ext uri="{FF2B5EF4-FFF2-40B4-BE49-F238E27FC236}">
                <a16:creationId xmlns:a16="http://schemas.microsoft.com/office/drawing/2014/main" id="{4FE34E16-01AB-B7F3-E885-C718575957AE}"/>
              </a:ext>
            </a:extLst>
          </p:cNvPr>
          <p:cNvSpPr/>
          <p:nvPr/>
        </p:nvSpPr>
        <p:spPr>
          <a:xfrm>
            <a:off x="8585174" y="1996246"/>
            <a:ext cx="1405028" cy="948312"/>
          </a:xfrm>
          <a:prstGeom prst="roundRect">
            <a:avLst>
              <a:gd name="adj" fmla="val 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tx1"/>
                </a:solidFill>
                <a:latin typeface="Meiryo UI" panose="020B0604030504040204" pitchFamily="50" charset="-128"/>
                <a:ea typeface="Meiryo UI" panose="020B0604030504040204" pitchFamily="50" charset="-128"/>
                <a:cs typeface="Arial"/>
              </a:rPr>
              <a:t>1 x HDMI </a:t>
            </a:r>
            <a:endParaRPr lang="zh-TW" altLang="en-US" b="1">
              <a:solidFill>
                <a:schemeClr val="tx1"/>
              </a:solidFill>
              <a:latin typeface="Meiryo UI" panose="020B0604030504040204" pitchFamily="50" charset="-128"/>
              <a:ea typeface="Meiryo UI" panose="020B0604030504040204" pitchFamily="50" charset="-128"/>
              <a:cs typeface="Arial"/>
            </a:endParaRPr>
          </a:p>
          <a:p>
            <a:pPr algn="ctr"/>
            <a:r>
              <a:rPr lang="en-US" altLang="zh-TW" sz="1600" b="1">
                <a:solidFill>
                  <a:schemeClr val="tx1"/>
                </a:solidFill>
                <a:latin typeface="Meiryo UI" panose="020B0604030504040204" pitchFamily="50" charset="-128"/>
                <a:ea typeface="Meiryo UI" panose="020B0604030504040204" pitchFamily="50" charset="-128"/>
                <a:cs typeface="Arial"/>
              </a:rPr>
              <a:t>4K出力</a:t>
            </a:r>
            <a:endParaRPr lang="en-US" altLang="zh-TW" sz="16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80" name="文字方塊 51">
            <a:extLst>
              <a:ext uri="{FF2B5EF4-FFF2-40B4-BE49-F238E27FC236}">
                <a16:creationId xmlns:a16="http://schemas.microsoft.com/office/drawing/2014/main" id="{A55B4FED-131E-9475-D0AF-EA9090B65A6F}"/>
              </a:ext>
            </a:extLst>
          </p:cNvPr>
          <p:cNvSpPr txBox="1"/>
          <p:nvPr/>
        </p:nvSpPr>
        <p:spPr>
          <a:xfrm>
            <a:off x="4226761" y="5730638"/>
            <a:ext cx="828815"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err="1">
                <a:latin typeface="Meiryo UI" panose="020B0604030504040204" pitchFamily="50" charset="-128"/>
                <a:ea typeface="Meiryo UI" panose="020B0604030504040204" pitchFamily="50" charset="-128"/>
                <a:cs typeface="Arial"/>
              </a:rPr>
              <a:t>最大</a:t>
            </a:r>
            <a:endParaRPr lang="en-US" altLang="zh-TW" sz="1600" b="1">
              <a:latin typeface="Meiryo UI" panose="020B0604030504040204" pitchFamily="50" charset="-128"/>
              <a:ea typeface="Meiryo UI" panose="020B0604030504040204" pitchFamily="50" charset="-128"/>
              <a:cs typeface="Arial"/>
            </a:endParaRPr>
          </a:p>
        </p:txBody>
      </p:sp>
      <p:sp>
        <p:nvSpPr>
          <p:cNvPr id="181" name="矩形: 圓角 180">
            <a:extLst>
              <a:ext uri="{FF2B5EF4-FFF2-40B4-BE49-F238E27FC236}">
                <a16:creationId xmlns:a16="http://schemas.microsoft.com/office/drawing/2014/main" id="{19BD6227-FE33-F9C4-2DFC-9C8897355BA4}"/>
              </a:ext>
            </a:extLst>
          </p:cNvPr>
          <p:cNvSpPr/>
          <p:nvPr/>
        </p:nvSpPr>
        <p:spPr>
          <a:xfrm>
            <a:off x="4585543" y="5426927"/>
            <a:ext cx="1412295" cy="857106"/>
          </a:xfrm>
          <a:prstGeom prst="roundRect">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b="1">
                <a:solidFill>
                  <a:srgbClr val="00B0F0"/>
                </a:solidFill>
                <a:latin typeface="Meiryo UI" panose="020B0604030504040204" pitchFamily="50" charset="-128"/>
                <a:ea typeface="Meiryo UI" panose="020B0604030504040204" pitchFamily="50" charset="-128"/>
                <a:cs typeface="Arial" panose="020B0604020202020204" pitchFamily="34" charset="0"/>
              </a:rPr>
              <a:t>16TB</a:t>
            </a:r>
            <a:endParaRPr lang="zh-TW" altLang="en-US" sz="2400" b="1">
              <a:solidFill>
                <a:srgbClr val="00B0F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82" name="文字方塊 51">
            <a:extLst>
              <a:ext uri="{FF2B5EF4-FFF2-40B4-BE49-F238E27FC236}">
                <a16:creationId xmlns:a16="http://schemas.microsoft.com/office/drawing/2014/main" id="{C58604D1-2C98-56F4-B529-4E4CD4F0AB86}"/>
              </a:ext>
            </a:extLst>
          </p:cNvPr>
          <p:cNvSpPr txBox="1"/>
          <p:nvPr/>
        </p:nvSpPr>
        <p:spPr>
          <a:xfrm>
            <a:off x="4225166" y="6013715"/>
            <a:ext cx="1941550"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err="1">
                <a:latin typeface="Meiryo UI" panose="020B0604030504040204" pitchFamily="50" charset="-128"/>
                <a:ea typeface="Meiryo UI" panose="020B0604030504040204" pitchFamily="50" charset="-128"/>
                <a:cs typeface="Arial"/>
              </a:rPr>
              <a:t>ストレージ容量</a:t>
            </a:r>
            <a:endParaRPr lang="en-US" altLang="zh-TW" err="1">
              <a:latin typeface="Meiryo UI" panose="020B0604030504040204" pitchFamily="50" charset="-128"/>
              <a:ea typeface="Meiryo UI" panose="020B0604030504040204" pitchFamily="50" charset="-128"/>
            </a:endParaRPr>
          </a:p>
        </p:txBody>
      </p:sp>
      <p:sp>
        <p:nvSpPr>
          <p:cNvPr id="183" name="文字方塊 51">
            <a:extLst>
              <a:ext uri="{FF2B5EF4-FFF2-40B4-BE49-F238E27FC236}">
                <a16:creationId xmlns:a16="http://schemas.microsoft.com/office/drawing/2014/main" id="{6610DCCB-8916-2A60-318D-9CDD9EBB997D}"/>
              </a:ext>
            </a:extLst>
          </p:cNvPr>
          <p:cNvSpPr txBox="1"/>
          <p:nvPr/>
        </p:nvSpPr>
        <p:spPr>
          <a:xfrm>
            <a:off x="4168743" y="6280389"/>
            <a:ext cx="2585949" cy="21544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800" b="1" dirty="0">
                <a:latin typeface="Meiryo UI" panose="020B0604030504040204" pitchFamily="50" charset="-128"/>
                <a:ea typeface="Meiryo UI" panose="020B0604030504040204" pitchFamily="50" charset="-128"/>
                <a:cs typeface="Arial" panose="020B0604020202020204" pitchFamily="34" charset="0"/>
              </a:rPr>
              <a:t>(TBS-h574TX </a:t>
            </a:r>
            <a:r>
              <a:rPr lang="en-US" altLang="zh-TW" sz="800" b="1" dirty="0">
                <a:latin typeface="Meiryo UI" panose="020B0604030504040204" pitchFamily="50" charset="-128"/>
                <a:ea typeface="Meiryo UI" panose="020B0604030504040204" pitchFamily="50" charset="-128"/>
                <a:cs typeface="Arial" panose="020B0604020202020204" pitchFamily="34" charset="0"/>
              </a:rPr>
              <a:t>with</a:t>
            </a:r>
            <a:r>
              <a:rPr lang="zh-TW" altLang="en-US" sz="800" b="1" dirty="0">
                <a:latin typeface="Meiryo UI" panose="020B0604030504040204" pitchFamily="50" charset="-128"/>
                <a:ea typeface="Meiryo UI" panose="020B0604030504040204" pitchFamily="50" charset="-128"/>
                <a:cs typeface="Arial" panose="020B0604020202020204" pitchFamily="34" charset="0"/>
              </a:rPr>
              <a:t> 4 TB SSD, RAID 5)</a:t>
            </a:r>
          </a:p>
        </p:txBody>
      </p:sp>
      <p:pic>
        <p:nvPicPr>
          <p:cNvPr id="2" name="圖片 1" descr="一張含有 電子產品, 機器 的圖片&#10;&#10;自動產生的描述">
            <a:extLst>
              <a:ext uri="{FF2B5EF4-FFF2-40B4-BE49-F238E27FC236}">
                <a16:creationId xmlns:a16="http://schemas.microsoft.com/office/drawing/2014/main" id="{3236A4F3-3F24-FFB3-BBA5-EB7E2EEBE0BA}"/>
              </a:ext>
            </a:extLst>
          </p:cNvPr>
          <p:cNvPicPr>
            <a:picLocks noChangeAspect="1"/>
          </p:cNvPicPr>
          <p:nvPr/>
        </p:nvPicPr>
        <p:blipFill>
          <a:blip r:embed="rId11"/>
          <a:stretch>
            <a:fillRect/>
          </a:stretch>
        </p:blipFill>
        <p:spPr>
          <a:xfrm>
            <a:off x="4137092" y="3259105"/>
            <a:ext cx="1983036" cy="1230894"/>
          </a:xfrm>
          <a:prstGeom prst="rect">
            <a:avLst/>
          </a:prstGeom>
          <a:ln>
            <a:noFill/>
          </a:ln>
          <a:effectLst>
            <a:outerShdw blurRad="292100" dist="139700" dir="2700000" algn="tl" rotWithShape="0">
              <a:srgbClr val="333333">
                <a:alpha val="65000"/>
              </a:srgbClr>
            </a:outerShdw>
          </a:effectLst>
        </p:spPr>
      </p:pic>
      <p:pic>
        <p:nvPicPr>
          <p:cNvPr id="3" name="圖片 2" descr="一張含有 電子產品, 突波抑制器 的圖片&#10;&#10;自動產生的描述">
            <a:extLst>
              <a:ext uri="{FF2B5EF4-FFF2-40B4-BE49-F238E27FC236}">
                <a16:creationId xmlns:a16="http://schemas.microsoft.com/office/drawing/2014/main" id="{3B64E739-262F-A4C4-E0F0-A57C6AC6340F}"/>
              </a:ext>
            </a:extLst>
          </p:cNvPr>
          <p:cNvPicPr>
            <a:picLocks noChangeAspect="1"/>
          </p:cNvPicPr>
          <p:nvPr/>
        </p:nvPicPr>
        <p:blipFill>
          <a:blip r:embed="rId12"/>
          <a:stretch>
            <a:fillRect/>
          </a:stretch>
        </p:blipFill>
        <p:spPr>
          <a:xfrm>
            <a:off x="6273847" y="3257269"/>
            <a:ext cx="2074843" cy="1295160"/>
          </a:xfrm>
          <a:prstGeom prst="rect">
            <a:avLst/>
          </a:prstGeom>
          <a:ln>
            <a:noFill/>
          </a:ln>
          <a:effectLst>
            <a:outerShdw blurRad="292100" dist="139700" dir="2700000" algn="tl" rotWithShape="0">
              <a:srgbClr val="333333">
                <a:alpha val="65000"/>
              </a:srgbClr>
            </a:outerShdw>
          </a:effectLst>
        </p:spPr>
      </p:pic>
      <p:pic>
        <p:nvPicPr>
          <p:cNvPr id="5" name="圖形 4">
            <a:extLst>
              <a:ext uri="{FF2B5EF4-FFF2-40B4-BE49-F238E27FC236}">
                <a16:creationId xmlns:a16="http://schemas.microsoft.com/office/drawing/2014/main" id="{8E5FE3AA-0BCC-CF88-939F-EE6E3E3073F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14575" y="3947876"/>
            <a:ext cx="668723" cy="486344"/>
          </a:xfrm>
          <a:prstGeom prst="rect">
            <a:avLst/>
          </a:prstGeom>
        </p:spPr>
      </p:pic>
      <p:pic>
        <p:nvPicPr>
          <p:cNvPr id="6" name="圖片 5" descr="一張含有 電子產品, 突波抑制器 的圖片&#10;&#10;自動產生的描述">
            <a:extLst>
              <a:ext uri="{FF2B5EF4-FFF2-40B4-BE49-F238E27FC236}">
                <a16:creationId xmlns:a16="http://schemas.microsoft.com/office/drawing/2014/main" id="{1349B34B-57F7-495C-BB84-D5FFD83C254F}"/>
              </a:ext>
            </a:extLst>
          </p:cNvPr>
          <p:cNvPicPr>
            <a:picLocks noChangeAspect="1"/>
          </p:cNvPicPr>
          <p:nvPr/>
        </p:nvPicPr>
        <p:blipFill rotWithShape="1">
          <a:blip r:embed="rId12"/>
          <a:srcRect l="53119" t="30884" r="40820" b="46398"/>
          <a:stretch/>
        </p:blipFill>
        <p:spPr>
          <a:xfrm>
            <a:off x="9115127" y="2768954"/>
            <a:ext cx="339897" cy="779716"/>
          </a:xfrm>
          <a:prstGeom prst="rect">
            <a:avLst/>
          </a:prstGeom>
          <a:ln>
            <a:noFill/>
          </a:ln>
          <a:effectLst>
            <a:outerShdw blurRad="292100" dist="139700" dir="2700000" algn="tl" rotWithShape="0">
              <a:srgbClr val="333333">
                <a:alpha val="65000"/>
              </a:srgbClr>
            </a:outerShdw>
          </a:effectLst>
        </p:spPr>
      </p:pic>
      <p:pic>
        <p:nvPicPr>
          <p:cNvPr id="7" name="圖片 6" descr="一張含有 電子產品, 機器 的圖片&#10;&#10;自動產生的描述">
            <a:extLst>
              <a:ext uri="{FF2B5EF4-FFF2-40B4-BE49-F238E27FC236}">
                <a16:creationId xmlns:a16="http://schemas.microsoft.com/office/drawing/2014/main" id="{6B6A3101-E62F-0723-1878-222269E3F0B7}"/>
              </a:ext>
            </a:extLst>
          </p:cNvPr>
          <p:cNvPicPr>
            <a:picLocks noChangeAspect="1"/>
          </p:cNvPicPr>
          <p:nvPr/>
        </p:nvPicPr>
        <p:blipFill rotWithShape="1">
          <a:blip r:embed="rId11"/>
          <a:srcRect l="14276" t="56836" r="68624" b="31276"/>
          <a:stretch/>
        </p:blipFill>
        <p:spPr>
          <a:xfrm>
            <a:off x="10518500" y="3084672"/>
            <a:ext cx="935636" cy="406056"/>
          </a:xfrm>
          <a:prstGeom prst="rect">
            <a:avLst/>
          </a:prstGeom>
          <a:ln>
            <a:noFill/>
          </a:ln>
          <a:effectLst>
            <a:outerShdw blurRad="292100" dist="139700" dir="2700000" algn="tl" rotWithShape="0">
              <a:srgbClr val="333333">
                <a:alpha val="65000"/>
              </a:srgbClr>
            </a:outerShdw>
          </a:effectLst>
        </p:spPr>
      </p:pic>
      <p:pic>
        <p:nvPicPr>
          <p:cNvPr id="9" name="圖形 8">
            <a:extLst>
              <a:ext uri="{FF2B5EF4-FFF2-40B4-BE49-F238E27FC236}">
                <a16:creationId xmlns:a16="http://schemas.microsoft.com/office/drawing/2014/main" id="{040FB24E-41E0-2230-195B-B57B02CD3B1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29732" y="808506"/>
            <a:ext cx="1123382" cy="970336"/>
          </a:xfrm>
          <a:prstGeom prst="rect">
            <a:avLst/>
          </a:prstGeom>
        </p:spPr>
      </p:pic>
      <p:pic>
        <p:nvPicPr>
          <p:cNvPr id="11" name="圖片 10" descr="一張含有 電子產品, 駕駛, 電子裝置, 電腦元件 的圖片&#10;&#10;自動產生的描述">
            <a:extLst>
              <a:ext uri="{FF2B5EF4-FFF2-40B4-BE49-F238E27FC236}">
                <a16:creationId xmlns:a16="http://schemas.microsoft.com/office/drawing/2014/main" id="{D694FB83-B469-7D50-BF4F-26213579A52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201"/>
          <a:stretch/>
        </p:blipFill>
        <p:spPr>
          <a:xfrm>
            <a:off x="6949807" y="1297648"/>
            <a:ext cx="1527358" cy="933614"/>
          </a:xfrm>
          <a:prstGeom prst="rect">
            <a:avLst/>
          </a:prstGeom>
        </p:spPr>
      </p:pic>
      <p:sp>
        <p:nvSpPr>
          <p:cNvPr id="12" name="矩形: 圓角 11">
            <a:extLst>
              <a:ext uri="{FF2B5EF4-FFF2-40B4-BE49-F238E27FC236}">
                <a16:creationId xmlns:a16="http://schemas.microsoft.com/office/drawing/2014/main" id="{B4201948-187E-DA0B-DCC5-E1568FE6F4E7}"/>
              </a:ext>
            </a:extLst>
          </p:cNvPr>
          <p:cNvSpPr/>
          <p:nvPr/>
        </p:nvSpPr>
        <p:spPr>
          <a:xfrm>
            <a:off x="4719002" y="2377608"/>
            <a:ext cx="3415604" cy="1631793"/>
          </a:xfrm>
          <a:prstGeom prst="roundRect">
            <a:avLst>
              <a:gd name="adj" fmla="val 0"/>
            </a:avLst>
          </a:prstGeom>
          <a:noFill/>
          <a:ln>
            <a:noFill/>
          </a:ln>
          <a:effectLst/>
          <a:scene3d>
            <a:camera prst="orthographicFront"/>
            <a:lightRig rig="balanced" dir="t"/>
          </a:scene3d>
          <a:sp3d prstMaterial="matte">
            <a:bevelT w="171450" h="57150"/>
            <a:bevelB w="1143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600" b="1" err="1">
                <a:solidFill>
                  <a:schemeClr val="tx1"/>
                </a:solidFill>
                <a:latin typeface="Meiryo UI" panose="020B0604030504040204" pitchFamily="50" charset="-128"/>
                <a:ea typeface="Meiryo UI" panose="020B0604030504040204" pitchFamily="50" charset="-128"/>
                <a:cs typeface="Arial"/>
              </a:rPr>
              <a:t>オールフラッシュThunderbolt</a:t>
            </a:r>
            <a:r>
              <a:rPr lang="en-US" altLang="zh-TW" sz="1600" b="1">
                <a:solidFill>
                  <a:schemeClr val="tx1"/>
                </a:solidFill>
                <a:latin typeface="Meiryo UI" panose="020B0604030504040204" pitchFamily="50" charset="-128"/>
                <a:ea typeface="Meiryo UI" panose="020B0604030504040204" pitchFamily="50" charset="-128"/>
                <a:cs typeface="Arial"/>
              </a:rPr>
              <a:t> 4 </a:t>
            </a:r>
            <a:r>
              <a:rPr lang="en-US" altLang="zh-TW" sz="1600" b="1" err="1">
                <a:solidFill>
                  <a:schemeClr val="tx1"/>
                </a:solidFill>
                <a:latin typeface="Meiryo UI" panose="020B0604030504040204" pitchFamily="50" charset="-128"/>
                <a:ea typeface="Meiryo UI" panose="020B0604030504040204" pitchFamily="50" charset="-128"/>
                <a:cs typeface="Arial"/>
              </a:rPr>
              <a:t>Nasbook</a:t>
            </a:r>
            <a:endParaRPr lang="zh-TW">
              <a:solidFill>
                <a:schemeClr val="tx1"/>
              </a:solidFill>
              <a:latin typeface="Meiryo UI" panose="020B0604030504040204" pitchFamily="50" charset="-128"/>
              <a:ea typeface="Meiryo UI" panose="020B0604030504040204" pitchFamily="50" charset="-128"/>
              <a:cs typeface="Arial"/>
            </a:endParaRPr>
          </a:p>
        </p:txBody>
      </p:sp>
      <p:pic>
        <p:nvPicPr>
          <p:cNvPr id="14" name="圖形 13">
            <a:extLst>
              <a:ext uri="{FF2B5EF4-FFF2-40B4-BE49-F238E27FC236}">
                <a16:creationId xmlns:a16="http://schemas.microsoft.com/office/drawing/2014/main" id="{D0E2C227-8CB5-482C-9136-3ACDAE5F422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37986" y="585338"/>
            <a:ext cx="664553" cy="625461"/>
          </a:xfrm>
          <a:prstGeom prst="rect">
            <a:avLst/>
          </a:prstGeom>
        </p:spPr>
      </p:pic>
      <p:sp>
        <p:nvSpPr>
          <p:cNvPr id="15" name="文字方塊 14">
            <a:extLst>
              <a:ext uri="{FF2B5EF4-FFF2-40B4-BE49-F238E27FC236}">
                <a16:creationId xmlns:a16="http://schemas.microsoft.com/office/drawing/2014/main" id="{24552C32-7215-2C0E-1ABD-B8D10E240977}"/>
              </a:ext>
            </a:extLst>
          </p:cNvPr>
          <p:cNvSpPr txBox="1"/>
          <p:nvPr/>
        </p:nvSpPr>
        <p:spPr>
          <a:xfrm>
            <a:off x="1275650" y="626024"/>
            <a:ext cx="25096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err="1">
                <a:latin typeface="Meiryo UI" panose="020B0604030504040204" pitchFamily="50" charset="-128"/>
                <a:ea typeface="Meiryo UI" panose="020B0604030504040204" pitchFamily="50" charset="-128"/>
                <a:cs typeface="Arial"/>
              </a:rPr>
              <a:t>NASbook</a:t>
            </a:r>
            <a:r>
              <a:rPr lang="en-US" sz="1600" b="1">
                <a:latin typeface="Meiryo UI" panose="020B0604030504040204" pitchFamily="50" charset="-128"/>
                <a:ea typeface="Meiryo UI" panose="020B0604030504040204" pitchFamily="50" charset="-128"/>
                <a:cs typeface="Arial"/>
              </a:rPr>
              <a:t>、</a:t>
            </a:r>
            <a:r>
              <a:rPr lang="ja-JP" altLang="en-US" sz="1600" b="1">
                <a:latin typeface="Meiryo UI" panose="020B0604030504040204" pitchFamily="50" charset="-128"/>
                <a:ea typeface="Meiryo UI" panose="020B0604030504040204" pitchFamily="50" charset="-128"/>
                <a:cs typeface="Arial"/>
              </a:rPr>
              <a:t>コンパクトな</a:t>
            </a:r>
            <a:br>
              <a:rPr lang="en-US" sz="1600" b="1">
                <a:latin typeface="Meiryo UI" panose="020B0604030504040204" pitchFamily="50" charset="-128"/>
                <a:ea typeface="Meiryo UI" panose="020B0604030504040204" pitchFamily="50" charset="-128"/>
                <a:cs typeface="Arial"/>
              </a:rPr>
            </a:br>
            <a:r>
              <a:rPr lang="ja-JP" altLang="en-US" sz="1600" b="1">
                <a:latin typeface="Meiryo UI" panose="020B0604030504040204" pitchFamily="50" charset="-128"/>
                <a:ea typeface="Meiryo UI" panose="020B0604030504040204" pitchFamily="50" charset="-128"/>
                <a:cs typeface="Arial"/>
              </a:rPr>
              <a:t>金属製シャーシデザイン</a:t>
            </a:r>
            <a:endParaRPr lang="en-US" altLang="zh-TW" b="1">
              <a:latin typeface="Meiryo UI" panose="020B0604030504040204" pitchFamily="50" charset="-128"/>
              <a:ea typeface="Meiryo UI" panose="020B0604030504040204" pitchFamily="50" charset="-128"/>
            </a:endParaRPr>
          </a:p>
        </p:txBody>
      </p:sp>
      <p:sp>
        <p:nvSpPr>
          <p:cNvPr id="16" name="矩形 15">
            <a:extLst>
              <a:ext uri="{FF2B5EF4-FFF2-40B4-BE49-F238E27FC236}">
                <a16:creationId xmlns:a16="http://schemas.microsoft.com/office/drawing/2014/main" id="{7E2E1234-BDCA-4A06-A7A4-324F6CAD5F39}"/>
              </a:ext>
            </a:extLst>
          </p:cNvPr>
          <p:cNvSpPr/>
          <p:nvPr/>
        </p:nvSpPr>
        <p:spPr>
          <a:xfrm>
            <a:off x="8718877" y="5445526"/>
            <a:ext cx="1923607" cy="800219"/>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a:solidFill>
                  <a:srgbClr val="000000"/>
                </a:solidFill>
                <a:latin typeface="Meiryo UI" panose="020B0604030504040204" pitchFamily="50" charset="-128"/>
                <a:ea typeface="Meiryo UI" panose="020B0604030504040204" pitchFamily="50" charset="-128"/>
                <a:cs typeface="Arial"/>
              </a:rPr>
              <a:t>最大5台のM.2 2280 </a:t>
            </a:r>
            <a:r>
              <a:rPr lang="en-US" altLang="zh-TW" sz="1400" b="1" err="1">
                <a:solidFill>
                  <a:srgbClr val="000000"/>
                </a:solidFill>
                <a:latin typeface="Meiryo UI" panose="020B0604030504040204" pitchFamily="50" charset="-128"/>
                <a:ea typeface="Meiryo UI" panose="020B0604030504040204" pitchFamily="50" charset="-128"/>
                <a:cs typeface="Arial"/>
              </a:rPr>
              <a:t>NVMe</a:t>
            </a:r>
            <a:r>
              <a:rPr lang="en-US" altLang="zh-TW" sz="1400" b="1">
                <a:solidFill>
                  <a:srgbClr val="000000"/>
                </a:solidFill>
                <a:latin typeface="Meiryo UI" panose="020B0604030504040204" pitchFamily="50" charset="-128"/>
                <a:ea typeface="Meiryo UI" panose="020B0604030504040204" pitchFamily="50" charset="-128"/>
                <a:cs typeface="Arial"/>
              </a:rPr>
              <a:t> SSD</a:t>
            </a:r>
            <a:br>
              <a:rPr lang="en-US" altLang="zh-TW" sz="1400" b="1">
                <a:solidFill>
                  <a:srgbClr val="000000"/>
                </a:solidFill>
                <a:latin typeface="Meiryo UI" panose="020B0604030504040204" pitchFamily="50" charset="-128"/>
                <a:ea typeface="Meiryo UI" panose="020B0604030504040204" pitchFamily="50" charset="-128"/>
                <a:cs typeface="Arial"/>
              </a:rPr>
            </a:br>
            <a:r>
              <a:rPr lang="en-US" altLang="zh-TW" b="1" err="1">
                <a:solidFill>
                  <a:srgbClr val="00B0F0"/>
                </a:solidFill>
                <a:latin typeface="Meiryo UI" panose="020B0604030504040204" pitchFamily="50" charset="-128"/>
                <a:ea typeface="Meiryo UI" panose="020B0604030504040204" pitchFamily="50" charset="-128"/>
                <a:cs typeface="Arial"/>
              </a:rPr>
              <a:t>ホットスワップ対応</a:t>
            </a:r>
            <a:endParaRPr lang="en-US" err="1">
              <a:latin typeface="Meiryo UI" panose="020B0604030504040204" pitchFamily="50" charset="-128"/>
              <a:ea typeface="Meiryo UI" panose="020B0604030504040204" pitchFamily="50" charset="-128"/>
            </a:endParaRPr>
          </a:p>
        </p:txBody>
      </p:sp>
      <p:sp>
        <p:nvSpPr>
          <p:cNvPr id="17" name="文字方塊 16">
            <a:extLst>
              <a:ext uri="{FF2B5EF4-FFF2-40B4-BE49-F238E27FC236}">
                <a16:creationId xmlns:a16="http://schemas.microsoft.com/office/drawing/2014/main" id="{1C8FB144-6E8B-922A-B84A-C119D79D06E7}"/>
              </a:ext>
            </a:extLst>
          </p:cNvPr>
          <p:cNvSpPr txBox="1"/>
          <p:nvPr/>
        </p:nvSpPr>
        <p:spPr>
          <a:xfrm>
            <a:off x="6531467" y="4810107"/>
            <a:ext cx="198313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err="1">
                <a:latin typeface="Meiryo UI" panose="020B0604030504040204" pitchFamily="50" charset="-128"/>
                <a:ea typeface="Meiryo UI" panose="020B0604030504040204" pitchFamily="50" charset="-128"/>
                <a:cs typeface="Arial"/>
              </a:rPr>
              <a:t>デュアルThunderbolt</a:t>
            </a:r>
            <a:r>
              <a:rPr lang="en-US" sz="1400" b="1">
                <a:latin typeface="Meiryo UI" panose="020B0604030504040204" pitchFamily="50" charset="-128"/>
                <a:ea typeface="Meiryo UI" panose="020B0604030504040204" pitchFamily="50" charset="-128"/>
                <a:cs typeface="Arial"/>
              </a:rPr>
              <a:t> 4で2台のクライアントがアクセス＆編集可能</a:t>
            </a:r>
            <a:endParaRPr lang="en-US">
              <a:latin typeface="Meiryo UI" panose="020B0604030504040204" pitchFamily="50" charset="-128"/>
              <a:ea typeface="Meiryo UI" panose="020B0604030504040204" pitchFamily="50" charset="-128"/>
            </a:endParaRPr>
          </a:p>
        </p:txBody>
      </p:sp>
      <p:pic>
        <p:nvPicPr>
          <p:cNvPr id="18" name="圖片 17" descr="一張含有 文字, 簽名、標誌 的圖片&#10;&#10;自動產生的描述">
            <a:extLst>
              <a:ext uri="{FF2B5EF4-FFF2-40B4-BE49-F238E27FC236}">
                <a16:creationId xmlns:a16="http://schemas.microsoft.com/office/drawing/2014/main" id="{8900A3B7-68A8-0EE9-AD30-0859C7E69E44}"/>
              </a:ext>
            </a:extLst>
          </p:cNvPr>
          <p:cNvPicPr>
            <a:picLocks noChangeAspect="1"/>
          </p:cNvPicPr>
          <p:nvPr/>
        </p:nvPicPr>
        <p:blipFill>
          <a:blip r:embed="rId10"/>
          <a:stretch>
            <a:fillRect/>
          </a:stretch>
        </p:blipFill>
        <p:spPr>
          <a:xfrm>
            <a:off x="7200846" y="5572377"/>
            <a:ext cx="601770" cy="730479"/>
          </a:xfrm>
          <a:prstGeom prst="rect">
            <a:avLst/>
          </a:prstGeom>
        </p:spPr>
      </p:pic>
    </p:spTree>
    <p:extLst>
      <p:ext uri="{BB962C8B-B14F-4D97-AF65-F5344CB8AC3E}">
        <p14:creationId xmlns:p14="http://schemas.microsoft.com/office/powerpoint/2010/main" val="2085562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4D4450AD-680A-4845-8089-AE7921CD5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144" y="443084"/>
            <a:ext cx="1348877" cy="242926"/>
          </a:xfrm>
          <a:prstGeom prst="rect">
            <a:avLst/>
          </a:prstGeom>
        </p:spPr>
      </p:pic>
      <p:sp>
        <p:nvSpPr>
          <p:cNvPr id="10" name="文字方塊 9">
            <a:extLst>
              <a:ext uri="{FF2B5EF4-FFF2-40B4-BE49-F238E27FC236}">
                <a16:creationId xmlns:a16="http://schemas.microsoft.com/office/drawing/2014/main" id="{C56526E8-A287-4872-AD27-3F4A118DBCD7}"/>
              </a:ext>
            </a:extLst>
          </p:cNvPr>
          <p:cNvSpPr txBox="1"/>
          <p:nvPr/>
        </p:nvSpPr>
        <p:spPr>
          <a:xfrm>
            <a:off x="5800725" y="2447593"/>
            <a:ext cx="5850857" cy="728789"/>
          </a:xfrm>
          <a:prstGeom prst="rect">
            <a:avLst/>
          </a:prstGeom>
          <a:noFill/>
        </p:spPr>
        <p:txBody>
          <a:bodyPr wrap="square" lIns="91440" tIns="45720" rIns="91440" bIns="45720" rtlCol="0" anchor="t">
            <a:spAutoFit/>
          </a:bodyPr>
          <a:lstStyle/>
          <a:p>
            <a:pPr>
              <a:lnSpc>
                <a:spcPts val="2600"/>
              </a:lnSpc>
            </a:pPr>
            <a:r>
              <a:rPr lang="en-US" b="1" err="1">
                <a:solidFill>
                  <a:schemeClr val="tx1">
                    <a:lumMod val="75000"/>
                    <a:lumOff val="25000"/>
                  </a:schemeClr>
                </a:solidFill>
                <a:latin typeface="Meiryo UI"/>
                <a:ea typeface="微軟正黑體"/>
              </a:rPr>
              <a:t>超高速のThunderbolt</a:t>
            </a:r>
            <a:r>
              <a:rPr lang="en-US" b="1">
                <a:solidFill>
                  <a:schemeClr val="tx1">
                    <a:lumMod val="75000"/>
                    <a:lumOff val="25000"/>
                  </a:schemeClr>
                </a:solidFill>
                <a:latin typeface="Meiryo UI"/>
                <a:ea typeface="微軟正黑體"/>
              </a:rPr>
              <a:t>™ 4オールフラッシュNASbookで創造性を開花させましょう</a:t>
            </a:r>
            <a:endParaRPr lang="en-US">
              <a:solidFill>
                <a:schemeClr val="tx1">
                  <a:lumMod val="75000"/>
                  <a:lumOff val="25000"/>
                </a:schemeClr>
              </a:solidFill>
              <a:latin typeface="Meiryo UI"/>
              <a:ea typeface="Meiryo UI"/>
            </a:endParaRPr>
          </a:p>
        </p:txBody>
      </p:sp>
      <p:sp>
        <p:nvSpPr>
          <p:cNvPr id="5" name="文字方塊 1">
            <a:extLst>
              <a:ext uri="{FF2B5EF4-FFF2-40B4-BE49-F238E27FC236}">
                <a16:creationId xmlns:a16="http://schemas.microsoft.com/office/drawing/2014/main" id="{64C1443B-81B5-5025-FFFD-028E7AAF7C0E}"/>
              </a:ext>
            </a:extLst>
          </p:cNvPr>
          <p:cNvSpPr txBox="1"/>
          <p:nvPr/>
        </p:nvSpPr>
        <p:spPr>
          <a:xfrm>
            <a:off x="577118" y="5865129"/>
            <a:ext cx="7295690" cy="55630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50000"/>
              </a:lnSpc>
            </a:pPr>
            <a:r>
              <a:rPr lang="en-US" altLang="zh-TW" sz="700" spc="150">
                <a:solidFill>
                  <a:schemeClr val="bg1">
                    <a:lumMod val="65000"/>
                  </a:schemeClr>
                </a:solidFill>
                <a:latin typeface="微軟正黑體" panose="020B0604030504040204" pitchFamily="34" charset="-120"/>
                <a:ea typeface="微軟正黑體" panose="020B0604030504040204" pitchFamily="34" charset="-120"/>
              </a:rPr>
              <a:t>Copyright© 2023 QNAP Systems, Inc. All rights reserved. QNAP® and other names of QNAP Products are proprietary marks or registered trademarks of QNAP Systems, Inc. Other products and company names mentioned herein are trademarks of their respective holders.​​​​​​​​​</a:t>
            </a:r>
            <a:endParaRPr lang="zh-TW" altLang="en-US" sz="700" spc="150">
              <a:solidFill>
                <a:schemeClr val="bg1">
                  <a:lumMod val="65000"/>
                </a:schemeClr>
              </a:solidFill>
              <a:latin typeface="微軟正黑體" panose="020B0604030504040204" pitchFamily="34" charset="-120"/>
              <a:ea typeface="微軟正黑體" panose="020B0604030504040204" pitchFamily="34" charset="-120"/>
            </a:endParaRPr>
          </a:p>
        </p:txBody>
      </p:sp>
      <p:pic>
        <p:nvPicPr>
          <p:cNvPr id="6" name="圖片 5" descr="一張含有 字型, 螢幕擷取畫面, 圖形, 黑色 的圖片&#10;&#10;自動產生的描述">
            <a:extLst>
              <a:ext uri="{FF2B5EF4-FFF2-40B4-BE49-F238E27FC236}">
                <a16:creationId xmlns:a16="http://schemas.microsoft.com/office/drawing/2014/main" id="{7085EA28-5993-C0C7-F3B0-EF1F4D929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2557" y="1520429"/>
            <a:ext cx="5132643" cy="730649"/>
          </a:xfrm>
          <a:prstGeom prst="rect">
            <a:avLst/>
          </a:prstGeom>
        </p:spPr>
      </p:pic>
    </p:spTree>
    <p:extLst>
      <p:ext uri="{BB962C8B-B14F-4D97-AF65-F5344CB8AC3E}">
        <p14:creationId xmlns:p14="http://schemas.microsoft.com/office/powerpoint/2010/main" val="3653709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3">
            <a:extLst>
              <a:ext uri="{FF2B5EF4-FFF2-40B4-BE49-F238E27FC236}">
                <a16:creationId xmlns:a16="http://schemas.microsoft.com/office/drawing/2014/main" id="{C5537B77-6F04-6CCE-1946-ABB443A4CECA}"/>
              </a:ext>
            </a:extLst>
          </p:cNvPr>
          <p:cNvSpPr/>
          <p:nvPr/>
        </p:nvSpPr>
        <p:spPr>
          <a:xfrm>
            <a:off x="5758448" y="2157773"/>
            <a:ext cx="1094600" cy="1094600"/>
          </a:xfrm>
          <a:prstGeom prst="roundRect">
            <a:avLst>
              <a:gd name="adj" fmla="val 10173"/>
            </a:avLst>
          </a:prstGeom>
          <a:gradFill>
            <a:gsLst>
              <a:gs pos="100000">
                <a:srgbClr val="D2994C"/>
              </a:gs>
              <a:gs pos="15000">
                <a:srgbClr val="29FFB8"/>
              </a:gs>
            </a:gsLst>
            <a:lin ang="2700000" scaled="0"/>
          </a:gradFill>
          <a:ln>
            <a:gradFill>
              <a:gsLst>
                <a:gs pos="0">
                  <a:srgbClr val="29FFB8"/>
                </a:gs>
                <a:gs pos="100000">
                  <a:srgbClr val="D2994C"/>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Meiryo UI" panose="020B0604030504040204" pitchFamily="50" charset="-128"/>
              <a:ea typeface="Meiryo UI" panose="020B0604030504040204" pitchFamily="50" charset="-128"/>
              <a:cs typeface="Arial" panose="020B0604020202020204" pitchFamily="34" charset="0"/>
              <a:rtl val="0"/>
            </a:endParaRPr>
          </a:p>
        </p:txBody>
      </p:sp>
      <p:sp>
        <p:nvSpPr>
          <p:cNvPr id="7" name="矩形: 圓角 3">
            <a:extLst>
              <a:ext uri="{FF2B5EF4-FFF2-40B4-BE49-F238E27FC236}">
                <a16:creationId xmlns:a16="http://schemas.microsoft.com/office/drawing/2014/main" id="{22EA2149-7646-3941-98AB-C2EBC4AD579E}"/>
              </a:ext>
            </a:extLst>
          </p:cNvPr>
          <p:cNvSpPr/>
          <p:nvPr/>
        </p:nvSpPr>
        <p:spPr>
          <a:xfrm>
            <a:off x="5758448" y="3774891"/>
            <a:ext cx="1094600" cy="1094600"/>
          </a:xfrm>
          <a:prstGeom prst="roundRect">
            <a:avLst>
              <a:gd name="adj" fmla="val 10173"/>
            </a:avLst>
          </a:prstGeom>
          <a:gradFill>
            <a:gsLst>
              <a:gs pos="100000">
                <a:srgbClr val="D2994C"/>
              </a:gs>
              <a:gs pos="15000">
                <a:srgbClr val="29FFB8"/>
              </a:gs>
            </a:gsLst>
            <a:lin ang="2700000" scaled="0"/>
          </a:gradFill>
          <a:ln>
            <a:gradFill>
              <a:gsLst>
                <a:gs pos="0">
                  <a:srgbClr val="29FFB8"/>
                </a:gs>
                <a:gs pos="100000">
                  <a:srgbClr val="D2994C"/>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Meiryo UI" panose="020B0604030504040204" pitchFamily="50" charset="-128"/>
              <a:ea typeface="Meiryo UI" panose="020B0604030504040204" pitchFamily="50" charset="-128"/>
              <a:cs typeface="Arial" panose="020B0604020202020204" pitchFamily="34" charset="0"/>
              <a:rtl val="0"/>
            </a:endParaRPr>
          </a:p>
        </p:txBody>
      </p:sp>
      <p:sp>
        <p:nvSpPr>
          <p:cNvPr id="8" name="矩形: 圓角 3">
            <a:extLst>
              <a:ext uri="{FF2B5EF4-FFF2-40B4-BE49-F238E27FC236}">
                <a16:creationId xmlns:a16="http://schemas.microsoft.com/office/drawing/2014/main" id="{5BB6F0BA-9830-A2BB-BBEC-72FBA9452C24}"/>
              </a:ext>
            </a:extLst>
          </p:cNvPr>
          <p:cNvSpPr/>
          <p:nvPr/>
        </p:nvSpPr>
        <p:spPr>
          <a:xfrm>
            <a:off x="5758448" y="5349628"/>
            <a:ext cx="1094600" cy="1094600"/>
          </a:xfrm>
          <a:prstGeom prst="roundRect">
            <a:avLst>
              <a:gd name="adj" fmla="val 10173"/>
            </a:avLst>
          </a:prstGeom>
          <a:gradFill>
            <a:gsLst>
              <a:gs pos="100000">
                <a:srgbClr val="D2994C"/>
              </a:gs>
              <a:gs pos="15000">
                <a:srgbClr val="29FFB8"/>
              </a:gs>
            </a:gsLst>
            <a:lin ang="2700000" scaled="0"/>
          </a:gradFill>
          <a:ln>
            <a:gradFill>
              <a:gsLst>
                <a:gs pos="0">
                  <a:srgbClr val="29FFB8"/>
                </a:gs>
                <a:gs pos="100000">
                  <a:srgbClr val="D2994C"/>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Meiryo UI" panose="020B0604030504040204" pitchFamily="50" charset="-128"/>
              <a:ea typeface="Meiryo UI" panose="020B0604030504040204" pitchFamily="50" charset="-128"/>
              <a:cs typeface="Arial" panose="020B0604020202020204" pitchFamily="34" charset="0"/>
              <a:rtl val="0"/>
            </a:endParaRPr>
          </a:p>
        </p:txBody>
      </p:sp>
      <p:sp>
        <p:nvSpPr>
          <p:cNvPr id="9" name="矩形: 圓角 3">
            <a:extLst>
              <a:ext uri="{FF2B5EF4-FFF2-40B4-BE49-F238E27FC236}">
                <a16:creationId xmlns:a16="http://schemas.microsoft.com/office/drawing/2014/main" id="{06CB2D8F-0E17-1305-BCBB-E4E4514B1C73}"/>
              </a:ext>
            </a:extLst>
          </p:cNvPr>
          <p:cNvSpPr/>
          <p:nvPr/>
        </p:nvSpPr>
        <p:spPr>
          <a:xfrm>
            <a:off x="422535" y="2157773"/>
            <a:ext cx="1094600" cy="1094600"/>
          </a:xfrm>
          <a:prstGeom prst="roundRect">
            <a:avLst>
              <a:gd name="adj" fmla="val 10173"/>
            </a:avLst>
          </a:prstGeom>
          <a:gradFill>
            <a:gsLst>
              <a:gs pos="100000">
                <a:srgbClr val="D2994C"/>
              </a:gs>
              <a:gs pos="15000">
                <a:srgbClr val="29FFB8"/>
              </a:gs>
            </a:gsLst>
            <a:lin ang="2700000" scaled="0"/>
          </a:gradFill>
          <a:ln>
            <a:gradFill>
              <a:gsLst>
                <a:gs pos="0">
                  <a:srgbClr val="29FFB8"/>
                </a:gs>
                <a:gs pos="100000">
                  <a:srgbClr val="D2994C"/>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Meiryo UI" panose="020B0604030504040204" pitchFamily="50" charset="-128"/>
              <a:ea typeface="Meiryo UI" panose="020B0604030504040204" pitchFamily="50" charset="-128"/>
              <a:cs typeface="Arial" panose="020B0604020202020204" pitchFamily="34" charset="0"/>
              <a:rtl val="0"/>
            </a:endParaRPr>
          </a:p>
        </p:txBody>
      </p:sp>
      <p:sp>
        <p:nvSpPr>
          <p:cNvPr id="11" name="矩形: 圓角 3">
            <a:extLst>
              <a:ext uri="{FF2B5EF4-FFF2-40B4-BE49-F238E27FC236}">
                <a16:creationId xmlns:a16="http://schemas.microsoft.com/office/drawing/2014/main" id="{5EAEB3C1-AB0C-3749-C98B-3C7A54B485C6}"/>
              </a:ext>
            </a:extLst>
          </p:cNvPr>
          <p:cNvSpPr/>
          <p:nvPr/>
        </p:nvSpPr>
        <p:spPr>
          <a:xfrm>
            <a:off x="422535" y="3774891"/>
            <a:ext cx="1094600" cy="1094600"/>
          </a:xfrm>
          <a:prstGeom prst="roundRect">
            <a:avLst>
              <a:gd name="adj" fmla="val 10173"/>
            </a:avLst>
          </a:prstGeom>
          <a:gradFill>
            <a:gsLst>
              <a:gs pos="100000">
                <a:srgbClr val="D2994C"/>
              </a:gs>
              <a:gs pos="15000">
                <a:srgbClr val="29FFB8"/>
              </a:gs>
            </a:gsLst>
            <a:lin ang="2700000" scaled="0"/>
          </a:gradFill>
          <a:ln>
            <a:gradFill>
              <a:gsLst>
                <a:gs pos="0">
                  <a:srgbClr val="29FFB8"/>
                </a:gs>
                <a:gs pos="100000">
                  <a:srgbClr val="D2994C"/>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Meiryo UI" panose="020B0604030504040204" pitchFamily="50" charset="-128"/>
              <a:ea typeface="Meiryo UI" panose="020B0604030504040204" pitchFamily="50" charset="-128"/>
              <a:cs typeface="Arial" panose="020B0604020202020204" pitchFamily="34" charset="0"/>
              <a:rtl val="0"/>
            </a:endParaRPr>
          </a:p>
        </p:txBody>
      </p:sp>
      <p:sp>
        <p:nvSpPr>
          <p:cNvPr id="12" name="矩形: 圓角 3">
            <a:extLst>
              <a:ext uri="{FF2B5EF4-FFF2-40B4-BE49-F238E27FC236}">
                <a16:creationId xmlns:a16="http://schemas.microsoft.com/office/drawing/2014/main" id="{2A1976A9-38BD-25B8-F9E4-98836C1B3A86}"/>
              </a:ext>
            </a:extLst>
          </p:cNvPr>
          <p:cNvSpPr/>
          <p:nvPr/>
        </p:nvSpPr>
        <p:spPr>
          <a:xfrm>
            <a:off x="422535" y="5349628"/>
            <a:ext cx="1094600" cy="1094600"/>
          </a:xfrm>
          <a:prstGeom prst="roundRect">
            <a:avLst>
              <a:gd name="adj" fmla="val 10173"/>
            </a:avLst>
          </a:prstGeom>
          <a:gradFill>
            <a:gsLst>
              <a:gs pos="100000">
                <a:srgbClr val="D2994C"/>
              </a:gs>
              <a:gs pos="15000">
                <a:srgbClr val="29FFB8"/>
              </a:gs>
            </a:gsLst>
            <a:lin ang="2700000" scaled="0"/>
          </a:gradFill>
          <a:ln>
            <a:gradFill>
              <a:gsLst>
                <a:gs pos="0">
                  <a:srgbClr val="29FFB8"/>
                </a:gs>
                <a:gs pos="100000">
                  <a:srgbClr val="D2994C"/>
                </a:gs>
              </a:gsLst>
              <a:lin ang="5400000" scaled="1"/>
            </a:gradFill>
          </a:ln>
          <a:effectLst>
            <a:outerShdw blurRad="266700" dist="190500" dir="2100000" algn="l" rotWithShape="0">
              <a:srgbClr val="01014B">
                <a:alpha val="35000"/>
              </a:srgbClr>
            </a:outerShdw>
            <a:softEdge rad="25400"/>
          </a:effectLst>
          <a:scene3d>
            <a:camera prst="orthographicFront"/>
            <a:lightRig rig="soft" dir="t">
              <a:rot lat="0" lon="0" rev="16800000"/>
            </a:lightRig>
          </a:scene3d>
          <a:sp3d extrusionH="254000" prstMaterial="dkEdge">
            <a:bevelT w="38100" h="190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zh-TW" altLang="en-US" sz="2400" b="1">
              <a:solidFill>
                <a:prstClr val="white"/>
              </a:solidFill>
              <a:latin typeface="Meiryo UI" panose="020B0604030504040204" pitchFamily="50" charset="-128"/>
              <a:ea typeface="Meiryo UI" panose="020B0604030504040204" pitchFamily="50" charset="-128"/>
              <a:cs typeface="Arial" panose="020B0604020202020204" pitchFamily="34" charset="0"/>
              <a:rtl val="0"/>
            </a:endParaRPr>
          </a:p>
        </p:txBody>
      </p:sp>
      <p:sp>
        <p:nvSpPr>
          <p:cNvPr id="6" name="文字方塊 5">
            <a:extLst>
              <a:ext uri="{FF2B5EF4-FFF2-40B4-BE49-F238E27FC236}">
                <a16:creationId xmlns:a16="http://schemas.microsoft.com/office/drawing/2014/main" id="{74FF805F-6521-4307-B6BF-1A0874627BC2}"/>
              </a:ext>
            </a:extLst>
          </p:cNvPr>
          <p:cNvSpPr txBox="1"/>
          <p:nvPr/>
        </p:nvSpPr>
        <p:spPr>
          <a:xfrm>
            <a:off x="267855" y="333156"/>
            <a:ext cx="11656290" cy="1200329"/>
          </a:xfrm>
          <a:prstGeom prst="rect">
            <a:avLst/>
          </a:prstGeom>
          <a:noFill/>
        </p:spPr>
        <p:txBody>
          <a:bodyPr wrap="square" lIns="91440" tIns="45720" rIns="91440" bIns="45720" rtlCol="0" anchor="t">
            <a:spAutoFit/>
          </a:bodyPr>
          <a:lstStyle/>
          <a:p>
            <a:pPr algn="ctr"/>
            <a:r>
              <a:rPr lang="en-US" sz="3600" b="1" dirty="0">
                <a:solidFill>
                  <a:srgbClr val="E1BA87"/>
                </a:solidFill>
                <a:latin typeface="Meiryo UI" panose="020B0604030504040204" pitchFamily="50" charset="-128"/>
                <a:ea typeface="Meiryo UI" panose="020B0604030504040204" pitchFamily="50" charset="-128"/>
                <a:cs typeface="Arial"/>
              </a:rPr>
              <a:t>TBS-h574TX </a:t>
            </a:r>
            <a:r>
              <a:rPr lang="en-US" sz="3600" b="1" dirty="0" err="1">
                <a:solidFill>
                  <a:srgbClr val="E1BA87"/>
                </a:solidFill>
                <a:latin typeface="Meiryo UI" panose="020B0604030504040204" pitchFamily="50" charset="-128"/>
                <a:ea typeface="Meiryo UI" panose="020B0604030504040204" pitchFamily="50" charset="-128"/>
                <a:cs typeface="Arial"/>
              </a:rPr>
              <a:t>オールフラッシュThunderbolt</a:t>
            </a:r>
            <a:r>
              <a:rPr lang="en-US" sz="3600" b="1" dirty="0">
                <a:solidFill>
                  <a:srgbClr val="E1BA87"/>
                </a:solidFill>
                <a:latin typeface="Meiryo UI" panose="020B0604030504040204" pitchFamily="50" charset="-128"/>
                <a:ea typeface="Meiryo UI" panose="020B0604030504040204" pitchFamily="50" charset="-128"/>
                <a:cs typeface="Arial"/>
              </a:rPr>
              <a:t> 4 NAS</a:t>
            </a:r>
            <a:br>
              <a:rPr lang="en-US" sz="3600" b="1" dirty="0">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br>
            <a:r>
              <a:rPr lang="en-US" sz="3600" b="1" dirty="0">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第</a:t>
            </a:r>
            <a:r>
              <a:rPr lang="en-US" sz="3600" b="1" dirty="0">
                <a:solidFill>
                  <a:srgbClr val="E1BA87"/>
                </a:solidFill>
                <a:latin typeface="Meiryo UI" panose="020B0604030504040204" pitchFamily="50" charset="-128"/>
                <a:ea typeface="Meiryo UI" panose="020B0604030504040204" pitchFamily="50" charset="-128"/>
                <a:cs typeface="Arial"/>
              </a:rPr>
              <a:t>13</a:t>
            </a:r>
            <a:r>
              <a:rPr lang="zh-TW" altLang="en-US" sz="3600" b="1" dirty="0">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世代インテル</a:t>
            </a:r>
            <a:r>
              <a:rPr lang="en-US" sz="3600" b="1" dirty="0">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a:t>
            </a:r>
            <a:r>
              <a:rPr lang="en-US" altLang="zh-TW" sz="3600" b="1" dirty="0">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 </a:t>
            </a:r>
            <a:r>
              <a:rPr lang="en-US" sz="3600" b="1" dirty="0" err="1">
                <a:solidFill>
                  <a:srgbClr val="E1BA87"/>
                </a:solidFill>
                <a:latin typeface="Meiryo UI" panose="020B0604030504040204" pitchFamily="50" charset="-128"/>
                <a:ea typeface="Meiryo UI" panose="020B0604030504040204" pitchFamily="50" charset="-128"/>
                <a:cs typeface="Arial"/>
                <a:sym typeface="Arial" panose="020B0604020202020204" pitchFamily="34" charset="0"/>
              </a:rPr>
              <a:t>Coreプロセッサー搭載</a:t>
            </a:r>
            <a:endParaRPr lang="zh-TW" altLang="en-US" sz="3600" b="1" baseline="30000" dirty="0">
              <a:solidFill>
                <a:srgbClr val="E1BA87"/>
              </a:solidFill>
              <a:latin typeface="Meiryo UI" panose="020B0604030504040204" pitchFamily="50" charset="-128"/>
              <a:ea typeface="Meiryo UI" panose="020B0604030504040204" pitchFamily="50" charset="-128"/>
              <a:cs typeface="Arial"/>
            </a:endParaRPr>
          </a:p>
        </p:txBody>
      </p:sp>
      <p:grpSp>
        <p:nvGrpSpPr>
          <p:cNvPr id="46" name="群組 45">
            <a:extLst>
              <a:ext uri="{FF2B5EF4-FFF2-40B4-BE49-F238E27FC236}">
                <a16:creationId xmlns:a16="http://schemas.microsoft.com/office/drawing/2014/main" id="{D4309FA2-D673-4DD2-67F2-23C77CA48152}"/>
              </a:ext>
            </a:extLst>
          </p:cNvPr>
          <p:cNvGrpSpPr/>
          <p:nvPr/>
        </p:nvGrpSpPr>
        <p:grpSpPr>
          <a:xfrm>
            <a:off x="1712952" y="2074064"/>
            <a:ext cx="4459283" cy="1217856"/>
            <a:chOff x="1897102" y="2139380"/>
            <a:chExt cx="4459283" cy="1217856"/>
          </a:xfrm>
        </p:grpSpPr>
        <p:sp>
          <p:nvSpPr>
            <p:cNvPr id="20" name="文字方塊 19">
              <a:extLst>
                <a:ext uri="{FF2B5EF4-FFF2-40B4-BE49-F238E27FC236}">
                  <a16:creationId xmlns:a16="http://schemas.microsoft.com/office/drawing/2014/main" id="{EE3D7673-34F1-44E9-A938-E65DE6E40925}"/>
                </a:ext>
              </a:extLst>
            </p:cNvPr>
            <p:cNvSpPr txBox="1"/>
            <p:nvPr/>
          </p:nvSpPr>
          <p:spPr>
            <a:xfrm>
              <a:off x="1898226" y="2139380"/>
              <a:ext cx="445815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000" b="1">
                  <a:solidFill>
                    <a:srgbClr val="E6E6E6"/>
                  </a:solidFill>
                  <a:latin typeface="Meiryo UI" panose="020B0604030504040204" pitchFamily="50" charset="-128"/>
                  <a:ea typeface="Meiryo UI" panose="020B0604030504040204" pitchFamily="50" charset="-128"/>
                  <a:cs typeface="Arial"/>
                  <a:sym typeface="Arial" panose="020B0604020202020204" pitchFamily="34" charset="0"/>
                </a:rPr>
                <a:t>Intel</a:t>
              </a:r>
              <a:r>
                <a:rPr lang="en-US" altLang="zh-TW" sz="2000" b="1" baseline="30000">
                  <a:solidFill>
                    <a:srgbClr val="E6E6E6"/>
                  </a:solidFill>
                  <a:latin typeface="Meiryo UI" panose="020B0604030504040204" pitchFamily="50" charset="-128"/>
                  <a:ea typeface="Meiryo UI" panose="020B0604030504040204" pitchFamily="50" charset="-128"/>
                  <a:cs typeface="Arial"/>
                  <a:sym typeface="Arial" panose="020B0604020202020204" pitchFamily="34" charset="0"/>
                </a:rPr>
                <a:t>®</a:t>
              </a:r>
              <a:r>
                <a:rPr lang="en-US" altLang="zh-TW" sz="2000" b="1">
                  <a:solidFill>
                    <a:srgbClr val="E6E6E6"/>
                  </a:solidFill>
                  <a:latin typeface="Meiryo UI" panose="020B0604030504040204" pitchFamily="50" charset="-128"/>
                  <a:ea typeface="Meiryo UI" panose="020B0604030504040204" pitchFamily="50" charset="-128"/>
                  <a:cs typeface="Arial"/>
                  <a:sym typeface="Arial" panose="020B0604020202020204" pitchFamily="34" charset="0"/>
                </a:rPr>
                <a:t> Core 第13世代プロセッサ</a:t>
              </a:r>
              <a:endParaRPr lang="zh-TW" altLang="en-US" sz="2000" b="1" kern="1200">
                <a:solidFill>
                  <a:srgbClr val="E6E6E6"/>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0" name="文字方塊 39"/>
            <p:cNvSpPr txBox="1"/>
            <p:nvPr/>
          </p:nvSpPr>
          <p:spPr>
            <a:xfrm>
              <a:off x="1897102" y="2533934"/>
              <a:ext cx="3578609" cy="823302"/>
            </a:xfrm>
            <a:prstGeom prst="rect">
              <a:avLst/>
            </a:prstGeom>
            <a:noFill/>
          </p:spPr>
          <p:txBody>
            <a:bodyPr wrap="square" lIns="91440" tIns="45720" rIns="91440" bIns="45720" rtlCol="0" anchor="t">
              <a:spAutoFit/>
            </a:bodyPr>
            <a:lstStyle/>
            <a:p>
              <a:pPr>
                <a:lnSpc>
                  <a:spcPts val="1920"/>
                </a:lnSpc>
                <a:spcBef>
                  <a:spcPts val="2000"/>
                </a:spcBef>
                <a:defRPr/>
              </a:pPr>
              <a:r>
                <a:rPr lang="en-US" sz="1600">
                  <a:solidFill>
                    <a:srgbClr val="A7BDD1"/>
                  </a:solidFill>
                  <a:latin typeface="Meiryo UI" panose="020B0604030504040204" pitchFamily="50" charset="-128"/>
                  <a:ea typeface="Meiryo UI" panose="020B0604030504040204" pitchFamily="50" charset="-128"/>
                  <a:cs typeface="Arial"/>
                </a:rPr>
                <a:t>Core™ i3 / i5 </a:t>
              </a:r>
              <a:r>
                <a:rPr lang="ja-JP" alt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は</a:t>
              </a:r>
              <a:r>
                <a:rPr 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、Intel</a:t>
              </a:r>
              <a:r>
                <a:rPr lang="ja-JP" alt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のパワフルな</a:t>
              </a:r>
              <a:br>
                <a:rPr 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br>
              <a:r>
                <a:rPr lang="ja-JP" alt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ハイブリッドアーキテクチャにより</a:t>
              </a:r>
              <a:r>
                <a:rPr 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a:t>
              </a:r>
              <a:r>
                <a:rPr lang="en-US" sz="1600" err="1">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コンテンツ制作と生産性を最適化します</a:t>
              </a:r>
              <a:r>
                <a:rPr 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a:t>
              </a:r>
              <a:endParaRPr lang="en-US" altLang="zh-TW">
                <a:latin typeface="Meiryo UI" panose="020B0604030504040204" pitchFamily="50" charset="-128"/>
                <a:ea typeface="Meiryo UI" panose="020B0604030504040204" pitchFamily="50" charset="-128"/>
              </a:endParaRPr>
            </a:p>
          </p:txBody>
        </p:sp>
      </p:grpSp>
      <p:grpSp>
        <p:nvGrpSpPr>
          <p:cNvPr id="47" name="群組 46">
            <a:extLst>
              <a:ext uri="{FF2B5EF4-FFF2-40B4-BE49-F238E27FC236}">
                <a16:creationId xmlns:a16="http://schemas.microsoft.com/office/drawing/2014/main" id="{545E3549-EBF5-D99D-F7BF-652344ECFE1E}"/>
              </a:ext>
            </a:extLst>
          </p:cNvPr>
          <p:cNvGrpSpPr/>
          <p:nvPr/>
        </p:nvGrpSpPr>
        <p:grpSpPr>
          <a:xfrm>
            <a:off x="1708442" y="3644577"/>
            <a:ext cx="4227685" cy="974200"/>
            <a:chOff x="1897102" y="2139380"/>
            <a:chExt cx="4227685" cy="974200"/>
          </a:xfrm>
        </p:grpSpPr>
        <p:sp>
          <p:nvSpPr>
            <p:cNvPr id="48" name="文字方塊 47">
              <a:extLst>
                <a:ext uri="{FF2B5EF4-FFF2-40B4-BE49-F238E27FC236}">
                  <a16:creationId xmlns:a16="http://schemas.microsoft.com/office/drawing/2014/main" id="{D36BE946-F35A-B55F-57DA-EC6A89E42622}"/>
                </a:ext>
              </a:extLst>
            </p:cNvPr>
            <p:cNvSpPr txBox="1"/>
            <p:nvPr/>
          </p:nvSpPr>
          <p:spPr>
            <a:xfrm>
              <a:off x="1898227" y="2139380"/>
              <a:ext cx="42265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000" b="1" err="1">
                  <a:solidFill>
                    <a:srgbClr val="E6E6E6"/>
                  </a:solidFill>
                  <a:latin typeface="Meiryo UI" panose="020B0604030504040204" pitchFamily="50" charset="-128"/>
                  <a:ea typeface="Meiryo UI" panose="020B0604030504040204" pitchFamily="50" charset="-128"/>
                  <a:cs typeface="Arial"/>
                  <a:sym typeface="Arial" panose="020B0604020202020204" pitchFamily="34" charset="0"/>
                </a:rPr>
                <a:t>デュアル</a:t>
              </a:r>
              <a:r>
                <a:rPr lang="en-US" altLang="zh-TW" sz="2000" b="1" err="1">
                  <a:solidFill>
                    <a:srgbClr val="E6E6E6"/>
                  </a:solidFill>
                  <a:latin typeface="Meiryo UI" panose="020B0604030504040204" pitchFamily="50" charset="-128"/>
                  <a:ea typeface="Meiryo UI" panose="020B0604030504040204" pitchFamily="50" charset="-128"/>
                  <a:cs typeface="Arial"/>
                  <a:sym typeface="Arial" panose="020B0604020202020204" pitchFamily="34" charset="0"/>
                </a:rPr>
                <a:t>Thunderbolt</a:t>
              </a:r>
              <a:r>
                <a:rPr lang="en-US" altLang="zh-TW" sz="2000" b="1">
                  <a:solidFill>
                    <a:srgbClr val="E6E6E6"/>
                  </a:solidFill>
                  <a:latin typeface="Meiryo UI" panose="020B0604030504040204" pitchFamily="50" charset="-128"/>
                  <a:ea typeface="Meiryo UI" panose="020B0604030504040204" pitchFamily="50" charset="-128"/>
                  <a:cs typeface="Arial"/>
                  <a:sym typeface="Arial" panose="020B0604020202020204" pitchFamily="34" charset="0"/>
                </a:rPr>
                <a:t> 4 </a:t>
              </a:r>
              <a:endParaRPr lang="zh-TW" altLang="en-US" sz="2000" b="1">
                <a:solidFill>
                  <a:srgbClr val="E6E6E6"/>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9" name="文字方塊 48">
              <a:extLst>
                <a:ext uri="{FF2B5EF4-FFF2-40B4-BE49-F238E27FC236}">
                  <a16:creationId xmlns:a16="http://schemas.microsoft.com/office/drawing/2014/main" id="{B3C5D8EF-FEC6-21B2-25A8-67D60B45305B}"/>
                </a:ext>
              </a:extLst>
            </p:cNvPr>
            <p:cNvSpPr txBox="1"/>
            <p:nvPr/>
          </p:nvSpPr>
          <p:spPr>
            <a:xfrm>
              <a:off x="1897102" y="2533934"/>
              <a:ext cx="3578609" cy="579646"/>
            </a:xfrm>
            <a:prstGeom prst="rect">
              <a:avLst/>
            </a:prstGeom>
            <a:noFill/>
          </p:spPr>
          <p:txBody>
            <a:bodyPr wrap="square" lIns="91440" tIns="45720" rIns="91440" bIns="45720" rtlCol="0" anchor="t">
              <a:spAutoFit/>
            </a:bodyPr>
            <a:lstStyle/>
            <a:p>
              <a:pPr>
                <a:lnSpc>
                  <a:spcPts val="1920"/>
                </a:lnSpc>
                <a:spcBef>
                  <a:spcPts val="2000"/>
                </a:spcBef>
                <a:buNone/>
                <a:defRPr/>
              </a:pPr>
              <a:r>
                <a:rPr 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高速転送をサポートする2つのThunderbolt 4ポートを搭載。</a:t>
              </a:r>
              <a:endParaRPr lang="en-US" altLang="zh-TW">
                <a:latin typeface="Meiryo UI" panose="020B0604030504040204" pitchFamily="50" charset="-128"/>
                <a:ea typeface="Meiryo UI" panose="020B0604030504040204" pitchFamily="50" charset="-128"/>
              </a:endParaRPr>
            </a:p>
          </p:txBody>
        </p:sp>
      </p:grpSp>
      <p:grpSp>
        <p:nvGrpSpPr>
          <p:cNvPr id="50" name="群組 49">
            <a:extLst>
              <a:ext uri="{FF2B5EF4-FFF2-40B4-BE49-F238E27FC236}">
                <a16:creationId xmlns:a16="http://schemas.microsoft.com/office/drawing/2014/main" id="{A65B2B90-BDEC-6D27-4136-1C3CE0D473D1}"/>
              </a:ext>
            </a:extLst>
          </p:cNvPr>
          <p:cNvGrpSpPr/>
          <p:nvPr/>
        </p:nvGrpSpPr>
        <p:grpSpPr>
          <a:xfrm>
            <a:off x="1708442" y="5212551"/>
            <a:ext cx="4227685" cy="1127062"/>
            <a:chOff x="1897102" y="2139380"/>
            <a:chExt cx="4227685" cy="1127062"/>
          </a:xfrm>
        </p:grpSpPr>
        <p:sp>
          <p:nvSpPr>
            <p:cNvPr id="51" name="文字方塊 50">
              <a:extLst>
                <a:ext uri="{FF2B5EF4-FFF2-40B4-BE49-F238E27FC236}">
                  <a16:creationId xmlns:a16="http://schemas.microsoft.com/office/drawing/2014/main" id="{82F1D283-3417-01A0-416B-9B396E4BD848}"/>
                </a:ext>
              </a:extLst>
            </p:cNvPr>
            <p:cNvSpPr txBox="1"/>
            <p:nvPr/>
          </p:nvSpPr>
          <p:spPr>
            <a:xfrm>
              <a:off x="1898227" y="2139380"/>
              <a:ext cx="42265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377">
                <a:defRPr/>
              </a:pPr>
              <a:r>
                <a:rPr lang="en-US" b="1"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コンパクトな金属製シャーシ</a:t>
              </a:r>
              <a:endParaRPr lang="en-US" err="1">
                <a:solidFill>
                  <a:schemeClr val="bg1"/>
                </a:solidFill>
                <a:latin typeface="Meiryo UI" panose="020B0604030504040204" pitchFamily="50" charset="-128"/>
                <a:ea typeface="Meiryo UI" panose="020B0604030504040204" pitchFamily="50" charset="-128"/>
              </a:endParaRPr>
            </a:p>
          </p:txBody>
        </p:sp>
        <p:sp>
          <p:nvSpPr>
            <p:cNvPr id="52" name="文字方塊 51">
              <a:extLst>
                <a:ext uri="{FF2B5EF4-FFF2-40B4-BE49-F238E27FC236}">
                  <a16:creationId xmlns:a16="http://schemas.microsoft.com/office/drawing/2014/main" id="{0029D986-F304-09DF-1647-2D358C8B2A77}"/>
                </a:ext>
              </a:extLst>
            </p:cNvPr>
            <p:cNvSpPr txBox="1"/>
            <p:nvPr/>
          </p:nvSpPr>
          <p:spPr>
            <a:xfrm>
              <a:off x="1897102" y="2533934"/>
              <a:ext cx="3755228" cy="732508"/>
            </a:xfrm>
            <a:prstGeom prst="rect">
              <a:avLst/>
            </a:prstGeom>
            <a:noFill/>
          </p:spPr>
          <p:txBody>
            <a:bodyPr wrap="square" lIns="91440" tIns="45720" rIns="91440" bIns="45720" rtlCol="0" anchor="t">
              <a:spAutoFit/>
            </a:bodyPr>
            <a:lstStyle/>
            <a:p>
              <a:pPr>
                <a:lnSpc>
                  <a:spcPct val="130000"/>
                </a:lnSpc>
                <a:spcBef>
                  <a:spcPts val="800"/>
                </a:spcBef>
                <a:defRPr/>
              </a:pPr>
              <a:r>
                <a:rPr lang="ja-JP" alt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コンパクトでシルバーの金属製シャーシデザインは</a:t>
              </a:r>
              <a:r>
                <a:rPr 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a:t>
              </a:r>
              <a:r>
                <a:rPr lang="en-US" sz="1600" err="1">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作業環境によりよくフィットします</a:t>
              </a:r>
              <a:r>
                <a:rPr 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a:t>
              </a:r>
              <a:endParaRPr lang="en-US">
                <a:latin typeface="Meiryo UI" panose="020B0604030504040204" pitchFamily="50" charset="-128"/>
                <a:ea typeface="Meiryo UI" panose="020B0604030504040204" pitchFamily="50" charset="-128"/>
              </a:endParaRPr>
            </a:p>
          </p:txBody>
        </p:sp>
      </p:grpSp>
      <p:grpSp>
        <p:nvGrpSpPr>
          <p:cNvPr id="53" name="群組 52">
            <a:extLst>
              <a:ext uri="{FF2B5EF4-FFF2-40B4-BE49-F238E27FC236}">
                <a16:creationId xmlns:a16="http://schemas.microsoft.com/office/drawing/2014/main" id="{FD42F570-EA99-ECF9-D663-5A785E7E8475}"/>
              </a:ext>
            </a:extLst>
          </p:cNvPr>
          <p:cNvGrpSpPr/>
          <p:nvPr/>
        </p:nvGrpSpPr>
        <p:grpSpPr>
          <a:xfrm>
            <a:off x="7070390" y="3710054"/>
            <a:ext cx="4805575" cy="974200"/>
            <a:chOff x="1897102" y="2139380"/>
            <a:chExt cx="4805575" cy="974200"/>
          </a:xfrm>
        </p:grpSpPr>
        <p:sp>
          <p:nvSpPr>
            <p:cNvPr id="54" name="文字方塊 53">
              <a:extLst>
                <a:ext uri="{FF2B5EF4-FFF2-40B4-BE49-F238E27FC236}">
                  <a16:creationId xmlns:a16="http://schemas.microsoft.com/office/drawing/2014/main" id="{EAB6BA61-CE70-7449-19A2-3C85FA6D97FB}"/>
                </a:ext>
              </a:extLst>
            </p:cNvPr>
            <p:cNvSpPr txBox="1"/>
            <p:nvPr/>
          </p:nvSpPr>
          <p:spPr>
            <a:xfrm>
              <a:off x="1898227" y="2139380"/>
              <a:ext cx="48044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ltLang="zh-TW" sz="2000" b="1" kern="1200">
                  <a:solidFill>
                    <a:srgbClr val="E6E6E6"/>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1 x 10GBASE-T &amp; 1 x 2.5GbE</a:t>
              </a:r>
            </a:p>
          </p:txBody>
        </p:sp>
        <p:sp>
          <p:nvSpPr>
            <p:cNvPr id="55" name="文字方塊 54">
              <a:extLst>
                <a:ext uri="{FF2B5EF4-FFF2-40B4-BE49-F238E27FC236}">
                  <a16:creationId xmlns:a16="http://schemas.microsoft.com/office/drawing/2014/main" id="{85484687-245D-2628-2FC4-CCE3BE9DA9BB}"/>
                </a:ext>
              </a:extLst>
            </p:cNvPr>
            <p:cNvSpPr txBox="1"/>
            <p:nvPr/>
          </p:nvSpPr>
          <p:spPr>
            <a:xfrm>
              <a:off x="1897102" y="2533934"/>
              <a:ext cx="4699075" cy="579646"/>
            </a:xfrm>
            <a:prstGeom prst="rect">
              <a:avLst/>
            </a:prstGeom>
            <a:noFill/>
          </p:spPr>
          <p:txBody>
            <a:bodyPr wrap="square" lIns="91440" tIns="45720" rIns="91440" bIns="45720" rtlCol="0" anchor="t">
              <a:spAutoFit/>
            </a:bodyPr>
            <a:lstStyle/>
            <a:p>
              <a:pPr>
                <a:lnSpc>
                  <a:spcPts val="1920"/>
                </a:lnSpc>
                <a:spcBef>
                  <a:spcPts val="2000"/>
                </a:spcBef>
                <a:buNone/>
                <a:defRPr/>
              </a:pPr>
              <a:r>
                <a:rPr lang="en-US" sz="14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10GbE / 2.5GbE </a:t>
              </a:r>
              <a:r>
                <a:rPr lang="en-US" sz="1400" err="1">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LANポートを備え</a:t>
              </a:r>
              <a:r>
                <a:rPr lang="en-US" sz="14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a:t>
              </a:r>
              <a:r>
                <a:rPr lang="ja-JP" altLang="en-US" sz="14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スムーズなデータ転送を実現します</a:t>
              </a:r>
              <a:r>
                <a:rPr lang="en-US" sz="14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a:t>
              </a:r>
              <a:endParaRPr lang="en-US" altLang="zh-TW">
                <a:latin typeface="Meiryo UI" panose="020B0604030504040204" pitchFamily="50" charset="-128"/>
                <a:ea typeface="Meiryo UI" panose="020B0604030504040204" pitchFamily="50" charset="-128"/>
              </a:endParaRPr>
            </a:p>
          </p:txBody>
        </p:sp>
      </p:grpSp>
      <p:grpSp>
        <p:nvGrpSpPr>
          <p:cNvPr id="59" name="群組 58">
            <a:extLst>
              <a:ext uri="{FF2B5EF4-FFF2-40B4-BE49-F238E27FC236}">
                <a16:creationId xmlns:a16="http://schemas.microsoft.com/office/drawing/2014/main" id="{AFF63362-CFD2-FD79-DC77-181698943016}"/>
              </a:ext>
            </a:extLst>
          </p:cNvPr>
          <p:cNvGrpSpPr/>
          <p:nvPr/>
        </p:nvGrpSpPr>
        <p:grpSpPr>
          <a:xfrm>
            <a:off x="7030281" y="2119459"/>
            <a:ext cx="5042045" cy="1181132"/>
            <a:chOff x="1861503" y="2176104"/>
            <a:chExt cx="5042045" cy="1181132"/>
          </a:xfrm>
        </p:grpSpPr>
        <p:sp>
          <p:nvSpPr>
            <p:cNvPr id="60" name="文字方塊 59">
              <a:extLst>
                <a:ext uri="{FF2B5EF4-FFF2-40B4-BE49-F238E27FC236}">
                  <a16:creationId xmlns:a16="http://schemas.microsoft.com/office/drawing/2014/main" id="{73FDDF97-5AD0-5DCB-E349-039F94CF3F83}"/>
                </a:ext>
              </a:extLst>
            </p:cNvPr>
            <p:cNvSpPr txBox="1"/>
            <p:nvPr/>
          </p:nvSpPr>
          <p:spPr>
            <a:xfrm>
              <a:off x="1861503" y="2176104"/>
              <a:ext cx="50420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F4D088"/>
                </a:buClr>
                <a:buSzPct val="100000"/>
              </a:pPr>
              <a:r>
                <a:rPr lang="en-US" altLang="zh-CN" sz="2000" b="1">
                  <a:solidFill>
                    <a:srgbClr val="E6E6E6"/>
                  </a:solidFill>
                  <a:latin typeface="Meiryo UI" panose="020B0604030504040204" pitchFamily="50" charset="-128"/>
                  <a:ea typeface="Meiryo UI" panose="020B0604030504040204" pitchFamily="50" charset="-128"/>
                  <a:cs typeface="Arial"/>
                </a:rPr>
                <a:t>5 x E1.S </a:t>
              </a:r>
              <a:r>
                <a:rPr lang="en-US" altLang="zh-TW" sz="2000" b="1">
                  <a:solidFill>
                    <a:srgbClr val="E6E6E6"/>
                  </a:solidFill>
                  <a:latin typeface="Meiryo UI" panose="020B0604030504040204" pitchFamily="50" charset="-128"/>
                  <a:ea typeface="Meiryo UI" panose="020B0604030504040204" pitchFamily="50" charset="-128"/>
                  <a:cs typeface="Arial"/>
                </a:rPr>
                <a:t>(M.2アダプタ装着済み)</a:t>
              </a:r>
              <a:r>
                <a:rPr lang="zh-TW" altLang="en-US" sz="2000" b="1">
                  <a:solidFill>
                    <a:srgbClr val="E6E6E6"/>
                  </a:solidFill>
                  <a:latin typeface="Meiryo UI" panose="020B0604030504040204" pitchFamily="50" charset="-128"/>
                  <a:ea typeface="Meiryo UI" panose="020B0604030504040204" pitchFamily="50" charset="-128"/>
                  <a:cs typeface="Arial"/>
                </a:rPr>
                <a:t> スロット</a:t>
              </a:r>
              <a:endParaRPr lang="en-US" altLang="zh-CN" sz="2000" b="1">
                <a:solidFill>
                  <a:srgbClr val="E6E6E6"/>
                </a:solidFill>
                <a:latin typeface="Meiryo UI" panose="020B0604030504040204" pitchFamily="50" charset="-128"/>
                <a:ea typeface="Meiryo UI" panose="020B0604030504040204" pitchFamily="50" charset="-128"/>
                <a:cs typeface="Arial"/>
              </a:endParaRPr>
            </a:p>
          </p:txBody>
        </p:sp>
        <p:sp>
          <p:nvSpPr>
            <p:cNvPr id="61" name="文字方塊 60">
              <a:extLst>
                <a:ext uri="{FF2B5EF4-FFF2-40B4-BE49-F238E27FC236}">
                  <a16:creationId xmlns:a16="http://schemas.microsoft.com/office/drawing/2014/main" id="{0A362F23-F8EB-4C0B-B683-C5ACF7EED3E7}"/>
                </a:ext>
              </a:extLst>
            </p:cNvPr>
            <p:cNvSpPr txBox="1"/>
            <p:nvPr/>
          </p:nvSpPr>
          <p:spPr>
            <a:xfrm>
              <a:off x="1897101" y="2533934"/>
              <a:ext cx="4858266" cy="823302"/>
            </a:xfrm>
            <a:prstGeom prst="rect">
              <a:avLst/>
            </a:prstGeom>
            <a:noFill/>
          </p:spPr>
          <p:txBody>
            <a:bodyPr wrap="square" lIns="91440" tIns="45720" rIns="91440" bIns="45720" rtlCol="0" anchor="t">
              <a:spAutoFit/>
            </a:bodyPr>
            <a:lstStyle/>
            <a:p>
              <a:pPr>
                <a:lnSpc>
                  <a:spcPts val="1920"/>
                </a:lnSpc>
                <a:spcBef>
                  <a:spcPts val="2000"/>
                </a:spcBef>
                <a:defRPr/>
              </a:pPr>
              <a:r>
                <a:rPr 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最大15mmのE1.SをサポートするE1.S PCIe SSDスロットを5</a:t>
              </a:r>
              <a:r>
                <a:rPr lang="ja-JP" alt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つ搭載し</a:t>
              </a:r>
              <a:r>
                <a:rPr 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 M.2 2280 </a:t>
              </a:r>
              <a:r>
                <a:rPr lang="en-US" sz="1600" err="1">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NVMe</a:t>
              </a:r>
              <a:r>
                <a:rPr 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 SSDをサポートするM.2アダプタが5</a:t>
              </a:r>
              <a:r>
                <a:rPr lang="ja-JP" alt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つ付属しています</a:t>
              </a:r>
              <a:r>
                <a:rPr lang="en-US" sz="16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a:t>
              </a:r>
              <a:endParaRPr lang="en-US">
                <a:latin typeface="Meiryo UI" panose="020B0604030504040204" pitchFamily="50" charset="-128"/>
                <a:ea typeface="Meiryo UI" panose="020B0604030504040204" pitchFamily="50" charset="-128"/>
              </a:endParaRPr>
            </a:p>
          </p:txBody>
        </p:sp>
      </p:grpSp>
      <p:grpSp>
        <p:nvGrpSpPr>
          <p:cNvPr id="66" name="群組 65">
            <a:extLst>
              <a:ext uri="{FF2B5EF4-FFF2-40B4-BE49-F238E27FC236}">
                <a16:creationId xmlns:a16="http://schemas.microsoft.com/office/drawing/2014/main" id="{FD42F570-EA99-ECF9-D663-5A785E7E8475}"/>
              </a:ext>
            </a:extLst>
          </p:cNvPr>
          <p:cNvGrpSpPr/>
          <p:nvPr/>
        </p:nvGrpSpPr>
        <p:grpSpPr>
          <a:xfrm>
            <a:off x="7070952" y="5212551"/>
            <a:ext cx="4805575" cy="974200"/>
            <a:chOff x="1897102" y="2139380"/>
            <a:chExt cx="4805575" cy="974200"/>
          </a:xfrm>
        </p:grpSpPr>
        <p:sp>
          <p:nvSpPr>
            <p:cNvPr id="67" name="文字方塊 66">
              <a:extLst>
                <a:ext uri="{FF2B5EF4-FFF2-40B4-BE49-F238E27FC236}">
                  <a16:creationId xmlns:a16="http://schemas.microsoft.com/office/drawing/2014/main" id="{EAB6BA61-CE70-7449-19A2-3C85FA6D97FB}"/>
                </a:ext>
              </a:extLst>
            </p:cNvPr>
            <p:cNvSpPr txBox="1"/>
            <p:nvPr/>
          </p:nvSpPr>
          <p:spPr>
            <a:xfrm>
              <a:off x="1898227" y="2139380"/>
              <a:ext cx="48044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000" b="1" kern="1200">
                  <a:solidFill>
                    <a:srgbClr val="E6E6E6"/>
                  </a:solidFill>
                  <a:latin typeface="Meiryo UI" panose="020B0604030504040204" pitchFamily="50" charset="-128"/>
                  <a:ea typeface="Meiryo UI" panose="020B0604030504040204" pitchFamily="50" charset="-128"/>
                  <a:cs typeface="Arial"/>
                  <a:sym typeface="Arial" panose="020B0604020202020204" pitchFamily="34" charset="0"/>
                </a:rPr>
                <a:t>USB</a:t>
              </a:r>
              <a:r>
                <a:rPr lang="zh-TW" altLang="en-US" sz="2000" b="1">
                  <a:solidFill>
                    <a:srgbClr val="E6E6E6"/>
                  </a:solidFill>
                  <a:latin typeface="Meiryo UI" panose="020B0604030504040204" pitchFamily="50" charset="-128"/>
                  <a:ea typeface="Meiryo UI" panose="020B0604030504040204" pitchFamily="50" charset="-128"/>
                  <a:cs typeface="Arial"/>
                  <a:sym typeface="Arial" panose="020B0604020202020204" pitchFamily="34" charset="0"/>
                </a:rPr>
                <a:t>ワンタッチコピーボタン</a:t>
              </a:r>
              <a:endParaRPr lang="en-US">
                <a:latin typeface="Meiryo UI" panose="020B0604030504040204" pitchFamily="50" charset="-128"/>
                <a:ea typeface="Meiryo UI" panose="020B0604030504040204" pitchFamily="50" charset="-128"/>
              </a:endParaRPr>
            </a:p>
          </p:txBody>
        </p:sp>
        <p:sp>
          <p:nvSpPr>
            <p:cNvPr id="68" name="文字方塊 67">
              <a:extLst>
                <a:ext uri="{FF2B5EF4-FFF2-40B4-BE49-F238E27FC236}">
                  <a16:creationId xmlns:a16="http://schemas.microsoft.com/office/drawing/2014/main" id="{85484687-245D-2628-2FC4-CCE3BE9DA9BB}"/>
                </a:ext>
              </a:extLst>
            </p:cNvPr>
            <p:cNvSpPr txBox="1"/>
            <p:nvPr/>
          </p:nvSpPr>
          <p:spPr>
            <a:xfrm>
              <a:off x="1897102" y="2533934"/>
              <a:ext cx="3578609" cy="579646"/>
            </a:xfrm>
            <a:prstGeom prst="rect">
              <a:avLst/>
            </a:prstGeom>
            <a:noFill/>
          </p:spPr>
          <p:txBody>
            <a:bodyPr wrap="square" lIns="91440" tIns="45720" rIns="91440" bIns="45720" rtlCol="0" anchor="t">
              <a:spAutoFit/>
            </a:bodyPr>
            <a:lstStyle/>
            <a:p>
              <a:pPr>
                <a:lnSpc>
                  <a:spcPts val="1920"/>
                </a:lnSpc>
                <a:spcBef>
                  <a:spcPts val="2000"/>
                </a:spcBef>
                <a:buNone/>
                <a:defRPr/>
              </a:pPr>
              <a:r>
                <a:rPr lang="en-US" sz="1400" err="1">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USBワンタッチコピーボタンにより、USBフォルダ内のファイルを簡単にNAS</a:t>
              </a:r>
              <a:r>
                <a:rPr lang="ja-JP" altLang="en-US" sz="1400">
                  <a:solidFill>
                    <a:srgbClr val="A7BDD1"/>
                  </a:solidFill>
                  <a:latin typeface="Meiryo UI" panose="020B0604030504040204" pitchFamily="50" charset="-128"/>
                  <a:ea typeface="Meiryo UI" panose="020B0604030504040204" pitchFamily="50" charset="-128"/>
                  <a:cs typeface="Arial"/>
                  <a:sym typeface="Arial" panose="020B0604020202020204" pitchFamily="34" charset="0"/>
                </a:rPr>
                <a:t>にコピーできます。</a:t>
              </a:r>
              <a:endParaRPr lang="en-US">
                <a:latin typeface="Meiryo UI" panose="020B0604030504040204" pitchFamily="50" charset="-128"/>
                <a:ea typeface="Meiryo UI" panose="020B0604030504040204" pitchFamily="50" charset="-128"/>
              </a:endParaRPr>
            </a:p>
          </p:txBody>
        </p:sp>
      </p:grpSp>
      <p:pic>
        <p:nvPicPr>
          <p:cNvPr id="39" name="圖形 38">
            <a:extLst>
              <a:ext uri="{FF2B5EF4-FFF2-40B4-BE49-F238E27FC236}">
                <a16:creationId xmlns:a16="http://schemas.microsoft.com/office/drawing/2014/main" id="{B8DC5C90-5B7B-DBF3-F880-01329144D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310" y="2298178"/>
            <a:ext cx="781050" cy="781050"/>
          </a:xfrm>
          <a:prstGeom prst="rect">
            <a:avLst/>
          </a:prstGeom>
        </p:spPr>
      </p:pic>
      <p:pic>
        <p:nvPicPr>
          <p:cNvPr id="43" name="圖形 42">
            <a:extLst>
              <a:ext uri="{FF2B5EF4-FFF2-40B4-BE49-F238E27FC236}">
                <a16:creationId xmlns:a16="http://schemas.microsoft.com/office/drawing/2014/main" id="{43C1F247-341F-08C5-3AC5-A5BD03E17A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943" y="3973033"/>
            <a:ext cx="567102" cy="690833"/>
          </a:xfrm>
          <a:prstGeom prst="rect">
            <a:avLst/>
          </a:prstGeom>
        </p:spPr>
      </p:pic>
      <p:pic>
        <p:nvPicPr>
          <p:cNvPr id="56" name="圖形 55">
            <a:extLst>
              <a:ext uri="{FF2B5EF4-FFF2-40B4-BE49-F238E27FC236}">
                <a16:creationId xmlns:a16="http://schemas.microsoft.com/office/drawing/2014/main" id="{79E0B7CD-F4E5-9FFA-612A-F3676DAB68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9258" y="5561290"/>
            <a:ext cx="664553" cy="625461"/>
          </a:xfrm>
          <a:prstGeom prst="rect">
            <a:avLst/>
          </a:prstGeom>
        </p:spPr>
      </p:pic>
      <p:pic>
        <p:nvPicPr>
          <p:cNvPr id="64" name="圖形 63">
            <a:extLst>
              <a:ext uri="{FF2B5EF4-FFF2-40B4-BE49-F238E27FC236}">
                <a16:creationId xmlns:a16="http://schemas.microsoft.com/office/drawing/2014/main" id="{97A8B917-FFEB-23C5-602E-6BA0B9D315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3654" y="4103948"/>
            <a:ext cx="668723" cy="486344"/>
          </a:xfrm>
          <a:prstGeom prst="rect">
            <a:avLst/>
          </a:prstGeom>
        </p:spPr>
      </p:pic>
      <p:pic>
        <p:nvPicPr>
          <p:cNvPr id="69" name="圖形 68">
            <a:extLst>
              <a:ext uri="{FF2B5EF4-FFF2-40B4-BE49-F238E27FC236}">
                <a16:creationId xmlns:a16="http://schemas.microsoft.com/office/drawing/2014/main" id="{8513F368-8265-1BE4-8C39-0AE9135019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00088" y="5549137"/>
            <a:ext cx="798339" cy="712364"/>
          </a:xfrm>
          <a:prstGeom prst="rect">
            <a:avLst/>
          </a:prstGeom>
        </p:spPr>
      </p:pic>
      <p:pic>
        <p:nvPicPr>
          <p:cNvPr id="3" name="圖形 2">
            <a:extLst>
              <a:ext uri="{FF2B5EF4-FFF2-40B4-BE49-F238E27FC236}">
                <a16:creationId xmlns:a16="http://schemas.microsoft.com/office/drawing/2014/main" id="{D072A6F0-7198-FB2F-5BBB-F6E417D5402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00088" y="2378409"/>
            <a:ext cx="783695" cy="685733"/>
          </a:xfrm>
          <a:prstGeom prst="rect">
            <a:avLst/>
          </a:prstGeom>
        </p:spPr>
      </p:pic>
    </p:spTree>
    <p:extLst>
      <p:ext uri="{BB962C8B-B14F-4D97-AF65-F5344CB8AC3E}">
        <p14:creationId xmlns:p14="http://schemas.microsoft.com/office/powerpoint/2010/main" val="301696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B81B7ED6-8761-6DA5-D654-0543AA6A7B1A}"/>
              </a:ext>
            </a:extLst>
          </p:cNvPr>
          <p:cNvSpPr txBox="1"/>
          <p:nvPr/>
        </p:nvSpPr>
        <p:spPr>
          <a:xfrm>
            <a:off x="1" y="204232"/>
            <a:ext cx="12191999" cy="1569660"/>
          </a:xfrm>
          <a:prstGeom prst="rect">
            <a:avLst/>
          </a:prstGeom>
          <a:noFill/>
        </p:spPr>
        <p:txBody>
          <a:bodyPr wrap="square" lIns="91440" tIns="45720" rIns="91440" bIns="45720" rtlCol="0" anchor="t">
            <a:spAutoFit/>
          </a:bodyPr>
          <a:lstStyle/>
          <a:p>
            <a:pPr algn="ctr"/>
            <a:r>
              <a:rPr lang="en-US" sz="4800" b="1" dirty="0" err="1">
                <a:solidFill>
                  <a:srgbClr val="E1BA87"/>
                </a:solidFill>
                <a:latin typeface="Meiryo UI" panose="020B0604030504040204" pitchFamily="50" charset="-128"/>
                <a:ea typeface="Meiryo UI" panose="020B0604030504040204" pitchFamily="50" charset="-128"/>
                <a:cs typeface="Arial"/>
                <a:sym typeface="+mn-lt"/>
              </a:rPr>
              <a:t>セットアップ中にQuTS</a:t>
            </a:r>
            <a:r>
              <a:rPr lang="en-US" sz="4800" b="1" dirty="0">
                <a:solidFill>
                  <a:srgbClr val="E1BA87"/>
                </a:solidFill>
                <a:latin typeface="Meiryo UI" panose="020B0604030504040204" pitchFamily="50" charset="-128"/>
                <a:ea typeface="Meiryo UI" panose="020B0604030504040204" pitchFamily="50" charset="-128"/>
                <a:cs typeface="Arial"/>
                <a:sym typeface="+mn-lt"/>
              </a:rPr>
              <a:t> </a:t>
            </a:r>
            <a:r>
              <a:rPr lang="en-US" sz="4800" b="1" dirty="0" err="1">
                <a:solidFill>
                  <a:srgbClr val="E1BA87"/>
                </a:solidFill>
                <a:latin typeface="Meiryo UI" panose="020B0604030504040204" pitchFamily="50" charset="-128"/>
                <a:ea typeface="Meiryo UI" panose="020B0604030504040204" pitchFamily="50" charset="-128"/>
                <a:cs typeface="Arial"/>
                <a:sym typeface="+mn-lt"/>
              </a:rPr>
              <a:t>heroとQTS</a:t>
            </a:r>
            <a:r>
              <a:rPr lang="ja-JP" altLang="en-US" sz="4800" b="1" dirty="0">
                <a:solidFill>
                  <a:srgbClr val="E1BA87"/>
                </a:solidFill>
                <a:latin typeface="Meiryo UI" panose="020B0604030504040204" pitchFamily="50" charset="-128"/>
                <a:ea typeface="Meiryo UI" panose="020B0604030504040204" pitchFamily="50" charset="-128"/>
                <a:cs typeface="Arial"/>
                <a:sym typeface="+mn-lt"/>
              </a:rPr>
              <a:t>間で</a:t>
            </a:r>
            <a:br>
              <a:rPr lang="ja-JP" altLang="en-US" sz="4800" b="1" dirty="0">
                <a:solidFill>
                  <a:srgbClr val="E1BA87"/>
                </a:solidFill>
                <a:latin typeface="Meiryo UI" panose="020B0604030504040204" pitchFamily="50" charset="-128"/>
                <a:ea typeface="Meiryo UI" panose="020B0604030504040204" pitchFamily="50" charset="-128"/>
                <a:cs typeface="Arial"/>
                <a:sym typeface="+mn-lt"/>
              </a:rPr>
            </a:br>
            <a:r>
              <a:rPr lang="en-US" sz="4800" b="1" dirty="0">
                <a:solidFill>
                  <a:srgbClr val="E1BA87"/>
                </a:solidFill>
                <a:latin typeface="Meiryo UI" panose="020B0604030504040204" pitchFamily="50" charset="-128"/>
                <a:ea typeface="Meiryo UI" panose="020B0604030504040204" pitchFamily="50" charset="-128"/>
                <a:cs typeface="Arial"/>
                <a:sym typeface="+mn-lt"/>
              </a:rPr>
              <a:t>NAS</a:t>
            </a:r>
            <a:r>
              <a:rPr lang="ja-JP" altLang="en-US" sz="4800" b="1" dirty="0">
                <a:solidFill>
                  <a:srgbClr val="E1BA87"/>
                </a:solidFill>
                <a:latin typeface="Meiryo UI" panose="020B0604030504040204" pitchFamily="50" charset="-128"/>
                <a:ea typeface="Meiryo UI" panose="020B0604030504040204" pitchFamily="50" charset="-128"/>
                <a:cs typeface="Arial"/>
                <a:sym typeface="+mn-lt"/>
              </a:rPr>
              <a:t>オペレーティングシステムを切り替え</a:t>
            </a:r>
            <a:endParaRPr lang="en-US" sz="4800" b="1" dirty="0">
              <a:solidFill>
                <a:srgbClr val="E1BA87"/>
              </a:solidFill>
              <a:latin typeface="Meiryo UI" panose="020B0604030504040204" pitchFamily="50" charset="-128"/>
              <a:ea typeface="Meiryo UI" panose="020B0604030504040204" pitchFamily="50" charset="-128"/>
              <a:cs typeface="Arial"/>
            </a:endParaRPr>
          </a:p>
        </p:txBody>
      </p:sp>
      <p:sp>
        <p:nvSpPr>
          <p:cNvPr id="2" name="矩形 1">
            <a:extLst>
              <a:ext uri="{FF2B5EF4-FFF2-40B4-BE49-F238E27FC236}">
                <a16:creationId xmlns:a16="http://schemas.microsoft.com/office/drawing/2014/main" id="{6BABA2F5-0193-63FE-7958-3E02C1B00DBB}"/>
              </a:ext>
            </a:extLst>
          </p:cNvPr>
          <p:cNvSpPr/>
          <p:nvPr/>
        </p:nvSpPr>
        <p:spPr>
          <a:xfrm>
            <a:off x="274709" y="2037082"/>
            <a:ext cx="4778603" cy="1381643"/>
          </a:xfrm>
          <a:prstGeom prst="rect">
            <a:avLst/>
          </a:prstGeom>
        </p:spPr>
        <p:txBody>
          <a:bodyPr vert="horz" lIns="121920" tIns="60960" rIns="121920" bIns="60960" rtlCol="0" anchor="t">
            <a:noAutofit/>
          </a:bodyPr>
          <a:lstStyle/>
          <a:p>
            <a:pPr defTabSz="1219170">
              <a:lnSpc>
                <a:spcPts val="2800"/>
              </a:lnSpc>
            </a:pPr>
            <a:r>
              <a:rPr lang="en-US" sz="1600" kern="0" dirty="0">
                <a:solidFill>
                  <a:schemeClr val="bg1"/>
                </a:solidFill>
                <a:latin typeface="Meiryo UI" panose="020B0604030504040204" pitchFamily="50" charset="-128"/>
                <a:ea typeface="Meiryo UI" panose="020B0604030504040204" pitchFamily="50" charset="-128"/>
                <a:cs typeface="Arial"/>
                <a:sym typeface="+mn-lt"/>
              </a:rPr>
              <a:t>TBS-h574TXにはQuTS heroオペレーティングシステムが搭載されています。また、パフォーマンス、効率的なメモリ利用を提供するQNAPの標準NASオペレーティングシステムであるQTSもサポートしています。</a:t>
            </a:r>
            <a:endParaRPr lang="en-US" dirty="0">
              <a:solidFill>
                <a:schemeClr val="bg1"/>
              </a:solidFill>
              <a:latin typeface="Meiryo UI" panose="020B0604030504040204" pitchFamily="50" charset="-128"/>
              <a:ea typeface="Meiryo UI" panose="020B0604030504040204" pitchFamily="50" charset="-128"/>
            </a:endParaRPr>
          </a:p>
        </p:txBody>
      </p:sp>
      <p:sp>
        <p:nvSpPr>
          <p:cNvPr id="13" name="矩形: 圓角 12">
            <a:extLst>
              <a:ext uri="{FF2B5EF4-FFF2-40B4-BE49-F238E27FC236}">
                <a16:creationId xmlns:a16="http://schemas.microsoft.com/office/drawing/2014/main" id="{CAAB2511-344A-6FFA-89EF-4EBBE2BCBBED}"/>
              </a:ext>
            </a:extLst>
          </p:cNvPr>
          <p:cNvSpPr/>
          <p:nvPr/>
        </p:nvSpPr>
        <p:spPr>
          <a:xfrm>
            <a:off x="382186" y="4655574"/>
            <a:ext cx="905888" cy="307615"/>
          </a:xfrm>
          <a:prstGeom prst="roundRect">
            <a:avLst>
              <a:gd name="adj" fmla="val 50000"/>
            </a:avLst>
          </a:prstGeom>
          <a:gradFill>
            <a:gsLst>
              <a:gs pos="0">
                <a:srgbClr val="D2994C"/>
              </a:gs>
              <a:gs pos="100000">
                <a:srgbClr val="4D341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1600" b="1" err="1">
                <a:latin typeface="Meiryo UI" panose="020B0604030504040204" pitchFamily="50" charset="-128"/>
                <a:ea typeface="Meiryo UI" panose="020B0604030504040204" pitchFamily="50" charset="-128"/>
                <a:cs typeface="Arial"/>
              </a:rPr>
              <a:t>注意</a:t>
            </a:r>
            <a:endParaRPr lang="en-US" altLang="zh-TW" sz="1600" b="1">
              <a:latin typeface="Meiryo UI" panose="020B0604030504040204" pitchFamily="50" charset="-128"/>
              <a:ea typeface="Meiryo UI" panose="020B0604030504040204" pitchFamily="50" charset="-128"/>
              <a:cs typeface="Arial"/>
            </a:endParaRPr>
          </a:p>
        </p:txBody>
      </p:sp>
      <p:pic>
        <p:nvPicPr>
          <p:cNvPr id="14" name="圖片 13" descr="一張含有 文字, 螢幕擷取畫面, 設計 的圖片&#10;&#10;自動產生的描述">
            <a:extLst>
              <a:ext uri="{FF2B5EF4-FFF2-40B4-BE49-F238E27FC236}">
                <a16:creationId xmlns:a16="http://schemas.microsoft.com/office/drawing/2014/main" id="{DC69DE7B-0BB5-D41C-B729-D4E897008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1810" y="2037082"/>
            <a:ext cx="6950188" cy="4373479"/>
          </a:xfrm>
          <a:prstGeom prst="rect">
            <a:avLst/>
          </a:prstGeom>
          <a:effectLst>
            <a:reflection blurRad="165100" stA="50000" endA="300" endPos="55500" dist="50800" dir="5400000" sy="-100000" algn="bl" rotWithShape="0"/>
          </a:effectLst>
        </p:spPr>
      </p:pic>
      <p:sp>
        <p:nvSpPr>
          <p:cNvPr id="3" name="矩形 2"/>
          <p:cNvSpPr/>
          <p:nvPr/>
        </p:nvSpPr>
        <p:spPr>
          <a:xfrm>
            <a:off x="334830" y="5026689"/>
            <a:ext cx="4585468" cy="738664"/>
          </a:xfrm>
          <a:prstGeom prst="rect">
            <a:avLst/>
          </a:prstGeom>
        </p:spPr>
        <p:txBody>
          <a:bodyPr wrap="square" lIns="91440" tIns="45720" rIns="91440" bIns="45720" anchor="t">
            <a:spAutoFit/>
          </a:bodyPr>
          <a:lstStyle/>
          <a:p>
            <a:r>
              <a:rPr lang="en-US" sz="1400" err="1">
                <a:solidFill>
                  <a:srgbClr val="FFFFFF"/>
                </a:solidFill>
                <a:latin typeface="Meiryo UI" panose="020B0604030504040204" pitchFamily="50" charset="-128"/>
                <a:ea typeface="Meiryo UI" panose="020B0604030504040204" pitchFamily="50" charset="-128"/>
                <a:cs typeface="Arial"/>
              </a:rPr>
              <a:t>QTSとQuTS</a:t>
            </a:r>
            <a:r>
              <a:rPr lang="en-US" sz="1400">
                <a:solidFill>
                  <a:srgbClr val="FFFFFF"/>
                </a:solidFill>
                <a:latin typeface="Meiryo UI" panose="020B0604030504040204" pitchFamily="50" charset="-128"/>
                <a:ea typeface="Meiryo UI" panose="020B0604030504040204" pitchFamily="50" charset="-128"/>
                <a:cs typeface="Arial"/>
              </a:rPr>
              <a:t> </a:t>
            </a:r>
            <a:r>
              <a:rPr lang="en-US" sz="1400" err="1">
                <a:solidFill>
                  <a:srgbClr val="FFFFFF"/>
                </a:solidFill>
                <a:latin typeface="Meiryo UI" panose="020B0604030504040204" pitchFamily="50" charset="-128"/>
                <a:ea typeface="Meiryo UI" panose="020B0604030504040204" pitchFamily="50" charset="-128"/>
                <a:cs typeface="Arial"/>
              </a:rPr>
              <a:t>heroは異なるファイルシステムを使用します。QuTS</a:t>
            </a:r>
            <a:r>
              <a:rPr lang="en-US" sz="1400">
                <a:solidFill>
                  <a:srgbClr val="FFFFFF"/>
                </a:solidFill>
                <a:latin typeface="Meiryo UI" panose="020B0604030504040204" pitchFamily="50" charset="-128"/>
                <a:ea typeface="Meiryo UI" panose="020B0604030504040204" pitchFamily="50" charset="-128"/>
                <a:cs typeface="Arial"/>
              </a:rPr>
              <a:t> heroからQTSに切り替える前に、TBS-h574TX</a:t>
            </a:r>
            <a:r>
              <a:rPr lang="ja-JP" altLang="en-US" sz="1400">
                <a:solidFill>
                  <a:srgbClr val="FFFFFF"/>
                </a:solidFill>
                <a:latin typeface="Meiryo UI" panose="020B0604030504040204" pitchFamily="50" charset="-128"/>
                <a:ea typeface="Meiryo UI" panose="020B0604030504040204" pitchFamily="50" charset="-128"/>
                <a:cs typeface="Arial"/>
              </a:rPr>
              <a:t>から</a:t>
            </a:r>
            <a:br>
              <a:rPr lang="en-US" sz="1400">
                <a:solidFill>
                  <a:srgbClr val="FFFFFF"/>
                </a:solidFill>
                <a:latin typeface="Meiryo UI" panose="020B0604030504040204" pitchFamily="50" charset="-128"/>
                <a:ea typeface="Meiryo UI" panose="020B0604030504040204" pitchFamily="50" charset="-128"/>
                <a:cs typeface="Arial"/>
              </a:rPr>
            </a:br>
            <a:r>
              <a:rPr lang="ja-JP" altLang="en-US" sz="1400">
                <a:solidFill>
                  <a:srgbClr val="FFFFFF"/>
                </a:solidFill>
                <a:latin typeface="Meiryo UI" panose="020B0604030504040204" pitchFamily="50" charset="-128"/>
                <a:ea typeface="Meiryo UI" panose="020B0604030504040204" pitchFamily="50" charset="-128"/>
                <a:cs typeface="Arial"/>
              </a:rPr>
              <a:t>すべてのドライブを取り外す必要があります</a:t>
            </a:r>
            <a:r>
              <a:rPr lang="en-US" sz="1400">
                <a:solidFill>
                  <a:srgbClr val="FFFFFF"/>
                </a:solidFill>
                <a:latin typeface="Meiryo UI" panose="020B0604030504040204" pitchFamily="50" charset="-128"/>
                <a:ea typeface="Meiryo UI" panose="020B0604030504040204" pitchFamily="50" charset="-128"/>
                <a:cs typeface="Arial"/>
              </a:rPr>
              <a:t>。</a:t>
            </a:r>
            <a:endParaRPr lang="en-US" altLang="zh-TW">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0808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810888983"/>
              </p:ext>
            </p:extLst>
          </p:nvPr>
        </p:nvGraphicFramePr>
        <p:xfrm>
          <a:off x="838200" y="2663638"/>
          <a:ext cx="10515600" cy="4191606"/>
        </p:xfrm>
        <a:graphic>
          <a:graphicData uri="http://schemas.openxmlformats.org/drawingml/2006/table">
            <a:tbl>
              <a:tblPr/>
              <a:tblGrid>
                <a:gridCol w="3611880">
                  <a:extLst>
                    <a:ext uri="{9D8B030D-6E8A-4147-A177-3AD203B41FA5}">
                      <a16:colId xmlns:a16="http://schemas.microsoft.com/office/drawing/2014/main" val="999140502"/>
                    </a:ext>
                  </a:extLst>
                </a:gridCol>
                <a:gridCol w="3721608">
                  <a:extLst>
                    <a:ext uri="{9D8B030D-6E8A-4147-A177-3AD203B41FA5}">
                      <a16:colId xmlns:a16="http://schemas.microsoft.com/office/drawing/2014/main" val="2720734239"/>
                    </a:ext>
                  </a:extLst>
                </a:gridCol>
                <a:gridCol w="3182112">
                  <a:extLst>
                    <a:ext uri="{9D8B030D-6E8A-4147-A177-3AD203B41FA5}">
                      <a16:colId xmlns:a16="http://schemas.microsoft.com/office/drawing/2014/main" val="1390952042"/>
                    </a:ext>
                  </a:extLst>
                </a:gridCol>
              </a:tblGrid>
              <a:tr h="246888">
                <a:tc>
                  <a:txBody>
                    <a:bodyPr/>
                    <a:lstStyle/>
                    <a:p>
                      <a:pPr algn="ctr" fontAlgn="base"/>
                      <a:r>
                        <a:rPr lang="en-US" sz="800" b="1" i="0">
                          <a:solidFill>
                            <a:srgbClr val="000000"/>
                          </a:solidFill>
                          <a:effectLst/>
                          <a:latin typeface="Arial" panose="020B0604020202020204" pitchFamily="34" charset="0"/>
                        </a:rPr>
                        <a:t>​</a:t>
                      </a:r>
                      <a:r>
                        <a:rPr lang="en-US" sz="800" b="0" i="0">
                          <a:solidFill>
                            <a:srgbClr val="000000"/>
                          </a:solidFill>
                          <a:effectLst/>
                          <a:latin typeface="Arial" panose="020B0604020202020204" pitchFamily="34" charset="0"/>
                        </a:rPr>
                        <a:t>​</a:t>
                      </a:r>
                      <a:endParaRPr lang="en-US" sz="17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ctr" fontAlgn="base"/>
                      <a:r>
                        <a:rPr lang="en-US" sz="1000" b="1" i="0" err="1">
                          <a:solidFill>
                            <a:srgbClr val="FFFFFF"/>
                          </a:solidFill>
                          <a:effectLst/>
                          <a:latin typeface="Arial" panose="020B0604020202020204" pitchFamily="34" charset="0"/>
                        </a:rPr>
                        <a:t>QuTS</a:t>
                      </a:r>
                      <a:r>
                        <a:rPr lang="en-US" sz="1000" b="1" i="0">
                          <a:solidFill>
                            <a:srgbClr val="FFFFFF"/>
                          </a:solidFill>
                          <a:effectLst/>
                          <a:latin typeface="Arial" panose="020B0604020202020204" pitchFamily="34" charset="0"/>
                        </a:rPr>
                        <a:t> hero</a:t>
                      </a:r>
                      <a:r>
                        <a:rPr lang="en-US" sz="1000" b="0" i="0">
                          <a:solidFill>
                            <a:srgbClr val="FFFFFF"/>
                          </a:solidFill>
                          <a:effectLst/>
                          <a:latin typeface="Arial" panose="020B0604020202020204" pitchFamily="34" charset="0"/>
                        </a:rPr>
                        <a:t>​​</a:t>
                      </a:r>
                      <a:endParaRPr lang="en-US" sz="17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C00000"/>
                    </a:solidFill>
                  </a:tcPr>
                </a:tc>
                <a:tc>
                  <a:txBody>
                    <a:bodyPr/>
                    <a:lstStyle/>
                    <a:p>
                      <a:pPr algn="ctr" fontAlgn="base"/>
                      <a:r>
                        <a:rPr lang="en-US" sz="1000" b="1" i="0">
                          <a:solidFill>
                            <a:srgbClr val="FFFFFF"/>
                          </a:solidFill>
                          <a:effectLst/>
                          <a:latin typeface="Arial" panose="020B0604020202020204" pitchFamily="34" charset="0"/>
                        </a:rPr>
                        <a:t>QTS</a:t>
                      </a:r>
                      <a:r>
                        <a:rPr lang="en-US" sz="1000" b="0" i="0">
                          <a:solidFill>
                            <a:srgbClr val="FFFFFF"/>
                          </a:solidFill>
                          <a:effectLst/>
                          <a:latin typeface="Arial" panose="020B0604020202020204" pitchFamily="34" charset="0"/>
                        </a:rPr>
                        <a:t>​​</a:t>
                      </a:r>
                      <a:endParaRPr lang="en-US" sz="17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004CD0"/>
                    </a:solidFill>
                  </a:tcPr>
                </a:tc>
                <a:extLst>
                  <a:ext uri="{0D108BD9-81ED-4DB2-BD59-A6C34878D82A}">
                    <a16:rowId xmlns:a16="http://schemas.microsoft.com/office/drawing/2014/main" val="877757377"/>
                  </a:ext>
                </a:extLst>
              </a:tr>
              <a:tr h="219456">
                <a:tc>
                  <a:txBody>
                    <a:bodyPr/>
                    <a:lstStyle/>
                    <a:p>
                      <a:pPr algn="ctr" fontAlgn="base"/>
                      <a:r>
                        <a:rPr lang="en-US" sz="900" b="1" i="0">
                          <a:solidFill>
                            <a:srgbClr val="000000"/>
                          </a:solidFill>
                          <a:effectLst/>
                          <a:latin typeface="Arial" panose="020B0604020202020204" pitchFamily="34" charset="0"/>
                        </a:rPr>
                        <a:t>Filesystem</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ZFS​​</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Ext4​​</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extLst>
                  <a:ext uri="{0D108BD9-81ED-4DB2-BD59-A6C34878D82A}">
                    <a16:rowId xmlns:a16="http://schemas.microsoft.com/office/drawing/2014/main" val="3738441055"/>
                  </a:ext>
                </a:extLst>
              </a:tr>
              <a:tr h="438912">
                <a:tc>
                  <a:txBody>
                    <a:bodyPr/>
                    <a:lstStyle/>
                    <a:p>
                      <a:pPr algn="ctr" fontAlgn="base"/>
                      <a:r>
                        <a:rPr lang="en-US" sz="900" b="1" i="0">
                          <a:solidFill>
                            <a:srgbClr val="000000"/>
                          </a:solidFill>
                          <a:effectLst/>
                          <a:latin typeface="Arial" panose="020B0604020202020204" pitchFamily="34" charset="0"/>
                        </a:rPr>
                        <a:t>SSD Cache</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Read Cache​​</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Read/Write Cache​​</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Read Cache​​</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Write Cache​​</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extLst>
                  <a:ext uri="{0D108BD9-81ED-4DB2-BD59-A6C34878D82A}">
                    <a16:rowId xmlns:a16="http://schemas.microsoft.com/office/drawing/2014/main" val="2519813719"/>
                  </a:ext>
                </a:extLst>
              </a:tr>
              <a:tr h="321869">
                <a:tc>
                  <a:txBody>
                    <a:bodyPr/>
                    <a:lstStyle/>
                    <a:p>
                      <a:pPr algn="ctr" fontAlgn="base"/>
                      <a:r>
                        <a:rPr lang="en-US" sz="900" b="1" i="0">
                          <a:solidFill>
                            <a:srgbClr val="000000"/>
                          </a:solidFill>
                          <a:effectLst/>
                          <a:latin typeface="Arial" panose="020B0604020202020204" pitchFamily="34" charset="0"/>
                        </a:rPr>
                        <a:t>Inline Compression</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FF0000"/>
                          </a:solidFill>
                          <a:effectLst/>
                          <a:latin typeface="Arial" panose="020B0604020202020204" pitchFamily="34" charset="0"/>
                        </a:rPr>
                        <a:t>Yes​​</a:t>
                      </a:r>
                      <a:br>
                        <a:rPr lang="en-US" sz="900" b="0" i="0">
                          <a:solidFill>
                            <a:srgbClr val="FF0000"/>
                          </a:solidFill>
                          <a:effectLst/>
                          <a:latin typeface="Arial" panose="020B0604020202020204" pitchFamily="34" charset="0"/>
                        </a:rPr>
                      </a:br>
                      <a:r>
                        <a:rPr lang="en-US" sz="900" b="0" i="0">
                          <a:solidFill>
                            <a:srgbClr val="FF0000"/>
                          </a:solidFill>
                          <a:effectLst/>
                          <a:latin typeface="Arial" panose="020B0604020202020204" pitchFamily="34" charset="0"/>
                        </a:rPr>
                        <a:t>(LZ4 compression, ideal for RAW files and document files)​​</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No​​</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extLst>
                  <a:ext uri="{0D108BD9-81ED-4DB2-BD59-A6C34878D82A}">
                    <a16:rowId xmlns:a16="http://schemas.microsoft.com/office/drawing/2014/main" val="3088107163"/>
                  </a:ext>
                </a:extLst>
              </a:tr>
              <a:tr h="321869">
                <a:tc>
                  <a:txBody>
                    <a:bodyPr/>
                    <a:lstStyle/>
                    <a:p>
                      <a:pPr algn="ctr" fontAlgn="base"/>
                      <a:r>
                        <a:rPr lang="en-US" sz="900" b="1" i="0">
                          <a:solidFill>
                            <a:srgbClr val="000000"/>
                          </a:solidFill>
                          <a:effectLst/>
                          <a:latin typeface="Arial" panose="020B0604020202020204" pitchFamily="34" charset="0"/>
                        </a:rPr>
                        <a:t>Inline Deduplication</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FF0000"/>
                          </a:solidFill>
                          <a:effectLst/>
                          <a:latin typeface="Arial" panose="020B0604020202020204" pitchFamily="34" charset="0"/>
                        </a:rPr>
                        <a:t>Yes​​</a:t>
                      </a:r>
                      <a:br>
                        <a:rPr lang="en-US" sz="900" b="0" i="0">
                          <a:solidFill>
                            <a:srgbClr val="FF0000"/>
                          </a:solidFill>
                          <a:effectLst/>
                          <a:latin typeface="Arial" panose="020B0604020202020204" pitchFamily="34" charset="0"/>
                        </a:rPr>
                      </a:br>
                      <a:r>
                        <a:rPr lang="en-US" sz="900" b="0" i="0">
                          <a:solidFill>
                            <a:srgbClr val="FF0000"/>
                          </a:solidFill>
                          <a:effectLst/>
                          <a:latin typeface="Arial" panose="020B0604020202020204" pitchFamily="34" charset="0"/>
                        </a:rPr>
                        <a:t>(At least 16 GB RAM required, TBS-h574TX-i3-12G is not supported)​​</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No​​</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extLst>
                  <a:ext uri="{0D108BD9-81ED-4DB2-BD59-A6C34878D82A}">
                    <a16:rowId xmlns:a16="http://schemas.microsoft.com/office/drawing/2014/main" val="673299939"/>
                  </a:ext>
                </a:extLst>
              </a:tr>
              <a:tr h="438912">
                <a:tc>
                  <a:txBody>
                    <a:bodyPr/>
                    <a:lstStyle/>
                    <a:p>
                      <a:pPr algn="ctr" fontAlgn="base"/>
                      <a:r>
                        <a:rPr lang="en-US" sz="900" b="1" i="0">
                          <a:solidFill>
                            <a:srgbClr val="000000"/>
                          </a:solidFill>
                          <a:effectLst/>
                          <a:latin typeface="Arial" panose="020B0604020202020204" pitchFamily="34" charset="0"/>
                        </a:rPr>
                        <a:t>Power Failure Protection (Software)</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ZIL​​</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Copy-On-Write​​</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(Service continues after power recovery)​​</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No​​</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(Risk of filesystem-level corruption on power-loss and system downtime required for “</a:t>
                      </a:r>
                      <a:r>
                        <a:rPr lang="en-US" sz="900" b="0" i="0" u="sng" strike="noStrike">
                          <a:solidFill>
                            <a:srgbClr val="0563C1"/>
                          </a:solidFill>
                          <a:effectLst/>
                          <a:latin typeface="Arial" panose="020B0604020202020204" pitchFamily="34" charset="0"/>
                          <a:hlinkClick r:id="rId3"/>
                        </a:rPr>
                        <a:t>Check File System</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extLst>
                  <a:ext uri="{0D108BD9-81ED-4DB2-BD59-A6C34878D82A}">
                    <a16:rowId xmlns:a16="http://schemas.microsoft.com/office/drawing/2014/main" val="1606070710"/>
                  </a:ext>
                </a:extLst>
              </a:tr>
              <a:tr h="204826">
                <a:tc>
                  <a:txBody>
                    <a:bodyPr/>
                    <a:lstStyle/>
                    <a:p>
                      <a:pPr algn="ctr" fontAlgn="base"/>
                      <a:r>
                        <a:rPr lang="en-US" sz="900" b="1" i="0">
                          <a:solidFill>
                            <a:srgbClr val="000000"/>
                          </a:solidFill>
                          <a:effectLst/>
                          <a:latin typeface="Arial" panose="020B0604020202020204" pitchFamily="34" charset="0"/>
                        </a:rPr>
                        <a:t>Permission Management</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Rich ACL (14 types)​​</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fr-FR" sz="900" b="0" i="0">
                          <a:solidFill>
                            <a:srgbClr val="000000"/>
                          </a:solidFill>
                          <a:effectLst/>
                          <a:latin typeface="Arial" panose="020B0604020202020204" pitchFamily="34" charset="0"/>
                        </a:rPr>
                        <a:t>POSIX ACLs (3 types) + certain special permissions​​</a:t>
                      </a:r>
                      <a:endParaRPr lang="fr-FR"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extLst>
                  <a:ext uri="{0D108BD9-81ED-4DB2-BD59-A6C34878D82A}">
                    <a16:rowId xmlns:a16="http://schemas.microsoft.com/office/drawing/2014/main" val="483253664"/>
                  </a:ext>
                </a:extLst>
              </a:tr>
              <a:tr h="555955">
                <a:tc>
                  <a:txBody>
                    <a:bodyPr/>
                    <a:lstStyle/>
                    <a:p>
                      <a:pPr algn="ctr" fontAlgn="base"/>
                      <a:r>
                        <a:rPr lang="en-US" sz="900" b="1" i="0">
                          <a:solidFill>
                            <a:srgbClr val="000000"/>
                          </a:solidFill>
                          <a:effectLst/>
                          <a:latin typeface="Arial" panose="020B0604020202020204" pitchFamily="34" charset="0"/>
                        </a:rPr>
                        <a:t>Capacity Expansion</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Upgrade RAID capacity​​</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Change higher capacity disk drives​​</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Attach expansion enclosures/JBODs​​</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tc>
                  <a:txBody>
                    <a:bodyPr/>
                    <a:lstStyle/>
                    <a:p>
                      <a:pPr algn="ctr" fontAlgn="base"/>
                      <a:r>
                        <a:rPr lang="en-US" sz="900" b="0" i="0">
                          <a:solidFill>
                            <a:srgbClr val="000000"/>
                          </a:solidFill>
                          <a:effectLst/>
                          <a:latin typeface="Arial" panose="020B0604020202020204" pitchFamily="34" charset="0"/>
                        </a:rPr>
                        <a:t>Add a disk drive to a RAID group​​</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Upgrade RAID capacity​​</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Change higher capacity disk drives​​</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Attach expansion enclosures/JBODs​​</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ECF0F3"/>
                    </a:solidFill>
                  </a:tcPr>
                </a:tc>
                <a:extLst>
                  <a:ext uri="{0D108BD9-81ED-4DB2-BD59-A6C34878D82A}">
                    <a16:rowId xmlns:a16="http://schemas.microsoft.com/office/drawing/2014/main" val="625822555"/>
                  </a:ext>
                </a:extLst>
              </a:tr>
              <a:tr h="321869">
                <a:tc>
                  <a:txBody>
                    <a:bodyPr/>
                    <a:lstStyle/>
                    <a:p>
                      <a:pPr algn="ctr" fontAlgn="base"/>
                      <a:r>
                        <a:rPr lang="en-US" sz="900" b="1" i="0">
                          <a:solidFill>
                            <a:srgbClr val="000000"/>
                          </a:solidFill>
                          <a:effectLst/>
                          <a:latin typeface="Arial" panose="020B0604020202020204" pitchFamily="34" charset="0"/>
                        </a:rPr>
                        <a:t>Data Security</a:t>
                      </a:r>
                      <a:r>
                        <a:rPr lang="en-US" sz="900" b="0" i="0">
                          <a:solidFill>
                            <a:srgbClr val="000000"/>
                          </a:solidFill>
                          <a:effectLst/>
                          <a:latin typeface="Arial" panose="020B0604020202020204" pitchFamily="34" charset="0"/>
                        </a:rPr>
                        <a:t>​​</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Better​​</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(Self-Healing &amp; Copy-on-Write)​​</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Standard​​</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D9E1E7"/>
                    </a:solidFill>
                  </a:tcPr>
                </a:tc>
                <a:extLst>
                  <a:ext uri="{0D108BD9-81ED-4DB2-BD59-A6C34878D82A}">
                    <a16:rowId xmlns:a16="http://schemas.microsoft.com/office/drawing/2014/main" val="3283347989"/>
                  </a:ext>
                </a:extLst>
              </a:tr>
              <a:tr h="672998">
                <a:tc>
                  <a:txBody>
                    <a:bodyPr/>
                    <a:lstStyle/>
                    <a:p>
                      <a:pPr algn="ctr" fontAlgn="base"/>
                      <a:r>
                        <a:rPr lang="en-US" sz="900" b="0" i="0">
                          <a:solidFill>
                            <a:srgbClr val="000000"/>
                          </a:solidFill>
                          <a:effectLst/>
                          <a:latin typeface="Arial" panose="020B0604020202020204" pitchFamily="34" charset="0"/>
                        </a:rPr>
                        <a:t>Recommendation SSD Configuration for Video Editing Applications​​</a:t>
                      </a:r>
                      <a:endParaRPr lang="en-US" sz="900" b="0" i="0">
                        <a:solidFill>
                          <a:srgbClr val="000000"/>
                        </a:solidFill>
                        <a:effectLst/>
                      </a:endParaRPr>
                    </a:p>
                  </a:txBody>
                  <a:tcPr marL="87782" marR="87782" marT="43891" marB="43891" anchor="ctr">
                    <a:lnL w="9525" cap="flat" cmpd="sng" algn="ctr">
                      <a:solidFill>
                        <a:srgbClr val="000000"/>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1E7"/>
                    </a:solidFill>
                  </a:tcPr>
                </a:tc>
                <a:tc>
                  <a:txBody>
                    <a:bodyPr/>
                    <a:lstStyle/>
                    <a:p>
                      <a:pPr algn="ctr" fontAlgn="base"/>
                      <a:r>
                        <a:rPr lang="en-US" sz="900" b="0" i="0">
                          <a:solidFill>
                            <a:srgbClr val="000000"/>
                          </a:solidFill>
                          <a:effectLst/>
                          <a:latin typeface="Arial" panose="020B0604020202020204" pitchFamily="34" charset="0"/>
                        </a:rPr>
                        <a:t>Use SSD Pools​​</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a:t>
                      </a:r>
                      <a:br>
                        <a:rPr lang="en-US" sz="900" b="0" i="0">
                          <a:solidFill>
                            <a:srgbClr val="000000"/>
                          </a:solidFill>
                          <a:effectLst/>
                          <a:latin typeface="Arial" panose="020B0604020202020204" pitchFamily="34" charset="0"/>
                        </a:rPr>
                      </a:br>
                      <a:r>
                        <a:rPr lang="en-US" sz="900" b="0" i="0">
                          <a:solidFill>
                            <a:srgbClr val="000000"/>
                          </a:solidFill>
                          <a:effectLst/>
                          <a:latin typeface="Arial" panose="020B0604020202020204" pitchFamily="34" charset="0"/>
                        </a:rPr>
                        <a:t>Note: Set the block size 128K when creating Folders/LUNs​​</a:t>
                      </a:r>
                      <a:endParaRPr lang="en-US" sz="900" b="0" i="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1E7"/>
                    </a:solidFill>
                  </a:tcPr>
                </a:tc>
                <a:tc>
                  <a:txBody>
                    <a:bodyPr/>
                    <a:lstStyle/>
                    <a:p>
                      <a:pPr algn="ctr" fontAlgn="base"/>
                      <a:r>
                        <a:rPr lang="en-US" sz="900" b="0" i="0" dirty="0">
                          <a:solidFill>
                            <a:srgbClr val="000000"/>
                          </a:solidFill>
                          <a:effectLst/>
                          <a:latin typeface="Arial" panose="020B0604020202020204" pitchFamily="34" charset="0"/>
                        </a:rPr>
                        <a:t>Editing (from original/RAW files): Use SSD Pools​​</a:t>
                      </a:r>
                      <a:br>
                        <a:rPr lang="en-US" sz="900" b="0" i="0" dirty="0">
                          <a:solidFill>
                            <a:srgbClr val="000000"/>
                          </a:solidFill>
                          <a:effectLst/>
                          <a:latin typeface="Arial" panose="020B0604020202020204" pitchFamily="34" charset="0"/>
                        </a:rPr>
                      </a:br>
                      <a:r>
                        <a:rPr lang="en-US" sz="900" b="0" i="0" dirty="0">
                          <a:solidFill>
                            <a:srgbClr val="000000"/>
                          </a:solidFill>
                          <a:effectLst/>
                          <a:latin typeface="Arial" panose="020B0604020202020204" pitchFamily="34" charset="0"/>
                        </a:rPr>
                        <a:t>Post production: Enable Read/Write cache​​</a:t>
                      </a:r>
                      <a:br>
                        <a:rPr lang="en-US" sz="900" b="0" i="0" dirty="0">
                          <a:solidFill>
                            <a:srgbClr val="000000"/>
                          </a:solidFill>
                          <a:effectLst/>
                          <a:latin typeface="Arial" panose="020B0604020202020204" pitchFamily="34" charset="0"/>
                        </a:rPr>
                      </a:br>
                      <a:r>
                        <a:rPr lang="en-US" sz="900" b="0" i="0" dirty="0">
                          <a:solidFill>
                            <a:srgbClr val="000000"/>
                          </a:solidFill>
                          <a:effectLst/>
                          <a:latin typeface="Arial" panose="020B0604020202020204" pitchFamily="34" charset="0"/>
                        </a:rPr>
                        <a:t>​​</a:t>
                      </a:r>
                      <a:br>
                        <a:rPr lang="en-US" sz="900" b="0" i="0" dirty="0">
                          <a:solidFill>
                            <a:srgbClr val="000000"/>
                          </a:solidFill>
                          <a:effectLst/>
                          <a:latin typeface="Arial" panose="020B0604020202020204" pitchFamily="34" charset="0"/>
                        </a:rPr>
                      </a:br>
                      <a:r>
                        <a:rPr lang="en-US" sz="900" b="0" i="0" dirty="0">
                          <a:solidFill>
                            <a:srgbClr val="000000"/>
                          </a:solidFill>
                          <a:effectLst/>
                          <a:latin typeface="Arial" panose="020B0604020202020204" pitchFamily="34" charset="0"/>
                        </a:rPr>
                        <a:t>Note: Set the block size to 32K or 64K when creating Volumes, and choose “All I/O” for cache mode.​​</a:t>
                      </a:r>
                      <a:endParaRPr lang="en-US" sz="900" b="0" i="0" dirty="0">
                        <a:solidFill>
                          <a:srgbClr val="000000"/>
                        </a:solidFill>
                        <a:effectLst/>
                      </a:endParaRPr>
                    </a:p>
                  </a:txBody>
                  <a:tcPr marL="87782" marR="87782" marT="43891" marB="43891" anchor="ctr">
                    <a:lnL w="9525" cap="flat" cmpd="sng" algn="ctr">
                      <a:solidFill>
                        <a:srgbClr val="BFBFB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1E7"/>
                    </a:solidFill>
                  </a:tcPr>
                </a:tc>
                <a:extLst>
                  <a:ext uri="{0D108BD9-81ED-4DB2-BD59-A6C34878D82A}">
                    <a16:rowId xmlns:a16="http://schemas.microsoft.com/office/drawing/2014/main" val="810592700"/>
                  </a:ext>
                </a:extLst>
              </a:tr>
            </a:tbl>
          </a:graphicData>
        </a:graphic>
      </p:graphicFrame>
      <p:sp>
        <p:nvSpPr>
          <p:cNvPr id="5" name="Rectangle 1"/>
          <p:cNvSpPr>
            <a:spLocks noChangeArrowheads="1"/>
          </p:cNvSpPr>
          <p:nvPr/>
        </p:nvSpPr>
        <p:spPr bwMode="auto">
          <a:xfrm>
            <a:off x="882161" y="2568294"/>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cs typeface="Arial" panose="020B0604020202020204" pitchFamily="34" charset="0"/>
              </a:rPr>
              <a:t> </a:t>
            </a:r>
            <a:endParaRPr kumimoji="0" lang="zh-TW" altLang="zh-TW"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Arial" panose="020B0604020202020204" pitchFamily="34" charset="0"/>
            </a:endParaRPr>
          </a:p>
        </p:txBody>
      </p:sp>
      <p:grpSp>
        <p:nvGrpSpPr>
          <p:cNvPr id="4" name="群組 3">
            <a:extLst>
              <a:ext uri="{FF2B5EF4-FFF2-40B4-BE49-F238E27FC236}">
                <a16:creationId xmlns:a16="http://schemas.microsoft.com/office/drawing/2014/main" id="{9D122F68-606A-98E0-9BBD-217F4DBA1F80}"/>
              </a:ext>
            </a:extLst>
          </p:cNvPr>
          <p:cNvGrpSpPr/>
          <p:nvPr/>
        </p:nvGrpSpPr>
        <p:grpSpPr>
          <a:xfrm>
            <a:off x="4115288" y="2512183"/>
            <a:ext cx="4057679" cy="4002532"/>
            <a:chOff x="4136585" y="2740620"/>
            <a:chExt cx="4080344" cy="4176648"/>
          </a:xfrm>
        </p:grpSpPr>
        <p:pic>
          <p:nvPicPr>
            <p:cNvPr id="19" name="图片 57">
              <a:extLst>
                <a:ext uri="{FF2B5EF4-FFF2-40B4-BE49-F238E27FC236}">
                  <a16:creationId xmlns:a16="http://schemas.microsoft.com/office/drawing/2014/main" id="{BDF09C8A-28C3-9A98-988E-15D66F57920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2219908" y="4657297"/>
              <a:ext cx="4176401" cy="343047"/>
            </a:xfrm>
            <a:prstGeom prst="rect">
              <a:avLst/>
            </a:prstGeom>
          </p:spPr>
        </p:pic>
        <p:pic>
          <p:nvPicPr>
            <p:cNvPr id="23" name="图片 57">
              <a:extLst>
                <a:ext uri="{FF2B5EF4-FFF2-40B4-BE49-F238E27FC236}">
                  <a16:creationId xmlns:a16="http://schemas.microsoft.com/office/drawing/2014/main" id="{9293F225-254D-4225-86A4-47944528A1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t="76775"/>
            <a:stretch>
              <a:fillRect/>
            </a:stretch>
          </p:blipFill>
          <p:spPr>
            <a:xfrm rot="5400000">
              <a:off x="5957205" y="4657543"/>
              <a:ext cx="4176402" cy="343047"/>
            </a:xfrm>
            <a:prstGeom prst="rect">
              <a:avLst/>
            </a:prstGeom>
          </p:spPr>
        </p:pic>
      </p:grpSp>
      <p:sp>
        <p:nvSpPr>
          <p:cNvPr id="8" name="Rectangle 1"/>
          <p:cNvSpPr>
            <a:spLocks noChangeArrowheads="1"/>
          </p:cNvSpPr>
          <p:nvPr/>
        </p:nvSpPr>
        <p:spPr bwMode="auto">
          <a:xfrm>
            <a:off x="980679" y="2157660"/>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cs typeface="Arial" panose="020B0604020202020204" pitchFamily="34" charset="0"/>
              </a:rPr>
              <a:t> </a:t>
            </a:r>
            <a:endParaRPr kumimoji="0" lang="zh-TW" altLang="zh-TW"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Arial" panose="020B0604020202020204" pitchFamily="34" charset="0"/>
            </a:endParaRPr>
          </a:p>
        </p:txBody>
      </p:sp>
      <p:sp>
        <p:nvSpPr>
          <p:cNvPr id="3" name="文字方塊 2">
            <a:extLst>
              <a:ext uri="{FF2B5EF4-FFF2-40B4-BE49-F238E27FC236}">
                <a16:creationId xmlns:a16="http://schemas.microsoft.com/office/drawing/2014/main" id="{85F1EB47-9BCC-B5BF-B9BD-184EF07A1CAE}"/>
              </a:ext>
            </a:extLst>
          </p:cNvPr>
          <p:cNvSpPr txBox="1"/>
          <p:nvPr/>
        </p:nvSpPr>
        <p:spPr>
          <a:xfrm>
            <a:off x="-1" y="331230"/>
            <a:ext cx="12191999" cy="738664"/>
          </a:xfrm>
          <a:prstGeom prst="rect">
            <a:avLst/>
          </a:prstGeom>
          <a:noFill/>
        </p:spPr>
        <p:txBody>
          <a:bodyPr wrap="square" lIns="91440" tIns="45720" rIns="91440" bIns="45720" rtlCol="0" anchor="t">
            <a:spAutoFit/>
          </a:bodyPr>
          <a:lstStyle/>
          <a:p>
            <a:pPr algn="ctr"/>
            <a:r>
              <a:rPr lang="en-US" sz="4200" b="1" err="1">
                <a:solidFill>
                  <a:srgbClr val="E1BA87"/>
                </a:solidFill>
                <a:latin typeface="Meiryo UI" panose="020B0604030504040204" pitchFamily="50" charset="-128"/>
                <a:ea typeface="Meiryo UI" panose="020B0604030504040204" pitchFamily="50" charset="-128"/>
                <a:cs typeface="Arial"/>
                <a:sym typeface="+mn-lt"/>
              </a:rPr>
              <a:t>QTSとZFSベースのQuTS</a:t>
            </a:r>
            <a:r>
              <a:rPr lang="en-US" sz="4200" b="1">
                <a:solidFill>
                  <a:srgbClr val="E1BA87"/>
                </a:solidFill>
                <a:latin typeface="Meiryo UI" panose="020B0604030504040204" pitchFamily="50" charset="-128"/>
                <a:ea typeface="Meiryo UI" panose="020B0604030504040204" pitchFamily="50" charset="-128"/>
                <a:cs typeface="Arial"/>
                <a:sym typeface="+mn-lt"/>
              </a:rPr>
              <a:t> </a:t>
            </a:r>
            <a:r>
              <a:rPr lang="en-US" sz="4200" b="1" err="1">
                <a:solidFill>
                  <a:srgbClr val="E1BA87"/>
                </a:solidFill>
                <a:latin typeface="Meiryo UI" panose="020B0604030504040204" pitchFamily="50" charset="-128"/>
                <a:ea typeface="Meiryo UI" panose="020B0604030504040204" pitchFamily="50" charset="-128"/>
                <a:cs typeface="Arial"/>
                <a:sym typeface="+mn-lt"/>
              </a:rPr>
              <a:t>heroのどちらかを選択</a:t>
            </a:r>
            <a:endParaRPr lang="en-US" err="1">
              <a:latin typeface="Meiryo UI" panose="020B0604030504040204" pitchFamily="50" charset="-128"/>
              <a:ea typeface="Meiryo UI" panose="020B0604030504040204" pitchFamily="50" charset="-128"/>
            </a:endParaRPr>
          </a:p>
        </p:txBody>
      </p:sp>
      <p:sp>
        <p:nvSpPr>
          <p:cNvPr id="6" name="文字方塊 5">
            <a:extLst>
              <a:ext uri="{FF2B5EF4-FFF2-40B4-BE49-F238E27FC236}">
                <a16:creationId xmlns:a16="http://schemas.microsoft.com/office/drawing/2014/main" id="{75E8E767-27DF-123F-31A4-191EAF5C71E2}"/>
              </a:ext>
            </a:extLst>
          </p:cNvPr>
          <p:cNvSpPr txBox="1"/>
          <p:nvPr/>
        </p:nvSpPr>
        <p:spPr>
          <a:xfrm>
            <a:off x="451640" y="1822899"/>
            <a:ext cx="11630297" cy="769441"/>
          </a:xfrm>
          <a:prstGeom prst="rect">
            <a:avLst/>
          </a:prstGeom>
          <a:noFill/>
        </p:spPr>
        <p:txBody>
          <a:bodyPr wrap="square" lIns="91440" tIns="45720" rIns="91440" bIns="45720" anchor="t">
            <a:spAutoFit/>
          </a:bodyPr>
          <a:lstStyle/>
          <a:p>
            <a:r>
              <a:rPr lang="en-US" sz="1100">
                <a:solidFill>
                  <a:schemeClr val="bg1"/>
                </a:solidFill>
                <a:latin typeface="Meiryo UI" panose="020B0604030504040204" pitchFamily="50" charset="-128"/>
                <a:ea typeface="Meiryo UI" panose="020B0604030504040204" pitchFamily="50" charset="-128"/>
                <a:cs typeface="Arial"/>
                <a:sym typeface="+mn-lt"/>
              </a:rPr>
              <a:t>データの爆発的な増加、VDIの普及、SSD採用の増加、8Kメディア、その他の破壊的なITトレンドに直面している現代の企業は、将来の需要に対応する信頼性の高いストレージシステムを必要としています。QNAPの新しい「QuTS hero」オペレーティングシステムは、アプリベースのQTSと128ビットZFSファイルシステムを組み合わせ、柔軟なストレージ管理、包括的なデータ保護、最適化されたパフォーマンスを提供し、ビジネスクリティカルなアプリケーションのニーズを満たします。</a:t>
            </a:r>
            <a:endParaRPr lang="en-US">
              <a:solidFill>
                <a:schemeClr val="bg1"/>
              </a:solidFill>
              <a:latin typeface="Meiryo UI" panose="020B0604030504040204" pitchFamily="50" charset="-128"/>
              <a:ea typeface="Meiryo UI" panose="020B0604030504040204" pitchFamily="50" charset="-128"/>
            </a:endParaRPr>
          </a:p>
          <a:p>
            <a:r>
              <a:rPr lang="en-US" sz="1100" err="1">
                <a:solidFill>
                  <a:schemeClr val="bg1"/>
                </a:solidFill>
                <a:latin typeface="Meiryo UI" panose="020B0604030504040204" pitchFamily="50" charset="-128"/>
                <a:ea typeface="Meiryo UI" panose="020B0604030504040204" pitchFamily="50" charset="-128"/>
                <a:cs typeface="Arial"/>
                <a:sym typeface="+mn-lt"/>
              </a:rPr>
              <a:t>さらに詳しく</a:t>
            </a:r>
            <a:r>
              <a:rPr lang="en-US" altLang="zh-TW" sz="1100">
                <a:solidFill>
                  <a:schemeClr val="bg1"/>
                </a:solidFill>
                <a:latin typeface="Meiryo UI" panose="020B0604030504040204" pitchFamily="50" charset="-128"/>
                <a:ea typeface="Meiryo UI" panose="020B0604030504040204" pitchFamily="50" charset="-128"/>
                <a:cs typeface="Arial"/>
                <a:sym typeface="+mn-lt"/>
              </a:rPr>
              <a:t>: </a:t>
            </a:r>
            <a:r>
              <a:rPr lang="en-US" altLang="zh-TW" sz="1100" u="sng" err="1">
                <a:solidFill>
                  <a:srgbClr val="00B0F0"/>
                </a:solidFill>
                <a:latin typeface="Meiryo UI" panose="020B0604030504040204" pitchFamily="50" charset="-128"/>
                <a:ea typeface="Meiryo UI" panose="020B0604030504040204" pitchFamily="50" charset="-128"/>
                <a:cs typeface="Arial"/>
                <a:sym typeface="+mn-lt"/>
              </a:rPr>
              <a:t>QNAPビジネスNASがZFSを採用する理由</a:t>
            </a:r>
            <a:endParaRPr lang="zh-TW" altLang="en-US" sz="1100" b="0" i="0" u="sng" strike="noStrike" err="1">
              <a:solidFill>
                <a:srgbClr val="00B0F0"/>
              </a:solidFill>
              <a:effectLst/>
              <a:latin typeface="Meiryo UI" panose="020B0604030504040204" pitchFamily="50" charset="-128"/>
              <a:ea typeface="Meiryo UI" panose="020B0604030504040204" pitchFamily="50" charset="-128"/>
              <a:cs typeface="Arial"/>
            </a:endParaRPr>
          </a:p>
        </p:txBody>
      </p:sp>
      <p:sp>
        <p:nvSpPr>
          <p:cNvPr id="9" name="文字方塊 8">
            <a:extLst>
              <a:ext uri="{FF2B5EF4-FFF2-40B4-BE49-F238E27FC236}">
                <a16:creationId xmlns:a16="http://schemas.microsoft.com/office/drawing/2014/main" id="{D8E86F18-7E16-4F71-5FC4-1B6DC55A7AEF}"/>
              </a:ext>
            </a:extLst>
          </p:cNvPr>
          <p:cNvSpPr txBox="1"/>
          <p:nvPr/>
        </p:nvSpPr>
        <p:spPr>
          <a:xfrm>
            <a:off x="118530" y="1503527"/>
            <a:ext cx="11834949" cy="369332"/>
          </a:xfrm>
          <a:prstGeom prst="rect">
            <a:avLst/>
          </a:prstGeom>
          <a:noFill/>
        </p:spPr>
        <p:txBody>
          <a:bodyPr wrap="square" lIns="91440" tIns="45720" rIns="91440" bIns="45720" anchor="t">
            <a:spAutoFit/>
          </a:bodyPr>
          <a:lstStyle/>
          <a:p>
            <a:pPr algn="ctr"/>
            <a:r>
              <a:rPr lang="en-US" b="1" err="1">
                <a:solidFill>
                  <a:srgbClr val="FF0000"/>
                </a:solidFill>
                <a:latin typeface="Meiryo UI" panose="020B0604030504040204" pitchFamily="50" charset="-128"/>
                <a:ea typeface="Meiryo UI" panose="020B0604030504040204" pitchFamily="50" charset="-128"/>
                <a:cs typeface="Arial"/>
                <a:sym typeface="+mn-lt"/>
              </a:rPr>
              <a:t>ZFSベースのQuTS</a:t>
            </a:r>
            <a:r>
              <a:rPr lang="en-US" altLang="ja-JP" b="1">
                <a:solidFill>
                  <a:srgbClr val="FF0000"/>
                </a:solidFill>
                <a:latin typeface="Meiryo UI" panose="020B0604030504040204" pitchFamily="50" charset="-128"/>
                <a:ea typeface="Meiryo UI" panose="020B0604030504040204" pitchFamily="50" charset="-128"/>
                <a:cs typeface="Arial"/>
                <a:sym typeface="+mn-lt"/>
              </a:rPr>
              <a:t> hero</a:t>
            </a:r>
            <a:r>
              <a:rPr lang="ja-JP" altLang="en-US" b="1">
                <a:solidFill>
                  <a:srgbClr val="FF0000"/>
                </a:solidFill>
                <a:latin typeface="Meiryo UI" panose="020B0604030504040204" pitchFamily="50" charset="-128"/>
                <a:ea typeface="Meiryo UI" panose="020B0604030504040204" pitchFamily="50" charset="-128"/>
                <a:cs typeface="Arial"/>
                <a:sym typeface="+mn-lt"/>
              </a:rPr>
              <a:t>がパフォーマンスとデータの完全性を保証</a:t>
            </a:r>
            <a:endParaRPr lang="en-US" altLang="zh-TW">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8262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ADC53D77-E6F3-BCEC-E01A-703703B1DD08}"/>
              </a:ext>
            </a:extLst>
          </p:cNvPr>
          <p:cNvSpPr txBox="1"/>
          <p:nvPr/>
        </p:nvSpPr>
        <p:spPr>
          <a:xfrm>
            <a:off x="617347" y="409941"/>
            <a:ext cx="11177386" cy="800219"/>
          </a:xfrm>
          <a:prstGeom prst="rect">
            <a:avLst/>
          </a:prstGeom>
          <a:noFill/>
        </p:spPr>
        <p:txBody>
          <a:bodyPr wrap="square" lIns="91440" tIns="45720" rIns="91440" bIns="45720" rtlCol="0" anchor="t">
            <a:spAutoFit/>
          </a:bodyPr>
          <a:lstStyle/>
          <a:p>
            <a:pPr algn="ctr"/>
            <a:r>
              <a:rPr lang="en-US" altLang="zh-TW" sz="4600" b="1">
                <a:solidFill>
                  <a:srgbClr val="E1BA87"/>
                </a:solidFill>
                <a:latin typeface="Meiryo UI" panose="020B0604030504040204" pitchFamily="50" charset="-128"/>
                <a:ea typeface="Meiryo UI" panose="020B0604030504040204" pitchFamily="50" charset="-128"/>
                <a:cs typeface="Arial"/>
              </a:rPr>
              <a:t>TBS-h574TX </a:t>
            </a:r>
            <a:r>
              <a:rPr lang="en-US" altLang="zh-TW" sz="4600" b="1" err="1">
                <a:solidFill>
                  <a:srgbClr val="E1BA87"/>
                </a:solidFill>
                <a:latin typeface="Meiryo UI" panose="020B0604030504040204" pitchFamily="50" charset="-128"/>
                <a:ea typeface="Meiryo UI" panose="020B0604030504040204" pitchFamily="50" charset="-128"/>
                <a:cs typeface="Arial"/>
              </a:rPr>
              <a:t>正面図</a:t>
            </a:r>
            <a:endParaRPr lang="en-US" altLang="zh-TW" sz="4600" b="1" err="1">
              <a:solidFill>
                <a:srgbClr val="E1BA87"/>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 name="文字方塊 2">
            <a:extLst>
              <a:ext uri="{FF2B5EF4-FFF2-40B4-BE49-F238E27FC236}">
                <a16:creationId xmlns:a16="http://schemas.microsoft.com/office/drawing/2014/main" id="{7914AF26-734A-8614-31E2-CE40321F0394}"/>
              </a:ext>
            </a:extLst>
          </p:cNvPr>
          <p:cNvSpPr txBox="1"/>
          <p:nvPr/>
        </p:nvSpPr>
        <p:spPr>
          <a:xfrm>
            <a:off x="790034" y="5124448"/>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Meiryo UI" panose="020B0604030504040204" pitchFamily="50" charset="-128"/>
                <a:ea typeface="Meiryo UI" panose="020B0604030504040204" pitchFamily="50" charset="-128"/>
                <a:cs typeface="Arial"/>
              </a:rPr>
              <a:t>Thunderbolt 4 ポート</a:t>
            </a:r>
            <a:endParaRPr lang="en-US" altLang="zh-TW" sz="1400">
              <a:solidFill>
                <a:schemeClr val="bg1"/>
              </a:solidFill>
              <a:latin typeface="Meiryo UI" panose="020B0604030504040204" pitchFamily="50" charset="-128"/>
              <a:ea typeface="Meiryo UI" panose="020B0604030504040204" pitchFamily="50" charset="-128"/>
              <a:cs typeface="Arial"/>
            </a:endParaRPr>
          </a:p>
        </p:txBody>
      </p:sp>
      <p:sp>
        <p:nvSpPr>
          <p:cNvPr id="4" name="文字方塊 3">
            <a:extLst>
              <a:ext uri="{FF2B5EF4-FFF2-40B4-BE49-F238E27FC236}">
                <a16:creationId xmlns:a16="http://schemas.microsoft.com/office/drawing/2014/main" id="{6690BD18-EE8F-A2F3-CA98-CD7E658629C6}"/>
              </a:ext>
            </a:extLst>
          </p:cNvPr>
          <p:cNvSpPr txBox="1"/>
          <p:nvPr/>
        </p:nvSpPr>
        <p:spPr>
          <a:xfrm>
            <a:off x="751122" y="5697190"/>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Meiryo UI" panose="020B0604030504040204" pitchFamily="50" charset="-128"/>
                <a:ea typeface="Meiryo UI" panose="020B0604030504040204" pitchFamily="50" charset="-128"/>
                <a:cs typeface="Arial"/>
              </a:rPr>
              <a:t>USB 3.2 Gen 2 Type-A</a:t>
            </a:r>
          </a:p>
        </p:txBody>
      </p:sp>
      <p:sp>
        <p:nvSpPr>
          <p:cNvPr id="5" name="文字方塊 4">
            <a:extLst>
              <a:ext uri="{FF2B5EF4-FFF2-40B4-BE49-F238E27FC236}">
                <a16:creationId xmlns:a16="http://schemas.microsoft.com/office/drawing/2014/main" id="{3E2AD401-146E-30CC-25ED-7424A4296B12}"/>
              </a:ext>
            </a:extLst>
          </p:cNvPr>
          <p:cNvSpPr txBox="1"/>
          <p:nvPr/>
        </p:nvSpPr>
        <p:spPr>
          <a:xfrm>
            <a:off x="5790382" y="5697190"/>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a:solidFill>
                  <a:schemeClr val="bg1"/>
                </a:solidFill>
                <a:latin typeface="Meiryo UI" panose="020B0604030504040204" pitchFamily="50" charset="-128"/>
                <a:ea typeface="Meiryo UI" panose="020B0604030504040204" pitchFamily="50" charset="-128"/>
                <a:cs typeface="Arial"/>
              </a:rPr>
              <a:t>USB</a:t>
            </a:r>
            <a:r>
              <a:rPr lang="zh-TW" altLang="en-US" sz="1400">
                <a:solidFill>
                  <a:schemeClr val="bg1"/>
                </a:solidFill>
                <a:latin typeface="Meiryo UI" panose="020B0604030504040204" pitchFamily="50" charset="-128"/>
                <a:ea typeface="Meiryo UI" panose="020B0604030504040204" pitchFamily="50" charset="-128"/>
                <a:cs typeface="Arial"/>
              </a:rPr>
              <a:t>ワンタッチコピーボタン</a:t>
            </a:r>
            <a:endParaRPr lang="en-US" altLang="zh-TW">
              <a:solidFill>
                <a:schemeClr val="bg1"/>
              </a:solidFill>
              <a:latin typeface="Meiryo UI" panose="020B0604030504040204" pitchFamily="50" charset="-128"/>
              <a:ea typeface="Meiryo UI" panose="020B0604030504040204" pitchFamily="50" charset="-128"/>
            </a:endParaRPr>
          </a:p>
        </p:txBody>
      </p:sp>
      <p:sp>
        <p:nvSpPr>
          <p:cNvPr id="6" name="文字方塊 5">
            <a:extLst>
              <a:ext uri="{FF2B5EF4-FFF2-40B4-BE49-F238E27FC236}">
                <a16:creationId xmlns:a16="http://schemas.microsoft.com/office/drawing/2014/main" id="{8797B888-F7CD-5F1F-9575-3EA4C9E3E1A7}"/>
              </a:ext>
            </a:extLst>
          </p:cNvPr>
          <p:cNvSpPr txBox="1"/>
          <p:nvPr/>
        </p:nvSpPr>
        <p:spPr>
          <a:xfrm>
            <a:off x="5770926" y="5124447"/>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chemeClr val="bg1"/>
                </a:solidFill>
                <a:latin typeface="Meiryo UI" panose="020B0604030504040204" pitchFamily="50" charset="-128"/>
                <a:ea typeface="Meiryo UI" panose="020B0604030504040204" pitchFamily="50" charset="-128"/>
                <a:cs typeface="Arial"/>
              </a:rPr>
              <a:t>電源ボタン</a:t>
            </a:r>
            <a:endParaRPr lang="en-US" altLang="zh-TW" err="1">
              <a:solidFill>
                <a:schemeClr val="bg1"/>
              </a:solidFill>
              <a:latin typeface="Meiryo UI" panose="020B0604030504040204" pitchFamily="50" charset="-128"/>
              <a:ea typeface="Meiryo UI" panose="020B0604030504040204" pitchFamily="50" charset="-128"/>
            </a:endParaRPr>
          </a:p>
        </p:txBody>
      </p:sp>
      <p:sp>
        <p:nvSpPr>
          <p:cNvPr id="7" name="文字方塊 6">
            <a:extLst>
              <a:ext uri="{FF2B5EF4-FFF2-40B4-BE49-F238E27FC236}">
                <a16:creationId xmlns:a16="http://schemas.microsoft.com/office/drawing/2014/main" id="{78112BAF-D131-6373-E74C-0B40C3348C22}"/>
              </a:ext>
            </a:extLst>
          </p:cNvPr>
          <p:cNvSpPr txBox="1"/>
          <p:nvPr/>
        </p:nvSpPr>
        <p:spPr>
          <a:xfrm>
            <a:off x="8978664" y="5124447"/>
            <a:ext cx="28900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400">
                <a:solidFill>
                  <a:schemeClr val="bg1"/>
                </a:solidFill>
                <a:latin typeface="Meiryo UI" panose="020B0604030504040204" pitchFamily="50" charset="-128"/>
                <a:ea typeface="Meiryo UI" panose="020B0604030504040204" pitchFamily="50" charset="-128"/>
                <a:cs typeface="Arial"/>
              </a:rPr>
              <a:t>LEDイ</a:t>
            </a:r>
            <a:r>
              <a:rPr lang="zh-TW" altLang="en-US" sz="1400">
                <a:solidFill>
                  <a:schemeClr val="bg1"/>
                </a:solidFill>
                <a:latin typeface="Meiryo UI" panose="020B0604030504040204" pitchFamily="50" charset="-128"/>
                <a:ea typeface="Meiryo UI" panose="020B0604030504040204" pitchFamily="50" charset="-128"/>
                <a:cs typeface="Arial"/>
              </a:rPr>
              <a:t>ン</a:t>
            </a:r>
            <a:r>
              <a:rPr lang="zh-TW" sz="1400">
                <a:solidFill>
                  <a:schemeClr val="bg1"/>
                </a:solidFill>
                <a:latin typeface="Meiryo UI" panose="020B0604030504040204" pitchFamily="50" charset="-128"/>
                <a:ea typeface="Meiryo UI" panose="020B0604030504040204" pitchFamily="50" charset="-128"/>
                <a:cs typeface="Arial"/>
              </a:rPr>
              <a:t>ジケータ：</a:t>
            </a:r>
            <a:br>
              <a:rPr lang="zh-TW" altLang="en-US" sz="1400">
                <a:latin typeface="Meiryo UI" panose="020B0604030504040204" pitchFamily="50" charset="-128"/>
                <a:ea typeface="Meiryo UI" panose="020B0604030504040204" pitchFamily="50" charset="-128"/>
                <a:cs typeface="Arial"/>
              </a:rPr>
            </a:br>
            <a:r>
              <a:rPr lang="zh-TW" sz="1400">
                <a:solidFill>
                  <a:schemeClr val="bg1"/>
                </a:solidFill>
                <a:latin typeface="Meiryo UI" panose="020B0604030504040204" pitchFamily="50" charset="-128"/>
                <a:ea typeface="Meiryo UI" panose="020B0604030504040204" pitchFamily="50" charset="-128"/>
                <a:cs typeface="Arial"/>
              </a:rPr>
              <a:t>USBコピー、ステ</a:t>
            </a:r>
            <a:r>
              <a:rPr lang="zh-TW" altLang="en-US" sz="1400">
                <a:solidFill>
                  <a:schemeClr val="bg1"/>
                </a:solidFill>
                <a:latin typeface="Meiryo UI" panose="020B0604030504040204" pitchFamily="50" charset="-128"/>
                <a:ea typeface="Meiryo UI" panose="020B0604030504040204" pitchFamily="50" charset="-128"/>
                <a:cs typeface="Arial"/>
              </a:rPr>
              <a:t>ータス</a:t>
            </a:r>
            <a:endParaRPr lang="en-US" altLang="zh-TW">
              <a:solidFill>
                <a:schemeClr val="bg1"/>
              </a:solidFill>
              <a:latin typeface="Meiryo UI" panose="020B0604030504040204" pitchFamily="50" charset="-128"/>
              <a:ea typeface="Meiryo UI" panose="020B0604030504040204" pitchFamily="50" charset="-128"/>
              <a:cs typeface="Arial"/>
            </a:endParaRPr>
          </a:p>
        </p:txBody>
      </p:sp>
      <p:sp>
        <p:nvSpPr>
          <p:cNvPr id="8" name="文字方塊 7">
            <a:extLst>
              <a:ext uri="{FF2B5EF4-FFF2-40B4-BE49-F238E27FC236}">
                <a16:creationId xmlns:a16="http://schemas.microsoft.com/office/drawing/2014/main" id="{5B2FCC18-EA1C-9152-9525-BCCE2A8A2FFC}"/>
              </a:ext>
            </a:extLst>
          </p:cNvPr>
          <p:cNvSpPr txBox="1"/>
          <p:nvPr/>
        </p:nvSpPr>
        <p:spPr>
          <a:xfrm>
            <a:off x="3418449" y="1853315"/>
            <a:ext cx="5507172" cy="9038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200"/>
              </a:lnSpc>
            </a:pPr>
            <a:r>
              <a:rPr lang="en-US" altLang="zh-TW" sz="1400">
                <a:solidFill>
                  <a:schemeClr val="bg1"/>
                </a:solidFill>
                <a:latin typeface="Meiryo UI" panose="020B0604030504040204" pitchFamily="50" charset="-128"/>
                <a:ea typeface="Meiryo UI" panose="020B0604030504040204" pitchFamily="50" charset="-128"/>
                <a:cs typeface="Arial"/>
              </a:rPr>
              <a:t>5 x E1.S </a:t>
            </a:r>
            <a:r>
              <a:rPr lang="en-US" altLang="zh-TW" sz="1400" err="1">
                <a:solidFill>
                  <a:schemeClr val="bg1"/>
                </a:solidFill>
                <a:latin typeface="Meiryo UI" panose="020B0604030504040204" pitchFamily="50" charset="-128"/>
                <a:ea typeface="Meiryo UI" panose="020B0604030504040204" pitchFamily="50" charset="-128"/>
                <a:cs typeface="Arial"/>
              </a:rPr>
              <a:t>NMVe</a:t>
            </a:r>
            <a:r>
              <a:rPr lang="en-US" altLang="zh-TW" sz="1400">
                <a:solidFill>
                  <a:schemeClr val="bg1"/>
                </a:solidFill>
                <a:latin typeface="Meiryo UI" panose="020B0604030504040204" pitchFamily="50" charset="-128"/>
                <a:ea typeface="Meiryo UI" panose="020B0604030504040204" pitchFamily="50" charset="-128"/>
                <a:cs typeface="Arial"/>
              </a:rPr>
              <a:t> SSD</a:t>
            </a:r>
            <a:r>
              <a:rPr lang="zh-TW" altLang="en-US" sz="1400">
                <a:solidFill>
                  <a:schemeClr val="bg1"/>
                </a:solidFill>
                <a:latin typeface="Meiryo UI" panose="020B0604030504040204" pitchFamily="50" charset="-128"/>
                <a:ea typeface="Meiryo UI" panose="020B0604030504040204" pitchFamily="50" charset="-128"/>
                <a:cs typeface="Arial"/>
              </a:rPr>
              <a:t>スロット</a:t>
            </a:r>
            <a:r>
              <a:rPr lang="en-US" sz="1400">
                <a:solidFill>
                  <a:schemeClr val="bg1"/>
                </a:solidFill>
                <a:latin typeface="Meiryo UI" panose="020B0604030504040204" pitchFamily="50" charset="-128"/>
                <a:ea typeface="Meiryo UI" panose="020B0604030504040204" pitchFamily="50" charset="-128"/>
                <a:cs typeface="Arial"/>
              </a:rPr>
              <a:t>、最大15mmのE1.S </a:t>
            </a:r>
            <a:r>
              <a:rPr lang="en-US" sz="1400" err="1">
                <a:solidFill>
                  <a:schemeClr val="bg1"/>
                </a:solidFill>
                <a:latin typeface="Meiryo UI" panose="020B0604030504040204" pitchFamily="50" charset="-128"/>
                <a:ea typeface="Meiryo UI" panose="020B0604030504040204" pitchFamily="50" charset="-128"/>
                <a:cs typeface="Arial"/>
              </a:rPr>
              <a:t>SSDをサポートし</a:t>
            </a:r>
            <a:r>
              <a:rPr lang="en-US" sz="1400">
                <a:solidFill>
                  <a:schemeClr val="bg1"/>
                </a:solidFill>
                <a:latin typeface="Meiryo UI" panose="020B0604030504040204" pitchFamily="50" charset="-128"/>
                <a:ea typeface="Meiryo UI" panose="020B0604030504040204" pitchFamily="50" charset="-128"/>
                <a:cs typeface="Arial"/>
              </a:rPr>
              <a:t>、</a:t>
            </a:r>
            <a:br>
              <a:rPr lang="en-US" sz="1400">
                <a:solidFill>
                  <a:schemeClr val="bg1"/>
                </a:solidFill>
                <a:latin typeface="Meiryo UI" panose="020B0604030504040204" pitchFamily="50" charset="-128"/>
                <a:ea typeface="Meiryo UI" panose="020B0604030504040204" pitchFamily="50" charset="-128"/>
                <a:cs typeface="Arial"/>
              </a:rPr>
            </a:br>
            <a:r>
              <a:rPr lang="en-US" sz="1400">
                <a:solidFill>
                  <a:schemeClr val="bg1"/>
                </a:solidFill>
                <a:latin typeface="Meiryo UI" panose="020B0604030504040204" pitchFamily="50" charset="-128"/>
                <a:ea typeface="Meiryo UI" panose="020B0604030504040204" pitchFamily="50" charset="-128"/>
                <a:cs typeface="Arial"/>
              </a:rPr>
              <a:t>各スロットにM.2 2280 PCIe </a:t>
            </a:r>
            <a:r>
              <a:rPr lang="en-US" sz="1400" err="1">
                <a:solidFill>
                  <a:schemeClr val="bg1"/>
                </a:solidFill>
                <a:latin typeface="Meiryo UI" panose="020B0604030504040204" pitchFamily="50" charset="-128"/>
                <a:ea typeface="Meiryo UI" panose="020B0604030504040204" pitchFamily="50" charset="-128"/>
                <a:cs typeface="Arial"/>
              </a:rPr>
              <a:t>SSDをサポートするアダプタがプリインストールされています</a:t>
            </a:r>
            <a:r>
              <a:rPr lang="en-US" sz="1400">
                <a:solidFill>
                  <a:schemeClr val="bg1"/>
                </a:solidFill>
                <a:latin typeface="Meiryo UI" panose="020B0604030504040204" pitchFamily="50" charset="-128"/>
                <a:ea typeface="Meiryo UI" panose="020B0604030504040204" pitchFamily="50" charset="-128"/>
                <a:cs typeface="Arial"/>
              </a:rPr>
              <a:t>。</a:t>
            </a:r>
            <a:endParaRPr lang="en-US" altLang="zh-TW">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63310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ADC53D77-E6F3-BCEC-E01A-703703B1DD08}"/>
              </a:ext>
            </a:extLst>
          </p:cNvPr>
          <p:cNvSpPr txBox="1"/>
          <p:nvPr/>
        </p:nvSpPr>
        <p:spPr>
          <a:xfrm>
            <a:off x="2222941" y="493743"/>
            <a:ext cx="7728534" cy="800219"/>
          </a:xfrm>
          <a:prstGeom prst="rect">
            <a:avLst/>
          </a:prstGeom>
          <a:noFill/>
        </p:spPr>
        <p:txBody>
          <a:bodyPr wrap="square" lIns="91440" tIns="45720" rIns="91440" bIns="45720" rtlCol="0" anchor="t">
            <a:spAutoFit/>
          </a:bodyPr>
          <a:lstStyle/>
          <a:p>
            <a:pPr algn="ctr"/>
            <a:r>
              <a:rPr lang="en-US" altLang="zh-TW" sz="4600" b="1">
                <a:solidFill>
                  <a:srgbClr val="E1BA87"/>
                </a:solidFill>
                <a:latin typeface="Meiryo UI" panose="020B0604030504040204" pitchFamily="50" charset="-128"/>
                <a:ea typeface="Meiryo UI" panose="020B0604030504040204" pitchFamily="50" charset="-128"/>
                <a:cs typeface="Arial"/>
              </a:rPr>
              <a:t>TBS-h574TX </a:t>
            </a:r>
            <a:r>
              <a:rPr lang="en-US" altLang="zh-TW" sz="4600" b="1" err="1">
                <a:solidFill>
                  <a:srgbClr val="E1BA87"/>
                </a:solidFill>
                <a:latin typeface="Meiryo UI" panose="020B0604030504040204" pitchFamily="50" charset="-128"/>
                <a:ea typeface="Meiryo UI" panose="020B0604030504040204" pitchFamily="50" charset="-128"/>
                <a:cs typeface="Arial"/>
              </a:rPr>
              <a:t>背面</a:t>
            </a:r>
            <a:r>
              <a:rPr lang="ja-JP" altLang="en-US" sz="4600" b="1">
                <a:solidFill>
                  <a:srgbClr val="E1BA87"/>
                </a:solidFill>
                <a:latin typeface="Meiryo UI" panose="020B0604030504040204" pitchFamily="50" charset="-128"/>
                <a:ea typeface="Meiryo UI" panose="020B0604030504040204" pitchFamily="50" charset="-128"/>
                <a:cs typeface="+mn-lt"/>
              </a:rPr>
              <a:t>図</a:t>
            </a:r>
            <a:endParaRPr lang="en-US" sz="4600" b="1">
              <a:solidFill>
                <a:srgbClr val="E1BA87"/>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 name="文字方塊 6">
            <a:extLst>
              <a:ext uri="{FF2B5EF4-FFF2-40B4-BE49-F238E27FC236}">
                <a16:creationId xmlns:a16="http://schemas.microsoft.com/office/drawing/2014/main" id="{5ADE475C-BD2E-DD04-692C-9F9D93BAFFCD}"/>
              </a:ext>
            </a:extLst>
          </p:cNvPr>
          <p:cNvSpPr txBox="1"/>
          <p:nvPr/>
        </p:nvSpPr>
        <p:spPr>
          <a:xfrm>
            <a:off x="7206731" y="2340856"/>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Meiryo UI" panose="020B0604030504040204" pitchFamily="50" charset="-128"/>
                <a:ea typeface="Meiryo UI" panose="020B0604030504040204" pitchFamily="50" charset="-128"/>
                <a:cs typeface="Arial"/>
              </a:rPr>
              <a:t>Thunderbolt 4 ポート</a:t>
            </a:r>
            <a:endParaRPr lang="en-US" altLang="zh-TW" sz="14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8" name="文字方塊 7">
            <a:extLst>
              <a:ext uri="{FF2B5EF4-FFF2-40B4-BE49-F238E27FC236}">
                <a16:creationId xmlns:a16="http://schemas.microsoft.com/office/drawing/2014/main" id="{7DF7172D-1483-F4BB-63DF-9B0A494C637C}"/>
              </a:ext>
            </a:extLst>
          </p:cNvPr>
          <p:cNvSpPr txBox="1"/>
          <p:nvPr/>
        </p:nvSpPr>
        <p:spPr>
          <a:xfrm>
            <a:off x="7206730" y="1780965"/>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400">
                <a:solidFill>
                  <a:schemeClr val="bg1"/>
                </a:solidFill>
                <a:latin typeface="Meiryo UI" panose="020B0604030504040204" pitchFamily="50" charset="-128"/>
                <a:ea typeface="Meiryo UI" panose="020B0604030504040204" pitchFamily="50" charset="-128"/>
                <a:cs typeface="+mn-lt"/>
              </a:rPr>
              <a:t>4K出力対応</a:t>
            </a:r>
            <a:r>
              <a:rPr lang="zh-TW" altLang="en-US" sz="1400">
                <a:solidFill>
                  <a:schemeClr val="bg1"/>
                </a:solidFill>
                <a:latin typeface="Meiryo UI" panose="020B0604030504040204" pitchFamily="50" charset="-128"/>
                <a:ea typeface="Meiryo UI" panose="020B0604030504040204" pitchFamily="50" charset="-128"/>
                <a:cs typeface="Arial"/>
              </a:rPr>
              <a:t>HDMI 1.4b</a:t>
            </a:r>
            <a:endParaRPr lang="en-US" altLang="zh-TW" sz="1400">
              <a:solidFill>
                <a:schemeClr val="bg1"/>
              </a:solidFill>
              <a:latin typeface="Meiryo UI" panose="020B0604030504040204" pitchFamily="50" charset="-128"/>
              <a:ea typeface="Meiryo UI" panose="020B0604030504040204" pitchFamily="50" charset="-128"/>
              <a:cs typeface="Arial"/>
            </a:endParaRPr>
          </a:p>
        </p:txBody>
      </p:sp>
      <p:sp>
        <p:nvSpPr>
          <p:cNvPr id="9" name="文字方塊 8">
            <a:extLst>
              <a:ext uri="{FF2B5EF4-FFF2-40B4-BE49-F238E27FC236}">
                <a16:creationId xmlns:a16="http://schemas.microsoft.com/office/drawing/2014/main" id="{CDC92D3C-38A9-1E6D-995E-75ED8995B500}"/>
              </a:ext>
            </a:extLst>
          </p:cNvPr>
          <p:cNvSpPr txBox="1"/>
          <p:nvPr/>
        </p:nvSpPr>
        <p:spPr>
          <a:xfrm>
            <a:off x="3486155" y="1780965"/>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Meiryo UI" panose="020B0604030504040204" pitchFamily="50" charset="-128"/>
                <a:ea typeface="Meiryo UI" panose="020B0604030504040204" pitchFamily="50" charset="-128"/>
                <a:cs typeface="Arial"/>
              </a:rPr>
              <a:t>2.5GbE </a:t>
            </a:r>
            <a:r>
              <a:rPr lang="en-US" altLang="zh-TW" sz="1400">
                <a:solidFill>
                  <a:schemeClr val="bg1"/>
                </a:solidFill>
                <a:latin typeface="Meiryo UI" panose="020B0604030504040204" pitchFamily="50" charset="-128"/>
                <a:ea typeface="Meiryo UI" panose="020B0604030504040204" pitchFamily="50" charset="-128"/>
                <a:cs typeface="Arial"/>
              </a:rPr>
              <a:t>LAN </a:t>
            </a:r>
            <a:r>
              <a:rPr lang="en-US" altLang="zh-TW" sz="1400" err="1">
                <a:solidFill>
                  <a:schemeClr val="bg1"/>
                </a:solidFill>
                <a:latin typeface="Meiryo UI" panose="020B0604030504040204" pitchFamily="50" charset="-128"/>
                <a:ea typeface="Meiryo UI" panose="020B0604030504040204" pitchFamily="50" charset="-128"/>
                <a:cs typeface="Arial"/>
              </a:rPr>
              <a:t>ポート</a:t>
            </a:r>
            <a:endParaRPr lang="zh-TW" altLang="en-US" sz="140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0" name="文字方塊 9">
            <a:extLst>
              <a:ext uri="{FF2B5EF4-FFF2-40B4-BE49-F238E27FC236}">
                <a16:creationId xmlns:a16="http://schemas.microsoft.com/office/drawing/2014/main" id="{C59C285E-91EA-C620-204F-42F08DF2FA23}"/>
              </a:ext>
            </a:extLst>
          </p:cNvPr>
          <p:cNvSpPr txBox="1"/>
          <p:nvPr/>
        </p:nvSpPr>
        <p:spPr>
          <a:xfrm>
            <a:off x="4030067" y="2298433"/>
            <a:ext cx="28900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Meiryo UI" panose="020B0604030504040204" pitchFamily="50" charset="-128"/>
                <a:ea typeface="Meiryo UI" panose="020B0604030504040204" pitchFamily="50" charset="-128"/>
                <a:cs typeface="Arial"/>
              </a:rPr>
              <a:t>10GBASE-T </a:t>
            </a:r>
            <a:br>
              <a:rPr lang="en-US" altLang="zh-TW" sz="1400">
                <a:latin typeface="Meiryo UI" panose="020B0604030504040204" pitchFamily="50" charset="-128"/>
                <a:ea typeface="Meiryo UI" panose="020B0604030504040204" pitchFamily="50" charset="-128"/>
                <a:cs typeface="Arial" panose="020B0604020202020204" pitchFamily="34" charset="0"/>
              </a:rPr>
            </a:br>
            <a:r>
              <a:rPr lang="en-US" altLang="zh-TW" sz="1400">
                <a:solidFill>
                  <a:schemeClr val="bg1"/>
                </a:solidFill>
                <a:latin typeface="Meiryo UI" panose="020B0604030504040204" pitchFamily="50" charset="-128"/>
                <a:ea typeface="Meiryo UI" panose="020B0604030504040204" pitchFamily="50" charset="-128"/>
                <a:cs typeface="Arial"/>
              </a:rPr>
              <a:t>LAN </a:t>
            </a:r>
            <a:r>
              <a:rPr lang="en-US" altLang="zh-TW" sz="1400" err="1">
                <a:solidFill>
                  <a:schemeClr val="bg1"/>
                </a:solidFill>
                <a:latin typeface="Meiryo UI" panose="020B0604030504040204" pitchFamily="50" charset="-128"/>
                <a:ea typeface="Meiryo UI" panose="020B0604030504040204" pitchFamily="50" charset="-128"/>
                <a:cs typeface="Arial"/>
              </a:rPr>
              <a:t>ポート</a:t>
            </a:r>
            <a:endParaRPr lang="zh-TW" altLang="en-US" sz="14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1" name="文字方塊 10">
            <a:extLst>
              <a:ext uri="{FF2B5EF4-FFF2-40B4-BE49-F238E27FC236}">
                <a16:creationId xmlns:a16="http://schemas.microsoft.com/office/drawing/2014/main" id="{5F4210D5-5A11-52DB-1653-B57D58772E4E}"/>
              </a:ext>
            </a:extLst>
          </p:cNvPr>
          <p:cNvSpPr txBox="1"/>
          <p:nvPr/>
        </p:nvSpPr>
        <p:spPr>
          <a:xfrm>
            <a:off x="2095246" y="2340855"/>
            <a:ext cx="14067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chemeClr val="bg1"/>
                </a:solidFill>
                <a:latin typeface="Meiryo UI" panose="020B0604030504040204" pitchFamily="50" charset="-128"/>
                <a:ea typeface="Meiryo UI" panose="020B0604030504040204" pitchFamily="50" charset="-128"/>
                <a:cs typeface="Arial"/>
              </a:rPr>
              <a:t>DC入力</a:t>
            </a:r>
            <a:endParaRPr lang="en-US" altLang="zh-TW" err="1">
              <a:solidFill>
                <a:schemeClr val="bg1"/>
              </a:solidFill>
              <a:latin typeface="Meiryo UI" panose="020B0604030504040204" pitchFamily="50" charset="-128"/>
              <a:ea typeface="Meiryo UI" panose="020B0604030504040204" pitchFamily="50" charset="-128"/>
            </a:endParaRPr>
          </a:p>
        </p:txBody>
      </p:sp>
      <p:sp>
        <p:nvSpPr>
          <p:cNvPr id="12" name="文字方塊 11">
            <a:extLst>
              <a:ext uri="{FF2B5EF4-FFF2-40B4-BE49-F238E27FC236}">
                <a16:creationId xmlns:a16="http://schemas.microsoft.com/office/drawing/2014/main" id="{65C6DC3F-ECA0-679B-F36E-25E86A999AED}"/>
              </a:ext>
            </a:extLst>
          </p:cNvPr>
          <p:cNvSpPr txBox="1"/>
          <p:nvPr/>
        </p:nvSpPr>
        <p:spPr>
          <a:xfrm>
            <a:off x="1652954" y="2751876"/>
            <a:ext cx="13512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chemeClr val="bg1"/>
                </a:solidFill>
                <a:latin typeface="Meiryo UI" panose="020B0604030504040204" pitchFamily="50" charset="-128"/>
                <a:ea typeface="Meiryo UI" panose="020B0604030504040204" pitchFamily="50" charset="-128"/>
                <a:cs typeface="Arial"/>
              </a:rPr>
              <a:t>リセットボタン</a:t>
            </a:r>
            <a:endParaRPr lang="en-US" altLang="zh-TW" err="1">
              <a:solidFill>
                <a:schemeClr val="bg1"/>
              </a:solidFill>
              <a:latin typeface="Meiryo UI" panose="020B0604030504040204" pitchFamily="50" charset="-128"/>
              <a:ea typeface="Meiryo UI" panose="020B0604030504040204" pitchFamily="50" charset="-128"/>
            </a:endParaRPr>
          </a:p>
        </p:txBody>
      </p:sp>
      <p:sp>
        <p:nvSpPr>
          <p:cNvPr id="13" name="文字方塊 12">
            <a:extLst>
              <a:ext uri="{FF2B5EF4-FFF2-40B4-BE49-F238E27FC236}">
                <a16:creationId xmlns:a16="http://schemas.microsoft.com/office/drawing/2014/main" id="{016098EC-C8C0-C96C-A2D5-9102C8C0D75C}"/>
              </a:ext>
            </a:extLst>
          </p:cNvPr>
          <p:cNvSpPr txBox="1"/>
          <p:nvPr/>
        </p:nvSpPr>
        <p:spPr>
          <a:xfrm>
            <a:off x="5121461" y="5133121"/>
            <a:ext cx="2890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solidFill>
                  <a:schemeClr val="bg1"/>
                </a:solidFill>
                <a:latin typeface="Meiryo UI" panose="020B0604030504040204" pitchFamily="50" charset="-128"/>
                <a:ea typeface="Meiryo UI" panose="020B0604030504040204" pitchFamily="50" charset="-128"/>
                <a:cs typeface="+mn-lt"/>
              </a:rPr>
              <a:t>システムファン</a:t>
            </a:r>
            <a:r>
              <a:rPr lang="en-US" altLang="zh-TW" sz="1400">
                <a:solidFill>
                  <a:schemeClr val="bg1"/>
                </a:solidFill>
                <a:latin typeface="Meiryo UI" panose="020B0604030504040204" pitchFamily="50" charset="-128"/>
                <a:ea typeface="Meiryo UI" panose="020B0604030504040204" pitchFamily="50" charset="-128"/>
                <a:cs typeface="Arial"/>
              </a:rPr>
              <a:t> </a:t>
            </a:r>
            <a:r>
              <a:rPr lang="zh-TW" altLang="en-US" sz="1400">
                <a:solidFill>
                  <a:schemeClr val="bg1"/>
                </a:solidFill>
                <a:latin typeface="Meiryo UI" panose="020B0604030504040204" pitchFamily="50" charset="-128"/>
                <a:ea typeface="Meiryo UI" panose="020B0604030504040204" pitchFamily="50" charset="-128"/>
                <a:cs typeface="Arial"/>
              </a:rPr>
              <a:t>: 2 x 40mm</a:t>
            </a:r>
            <a:endParaRPr lang="en-US" altLang="zh-TW">
              <a:solidFill>
                <a:schemeClr val="bg1"/>
              </a:solidFill>
              <a:latin typeface="Meiryo UI" panose="020B0604030504040204" pitchFamily="50" charset="-128"/>
              <a:ea typeface="Meiryo UI" panose="020B0604030504040204" pitchFamily="50" charset="-128"/>
              <a:cs typeface="Arial"/>
            </a:endParaRPr>
          </a:p>
        </p:txBody>
      </p:sp>
      <p:sp>
        <p:nvSpPr>
          <p:cNvPr id="14" name="文字方塊 13">
            <a:extLst>
              <a:ext uri="{FF2B5EF4-FFF2-40B4-BE49-F238E27FC236}">
                <a16:creationId xmlns:a16="http://schemas.microsoft.com/office/drawing/2014/main" id="{CB4429BF-C097-85EF-9FE8-B48FE77F03BC}"/>
              </a:ext>
            </a:extLst>
          </p:cNvPr>
          <p:cNvSpPr txBox="1"/>
          <p:nvPr/>
        </p:nvSpPr>
        <p:spPr>
          <a:xfrm>
            <a:off x="8270411" y="5287010"/>
            <a:ext cx="28900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solidFill>
                  <a:schemeClr val="bg1"/>
                </a:solidFill>
                <a:latin typeface="Meiryo UI" panose="020B0604030504040204" pitchFamily="50" charset="-128"/>
                <a:ea typeface="Meiryo UI" panose="020B0604030504040204" pitchFamily="50" charset="-128"/>
                <a:cs typeface="Arial" panose="020B0604020202020204" pitchFamily="34" charset="0"/>
              </a:rPr>
              <a:t>1 x USB 2.0</a:t>
            </a:r>
          </a:p>
          <a:p>
            <a:r>
              <a:rPr lang="zh-TW" altLang="en-US" sz="1400">
                <a:solidFill>
                  <a:schemeClr val="bg1"/>
                </a:solidFill>
                <a:latin typeface="Meiryo UI" panose="020B0604030504040204" pitchFamily="50" charset="-128"/>
                <a:ea typeface="Meiryo UI" panose="020B0604030504040204" pitchFamily="50" charset="-128"/>
                <a:cs typeface="Arial" panose="020B0604020202020204" pitchFamily="34" charset="0"/>
              </a:rPr>
              <a:t>1 x USB 3.2 Gen 2 Type-A</a:t>
            </a:r>
          </a:p>
        </p:txBody>
      </p:sp>
    </p:spTree>
    <p:extLst>
      <p:ext uri="{BB962C8B-B14F-4D97-AF65-F5344CB8AC3E}">
        <p14:creationId xmlns:p14="http://schemas.microsoft.com/office/powerpoint/2010/main" val="3367405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48F2EA89-E216-A820-E1B4-426DF5C7CB7E}"/>
              </a:ext>
            </a:extLst>
          </p:cNvPr>
          <p:cNvSpPr/>
          <p:nvPr/>
        </p:nvSpPr>
        <p:spPr>
          <a:xfrm>
            <a:off x="911738" y="4074291"/>
            <a:ext cx="5663664" cy="2098969"/>
          </a:xfrm>
          <a:prstGeom prst="roundRect">
            <a:avLst>
              <a:gd name="adj" fmla="val 5320"/>
            </a:avLst>
          </a:prstGeom>
          <a:gradFill>
            <a:gsLst>
              <a:gs pos="73400">
                <a:srgbClr val="FFFFFF"/>
              </a:gs>
              <a:gs pos="0">
                <a:schemeClr val="bg1"/>
              </a:gs>
              <a:gs pos="100000">
                <a:schemeClr val="bg1">
                  <a:alpha val="58000"/>
                </a:schemeClr>
              </a:gs>
            </a:gsLst>
            <a:lin ang="5400000" scaled="1"/>
          </a:gradFill>
          <a:ln>
            <a:noFill/>
          </a:ln>
          <a:effectLst>
            <a:outerShdw blurRad="469900" dist="304800" dir="2700000" algn="tl" rotWithShape="0">
              <a:srgbClr val="51390F">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4" name="矩形: 圓角 3">
            <a:extLst>
              <a:ext uri="{FF2B5EF4-FFF2-40B4-BE49-F238E27FC236}">
                <a16:creationId xmlns:a16="http://schemas.microsoft.com/office/drawing/2014/main" id="{F008B58B-F097-B329-0791-EF9A4708C8D2}"/>
              </a:ext>
            </a:extLst>
          </p:cNvPr>
          <p:cNvSpPr/>
          <p:nvPr/>
        </p:nvSpPr>
        <p:spPr>
          <a:xfrm>
            <a:off x="0" y="1"/>
            <a:ext cx="12192000" cy="2063686"/>
          </a:xfrm>
          <a:prstGeom prst="roundRect">
            <a:avLst>
              <a:gd name="adj" fmla="val 0"/>
            </a:avLst>
          </a:prstGeom>
          <a:gradFill>
            <a:gsLst>
              <a:gs pos="0">
                <a:srgbClr val="000000"/>
              </a:gs>
              <a:gs pos="89000">
                <a:schemeClr val="tx1">
                  <a:lumMod val="75000"/>
                  <a:lumOff val="25000"/>
                </a:schemeClr>
              </a:gs>
            </a:gsLst>
            <a:lin ang="5400000" scaled="1"/>
          </a:gradFill>
          <a:ln>
            <a:noFill/>
          </a:ln>
          <a:effectLst>
            <a:outerShdw blurRad="469900" dist="304800" dir="2700000" algn="tl" rotWithShape="0">
              <a:srgbClr val="383328">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76" name="文字方塊 75">
            <a:extLst>
              <a:ext uri="{FF2B5EF4-FFF2-40B4-BE49-F238E27FC236}">
                <a16:creationId xmlns:a16="http://schemas.microsoft.com/office/drawing/2014/main" id="{BF593FEB-FC6E-46AA-A9E8-94A7AC0A4D09}"/>
              </a:ext>
            </a:extLst>
          </p:cNvPr>
          <p:cNvSpPr txBox="1"/>
          <p:nvPr/>
        </p:nvSpPr>
        <p:spPr>
          <a:xfrm>
            <a:off x="911738" y="2350661"/>
            <a:ext cx="5800212" cy="806311"/>
          </a:xfrm>
          <a:prstGeom prst="rect">
            <a:avLst/>
          </a:prstGeom>
          <a:noFill/>
        </p:spPr>
        <p:txBody>
          <a:bodyPr wrap="square" lIns="91440" tIns="45720" rIns="91440" bIns="45720" rtlCol="0" anchor="t">
            <a:spAutoFit/>
          </a:bodyPr>
          <a:lstStyle/>
          <a:p>
            <a:pPr>
              <a:lnSpc>
                <a:spcPts val="3000"/>
              </a:lnSpc>
              <a:spcBef>
                <a:spcPts val="1800"/>
              </a:spcBef>
            </a:pPr>
            <a:r>
              <a:rPr lang="ja-JP" altLang="en-US" sz="1600">
                <a:latin typeface="Meiryo UI" panose="020B0604030504040204" pitchFamily="50" charset="-128"/>
                <a:ea typeface="Meiryo UI" panose="020B0604030504040204" pitchFamily="50" charset="-128"/>
                <a:cs typeface="Arial"/>
                <a:sym typeface="+mn-lt"/>
              </a:rPr>
              <a:t>ビデオ編集には大容量の記憶容量が必要で</a:t>
            </a:r>
            <a:r>
              <a:rPr lang="en-US" sz="1600">
                <a:latin typeface="Meiryo UI" panose="020B0604030504040204" pitchFamily="50" charset="-128"/>
                <a:ea typeface="Meiryo UI" panose="020B0604030504040204" pitchFamily="50" charset="-128"/>
                <a:cs typeface="Arial"/>
                <a:sym typeface="+mn-lt"/>
              </a:rPr>
              <a:t>、SSD</a:t>
            </a:r>
            <a:r>
              <a:rPr lang="ja-JP" altLang="en-US" sz="1600">
                <a:latin typeface="Meiryo UI" panose="020B0604030504040204" pitchFamily="50" charset="-128"/>
                <a:ea typeface="Meiryo UI" panose="020B0604030504040204" pitchFamily="50" charset="-128"/>
                <a:cs typeface="Arial"/>
                <a:sym typeface="+mn-lt"/>
              </a:rPr>
              <a:t>の頻繁な読み書きは破損の原因となり</a:t>
            </a:r>
            <a:r>
              <a:rPr lang="en-US" sz="1600">
                <a:latin typeface="Meiryo UI" panose="020B0604030504040204" pitchFamily="50" charset="-128"/>
                <a:ea typeface="Meiryo UI" panose="020B0604030504040204" pitchFamily="50" charset="-128"/>
                <a:cs typeface="Arial"/>
                <a:sym typeface="+mn-lt"/>
              </a:rPr>
              <a:t>、SSD</a:t>
            </a:r>
            <a:r>
              <a:rPr lang="ja-JP" altLang="en-US" sz="1600">
                <a:latin typeface="Meiryo UI" panose="020B0604030504040204" pitchFamily="50" charset="-128"/>
                <a:ea typeface="Meiryo UI" panose="020B0604030504040204" pitchFamily="50" charset="-128"/>
                <a:cs typeface="Arial"/>
                <a:sym typeface="+mn-lt"/>
              </a:rPr>
              <a:t>の交換が必要となる可能性が高くなります</a:t>
            </a:r>
            <a:r>
              <a:rPr lang="en-US" sz="1600">
                <a:latin typeface="Meiryo UI" panose="020B0604030504040204" pitchFamily="50" charset="-128"/>
                <a:ea typeface="Meiryo UI" panose="020B0604030504040204" pitchFamily="50" charset="-128"/>
                <a:cs typeface="Arial"/>
                <a:sym typeface="+mn-lt"/>
              </a:rPr>
              <a:t>。</a:t>
            </a:r>
            <a:endParaRPr lang="en-US" altLang="zh-TW">
              <a:latin typeface="Meiryo UI" panose="020B0604030504040204" pitchFamily="50" charset="-128"/>
              <a:ea typeface="Meiryo UI" panose="020B0604030504040204" pitchFamily="50" charset="-128"/>
            </a:endParaRPr>
          </a:p>
        </p:txBody>
      </p:sp>
      <p:sp>
        <p:nvSpPr>
          <p:cNvPr id="21" name="文字方塊 20">
            <a:extLst>
              <a:ext uri="{FF2B5EF4-FFF2-40B4-BE49-F238E27FC236}">
                <a16:creationId xmlns:a16="http://schemas.microsoft.com/office/drawing/2014/main" id="{BF593FEB-FC6E-46AA-A9E8-94A7AC0A4D09}"/>
              </a:ext>
            </a:extLst>
          </p:cNvPr>
          <p:cNvSpPr txBox="1"/>
          <p:nvPr/>
        </p:nvSpPr>
        <p:spPr>
          <a:xfrm>
            <a:off x="1089657" y="4269534"/>
            <a:ext cx="5399719" cy="1706621"/>
          </a:xfrm>
          <a:prstGeom prst="rect">
            <a:avLst/>
          </a:prstGeom>
          <a:noFill/>
        </p:spPr>
        <p:txBody>
          <a:bodyPr wrap="square" lIns="91440" tIns="45720" rIns="91440" bIns="45720" rtlCol="0" anchor="t">
            <a:spAutoFit/>
          </a:bodyPr>
          <a:lstStyle/>
          <a:p>
            <a:pPr>
              <a:lnSpc>
                <a:spcPts val="2600"/>
              </a:lnSpc>
              <a:spcBef>
                <a:spcPts val="1800"/>
              </a:spcBef>
            </a:pPr>
            <a:r>
              <a:rPr lang="en-US" sz="1200" spc="100" dirty="0">
                <a:latin typeface="Meiryo UI" panose="020B0604030504040204" pitchFamily="50" charset="-128"/>
                <a:ea typeface="Meiryo UI" panose="020B0604030504040204" pitchFamily="50" charset="-128"/>
                <a:cs typeface="Arial"/>
                <a:sym typeface="+mn-lt"/>
              </a:rPr>
              <a:t>TBS-h574TXはQNAPの新しいE1.S NASソリューションで、5つのE1.S SSDスロットを提供し、最大15mm高さのE1.S </a:t>
            </a:r>
            <a:r>
              <a:rPr lang="en-US" sz="1200" spc="100" dirty="0" err="1">
                <a:latin typeface="Meiryo UI" panose="020B0604030504040204" pitchFamily="50" charset="-128"/>
                <a:ea typeface="Meiryo UI" panose="020B0604030504040204" pitchFamily="50" charset="-128"/>
                <a:cs typeface="Arial"/>
                <a:sym typeface="+mn-lt"/>
              </a:rPr>
              <a:t>SSDをサポートします</a:t>
            </a:r>
            <a:r>
              <a:rPr lang="en-US" sz="1200" spc="100" dirty="0">
                <a:latin typeface="Meiryo UI" panose="020B0604030504040204" pitchFamily="50" charset="-128"/>
                <a:ea typeface="Meiryo UI" panose="020B0604030504040204" pitchFamily="50" charset="-128"/>
                <a:cs typeface="Arial"/>
                <a:sym typeface="+mn-lt"/>
              </a:rPr>
              <a:t>。</a:t>
            </a:r>
            <a:br>
              <a:rPr lang="en-US" sz="1200" spc="100" dirty="0">
                <a:latin typeface="Meiryo UI" panose="020B0604030504040204" pitchFamily="50" charset="-128"/>
                <a:ea typeface="Meiryo UI" panose="020B0604030504040204" pitchFamily="50" charset="-128"/>
                <a:cs typeface="Arial"/>
                <a:sym typeface="+mn-lt"/>
              </a:rPr>
            </a:br>
            <a:r>
              <a:rPr lang="en-US" sz="1200" spc="100" dirty="0">
                <a:latin typeface="Meiryo UI" panose="020B0604030504040204" pitchFamily="50" charset="-128"/>
                <a:ea typeface="Meiryo UI" panose="020B0604030504040204" pitchFamily="50" charset="-128"/>
                <a:cs typeface="Arial"/>
                <a:sym typeface="+mn-lt"/>
              </a:rPr>
              <a:t>また、M.2 2280 </a:t>
            </a:r>
            <a:r>
              <a:rPr lang="en-US" sz="1200" spc="100" dirty="0" err="1">
                <a:latin typeface="Meiryo UI" panose="020B0604030504040204" pitchFamily="50" charset="-128"/>
                <a:ea typeface="Meiryo UI" panose="020B0604030504040204" pitchFamily="50" charset="-128"/>
                <a:cs typeface="Arial"/>
                <a:sym typeface="+mn-lt"/>
              </a:rPr>
              <a:t>NVMe</a:t>
            </a:r>
            <a:r>
              <a:rPr lang="en-US" sz="1200" spc="100" dirty="0">
                <a:latin typeface="Meiryo UI" panose="020B0604030504040204" pitchFamily="50" charset="-128"/>
                <a:ea typeface="Meiryo UI" panose="020B0604030504040204" pitchFamily="50" charset="-128"/>
                <a:cs typeface="Arial"/>
                <a:sym typeface="+mn-lt"/>
              </a:rPr>
              <a:t> SSDをサポートするM.2転送アダプタが標準装備されており、M.2ストレージアーキテクチャでホットスワップをサポートすることができます。</a:t>
            </a:r>
            <a:endParaRPr lang="en-US" altLang="zh-TW" sz="2000" dirty="0">
              <a:latin typeface="Meiryo UI" panose="020B0604030504040204" pitchFamily="50" charset="-128"/>
              <a:ea typeface="Meiryo UI" panose="020B0604030504040204" pitchFamily="50" charset="-128"/>
            </a:endParaRPr>
          </a:p>
        </p:txBody>
      </p:sp>
      <p:sp>
        <p:nvSpPr>
          <p:cNvPr id="5" name="文字方塊 4">
            <a:extLst>
              <a:ext uri="{FF2B5EF4-FFF2-40B4-BE49-F238E27FC236}">
                <a16:creationId xmlns:a16="http://schemas.microsoft.com/office/drawing/2014/main" id="{580A456E-E111-16E0-BE14-D8C7C7DFEBB2}"/>
              </a:ext>
            </a:extLst>
          </p:cNvPr>
          <p:cNvSpPr txBox="1"/>
          <p:nvPr/>
        </p:nvSpPr>
        <p:spPr>
          <a:xfrm>
            <a:off x="136187" y="204191"/>
            <a:ext cx="12055813" cy="1200329"/>
          </a:xfrm>
          <a:prstGeom prst="rect">
            <a:avLst/>
          </a:prstGeom>
          <a:noFill/>
        </p:spPr>
        <p:txBody>
          <a:bodyPr wrap="square" lIns="91440" tIns="45720" rIns="91440" bIns="45720" rtlCol="0" anchor="t">
            <a:spAutoFit/>
          </a:bodyPr>
          <a:lstStyle/>
          <a:p>
            <a:pPr algn="ctr"/>
            <a:r>
              <a:rPr lang="en-US" sz="3600" b="1">
                <a:solidFill>
                  <a:srgbClr val="E1BA87"/>
                </a:solidFill>
                <a:latin typeface="Meiryo UI" panose="020B0604030504040204" pitchFamily="50" charset="-128"/>
                <a:ea typeface="Meiryo UI" panose="020B0604030504040204" pitchFamily="50" charset="-128"/>
                <a:cs typeface="Arial"/>
              </a:rPr>
              <a:t>E1.S SSD</a:t>
            </a:r>
            <a:r>
              <a:rPr lang="ja-JP" altLang="en-US" sz="3600" b="1">
                <a:solidFill>
                  <a:srgbClr val="E1BA87"/>
                </a:solidFill>
                <a:latin typeface="Meiryo UI" panose="020B0604030504040204" pitchFamily="50" charset="-128"/>
                <a:ea typeface="Meiryo UI" panose="020B0604030504040204" pitchFamily="50" charset="-128"/>
                <a:cs typeface="Arial"/>
              </a:rPr>
              <a:t>は大容量でホットスワップ対応の</a:t>
            </a:r>
            <a:br>
              <a:rPr lang="ja-JP" altLang="en-US" sz="3600" b="1">
                <a:latin typeface="Meiryo UI" panose="020B0604030504040204" pitchFamily="50" charset="-128"/>
                <a:ea typeface="Meiryo UI" panose="020B0604030504040204" pitchFamily="50" charset="-128"/>
                <a:cs typeface="Arial"/>
              </a:rPr>
            </a:br>
            <a:r>
              <a:rPr lang="ja-JP" altLang="en-US" sz="3600" b="1">
                <a:solidFill>
                  <a:srgbClr val="E1BA87"/>
                </a:solidFill>
                <a:latin typeface="Meiryo UI" panose="020B0604030504040204" pitchFamily="50" charset="-128"/>
                <a:ea typeface="Meiryo UI" panose="020B0604030504040204" pitchFamily="50" charset="-128"/>
                <a:cs typeface="Arial"/>
              </a:rPr>
              <a:t>アプリケーションを備えた小型ストレージ</a:t>
            </a:r>
            <a:r>
              <a:rPr lang="en-US" sz="3600" b="1" err="1">
                <a:solidFill>
                  <a:srgbClr val="E1BA87"/>
                </a:solidFill>
                <a:latin typeface="Meiryo UI" panose="020B0604030504040204" pitchFamily="50" charset="-128"/>
                <a:ea typeface="Meiryo UI" panose="020B0604030504040204" pitchFamily="50" charset="-128"/>
                <a:cs typeface="Arial"/>
              </a:rPr>
              <a:t>ソリューションを提供</a:t>
            </a:r>
            <a:endParaRPr lang="en-US" altLang="zh-TW" sz="3600" err="1">
              <a:latin typeface="Meiryo UI" panose="020B0604030504040204" pitchFamily="50" charset="-128"/>
              <a:ea typeface="Meiryo UI" panose="020B0604030504040204" pitchFamily="50" charset="-128"/>
            </a:endParaRPr>
          </a:p>
        </p:txBody>
      </p:sp>
      <p:pic>
        <p:nvPicPr>
          <p:cNvPr id="8" name="圖片 7" descr="一張含有 電子產品, 駕駛, 電子裝置, 電腦元件 的圖片&#10;&#10;自動產生的描述">
            <a:extLst>
              <a:ext uri="{FF2B5EF4-FFF2-40B4-BE49-F238E27FC236}">
                <a16:creationId xmlns:a16="http://schemas.microsoft.com/office/drawing/2014/main" id="{AE52BD2C-B362-E2A2-5EFE-32A05E294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6000" y="1409700"/>
            <a:ext cx="6096000" cy="5161325"/>
          </a:xfrm>
          <a:prstGeom prst="rect">
            <a:avLst/>
          </a:prstGeom>
        </p:spPr>
      </p:pic>
    </p:spTree>
    <p:extLst>
      <p:ext uri="{BB962C8B-B14F-4D97-AF65-F5344CB8AC3E}">
        <p14:creationId xmlns:p14="http://schemas.microsoft.com/office/powerpoint/2010/main" val="9243390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3409</Words>
  <Application>Microsoft Macintosh PowerPoint</Application>
  <PresentationFormat>寬螢幕</PresentationFormat>
  <Paragraphs>469</Paragraphs>
  <Slides>38</Slides>
  <Notes>35</Notes>
  <HiddenSlides>0</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38</vt:i4>
      </vt:variant>
    </vt:vector>
  </HeadingPairs>
  <TitlesOfParts>
    <vt:vector size="47" baseType="lpstr">
      <vt:lpstr>微軟正黑體</vt:lpstr>
      <vt:lpstr>新細明體</vt:lpstr>
      <vt:lpstr>Meiryo UI</vt:lpstr>
      <vt:lpstr>Arial</vt:lpstr>
      <vt:lpstr>Calibri</vt:lpstr>
      <vt:lpstr>Calibri Light</vt:lpstr>
      <vt:lpstr>Wingdings</vt:lpstr>
      <vt:lpstr>Office 佈景主題</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QNAP Thunderbolt アクセサリ: ​ Thunderbolt 3 &amp; Thunderbolt 4 ケーブル</vt:lpstr>
      <vt:lpstr>10GBASE-Tおよび2.5GbE LANポートで、 開封後すぐに高速ネットワーク環境を実現</vt:lpstr>
      <vt:lpstr>4Kビデオ出力用HDMIポートを内蔵</vt:lpstr>
      <vt:lpstr>ビデオ編集用 ストレージソリューション</vt:lpstr>
      <vt:lpstr>プリプロダクション用ビデオファイル管理ソリューション  - RAW映像の現場編集と強力なビデオトランスコード</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QuTS hero O.S. 強力なデータ削減技術で SSDの耐久性を向上</vt:lpstr>
      <vt:lpstr>PowerPoint 簡報</vt:lpstr>
      <vt:lpstr>スマートな自動ファイル管理</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JP_TBS-h574TX</dc:title>
  <dc:creator/>
  <cp:lastModifiedBy/>
  <cp:revision>1</cp:revision>
  <dcterms:created xsi:type="dcterms:W3CDTF">2023-12-26T09:44:36Z</dcterms:created>
  <dcterms:modified xsi:type="dcterms:W3CDTF">2026-03-06T09:42:36Z</dcterms:modified>
</cp:coreProperties>
</file>