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48" r:id="rId2"/>
  </p:sldMasterIdLst>
  <p:notesMasterIdLst>
    <p:notesMasterId r:id="rId41"/>
  </p:notesMasterIdLst>
  <p:sldIdLst>
    <p:sldId id="256" r:id="rId3"/>
    <p:sldId id="266" r:id="rId4"/>
    <p:sldId id="282" r:id="rId5"/>
    <p:sldId id="269" r:id="rId6"/>
    <p:sldId id="283" r:id="rId7"/>
    <p:sldId id="284" r:id="rId8"/>
    <p:sldId id="277" r:id="rId9"/>
    <p:sldId id="260" r:id="rId10"/>
    <p:sldId id="272" r:id="rId11"/>
    <p:sldId id="285" r:id="rId12"/>
    <p:sldId id="286" r:id="rId13"/>
    <p:sldId id="273" r:id="rId14"/>
    <p:sldId id="264" r:id="rId15"/>
    <p:sldId id="353" r:id="rId16"/>
    <p:sldId id="270" r:id="rId17"/>
    <p:sldId id="341" r:id="rId18"/>
    <p:sldId id="281" r:id="rId19"/>
    <p:sldId id="275" r:id="rId20"/>
    <p:sldId id="279" r:id="rId21"/>
    <p:sldId id="280" r:id="rId22"/>
    <p:sldId id="354" r:id="rId23"/>
    <p:sldId id="278" r:id="rId24"/>
    <p:sldId id="276" r:id="rId25"/>
    <p:sldId id="258" r:id="rId26"/>
    <p:sldId id="355" r:id="rId27"/>
    <p:sldId id="351" r:id="rId28"/>
    <p:sldId id="342" r:id="rId29"/>
    <p:sldId id="343" r:id="rId30"/>
    <p:sldId id="344" r:id="rId31"/>
    <p:sldId id="345" r:id="rId32"/>
    <p:sldId id="346" r:id="rId33"/>
    <p:sldId id="356" r:id="rId34"/>
    <p:sldId id="347" r:id="rId35"/>
    <p:sldId id="348" r:id="rId36"/>
    <p:sldId id="349" r:id="rId37"/>
    <p:sldId id="350" r:id="rId38"/>
    <p:sldId id="352" r:id="rId39"/>
    <p:sldId id="340" r:id="rId40"/>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34F622-3851-0396-6A8A-C3E71DE70C73}" name="Andy Chuang 莊易澄" initials="A莊" userId="S::andychuang@qnap.com::9f6e82e2-40fe-46a1-b2c7-8ffe10f2207b" providerId="AD"/>
  <p188:author id="{1D1C4557-1099-3A07-2387-B8951AB0BE77}" name="Sabrina Wang 王儷蓉" initials="SW" userId="S::sabrinawang@qnap.com::0f723a0d-84e9-4db2-a416-8cc30dcca406" providerId="AD"/>
  <p188:author id="{6DB8C190-3C95-A556-8DBC-66B0E70408E1}" name="Jason Hsu 許博傑" initials="JH許" userId="S::jasonhsu@qnap.com::037722cf-a7a4-45b3-87d9-a621b36907b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122"/>
    <a:srgbClr val="383328"/>
    <a:srgbClr val="E1BA87"/>
    <a:srgbClr val="D9C89F"/>
    <a:srgbClr val="C29B62"/>
    <a:srgbClr val="000000"/>
    <a:srgbClr val="51390F"/>
    <a:srgbClr val="D2994C"/>
    <a:srgbClr val="F2E1C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33B429-4859-FC0C-2BCC-58140462DF7F}" v="3" dt="2023-12-04T08:16:11.699"/>
    <p1510:client id="{D3792DD4-6E14-BD11-5697-8F135C738EA9}" v="486" dt="2023-12-04T06:40:41.187"/>
    <p1510:client id="{F7DC2FB8-B7A4-B04F-8E4F-DE7A269A4883}" v="860" dt="2023-12-04T05:59:13.886"/>
    <p1510:client id="{FD6B7476-FFF7-4536-A1E2-00EEE2C87D07}" v="23" dt="2023-12-04T08:16:31.156"/>
  </p1510:revLst>
</p1510:revInfo>
</file>

<file path=ppt/tableStyles.xml><?xml version="1.0" encoding="utf-8"?>
<a:tblStyleLst xmlns:a="http://schemas.openxmlformats.org/drawingml/2006/main" def="{5C22544A-7EE6-4342-B048-85BDC9FD1C3A}">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5976" autoAdjust="0"/>
  </p:normalViewPr>
  <p:slideViewPr>
    <p:cSldViewPr snapToGrid="0">
      <p:cViewPr varScale="1">
        <p:scale>
          <a:sx n="111" d="100"/>
          <a:sy n="111" d="100"/>
        </p:scale>
        <p:origin x="65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23DE-4BDC-AB9F-08FFDEE8402E}"/>
              </c:ext>
            </c:extLst>
          </c:dPt>
          <c:cat>
            <c:strRef>
              <c:f>工作表1!$A$2:$A$3</c:f>
              <c:strCache>
                <c:ptCount val="2"/>
                <c:pt idx="0">
                  <c:v>Upload</c:v>
                </c:pt>
                <c:pt idx="1">
                  <c:v>Download</c:v>
                </c:pt>
              </c:strCache>
            </c:strRef>
          </c:cat>
          <c:val>
            <c:numRef>
              <c:f>工作表1!$B$2:$B$3</c:f>
              <c:numCache>
                <c:formatCode>General</c:formatCode>
                <c:ptCount val="2"/>
                <c:pt idx="0">
                  <c:v>295</c:v>
                </c:pt>
                <c:pt idx="1">
                  <c:v>295</c:v>
                </c:pt>
              </c:numCache>
            </c:numRef>
          </c:val>
          <c:extLst>
            <c:ext xmlns:c16="http://schemas.microsoft.com/office/drawing/2014/chart" uri="{C3380CC4-5D6E-409C-BE32-E72D297353CC}">
              <c16:uniqueId val="{00000002-23DE-4BDC-AB9F-08FFDEE8402E}"/>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max val="400"/>
          <c:min val="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85000"/>
                        <a:lumOff val="15000"/>
                      </a:schemeClr>
                    </a:solidFill>
                    <a:latin typeface="+mn-lt"/>
                    <a:ea typeface="+mn-ea"/>
                    <a:cs typeface="+mn-ea"/>
                    <a:sym typeface="+mn-lt"/>
                  </a:defRPr>
                </a:pPr>
                <a:r>
                  <a:rPr lang="en-US" baseline="0">
                    <a:solidFill>
                      <a:schemeClr val="tx1">
                        <a:lumMod val="85000"/>
                        <a:lumOff val="15000"/>
                      </a:schemeClr>
                    </a:solidFill>
                  </a:rPr>
                  <a:t>MB/s</a:t>
                </a:r>
                <a:endParaRPr lang="zh-TW" baseline="0">
                  <a:solidFill>
                    <a:schemeClr val="tx1">
                      <a:lumMod val="85000"/>
                      <a:lumOff val="15000"/>
                    </a:schemeClr>
                  </a:solidFill>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85000"/>
                      <a:lumOff val="1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85000"/>
                    <a:lumOff val="15000"/>
                  </a:schemeClr>
                </a:solidFill>
                <a:latin typeface="+mn-lt"/>
                <a:ea typeface="+mn-ea"/>
                <a:cs typeface="+mn-ea"/>
                <a:sym typeface="+mn-lt"/>
              </a:defRPr>
            </a:pPr>
            <a:endParaRPr lang="zh-TW"/>
          </a:p>
        </c:txPr>
        <c:crossAx val="572774864"/>
        <c:crosses val="autoZero"/>
        <c:crossBetween val="between"/>
        <c:majorUnit val="200"/>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FB71-4A16-B7ED-167E3AD816C5}"/>
              </c:ext>
            </c:extLst>
          </c:dPt>
          <c:cat>
            <c:strRef>
              <c:f>工作表1!$A$2:$A$3</c:f>
              <c:strCache>
                <c:ptCount val="2"/>
                <c:pt idx="0">
                  <c:v>Write</c:v>
                </c:pt>
                <c:pt idx="1">
                  <c:v>Read</c:v>
                </c:pt>
              </c:strCache>
            </c:strRef>
          </c:cat>
          <c:val>
            <c:numRef>
              <c:f>工作表1!$B$2:$B$3</c:f>
              <c:numCache>
                <c:formatCode>General</c:formatCode>
                <c:ptCount val="2"/>
                <c:pt idx="0">
                  <c:v>1182</c:v>
                </c:pt>
                <c:pt idx="1">
                  <c:v>1181</c:v>
                </c:pt>
              </c:numCache>
            </c:numRef>
          </c:val>
          <c:extLst>
            <c:ext xmlns:c16="http://schemas.microsoft.com/office/drawing/2014/chart" uri="{C3380CC4-5D6E-409C-BE32-E72D297353CC}">
              <c16:uniqueId val="{00000002-FB71-4A16-B7ED-167E3AD816C5}"/>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max val="1500"/>
          <c:min val="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85000"/>
                        <a:lumOff val="15000"/>
                      </a:schemeClr>
                    </a:solidFill>
                    <a:latin typeface="+mn-lt"/>
                    <a:ea typeface="+mn-ea"/>
                    <a:cs typeface="+mn-ea"/>
                    <a:sym typeface="+mn-lt"/>
                  </a:defRPr>
                </a:pPr>
                <a:r>
                  <a:rPr lang="en-US" baseline="0">
                    <a:solidFill>
                      <a:schemeClr val="tx1">
                        <a:lumMod val="85000"/>
                        <a:lumOff val="15000"/>
                      </a:schemeClr>
                    </a:solidFill>
                  </a:rPr>
                  <a:t>MB/s</a:t>
                </a:r>
                <a:endParaRPr lang="zh-TW" baseline="0">
                  <a:solidFill>
                    <a:schemeClr val="tx1">
                      <a:lumMod val="85000"/>
                      <a:lumOff val="15000"/>
                    </a:schemeClr>
                  </a:solidFill>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85000"/>
                      <a:lumOff val="1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85000"/>
                    <a:lumOff val="15000"/>
                  </a:schemeClr>
                </a:solidFill>
                <a:latin typeface="+mn-lt"/>
                <a:ea typeface="+mn-ea"/>
                <a:cs typeface="+mn-ea"/>
                <a:sym typeface="+mn-lt"/>
              </a:defRPr>
            </a:pPr>
            <a:endParaRPr lang="zh-TW"/>
          </a:p>
        </c:txPr>
        <c:crossAx val="572774864"/>
        <c:crosses val="autoZero"/>
        <c:crossBetween val="between"/>
        <c:majorUnit val="500"/>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341FA3-CA0C-430B-956B-13E8277D0C00}" type="datetimeFigureOut">
              <a:rPr lang="zh-TW" altLang="en-US" smtClean="0"/>
              <a:t>2026/3/6</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ABDE61-1E53-4880-BD9D-4CD550CDABC6}" type="slidenum">
              <a:rPr lang="zh-TW" altLang="en-US" smtClean="0"/>
              <a:t>‹#›</a:t>
            </a:fld>
            <a:endParaRPr lang="zh-TW" altLang="en-US"/>
          </a:p>
        </p:txBody>
      </p:sp>
    </p:spTree>
    <p:extLst>
      <p:ext uri="{BB962C8B-B14F-4D97-AF65-F5344CB8AC3E}">
        <p14:creationId xmlns:p14="http://schemas.microsoft.com/office/powerpoint/2010/main" val="2399660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a:t>
            </a:fld>
            <a:endParaRPr lang="zh-TW" altLang="en-US"/>
          </a:p>
        </p:txBody>
      </p:sp>
    </p:spTree>
    <p:extLst>
      <p:ext uri="{BB962C8B-B14F-4D97-AF65-F5344CB8AC3E}">
        <p14:creationId xmlns:p14="http://schemas.microsoft.com/office/powerpoint/2010/main" val="3748036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ea typeface="新細明體"/>
              <a:cs typeface="+mn-lt"/>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13</a:t>
            </a:fld>
            <a:endParaRPr lang="zh-TW" altLang="en-US"/>
          </a:p>
        </p:txBody>
      </p:sp>
    </p:spTree>
    <p:extLst>
      <p:ext uri="{BB962C8B-B14F-4D97-AF65-F5344CB8AC3E}">
        <p14:creationId xmlns:p14="http://schemas.microsoft.com/office/powerpoint/2010/main" val="2882852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zh-TW" altLang="en-US" dirty="0">
              <a:ea typeface="新細明體"/>
              <a:cs typeface="Calibri"/>
            </a:endParaRPr>
          </a:p>
        </p:txBody>
      </p:sp>
    </p:spTree>
    <p:extLst>
      <p:ext uri="{BB962C8B-B14F-4D97-AF65-F5344CB8AC3E}">
        <p14:creationId xmlns:p14="http://schemas.microsoft.com/office/powerpoint/2010/main" val="1486421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zh-TW" dirty="0">
              <a:ea typeface="新細明體"/>
            </a:endParaRPr>
          </a:p>
        </p:txBody>
      </p:sp>
    </p:spTree>
    <p:extLst>
      <p:ext uri="{BB962C8B-B14F-4D97-AF65-F5344CB8AC3E}">
        <p14:creationId xmlns:p14="http://schemas.microsoft.com/office/powerpoint/2010/main" val="1269646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Shape 725"/>
          <p:cNvSpPr txBox="1"/>
          <p:nvPr/>
        </p:nvSpPr>
        <p:spPr>
          <a:xfrm>
            <a:off x="3887788" y="8689975"/>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16</a:t>
            </a:fld>
            <a:endParaRPr sz="1300" b="0" i="0" u="none" strike="noStrike" cap="none">
              <a:solidFill>
                <a:schemeClr val="dk1"/>
              </a:solidFill>
              <a:latin typeface="Calibri"/>
              <a:ea typeface="Calibri"/>
              <a:cs typeface="Calibri"/>
              <a:sym typeface="Calibri"/>
            </a:endParaRPr>
          </a:p>
        </p:txBody>
      </p:sp>
      <p:sp>
        <p:nvSpPr>
          <p:cNvPr id="726" name="Shape 726"/>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27" name="Shape 727"/>
          <p:cNvSpPr txBox="1">
            <a:spLocks noGrp="1"/>
          </p:cNvSpPr>
          <p:nvPr>
            <p:ph type="body" idx="1"/>
          </p:nvPr>
        </p:nvSpPr>
        <p:spPr>
          <a:xfrm>
            <a:off x="914400" y="4343400"/>
            <a:ext cx="5029200" cy="4114800"/>
          </a:xfrm>
          <a:prstGeom prst="rect">
            <a:avLst/>
          </a:prstGeom>
          <a:noFill/>
          <a:ln>
            <a:noFill/>
          </a:ln>
        </p:spPr>
        <p:txBody>
          <a:bodyPr spcFirstLastPara="1" wrap="square" lIns="94800" tIns="47400" rIns="94800" bIns="47400" anchor="t" anchorCtr="0">
            <a:noAutofit/>
          </a:bodyPr>
          <a:lstStyle/>
          <a:p>
            <a:pPr>
              <a:buSzPts val="1100"/>
            </a:pPr>
            <a:endParaRPr lang="zh-TW" altLang="en-US" dirty="0">
              <a:solidFill>
                <a:schemeClr val="dk1"/>
              </a:solidFill>
              <a:latin typeface="Calibri"/>
              <a:ea typeface="Calibri"/>
              <a:cs typeface="Calibri"/>
            </a:endParaRPr>
          </a:p>
        </p:txBody>
      </p:sp>
    </p:spTree>
    <p:extLst>
      <p:ext uri="{BB962C8B-B14F-4D97-AF65-F5344CB8AC3E}">
        <p14:creationId xmlns:p14="http://schemas.microsoft.com/office/powerpoint/2010/main" val="783404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zh-TW" altLang="en-US">
              <a:ea typeface="新細明體"/>
              <a:cs typeface="Calibri"/>
            </a:endParaRPr>
          </a:p>
        </p:txBody>
      </p:sp>
    </p:spTree>
    <p:extLst>
      <p:ext uri="{BB962C8B-B14F-4D97-AF65-F5344CB8AC3E}">
        <p14:creationId xmlns:p14="http://schemas.microsoft.com/office/powerpoint/2010/main" val="786330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zh-TW" altLang="en-US" dirty="0">
              <a:ea typeface="新細明體"/>
              <a:cs typeface="Calibri"/>
            </a:endParaRPr>
          </a:p>
        </p:txBody>
      </p:sp>
    </p:spTree>
    <p:extLst>
      <p:ext uri="{BB962C8B-B14F-4D97-AF65-F5344CB8AC3E}">
        <p14:creationId xmlns:p14="http://schemas.microsoft.com/office/powerpoint/2010/main" val="3850931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ea typeface="新細明體"/>
              <a:cs typeface="Calibri"/>
            </a:endParaRPr>
          </a:p>
        </p:txBody>
      </p:sp>
    </p:spTree>
    <p:extLst>
      <p:ext uri="{BB962C8B-B14F-4D97-AF65-F5344CB8AC3E}">
        <p14:creationId xmlns:p14="http://schemas.microsoft.com/office/powerpoint/2010/main" val="4000249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zh-TW" altLang="en-US" dirty="0">
              <a:ea typeface="新細明體"/>
              <a:cs typeface="Calibri"/>
            </a:endParaRPr>
          </a:p>
        </p:txBody>
      </p:sp>
    </p:spTree>
    <p:extLst>
      <p:ext uri="{BB962C8B-B14F-4D97-AF65-F5344CB8AC3E}">
        <p14:creationId xmlns:p14="http://schemas.microsoft.com/office/powerpoint/2010/main" val="2162880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zh-TW" altLang="en-US" dirty="0">
              <a:ea typeface="新細明體"/>
              <a:cs typeface="Calibri"/>
            </a:endParaRPr>
          </a:p>
        </p:txBody>
      </p:sp>
    </p:spTree>
    <p:extLst>
      <p:ext uri="{BB962C8B-B14F-4D97-AF65-F5344CB8AC3E}">
        <p14:creationId xmlns:p14="http://schemas.microsoft.com/office/powerpoint/2010/main" val="4010480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zh-TW" altLang="en-US" dirty="0">
              <a:ea typeface="新細明體"/>
              <a:cs typeface="Calibri"/>
            </a:endParaRPr>
          </a:p>
        </p:txBody>
      </p:sp>
    </p:spTree>
    <p:extLst>
      <p:ext uri="{BB962C8B-B14F-4D97-AF65-F5344CB8AC3E}">
        <p14:creationId xmlns:p14="http://schemas.microsoft.com/office/powerpoint/2010/main" val="530333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ea typeface="等线"/>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a:t>
            </a:fld>
            <a:endParaRPr lang="zh-TW" altLang="en-US"/>
          </a:p>
        </p:txBody>
      </p:sp>
    </p:spTree>
    <p:extLst>
      <p:ext uri="{BB962C8B-B14F-4D97-AF65-F5344CB8AC3E}">
        <p14:creationId xmlns:p14="http://schemas.microsoft.com/office/powerpoint/2010/main" val="422246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23</a:t>
            </a:fld>
            <a:endParaRPr lang="zh-TW" altLang="en-US"/>
          </a:p>
        </p:txBody>
      </p:sp>
    </p:spTree>
    <p:extLst>
      <p:ext uri="{BB962C8B-B14F-4D97-AF65-F5344CB8AC3E}">
        <p14:creationId xmlns:p14="http://schemas.microsoft.com/office/powerpoint/2010/main" val="2265680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cs typeface="+mn-lt"/>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24</a:t>
            </a:fld>
            <a:endParaRPr lang="zh-TW" altLang="en-US"/>
          </a:p>
        </p:txBody>
      </p:sp>
    </p:spTree>
    <p:extLst>
      <p:ext uri="{BB962C8B-B14F-4D97-AF65-F5344CB8AC3E}">
        <p14:creationId xmlns:p14="http://schemas.microsoft.com/office/powerpoint/2010/main" val="3002632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cs typeface="+mn-lt"/>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25</a:t>
            </a:fld>
            <a:endParaRPr lang="zh-TW" altLang="en-US"/>
          </a:p>
        </p:txBody>
      </p:sp>
    </p:spTree>
    <p:extLst>
      <p:ext uri="{BB962C8B-B14F-4D97-AF65-F5344CB8AC3E}">
        <p14:creationId xmlns:p14="http://schemas.microsoft.com/office/powerpoint/2010/main" val="4287026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ea typeface="Calibri"/>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26</a:t>
            </a:fld>
            <a:endParaRPr lang="zh-TW" altLang="en-US"/>
          </a:p>
        </p:txBody>
      </p:sp>
    </p:spTree>
    <p:extLst>
      <p:ext uri="{BB962C8B-B14F-4D97-AF65-F5344CB8AC3E}">
        <p14:creationId xmlns:p14="http://schemas.microsoft.com/office/powerpoint/2010/main" val="1116974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ea typeface="新細明體"/>
              <a:cs typeface="Calibri"/>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27</a:t>
            </a:fld>
            <a:endParaRPr lang="zh-TW" altLang="en-US"/>
          </a:p>
        </p:txBody>
      </p:sp>
    </p:spTree>
    <p:extLst>
      <p:ext uri="{BB962C8B-B14F-4D97-AF65-F5344CB8AC3E}">
        <p14:creationId xmlns:p14="http://schemas.microsoft.com/office/powerpoint/2010/main" val="2705539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ea typeface="新細明體"/>
              <a:cs typeface="Calibri"/>
            </a:endParaRPr>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134DBAD-4833-584E-ACDA-B6AB6135B046}" type="slidenum">
              <a:rPr kumimoji="1" lang="zh-TW"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1" lang="zh-TW"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87116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ea typeface="新細明體"/>
              <a:cs typeface="Calibri"/>
            </a:endParaRPr>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DECBF60-BD95-FB4C-91CE-6D01F0698F47}" type="slidenum">
              <a:rPr kumimoji="1" lang="zh-TW"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1" lang="zh-TW"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09782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cs typeface="Calibri"/>
            </a:endParaRPr>
          </a:p>
        </p:txBody>
      </p:sp>
      <p:sp>
        <p:nvSpPr>
          <p:cNvPr id="4" name="投影片編號版面配置區 3"/>
          <p:cNvSpPr>
            <a:spLocks noGrp="1"/>
          </p:cNvSpPr>
          <p:nvPr>
            <p:ph type="sldNum" sz="quarter" idx="5"/>
          </p:nvPr>
        </p:nvSpPr>
        <p:spPr/>
        <p:txBody>
          <a:bodyPr/>
          <a:lstStyle/>
          <a:p>
            <a:fld id="{93ABDE61-1E53-4880-BD9D-4CD550CDABC6}" type="slidenum">
              <a:rPr lang="zh-TW" altLang="en-US" smtClean="0"/>
              <a:t>30</a:t>
            </a:fld>
            <a:endParaRPr lang="zh-TW" altLang="en-US"/>
          </a:p>
        </p:txBody>
      </p:sp>
    </p:spTree>
    <p:extLst>
      <p:ext uri="{BB962C8B-B14F-4D97-AF65-F5344CB8AC3E}">
        <p14:creationId xmlns:p14="http://schemas.microsoft.com/office/powerpoint/2010/main" val="102662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ea typeface="新細明體"/>
              <a:cs typeface="Calibri"/>
            </a:endParaRPr>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8E944ED-08EB-4D93-ACE1-7399A139B7A7}" type="slidenum">
              <a:rPr kumimoji="0" lang="en-US" altLang="zh-TW"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57519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ea typeface="新細明體"/>
              <a:cs typeface="Calibri"/>
            </a:endParaRPr>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8E944ED-08EB-4D93-ACE1-7399A139B7A7}" type="slidenum">
              <a:rPr kumimoji="0" lang="en-US" altLang="zh-TW"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15868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4</a:t>
            </a:fld>
            <a:endParaRPr lang="zh-TW" altLang="en-US"/>
          </a:p>
        </p:txBody>
      </p:sp>
    </p:spTree>
    <p:extLst>
      <p:ext uri="{BB962C8B-B14F-4D97-AF65-F5344CB8AC3E}">
        <p14:creationId xmlns:p14="http://schemas.microsoft.com/office/powerpoint/2010/main" val="30300918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cs typeface="Calibri"/>
            </a:endParaRPr>
          </a:p>
        </p:txBody>
      </p:sp>
      <p:sp>
        <p:nvSpPr>
          <p:cNvPr id="4" name="投影片編號版面配置區 3"/>
          <p:cNvSpPr>
            <a:spLocks noGrp="1"/>
          </p:cNvSpPr>
          <p:nvPr>
            <p:ph type="sldNum" sz="quarter" idx="5"/>
          </p:nvPr>
        </p:nvSpPr>
        <p:spPr/>
        <p:txBody>
          <a:bodyPr/>
          <a:lstStyle/>
          <a:p>
            <a:fld id="{93ABDE61-1E53-4880-BD9D-4CD550CDABC6}" type="slidenum">
              <a:rPr lang="zh-TW" altLang="en-US" smtClean="0"/>
              <a:t>33</a:t>
            </a:fld>
            <a:endParaRPr lang="zh-TW" altLang="en-US"/>
          </a:p>
        </p:txBody>
      </p:sp>
    </p:spTree>
    <p:extLst>
      <p:ext uri="{BB962C8B-B14F-4D97-AF65-F5344CB8AC3E}">
        <p14:creationId xmlns:p14="http://schemas.microsoft.com/office/powerpoint/2010/main" val="29589777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ea typeface="新細明體"/>
              <a:cs typeface="Calibri"/>
            </a:endParaRPr>
          </a:p>
        </p:txBody>
      </p:sp>
      <p:sp>
        <p:nvSpPr>
          <p:cNvPr id="4" name="投影片編號版面配置區 3"/>
          <p:cNvSpPr>
            <a:spLocks noGrp="1"/>
          </p:cNvSpPr>
          <p:nvPr>
            <p:ph type="sldNum" sz="quarter" idx="5"/>
          </p:nvPr>
        </p:nvSpPr>
        <p:spPr/>
        <p:txBody>
          <a:bodyPr/>
          <a:lstStyle/>
          <a:p>
            <a:fld id="{E21BAAED-B32E-9E47-A175-32DE969A6369}" type="slidenum">
              <a:rPr lang="en-TW" smtClean="0"/>
              <a:t>34</a:t>
            </a:fld>
            <a:endParaRPr lang="en-TW"/>
          </a:p>
        </p:txBody>
      </p:sp>
    </p:spTree>
    <p:extLst>
      <p:ext uri="{BB962C8B-B14F-4D97-AF65-F5344CB8AC3E}">
        <p14:creationId xmlns:p14="http://schemas.microsoft.com/office/powerpoint/2010/main" val="377835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b="1" dirty="0">
              <a:ea typeface="新細明體"/>
              <a:cs typeface="Calibri"/>
            </a:endParaRPr>
          </a:p>
        </p:txBody>
      </p:sp>
      <p:sp>
        <p:nvSpPr>
          <p:cNvPr id="4" name="投影片編號版面配置區 3"/>
          <p:cNvSpPr>
            <a:spLocks noGrp="1"/>
          </p:cNvSpPr>
          <p:nvPr>
            <p:ph type="sldNum" sz="quarter" idx="5"/>
          </p:nvPr>
        </p:nvSpPr>
        <p:spPr/>
        <p:txBody>
          <a:bodyPr/>
          <a:lstStyle/>
          <a:p>
            <a:fld id="{E21BAAED-B32E-9E47-A175-32DE969A6369}" type="slidenum">
              <a:rPr lang="en-TW" smtClean="0"/>
              <a:t>35</a:t>
            </a:fld>
            <a:endParaRPr lang="en-TW"/>
          </a:p>
        </p:txBody>
      </p:sp>
    </p:spTree>
    <p:extLst>
      <p:ext uri="{BB962C8B-B14F-4D97-AF65-F5344CB8AC3E}">
        <p14:creationId xmlns:p14="http://schemas.microsoft.com/office/powerpoint/2010/main" val="24860963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cs typeface="Calibri"/>
            </a:endParaRPr>
          </a:p>
        </p:txBody>
      </p:sp>
      <p:sp>
        <p:nvSpPr>
          <p:cNvPr id="4" name="投影片編號版面配置區 3"/>
          <p:cNvSpPr>
            <a:spLocks noGrp="1"/>
          </p:cNvSpPr>
          <p:nvPr>
            <p:ph type="sldNum" sz="quarter" idx="5"/>
          </p:nvPr>
        </p:nvSpPr>
        <p:spPr/>
        <p:txBody>
          <a:bodyPr/>
          <a:lstStyle/>
          <a:p>
            <a:fld id="{93ABDE61-1E53-4880-BD9D-4CD550CDABC6}" type="slidenum">
              <a:rPr lang="zh-TW" altLang="en-US" smtClean="0"/>
              <a:t>36</a:t>
            </a:fld>
            <a:endParaRPr lang="zh-TW" altLang="en-US"/>
          </a:p>
        </p:txBody>
      </p:sp>
    </p:spTree>
    <p:extLst>
      <p:ext uri="{BB962C8B-B14F-4D97-AF65-F5344CB8AC3E}">
        <p14:creationId xmlns:p14="http://schemas.microsoft.com/office/powerpoint/2010/main" val="10971834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cs typeface="Calibri"/>
            </a:endParaRPr>
          </a:p>
        </p:txBody>
      </p:sp>
      <p:sp>
        <p:nvSpPr>
          <p:cNvPr id="4" name="投影片編號版面配置區 3"/>
          <p:cNvSpPr>
            <a:spLocks noGrp="1"/>
          </p:cNvSpPr>
          <p:nvPr>
            <p:ph type="sldNum" sz="quarter" idx="5"/>
          </p:nvPr>
        </p:nvSpPr>
        <p:spPr/>
        <p:txBody>
          <a:bodyPr/>
          <a:lstStyle/>
          <a:p>
            <a:fld id="{93ABDE61-1E53-4880-BD9D-4CD550CDABC6}" type="slidenum">
              <a:rPr lang="zh-TW" altLang="en-US" smtClean="0"/>
              <a:t>37</a:t>
            </a:fld>
            <a:endParaRPr lang="zh-TW" altLang="en-US"/>
          </a:p>
        </p:txBody>
      </p:sp>
    </p:spTree>
    <p:extLst>
      <p:ext uri="{BB962C8B-B14F-4D97-AF65-F5344CB8AC3E}">
        <p14:creationId xmlns:p14="http://schemas.microsoft.com/office/powerpoint/2010/main" val="17375114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38</a:t>
            </a:fld>
            <a:endParaRPr lang="zh-TW" altLang="en-US"/>
          </a:p>
        </p:txBody>
      </p:sp>
    </p:spTree>
    <p:extLst>
      <p:ext uri="{BB962C8B-B14F-4D97-AF65-F5344CB8AC3E}">
        <p14:creationId xmlns:p14="http://schemas.microsoft.com/office/powerpoint/2010/main" val="2544128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cs typeface="Calibri"/>
            </a:endParaRPr>
          </a:p>
        </p:txBody>
      </p:sp>
      <p:sp>
        <p:nvSpPr>
          <p:cNvPr id="4" name="投影片編號版面配置區 3"/>
          <p:cNvSpPr>
            <a:spLocks noGrp="1"/>
          </p:cNvSpPr>
          <p:nvPr>
            <p:ph type="sldNum" sz="quarter" idx="5"/>
          </p:nvPr>
        </p:nvSpPr>
        <p:spPr/>
        <p:txBody>
          <a:bodyPr/>
          <a:lstStyle/>
          <a:p>
            <a:fld id="{93ABDE61-1E53-4880-BD9D-4CD550CDABC6}" type="slidenum">
              <a:rPr lang="zh-TW" altLang="en-US" smtClean="0"/>
              <a:t>5</a:t>
            </a:fld>
            <a:endParaRPr lang="zh-TW" altLang="en-US"/>
          </a:p>
        </p:txBody>
      </p:sp>
    </p:spTree>
    <p:extLst>
      <p:ext uri="{BB962C8B-B14F-4D97-AF65-F5344CB8AC3E}">
        <p14:creationId xmlns:p14="http://schemas.microsoft.com/office/powerpoint/2010/main" val="1623509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cs typeface="Calibri"/>
            </a:endParaRPr>
          </a:p>
        </p:txBody>
      </p:sp>
      <p:sp>
        <p:nvSpPr>
          <p:cNvPr id="4" name="投影片編號版面配置區 3"/>
          <p:cNvSpPr>
            <a:spLocks noGrp="1"/>
          </p:cNvSpPr>
          <p:nvPr>
            <p:ph type="sldNum" sz="quarter" idx="5"/>
          </p:nvPr>
        </p:nvSpPr>
        <p:spPr/>
        <p:txBody>
          <a:bodyPr/>
          <a:lstStyle/>
          <a:p>
            <a:fld id="{93ABDE61-1E53-4880-BD9D-4CD550CDABC6}" type="slidenum">
              <a:rPr lang="zh-TW" altLang="en-US" smtClean="0"/>
              <a:t>6</a:t>
            </a:fld>
            <a:endParaRPr lang="zh-TW" altLang="en-US"/>
          </a:p>
        </p:txBody>
      </p:sp>
    </p:spTree>
    <p:extLst>
      <p:ext uri="{BB962C8B-B14F-4D97-AF65-F5344CB8AC3E}">
        <p14:creationId xmlns:p14="http://schemas.microsoft.com/office/powerpoint/2010/main" val="160324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9</a:t>
            </a:fld>
            <a:endParaRPr lang="zh-TW" altLang="en-US"/>
          </a:p>
        </p:txBody>
      </p:sp>
    </p:spTree>
    <p:extLst>
      <p:ext uri="{BB962C8B-B14F-4D97-AF65-F5344CB8AC3E}">
        <p14:creationId xmlns:p14="http://schemas.microsoft.com/office/powerpoint/2010/main" val="1708395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cs typeface="Calibri"/>
            </a:endParaRPr>
          </a:p>
        </p:txBody>
      </p:sp>
      <p:sp>
        <p:nvSpPr>
          <p:cNvPr id="4" name="投影片編號版面配置區 3"/>
          <p:cNvSpPr>
            <a:spLocks noGrp="1"/>
          </p:cNvSpPr>
          <p:nvPr>
            <p:ph type="sldNum" sz="quarter" idx="5"/>
          </p:nvPr>
        </p:nvSpPr>
        <p:spPr/>
        <p:txBody>
          <a:bodyPr/>
          <a:lstStyle/>
          <a:p>
            <a:fld id="{93ABDE61-1E53-4880-BD9D-4CD550CDABC6}" type="slidenum">
              <a:rPr lang="zh-TW" altLang="en-US" smtClean="0"/>
              <a:t>10</a:t>
            </a:fld>
            <a:endParaRPr lang="zh-TW" altLang="en-US"/>
          </a:p>
        </p:txBody>
      </p:sp>
    </p:spTree>
    <p:extLst>
      <p:ext uri="{BB962C8B-B14F-4D97-AF65-F5344CB8AC3E}">
        <p14:creationId xmlns:p14="http://schemas.microsoft.com/office/powerpoint/2010/main" val="3132390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cs typeface="Calibri"/>
            </a:endParaRPr>
          </a:p>
        </p:txBody>
      </p:sp>
      <p:sp>
        <p:nvSpPr>
          <p:cNvPr id="4" name="投影片編號版面配置區 3"/>
          <p:cNvSpPr>
            <a:spLocks noGrp="1"/>
          </p:cNvSpPr>
          <p:nvPr>
            <p:ph type="sldNum" sz="quarter" idx="5"/>
          </p:nvPr>
        </p:nvSpPr>
        <p:spPr/>
        <p:txBody>
          <a:bodyPr/>
          <a:lstStyle/>
          <a:p>
            <a:fld id="{93ABDE61-1E53-4880-BD9D-4CD550CDABC6}" type="slidenum">
              <a:rPr lang="zh-TW" altLang="en-US" smtClean="0"/>
              <a:t>11</a:t>
            </a:fld>
            <a:endParaRPr lang="zh-TW" altLang="en-US"/>
          </a:p>
        </p:txBody>
      </p:sp>
    </p:spTree>
    <p:extLst>
      <p:ext uri="{BB962C8B-B14F-4D97-AF65-F5344CB8AC3E}">
        <p14:creationId xmlns:p14="http://schemas.microsoft.com/office/powerpoint/2010/main" val="3939212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12</a:t>
            </a:fld>
            <a:endParaRPr lang="zh-TW" altLang="en-US"/>
          </a:p>
        </p:txBody>
      </p:sp>
    </p:spTree>
    <p:extLst>
      <p:ext uri="{BB962C8B-B14F-4D97-AF65-F5344CB8AC3E}">
        <p14:creationId xmlns:p14="http://schemas.microsoft.com/office/powerpoint/2010/main" val="2005148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5.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5.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5.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5.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6.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29D67FAD-C3CF-434C-B4F9-138700E50252}" type="datetimeFigureOut">
              <a:rPr lang="zh-TW" altLang="en-US" smtClean="0"/>
              <a:t>2026/3/6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C208C48-28FB-4C92-B851-71CD296B8C71}" type="slidenum">
              <a:rPr lang="zh-TW" altLang="en-US" smtClean="0"/>
              <a:t>‹#›</a:t>
            </a:fld>
            <a:endParaRPr lang="zh-TW" altLang="en-US"/>
          </a:p>
        </p:txBody>
      </p:sp>
    </p:spTree>
    <p:extLst>
      <p:ext uri="{BB962C8B-B14F-4D97-AF65-F5344CB8AC3E}">
        <p14:creationId xmlns:p14="http://schemas.microsoft.com/office/powerpoint/2010/main" val="771392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29D67FAD-C3CF-434C-B4F9-138700E50252}" type="datetimeFigureOut">
              <a:rPr lang="zh-TW" altLang="en-US" smtClean="0"/>
              <a:t>2026/3/6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C208C48-28FB-4C92-B851-71CD296B8C71}" type="slidenum">
              <a:rPr lang="zh-TW" altLang="en-US" smtClean="0"/>
              <a:t>‹#›</a:t>
            </a:fld>
            <a:endParaRPr lang="zh-TW" altLang="en-US"/>
          </a:p>
        </p:txBody>
      </p:sp>
    </p:spTree>
    <p:extLst>
      <p:ext uri="{BB962C8B-B14F-4D97-AF65-F5344CB8AC3E}">
        <p14:creationId xmlns:p14="http://schemas.microsoft.com/office/powerpoint/2010/main" val="59652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29D67FAD-C3CF-434C-B4F9-138700E50252}" type="datetimeFigureOut">
              <a:rPr lang="zh-TW" altLang="en-US" smtClean="0"/>
              <a:t>2026/3/6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C208C48-28FB-4C92-B851-71CD296B8C71}" type="slidenum">
              <a:rPr lang="zh-TW" altLang="en-US" smtClean="0"/>
              <a:t>‹#›</a:t>
            </a:fld>
            <a:endParaRPr lang="zh-TW" altLang="en-US"/>
          </a:p>
        </p:txBody>
      </p:sp>
    </p:spTree>
    <p:extLst>
      <p:ext uri="{BB962C8B-B14F-4D97-AF65-F5344CB8AC3E}">
        <p14:creationId xmlns:p14="http://schemas.microsoft.com/office/powerpoint/2010/main" val="3197806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stretch>
            <a:fillRect/>
          </a:stretch>
        </p:blipFill>
        <p:spPr>
          <a:xfrm>
            <a:off x="185737" y="1533525"/>
            <a:ext cx="11820525" cy="5324474"/>
          </a:xfrm>
          <a:prstGeom prst="rect">
            <a:avLst/>
          </a:prstGeom>
        </p:spPr>
      </p:pic>
      <p:pic>
        <p:nvPicPr>
          <p:cNvPr id="6" name="圖片 5" descr="一張含有 螢幕擷取畫面, 黑色 的圖片&#10;&#10;自動產生的描述">
            <a:extLst>
              <a:ext uri="{FF2B5EF4-FFF2-40B4-BE49-F238E27FC236}">
                <a16:creationId xmlns:a16="http://schemas.microsoft.com/office/drawing/2014/main" id="{87F54CBA-CA0D-5E4D-513F-ED8C2552E3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46281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stretch>
            <a:fillRect/>
          </a:stretch>
        </p:blipFill>
        <p:spPr>
          <a:xfrm>
            <a:off x="185737" y="1533525"/>
            <a:ext cx="11820525" cy="5324474"/>
          </a:xfrm>
          <a:prstGeom prst="rect">
            <a:avLst/>
          </a:prstGeom>
        </p:spPr>
      </p:pic>
      <p:pic>
        <p:nvPicPr>
          <p:cNvPr id="6" name="圖片 5" descr="一張含有 螢幕擷取畫面, 黑色 的圖片&#10;&#10;自動產生的描述">
            <a:extLst>
              <a:ext uri="{FF2B5EF4-FFF2-40B4-BE49-F238E27FC236}">
                <a16:creationId xmlns:a16="http://schemas.microsoft.com/office/drawing/2014/main" id="{87F54CBA-CA0D-5E4D-513F-ED8C2552E3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圓角 1">
            <a:extLst>
              <a:ext uri="{FF2B5EF4-FFF2-40B4-BE49-F238E27FC236}">
                <a16:creationId xmlns:a16="http://schemas.microsoft.com/office/drawing/2014/main" id="{40E14FF9-F7AC-4F2B-9990-03B7759A7B8F}"/>
              </a:ext>
            </a:extLst>
          </p:cNvPr>
          <p:cNvSpPr/>
          <p:nvPr userDrawn="1"/>
        </p:nvSpPr>
        <p:spPr>
          <a:xfrm>
            <a:off x="368214" y="1838528"/>
            <a:ext cx="11452225" cy="5019472"/>
          </a:xfrm>
          <a:prstGeom prst="roundRect">
            <a:avLst>
              <a:gd name="adj" fmla="val 0"/>
            </a:avLst>
          </a:prstGeom>
          <a:gradFill>
            <a:gsLst>
              <a:gs pos="0">
                <a:schemeClr val="bg1">
                  <a:lumMod val="95000"/>
                </a:schemeClr>
              </a:gs>
              <a:gs pos="100000">
                <a:schemeClr val="bg1">
                  <a:lumMod val="75000"/>
                </a:schemeClr>
              </a:gs>
            </a:gsLst>
            <a:lin ang="5400000" scaled="1"/>
          </a:gradFill>
          <a:ln>
            <a:gradFill>
              <a:gsLst>
                <a:gs pos="0">
                  <a:srgbClr val="979285"/>
                </a:gs>
                <a:gs pos="100000">
                  <a:srgbClr val="3A270E"/>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34497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stretch>
            <a:fillRect/>
          </a:stretch>
        </p:blipFill>
        <p:spPr>
          <a:xfrm>
            <a:off x="185737" y="1533525"/>
            <a:ext cx="11820525" cy="5324474"/>
          </a:xfrm>
          <a:prstGeom prst="rect">
            <a:avLst/>
          </a:prstGeom>
        </p:spPr>
      </p:pic>
      <p:pic>
        <p:nvPicPr>
          <p:cNvPr id="2" name="圖片 1" descr="一張含有 電子產品, 電子裝置, 筆記型電腦, 駕駛 的圖片&#10;&#10;自動產生的描述">
            <a:extLst>
              <a:ext uri="{FF2B5EF4-FFF2-40B4-BE49-F238E27FC236}">
                <a16:creationId xmlns:a16="http://schemas.microsoft.com/office/drawing/2014/main" id="{48C7BF3E-5B7E-31A7-8D07-A3E0F65B9DE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719" t="4146" r="5719" b="7282"/>
          <a:stretch/>
        </p:blipFill>
        <p:spPr>
          <a:xfrm>
            <a:off x="0" y="0"/>
            <a:ext cx="12192000" cy="6858000"/>
          </a:xfrm>
          <a:prstGeom prst="rect">
            <a:avLst/>
          </a:prstGeom>
        </p:spPr>
      </p:pic>
    </p:spTree>
    <p:extLst>
      <p:ext uri="{BB962C8B-B14F-4D97-AF65-F5344CB8AC3E}">
        <p14:creationId xmlns:p14="http://schemas.microsoft.com/office/powerpoint/2010/main" val="3585558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自訂版面配置">
    <p:spTree>
      <p:nvGrpSpPr>
        <p:cNvPr id="1" name=""/>
        <p:cNvGrpSpPr/>
        <p:nvPr/>
      </p:nvGrpSpPr>
      <p:grpSpPr>
        <a:xfrm>
          <a:off x="0" y="0"/>
          <a:ext cx="0" cy="0"/>
          <a:chOff x="0" y="0"/>
          <a:chExt cx="0" cy="0"/>
        </a:xfrm>
      </p:grpSpPr>
      <p:pic>
        <p:nvPicPr>
          <p:cNvPr id="8" name="圖片 7" descr="一張含有 螢幕擷取畫面, 黑色 的圖片&#10;&#10;自動產生的描述">
            <a:extLst>
              <a:ext uri="{FF2B5EF4-FFF2-40B4-BE49-F238E27FC236}">
                <a16:creationId xmlns:a16="http://schemas.microsoft.com/office/drawing/2014/main" id="{F351E59F-3E76-C969-CAB1-A768207100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圖片 13" descr="一張含有 設計 的圖片&#10;&#10;描述是以低可信度自動產生">
            <a:extLst>
              <a:ext uri="{FF2B5EF4-FFF2-40B4-BE49-F238E27FC236}">
                <a16:creationId xmlns:a16="http://schemas.microsoft.com/office/drawing/2014/main" id="{087DF4A8-D757-2F4B-58E0-9D1821FBAF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9203" y="570123"/>
            <a:ext cx="10193591" cy="6369546"/>
          </a:xfrm>
          <a:prstGeom prst="rect">
            <a:avLst/>
          </a:prstGeom>
        </p:spPr>
      </p:pic>
    </p:spTree>
    <p:extLst>
      <p:ext uri="{BB962C8B-B14F-4D97-AF65-F5344CB8AC3E}">
        <p14:creationId xmlns:p14="http://schemas.microsoft.com/office/powerpoint/2010/main" val="1675497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自訂版面配置">
    <p:spTree>
      <p:nvGrpSpPr>
        <p:cNvPr id="1" name=""/>
        <p:cNvGrpSpPr/>
        <p:nvPr/>
      </p:nvGrpSpPr>
      <p:grpSpPr>
        <a:xfrm>
          <a:off x="0" y="0"/>
          <a:ext cx="0" cy="0"/>
          <a:chOff x="0" y="0"/>
          <a:chExt cx="0" cy="0"/>
        </a:xfrm>
      </p:grpSpPr>
      <p:pic>
        <p:nvPicPr>
          <p:cNvPr id="8" name="圖片 7" descr="一張含有 螢幕擷取畫面, 黑色 的圖片&#10;&#10;自動產生的描述">
            <a:extLst>
              <a:ext uri="{FF2B5EF4-FFF2-40B4-BE49-F238E27FC236}">
                <a16:creationId xmlns:a16="http://schemas.microsoft.com/office/drawing/2014/main" id="{F351E59F-3E76-C969-CAB1-A768207100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圖片 3" descr="一張含有 螢幕擷取畫面, 電子產品, 設計 的圖片&#10;&#10;自動產生的描述">
            <a:extLst>
              <a:ext uri="{FF2B5EF4-FFF2-40B4-BE49-F238E27FC236}">
                <a16:creationId xmlns:a16="http://schemas.microsoft.com/office/drawing/2014/main" id="{F588D0D1-41A2-5454-A6E9-04171F5D0A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9202" y="570123"/>
            <a:ext cx="10193592" cy="6369546"/>
          </a:xfrm>
          <a:prstGeom prst="rect">
            <a:avLst/>
          </a:prstGeom>
        </p:spPr>
      </p:pic>
    </p:spTree>
    <p:extLst>
      <p:ext uri="{BB962C8B-B14F-4D97-AF65-F5344CB8AC3E}">
        <p14:creationId xmlns:p14="http://schemas.microsoft.com/office/powerpoint/2010/main" val="4174226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標題投影片">
    <p:spTree>
      <p:nvGrpSpPr>
        <p:cNvPr id="1" name=""/>
        <p:cNvGrpSpPr/>
        <p:nvPr/>
      </p:nvGrpSpPr>
      <p:grpSpPr>
        <a:xfrm>
          <a:off x="0" y="0"/>
          <a:ext cx="0" cy="0"/>
          <a:chOff x="0" y="0"/>
          <a:chExt cx="0" cy="0"/>
        </a:xfrm>
      </p:grpSpPr>
      <p:pic>
        <p:nvPicPr>
          <p:cNvPr id="11" name="圖片 10" descr="一張含有 電子產品, 電子裝置, 小工具, 纜線 的圖片&#10;&#10;自動產生的描述">
            <a:extLst>
              <a:ext uri="{FF2B5EF4-FFF2-40B4-BE49-F238E27FC236}">
                <a16:creationId xmlns:a16="http://schemas.microsoft.com/office/drawing/2014/main" id="{92CF9D4B-41CE-9F38-8A66-B8DD7FE482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82190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標題投影片">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5EFCFBD-36A3-B7AF-009A-D73EB91025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25292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pic>
        <p:nvPicPr>
          <p:cNvPr id="10" name="圖片 9" descr="一張含有 文字, 室內, 電子產品, 電子裝置 的圖片&#10;&#10;自動產生的描述">
            <a:extLst>
              <a:ext uri="{FF2B5EF4-FFF2-40B4-BE49-F238E27FC236}">
                <a16:creationId xmlns:a16="http://schemas.microsoft.com/office/drawing/2014/main" id="{2D6FB015-A147-CF89-BFF6-8E949DAA94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49866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29D67FAD-C3CF-434C-B4F9-138700E50252}" type="datetimeFigureOut">
              <a:rPr lang="zh-TW" altLang="en-US" smtClean="0"/>
              <a:t>2026/3/6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C208C48-28FB-4C92-B851-71CD296B8C71}" type="slidenum">
              <a:rPr lang="zh-TW" altLang="en-US" smtClean="0"/>
              <a:t>‹#›</a:t>
            </a:fld>
            <a:endParaRPr lang="zh-TW" altLang="en-US"/>
          </a:p>
        </p:txBody>
      </p:sp>
    </p:spTree>
    <p:extLst>
      <p:ext uri="{BB962C8B-B14F-4D97-AF65-F5344CB8AC3E}">
        <p14:creationId xmlns:p14="http://schemas.microsoft.com/office/powerpoint/2010/main" val="3751938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標題投影片">
    <p:spTree>
      <p:nvGrpSpPr>
        <p:cNvPr id="1" name=""/>
        <p:cNvGrpSpPr/>
        <p:nvPr/>
      </p:nvGrpSpPr>
      <p:grpSpPr>
        <a:xfrm>
          <a:off x="0" y="0"/>
          <a:ext cx="0" cy="0"/>
          <a:chOff x="0" y="0"/>
          <a:chExt cx="0" cy="0"/>
        </a:xfrm>
      </p:grpSpPr>
      <p:pic>
        <p:nvPicPr>
          <p:cNvPr id="3" name="圖片 2" descr="一張含有 電視, 牆, 室內, 平板顯示器 的圖片&#10;&#10;自動產生的描述">
            <a:extLst>
              <a:ext uri="{FF2B5EF4-FFF2-40B4-BE49-F238E27FC236}">
                <a16:creationId xmlns:a16="http://schemas.microsoft.com/office/drawing/2014/main" id="{B6F8A0E2-2D0E-1286-C971-7DAF82BB04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2034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標題投影片">
    <p:spTree>
      <p:nvGrpSpPr>
        <p:cNvPr id="1" name=""/>
        <p:cNvGrpSpPr/>
        <p:nvPr/>
      </p:nvGrpSpPr>
      <p:grpSpPr>
        <a:xfrm>
          <a:off x="0" y="0"/>
          <a:ext cx="0" cy="0"/>
          <a:chOff x="0" y="0"/>
          <a:chExt cx="0" cy="0"/>
        </a:xfrm>
      </p:grpSpPr>
      <p:pic>
        <p:nvPicPr>
          <p:cNvPr id="6" name="圖片 5" descr="一張含有 文字, 室內, 牆, 辦公用品 的圖片&#10;&#10;自動產生的描述">
            <a:extLst>
              <a:ext uri="{FF2B5EF4-FFF2-40B4-BE49-F238E27FC236}">
                <a16:creationId xmlns:a16="http://schemas.microsoft.com/office/drawing/2014/main" id="{B2D4D527-23F7-5EA2-3BC6-84A5F265CA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0921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標題投影片">
    <p:spTree>
      <p:nvGrpSpPr>
        <p:cNvPr id="1" name=""/>
        <p:cNvGrpSpPr/>
        <p:nvPr/>
      </p:nvGrpSpPr>
      <p:grpSpPr>
        <a:xfrm>
          <a:off x="0" y="0"/>
          <a:ext cx="0" cy="0"/>
          <a:chOff x="0" y="0"/>
          <a:chExt cx="0" cy="0"/>
        </a:xfrm>
      </p:grpSpPr>
      <p:pic>
        <p:nvPicPr>
          <p:cNvPr id="7" name="圖片 6" descr="一張含有 室內, 人員, 文字, 電腦 的圖片&#10;&#10;自動產生的描述">
            <a:extLst>
              <a:ext uri="{FF2B5EF4-FFF2-40B4-BE49-F238E27FC236}">
                <a16:creationId xmlns:a16="http://schemas.microsoft.com/office/drawing/2014/main" id="{CD156E98-B8E4-BFC0-DF33-502682BAF7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992" r="7536"/>
          <a:stretch/>
        </p:blipFill>
        <p:spPr>
          <a:xfrm>
            <a:off x="0" y="0"/>
            <a:ext cx="12192000" cy="6858000"/>
          </a:xfrm>
          <a:prstGeom prst="rect">
            <a:avLst/>
          </a:prstGeom>
        </p:spPr>
      </p:pic>
    </p:spTree>
    <p:extLst>
      <p:ext uri="{BB962C8B-B14F-4D97-AF65-F5344CB8AC3E}">
        <p14:creationId xmlns:p14="http://schemas.microsoft.com/office/powerpoint/2010/main" val="3413243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6" name="圖片 5" descr="一張含有 螢幕擷取畫面 的圖片&#10;&#10;自動產生的描述">
            <a:extLst>
              <a:ext uri="{FF2B5EF4-FFF2-40B4-BE49-F238E27FC236}">
                <a16:creationId xmlns:a16="http://schemas.microsoft.com/office/drawing/2014/main" id="{B9920426-AC74-400D-BC49-B3BBC393F3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0160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3" name="圖片 2" descr="一張含有 螢幕擷取畫面, 鮮豔, 柳橙 的圖片&#10;&#10;自動產生的描述">
            <a:extLst>
              <a:ext uri="{FF2B5EF4-FFF2-40B4-BE49-F238E27FC236}">
                <a16:creationId xmlns:a16="http://schemas.microsoft.com/office/drawing/2014/main" id="{C61EBAE5-F850-4D40-7C9A-94E9B3344B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9057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6" name="圖片 5" descr="一張含有 螢幕擷取畫面 的圖片&#10;&#10;自動產生的描述">
            <a:extLst>
              <a:ext uri="{FF2B5EF4-FFF2-40B4-BE49-F238E27FC236}">
                <a16:creationId xmlns:a16="http://schemas.microsoft.com/office/drawing/2014/main" id="{B9920426-AC74-400D-BC49-B3BBC393F3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0160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3" name="圖片 2" descr="一張含有 螢幕擷取畫面, 鮮豔, 柳橙 的圖片&#10;&#10;自動產生的描述">
            <a:extLst>
              <a:ext uri="{FF2B5EF4-FFF2-40B4-BE49-F238E27FC236}">
                <a16:creationId xmlns:a16="http://schemas.microsoft.com/office/drawing/2014/main" id="{C61EBAE5-F850-4D40-7C9A-94E9B3344B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90578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3" name="圖片 2" descr="一張含有 螢幕擷取畫面, 鮮豔, 柳橙 的圖片&#10;&#10;自動產生的描述">
            <a:extLst>
              <a:ext uri="{FF2B5EF4-FFF2-40B4-BE49-F238E27FC236}">
                <a16:creationId xmlns:a16="http://schemas.microsoft.com/office/drawing/2014/main" id="{C61EBAE5-F850-4D40-7C9A-94E9B3344B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90578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6" name="圖片 5" descr="一張含有 螢幕擷取畫面 的圖片&#10;&#10;自動產生的描述">
            <a:extLst>
              <a:ext uri="{FF2B5EF4-FFF2-40B4-BE49-F238E27FC236}">
                <a16:creationId xmlns:a16="http://schemas.microsoft.com/office/drawing/2014/main" id="{B9920426-AC74-400D-BC49-B3BBC393F3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0160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6" name="圖片 5" descr="一張含有 螢幕擷取畫面 的圖片&#10;&#10;自動產生的描述">
            <a:extLst>
              <a:ext uri="{FF2B5EF4-FFF2-40B4-BE49-F238E27FC236}">
                <a16:creationId xmlns:a16="http://schemas.microsoft.com/office/drawing/2014/main" id="{B9920426-AC74-400D-BC49-B3BBC393F3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0160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29D67FAD-C3CF-434C-B4F9-138700E50252}" type="datetimeFigureOut">
              <a:rPr lang="zh-TW" altLang="en-US" smtClean="0"/>
              <a:t>2026/3/6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C208C48-28FB-4C92-B851-71CD296B8C71}" type="slidenum">
              <a:rPr lang="zh-TW" altLang="en-US" smtClean="0"/>
              <a:t>‹#›</a:t>
            </a:fld>
            <a:endParaRPr lang="zh-TW" altLang="en-US"/>
          </a:p>
        </p:txBody>
      </p:sp>
    </p:spTree>
    <p:extLst>
      <p:ext uri="{BB962C8B-B14F-4D97-AF65-F5344CB8AC3E}">
        <p14:creationId xmlns:p14="http://schemas.microsoft.com/office/powerpoint/2010/main" val="14731521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3" name="圖片 2" descr="一張含有 螢幕擷取畫面, 鮮豔, 柳橙 的圖片&#10;&#10;自動產生的描述">
            <a:extLst>
              <a:ext uri="{FF2B5EF4-FFF2-40B4-BE49-F238E27FC236}">
                <a16:creationId xmlns:a16="http://schemas.microsoft.com/office/drawing/2014/main" id="{C61EBAE5-F850-4D40-7C9A-94E9B3344B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9057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6" name="圖片 5" descr="一張含有 文字, 螢幕擷取畫面, 揚聲器, 設計 的圖片&#10;&#10;自動產生的描述">
            <a:extLst>
              <a:ext uri="{FF2B5EF4-FFF2-40B4-BE49-F238E27FC236}">
                <a16:creationId xmlns:a16="http://schemas.microsoft.com/office/drawing/2014/main" id="{16DF5EB5-955B-6C9A-B7AB-CA42818A94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52357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17" name="圖片 16" descr="一張含有 顯示裝置, 室內, 牆, 電視機 的圖片&#10;&#10;自動產生的描述">
            <a:extLst>
              <a:ext uri="{FF2B5EF4-FFF2-40B4-BE49-F238E27FC236}">
                <a16:creationId xmlns:a16="http://schemas.microsoft.com/office/drawing/2014/main" id="{F9D41CD3-8675-E73E-EB3D-AFD960D0D5E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8148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29D67FAD-C3CF-434C-B4F9-138700E50252}" type="datetimeFigureOut">
              <a:rPr lang="zh-TW" altLang="en-US" smtClean="0"/>
              <a:t>2026/3/6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C208C48-28FB-4C92-B851-71CD296B8C71}" type="slidenum">
              <a:rPr lang="zh-TW" altLang="en-US" smtClean="0"/>
              <a:t>‹#›</a:t>
            </a:fld>
            <a:endParaRPr lang="zh-TW" altLang="en-US"/>
          </a:p>
        </p:txBody>
      </p:sp>
    </p:spTree>
    <p:extLst>
      <p:ext uri="{BB962C8B-B14F-4D97-AF65-F5344CB8AC3E}">
        <p14:creationId xmlns:p14="http://schemas.microsoft.com/office/powerpoint/2010/main" val="3603955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29D67FAD-C3CF-434C-B4F9-138700E50252}" type="datetimeFigureOut">
              <a:rPr lang="zh-TW" altLang="en-US" smtClean="0"/>
              <a:t>2026/3/6</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1C208C48-28FB-4C92-B851-71CD296B8C71}" type="slidenum">
              <a:rPr lang="zh-TW" altLang="en-US" smtClean="0"/>
              <a:t>‹#›</a:t>
            </a:fld>
            <a:endParaRPr lang="zh-TW" altLang="en-US"/>
          </a:p>
        </p:txBody>
      </p:sp>
    </p:spTree>
    <p:extLst>
      <p:ext uri="{BB962C8B-B14F-4D97-AF65-F5344CB8AC3E}">
        <p14:creationId xmlns:p14="http://schemas.microsoft.com/office/powerpoint/2010/main" val="1899122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29D67FAD-C3CF-434C-B4F9-138700E50252}" type="datetimeFigureOut">
              <a:rPr lang="zh-TW" altLang="en-US" smtClean="0"/>
              <a:t>2026/3/6</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C208C48-28FB-4C92-B851-71CD296B8C71}" type="slidenum">
              <a:rPr lang="zh-TW" altLang="en-US" smtClean="0"/>
              <a:t>‹#›</a:t>
            </a:fld>
            <a:endParaRPr lang="zh-TW" altLang="en-US"/>
          </a:p>
        </p:txBody>
      </p:sp>
    </p:spTree>
    <p:extLst>
      <p:ext uri="{BB962C8B-B14F-4D97-AF65-F5344CB8AC3E}">
        <p14:creationId xmlns:p14="http://schemas.microsoft.com/office/powerpoint/2010/main" val="254626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9D67FAD-C3CF-434C-B4F9-138700E50252}" type="datetimeFigureOut">
              <a:rPr lang="zh-TW" altLang="en-US" smtClean="0"/>
              <a:t>2026/3/6</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C208C48-28FB-4C92-B851-71CD296B8C71}" type="slidenum">
              <a:rPr lang="zh-TW" altLang="en-US" smtClean="0"/>
              <a:t>‹#›</a:t>
            </a:fld>
            <a:endParaRPr lang="zh-TW" altLang="en-US"/>
          </a:p>
        </p:txBody>
      </p:sp>
    </p:spTree>
    <p:extLst>
      <p:ext uri="{BB962C8B-B14F-4D97-AF65-F5344CB8AC3E}">
        <p14:creationId xmlns:p14="http://schemas.microsoft.com/office/powerpoint/2010/main" val="2069553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29D67FAD-C3CF-434C-B4F9-138700E50252}" type="datetimeFigureOut">
              <a:rPr lang="zh-TW" altLang="en-US" smtClean="0"/>
              <a:t>2026/3/6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C208C48-28FB-4C92-B851-71CD296B8C71}" type="slidenum">
              <a:rPr lang="zh-TW" altLang="en-US" smtClean="0"/>
              <a:t>‹#›</a:t>
            </a:fld>
            <a:endParaRPr lang="zh-TW" altLang="en-US"/>
          </a:p>
        </p:txBody>
      </p:sp>
    </p:spTree>
    <p:extLst>
      <p:ext uri="{BB962C8B-B14F-4D97-AF65-F5344CB8AC3E}">
        <p14:creationId xmlns:p14="http://schemas.microsoft.com/office/powerpoint/2010/main" val="428486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29D67FAD-C3CF-434C-B4F9-138700E50252}" type="datetimeFigureOut">
              <a:rPr lang="zh-TW" altLang="en-US" smtClean="0"/>
              <a:t>2026/3/6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C208C48-28FB-4C92-B851-71CD296B8C71}" type="slidenum">
              <a:rPr lang="zh-TW" altLang="en-US" smtClean="0"/>
              <a:t>‹#›</a:t>
            </a:fld>
            <a:endParaRPr lang="zh-TW" altLang="en-US"/>
          </a:p>
        </p:txBody>
      </p:sp>
    </p:spTree>
    <p:extLst>
      <p:ext uri="{BB962C8B-B14F-4D97-AF65-F5344CB8AC3E}">
        <p14:creationId xmlns:p14="http://schemas.microsoft.com/office/powerpoint/2010/main" val="173454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2.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D67FAD-C3CF-434C-B4F9-138700E50252}" type="datetimeFigureOut">
              <a:rPr lang="zh-TW" altLang="en-US" smtClean="0"/>
              <a:t>2026/3/6</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208C48-28FB-4C92-B851-71CD296B8C71}" type="slidenum">
              <a:rPr lang="zh-TW" altLang="en-US" smtClean="0"/>
              <a:t>‹#›</a:t>
            </a:fld>
            <a:endParaRPr lang="zh-TW" altLang="en-US"/>
          </a:p>
        </p:txBody>
      </p:sp>
    </p:spTree>
    <p:extLst>
      <p:ext uri="{BB962C8B-B14F-4D97-AF65-F5344CB8AC3E}">
        <p14:creationId xmlns:p14="http://schemas.microsoft.com/office/powerpoint/2010/main" val="578408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66" r:id="rId14"/>
    <p:sldLayoutId id="2147483664" r:id="rId15"/>
    <p:sldLayoutId id="2147483665" r:id="rId16"/>
    <p:sldLayoutId id="2147483689" r:id="rId17"/>
    <p:sldLayoutId id="2147483697" r:id="rId18"/>
    <p:sldLayoutId id="2147483667" r:id="rId19"/>
    <p:sldLayoutId id="2147483696" r:id="rId20"/>
    <p:sldLayoutId id="2147483670" r:id="rId21"/>
    <p:sldLayoutId id="2147483669"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C284822A-1CE3-438A-AE03-8AC089266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CB68353-53A7-40C3-8BDB-8BAC04B64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3E0C7E2-8DDD-4DA1-BBA9-C8677D66A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9F199-D2CE-4B33-A64D-862126EB1810}" type="datetimeFigureOut">
              <a:rPr lang="zh-TW" altLang="en-US" smtClean="0"/>
              <a:t>2026/3/6</a:t>
            </a:fld>
            <a:endParaRPr lang="zh-TW" altLang="en-US"/>
          </a:p>
        </p:txBody>
      </p:sp>
      <p:sp>
        <p:nvSpPr>
          <p:cNvPr id="5" name="頁尾版面配置區 4">
            <a:extLst>
              <a:ext uri="{FF2B5EF4-FFF2-40B4-BE49-F238E27FC236}">
                <a16:creationId xmlns:a16="http://schemas.microsoft.com/office/drawing/2014/main" id="{37332899-1D27-427F-A4CC-AFEE744D1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5241ECE4-D3D2-4F58-AFC5-5EA5C7B2E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705597779"/>
      </p:ext>
    </p:extLst>
  </p:cSld>
  <p:clrMap bg1="lt1" tx1="dk1" bg2="lt2" tx2="dk2" accent1="accent1" accent2="accent2" accent3="accent3" accent4="accent4" accent5="accent5" accent6="accent6" hlink="hlink" folHlink="folHlink"/>
  <p:sldLayoutIdLst>
    <p:sldLayoutId id="2147483695" r:id="rId1"/>
    <p:sldLayoutId id="2147483694" r:id="rId2"/>
    <p:sldLayoutId id="2147483693" r:id="rId3"/>
    <p:sldLayoutId id="2147483692" r:id="rId4"/>
    <p:sldLayoutId id="2147483691" r:id="rId5"/>
    <p:sldLayoutId id="2147483690" r:id="rId6"/>
    <p:sldLayoutId id="2147483661" r:id="rId7"/>
    <p:sldLayoutId id="2147483684" r:id="rId8"/>
    <p:sldLayoutId id="2147483688" r:id="rId9"/>
    <p:sldLayoutId id="214748368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sv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8.sv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7.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48.sv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7.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52.png"/><Relationship Id="rId11" Type="http://schemas.openxmlformats.org/officeDocument/2006/relationships/image" Target="../media/image62.png"/><Relationship Id="rId5" Type="http://schemas.openxmlformats.org/officeDocument/2006/relationships/image" Target="../media/image60.png"/><Relationship Id="rId10" Type="http://schemas.openxmlformats.org/officeDocument/2006/relationships/image" Target="../media/image61.png"/><Relationship Id="rId4" Type="http://schemas.openxmlformats.org/officeDocument/2006/relationships/image" Target="../media/image48.sv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48.sv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47.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63.jpeg"/><Relationship Id="rId11" Type="http://schemas.openxmlformats.org/officeDocument/2006/relationships/image" Target="../media/image68.png"/><Relationship Id="rId5" Type="http://schemas.openxmlformats.org/officeDocument/2006/relationships/image" Target="../media/image53.png"/><Relationship Id="rId10" Type="http://schemas.openxmlformats.org/officeDocument/2006/relationships/image" Target="../media/image67.svg"/><Relationship Id="rId4" Type="http://schemas.openxmlformats.org/officeDocument/2006/relationships/image" Target="../media/image48.svg"/><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7.png"/><Relationship Id="rId7" Type="http://schemas.openxmlformats.org/officeDocument/2006/relationships/image" Target="../media/image53.png"/><Relationship Id="rId12"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9.png"/><Relationship Id="rId11" Type="http://schemas.openxmlformats.org/officeDocument/2006/relationships/image" Target="../media/image56.png"/><Relationship Id="rId5" Type="http://schemas.openxmlformats.org/officeDocument/2006/relationships/image" Target="../media/image70.png"/><Relationship Id="rId10" Type="http://schemas.openxmlformats.org/officeDocument/2006/relationships/image" Target="../media/image52.png"/><Relationship Id="rId4" Type="http://schemas.openxmlformats.org/officeDocument/2006/relationships/image" Target="../media/image48.svg"/><Relationship Id="rId9"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31.xml"/><Relationship Id="rId4" Type="http://schemas.openxmlformats.org/officeDocument/2006/relationships/image" Target="../media/image79.svg"/></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svg"/><Relationship Id="rId12" Type="http://schemas.openxmlformats.org/officeDocument/2006/relationships/image" Target="../media/image89.sv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svg"/></Relationships>
</file>

<file path=ppt/slides/_rels/slide2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jpeg"/><Relationship Id="rId7"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tiff"/><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101.tiff"/><Relationship Id="rId5" Type="http://schemas.openxmlformats.org/officeDocument/2006/relationships/image" Target="../media/image100.tiff"/><Relationship Id="rId4" Type="http://schemas.openxmlformats.org/officeDocument/2006/relationships/image" Target="../media/image99.tiff"/><Relationship Id="rId9" Type="http://schemas.openxmlformats.org/officeDocument/2006/relationships/image" Target="../media/image104.png"/></Relationships>
</file>

<file path=ppt/slides/_rels/slide3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sv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108.png"/><Relationship Id="rId5" Type="http://schemas.openxmlformats.org/officeDocument/2006/relationships/image" Target="../media/image107.svg"/><Relationship Id="rId4" Type="http://schemas.openxmlformats.org/officeDocument/2006/relationships/image" Target="../media/image106.png"/><Relationship Id="rId9"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13.png"/><Relationship Id="rId5" Type="http://schemas.openxmlformats.org/officeDocument/2006/relationships/image" Target="../media/image53.png"/><Relationship Id="rId4" Type="http://schemas.openxmlformats.org/officeDocument/2006/relationships/image" Target="../media/image112.png"/></Relationships>
</file>

<file path=ppt/slides/_rels/slide3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sv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png"/></Relationships>
</file>

<file path=ppt/slides/_rels/slide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23.png"/></Relationships>
</file>

<file path=ppt/slides/_rels/slide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3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129.svg"/></Relationships>
</file>

<file path=ppt/slides/_rels/slide37.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26.png"/><Relationship Id="rId18" Type="http://schemas.openxmlformats.org/officeDocument/2006/relationships/image" Target="../media/image24.png"/><Relationship Id="rId3" Type="http://schemas.openxmlformats.org/officeDocument/2006/relationships/image" Target="../media/image130.png"/><Relationship Id="rId7" Type="http://schemas.openxmlformats.org/officeDocument/2006/relationships/image" Target="../media/image132.png"/><Relationship Id="rId12" Type="http://schemas.openxmlformats.org/officeDocument/2006/relationships/image" Target="../media/image136.png"/><Relationship Id="rId17" Type="http://schemas.openxmlformats.org/officeDocument/2006/relationships/image" Target="../media/image137.png"/><Relationship Id="rId2" Type="http://schemas.openxmlformats.org/officeDocument/2006/relationships/notesSlide" Target="../notesSlides/notesSlide34.xml"/><Relationship Id="rId16" Type="http://schemas.openxmlformats.org/officeDocument/2006/relationships/image" Target="../media/image31.svg"/><Relationship Id="rId1" Type="http://schemas.openxmlformats.org/officeDocument/2006/relationships/slideLayout" Target="../slideLayouts/slideLayout12.xml"/><Relationship Id="rId6" Type="http://schemas.openxmlformats.org/officeDocument/2006/relationships/image" Target="../media/image129.svg"/><Relationship Id="rId11" Type="http://schemas.openxmlformats.org/officeDocument/2006/relationships/image" Target="../media/image135.png"/><Relationship Id="rId5" Type="http://schemas.openxmlformats.org/officeDocument/2006/relationships/image" Target="../media/image128.png"/><Relationship Id="rId15" Type="http://schemas.openxmlformats.org/officeDocument/2006/relationships/image" Target="../media/image30.png"/><Relationship Id="rId10" Type="http://schemas.openxmlformats.org/officeDocument/2006/relationships/image" Target="../media/image52.png"/><Relationship Id="rId19" Type="http://schemas.openxmlformats.org/officeDocument/2006/relationships/image" Target="../media/image25.svg"/><Relationship Id="rId4" Type="http://schemas.openxmlformats.org/officeDocument/2006/relationships/image" Target="../media/image131.png"/><Relationship Id="rId9" Type="http://schemas.openxmlformats.org/officeDocument/2006/relationships/image" Target="../media/image134.png"/><Relationship Id="rId14" Type="http://schemas.openxmlformats.org/officeDocument/2006/relationships/image" Target="../media/image27.sv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21.xml"/><Relationship Id="rId5" Type="http://schemas.openxmlformats.org/officeDocument/2006/relationships/image" Target="../media/image138.png"/><Relationship Id="rId4" Type="http://schemas.openxmlformats.org/officeDocument/2006/relationships/image" Target="../media/image79.sv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www.qnap.com/go/how-to/faq/con_show.php?cid=360"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電腦, 桌, 室內 的圖片&#10;&#10;自動產生的描述">
            <a:extLst>
              <a:ext uri="{FF2B5EF4-FFF2-40B4-BE49-F238E27FC236}">
                <a16:creationId xmlns:a16="http://schemas.microsoft.com/office/drawing/2014/main" id="{2F287D57-4E65-2226-D174-E4FC0B94F0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8150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字方塊 27">
            <a:extLst>
              <a:ext uri="{FF2B5EF4-FFF2-40B4-BE49-F238E27FC236}">
                <a16:creationId xmlns:a16="http://schemas.microsoft.com/office/drawing/2014/main" id="{ADC53D77-E6F3-BCEC-E01A-703703B1DD08}"/>
              </a:ext>
            </a:extLst>
          </p:cNvPr>
          <p:cNvSpPr txBox="1"/>
          <p:nvPr/>
        </p:nvSpPr>
        <p:spPr>
          <a:xfrm>
            <a:off x="8748" y="248036"/>
            <a:ext cx="12208725" cy="1508105"/>
          </a:xfrm>
          <a:prstGeom prst="rect">
            <a:avLst/>
          </a:prstGeom>
          <a:noFill/>
        </p:spPr>
        <p:txBody>
          <a:bodyPr wrap="square" lIns="91440" tIns="45720" rIns="91440" bIns="45720" rtlCol="0" anchor="t">
            <a:spAutoFit/>
          </a:bodyPr>
          <a:lstStyle/>
          <a:p>
            <a:pPr algn="ctr"/>
            <a:r>
              <a:rPr lang="en-US" altLang="zh-TW" sz="4600" b="1">
                <a:solidFill>
                  <a:srgbClr val="E1BA87"/>
                </a:solidFill>
                <a:latin typeface="Arial" panose="020B0604020202020204" pitchFamily="34" charset="0"/>
                <a:ea typeface="微軟正黑體"/>
                <a:cs typeface="Arial" panose="020B0604020202020204" pitchFamily="34" charset="0"/>
              </a:rPr>
              <a:t>Tool-free Quick Installation of M.2 2280 </a:t>
            </a:r>
            <a:r>
              <a:rPr lang="en-US" altLang="zh-TW" sz="4600" b="1" err="1">
                <a:solidFill>
                  <a:srgbClr val="E1BA87"/>
                </a:solidFill>
                <a:latin typeface="Arial" panose="020B0604020202020204" pitchFamily="34" charset="0"/>
                <a:ea typeface="微軟正黑體"/>
                <a:cs typeface="Arial" panose="020B0604020202020204" pitchFamily="34" charset="0"/>
              </a:rPr>
              <a:t>NVMe</a:t>
            </a:r>
            <a:r>
              <a:rPr lang="en-US" altLang="zh-TW" sz="4600" b="1">
                <a:solidFill>
                  <a:srgbClr val="E1BA87"/>
                </a:solidFill>
                <a:latin typeface="Arial" panose="020B0604020202020204" pitchFamily="34" charset="0"/>
                <a:ea typeface="微軟正黑體"/>
                <a:cs typeface="Arial" panose="020B0604020202020204" pitchFamily="34" charset="0"/>
              </a:rPr>
              <a:t> SSD for Hot-swappable Usage</a:t>
            </a:r>
            <a:endParaRPr lang="en-US" altLang="zh-TW" sz="4600" b="1">
              <a:solidFill>
                <a:srgbClr val="E1BA87"/>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 name="文字方塊 5">
            <a:extLst>
              <a:ext uri="{FF2B5EF4-FFF2-40B4-BE49-F238E27FC236}">
                <a16:creationId xmlns:a16="http://schemas.microsoft.com/office/drawing/2014/main" id="{4A7ED1C7-D1C5-CC2D-424A-7137B73FA458}"/>
              </a:ext>
            </a:extLst>
          </p:cNvPr>
          <p:cNvSpPr txBox="1"/>
          <p:nvPr/>
        </p:nvSpPr>
        <p:spPr>
          <a:xfrm>
            <a:off x="3259859" y="4006016"/>
            <a:ext cx="188932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solidFill>
                  <a:schemeClr val="bg1"/>
                </a:solidFill>
                <a:latin typeface="Arial" panose="020B0604020202020204" pitchFamily="34" charset="0"/>
                <a:ea typeface="Microsoft JhengHei"/>
                <a:cs typeface="Arial" panose="020B0604020202020204" pitchFamily="34" charset="0"/>
              </a:rPr>
              <a:t>Slide the lock down to release the front cover</a:t>
            </a:r>
            <a:endParaRPr lang="zh-TW" altLang="en-US" sz="1400">
              <a:solidFill>
                <a:schemeClr val="bg1"/>
              </a:solidFill>
              <a:latin typeface="Arial" panose="020B0604020202020204" pitchFamily="34" charset="0"/>
              <a:ea typeface="Microsoft JhengHei"/>
              <a:cs typeface="Arial" panose="020B0604020202020204" pitchFamily="34" charset="0"/>
            </a:endParaRPr>
          </a:p>
        </p:txBody>
      </p:sp>
      <p:sp>
        <p:nvSpPr>
          <p:cNvPr id="15" name="文字方塊 14">
            <a:extLst>
              <a:ext uri="{FF2B5EF4-FFF2-40B4-BE49-F238E27FC236}">
                <a16:creationId xmlns:a16="http://schemas.microsoft.com/office/drawing/2014/main" id="{54CBC562-C970-FACD-3005-8A1F6AC2EF23}"/>
              </a:ext>
            </a:extLst>
          </p:cNvPr>
          <p:cNvSpPr txBox="1"/>
          <p:nvPr/>
        </p:nvSpPr>
        <p:spPr>
          <a:xfrm>
            <a:off x="8781624" y="2107865"/>
            <a:ext cx="3330277" cy="41703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solidFill>
                  <a:schemeClr val="bg1"/>
                </a:solidFill>
                <a:latin typeface="Arial" panose="020B0604020202020204" pitchFamily="34" charset="0"/>
                <a:ea typeface="Microsoft JhengHei"/>
                <a:cs typeface="Arial" panose="020B0604020202020204" pitchFamily="34" charset="0"/>
              </a:rPr>
              <a:t>If you want to install heat-dissipation module on M.2 SSDs, with a heat-dissipation module, you can purchase the QNAP heatsink </a:t>
            </a:r>
            <a:r>
              <a:rPr lang="en-US" altLang="zh-TW" sz="1400" b="1">
                <a:solidFill>
                  <a:schemeClr val="bg1"/>
                </a:solidFill>
                <a:latin typeface="Arial" panose="020B0604020202020204" pitchFamily="34" charset="0"/>
                <a:ea typeface="Microsoft JhengHei"/>
                <a:cs typeface="Arial" panose="020B0604020202020204" pitchFamily="34" charset="0"/>
              </a:rPr>
              <a:t>HS-M2SSD-07</a:t>
            </a:r>
            <a:r>
              <a:rPr lang="en-US" altLang="zh-TW" sz="1400">
                <a:solidFill>
                  <a:schemeClr val="bg1"/>
                </a:solidFill>
                <a:latin typeface="Arial" panose="020B0604020202020204" pitchFamily="34" charset="0"/>
                <a:ea typeface="Microsoft JhengHei"/>
                <a:cs typeface="Arial" panose="020B0604020202020204" pitchFamily="34" charset="0"/>
              </a:rPr>
              <a:t> and the thermal pad </a:t>
            </a:r>
            <a:r>
              <a:rPr lang="en-US" altLang="zh-TW" sz="1400" b="1">
                <a:solidFill>
                  <a:schemeClr val="bg1"/>
                </a:solidFill>
                <a:latin typeface="Arial" panose="020B0604020202020204" pitchFamily="34" charset="0"/>
                <a:ea typeface="Microsoft JhengHei"/>
                <a:cs typeface="Arial" panose="020B0604020202020204" pitchFamily="34" charset="0"/>
              </a:rPr>
              <a:t>TPAD-M2SSD-04</a:t>
            </a:r>
            <a:r>
              <a:rPr lang="en-US" altLang="zh-TW" sz="1400">
                <a:solidFill>
                  <a:schemeClr val="bg1"/>
                </a:solidFill>
                <a:latin typeface="Arial" panose="020B0604020202020204" pitchFamily="34" charset="0"/>
                <a:ea typeface="Microsoft JhengHei"/>
                <a:cs typeface="Arial" panose="020B0604020202020204" pitchFamily="34" charset="0"/>
              </a:rPr>
              <a:t>.</a:t>
            </a:r>
            <a:endParaRPr lang="zh-TW" altLang="en-US" sz="1400">
              <a:solidFill>
                <a:schemeClr val="bg1"/>
              </a:solidFill>
              <a:latin typeface="Arial" panose="020B0604020202020204" pitchFamily="34" charset="0"/>
              <a:ea typeface="Microsoft JhengHei"/>
              <a:cs typeface="Arial" panose="020B0604020202020204" pitchFamily="34" charset="0"/>
            </a:endParaRPr>
          </a:p>
          <a:p>
            <a:pPr>
              <a:spcBef>
                <a:spcPts val="600"/>
              </a:spcBef>
            </a:pPr>
            <a:r>
              <a:rPr lang="zh-TW" altLang="en-US" sz="1400">
                <a:solidFill>
                  <a:srgbClr val="E1BA87"/>
                </a:solidFill>
                <a:latin typeface="Arial" panose="020B0604020202020204" pitchFamily="34" charset="0"/>
                <a:ea typeface="Microsoft JhengHei"/>
                <a:cs typeface="Arial" panose="020B0604020202020204" pitchFamily="34" charset="0"/>
              </a:rPr>
              <a:t>Step 1 : </a:t>
            </a:r>
            <a:endParaRPr lang="en-US" altLang="zh-TW" sz="1400">
              <a:solidFill>
                <a:srgbClr val="E1BA87"/>
              </a:solidFill>
              <a:latin typeface="Arial" panose="020B0604020202020204" pitchFamily="34" charset="0"/>
              <a:ea typeface="Microsoft JhengHei"/>
              <a:cs typeface="Arial" panose="020B0604020202020204" pitchFamily="34" charset="0"/>
            </a:endParaRPr>
          </a:p>
          <a:p>
            <a:pPr>
              <a:spcBef>
                <a:spcPts val="600"/>
              </a:spcBef>
            </a:pPr>
            <a:r>
              <a:rPr lang="en-US" altLang="zh-TW" sz="1200">
                <a:solidFill>
                  <a:schemeClr val="bg1"/>
                </a:solidFill>
                <a:latin typeface="Arial" panose="020B0604020202020204" pitchFamily="34" charset="0"/>
                <a:ea typeface="Microsoft JhengHei"/>
                <a:cs typeface="Arial" panose="020B0604020202020204" pitchFamily="34" charset="0"/>
              </a:rPr>
              <a:t>Install the heatsink on the controller.</a:t>
            </a:r>
            <a:endParaRPr lang="zh-TW" altLang="en-US" sz="1400">
              <a:solidFill>
                <a:schemeClr val="bg1"/>
              </a:solidFill>
              <a:latin typeface="Arial" panose="020B0604020202020204" pitchFamily="34" charset="0"/>
              <a:ea typeface="Microsoft JhengHei"/>
              <a:cs typeface="Arial" panose="020B0604020202020204" pitchFamily="34" charset="0"/>
            </a:endParaRPr>
          </a:p>
          <a:p>
            <a:pPr>
              <a:spcBef>
                <a:spcPts val="600"/>
              </a:spcBef>
            </a:pPr>
            <a:r>
              <a:rPr lang="zh-TW" altLang="en-US" sz="1400">
                <a:solidFill>
                  <a:srgbClr val="E1BA87"/>
                </a:solidFill>
                <a:latin typeface="Arial" panose="020B0604020202020204" pitchFamily="34" charset="0"/>
                <a:ea typeface="Microsoft JhengHei"/>
                <a:cs typeface="Arial" panose="020B0604020202020204" pitchFamily="34" charset="0"/>
              </a:rPr>
              <a:t>Step 2 : </a:t>
            </a:r>
          </a:p>
          <a:p>
            <a:pPr marL="285750" indent="-285750">
              <a:spcBef>
                <a:spcPts val="600"/>
              </a:spcBef>
              <a:buFont typeface="Arial"/>
              <a:buChar char="•"/>
            </a:pPr>
            <a:r>
              <a:rPr lang="en-US" altLang="zh-TW" sz="1200">
                <a:solidFill>
                  <a:schemeClr val="bg1"/>
                </a:solidFill>
                <a:latin typeface="Arial" panose="020B0604020202020204" pitchFamily="34" charset="0"/>
                <a:ea typeface="Microsoft JhengHei"/>
                <a:cs typeface="Arial" panose="020B0604020202020204" pitchFamily="34" charset="0"/>
              </a:rPr>
              <a:t>Single-sided</a:t>
            </a:r>
            <a:r>
              <a:rPr lang="zh-TW" altLang="en-US" sz="1200">
                <a:solidFill>
                  <a:schemeClr val="bg1"/>
                </a:solidFill>
                <a:latin typeface="Arial" panose="020B0604020202020204" pitchFamily="34" charset="0"/>
                <a:ea typeface="Microsoft JhengHei"/>
                <a:cs typeface="Arial" panose="020B0604020202020204" pitchFamily="34" charset="0"/>
              </a:rPr>
              <a:t> M.2 SSD : </a:t>
            </a:r>
            <a:r>
              <a:rPr lang="en-US" altLang="zh-TW" sz="1200">
                <a:solidFill>
                  <a:schemeClr val="bg1"/>
                </a:solidFill>
                <a:latin typeface="Arial" panose="020B0604020202020204" pitchFamily="34" charset="0"/>
                <a:ea typeface="Microsoft JhengHei"/>
                <a:cs typeface="Arial" panose="020B0604020202020204" pitchFamily="34" charset="0"/>
              </a:rPr>
              <a:t>Install both  thermal pad A and B on the SSD tray.</a:t>
            </a:r>
            <a:endParaRPr lang="zh-TW" altLang="en-US" sz="1200">
              <a:solidFill>
                <a:schemeClr val="bg1"/>
              </a:solidFill>
              <a:latin typeface="Arial" panose="020B0604020202020204" pitchFamily="34" charset="0"/>
              <a:ea typeface="Microsoft JhengHei"/>
              <a:cs typeface="Arial" panose="020B0604020202020204" pitchFamily="34" charset="0"/>
            </a:endParaRPr>
          </a:p>
          <a:p>
            <a:pPr marL="285750" indent="-285750">
              <a:spcBef>
                <a:spcPts val="600"/>
              </a:spcBef>
              <a:buFont typeface="Arial"/>
              <a:buChar char="•"/>
            </a:pPr>
            <a:r>
              <a:rPr lang="en-US" altLang="zh-TW" sz="1200">
                <a:solidFill>
                  <a:schemeClr val="bg1"/>
                </a:solidFill>
                <a:latin typeface="Arial" panose="020B0604020202020204" pitchFamily="34" charset="0"/>
                <a:ea typeface="Microsoft JhengHei"/>
                <a:cs typeface="Arial" panose="020B0604020202020204" pitchFamily="34" charset="0"/>
              </a:rPr>
              <a:t>Double-sided</a:t>
            </a:r>
            <a:r>
              <a:rPr lang="zh-TW" altLang="en-US" sz="1200">
                <a:solidFill>
                  <a:schemeClr val="bg1"/>
                </a:solidFill>
                <a:latin typeface="Arial" panose="020B0604020202020204" pitchFamily="34" charset="0"/>
                <a:ea typeface="Microsoft JhengHei"/>
                <a:cs typeface="Arial" panose="020B0604020202020204" pitchFamily="34" charset="0"/>
              </a:rPr>
              <a:t> M.2 SSD : </a:t>
            </a:r>
            <a:r>
              <a:rPr lang="en-US" altLang="zh-TW" sz="1200">
                <a:solidFill>
                  <a:schemeClr val="bg1"/>
                </a:solidFill>
                <a:latin typeface="Arial" panose="020B0604020202020204" pitchFamily="34" charset="0"/>
                <a:ea typeface="Microsoft JhengHei"/>
                <a:cs typeface="Arial" panose="020B0604020202020204" pitchFamily="34" charset="0"/>
              </a:rPr>
              <a:t>Install thermal pad B on the SSD tray.</a:t>
            </a:r>
            <a:endParaRPr lang="zh-TW" sz="1400">
              <a:solidFill>
                <a:schemeClr val="bg1"/>
              </a:solidFill>
              <a:latin typeface="Arial" panose="020B0604020202020204" pitchFamily="34" charset="0"/>
              <a:ea typeface="Microsoft JhengHei"/>
              <a:cs typeface="Arial" panose="020B0604020202020204" pitchFamily="34" charset="0"/>
            </a:endParaRPr>
          </a:p>
          <a:p>
            <a:pPr>
              <a:spcBef>
                <a:spcPts val="600"/>
              </a:spcBef>
            </a:pPr>
            <a:r>
              <a:rPr lang="en-US" altLang="zh-TW" sz="1400">
                <a:solidFill>
                  <a:srgbClr val="E1BA87"/>
                </a:solidFill>
                <a:latin typeface="Arial" panose="020B0604020202020204" pitchFamily="34" charset="0"/>
                <a:ea typeface="Microsoft JhengHei"/>
                <a:cs typeface="Arial" panose="020B0604020202020204" pitchFamily="34" charset="0"/>
              </a:rPr>
              <a:t>Step</a:t>
            </a:r>
            <a:r>
              <a:rPr lang="zh-TW" sz="1400">
                <a:solidFill>
                  <a:srgbClr val="E1BA87"/>
                </a:solidFill>
                <a:latin typeface="Arial" panose="020B0604020202020204" pitchFamily="34" charset="0"/>
                <a:ea typeface="Microsoft JhengHei"/>
                <a:cs typeface="Arial" panose="020B0604020202020204" pitchFamily="34" charset="0"/>
              </a:rPr>
              <a:t> </a:t>
            </a:r>
            <a:r>
              <a:rPr lang="en-US" altLang="zh-TW" sz="1400">
                <a:solidFill>
                  <a:srgbClr val="E1BA87"/>
                </a:solidFill>
                <a:latin typeface="Arial" panose="020B0604020202020204" pitchFamily="34" charset="0"/>
                <a:ea typeface="Microsoft JhengHei"/>
                <a:cs typeface="Arial" panose="020B0604020202020204" pitchFamily="34" charset="0"/>
              </a:rPr>
              <a:t>3</a:t>
            </a:r>
            <a:r>
              <a:rPr lang="zh-TW" altLang="en-US" sz="1400">
                <a:solidFill>
                  <a:srgbClr val="E1BA87"/>
                </a:solidFill>
                <a:latin typeface="Arial" panose="020B0604020202020204" pitchFamily="34" charset="0"/>
                <a:ea typeface="Microsoft JhengHei"/>
                <a:cs typeface="Arial" panose="020B0604020202020204" pitchFamily="34" charset="0"/>
              </a:rPr>
              <a:t> : </a:t>
            </a:r>
            <a:endParaRPr lang="en-US" altLang="zh-TW" sz="1400">
              <a:solidFill>
                <a:srgbClr val="E1BA87"/>
              </a:solidFill>
              <a:latin typeface="Arial" panose="020B0604020202020204" pitchFamily="34" charset="0"/>
              <a:ea typeface="Microsoft JhengHei"/>
              <a:cs typeface="Arial" panose="020B0604020202020204" pitchFamily="34" charset="0"/>
            </a:endParaRPr>
          </a:p>
          <a:p>
            <a:pPr>
              <a:spcBef>
                <a:spcPts val="600"/>
              </a:spcBef>
            </a:pPr>
            <a:r>
              <a:rPr lang="en-US" altLang="zh-TW" sz="1200">
                <a:solidFill>
                  <a:schemeClr val="bg1"/>
                </a:solidFill>
                <a:latin typeface="Arial" panose="020B0604020202020204" pitchFamily="34" charset="0"/>
                <a:ea typeface="Microsoft JhengHei"/>
                <a:cs typeface="Arial" panose="020B0604020202020204" pitchFamily="34" charset="0"/>
              </a:rPr>
              <a:t>Pull the locker and hold it in place, carefully press down the M.2 SSD with 45 degree.</a:t>
            </a:r>
          </a:p>
          <a:p>
            <a:pPr>
              <a:spcBef>
                <a:spcPts val="600"/>
              </a:spcBef>
            </a:pPr>
            <a:endParaRPr lang="zh-TW" altLang="en-US" sz="1400">
              <a:solidFill>
                <a:schemeClr val="bg1"/>
              </a:solidFill>
              <a:latin typeface="Arial" panose="020B0604020202020204" pitchFamily="34" charset="0"/>
              <a:ea typeface="Microsoft JhengHei"/>
              <a:cs typeface="Arial" panose="020B0604020202020204" pitchFamily="34" charset="0"/>
            </a:endParaRPr>
          </a:p>
          <a:p>
            <a:pPr>
              <a:spcBef>
                <a:spcPts val="600"/>
              </a:spcBef>
            </a:pPr>
            <a:r>
              <a:rPr lang="en-US" altLang="zh-TW" sz="1000">
                <a:solidFill>
                  <a:schemeClr val="bg1"/>
                </a:solidFill>
                <a:latin typeface="Arial" panose="020B0604020202020204" pitchFamily="34" charset="0"/>
                <a:ea typeface="Microsoft JhengHei"/>
                <a:cs typeface="Arial" panose="020B0604020202020204" pitchFamily="34" charset="0"/>
              </a:rPr>
              <a:t>Note</a:t>
            </a:r>
            <a:r>
              <a:rPr lang="zh-TW" altLang="en-US" sz="1000">
                <a:solidFill>
                  <a:schemeClr val="bg1"/>
                </a:solidFill>
                <a:latin typeface="Arial" panose="020B0604020202020204" pitchFamily="34" charset="0"/>
                <a:ea typeface="Microsoft JhengHei"/>
                <a:cs typeface="Arial" panose="020B0604020202020204" pitchFamily="34" charset="0"/>
              </a:rPr>
              <a:t> : </a:t>
            </a:r>
            <a:r>
              <a:rPr lang="en-US" altLang="zh-TW" sz="1000">
                <a:solidFill>
                  <a:schemeClr val="bg1"/>
                </a:solidFill>
                <a:latin typeface="Arial" panose="020B0604020202020204" pitchFamily="34" charset="0"/>
                <a:ea typeface="Microsoft JhengHei"/>
                <a:cs typeface="Arial" panose="020B0604020202020204" pitchFamily="34" charset="0"/>
              </a:rPr>
              <a:t>Heatsinks must not exceed a height of 4.5 mm</a:t>
            </a:r>
            <a:endParaRPr lang="zh-TW" altLang="en-US" sz="1000">
              <a:solidFill>
                <a:schemeClr val="bg1"/>
              </a:solidFill>
              <a:latin typeface="Arial" panose="020B0604020202020204" pitchFamily="34" charset="0"/>
              <a:ea typeface="Microsoft JhengHei"/>
              <a:cs typeface="Arial" panose="020B0604020202020204" pitchFamily="34" charset="0"/>
            </a:endParaRPr>
          </a:p>
        </p:txBody>
      </p:sp>
      <p:grpSp>
        <p:nvGrpSpPr>
          <p:cNvPr id="16" name="群組 15">
            <a:extLst>
              <a:ext uri="{FF2B5EF4-FFF2-40B4-BE49-F238E27FC236}">
                <a16:creationId xmlns:a16="http://schemas.microsoft.com/office/drawing/2014/main" id="{A360FF55-7AB5-F767-AC01-C7D2D4B75686}"/>
              </a:ext>
            </a:extLst>
          </p:cNvPr>
          <p:cNvGrpSpPr/>
          <p:nvPr/>
        </p:nvGrpSpPr>
        <p:grpSpPr>
          <a:xfrm>
            <a:off x="0" y="1892180"/>
            <a:ext cx="3132454" cy="4965820"/>
            <a:chOff x="488196" y="1892180"/>
            <a:chExt cx="3132454" cy="4965820"/>
          </a:xfrm>
        </p:grpSpPr>
        <p:sp>
          <p:nvSpPr>
            <p:cNvPr id="12" name="手繪多邊形: 圖案 11">
              <a:extLst>
                <a:ext uri="{FF2B5EF4-FFF2-40B4-BE49-F238E27FC236}">
                  <a16:creationId xmlns:a16="http://schemas.microsoft.com/office/drawing/2014/main" id="{EAF95A86-8B7C-6B5A-D195-0D1419377EB2}"/>
                </a:ext>
              </a:extLst>
            </p:cNvPr>
            <p:cNvSpPr/>
            <p:nvPr/>
          </p:nvSpPr>
          <p:spPr>
            <a:xfrm>
              <a:off x="496944" y="1892180"/>
              <a:ext cx="3122072" cy="499894"/>
            </a:xfrm>
            <a:custGeom>
              <a:avLst/>
              <a:gdLst>
                <a:gd name="connsiteX0" fmla="*/ 2753746 w 3122072"/>
                <a:gd name="connsiteY0" fmla="*/ 0 h 499894"/>
                <a:gd name="connsiteX1" fmla="*/ 0 w 3122072"/>
                <a:gd name="connsiteY1" fmla="*/ 0 h 499894"/>
                <a:gd name="connsiteX2" fmla="*/ 0 w 3122072"/>
                <a:gd name="connsiteY2" fmla="*/ 499894 h 499894"/>
                <a:gd name="connsiteX3" fmla="*/ 3122073 w 3122072"/>
                <a:gd name="connsiteY3" fmla="*/ 499894 h 499894"/>
                <a:gd name="connsiteX4" fmla="*/ 3122073 w 3122072"/>
                <a:gd name="connsiteY4" fmla="*/ 368326 h 499894"/>
                <a:gd name="connsiteX5" fmla="*/ 2753746 w 3122072"/>
                <a:gd name="connsiteY5" fmla="*/ 0 h 49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2072" h="499894">
                  <a:moveTo>
                    <a:pt x="2753746" y="0"/>
                  </a:moveTo>
                  <a:lnTo>
                    <a:pt x="0" y="0"/>
                  </a:lnTo>
                  <a:lnTo>
                    <a:pt x="0" y="499894"/>
                  </a:lnTo>
                  <a:lnTo>
                    <a:pt x="3122073" y="499894"/>
                  </a:lnTo>
                  <a:lnTo>
                    <a:pt x="3122073" y="368326"/>
                  </a:lnTo>
                  <a:lnTo>
                    <a:pt x="2753746" y="0"/>
                  </a:lnTo>
                  <a:close/>
                </a:path>
              </a:pathLst>
            </a:custGeom>
            <a:solidFill>
              <a:srgbClr val="FFFFFF"/>
            </a:solidFill>
            <a:ln w="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 name="矩形 6">
              <a:extLst>
                <a:ext uri="{FF2B5EF4-FFF2-40B4-BE49-F238E27FC236}">
                  <a16:creationId xmlns:a16="http://schemas.microsoft.com/office/drawing/2014/main" id="{2A1F1BED-E04B-6742-7CBB-4BB6FBD86C3C}"/>
                </a:ext>
              </a:extLst>
            </p:cNvPr>
            <p:cNvSpPr/>
            <p:nvPr/>
          </p:nvSpPr>
          <p:spPr>
            <a:xfrm>
              <a:off x="496944" y="2368597"/>
              <a:ext cx="3122072" cy="4489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9" name="圖片 8" descr="一張含有 寫生, 輪, 圖畫, 汽車零件 的圖片&#10;&#10;自動產生的描述">
              <a:extLst>
                <a:ext uri="{FF2B5EF4-FFF2-40B4-BE49-F238E27FC236}">
                  <a16:creationId xmlns:a16="http://schemas.microsoft.com/office/drawing/2014/main" id="{0898F50E-4A4E-98A5-CE95-B2DEA787267A}"/>
                </a:ext>
              </a:extLst>
            </p:cNvPr>
            <p:cNvPicPr>
              <a:picLocks noChangeAspect="1"/>
            </p:cNvPicPr>
            <p:nvPr/>
          </p:nvPicPr>
          <p:blipFill rotWithShape="1">
            <a:blip r:embed="rId3"/>
            <a:srcRect l="3308" t="3035" r="7032" b="3501"/>
            <a:stretch/>
          </p:blipFill>
          <p:spPr>
            <a:xfrm>
              <a:off x="758647" y="2205315"/>
              <a:ext cx="2590800" cy="4489404"/>
            </a:xfrm>
            <a:prstGeom prst="rect">
              <a:avLst/>
            </a:prstGeom>
          </p:spPr>
        </p:pic>
        <p:sp>
          <p:nvSpPr>
            <p:cNvPr id="10" name="矩形 9">
              <a:extLst>
                <a:ext uri="{FF2B5EF4-FFF2-40B4-BE49-F238E27FC236}">
                  <a16:creationId xmlns:a16="http://schemas.microsoft.com/office/drawing/2014/main" id="{E0093455-B5FC-6AB4-02F5-B6CCD77AD61D}"/>
                </a:ext>
              </a:extLst>
            </p:cNvPr>
            <p:cNvSpPr/>
            <p:nvPr/>
          </p:nvSpPr>
          <p:spPr>
            <a:xfrm rot="10800000">
              <a:off x="488196" y="6509068"/>
              <a:ext cx="3131703" cy="348931"/>
            </a:xfrm>
            <a:prstGeom prst="rect">
              <a:avLst/>
            </a:prstGeom>
            <a:gradFill>
              <a:gsLst>
                <a:gs pos="0">
                  <a:schemeClr val="tx1">
                    <a:lumMod val="85000"/>
                    <a:lumOff val="15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4" name="手繪多邊形: 圖案 13">
              <a:extLst>
                <a:ext uri="{FF2B5EF4-FFF2-40B4-BE49-F238E27FC236}">
                  <a16:creationId xmlns:a16="http://schemas.microsoft.com/office/drawing/2014/main" id="{FD7018F4-A929-4E47-BE2B-14E4C3CA660D}"/>
                </a:ext>
              </a:extLst>
            </p:cNvPr>
            <p:cNvSpPr/>
            <p:nvPr/>
          </p:nvSpPr>
          <p:spPr>
            <a:xfrm>
              <a:off x="3249027" y="1892180"/>
              <a:ext cx="371623" cy="371623"/>
            </a:xfrm>
            <a:custGeom>
              <a:avLst/>
              <a:gdLst>
                <a:gd name="connsiteX0" fmla="*/ 371624 w 371623"/>
                <a:gd name="connsiteY0" fmla="*/ 371623 h 371623"/>
                <a:gd name="connsiteX1" fmla="*/ 0 w 371623"/>
                <a:gd name="connsiteY1" fmla="*/ 371623 h 371623"/>
                <a:gd name="connsiteX2" fmla="*/ 0 w 371623"/>
                <a:gd name="connsiteY2" fmla="*/ 0 h 371623"/>
                <a:gd name="connsiteX3" fmla="*/ 371624 w 371623"/>
                <a:gd name="connsiteY3" fmla="*/ 371623 h 371623"/>
              </a:gdLst>
              <a:ahLst/>
              <a:cxnLst>
                <a:cxn ang="0">
                  <a:pos x="connsiteX0" y="connsiteY0"/>
                </a:cxn>
                <a:cxn ang="0">
                  <a:pos x="connsiteX1" y="connsiteY1"/>
                </a:cxn>
                <a:cxn ang="0">
                  <a:pos x="connsiteX2" y="connsiteY2"/>
                </a:cxn>
                <a:cxn ang="0">
                  <a:pos x="connsiteX3" y="connsiteY3"/>
                </a:cxn>
              </a:cxnLst>
              <a:rect l="l" t="t" r="r" b="b"/>
              <a:pathLst>
                <a:path w="371623" h="371623">
                  <a:moveTo>
                    <a:pt x="371624" y="371623"/>
                  </a:moveTo>
                  <a:lnTo>
                    <a:pt x="0" y="371623"/>
                  </a:lnTo>
                  <a:lnTo>
                    <a:pt x="0" y="0"/>
                  </a:lnTo>
                  <a:lnTo>
                    <a:pt x="371624" y="371623"/>
                  </a:lnTo>
                  <a:close/>
                </a:path>
              </a:pathLst>
            </a:custGeom>
            <a:solidFill>
              <a:srgbClr val="CCCCCC"/>
            </a:solidFill>
            <a:ln w="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26" name="群組 25">
            <a:extLst>
              <a:ext uri="{FF2B5EF4-FFF2-40B4-BE49-F238E27FC236}">
                <a16:creationId xmlns:a16="http://schemas.microsoft.com/office/drawing/2014/main" id="{36658E2E-DE09-48D2-B546-C10F51FA1292}"/>
              </a:ext>
            </a:extLst>
          </p:cNvPr>
          <p:cNvGrpSpPr/>
          <p:nvPr/>
        </p:nvGrpSpPr>
        <p:grpSpPr>
          <a:xfrm>
            <a:off x="5266971" y="1903526"/>
            <a:ext cx="3278945" cy="4965820"/>
            <a:chOff x="5624724" y="1903526"/>
            <a:chExt cx="3278945" cy="4965820"/>
          </a:xfrm>
        </p:grpSpPr>
        <p:sp>
          <p:nvSpPr>
            <p:cNvPr id="18" name="手繪多邊形: 圖案 17">
              <a:extLst>
                <a:ext uri="{FF2B5EF4-FFF2-40B4-BE49-F238E27FC236}">
                  <a16:creationId xmlns:a16="http://schemas.microsoft.com/office/drawing/2014/main" id="{8C8EF554-2886-7671-51ED-7B8CC3AF4D85}"/>
                </a:ext>
              </a:extLst>
            </p:cNvPr>
            <p:cNvSpPr/>
            <p:nvPr/>
          </p:nvSpPr>
          <p:spPr>
            <a:xfrm>
              <a:off x="5625608" y="1903526"/>
              <a:ext cx="3276427" cy="499894"/>
            </a:xfrm>
            <a:custGeom>
              <a:avLst/>
              <a:gdLst>
                <a:gd name="connsiteX0" fmla="*/ 2753746 w 3122072"/>
                <a:gd name="connsiteY0" fmla="*/ 0 h 499894"/>
                <a:gd name="connsiteX1" fmla="*/ 0 w 3122072"/>
                <a:gd name="connsiteY1" fmla="*/ 0 h 499894"/>
                <a:gd name="connsiteX2" fmla="*/ 0 w 3122072"/>
                <a:gd name="connsiteY2" fmla="*/ 499894 h 499894"/>
                <a:gd name="connsiteX3" fmla="*/ 3122073 w 3122072"/>
                <a:gd name="connsiteY3" fmla="*/ 499894 h 499894"/>
                <a:gd name="connsiteX4" fmla="*/ 3122073 w 3122072"/>
                <a:gd name="connsiteY4" fmla="*/ 368326 h 499894"/>
                <a:gd name="connsiteX5" fmla="*/ 2753746 w 3122072"/>
                <a:gd name="connsiteY5" fmla="*/ 0 h 49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2072" h="499894">
                  <a:moveTo>
                    <a:pt x="2753746" y="0"/>
                  </a:moveTo>
                  <a:lnTo>
                    <a:pt x="0" y="0"/>
                  </a:lnTo>
                  <a:lnTo>
                    <a:pt x="0" y="499894"/>
                  </a:lnTo>
                  <a:lnTo>
                    <a:pt x="3122073" y="499894"/>
                  </a:lnTo>
                  <a:lnTo>
                    <a:pt x="3122073" y="368326"/>
                  </a:lnTo>
                  <a:lnTo>
                    <a:pt x="2753746" y="0"/>
                  </a:lnTo>
                  <a:close/>
                </a:path>
              </a:pathLst>
            </a:custGeom>
            <a:solidFill>
              <a:srgbClr val="FFFFFF"/>
            </a:solidFill>
            <a:ln w="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218413BC-6860-8DDA-A874-7CFF9F94D4C7}"/>
                </a:ext>
              </a:extLst>
            </p:cNvPr>
            <p:cNvSpPr/>
            <p:nvPr/>
          </p:nvSpPr>
          <p:spPr>
            <a:xfrm>
              <a:off x="5625608" y="2379943"/>
              <a:ext cx="3276427" cy="4489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BACAC7D1-FA48-A6E2-308F-DB3D2798527E}"/>
                </a:ext>
              </a:extLst>
            </p:cNvPr>
            <p:cNvSpPr/>
            <p:nvPr/>
          </p:nvSpPr>
          <p:spPr>
            <a:xfrm rot="10800000">
              <a:off x="5624724" y="6520413"/>
              <a:ext cx="3278193" cy="348931"/>
            </a:xfrm>
            <a:prstGeom prst="rect">
              <a:avLst/>
            </a:prstGeom>
            <a:gradFill>
              <a:gsLst>
                <a:gs pos="0">
                  <a:schemeClr val="tx1">
                    <a:lumMod val="85000"/>
                    <a:lumOff val="15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23" name="圖片 22" descr="一張含有 文字, 寫生, 圖畫, 圖表 的圖片&#10;&#10;自動產生的描述">
              <a:extLst>
                <a:ext uri="{FF2B5EF4-FFF2-40B4-BE49-F238E27FC236}">
                  <a16:creationId xmlns:a16="http://schemas.microsoft.com/office/drawing/2014/main" id="{C21C58DB-7B8C-89E5-E952-F30D9909039E}"/>
                </a:ext>
              </a:extLst>
            </p:cNvPr>
            <p:cNvPicPr>
              <a:picLocks noChangeAspect="1"/>
            </p:cNvPicPr>
            <p:nvPr/>
          </p:nvPicPr>
          <p:blipFill rotWithShape="1">
            <a:blip r:embed="rId4"/>
            <a:srcRect t="1713"/>
            <a:stretch/>
          </p:blipFill>
          <p:spPr>
            <a:xfrm>
              <a:off x="5862950" y="2107865"/>
              <a:ext cx="2885656" cy="4534967"/>
            </a:xfrm>
            <a:prstGeom prst="rect">
              <a:avLst/>
            </a:prstGeom>
          </p:spPr>
        </p:pic>
        <p:sp>
          <p:nvSpPr>
            <p:cNvPr id="25" name="手繪多邊形: 圖案 24">
              <a:extLst>
                <a:ext uri="{FF2B5EF4-FFF2-40B4-BE49-F238E27FC236}">
                  <a16:creationId xmlns:a16="http://schemas.microsoft.com/office/drawing/2014/main" id="{BE149EDE-1C3B-475D-B93D-B83B7E8E255D}"/>
                </a:ext>
              </a:extLst>
            </p:cNvPr>
            <p:cNvSpPr/>
            <p:nvPr/>
          </p:nvSpPr>
          <p:spPr>
            <a:xfrm>
              <a:off x="8532046" y="1903526"/>
              <a:ext cx="371623" cy="371623"/>
            </a:xfrm>
            <a:custGeom>
              <a:avLst/>
              <a:gdLst>
                <a:gd name="connsiteX0" fmla="*/ 371624 w 371623"/>
                <a:gd name="connsiteY0" fmla="*/ 371623 h 371623"/>
                <a:gd name="connsiteX1" fmla="*/ 0 w 371623"/>
                <a:gd name="connsiteY1" fmla="*/ 371623 h 371623"/>
                <a:gd name="connsiteX2" fmla="*/ 0 w 371623"/>
                <a:gd name="connsiteY2" fmla="*/ 0 h 371623"/>
                <a:gd name="connsiteX3" fmla="*/ 371624 w 371623"/>
                <a:gd name="connsiteY3" fmla="*/ 371623 h 371623"/>
              </a:gdLst>
              <a:ahLst/>
              <a:cxnLst>
                <a:cxn ang="0">
                  <a:pos x="connsiteX0" y="connsiteY0"/>
                </a:cxn>
                <a:cxn ang="0">
                  <a:pos x="connsiteX1" y="connsiteY1"/>
                </a:cxn>
                <a:cxn ang="0">
                  <a:pos x="connsiteX2" y="connsiteY2"/>
                </a:cxn>
                <a:cxn ang="0">
                  <a:pos x="connsiteX3" y="connsiteY3"/>
                </a:cxn>
              </a:cxnLst>
              <a:rect l="l" t="t" r="r" b="b"/>
              <a:pathLst>
                <a:path w="371623" h="371623">
                  <a:moveTo>
                    <a:pt x="371624" y="371623"/>
                  </a:moveTo>
                  <a:lnTo>
                    <a:pt x="0" y="371623"/>
                  </a:lnTo>
                  <a:lnTo>
                    <a:pt x="0" y="0"/>
                  </a:lnTo>
                  <a:lnTo>
                    <a:pt x="371624" y="371623"/>
                  </a:lnTo>
                  <a:close/>
                </a:path>
              </a:pathLst>
            </a:custGeom>
            <a:solidFill>
              <a:srgbClr val="CCCCCC"/>
            </a:solidFill>
            <a:ln w="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68027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字方塊 27">
            <a:extLst>
              <a:ext uri="{FF2B5EF4-FFF2-40B4-BE49-F238E27FC236}">
                <a16:creationId xmlns:a16="http://schemas.microsoft.com/office/drawing/2014/main" id="{ADC53D77-E6F3-BCEC-E01A-703703B1DD08}"/>
              </a:ext>
            </a:extLst>
          </p:cNvPr>
          <p:cNvSpPr txBox="1"/>
          <p:nvPr/>
        </p:nvSpPr>
        <p:spPr>
          <a:xfrm>
            <a:off x="5895975" y="543549"/>
            <a:ext cx="6476226" cy="2123658"/>
          </a:xfrm>
          <a:prstGeom prst="rect">
            <a:avLst/>
          </a:prstGeom>
          <a:noFill/>
        </p:spPr>
        <p:txBody>
          <a:bodyPr wrap="square" lIns="91440" tIns="45720" rIns="91440" bIns="45720" rtlCol="0" anchor="t">
            <a:spAutoFit/>
          </a:bodyPr>
          <a:lstStyle/>
          <a:p>
            <a:r>
              <a:rPr lang="en-US" altLang="zh-TW" sz="4400" b="1">
                <a:solidFill>
                  <a:srgbClr val="E1BA87"/>
                </a:solidFill>
                <a:latin typeface="Arial" panose="020B0604020202020204" pitchFamily="34" charset="0"/>
                <a:ea typeface="微軟正黑體"/>
                <a:cs typeface="Arial" panose="020B0604020202020204" pitchFamily="34" charset="0"/>
              </a:rPr>
              <a:t>5 x E1.S </a:t>
            </a:r>
            <a:r>
              <a:rPr lang="en-US" altLang="zh-TW" sz="4400" b="1" err="1">
                <a:solidFill>
                  <a:srgbClr val="E1BA87"/>
                </a:solidFill>
                <a:latin typeface="Arial" panose="020B0604020202020204" pitchFamily="34" charset="0"/>
                <a:ea typeface="微軟正黑體"/>
                <a:cs typeface="Arial" panose="020B0604020202020204" pitchFamily="34" charset="0"/>
              </a:rPr>
              <a:t>NVMe</a:t>
            </a:r>
            <a:r>
              <a:rPr lang="en-US" altLang="zh-TW" sz="4400" b="1">
                <a:solidFill>
                  <a:srgbClr val="E1BA87"/>
                </a:solidFill>
                <a:latin typeface="Arial" panose="020B0604020202020204" pitchFamily="34" charset="0"/>
                <a:ea typeface="微軟正黑體"/>
                <a:cs typeface="Arial" panose="020B0604020202020204" pitchFamily="34" charset="0"/>
              </a:rPr>
              <a:t> SSD </a:t>
            </a:r>
            <a:br>
              <a:rPr lang="en-US" altLang="zh-TW" sz="4400" b="1">
                <a:solidFill>
                  <a:srgbClr val="E1BA87"/>
                </a:solidFill>
                <a:latin typeface="Arial" panose="020B0604020202020204" pitchFamily="34" charset="0"/>
                <a:ea typeface="微軟正黑體"/>
                <a:cs typeface="Arial" panose="020B0604020202020204" pitchFamily="34" charset="0"/>
              </a:rPr>
            </a:br>
            <a:r>
              <a:rPr lang="en-US" altLang="zh-TW" sz="4400" b="1">
                <a:solidFill>
                  <a:srgbClr val="E1BA87"/>
                </a:solidFill>
                <a:latin typeface="Arial" panose="020B0604020202020204" pitchFamily="34" charset="0"/>
                <a:ea typeface="微軟正黑體"/>
                <a:cs typeface="Arial" panose="020B0604020202020204" pitchFamily="34" charset="0"/>
              </a:rPr>
              <a:t>Slots, up to  </a:t>
            </a:r>
            <a:br>
              <a:rPr lang="en-US" altLang="zh-TW" sz="4400" b="1">
                <a:solidFill>
                  <a:srgbClr val="E1BA87"/>
                </a:solidFill>
                <a:latin typeface="Arial" panose="020B0604020202020204" pitchFamily="34" charset="0"/>
                <a:ea typeface="微軟正黑體"/>
                <a:cs typeface="Arial" panose="020B0604020202020204" pitchFamily="34" charset="0"/>
              </a:rPr>
            </a:br>
            <a:r>
              <a:rPr lang="en-US" altLang="zh-TW" sz="4400" b="1">
                <a:solidFill>
                  <a:srgbClr val="E1BA87"/>
                </a:solidFill>
                <a:latin typeface="Arial" panose="020B0604020202020204" pitchFamily="34" charset="0"/>
                <a:ea typeface="微軟正黑體"/>
                <a:cs typeface="Arial" panose="020B0604020202020204" pitchFamily="34" charset="0"/>
              </a:rPr>
              <a:t>15mm E1.S SSD</a:t>
            </a:r>
            <a:endParaRPr lang="en-US" altLang="zh-TW" sz="4400" b="1">
              <a:solidFill>
                <a:srgbClr val="E1BA87"/>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5" name="文字方塊 14">
            <a:extLst>
              <a:ext uri="{FF2B5EF4-FFF2-40B4-BE49-F238E27FC236}">
                <a16:creationId xmlns:a16="http://schemas.microsoft.com/office/drawing/2014/main" id="{54CBC562-C970-FACD-3005-8A1F6AC2EF23}"/>
              </a:ext>
            </a:extLst>
          </p:cNvPr>
          <p:cNvSpPr txBox="1"/>
          <p:nvPr/>
        </p:nvSpPr>
        <p:spPr>
          <a:xfrm>
            <a:off x="6029842" y="2691096"/>
            <a:ext cx="5356196"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200"/>
              </a:lnSpc>
            </a:pPr>
            <a:r>
              <a:rPr lang="en-US" altLang="zh-TW" sz="1400">
                <a:solidFill>
                  <a:schemeClr val="bg1"/>
                </a:solidFill>
                <a:latin typeface="Arial" panose="020B0604020202020204" pitchFamily="34" charset="0"/>
                <a:ea typeface="Microsoft JhengHei"/>
                <a:cs typeface="Arial" panose="020B0604020202020204" pitchFamily="34" charset="0"/>
              </a:rPr>
              <a:t>TBS-h574TX contains 5 E1.S </a:t>
            </a:r>
            <a:r>
              <a:rPr lang="en-US" altLang="zh-TW" sz="1400" err="1">
                <a:solidFill>
                  <a:schemeClr val="bg1"/>
                </a:solidFill>
                <a:latin typeface="Arial" panose="020B0604020202020204" pitchFamily="34" charset="0"/>
                <a:ea typeface="Microsoft JhengHei"/>
                <a:cs typeface="Arial" panose="020B0604020202020204" pitchFamily="34" charset="0"/>
              </a:rPr>
              <a:t>NVMe</a:t>
            </a:r>
            <a:r>
              <a:rPr lang="en-US" altLang="zh-TW" sz="1400">
                <a:solidFill>
                  <a:schemeClr val="bg1"/>
                </a:solidFill>
                <a:latin typeface="Arial" panose="020B0604020202020204" pitchFamily="34" charset="0"/>
                <a:ea typeface="Microsoft JhengHei"/>
                <a:cs typeface="Arial" panose="020B0604020202020204" pitchFamily="34" charset="0"/>
              </a:rPr>
              <a:t> SSD slots, supporting up to 15mm E1.S SSD with cooling fin, giving you a variety of SSD options to build storage space</a:t>
            </a:r>
            <a:endParaRPr lang="zh-TW" altLang="en-US" sz="1400">
              <a:solidFill>
                <a:schemeClr val="bg1"/>
              </a:solidFill>
              <a:latin typeface="Arial" panose="020B0604020202020204" pitchFamily="34" charset="0"/>
              <a:ea typeface="Microsoft JhengHei"/>
              <a:cs typeface="Arial" panose="020B0604020202020204" pitchFamily="34" charset="0"/>
            </a:endParaRPr>
          </a:p>
        </p:txBody>
      </p:sp>
      <p:grpSp>
        <p:nvGrpSpPr>
          <p:cNvPr id="25" name="群組 24">
            <a:extLst>
              <a:ext uri="{FF2B5EF4-FFF2-40B4-BE49-F238E27FC236}">
                <a16:creationId xmlns:a16="http://schemas.microsoft.com/office/drawing/2014/main" id="{409738DF-8501-D1AB-8056-4478463082EF}"/>
              </a:ext>
            </a:extLst>
          </p:cNvPr>
          <p:cNvGrpSpPr/>
          <p:nvPr/>
        </p:nvGrpSpPr>
        <p:grpSpPr>
          <a:xfrm>
            <a:off x="6087600" y="3909410"/>
            <a:ext cx="5198944" cy="2948589"/>
            <a:chOff x="6087600" y="3922640"/>
            <a:chExt cx="5198944" cy="2948589"/>
          </a:xfrm>
        </p:grpSpPr>
        <p:sp>
          <p:nvSpPr>
            <p:cNvPr id="22" name="矩形 21">
              <a:extLst>
                <a:ext uri="{FF2B5EF4-FFF2-40B4-BE49-F238E27FC236}">
                  <a16:creationId xmlns:a16="http://schemas.microsoft.com/office/drawing/2014/main" id="{FAAA92C4-365D-DB39-0D57-10FB78EA0978}"/>
                </a:ext>
              </a:extLst>
            </p:cNvPr>
            <p:cNvSpPr/>
            <p:nvPr/>
          </p:nvSpPr>
          <p:spPr>
            <a:xfrm>
              <a:off x="6087600" y="3922640"/>
              <a:ext cx="5198943" cy="2935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5" name="Group 3">
              <a:extLst>
                <a:ext uri="{FF2B5EF4-FFF2-40B4-BE49-F238E27FC236}">
                  <a16:creationId xmlns:a16="http://schemas.microsoft.com/office/drawing/2014/main" id="{EE6251D1-8426-EB7F-3695-BFCCF2F81CC4}"/>
                </a:ext>
              </a:extLst>
            </p:cNvPr>
            <p:cNvGrpSpPr/>
            <p:nvPr/>
          </p:nvGrpSpPr>
          <p:grpSpPr>
            <a:xfrm>
              <a:off x="6201046" y="4042304"/>
              <a:ext cx="4914900" cy="2447112"/>
              <a:chOff x="-184797" y="3227400"/>
              <a:chExt cx="6324461" cy="3739680"/>
            </a:xfrm>
          </p:grpSpPr>
          <p:sp>
            <p:nvSpPr>
              <p:cNvPr id="7" name="CustomShape 4">
                <a:extLst>
                  <a:ext uri="{FF2B5EF4-FFF2-40B4-BE49-F238E27FC236}">
                    <a16:creationId xmlns:a16="http://schemas.microsoft.com/office/drawing/2014/main" id="{2B9E9A1C-45A5-5F14-A2A8-C31D288985C4}"/>
                  </a:ext>
                </a:extLst>
              </p:cNvPr>
              <p:cNvSpPr/>
              <p:nvPr/>
            </p:nvSpPr>
            <p:spPr>
              <a:xfrm>
                <a:off x="-184797" y="3227400"/>
                <a:ext cx="6324461" cy="3739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cs typeface="Arial" panose="020B0604020202020204" pitchFamily="34" charset="0"/>
                </a:endParaRPr>
              </a:p>
            </p:txBody>
          </p:sp>
          <p:pic>
            <p:nvPicPr>
              <p:cNvPr id="9" name="圖片 8" descr="一張含有 標誌 的圖片&#10;&#10;自動產生的描述">
                <a:extLst>
                  <a:ext uri="{FF2B5EF4-FFF2-40B4-BE49-F238E27FC236}">
                    <a16:creationId xmlns:a16="http://schemas.microsoft.com/office/drawing/2014/main" id="{75E3AD27-6A4A-94CD-3D50-B77B4AA2B061}"/>
                  </a:ext>
                </a:extLst>
              </p:cNvPr>
              <p:cNvPicPr/>
              <p:nvPr/>
            </p:nvPicPr>
            <p:blipFill>
              <a:blip r:embed="rId3"/>
              <a:stretch/>
            </p:blipFill>
            <p:spPr>
              <a:xfrm>
                <a:off x="3030358" y="4859837"/>
                <a:ext cx="3059638" cy="2040480"/>
              </a:xfrm>
              <a:prstGeom prst="rect">
                <a:avLst/>
              </a:prstGeom>
              <a:ln w="0">
                <a:noFill/>
              </a:ln>
            </p:spPr>
          </p:pic>
          <p:pic>
            <p:nvPicPr>
              <p:cNvPr id="10" name="圖片 9">
                <a:extLst>
                  <a:ext uri="{FF2B5EF4-FFF2-40B4-BE49-F238E27FC236}">
                    <a16:creationId xmlns:a16="http://schemas.microsoft.com/office/drawing/2014/main" id="{75AB4CB7-A157-BF9F-7F23-A9E58AC50D15}"/>
                  </a:ext>
                </a:extLst>
              </p:cNvPr>
              <p:cNvPicPr/>
              <p:nvPr/>
            </p:nvPicPr>
            <p:blipFill>
              <a:blip r:embed="rId4"/>
              <a:srcRect t="7114"/>
              <a:stretch/>
            </p:blipFill>
            <p:spPr>
              <a:xfrm>
                <a:off x="-47436" y="5068234"/>
                <a:ext cx="2934721" cy="1895399"/>
              </a:xfrm>
              <a:prstGeom prst="rect">
                <a:avLst/>
              </a:prstGeom>
              <a:ln w="0">
                <a:noFill/>
              </a:ln>
            </p:spPr>
          </p:pic>
          <p:pic>
            <p:nvPicPr>
              <p:cNvPr id="13" name="圖片 12" descr="一張含有 標誌 的圖片&#10;&#10;自動產生的描述">
                <a:extLst>
                  <a:ext uri="{FF2B5EF4-FFF2-40B4-BE49-F238E27FC236}">
                    <a16:creationId xmlns:a16="http://schemas.microsoft.com/office/drawing/2014/main" id="{18BEA9AE-4783-783A-753C-A3A2886B559B}"/>
                  </a:ext>
                </a:extLst>
              </p:cNvPr>
              <p:cNvPicPr/>
              <p:nvPr/>
            </p:nvPicPr>
            <p:blipFill>
              <a:blip r:embed="rId5"/>
              <a:stretch/>
            </p:blipFill>
            <p:spPr>
              <a:xfrm>
                <a:off x="-184797" y="3227400"/>
                <a:ext cx="3171960" cy="1749959"/>
              </a:xfrm>
              <a:prstGeom prst="rect">
                <a:avLst/>
              </a:prstGeom>
              <a:ln w="0">
                <a:noFill/>
              </a:ln>
            </p:spPr>
          </p:pic>
          <p:pic>
            <p:nvPicPr>
              <p:cNvPr id="14" name="圖片 13">
                <a:extLst>
                  <a:ext uri="{FF2B5EF4-FFF2-40B4-BE49-F238E27FC236}">
                    <a16:creationId xmlns:a16="http://schemas.microsoft.com/office/drawing/2014/main" id="{31B10AE2-6BDF-7411-7EBF-2D73C5A65830}"/>
                  </a:ext>
                </a:extLst>
              </p:cNvPr>
              <p:cNvPicPr/>
              <p:nvPr/>
            </p:nvPicPr>
            <p:blipFill>
              <a:blip r:embed="rId6"/>
              <a:stretch/>
            </p:blipFill>
            <p:spPr>
              <a:xfrm>
                <a:off x="3075480" y="3227400"/>
                <a:ext cx="2781000" cy="1749960"/>
              </a:xfrm>
              <a:prstGeom prst="rect">
                <a:avLst/>
              </a:prstGeom>
              <a:ln w="0">
                <a:noFill/>
              </a:ln>
            </p:spPr>
          </p:pic>
        </p:grpSp>
        <p:sp>
          <p:nvSpPr>
            <p:cNvPr id="23" name="矩形 22">
              <a:extLst>
                <a:ext uri="{FF2B5EF4-FFF2-40B4-BE49-F238E27FC236}">
                  <a16:creationId xmlns:a16="http://schemas.microsoft.com/office/drawing/2014/main" id="{9B47991F-973D-1E86-AAA5-C6D3248E3866}"/>
                </a:ext>
              </a:extLst>
            </p:cNvPr>
            <p:cNvSpPr/>
            <p:nvPr/>
          </p:nvSpPr>
          <p:spPr>
            <a:xfrm rot="10800000">
              <a:off x="6087600" y="6414105"/>
              <a:ext cx="5198944" cy="457124"/>
            </a:xfrm>
            <a:prstGeom prst="rect">
              <a:avLst/>
            </a:prstGeom>
            <a:gradFill>
              <a:gsLst>
                <a:gs pos="0">
                  <a:schemeClr val="tx1">
                    <a:lumMod val="85000"/>
                    <a:lumOff val="15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grpSp>
        <p:nvGrpSpPr>
          <p:cNvPr id="27" name="群組 26">
            <a:extLst>
              <a:ext uri="{FF2B5EF4-FFF2-40B4-BE49-F238E27FC236}">
                <a16:creationId xmlns:a16="http://schemas.microsoft.com/office/drawing/2014/main" id="{95DB7DFC-3F9F-33F8-1BA4-A9DC0AAF382D}"/>
              </a:ext>
            </a:extLst>
          </p:cNvPr>
          <p:cNvGrpSpPr/>
          <p:nvPr/>
        </p:nvGrpSpPr>
        <p:grpSpPr>
          <a:xfrm>
            <a:off x="298326" y="352425"/>
            <a:ext cx="5200065" cy="6505575"/>
            <a:chOff x="298326" y="352425"/>
            <a:chExt cx="5200065" cy="6505575"/>
          </a:xfrm>
        </p:grpSpPr>
        <p:grpSp>
          <p:nvGrpSpPr>
            <p:cNvPr id="21" name="群組 20">
              <a:extLst>
                <a:ext uri="{FF2B5EF4-FFF2-40B4-BE49-F238E27FC236}">
                  <a16:creationId xmlns:a16="http://schemas.microsoft.com/office/drawing/2014/main" id="{F71AD778-BF86-0F6E-8CA0-6CE26DC520FE}"/>
                </a:ext>
              </a:extLst>
            </p:cNvPr>
            <p:cNvGrpSpPr/>
            <p:nvPr/>
          </p:nvGrpSpPr>
          <p:grpSpPr>
            <a:xfrm>
              <a:off x="298326" y="352425"/>
              <a:ext cx="5198944" cy="6505575"/>
              <a:chOff x="212601" y="352425"/>
              <a:chExt cx="5198944" cy="6505575"/>
            </a:xfrm>
          </p:grpSpPr>
          <p:sp>
            <p:nvSpPr>
              <p:cNvPr id="19" name="矩形 18">
                <a:extLst>
                  <a:ext uri="{FF2B5EF4-FFF2-40B4-BE49-F238E27FC236}">
                    <a16:creationId xmlns:a16="http://schemas.microsoft.com/office/drawing/2014/main" id="{23EFF53C-2DB5-DD5D-5A6E-E0590AF8DDE6}"/>
                  </a:ext>
                </a:extLst>
              </p:cNvPr>
              <p:cNvSpPr/>
              <p:nvPr/>
            </p:nvSpPr>
            <p:spPr>
              <a:xfrm>
                <a:off x="212602" y="352425"/>
                <a:ext cx="3807548" cy="6505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18" name="群組 17">
                <a:extLst>
                  <a:ext uri="{FF2B5EF4-FFF2-40B4-BE49-F238E27FC236}">
                    <a16:creationId xmlns:a16="http://schemas.microsoft.com/office/drawing/2014/main" id="{7E5C1F13-2C07-553B-F81D-DB6F410875DC}"/>
                  </a:ext>
                </a:extLst>
              </p:cNvPr>
              <p:cNvGrpSpPr/>
              <p:nvPr/>
            </p:nvGrpSpPr>
            <p:grpSpPr>
              <a:xfrm>
                <a:off x="746493" y="352425"/>
                <a:ext cx="4663733" cy="6505575"/>
                <a:chOff x="14045" y="302882"/>
                <a:chExt cx="5012532" cy="6555118"/>
              </a:xfrm>
            </p:grpSpPr>
            <p:sp>
              <p:nvSpPr>
                <p:cNvPr id="4" name="手繪多邊形: 圖案 3">
                  <a:extLst>
                    <a:ext uri="{FF2B5EF4-FFF2-40B4-BE49-F238E27FC236}">
                      <a16:creationId xmlns:a16="http://schemas.microsoft.com/office/drawing/2014/main" id="{FDE9273B-B53E-C6D8-4562-88E44300E300}"/>
                    </a:ext>
                  </a:extLst>
                </p:cNvPr>
                <p:cNvSpPr/>
                <p:nvPr/>
              </p:nvSpPr>
              <p:spPr>
                <a:xfrm>
                  <a:off x="14045" y="302882"/>
                  <a:ext cx="5012532" cy="659884"/>
                </a:xfrm>
                <a:custGeom>
                  <a:avLst/>
                  <a:gdLst>
                    <a:gd name="connsiteX0" fmla="*/ 2753746 w 3122072"/>
                    <a:gd name="connsiteY0" fmla="*/ 0 h 499894"/>
                    <a:gd name="connsiteX1" fmla="*/ 0 w 3122072"/>
                    <a:gd name="connsiteY1" fmla="*/ 0 h 499894"/>
                    <a:gd name="connsiteX2" fmla="*/ 0 w 3122072"/>
                    <a:gd name="connsiteY2" fmla="*/ 499894 h 499894"/>
                    <a:gd name="connsiteX3" fmla="*/ 3122073 w 3122072"/>
                    <a:gd name="connsiteY3" fmla="*/ 499894 h 499894"/>
                    <a:gd name="connsiteX4" fmla="*/ 3122073 w 3122072"/>
                    <a:gd name="connsiteY4" fmla="*/ 368326 h 499894"/>
                    <a:gd name="connsiteX5" fmla="*/ 2753746 w 3122072"/>
                    <a:gd name="connsiteY5" fmla="*/ 0 h 49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2072" h="499894">
                      <a:moveTo>
                        <a:pt x="2753746" y="0"/>
                      </a:moveTo>
                      <a:lnTo>
                        <a:pt x="0" y="0"/>
                      </a:lnTo>
                      <a:lnTo>
                        <a:pt x="0" y="499894"/>
                      </a:lnTo>
                      <a:lnTo>
                        <a:pt x="3122073" y="499894"/>
                      </a:lnTo>
                      <a:lnTo>
                        <a:pt x="3122073" y="368326"/>
                      </a:lnTo>
                      <a:lnTo>
                        <a:pt x="2753746" y="0"/>
                      </a:lnTo>
                      <a:close/>
                    </a:path>
                  </a:pathLst>
                </a:custGeom>
                <a:solidFill>
                  <a:srgbClr val="FFFFFF"/>
                </a:solidFill>
                <a:ln w="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 name="矩形 5">
                  <a:extLst>
                    <a:ext uri="{FF2B5EF4-FFF2-40B4-BE49-F238E27FC236}">
                      <a16:creationId xmlns:a16="http://schemas.microsoft.com/office/drawing/2014/main" id="{486A84C8-DE0E-C552-E290-313449E78757}"/>
                    </a:ext>
                  </a:extLst>
                </p:cNvPr>
                <p:cNvSpPr/>
                <p:nvPr/>
              </p:nvSpPr>
              <p:spPr>
                <a:xfrm>
                  <a:off x="14045" y="931775"/>
                  <a:ext cx="5012532" cy="59262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pic>
            <p:nvPicPr>
              <p:cNvPr id="2" name="圖片 1">
                <a:extLst>
                  <a:ext uri="{FF2B5EF4-FFF2-40B4-BE49-F238E27FC236}">
                    <a16:creationId xmlns:a16="http://schemas.microsoft.com/office/drawing/2014/main" id="{33BE9F93-EDAF-071B-6A20-A77DEA4333DC}"/>
                  </a:ext>
                </a:extLst>
              </p:cNvPr>
              <p:cNvPicPr>
                <a:picLocks noChangeAspect="1"/>
              </p:cNvPicPr>
              <p:nvPr/>
            </p:nvPicPr>
            <p:blipFill rotWithShape="1">
              <a:blip r:embed="rId7"/>
              <a:srcRect t="1164" b="3920"/>
              <a:stretch/>
            </p:blipFill>
            <p:spPr>
              <a:xfrm>
                <a:off x="565021" y="693439"/>
                <a:ext cx="4445129" cy="5915142"/>
              </a:xfrm>
              <a:prstGeom prst="rect">
                <a:avLst/>
              </a:prstGeom>
            </p:spPr>
          </p:pic>
          <p:sp>
            <p:nvSpPr>
              <p:cNvPr id="20" name="矩形 19">
                <a:extLst>
                  <a:ext uri="{FF2B5EF4-FFF2-40B4-BE49-F238E27FC236}">
                    <a16:creationId xmlns:a16="http://schemas.microsoft.com/office/drawing/2014/main" id="{73CFCD67-E0DC-521B-112B-E79127A507A0}"/>
                  </a:ext>
                </a:extLst>
              </p:cNvPr>
              <p:cNvSpPr/>
              <p:nvPr/>
            </p:nvSpPr>
            <p:spPr>
              <a:xfrm rot="10800000">
                <a:off x="212601" y="6400874"/>
                <a:ext cx="5198944" cy="457124"/>
              </a:xfrm>
              <a:prstGeom prst="rect">
                <a:avLst/>
              </a:prstGeom>
              <a:gradFill>
                <a:gsLst>
                  <a:gs pos="0">
                    <a:schemeClr val="tx1">
                      <a:lumMod val="85000"/>
                      <a:lumOff val="15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sp>
          <p:nvSpPr>
            <p:cNvPr id="26" name="手繪多邊形: 圖案 25">
              <a:extLst>
                <a:ext uri="{FF2B5EF4-FFF2-40B4-BE49-F238E27FC236}">
                  <a16:creationId xmlns:a16="http://schemas.microsoft.com/office/drawing/2014/main" id="{6F083A1E-6D71-D293-BB8A-5FF73CAC4F34}"/>
                </a:ext>
              </a:extLst>
            </p:cNvPr>
            <p:cNvSpPr/>
            <p:nvPr/>
          </p:nvSpPr>
          <p:spPr>
            <a:xfrm>
              <a:off x="4943263" y="352425"/>
              <a:ext cx="555128" cy="486852"/>
            </a:xfrm>
            <a:custGeom>
              <a:avLst/>
              <a:gdLst>
                <a:gd name="connsiteX0" fmla="*/ 371624 w 371623"/>
                <a:gd name="connsiteY0" fmla="*/ 371623 h 371623"/>
                <a:gd name="connsiteX1" fmla="*/ 0 w 371623"/>
                <a:gd name="connsiteY1" fmla="*/ 371623 h 371623"/>
                <a:gd name="connsiteX2" fmla="*/ 0 w 371623"/>
                <a:gd name="connsiteY2" fmla="*/ 0 h 371623"/>
                <a:gd name="connsiteX3" fmla="*/ 371624 w 371623"/>
                <a:gd name="connsiteY3" fmla="*/ 371623 h 371623"/>
              </a:gdLst>
              <a:ahLst/>
              <a:cxnLst>
                <a:cxn ang="0">
                  <a:pos x="connsiteX0" y="connsiteY0"/>
                </a:cxn>
                <a:cxn ang="0">
                  <a:pos x="connsiteX1" y="connsiteY1"/>
                </a:cxn>
                <a:cxn ang="0">
                  <a:pos x="connsiteX2" y="connsiteY2"/>
                </a:cxn>
                <a:cxn ang="0">
                  <a:pos x="connsiteX3" y="connsiteY3"/>
                </a:cxn>
              </a:cxnLst>
              <a:rect l="l" t="t" r="r" b="b"/>
              <a:pathLst>
                <a:path w="371623" h="371623">
                  <a:moveTo>
                    <a:pt x="371624" y="371623"/>
                  </a:moveTo>
                  <a:lnTo>
                    <a:pt x="0" y="371623"/>
                  </a:lnTo>
                  <a:lnTo>
                    <a:pt x="0" y="0"/>
                  </a:lnTo>
                  <a:lnTo>
                    <a:pt x="371624" y="371623"/>
                  </a:lnTo>
                  <a:close/>
                </a:path>
              </a:pathLst>
            </a:custGeom>
            <a:solidFill>
              <a:srgbClr val="CCCCCC"/>
            </a:solidFill>
            <a:ln w="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67925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螢幕擷取畫面, 字型, 數字 的圖片&#10;&#10;自動產生的描述">
            <a:extLst>
              <a:ext uri="{FF2B5EF4-FFF2-40B4-BE49-F238E27FC236}">
                <a16:creationId xmlns:a16="http://schemas.microsoft.com/office/drawing/2014/main" id="{ED4149BE-7CF3-143A-ED82-DCE768EBC2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0969" y="2152403"/>
            <a:ext cx="3913009" cy="2611627"/>
          </a:xfrm>
          <a:prstGeom prst="rect">
            <a:avLst/>
          </a:prstGeom>
          <a:effectLst>
            <a:reflection blurRad="114300" stA="28000" endPos="55500" dist="114300" dir="5400000" sy="-100000" algn="bl" rotWithShape="0"/>
          </a:effectLst>
        </p:spPr>
      </p:pic>
      <p:sp>
        <p:nvSpPr>
          <p:cNvPr id="6" name="文字方塊 5">
            <a:extLst>
              <a:ext uri="{FF2B5EF4-FFF2-40B4-BE49-F238E27FC236}">
                <a16:creationId xmlns:a16="http://schemas.microsoft.com/office/drawing/2014/main" id="{74FF805F-6521-4307-B6BF-1A0874627BC2}"/>
              </a:ext>
            </a:extLst>
          </p:cNvPr>
          <p:cNvSpPr txBox="1"/>
          <p:nvPr/>
        </p:nvSpPr>
        <p:spPr>
          <a:xfrm>
            <a:off x="444760" y="212286"/>
            <a:ext cx="8857502" cy="1323439"/>
          </a:xfrm>
          <a:prstGeom prst="rect">
            <a:avLst/>
          </a:prstGeom>
          <a:noFill/>
        </p:spPr>
        <p:txBody>
          <a:bodyPr wrap="square" rtlCol="0">
            <a:spAutoFit/>
          </a:bodyPr>
          <a:lstStyle/>
          <a:p>
            <a:r>
              <a:rPr lang="en-US" altLang="zh-TW" sz="4000" b="1">
                <a:solidFill>
                  <a:srgbClr val="E1BA87"/>
                </a:solidFill>
                <a:latin typeface="Arial" panose="020B0604020202020204" pitchFamily="34" charset="0"/>
                <a:ea typeface="微軟正黑體" panose="020B0604030504040204" pitchFamily="34" charset="-120"/>
                <a:cs typeface="Arial" panose="020B0604020202020204" pitchFamily="34" charset="0"/>
              </a:rPr>
              <a:t>Up to</a:t>
            </a:r>
            <a:r>
              <a:rPr lang="zh-TW" altLang="en-US" sz="4000" b="1">
                <a:solidFill>
                  <a:srgbClr val="E1BA87"/>
                </a:solidFill>
                <a:latin typeface="Arial" panose="020B0604020202020204" pitchFamily="34" charset="0"/>
                <a:ea typeface="微軟正黑體" panose="020B0604030504040204" pitchFamily="34" charset="-120"/>
                <a:cs typeface="Arial" panose="020B0604020202020204" pitchFamily="34" charset="0"/>
              </a:rPr>
              <a:t> </a:t>
            </a:r>
            <a:r>
              <a:rPr lang="en-US" altLang="zh-TW" sz="4000" b="1">
                <a:solidFill>
                  <a:srgbClr val="E1BA87"/>
                </a:solidFill>
                <a:latin typeface="Arial" panose="020B0604020202020204" pitchFamily="34" charset="0"/>
                <a:ea typeface="微軟正黑體" panose="020B0604030504040204" pitchFamily="34" charset="-120"/>
                <a:cs typeface="Arial" panose="020B0604020202020204" pitchFamily="34" charset="0"/>
              </a:rPr>
              <a:t>12-core/16-thread Intel</a:t>
            </a:r>
          </a:p>
          <a:p>
            <a:r>
              <a:rPr lang="en-US" altLang="zh-TW" sz="4000" b="1">
                <a:solidFill>
                  <a:srgbClr val="E1BA87"/>
                </a:solidFill>
                <a:latin typeface="Arial" panose="020B0604020202020204" pitchFamily="34" charset="0"/>
                <a:ea typeface="微軟正黑體" panose="020B0604030504040204" pitchFamily="34" charset="-120"/>
                <a:cs typeface="Arial" panose="020B0604020202020204" pitchFamily="34" charset="0"/>
              </a:rPr>
              <a:t>Core i5 13th Gen Processor</a:t>
            </a:r>
            <a:endParaRPr lang="zh-TW" altLang="en-US" sz="4000" b="1">
              <a:solidFill>
                <a:srgbClr val="E1BA87"/>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37" name="圖片 36">
            <a:extLst>
              <a:ext uri="{FF2B5EF4-FFF2-40B4-BE49-F238E27FC236}">
                <a16:creationId xmlns:a16="http://schemas.microsoft.com/office/drawing/2014/main" id="{CFAED535-6C44-E3FD-D098-561C56C750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773" y="3824654"/>
            <a:ext cx="2621665" cy="2621665"/>
          </a:xfrm>
          <a:prstGeom prst="rect">
            <a:avLst/>
          </a:prstGeom>
          <a:effectLst>
            <a:outerShdw blurRad="431800" dist="368300" dir="5760000" sx="106000" sy="106000" algn="ctr" rotWithShape="0">
              <a:srgbClr val="000000">
                <a:alpha val="24000"/>
              </a:srgbClr>
            </a:outerShdw>
          </a:effectLst>
        </p:spPr>
      </p:pic>
      <p:sp>
        <p:nvSpPr>
          <p:cNvPr id="39" name="文字方塊 38">
            <a:extLst>
              <a:ext uri="{FF2B5EF4-FFF2-40B4-BE49-F238E27FC236}">
                <a16:creationId xmlns:a16="http://schemas.microsoft.com/office/drawing/2014/main" id="{3120A837-1A2D-4F30-A6F7-CD5D03B28E74}"/>
              </a:ext>
            </a:extLst>
          </p:cNvPr>
          <p:cNvSpPr txBox="1"/>
          <p:nvPr/>
        </p:nvSpPr>
        <p:spPr>
          <a:xfrm>
            <a:off x="444760" y="1445108"/>
            <a:ext cx="9560886" cy="468526"/>
          </a:xfrm>
          <a:prstGeom prst="rect">
            <a:avLst/>
          </a:prstGeom>
          <a:noFill/>
        </p:spPr>
        <p:txBody>
          <a:bodyPr wrap="square" rtlCol="0">
            <a:spAutoFit/>
          </a:bodyPr>
          <a:lstStyle/>
          <a:p>
            <a:pPr>
              <a:lnSpc>
                <a:spcPts val="3300"/>
              </a:lnSpc>
            </a:pPr>
            <a:r>
              <a:rPr lang="en-US" altLang="zh-TW" sz="2000" b="1">
                <a:solidFill>
                  <a:srgbClr val="21C0F9"/>
                </a:solidFill>
                <a:latin typeface="Arial" panose="020B0604020202020204" pitchFamily="34" charset="0"/>
                <a:ea typeface="微軟正黑體" panose="020B0604030504040204" pitchFamily="34" charset="-120"/>
                <a:cs typeface="Arial" panose="020B0604020202020204" pitchFamily="34" charset="0"/>
                <a:sym typeface="+mn-lt"/>
              </a:rPr>
              <a:t>Powerful 13th generation Intel</a:t>
            </a:r>
            <a:r>
              <a:rPr lang="en-US" altLang="zh-TW" sz="2000" b="1" baseline="30000">
                <a:solidFill>
                  <a:srgbClr val="21C0F9"/>
                </a:solidFill>
                <a:latin typeface="Arial" panose="020B0604020202020204" pitchFamily="34" charset="0"/>
                <a:ea typeface="微軟正黑體" panose="020B0604030504040204" pitchFamily="34" charset="-120"/>
                <a:cs typeface="Arial" panose="020B0604020202020204" pitchFamily="34" charset="0"/>
                <a:sym typeface="+mn-lt"/>
              </a:rPr>
              <a:t>®</a:t>
            </a:r>
            <a:r>
              <a:rPr lang="en-US" altLang="zh-TW" sz="2000" b="1">
                <a:solidFill>
                  <a:srgbClr val="21C0F9"/>
                </a:solidFill>
                <a:latin typeface="Arial" panose="020B0604020202020204" pitchFamily="34" charset="0"/>
                <a:ea typeface="微軟正黑體" panose="020B0604030504040204" pitchFamily="34" charset="-120"/>
                <a:cs typeface="Arial" panose="020B0604020202020204" pitchFamily="34" charset="0"/>
                <a:sym typeface="+mn-lt"/>
              </a:rPr>
              <a:t> Core™ i3 / i5 processors</a:t>
            </a:r>
            <a:endParaRPr lang="zh-TW" altLang="en-US" sz="2000" b="1">
              <a:solidFill>
                <a:srgbClr val="21C0F9"/>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41" name="文字方塊 40">
            <a:extLst>
              <a:ext uri="{FF2B5EF4-FFF2-40B4-BE49-F238E27FC236}">
                <a16:creationId xmlns:a16="http://schemas.microsoft.com/office/drawing/2014/main" id="{BF593FEB-FC6E-46AA-A9E8-94A7AC0A4D09}"/>
              </a:ext>
            </a:extLst>
          </p:cNvPr>
          <p:cNvSpPr txBox="1"/>
          <p:nvPr/>
        </p:nvSpPr>
        <p:spPr>
          <a:xfrm>
            <a:off x="444760" y="1932158"/>
            <a:ext cx="6446269" cy="1479123"/>
          </a:xfrm>
          <a:prstGeom prst="rect">
            <a:avLst/>
          </a:prstGeom>
          <a:noFill/>
        </p:spPr>
        <p:txBody>
          <a:bodyPr wrap="square" rtlCol="0">
            <a:spAutoFit/>
          </a:bodyPr>
          <a:lstStyle/>
          <a:p>
            <a:pPr>
              <a:lnSpc>
                <a:spcPts val="2200"/>
              </a:lnSpc>
              <a:spcBef>
                <a:spcPts val="1800"/>
              </a:spcBef>
            </a:pP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Equipped with Intel 13th generation processors to provide strong performance and continued to use Intel's performance hybrid architecture to optimize your content creation and productivity. Integrating the latest Intel Graphics can support 4K video transcoding and accelerate various applications.</a:t>
            </a:r>
            <a:endParaRPr lang="zh-TW" altLang="en-US" sz="1600" spc="1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76" name="文字方塊 75">
            <a:extLst>
              <a:ext uri="{FF2B5EF4-FFF2-40B4-BE49-F238E27FC236}">
                <a16:creationId xmlns:a16="http://schemas.microsoft.com/office/drawing/2014/main" id="{BF593FEB-FC6E-46AA-A9E8-94A7AC0A4D09}"/>
              </a:ext>
            </a:extLst>
          </p:cNvPr>
          <p:cNvSpPr txBox="1"/>
          <p:nvPr/>
        </p:nvSpPr>
        <p:spPr>
          <a:xfrm>
            <a:off x="7630969" y="5002264"/>
            <a:ext cx="4116271" cy="1473609"/>
          </a:xfrm>
          <a:prstGeom prst="rect">
            <a:avLst/>
          </a:prstGeom>
          <a:noFill/>
        </p:spPr>
        <p:txBody>
          <a:bodyPr wrap="square" rtlCol="0">
            <a:spAutoFit/>
          </a:bodyPr>
          <a:lstStyle/>
          <a:p>
            <a:pPr>
              <a:lnSpc>
                <a:spcPts val="2200"/>
              </a:lnSpc>
              <a:spcBef>
                <a:spcPts val="1800"/>
              </a:spcBef>
            </a:pPr>
            <a:r>
              <a:rPr lang="en-US" altLang="zh-TW" sz="1400" spc="1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High performance P-core focuses on performance, low power consumption E-core focuses on multi-core computing, and the hybrid architecture brings higher efficiency to work tasks.</a:t>
            </a:r>
            <a:endParaRPr lang="zh-TW" altLang="en-US" sz="1400" spc="1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5" name="圖片 4" descr="一張含有 文字, 螢幕擷取畫面, 字型, 圖形 的圖片&#10;&#10;自動產生的描述">
            <a:extLst>
              <a:ext uri="{FF2B5EF4-FFF2-40B4-BE49-F238E27FC236}">
                <a16:creationId xmlns:a16="http://schemas.microsoft.com/office/drawing/2014/main" id="{20CC55A9-702F-4819-4BC4-01770E2B64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2388" y="3824654"/>
            <a:ext cx="2621665" cy="2621665"/>
          </a:xfrm>
          <a:prstGeom prst="rect">
            <a:avLst/>
          </a:prstGeom>
        </p:spPr>
      </p:pic>
    </p:spTree>
    <p:extLst>
      <p:ext uri="{BB962C8B-B14F-4D97-AF65-F5344CB8AC3E}">
        <p14:creationId xmlns:p14="http://schemas.microsoft.com/office/powerpoint/2010/main" val="1363989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4846328A-C06C-D112-36B8-B02F63D474D5}"/>
              </a:ext>
            </a:extLst>
          </p:cNvPr>
          <p:cNvSpPr txBox="1"/>
          <p:nvPr/>
        </p:nvSpPr>
        <p:spPr>
          <a:xfrm>
            <a:off x="387083" y="245795"/>
            <a:ext cx="8001658" cy="1508105"/>
          </a:xfrm>
          <a:prstGeom prst="rect">
            <a:avLst/>
          </a:prstGeom>
          <a:noFill/>
        </p:spPr>
        <p:txBody>
          <a:bodyPr wrap="square" lIns="91440" tIns="45720" rIns="91440" bIns="45720" rtlCol="0" anchor="t">
            <a:spAutoFit/>
          </a:bodyPr>
          <a:lstStyle/>
          <a:p>
            <a:r>
              <a:rPr lang="en-US" sz="4600" b="1">
                <a:latin typeface="Arial"/>
                <a:ea typeface="微軟正黑體"/>
                <a:cs typeface="Arial"/>
              </a:rPr>
              <a:t>Thunderbolt 4 ​</a:t>
            </a:r>
          </a:p>
          <a:p>
            <a:r>
              <a:rPr lang="en-US" sz="4600" b="1">
                <a:latin typeface="Arial"/>
                <a:ea typeface="微軟正黑體"/>
                <a:cs typeface="Arial"/>
              </a:rPr>
              <a:t>Exceptional Performance​</a:t>
            </a:r>
          </a:p>
        </p:txBody>
      </p:sp>
      <p:sp>
        <p:nvSpPr>
          <p:cNvPr id="10" name="文字方塊 9">
            <a:extLst>
              <a:ext uri="{FF2B5EF4-FFF2-40B4-BE49-F238E27FC236}">
                <a16:creationId xmlns:a16="http://schemas.microsoft.com/office/drawing/2014/main" id="{348B49B1-513E-B4AE-FDC7-EEF7415D11B0}"/>
              </a:ext>
            </a:extLst>
          </p:cNvPr>
          <p:cNvSpPr txBox="1"/>
          <p:nvPr/>
        </p:nvSpPr>
        <p:spPr>
          <a:xfrm>
            <a:off x="491468" y="1955461"/>
            <a:ext cx="7908842" cy="923330"/>
          </a:xfrm>
          <a:prstGeom prst="rect">
            <a:avLst/>
          </a:prstGeom>
          <a:noFill/>
        </p:spPr>
        <p:txBody>
          <a:bodyPr wrap="square" lIns="91440" tIns="45720" rIns="91440" bIns="45720" anchor="t">
            <a:spAutoFit/>
          </a:bodyPr>
          <a:lstStyle/>
          <a:p>
            <a:pPr marL="285750" indent="-285750">
              <a:buFont typeface="Arial"/>
              <a:buChar char="•"/>
            </a:pPr>
            <a:r>
              <a:rPr lang="en-US" altLang="zh-TW" sz="1800">
                <a:solidFill>
                  <a:schemeClr val="tx1">
                    <a:lumMod val="65000"/>
                    <a:lumOff val="35000"/>
                  </a:schemeClr>
                </a:solidFill>
                <a:latin typeface="Arial"/>
                <a:ea typeface="微軟正黑體"/>
                <a:cs typeface="Arial"/>
              </a:rPr>
              <a:t>Built-in Thunderbolt 4 ports</a:t>
            </a:r>
            <a:r>
              <a:rPr lang="en-US" altLang="zh-TW">
                <a:solidFill>
                  <a:schemeClr val="tx1">
                    <a:lumMod val="65000"/>
                    <a:lumOff val="35000"/>
                  </a:schemeClr>
                </a:solidFill>
                <a:latin typeface="Arial"/>
                <a:ea typeface="微軟正黑體"/>
                <a:cs typeface="Arial"/>
              </a:rPr>
              <a:t> via Thunderbolt Networking</a:t>
            </a:r>
            <a:endParaRPr lang="en-US" altLang="zh-TW" sz="180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endParaRPr>
          </a:p>
          <a:p>
            <a:pPr marL="285750" indent="-285750">
              <a:buFont typeface="Arial"/>
              <a:buChar char="•"/>
            </a:pPr>
            <a:r>
              <a:rPr lang="en-US">
                <a:solidFill>
                  <a:schemeClr val="tx1">
                    <a:lumMod val="65000"/>
                    <a:lumOff val="35000"/>
                  </a:schemeClr>
                </a:solidFill>
                <a:latin typeface="Arial"/>
                <a:ea typeface="微軟正黑體"/>
                <a:cs typeface="Arial"/>
              </a:rPr>
              <a:t>Write:</a:t>
            </a:r>
            <a:r>
              <a:rPr lang="en-US" altLang="zh-TW">
                <a:solidFill>
                  <a:schemeClr val="tx1">
                    <a:lumMod val="65000"/>
                    <a:lumOff val="35000"/>
                  </a:schemeClr>
                </a:solidFill>
                <a:latin typeface="Arial"/>
                <a:ea typeface="微軟正黑體"/>
                <a:cs typeface="Arial"/>
              </a:rPr>
              <a:t> 1,637 MB</a:t>
            </a:r>
            <a:r>
              <a:rPr lang="en-US" altLang="zh-TW" sz="1800">
                <a:solidFill>
                  <a:schemeClr val="tx1">
                    <a:lumMod val="65000"/>
                    <a:lumOff val="35000"/>
                  </a:schemeClr>
                </a:solidFill>
                <a:latin typeface="Arial"/>
                <a:ea typeface="微軟正黑體"/>
                <a:cs typeface="Arial"/>
              </a:rPr>
              <a:t>/s</a:t>
            </a:r>
            <a:r>
              <a:rPr lang="en-US" sz="1800">
                <a:solidFill>
                  <a:schemeClr val="tx1">
                    <a:lumMod val="65000"/>
                    <a:lumOff val="35000"/>
                  </a:schemeClr>
                </a:solidFill>
                <a:latin typeface="Arial"/>
                <a:ea typeface="微軟正黑體"/>
                <a:cs typeface="Arial"/>
              </a:rPr>
              <a:t>, Read:</a:t>
            </a:r>
            <a:r>
              <a:rPr lang="en-US">
                <a:solidFill>
                  <a:schemeClr val="tx1">
                    <a:lumMod val="65000"/>
                    <a:lumOff val="35000"/>
                  </a:schemeClr>
                </a:solidFill>
                <a:latin typeface="Arial"/>
                <a:ea typeface="微軟正黑體"/>
                <a:cs typeface="Arial"/>
              </a:rPr>
              <a:t> 1,736 </a:t>
            </a:r>
            <a:r>
              <a:rPr lang="en-US" sz="1800">
                <a:solidFill>
                  <a:schemeClr val="tx1">
                    <a:lumMod val="65000"/>
                    <a:lumOff val="35000"/>
                  </a:schemeClr>
                </a:solidFill>
                <a:latin typeface="Arial"/>
                <a:ea typeface="微軟正黑體"/>
                <a:cs typeface="Arial"/>
              </a:rPr>
              <a:t>MB/</a:t>
            </a:r>
            <a:r>
              <a:rPr lang="en-US">
                <a:solidFill>
                  <a:schemeClr val="tx1">
                    <a:lumMod val="65000"/>
                    <a:lumOff val="35000"/>
                  </a:schemeClr>
                </a:solidFill>
                <a:latin typeface="Arial"/>
                <a:ea typeface="微軟正黑體"/>
                <a:cs typeface="Arial"/>
              </a:rPr>
              <a:t>s via AJA System Test</a:t>
            </a:r>
          </a:p>
          <a:p>
            <a:pPr marL="285750" indent="-285750">
              <a:buFont typeface="Arial"/>
              <a:buChar char="•"/>
            </a:pPr>
            <a:endParaRPr lang="en-US" altLang="zh-TW" sz="1800">
              <a:solidFill>
                <a:schemeClr val="tx1">
                  <a:lumMod val="65000"/>
                  <a:lumOff val="35000"/>
                </a:schemeClr>
              </a:solidFill>
              <a:latin typeface="Arial" panose="020B0604020202020204" pitchFamily="34" charset="0"/>
              <a:ea typeface="微軟正黑體"/>
              <a:cs typeface="Arial" panose="020B0604020202020204" pitchFamily="34" charset="0"/>
            </a:endParaRPr>
          </a:p>
        </p:txBody>
      </p:sp>
      <p:sp>
        <p:nvSpPr>
          <p:cNvPr id="7" name="文字方塊 6">
            <a:extLst>
              <a:ext uri="{FF2B5EF4-FFF2-40B4-BE49-F238E27FC236}">
                <a16:creationId xmlns:a16="http://schemas.microsoft.com/office/drawing/2014/main" id="{582A7D12-A5F8-A0A1-84A3-EAA793A6BADB}"/>
              </a:ext>
            </a:extLst>
          </p:cNvPr>
          <p:cNvSpPr txBox="1"/>
          <p:nvPr/>
        </p:nvSpPr>
        <p:spPr>
          <a:xfrm>
            <a:off x="7623468" y="6138311"/>
            <a:ext cx="6095473" cy="10618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700">
                <a:solidFill>
                  <a:schemeClr val="tx1">
                    <a:lumMod val="85000"/>
                    <a:lumOff val="15000"/>
                  </a:schemeClr>
                </a:solidFill>
                <a:latin typeface="Microsoft JhengHei"/>
                <a:ea typeface="Microsoft JhengHei"/>
                <a:cs typeface="Arial"/>
              </a:rPr>
              <a:t>NAS : TBS-h574TX-i5-16G</a:t>
            </a:r>
          </a:p>
          <a:p>
            <a:r>
              <a:rPr lang="zh-TW" sz="700">
                <a:solidFill>
                  <a:schemeClr val="tx1">
                    <a:lumMod val="85000"/>
                    <a:lumOff val="15000"/>
                  </a:schemeClr>
                </a:solidFill>
                <a:latin typeface="Microsoft JhengHei"/>
                <a:ea typeface="Microsoft JhengHei"/>
                <a:cs typeface="Arial"/>
              </a:rPr>
              <a:t>O.S. : QuTS hero h5.1.2</a:t>
            </a:r>
          </a:p>
          <a:p>
            <a:r>
              <a:rPr lang="zh-TW" sz="700">
                <a:solidFill>
                  <a:schemeClr val="tx1">
                    <a:lumMod val="85000"/>
                    <a:lumOff val="15000"/>
                  </a:schemeClr>
                </a:solidFill>
                <a:latin typeface="Microsoft JhengHei"/>
                <a:ea typeface="Microsoft JhengHei"/>
                <a:cs typeface="Arial"/>
              </a:rPr>
              <a:t>Volume Type :  Samsung 980 RPO 1TB x 3 + 970 EVO Plus 1TB x2, RAID 5</a:t>
            </a:r>
          </a:p>
          <a:p>
            <a:r>
              <a:rPr lang="zh-TW" sz="700">
                <a:solidFill>
                  <a:schemeClr val="tx1">
                    <a:lumMod val="85000"/>
                    <a:lumOff val="15000"/>
                  </a:schemeClr>
                </a:solidFill>
                <a:latin typeface="Microsoft JhengHei"/>
                <a:ea typeface="Microsoft JhengHei"/>
                <a:cs typeface="Arial"/>
              </a:rPr>
              <a:t>Client PC：MacBook Pro M2 Pro, Mac OS 13.5, 16GB RAM</a:t>
            </a:r>
          </a:p>
          <a:p>
            <a:r>
              <a:rPr lang="en-US" altLang="zh-TW" sz="700">
                <a:solidFill>
                  <a:srgbClr val="262626"/>
                </a:solidFill>
                <a:latin typeface="Microsoft JhengHei"/>
                <a:ea typeface="Microsoft JhengHei"/>
                <a:cs typeface="Arial"/>
              </a:rPr>
              <a:t>AJA</a:t>
            </a:r>
            <a:r>
              <a:rPr lang="zh-TW" altLang="en-US" sz="700">
                <a:solidFill>
                  <a:srgbClr val="262626"/>
                </a:solidFill>
                <a:latin typeface="Microsoft JhengHei"/>
                <a:ea typeface="Microsoft JhengHei"/>
                <a:cs typeface="Arial"/>
              </a:rPr>
              <a:t> </a:t>
            </a:r>
            <a:r>
              <a:rPr lang="en-US" altLang="zh-TW" sz="700">
                <a:solidFill>
                  <a:srgbClr val="262626"/>
                </a:solidFill>
                <a:latin typeface="Microsoft JhengHei"/>
                <a:ea typeface="Microsoft JhengHei"/>
                <a:cs typeface="Arial"/>
              </a:rPr>
              <a:t>:</a:t>
            </a:r>
            <a:r>
              <a:rPr lang="zh-TW" altLang="en-US" sz="700">
                <a:solidFill>
                  <a:srgbClr val="262626"/>
                </a:solidFill>
                <a:latin typeface="Microsoft JhengHei"/>
                <a:ea typeface="Microsoft JhengHei"/>
                <a:cs typeface="Arial"/>
              </a:rPr>
              <a:t> </a:t>
            </a:r>
          </a:p>
          <a:p>
            <a:r>
              <a:rPr lang="en-US" altLang="zh-TW" sz="700">
                <a:solidFill>
                  <a:srgbClr val="262626"/>
                </a:solidFill>
                <a:latin typeface="Microsoft JhengHei"/>
                <a:ea typeface="Microsoft JhengHei"/>
                <a:cs typeface="Arial"/>
              </a:rPr>
              <a:t>Data</a:t>
            </a:r>
            <a:r>
              <a:rPr lang="zh-TW" altLang="en-US" sz="700">
                <a:solidFill>
                  <a:srgbClr val="262626"/>
                </a:solidFill>
                <a:latin typeface="Microsoft JhengHei"/>
                <a:ea typeface="Microsoft JhengHei"/>
                <a:cs typeface="Arial"/>
              </a:rPr>
              <a:t> </a:t>
            </a:r>
            <a:r>
              <a:rPr lang="en-US" altLang="zh-TW" sz="700">
                <a:solidFill>
                  <a:srgbClr val="262626"/>
                </a:solidFill>
                <a:latin typeface="Microsoft JhengHei"/>
                <a:ea typeface="Microsoft JhengHei"/>
                <a:cs typeface="Arial"/>
              </a:rPr>
              <a:t>Pattern</a:t>
            </a:r>
            <a:r>
              <a:rPr lang="zh-TW" altLang="en-US" sz="700">
                <a:solidFill>
                  <a:srgbClr val="262626"/>
                </a:solidFill>
                <a:latin typeface="Microsoft JhengHei"/>
                <a:ea typeface="Microsoft JhengHei"/>
                <a:cs typeface="Arial"/>
              </a:rPr>
              <a:t> </a:t>
            </a:r>
            <a:r>
              <a:rPr lang="en-US" altLang="zh-TW" sz="700">
                <a:solidFill>
                  <a:srgbClr val="262626"/>
                </a:solidFill>
                <a:latin typeface="Microsoft JhengHei"/>
                <a:ea typeface="Microsoft JhengHei"/>
                <a:cs typeface="Arial"/>
              </a:rPr>
              <a:t>:</a:t>
            </a:r>
            <a:r>
              <a:rPr lang="zh-TW" altLang="en-US" sz="700">
                <a:solidFill>
                  <a:srgbClr val="262626"/>
                </a:solidFill>
                <a:latin typeface="Microsoft JhengHei"/>
                <a:ea typeface="Microsoft JhengHei"/>
                <a:cs typeface="Arial"/>
              </a:rPr>
              <a:t> </a:t>
            </a:r>
            <a:r>
              <a:rPr lang="en-US" altLang="zh-TW" sz="700">
                <a:solidFill>
                  <a:srgbClr val="262626"/>
                </a:solidFill>
                <a:latin typeface="Microsoft JhengHei"/>
                <a:ea typeface="Microsoft JhengHei"/>
                <a:cs typeface="Arial"/>
              </a:rPr>
              <a:t>5120</a:t>
            </a:r>
            <a:r>
              <a:rPr lang="zh-TW" altLang="en-US" sz="700">
                <a:solidFill>
                  <a:srgbClr val="262626"/>
                </a:solidFill>
                <a:latin typeface="Microsoft JhengHei"/>
                <a:ea typeface="Microsoft JhengHei"/>
                <a:cs typeface="Arial"/>
              </a:rPr>
              <a:t> </a:t>
            </a:r>
            <a:r>
              <a:rPr lang="en-US" altLang="zh-TW" sz="700">
                <a:solidFill>
                  <a:srgbClr val="262626"/>
                </a:solidFill>
                <a:latin typeface="Microsoft JhengHei"/>
                <a:ea typeface="Microsoft JhengHei"/>
                <a:cs typeface="Arial"/>
              </a:rPr>
              <a:t>x</a:t>
            </a:r>
            <a:r>
              <a:rPr lang="zh-TW" altLang="en-US" sz="700">
                <a:solidFill>
                  <a:srgbClr val="262626"/>
                </a:solidFill>
                <a:latin typeface="Microsoft JhengHei"/>
                <a:ea typeface="Microsoft JhengHei"/>
                <a:cs typeface="Arial"/>
              </a:rPr>
              <a:t> </a:t>
            </a:r>
            <a:r>
              <a:rPr lang="en-US" altLang="zh-TW" sz="700">
                <a:solidFill>
                  <a:srgbClr val="262626"/>
                </a:solidFill>
                <a:latin typeface="Microsoft JhengHei"/>
                <a:ea typeface="Microsoft JhengHei"/>
                <a:cs typeface="Arial"/>
              </a:rPr>
              <a:t>2700</a:t>
            </a:r>
            <a:r>
              <a:rPr lang="zh-TW" altLang="en-US" sz="700">
                <a:solidFill>
                  <a:srgbClr val="262626"/>
                </a:solidFill>
                <a:latin typeface="Microsoft JhengHei"/>
                <a:ea typeface="Microsoft JhengHei"/>
                <a:cs typeface="Arial"/>
              </a:rPr>
              <a:t> </a:t>
            </a:r>
            <a:r>
              <a:rPr lang="en-US" altLang="zh-TW" sz="700">
                <a:solidFill>
                  <a:srgbClr val="262626"/>
                </a:solidFill>
                <a:latin typeface="Microsoft JhengHei"/>
                <a:ea typeface="Microsoft JhengHei"/>
                <a:cs typeface="Arial"/>
              </a:rPr>
              <a:t>5K</a:t>
            </a:r>
            <a:r>
              <a:rPr lang="zh-TW" altLang="en-US" sz="700">
                <a:solidFill>
                  <a:srgbClr val="262626"/>
                </a:solidFill>
                <a:latin typeface="Microsoft JhengHei"/>
                <a:ea typeface="Microsoft JhengHei"/>
                <a:cs typeface="Arial"/>
              </a:rPr>
              <a:t> </a:t>
            </a:r>
            <a:r>
              <a:rPr lang="en-US" altLang="zh-TW" sz="700">
                <a:solidFill>
                  <a:srgbClr val="262626"/>
                </a:solidFill>
                <a:latin typeface="Microsoft JhengHei"/>
                <a:ea typeface="Microsoft JhengHei"/>
                <a:cs typeface="Arial"/>
              </a:rPr>
              <a:t>RED</a:t>
            </a:r>
            <a:r>
              <a:rPr lang="zh-TW" altLang="en-US" sz="700">
                <a:solidFill>
                  <a:srgbClr val="262626"/>
                </a:solidFill>
                <a:latin typeface="Microsoft JhengHei"/>
                <a:ea typeface="Microsoft JhengHei"/>
                <a:cs typeface="Arial"/>
              </a:rPr>
              <a:t> </a:t>
            </a:r>
            <a:r>
              <a:rPr lang="en-US" altLang="zh-TW" sz="700">
                <a:solidFill>
                  <a:srgbClr val="262626"/>
                </a:solidFill>
                <a:latin typeface="Microsoft JhengHei"/>
                <a:ea typeface="Microsoft JhengHei"/>
                <a:cs typeface="Arial"/>
              </a:rPr>
              <a:t>/</a:t>
            </a:r>
            <a:r>
              <a:rPr lang="zh-TW" altLang="en-US" sz="700">
                <a:solidFill>
                  <a:srgbClr val="262626"/>
                </a:solidFill>
                <a:latin typeface="Microsoft JhengHei"/>
                <a:ea typeface="Microsoft JhengHei"/>
                <a:cs typeface="Arial"/>
              </a:rPr>
              <a:t> </a:t>
            </a:r>
            <a:r>
              <a:rPr lang="en-US" altLang="zh-TW" sz="700">
                <a:solidFill>
                  <a:srgbClr val="262626"/>
                </a:solidFill>
                <a:latin typeface="Microsoft JhengHei"/>
                <a:ea typeface="Microsoft JhengHei"/>
                <a:cs typeface="Arial"/>
              </a:rPr>
              <a:t>Testing</a:t>
            </a:r>
            <a:r>
              <a:rPr lang="zh-TW" altLang="en-US" sz="700">
                <a:solidFill>
                  <a:srgbClr val="262626"/>
                </a:solidFill>
                <a:latin typeface="Microsoft JhengHei"/>
                <a:ea typeface="Microsoft JhengHei"/>
                <a:cs typeface="Arial"/>
              </a:rPr>
              <a:t> </a:t>
            </a:r>
            <a:r>
              <a:rPr lang="en-US" altLang="zh-TW" sz="700">
                <a:solidFill>
                  <a:srgbClr val="262626"/>
                </a:solidFill>
                <a:latin typeface="Microsoft JhengHei"/>
                <a:ea typeface="Microsoft JhengHei"/>
                <a:cs typeface="Arial"/>
              </a:rPr>
              <a:t>Data</a:t>
            </a:r>
            <a:r>
              <a:rPr lang="zh-TW" altLang="en-US" sz="700">
                <a:solidFill>
                  <a:srgbClr val="262626"/>
                </a:solidFill>
                <a:latin typeface="Microsoft JhengHei"/>
                <a:ea typeface="Microsoft JhengHei"/>
                <a:cs typeface="Arial"/>
              </a:rPr>
              <a:t> </a:t>
            </a:r>
            <a:r>
              <a:rPr lang="en-US" altLang="zh-TW" sz="700">
                <a:solidFill>
                  <a:srgbClr val="262626"/>
                </a:solidFill>
                <a:latin typeface="Microsoft JhengHei"/>
                <a:ea typeface="Microsoft JhengHei"/>
                <a:cs typeface="Arial"/>
              </a:rPr>
              <a:t>Size</a:t>
            </a:r>
            <a:r>
              <a:rPr lang="zh-TW" altLang="en-US" sz="700">
                <a:solidFill>
                  <a:srgbClr val="262626"/>
                </a:solidFill>
                <a:latin typeface="Microsoft JhengHei"/>
                <a:ea typeface="Microsoft JhengHei"/>
                <a:cs typeface="Arial"/>
              </a:rPr>
              <a:t> </a:t>
            </a:r>
            <a:r>
              <a:rPr lang="en-US" altLang="zh-TW" sz="700">
                <a:solidFill>
                  <a:srgbClr val="262626"/>
                </a:solidFill>
                <a:latin typeface="Microsoft JhengHei"/>
                <a:ea typeface="Microsoft JhengHei"/>
                <a:cs typeface="Arial"/>
              </a:rPr>
              <a:t>:</a:t>
            </a:r>
            <a:r>
              <a:rPr lang="zh-TW" altLang="en-US" sz="700">
                <a:solidFill>
                  <a:srgbClr val="262626"/>
                </a:solidFill>
                <a:latin typeface="Microsoft JhengHei"/>
                <a:ea typeface="Microsoft JhengHei"/>
                <a:cs typeface="Arial"/>
              </a:rPr>
              <a:t> </a:t>
            </a:r>
            <a:r>
              <a:rPr lang="en-US" altLang="zh-TW" sz="700">
                <a:solidFill>
                  <a:srgbClr val="262626"/>
                </a:solidFill>
                <a:latin typeface="Microsoft JhengHei"/>
                <a:ea typeface="Microsoft JhengHei"/>
                <a:cs typeface="Arial"/>
              </a:rPr>
              <a:t>16GB</a:t>
            </a:r>
            <a:r>
              <a:rPr lang="zh-TW" altLang="en-US" sz="700">
                <a:solidFill>
                  <a:srgbClr val="262626"/>
                </a:solidFill>
                <a:latin typeface="Microsoft JhengHei"/>
                <a:ea typeface="Microsoft JhengHei"/>
                <a:cs typeface="Arial"/>
              </a:rPr>
              <a:t> </a:t>
            </a:r>
            <a:r>
              <a:rPr lang="en-US" altLang="zh-TW" sz="700">
                <a:solidFill>
                  <a:srgbClr val="262626"/>
                </a:solidFill>
                <a:latin typeface="Microsoft JhengHei"/>
                <a:ea typeface="Microsoft JhengHei"/>
                <a:cs typeface="Arial"/>
              </a:rPr>
              <a:t>/</a:t>
            </a:r>
            <a:r>
              <a:rPr lang="zh-TW" altLang="en-US" sz="700">
                <a:solidFill>
                  <a:srgbClr val="262626"/>
                </a:solidFill>
                <a:latin typeface="Microsoft JhengHei"/>
                <a:ea typeface="Microsoft JhengHei"/>
                <a:cs typeface="Arial"/>
              </a:rPr>
              <a:t> </a:t>
            </a:r>
            <a:r>
              <a:rPr lang="en-US" altLang="zh-TW" sz="700">
                <a:solidFill>
                  <a:srgbClr val="262626"/>
                </a:solidFill>
                <a:latin typeface="Microsoft JhengHei"/>
                <a:ea typeface="Microsoft JhengHei"/>
                <a:cs typeface="Arial"/>
              </a:rPr>
              <a:t>Codec</a:t>
            </a:r>
            <a:r>
              <a:rPr lang="zh-TW" altLang="en-US" sz="700">
                <a:solidFill>
                  <a:srgbClr val="262626"/>
                </a:solidFill>
                <a:latin typeface="Microsoft JhengHei"/>
                <a:ea typeface="Microsoft JhengHei"/>
                <a:cs typeface="Arial"/>
              </a:rPr>
              <a:t> </a:t>
            </a:r>
            <a:r>
              <a:rPr lang="en-US" altLang="zh-TW" sz="700">
                <a:solidFill>
                  <a:srgbClr val="262626"/>
                </a:solidFill>
                <a:latin typeface="Microsoft JhengHei"/>
                <a:ea typeface="Microsoft JhengHei"/>
                <a:cs typeface="Arial"/>
              </a:rPr>
              <a:t>Type</a:t>
            </a:r>
            <a:r>
              <a:rPr lang="zh-TW" altLang="en-US" sz="700">
                <a:solidFill>
                  <a:srgbClr val="262626"/>
                </a:solidFill>
                <a:latin typeface="Microsoft JhengHei"/>
                <a:ea typeface="Microsoft JhengHei"/>
                <a:cs typeface="Arial"/>
              </a:rPr>
              <a:t> </a:t>
            </a:r>
            <a:r>
              <a:rPr lang="en-US" altLang="zh-TW" sz="700">
                <a:solidFill>
                  <a:srgbClr val="262626"/>
                </a:solidFill>
                <a:latin typeface="Microsoft JhengHei"/>
                <a:ea typeface="Microsoft JhengHei"/>
                <a:cs typeface="Arial"/>
              </a:rPr>
              <a:t>:</a:t>
            </a:r>
            <a:r>
              <a:rPr lang="zh-TW" altLang="en-US" sz="700">
                <a:solidFill>
                  <a:srgbClr val="262626"/>
                </a:solidFill>
                <a:latin typeface="Microsoft JhengHei"/>
                <a:ea typeface="Microsoft JhengHei"/>
                <a:cs typeface="Arial"/>
              </a:rPr>
              <a:t> </a:t>
            </a:r>
            <a:r>
              <a:rPr lang="en-US" altLang="zh-TW" sz="700">
                <a:solidFill>
                  <a:srgbClr val="262626"/>
                </a:solidFill>
                <a:latin typeface="Microsoft JhengHei"/>
                <a:ea typeface="Microsoft JhengHei"/>
                <a:cs typeface="Arial"/>
              </a:rPr>
              <a:t>16bit</a:t>
            </a:r>
            <a:r>
              <a:rPr lang="zh-TW" altLang="en-US" sz="700">
                <a:solidFill>
                  <a:srgbClr val="262626"/>
                </a:solidFill>
                <a:latin typeface="Microsoft JhengHei"/>
                <a:ea typeface="Microsoft JhengHei"/>
                <a:cs typeface="Arial"/>
              </a:rPr>
              <a:t> </a:t>
            </a:r>
            <a:r>
              <a:rPr lang="en-US" altLang="zh-TW" sz="700">
                <a:solidFill>
                  <a:srgbClr val="262626"/>
                </a:solidFill>
                <a:latin typeface="Microsoft JhengHei"/>
                <a:ea typeface="Microsoft JhengHei"/>
                <a:cs typeface="Arial"/>
              </a:rPr>
              <a:t>RGBA</a:t>
            </a:r>
            <a:endParaRPr lang="zh-TW" altLang="en-US" sz="700">
              <a:solidFill>
                <a:srgbClr val="262626"/>
              </a:solidFill>
              <a:latin typeface="Microsoft JhengHei"/>
              <a:ea typeface="Microsoft JhengHei"/>
              <a:cs typeface="Arial"/>
            </a:endParaRPr>
          </a:p>
          <a:p>
            <a:endParaRPr lang="zh-TW" altLang="en-US" sz="700">
              <a:solidFill>
                <a:srgbClr val="262626"/>
              </a:solidFill>
              <a:latin typeface="Microsoft JhengHei"/>
              <a:ea typeface="Microsoft JhengHei"/>
              <a:cs typeface="Arial" panose="020B0604020202020204" pitchFamily="34" charset="0"/>
            </a:endParaRPr>
          </a:p>
          <a:p>
            <a:endParaRPr lang="zh-TW" sz="700">
              <a:solidFill>
                <a:srgbClr val="262626"/>
              </a:solidFill>
              <a:latin typeface="Microsoft JhengHei"/>
              <a:ea typeface="Microsoft JhengHei"/>
              <a:cs typeface="Arial" panose="020B0604020202020204" pitchFamily="34" charset="0"/>
            </a:endParaRPr>
          </a:p>
          <a:p>
            <a:endParaRPr lang="zh-TW" altLang="en-US" sz="700">
              <a:solidFill>
                <a:schemeClr val="tx1">
                  <a:lumMod val="85000"/>
                  <a:lumOff val="15000"/>
                </a:schemeClr>
              </a:solidFill>
              <a:latin typeface="Arial" panose="020B0604020202020204" pitchFamily="34" charset="0"/>
              <a:ea typeface="Microsoft JhengHei"/>
              <a:cs typeface="Arial" panose="020B0604020202020204" pitchFamily="34" charset="0"/>
            </a:endParaRPr>
          </a:p>
        </p:txBody>
      </p:sp>
      <p:grpSp>
        <p:nvGrpSpPr>
          <p:cNvPr id="15" name="群組 14">
            <a:extLst>
              <a:ext uri="{FF2B5EF4-FFF2-40B4-BE49-F238E27FC236}">
                <a16:creationId xmlns:a16="http://schemas.microsoft.com/office/drawing/2014/main" id="{EF96C781-336A-B0CE-D0A2-6C148EE9AA66}"/>
              </a:ext>
            </a:extLst>
          </p:cNvPr>
          <p:cNvGrpSpPr/>
          <p:nvPr/>
        </p:nvGrpSpPr>
        <p:grpSpPr>
          <a:xfrm>
            <a:off x="0" y="2795260"/>
            <a:ext cx="7222382" cy="4087265"/>
            <a:chOff x="-263594" y="2287646"/>
            <a:chExt cx="7687358" cy="4350402"/>
          </a:xfrm>
        </p:grpSpPr>
        <p:pic>
          <p:nvPicPr>
            <p:cNvPr id="9" name="圖形 8">
              <a:extLst>
                <a:ext uri="{FF2B5EF4-FFF2-40B4-BE49-F238E27FC236}">
                  <a16:creationId xmlns:a16="http://schemas.microsoft.com/office/drawing/2014/main" id="{257AB3D0-7613-5816-9649-344A626DB439}"/>
                </a:ext>
              </a:extLst>
            </p:cNvPr>
            <p:cNvPicPr>
              <a:picLocks noChangeAspect="1"/>
            </p:cNvPicPr>
            <p:nvPr/>
          </p:nvPicPr>
          <p:blipFill rotWithShape="1">
            <a:blip r:embed="rId3"/>
            <a:srcRect l="3587" r="-3092"/>
            <a:stretch/>
          </p:blipFill>
          <p:spPr>
            <a:xfrm>
              <a:off x="-263594" y="2287646"/>
              <a:ext cx="7687358" cy="4350402"/>
            </a:xfrm>
            <a:prstGeom prst="rect">
              <a:avLst/>
            </a:prstGeom>
          </p:spPr>
        </p:pic>
        <p:grpSp>
          <p:nvGrpSpPr>
            <p:cNvPr id="12" name="群組 11">
              <a:extLst>
                <a:ext uri="{FF2B5EF4-FFF2-40B4-BE49-F238E27FC236}">
                  <a16:creationId xmlns:a16="http://schemas.microsoft.com/office/drawing/2014/main" id="{03351623-330B-5E33-48D4-D505ACCCD9C2}"/>
                </a:ext>
              </a:extLst>
            </p:cNvPr>
            <p:cNvGrpSpPr/>
            <p:nvPr/>
          </p:nvGrpSpPr>
          <p:grpSpPr>
            <a:xfrm>
              <a:off x="576143" y="2599885"/>
              <a:ext cx="5504817" cy="3226983"/>
              <a:chOff x="1917759" y="3118518"/>
              <a:chExt cx="3855308" cy="2260023"/>
            </a:xfrm>
          </p:grpSpPr>
          <p:pic>
            <p:nvPicPr>
              <p:cNvPr id="6" name="圖片 6" descr="一張含有 文字 的圖片&#10;&#10;自動產生的描述">
                <a:extLst>
                  <a:ext uri="{FF2B5EF4-FFF2-40B4-BE49-F238E27FC236}">
                    <a16:creationId xmlns:a16="http://schemas.microsoft.com/office/drawing/2014/main" id="{9ACD0E60-BDDC-960F-D88F-0B89A8FFA3F3}"/>
                  </a:ext>
                </a:extLst>
              </p:cNvPr>
              <p:cNvPicPr>
                <a:picLocks noChangeAspect="1"/>
              </p:cNvPicPr>
              <p:nvPr/>
            </p:nvPicPr>
            <p:blipFill rotWithShape="1">
              <a:blip r:embed="rId4"/>
              <a:srcRect b="9783"/>
              <a:stretch/>
            </p:blipFill>
            <p:spPr>
              <a:xfrm>
                <a:off x="1917759" y="3118518"/>
                <a:ext cx="3855308" cy="2260023"/>
              </a:xfrm>
              <a:prstGeom prst="rect">
                <a:avLst/>
              </a:prstGeom>
            </p:spPr>
          </p:pic>
          <p:sp>
            <p:nvSpPr>
              <p:cNvPr id="8" name="矩形 7">
                <a:extLst>
                  <a:ext uri="{FF2B5EF4-FFF2-40B4-BE49-F238E27FC236}">
                    <a16:creationId xmlns:a16="http://schemas.microsoft.com/office/drawing/2014/main" id="{C80543C9-6B79-C7FD-729C-C943992A02E4}"/>
                  </a:ext>
                </a:extLst>
              </p:cNvPr>
              <p:cNvSpPr/>
              <p:nvPr/>
            </p:nvSpPr>
            <p:spPr>
              <a:xfrm>
                <a:off x="2434683" y="4116658"/>
                <a:ext cx="938560" cy="381000"/>
              </a:xfrm>
              <a:prstGeom prst="rect">
                <a:avLst/>
              </a:prstGeom>
              <a:solidFill>
                <a:srgbClr val="24201F"/>
              </a:solidFill>
              <a:ln>
                <a:solidFill>
                  <a:srgbClr val="24201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ea typeface="新細明體"/>
                    <a:cs typeface="Calibri"/>
                  </a:rPr>
                  <a:t>1,637</a:t>
                </a:r>
              </a:p>
            </p:txBody>
          </p:sp>
          <p:sp>
            <p:nvSpPr>
              <p:cNvPr id="11" name="矩形 10">
                <a:extLst>
                  <a:ext uri="{FF2B5EF4-FFF2-40B4-BE49-F238E27FC236}">
                    <a16:creationId xmlns:a16="http://schemas.microsoft.com/office/drawing/2014/main" id="{FDB8D0E3-FBDA-12D6-04E4-BD890F0BE029}"/>
                  </a:ext>
                </a:extLst>
              </p:cNvPr>
              <p:cNvSpPr/>
              <p:nvPr/>
            </p:nvSpPr>
            <p:spPr>
              <a:xfrm>
                <a:off x="4423317" y="4070194"/>
                <a:ext cx="938560" cy="381000"/>
              </a:xfrm>
              <a:prstGeom prst="rect">
                <a:avLst/>
              </a:prstGeom>
              <a:solidFill>
                <a:srgbClr val="24201F"/>
              </a:solidFill>
              <a:ln>
                <a:solidFill>
                  <a:srgbClr val="24201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ea typeface="新細明體"/>
                    <a:cs typeface="Calibri"/>
                  </a:rPr>
                  <a:t>1,736</a:t>
                </a:r>
              </a:p>
            </p:txBody>
          </p:sp>
        </p:grpSp>
      </p:grpSp>
    </p:spTree>
    <p:extLst>
      <p:ext uri="{BB962C8B-B14F-4D97-AF65-F5344CB8AC3E}">
        <p14:creationId xmlns:p14="http://schemas.microsoft.com/office/powerpoint/2010/main" val="1547721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26" name="矩形: 圓角 25">
            <a:extLst>
              <a:ext uri="{FF2B5EF4-FFF2-40B4-BE49-F238E27FC236}">
                <a16:creationId xmlns:a16="http://schemas.microsoft.com/office/drawing/2014/main" id="{94E61CDA-A435-2ED9-2D4F-3516CACD7098}"/>
              </a:ext>
            </a:extLst>
          </p:cNvPr>
          <p:cNvSpPr/>
          <p:nvPr/>
        </p:nvSpPr>
        <p:spPr>
          <a:xfrm>
            <a:off x="6309952" y="3511083"/>
            <a:ext cx="4782065" cy="2289819"/>
          </a:xfrm>
          <a:prstGeom prst="roundRect">
            <a:avLst>
              <a:gd name="adj" fmla="val 4972"/>
            </a:avLst>
          </a:prstGeom>
          <a:gradFill>
            <a:gsLst>
              <a:gs pos="0">
                <a:schemeClr val="accent1">
                  <a:lumMod val="5000"/>
                  <a:lumOff val="95000"/>
                </a:schemeClr>
              </a:gs>
              <a:gs pos="93000">
                <a:srgbClr val="F3F4F4"/>
              </a:gs>
              <a:gs pos="4000">
                <a:srgbClr val="F6F9FB"/>
              </a:gs>
              <a:gs pos="78000">
                <a:srgbClr val="F4F6F7">
                  <a:alpha val="44000"/>
                </a:srgbClr>
              </a:gs>
              <a:gs pos="100000">
                <a:schemeClr val="bg1">
                  <a:lumMod val="95000"/>
                </a:schemeClr>
              </a:gs>
            </a:gsLst>
            <a:lin ang="5400000" scaled="1"/>
          </a:gradFill>
          <a:ln w="19050">
            <a:gradFill>
              <a:gsLst>
                <a:gs pos="0">
                  <a:schemeClr val="accent1">
                    <a:lumMod val="5000"/>
                    <a:lumOff val="95000"/>
                  </a:schemeClr>
                </a:gs>
                <a:gs pos="50500">
                  <a:schemeClr val="bg1">
                    <a:lumMod val="65000"/>
                  </a:schemeClr>
                </a:gs>
                <a:gs pos="100000">
                  <a:schemeClr val="bg1">
                    <a:lumMod val="85000"/>
                  </a:schemeClr>
                </a:gs>
              </a:gsLst>
              <a:lin ang="5400000" scaled="1"/>
            </a:gradFill>
          </a:ln>
          <a:effectLst>
            <a:outerShdw blurRad="368300" dist="342900" dir="2700000" algn="tl" rotWithShape="0">
              <a:prstClr val="black">
                <a:alpha val="6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5" name="矩形: 圓角 24">
            <a:extLst>
              <a:ext uri="{FF2B5EF4-FFF2-40B4-BE49-F238E27FC236}">
                <a16:creationId xmlns:a16="http://schemas.microsoft.com/office/drawing/2014/main" id="{C907E279-C5C8-0EBB-C311-0D5E29EAFE7D}"/>
              </a:ext>
            </a:extLst>
          </p:cNvPr>
          <p:cNvSpPr/>
          <p:nvPr/>
        </p:nvSpPr>
        <p:spPr>
          <a:xfrm>
            <a:off x="1052971" y="3511084"/>
            <a:ext cx="4782065" cy="2289819"/>
          </a:xfrm>
          <a:prstGeom prst="roundRect">
            <a:avLst>
              <a:gd name="adj" fmla="val 4972"/>
            </a:avLst>
          </a:prstGeom>
          <a:gradFill>
            <a:gsLst>
              <a:gs pos="0">
                <a:schemeClr val="accent1">
                  <a:lumMod val="5000"/>
                  <a:lumOff val="95000"/>
                </a:schemeClr>
              </a:gs>
              <a:gs pos="93000">
                <a:srgbClr val="F3F4F4"/>
              </a:gs>
              <a:gs pos="4000">
                <a:srgbClr val="F6F9FB"/>
              </a:gs>
              <a:gs pos="78000">
                <a:srgbClr val="F4F6F7">
                  <a:alpha val="44000"/>
                </a:srgbClr>
              </a:gs>
              <a:gs pos="100000">
                <a:schemeClr val="bg1">
                  <a:lumMod val="95000"/>
                </a:schemeClr>
              </a:gs>
            </a:gsLst>
            <a:lin ang="5400000" scaled="1"/>
          </a:gradFill>
          <a:ln w="19050">
            <a:gradFill>
              <a:gsLst>
                <a:gs pos="0">
                  <a:schemeClr val="accent1">
                    <a:lumMod val="5000"/>
                    <a:lumOff val="95000"/>
                  </a:schemeClr>
                </a:gs>
                <a:gs pos="50500">
                  <a:schemeClr val="bg1">
                    <a:lumMod val="65000"/>
                  </a:schemeClr>
                </a:gs>
                <a:gs pos="100000">
                  <a:schemeClr val="bg1">
                    <a:lumMod val="85000"/>
                  </a:schemeClr>
                </a:gs>
              </a:gsLst>
              <a:lin ang="5400000" scaled="1"/>
            </a:gradFill>
          </a:ln>
          <a:effectLst>
            <a:outerShdw blurRad="368300" dist="342900" dir="2700000" algn="tl" rotWithShape="0">
              <a:prstClr val="black">
                <a:alpha val="6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09" name="Google Shape;309;p35"/>
          <p:cNvSpPr txBox="1">
            <a:spLocks noGrp="1"/>
          </p:cNvSpPr>
          <p:nvPr>
            <p:ph type="title" idx="4294967295"/>
          </p:nvPr>
        </p:nvSpPr>
        <p:spPr>
          <a:xfrm>
            <a:off x="0" y="374650"/>
            <a:ext cx="12192000" cy="1325563"/>
          </a:xfrm>
        </p:spPr>
        <p:txBody>
          <a:bodyPr>
            <a:noAutofit/>
          </a:bodyPr>
          <a:lstStyle/>
          <a:p>
            <a:pPr algn="ctr"/>
            <a:r>
              <a:rPr lang="en-US" altLang="zh-TW" sz="4600" b="1">
                <a:solidFill>
                  <a:srgbClr val="E1BA87"/>
                </a:solidFill>
                <a:latin typeface="Arial" panose="020B0604020202020204" pitchFamily="34" charset="0"/>
                <a:ea typeface="微軟正黑體"/>
                <a:cs typeface="Arial" panose="020B0604020202020204" pitchFamily="34" charset="0"/>
                <a:sym typeface="Arial" panose="020B0604020202020204" pitchFamily="34" charset="0"/>
              </a:rPr>
              <a:t>QNAP Thunderbolt Accessories: ​</a:t>
            </a:r>
            <a:br>
              <a:rPr lang="en-US" altLang="zh-TW" sz="4600" b="1">
                <a:solidFill>
                  <a:srgbClr val="E1BA87"/>
                </a:solidFill>
                <a:latin typeface="Arial" panose="020B0604020202020204" pitchFamily="34" charset="0"/>
                <a:ea typeface="微軟正黑體"/>
                <a:cs typeface="Arial" panose="020B0604020202020204" pitchFamily="34" charset="0"/>
                <a:sym typeface="Arial" panose="020B0604020202020204" pitchFamily="34" charset="0"/>
              </a:rPr>
            </a:br>
            <a:r>
              <a:rPr lang="en-US" altLang="zh-TW" sz="4600" b="1">
                <a:solidFill>
                  <a:srgbClr val="E1BA87"/>
                </a:solidFill>
                <a:latin typeface="Arial" panose="020B0604020202020204" pitchFamily="34" charset="0"/>
                <a:ea typeface="微軟正黑體"/>
                <a:cs typeface="Arial" panose="020B0604020202020204" pitchFamily="34" charset="0"/>
                <a:sym typeface="Arial" panose="020B0604020202020204" pitchFamily="34" charset="0"/>
              </a:rPr>
              <a:t>Thunderbolt 3 &amp; Thunderbolt 4 Cables​</a:t>
            </a:r>
            <a:endParaRPr lang="en-US" altLang="zh-TW" sz="4600" b="1">
              <a:solidFill>
                <a:srgbClr val="E1BA87"/>
              </a:solidFill>
              <a:latin typeface="Arial" panose="020B0604020202020204" pitchFamily="34" charset="0"/>
              <a:ea typeface="微軟正黑體"/>
              <a:cs typeface="Arial" panose="020B0604020202020204" pitchFamily="34" charset="0"/>
            </a:endParaRPr>
          </a:p>
        </p:txBody>
      </p:sp>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5878134" y="7375924"/>
            <a:ext cx="8026727" cy="35511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TW"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CN"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kumimoji="0" lang="en-US" sz="2667" b="0" i="0" u="none" strike="noStrike" kern="1200" cap="none" spc="0" normalizeH="0" baseline="0" noProof="0" err="1">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QuTS</a:t>
            </a: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hero</a:t>
            </a:r>
          </a:p>
          <a:p>
            <a:pPr marL="0" marR="0" lvl="0" indent="0" algn="l" defTabSz="914400" rtl="0" eaLnBrk="1" fontAlgn="auto" latinLnBrk="0" hangingPunct="1">
              <a:lnSpc>
                <a:spcPct val="100000"/>
              </a:lnSpc>
              <a:spcBef>
                <a:spcPts val="0"/>
              </a:spcBef>
              <a:spcAft>
                <a:spcPts val="0"/>
              </a:spcAft>
              <a:buClr>
                <a:prstClr val="black"/>
              </a:buClr>
              <a:buSzPts val="1200"/>
              <a:buFont typeface="Lato"/>
              <a:buNone/>
              <a:tabLst/>
              <a:defRPr/>
            </a:pP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a:t>
            </a:r>
            <a:endParaRPr kumimoji="0" lang="en-US" sz="1600"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endParaRPr>
          </a:p>
        </p:txBody>
      </p:sp>
      <p:pic>
        <p:nvPicPr>
          <p:cNvPr id="35" name="圖形 34" hidden="1">
            <a:extLst>
              <a:ext uri="{FF2B5EF4-FFF2-40B4-BE49-F238E27FC236}">
                <a16:creationId xmlns:a16="http://schemas.microsoft.com/office/drawing/2014/main" id="{DE332FF3-6E37-9903-DF86-08DF98EEC1A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6442" t="22760" r="10955" b="29125"/>
          <a:stretch/>
        </p:blipFill>
        <p:spPr>
          <a:xfrm>
            <a:off x="5050643" y="4730026"/>
            <a:ext cx="2976763" cy="1705253"/>
          </a:xfrm>
          <a:prstGeom prst="rect">
            <a:avLst/>
          </a:prstGeom>
        </p:spPr>
      </p:pic>
      <p:pic>
        <p:nvPicPr>
          <p:cNvPr id="4" name="圖片 3" descr="一張含有 纜線, 連接器 的圖片&#10;&#10;自動產生的描述">
            <a:extLst>
              <a:ext uri="{FF2B5EF4-FFF2-40B4-BE49-F238E27FC236}">
                <a16:creationId xmlns:a16="http://schemas.microsoft.com/office/drawing/2014/main" id="{B10DBCEB-9E06-6B0F-6F0E-D1E7293D4E64}"/>
              </a:ext>
            </a:extLst>
          </p:cNvPr>
          <p:cNvPicPr>
            <a:picLocks noChangeAspect="1"/>
          </p:cNvPicPr>
          <p:nvPr/>
        </p:nvPicPr>
        <p:blipFill>
          <a:blip r:embed="rId5"/>
          <a:stretch>
            <a:fillRect/>
          </a:stretch>
        </p:blipFill>
        <p:spPr>
          <a:xfrm>
            <a:off x="1212785" y="3978876"/>
            <a:ext cx="1681909" cy="1709451"/>
          </a:xfrm>
          <a:prstGeom prst="rect">
            <a:avLst/>
          </a:prstGeom>
        </p:spPr>
      </p:pic>
      <p:pic>
        <p:nvPicPr>
          <p:cNvPr id="6" name="圖片 5" descr="一張含有 連接器, 纜線 的圖片&#10;&#10;自動產生的描述">
            <a:extLst>
              <a:ext uri="{FF2B5EF4-FFF2-40B4-BE49-F238E27FC236}">
                <a16:creationId xmlns:a16="http://schemas.microsoft.com/office/drawing/2014/main" id="{C137670F-DF50-0805-E177-CA2C3A6B9B2B}"/>
              </a:ext>
            </a:extLst>
          </p:cNvPr>
          <p:cNvPicPr>
            <a:picLocks noChangeAspect="1"/>
          </p:cNvPicPr>
          <p:nvPr/>
        </p:nvPicPr>
        <p:blipFill>
          <a:blip r:embed="rId6"/>
          <a:stretch>
            <a:fillRect/>
          </a:stretch>
        </p:blipFill>
        <p:spPr>
          <a:xfrm>
            <a:off x="6455896" y="3920062"/>
            <a:ext cx="1801258" cy="1801259"/>
          </a:xfrm>
          <a:prstGeom prst="rect">
            <a:avLst/>
          </a:prstGeom>
        </p:spPr>
      </p:pic>
      <p:sp>
        <p:nvSpPr>
          <p:cNvPr id="9" name="文字方塊 8">
            <a:extLst>
              <a:ext uri="{FF2B5EF4-FFF2-40B4-BE49-F238E27FC236}">
                <a16:creationId xmlns:a16="http://schemas.microsoft.com/office/drawing/2014/main" id="{D90215C9-C1A5-FDC7-D7C3-2D869802F811}"/>
              </a:ext>
            </a:extLst>
          </p:cNvPr>
          <p:cNvSpPr txBox="1"/>
          <p:nvPr/>
        </p:nvSpPr>
        <p:spPr>
          <a:xfrm>
            <a:off x="2856908" y="4391664"/>
            <a:ext cx="290787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r>
              <a:rPr lang="zh-TW" altLang="en-US" sz="1400">
                <a:latin typeface="Arial" panose="020B0604020202020204" pitchFamily="34" charset="0"/>
                <a:ea typeface="新細明體"/>
                <a:cs typeface="Arial" panose="020B0604020202020204" pitchFamily="34" charset="0"/>
              </a:rPr>
              <a:t>CAB-TBT4-2M </a:t>
            </a:r>
            <a:r>
              <a:rPr lang="en-US" altLang="zh-TW" sz="1400">
                <a:latin typeface="Arial" panose="020B0604020202020204" pitchFamily="34" charset="0"/>
                <a:ea typeface="新細明體"/>
                <a:cs typeface="Arial" panose="020B0604020202020204" pitchFamily="34" charset="0"/>
              </a:rPr>
              <a:t>: </a:t>
            </a:r>
          </a:p>
          <a:p>
            <a:pPr algn="l"/>
            <a:r>
              <a:rPr lang="en-US" altLang="zh-TW" sz="1400">
                <a:latin typeface="Arial" panose="020B0604020202020204" pitchFamily="34" charset="0"/>
                <a:ea typeface="新細明體"/>
                <a:cs typeface="Arial" panose="020B0604020202020204" pitchFamily="34" charset="0"/>
              </a:rPr>
              <a:t>      2 meter (6.56 ft.)</a:t>
            </a:r>
            <a:endParaRPr lang="zh-TW" sz="1400">
              <a:latin typeface="Arial" panose="020B0604020202020204" pitchFamily="34" charset="0"/>
              <a:ea typeface="新細明體"/>
              <a:cs typeface="Arial" panose="020B0604020202020204" pitchFamily="34" charset="0"/>
            </a:endParaRPr>
          </a:p>
          <a:p>
            <a:pPr marL="285750" indent="-285750">
              <a:buFont typeface="Arial"/>
              <a:buChar char="•"/>
            </a:pPr>
            <a:r>
              <a:rPr lang="zh-TW" sz="1400">
                <a:latin typeface="Arial" panose="020B0604020202020204" pitchFamily="34" charset="0"/>
                <a:ea typeface="新細明體"/>
                <a:cs typeface="Arial" panose="020B0604020202020204" pitchFamily="34" charset="0"/>
              </a:rPr>
              <a:t>CAB-TBT4-0M5</a:t>
            </a:r>
            <a:r>
              <a:rPr lang="en-US" altLang="zh-TW" sz="1400">
                <a:latin typeface="Arial" panose="020B0604020202020204" pitchFamily="34" charset="0"/>
                <a:ea typeface="新細明體"/>
                <a:cs typeface="Arial" panose="020B0604020202020204" pitchFamily="34" charset="0"/>
              </a:rPr>
              <a:t> : </a:t>
            </a:r>
          </a:p>
          <a:p>
            <a:r>
              <a:rPr lang="en-US" altLang="zh-TW" sz="1400">
                <a:latin typeface="Arial" panose="020B0604020202020204" pitchFamily="34" charset="0"/>
                <a:ea typeface="新細明體"/>
                <a:cs typeface="Arial" panose="020B0604020202020204" pitchFamily="34" charset="0"/>
              </a:rPr>
              <a:t>      0.5 meters (1.64 ft.)</a:t>
            </a:r>
            <a:endParaRPr lang="zh-TW" sz="1400">
              <a:latin typeface="Arial" panose="020B0604020202020204" pitchFamily="34" charset="0"/>
              <a:ea typeface="新細明體"/>
              <a:cs typeface="Arial" panose="020B0604020202020204" pitchFamily="34" charset="0"/>
            </a:endParaRPr>
          </a:p>
        </p:txBody>
      </p:sp>
      <p:sp>
        <p:nvSpPr>
          <p:cNvPr id="14" name="文字方塊 13">
            <a:extLst>
              <a:ext uri="{FF2B5EF4-FFF2-40B4-BE49-F238E27FC236}">
                <a16:creationId xmlns:a16="http://schemas.microsoft.com/office/drawing/2014/main" id="{CFC1068F-C460-EAD3-78BE-81387C16DF1D}"/>
              </a:ext>
            </a:extLst>
          </p:cNvPr>
          <p:cNvSpPr txBox="1"/>
          <p:nvPr/>
        </p:nvSpPr>
        <p:spPr>
          <a:xfrm>
            <a:off x="8173046" y="4421627"/>
            <a:ext cx="296598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r>
              <a:rPr lang="zh-TW" altLang="en-US" sz="1400">
                <a:latin typeface="Arial" panose="020B0604020202020204" pitchFamily="34" charset="0"/>
                <a:ea typeface="新細明體"/>
                <a:cs typeface="Arial" panose="020B0604020202020204" pitchFamily="34" charset="0"/>
              </a:rPr>
              <a:t>CAB-TBT315M-40G </a:t>
            </a:r>
            <a:r>
              <a:rPr lang="en-US" altLang="zh-TW" sz="1400">
                <a:latin typeface="Arial" panose="020B0604020202020204" pitchFamily="34" charset="0"/>
                <a:ea typeface="新細明體"/>
                <a:cs typeface="Arial" panose="020B0604020202020204" pitchFamily="34" charset="0"/>
              </a:rPr>
              <a:t>: </a:t>
            </a:r>
          </a:p>
          <a:p>
            <a:pPr algn="l"/>
            <a:r>
              <a:rPr lang="en-US" altLang="zh-TW" sz="1400">
                <a:latin typeface="Arial" panose="020B0604020202020204" pitchFamily="34" charset="0"/>
                <a:ea typeface="新細明體"/>
                <a:cs typeface="Arial" panose="020B0604020202020204" pitchFamily="34" charset="0"/>
              </a:rPr>
              <a:t>      1.5 meters (4.92 ft.)</a:t>
            </a:r>
            <a:endParaRPr lang="zh-TW" sz="1400">
              <a:latin typeface="Arial" panose="020B0604020202020204" pitchFamily="34" charset="0"/>
              <a:ea typeface="新細明體"/>
              <a:cs typeface="Arial" panose="020B0604020202020204" pitchFamily="34" charset="0"/>
            </a:endParaRPr>
          </a:p>
          <a:p>
            <a:pPr marL="285750" indent="-285750">
              <a:buFont typeface="Arial"/>
              <a:buChar char="•"/>
            </a:pPr>
            <a:r>
              <a:rPr lang="zh-TW" sz="1400">
                <a:latin typeface="Arial" panose="020B0604020202020204" pitchFamily="34" charset="0"/>
                <a:ea typeface="新細明體"/>
                <a:cs typeface="Arial" panose="020B0604020202020204" pitchFamily="34" charset="0"/>
              </a:rPr>
              <a:t>CAB-TBT</a:t>
            </a:r>
            <a:r>
              <a:rPr lang="en-US" altLang="zh-TW" sz="1400">
                <a:latin typeface="Arial" panose="020B0604020202020204" pitchFamily="34" charset="0"/>
                <a:ea typeface="新細明體"/>
                <a:cs typeface="Arial" panose="020B0604020202020204" pitchFamily="34" charset="0"/>
              </a:rPr>
              <a:t>32</a:t>
            </a:r>
            <a:r>
              <a:rPr lang="zh-TW" sz="1400">
                <a:latin typeface="Arial" panose="020B0604020202020204" pitchFamily="34" charset="0"/>
                <a:ea typeface="新細明體"/>
                <a:cs typeface="Arial" panose="020B0604020202020204" pitchFamily="34" charset="0"/>
              </a:rPr>
              <a:t>0</a:t>
            </a:r>
            <a:r>
              <a:rPr lang="en-US" altLang="zh-TW" sz="1400">
                <a:latin typeface="Arial" panose="020B0604020202020204" pitchFamily="34" charset="0"/>
                <a:ea typeface="新細明體"/>
                <a:cs typeface="Arial" panose="020B0604020202020204" pitchFamily="34" charset="0"/>
              </a:rPr>
              <a:t>M-40G-LINTES :</a:t>
            </a:r>
          </a:p>
          <a:p>
            <a:r>
              <a:rPr lang="en-US" altLang="zh-TW" sz="1400">
                <a:latin typeface="Arial" panose="020B0604020202020204" pitchFamily="34" charset="0"/>
                <a:ea typeface="新細明體"/>
                <a:cs typeface="Arial" panose="020B0604020202020204" pitchFamily="34" charset="0"/>
              </a:rPr>
              <a:t>       2 meters (6.56 ft.)</a:t>
            </a:r>
            <a:endParaRPr lang="zh-TW" altLang="en-US" sz="1400">
              <a:latin typeface="Arial" panose="020B0604020202020204" pitchFamily="34" charset="0"/>
              <a:ea typeface="新細明體"/>
              <a:cs typeface="Arial" panose="020B0604020202020204" pitchFamily="34" charset="0"/>
            </a:endParaRPr>
          </a:p>
        </p:txBody>
      </p:sp>
      <p:sp>
        <p:nvSpPr>
          <p:cNvPr id="15" name="文字方塊 14">
            <a:extLst>
              <a:ext uri="{FF2B5EF4-FFF2-40B4-BE49-F238E27FC236}">
                <a16:creationId xmlns:a16="http://schemas.microsoft.com/office/drawing/2014/main" id="{E2EC6C84-F690-ABBA-77D6-595708E8E1E2}"/>
              </a:ext>
            </a:extLst>
          </p:cNvPr>
          <p:cNvSpPr txBox="1"/>
          <p:nvPr/>
        </p:nvSpPr>
        <p:spPr>
          <a:xfrm>
            <a:off x="6602644" y="3589570"/>
            <a:ext cx="26385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b="1">
                <a:solidFill>
                  <a:schemeClr val="accent1">
                    <a:lumMod val="75000"/>
                  </a:schemeClr>
                </a:solidFill>
                <a:latin typeface="Arial" panose="020B0604020202020204" pitchFamily="34" charset="0"/>
                <a:ea typeface="新細明體"/>
                <a:cs typeface="Arial" panose="020B0604020202020204" pitchFamily="34" charset="0"/>
              </a:rPr>
              <a:t>Thunderbolt 3</a:t>
            </a:r>
            <a:r>
              <a:rPr lang="zh-TW" altLang="en-US" b="1">
                <a:solidFill>
                  <a:schemeClr val="accent1">
                    <a:lumMod val="75000"/>
                  </a:schemeClr>
                </a:solidFill>
                <a:latin typeface="Arial" panose="020B0604020202020204" pitchFamily="34" charset="0"/>
                <a:ea typeface="Microsoft JhengHei"/>
                <a:cs typeface="Arial" panose="020B0604020202020204" pitchFamily="34" charset="0"/>
              </a:rPr>
              <a:t> </a:t>
            </a:r>
            <a:r>
              <a:rPr lang="en-US" altLang="zh-TW" b="1">
                <a:solidFill>
                  <a:schemeClr val="accent1">
                    <a:lumMod val="75000"/>
                  </a:schemeClr>
                </a:solidFill>
                <a:latin typeface="Arial" panose="020B0604020202020204" pitchFamily="34" charset="0"/>
                <a:ea typeface="Microsoft JhengHei"/>
                <a:cs typeface="Arial" panose="020B0604020202020204" pitchFamily="34" charset="0"/>
              </a:rPr>
              <a:t>Cables</a:t>
            </a:r>
            <a:endParaRPr lang="zh-TW" b="1">
              <a:solidFill>
                <a:schemeClr val="accent1">
                  <a:lumMod val="75000"/>
                </a:schemeClr>
              </a:solidFill>
              <a:latin typeface="Arial" panose="020B0604020202020204" pitchFamily="34" charset="0"/>
              <a:ea typeface="Microsoft JhengHei"/>
              <a:cs typeface="Arial" panose="020B0604020202020204" pitchFamily="34" charset="0"/>
            </a:endParaRPr>
          </a:p>
        </p:txBody>
      </p:sp>
      <p:sp>
        <p:nvSpPr>
          <p:cNvPr id="18" name="文字方塊 17">
            <a:extLst>
              <a:ext uri="{FF2B5EF4-FFF2-40B4-BE49-F238E27FC236}">
                <a16:creationId xmlns:a16="http://schemas.microsoft.com/office/drawing/2014/main" id="{BE1273ED-191C-F635-1B79-4601E168ED41}"/>
              </a:ext>
            </a:extLst>
          </p:cNvPr>
          <p:cNvSpPr txBox="1"/>
          <p:nvPr/>
        </p:nvSpPr>
        <p:spPr>
          <a:xfrm>
            <a:off x="1332909" y="3589570"/>
            <a:ext cx="26385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b="1">
                <a:solidFill>
                  <a:schemeClr val="accent1">
                    <a:lumMod val="75000"/>
                  </a:schemeClr>
                </a:solidFill>
                <a:latin typeface="Arial" panose="020B0604020202020204" pitchFamily="34" charset="0"/>
                <a:ea typeface="新細明體"/>
                <a:cs typeface="Arial" panose="020B0604020202020204" pitchFamily="34" charset="0"/>
              </a:rPr>
              <a:t>Thunderbolt 4 </a:t>
            </a:r>
            <a:r>
              <a:rPr lang="en-US" altLang="zh-TW" b="1">
                <a:solidFill>
                  <a:schemeClr val="accent1">
                    <a:lumMod val="75000"/>
                  </a:schemeClr>
                </a:solidFill>
                <a:latin typeface="Arial" panose="020B0604020202020204" pitchFamily="34" charset="0"/>
                <a:ea typeface="Microsoft JhengHei"/>
                <a:cs typeface="Arial" panose="020B0604020202020204" pitchFamily="34" charset="0"/>
              </a:rPr>
              <a:t>Cables</a:t>
            </a:r>
            <a:endParaRPr lang="zh-TW" b="1">
              <a:solidFill>
                <a:schemeClr val="accent1">
                  <a:lumMod val="75000"/>
                </a:schemeClr>
              </a:solidFill>
              <a:latin typeface="Arial" panose="020B0604020202020204" pitchFamily="34" charset="0"/>
              <a:ea typeface="Microsoft JhengHei"/>
              <a:cs typeface="Arial" panose="020B0604020202020204" pitchFamily="34" charset="0"/>
            </a:endParaRPr>
          </a:p>
        </p:txBody>
      </p:sp>
      <p:sp>
        <p:nvSpPr>
          <p:cNvPr id="19" name="文字方塊 18">
            <a:extLst>
              <a:ext uri="{FF2B5EF4-FFF2-40B4-BE49-F238E27FC236}">
                <a16:creationId xmlns:a16="http://schemas.microsoft.com/office/drawing/2014/main" id="{CFF4DD85-E3A7-E9BA-5359-1462F05D19BC}"/>
              </a:ext>
            </a:extLst>
          </p:cNvPr>
          <p:cNvSpPr txBox="1"/>
          <p:nvPr/>
        </p:nvSpPr>
        <p:spPr>
          <a:xfrm>
            <a:off x="1052971" y="2039329"/>
            <a:ext cx="975727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a:solidFill>
                  <a:schemeClr val="bg1"/>
                </a:solidFill>
                <a:latin typeface="Arial" panose="020B0604020202020204" pitchFamily="34" charset="0"/>
                <a:ea typeface="Microsoft JhengHei"/>
                <a:cs typeface="Arial" panose="020B0604020202020204" pitchFamily="34" charset="0"/>
              </a:rPr>
              <a:t>QNAP also provides a variety of Thunderbolt cables to choose from. In addition to Thunderbolt 4 cables, there are also more affordable Thunderbolt 3 cables for Thunderbolt 3 computers, allowing you to meet high-speed transmission at a lower cost. ​</a:t>
            </a:r>
            <a:endParaRPr lang="zh-CN" altLang="en-US">
              <a:solidFill>
                <a:schemeClr val="bg1"/>
              </a:solidFill>
              <a:latin typeface="Arial" panose="020B0604020202020204" pitchFamily="34" charset="0"/>
              <a:ea typeface="Microsoft JhengHei"/>
              <a:cs typeface="Arial" panose="020B0604020202020204" pitchFamily="34" charset="0"/>
            </a:endParaRPr>
          </a:p>
        </p:txBody>
      </p:sp>
    </p:spTree>
    <p:extLst>
      <p:ext uri="{BB962C8B-B14F-4D97-AF65-F5344CB8AC3E}">
        <p14:creationId xmlns:p14="http://schemas.microsoft.com/office/powerpoint/2010/main" val="427987031"/>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6" name="矩形: 圓角 5">
            <a:extLst>
              <a:ext uri="{FF2B5EF4-FFF2-40B4-BE49-F238E27FC236}">
                <a16:creationId xmlns:a16="http://schemas.microsoft.com/office/drawing/2014/main" id="{F81D6C3C-D6CC-31D5-3A84-65449A39F2E8}"/>
              </a:ext>
            </a:extLst>
          </p:cNvPr>
          <p:cNvSpPr/>
          <p:nvPr/>
        </p:nvSpPr>
        <p:spPr>
          <a:xfrm>
            <a:off x="6411983" y="1859812"/>
            <a:ext cx="5214024" cy="3936714"/>
          </a:xfrm>
          <a:prstGeom prst="roundRect">
            <a:avLst>
              <a:gd name="adj" fmla="val 4120"/>
            </a:avLst>
          </a:prstGeom>
          <a:gradFill>
            <a:gsLst>
              <a:gs pos="0">
                <a:schemeClr val="bg1">
                  <a:lumMod val="75000"/>
                  <a:alpha val="28000"/>
                </a:schemeClr>
              </a:gs>
              <a:gs pos="100000">
                <a:schemeClr val="bg1">
                  <a:lumMod val="75000"/>
                </a:schemeClr>
              </a:gs>
            </a:gsLst>
            <a:lin ang="5400000" scaled="1"/>
          </a:gradFill>
          <a:ln>
            <a:gradFill>
              <a:gsLst>
                <a:gs pos="0">
                  <a:srgbClr val="979285"/>
                </a:gs>
                <a:gs pos="100000">
                  <a:srgbClr val="3A270E"/>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4" name="矩形: 圓角 3">
            <a:extLst>
              <a:ext uri="{FF2B5EF4-FFF2-40B4-BE49-F238E27FC236}">
                <a16:creationId xmlns:a16="http://schemas.microsoft.com/office/drawing/2014/main" id="{4A06D964-E4EA-0730-BCD9-D9DD3A9992CC}"/>
              </a:ext>
            </a:extLst>
          </p:cNvPr>
          <p:cNvSpPr/>
          <p:nvPr/>
        </p:nvSpPr>
        <p:spPr>
          <a:xfrm>
            <a:off x="613311" y="1859812"/>
            <a:ext cx="5214024" cy="3936714"/>
          </a:xfrm>
          <a:prstGeom prst="roundRect">
            <a:avLst>
              <a:gd name="adj" fmla="val 3152"/>
            </a:avLst>
          </a:prstGeom>
          <a:gradFill>
            <a:gsLst>
              <a:gs pos="0">
                <a:schemeClr val="bg1">
                  <a:lumMod val="75000"/>
                  <a:alpha val="28000"/>
                </a:schemeClr>
              </a:gs>
              <a:gs pos="100000">
                <a:schemeClr val="bg1">
                  <a:lumMod val="75000"/>
                </a:schemeClr>
              </a:gs>
            </a:gsLst>
            <a:lin ang="5400000" scaled="1"/>
          </a:gradFill>
          <a:ln>
            <a:gradFill>
              <a:gsLst>
                <a:gs pos="0">
                  <a:srgbClr val="979285"/>
                </a:gs>
                <a:gs pos="100000">
                  <a:srgbClr val="3A270E"/>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09" name="Google Shape;309;p35"/>
          <p:cNvSpPr txBox="1">
            <a:spLocks noGrp="1"/>
          </p:cNvSpPr>
          <p:nvPr>
            <p:ph type="title" idx="4294967295"/>
          </p:nvPr>
        </p:nvSpPr>
        <p:spPr>
          <a:xfrm>
            <a:off x="0" y="374650"/>
            <a:ext cx="12192000" cy="1325563"/>
          </a:xfrm>
        </p:spPr>
        <p:txBody>
          <a:bodyPr>
            <a:noAutofit/>
          </a:bodyPr>
          <a:lstStyle/>
          <a:p>
            <a:pPr algn="ctr"/>
            <a:r>
              <a:rPr lang="en-US" altLang="zh-TW" sz="4000" b="1">
                <a:solidFill>
                  <a:srgbClr val="E1BA87"/>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10GBASE-T and 2.5GbE LAN Ports for High-speed Network Environment Right out of the Box</a:t>
            </a:r>
            <a:endParaRPr lang="zh-TW" sz="4000">
              <a:solidFill>
                <a:srgbClr val="E1BA87"/>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5878134" y="7375924"/>
            <a:ext cx="8026727" cy="35511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TW"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CN"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kumimoji="0" lang="en-US" sz="2667" b="0" i="0" u="none" strike="noStrike" kern="1200" cap="none" spc="0" normalizeH="0" baseline="0" noProof="0" err="1">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QuTS</a:t>
            </a: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hero</a:t>
            </a:r>
          </a:p>
          <a:p>
            <a:pPr marL="0" marR="0" lvl="0" indent="0" algn="l" defTabSz="914400" rtl="0" eaLnBrk="1" fontAlgn="auto" latinLnBrk="0" hangingPunct="1">
              <a:lnSpc>
                <a:spcPct val="100000"/>
              </a:lnSpc>
              <a:spcBef>
                <a:spcPts val="0"/>
              </a:spcBef>
              <a:spcAft>
                <a:spcPts val="0"/>
              </a:spcAft>
              <a:buClr>
                <a:prstClr val="black"/>
              </a:buClr>
              <a:buSzPts val="1200"/>
              <a:buFont typeface="Lato"/>
              <a:buNone/>
              <a:tabLst/>
              <a:defRPr/>
            </a:pP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a:t>
            </a:r>
            <a:endParaRPr kumimoji="0" lang="en-US" sz="1600"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endParaRPr>
          </a:p>
        </p:txBody>
      </p:sp>
      <p:pic>
        <p:nvPicPr>
          <p:cNvPr id="35" name="圖形 34" hidden="1">
            <a:extLst>
              <a:ext uri="{FF2B5EF4-FFF2-40B4-BE49-F238E27FC236}">
                <a16:creationId xmlns:a16="http://schemas.microsoft.com/office/drawing/2014/main" id="{DE332FF3-6E37-9903-DF86-08DF98EEC1A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6442" t="22760" r="10955" b="29125"/>
          <a:stretch/>
        </p:blipFill>
        <p:spPr>
          <a:xfrm>
            <a:off x="5050643" y="4730026"/>
            <a:ext cx="2976763" cy="1705253"/>
          </a:xfrm>
          <a:prstGeom prst="rect">
            <a:avLst/>
          </a:prstGeom>
        </p:spPr>
      </p:pic>
      <p:sp>
        <p:nvSpPr>
          <p:cNvPr id="5" name="文字方塊 1">
            <a:extLst>
              <a:ext uri="{FF2B5EF4-FFF2-40B4-BE49-F238E27FC236}">
                <a16:creationId xmlns:a16="http://schemas.microsoft.com/office/drawing/2014/main" id="{569C4307-B91E-242C-FB8C-91A53F63B974}"/>
              </a:ext>
            </a:extLst>
          </p:cNvPr>
          <p:cNvSpPr txBox="1"/>
          <p:nvPr/>
        </p:nvSpPr>
        <p:spPr>
          <a:xfrm>
            <a:off x="1062239" y="1950758"/>
            <a:ext cx="4356505" cy="707886"/>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1 x 2.5GbE </a:t>
            </a:r>
          </a:p>
          <a:p>
            <a:pPr algn="ct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Windows File Transfer</a:t>
            </a:r>
            <a:endParaRPr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graphicFrame>
        <p:nvGraphicFramePr>
          <p:cNvPr id="7" name="圖表 6">
            <a:extLst>
              <a:ext uri="{FF2B5EF4-FFF2-40B4-BE49-F238E27FC236}">
                <a16:creationId xmlns:a16="http://schemas.microsoft.com/office/drawing/2014/main" id="{00EAAC60-F443-E58C-3E27-B06F0FDD7BE0}"/>
              </a:ext>
            </a:extLst>
          </p:cNvPr>
          <p:cNvGraphicFramePr/>
          <p:nvPr>
            <p:extLst>
              <p:ext uri="{D42A27DB-BD31-4B8C-83A1-F6EECF244321}">
                <p14:modId xmlns:p14="http://schemas.microsoft.com/office/powerpoint/2010/main" val="2650586658"/>
              </p:ext>
            </p:extLst>
          </p:nvPr>
        </p:nvGraphicFramePr>
        <p:xfrm>
          <a:off x="676506" y="2925353"/>
          <a:ext cx="4721095" cy="2871173"/>
        </p:xfrm>
        <a:graphic>
          <a:graphicData uri="http://schemas.openxmlformats.org/drawingml/2006/chart">
            <c:chart xmlns:c="http://schemas.openxmlformats.org/drawingml/2006/chart" xmlns:r="http://schemas.openxmlformats.org/officeDocument/2006/relationships" r:id="rId5"/>
          </a:graphicData>
        </a:graphic>
      </p:graphicFrame>
      <p:sp>
        <p:nvSpPr>
          <p:cNvPr id="8" name="矩形 7">
            <a:extLst>
              <a:ext uri="{FF2B5EF4-FFF2-40B4-BE49-F238E27FC236}">
                <a16:creationId xmlns:a16="http://schemas.microsoft.com/office/drawing/2014/main" id="{6D8494BD-E1F8-EC7D-837A-E49EDE91425F}"/>
              </a:ext>
            </a:extLst>
          </p:cNvPr>
          <p:cNvSpPr/>
          <p:nvPr/>
        </p:nvSpPr>
        <p:spPr>
          <a:xfrm>
            <a:off x="1915867" y="3321732"/>
            <a:ext cx="960519"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defRPr/>
            </a:pPr>
            <a:r>
              <a:rPr lang="en-US" altLang="zh-TW" sz="1400" b="1" kern="0">
                <a:solidFill>
                  <a:schemeClr val="bg1"/>
                </a:solidFill>
                <a:latin typeface="Arial" panose="020B0604020202020204" pitchFamily="34" charset="0"/>
                <a:ea typeface="微軟正黑體"/>
                <a:cs typeface="Arial" panose="020B0604020202020204" pitchFamily="34" charset="0"/>
                <a:sym typeface="+mn-lt"/>
              </a:rPr>
              <a:t>295 MB</a:t>
            </a:r>
            <a:r>
              <a:rPr kumimoji="0" lang="en-US" altLang="zh-TW" sz="1400" b="1" i="0" u="none" strike="noStrike" kern="0" cap="none" spc="0" normalizeH="0" baseline="0" noProof="0">
                <a:ln>
                  <a:noFill/>
                </a:ln>
                <a:solidFill>
                  <a:schemeClr val="bg1"/>
                </a:solidFill>
                <a:effectLst/>
                <a:uLnTx/>
                <a:uFillTx/>
                <a:latin typeface="Arial" panose="020B0604020202020204" pitchFamily="34" charset="0"/>
                <a:ea typeface="微軟正黑體"/>
                <a:cs typeface="Arial" panose="020B0604020202020204" pitchFamily="34" charset="0"/>
                <a:sym typeface="+mn-lt"/>
              </a:rPr>
              <a:t>/s</a:t>
            </a:r>
            <a:endParaRPr lang="zh-TW" altLang="en-US" sz="1400" b="1" i="0" u="none" strike="noStrike" kern="0" cap="none" spc="0" normalizeH="0" baseline="0" noProof="0">
              <a:ln>
                <a:noFill/>
              </a:ln>
              <a:solidFill>
                <a:schemeClr val="bg1"/>
              </a:solidFill>
              <a:effectLst/>
              <a:uLnTx/>
              <a:uFillTx/>
              <a:latin typeface="Arial" panose="020B0604020202020204" pitchFamily="34" charset="0"/>
              <a:ea typeface="微軟正黑體"/>
              <a:cs typeface="Arial" panose="020B0604020202020204" pitchFamily="34" charset="0"/>
            </a:endParaRPr>
          </a:p>
        </p:txBody>
      </p:sp>
      <p:sp>
        <p:nvSpPr>
          <p:cNvPr id="9" name="矩形 8">
            <a:extLst>
              <a:ext uri="{FF2B5EF4-FFF2-40B4-BE49-F238E27FC236}">
                <a16:creationId xmlns:a16="http://schemas.microsoft.com/office/drawing/2014/main" id="{85C5F243-96A9-AFE2-EB64-B2B37D2DEF24}"/>
              </a:ext>
            </a:extLst>
          </p:cNvPr>
          <p:cNvSpPr/>
          <p:nvPr/>
        </p:nvSpPr>
        <p:spPr>
          <a:xfrm>
            <a:off x="3913253" y="3328350"/>
            <a:ext cx="910827"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defRPr/>
            </a:pPr>
            <a:r>
              <a:rPr lang="en-US" altLang="zh-TW" sz="1400" b="1" kern="0">
                <a:solidFill>
                  <a:schemeClr val="bg1"/>
                </a:solidFill>
                <a:latin typeface="Arial" panose="020B0604020202020204" pitchFamily="34" charset="0"/>
                <a:ea typeface="微軟正黑體"/>
                <a:cs typeface="Arial" panose="020B0604020202020204" pitchFamily="34" charset="0"/>
                <a:sym typeface="+mn-lt"/>
              </a:rPr>
              <a:t>295MB</a:t>
            </a:r>
            <a:r>
              <a:rPr kumimoji="0" lang="en-US" altLang="zh-TW" sz="1400" b="1" i="0" u="none" strike="noStrike" kern="0" cap="none" spc="0" normalizeH="0" baseline="0" noProof="0">
                <a:ln>
                  <a:noFill/>
                </a:ln>
                <a:solidFill>
                  <a:schemeClr val="bg1"/>
                </a:solidFill>
                <a:effectLst/>
                <a:uLnTx/>
                <a:uFillTx/>
                <a:latin typeface="Arial" panose="020B0604020202020204" pitchFamily="34" charset="0"/>
                <a:ea typeface="微軟正黑體"/>
                <a:cs typeface="Arial" panose="020B0604020202020204" pitchFamily="34" charset="0"/>
                <a:sym typeface="+mn-lt"/>
              </a:rPr>
              <a:t>/s</a:t>
            </a:r>
            <a:endParaRPr kumimoji="0" lang="zh-TW" altLang="en-US" sz="1400" b="1" i="0" u="none" strike="noStrike" kern="0" cap="none" spc="0" normalizeH="0" baseline="0" noProof="0">
              <a:ln>
                <a:noFill/>
              </a:ln>
              <a:solidFill>
                <a:schemeClr val="bg1"/>
              </a:solidFill>
              <a:effectLst/>
              <a:uLnTx/>
              <a:uFillTx/>
              <a:latin typeface="Arial" panose="020B0604020202020204" pitchFamily="34" charset="0"/>
              <a:ea typeface="微軟正黑體"/>
              <a:cs typeface="Arial" panose="020B0604020202020204" pitchFamily="34" charset="0"/>
              <a:sym typeface="+mn-lt"/>
            </a:endParaRPr>
          </a:p>
        </p:txBody>
      </p:sp>
      <p:sp>
        <p:nvSpPr>
          <p:cNvPr id="10" name="文字方塊 5">
            <a:extLst>
              <a:ext uri="{FF2B5EF4-FFF2-40B4-BE49-F238E27FC236}">
                <a16:creationId xmlns:a16="http://schemas.microsoft.com/office/drawing/2014/main" id="{4B1D6255-96F7-CA23-882B-6B7E4B269A44}"/>
              </a:ext>
            </a:extLst>
          </p:cNvPr>
          <p:cNvSpPr txBox="1"/>
          <p:nvPr/>
        </p:nvSpPr>
        <p:spPr>
          <a:xfrm>
            <a:off x="7083002" y="1950758"/>
            <a:ext cx="4169283" cy="707886"/>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1 x 10GbE SMB </a:t>
            </a:r>
            <a:endPar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algn="ct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rPr>
              <a:t>Sequential Throughput (1MB)</a:t>
            </a:r>
          </a:p>
        </p:txBody>
      </p:sp>
      <p:cxnSp>
        <p:nvCxnSpPr>
          <p:cNvPr id="14" name="Google Shape;1115;gc428d55399_0_337">
            <a:extLst>
              <a:ext uri="{FF2B5EF4-FFF2-40B4-BE49-F238E27FC236}">
                <a16:creationId xmlns:a16="http://schemas.microsoft.com/office/drawing/2014/main" id="{09BB9D41-01E1-A530-BE58-AA65A8105CD0}"/>
              </a:ext>
            </a:extLst>
          </p:cNvPr>
          <p:cNvCxnSpPr>
            <a:cxnSpLocks/>
          </p:cNvCxnSpPr>
          <p:nvPr/>
        </p:nvCxnSpPr>
        <p:spPr>
          <a:xfrm flipV="1">
            <a:off x="623999" y="2720199"/>
            <a:ext cx="5203336" cy="27770"/>
          </a:xfrm>
          <a:prstGeom prst="straightConnector1">
            <a:avLst/>
          </a:prstGeom>
          <a:noFill/>
          <a:ln w="25400" cap="flat" cmpd="sng">
            <a:gradFill>
              <a:gsLst>
                <a:gs pos="0">
                  <a:srgbClr val="A37554"/>
                </a:gs>
                <a:gs pos="100000">
                  <a:srgbClr val="FEDFA8"/>
                </a:gs>
              </a:gsLst>
              <a:lin ang="0" scaled="0"/>
            </a:gradFill>
            <a:prstDash val="solid"/>
            <a:round/>
            <a:headEnd type="none" w="sm" len="sm"/>
            <a:tailEnd type="none" w="sm" len="sm"/>
          </a:ln>
        </p:spPr>
      </p:cxnSp>
      <p:cxnSp>
        <p:nvCxnSpPr>
          <p:cNvPr id="15" name="Google Shape;1115;gc428d55399_0_337">
            <a:extLst>
              <a:ext uri="{FF2B5EF4-FFF2-40B4-BE49-F238E27FC236}">
                <a16:creationId xmlns:a16="http://schemas.microsoft.com/office/drawing/2014/main" id="{0AC76920-FE43-8663-E1F3-FCD25C04CF33}"/>
              </a:ext>
            </a:extLst>
          </p:cNvPr>
          <p:cNvCxnSpPr>
            <a:cxnSpLocks/>
          </p:cNvCxnSpPr>
          <p:nvPr/>
        </p:nvCxnSpPr>
        <p:spPr>
          <a:xfrm>
            <a:off x="6411983" y="2747969"/>
            <a:ext cx="5214024" cy="0"/>
          </a:xfrm>
          <a:prstGeom prst="straightConnector1">
            <a:avLst/>
          </a:prstGeom>
          <a:noFill/>
          <a:ln w="25400" cap="flat" cmpd="sng">
            <a:gradFill>
              <a:gsLst>
                <a:gs pos="0">
                  <a:srgbClr val="A37554"/>
                </a:gs>
                <a:gs pos="100000">
                  <a:srgbClr val="FEDFA8"/>
                </a:gs>
              </a:gsLst>
              <a:lin ang="0" scaled="0"/>
            </a:gradFill>
            <a:prstDash val="solid"/>
            <a:round/>
            <a:headEnd type="none" w="sm" len="sm"/>
            <a:tailEnd type="none" w="sm" len="sm"/>
          </a:ln>
        </p:spPr>
      </p:cxnSp>
      <p:sp>
        <p:nvSpPr>
          <p:cNvPr id="22" name="文字方塊 21">
            <a:extLst>
              <a:ext uri="{FF2B5EF4-FFF2-40B4-BE49-F238E27FC236}">
                <a16:creationId xmlns:a16="http://schemas.microsoft.com/office/drawing/2014/main" id="{453CAED8-7912-D69C-C9DF-0C88F2194901}"/>
              </a:ext>
            </a:extLst>
          </p:cNvPr>
          <p:cNvSpPr txBox="1"/>
          <p:nvPr/>
        </p:nvSpPr>
        <p:spPr>
          <a:xfrm>
            <a:off x="665276" y="5956125"/>
            <a:ext cx="802957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800">
                <a:solidFill>
                  <a:schemeClr val="bg1">
                    <a:lumMod val="75000"/>
                  </a:schemeClr>
                </a:solidFill>
                <a:latin typeface="Arial" panose="020B0604020202020204" pitchFamily="34" charset="0"/>
                <a:ea typeface="ＭＳ Ｐゴシック"/>
                <a:cs typeface="Arial" panose="020B0604020202020204" pitchFamily="34" charset="0"/>
              </a:rPr>
              <a:t>Test environment</a:t>
            </a:r>
            <a:r>
              <a:rPr lang="zh-TW" altLang="en-US" sz="800">
                <a:solidFill>
                  <a:schemeClr val="bg1">
                    <a:lumMod val="75000"/>
                  </a:schemeClr>
                </a:solidFill>
                <a:latin typeface="Arial" panose="020B0604020202020204" pitchFamily="34" charset="0"/>
                <a:ea typeface="ＭＳ Ｐゴシック"/>
                <a:cs typeface="Arial" panose="020B0604020202020204" pitchFamily="34" charset="0"/>
              </a:rPr>
              <a:t> </a:t>
            </a:r>
            <a:r>
              <a:rPr lang="en-US" altLang="zh-TW" sz="800">
                <a:solidFill>
                  <a:schemeClr val="bg1">
                    <a:lumMod val="75000"/>
                  </a:schemeClr>
                </a:solidFill>
                <a:latin typeface="Arial" panose="020B0604020202020204" pitchFamily="34" charset="0"/>
                <a:ea typeface="ＭＳ Ｐゴシック"/>
                <a:cs typeface="Arial" panose="020B0604020202020204" pitchFamily="34" charset="0"/>
              </a:rPr>
              <a:t>:</a:t>
            </a:r>
            <a:r>
              <a:rPr lang="zh-TW" altLang="en-US" sz="800">
                <a:solidFill>
                  <a:schemeClr val="bg1">
                    <a:lumMod val="75000"/>
                  </a:schemeClr>
                </a:solidFill>
                <a:latin typeface="Arial" panose="020B0604020202020204" pitchFamily="34" charset="0"/>
                <a:ea typeface="ＭＳ Ｐゴシック"/>
                <a:cs typeface="Arial" panose="020B0604020202020204" pitchFamily="34" charset="0"/>
              </a:rPr>
              <a:t> </a:t>
            </a:r>
            <a:r>
              <a:rPr lang="zh-TW" sz="800">
                <a:solidFill>
                  <a:schemeClr val="bg1">
                    <a:lumMod val="75000"/>
                  </a:schemeClr>
                </a:solidFill>
                <a:latin typeface="Arial" panose="020B0604020202020204" pitchFamily="34" charset="0"/>
                <a:ea typeface="微軟正黑體"/>
                <a:cs typeface="Arial" panose="020B0604020202020204" pitchFamily="34" charset="0"/>
              </a:rPr>
              <a:t>​</a:t>
            </a:r>
            <a:br>
              <a:rPr lang="zh-TW" sz="800">
                <a:solidFill>
                  <a:schemeClr val="bg1">
                    <a:lumMod val="75000"/>
                  </a:schemeClr>
                </a:solidFill>
                <a:latin typeface="Arial" panose="020B0604020202020204" pitchFamily="34" charset="0"/>
                <a:cs typeface="Arial" panose="020B0604020202020204" pitchFamily="34" charset="0"/>
              </a:rPr>
            </a:br>
            <a:r>
              <a:rPr lang="en-US" altLang="zh-TW" sz="800">
                <a:solidFill>
                  <a:schemeClr val="bg1">
                    <a:lumMod val="75000"/>
                  </a:schemeClr>
                </a:solidFill>
                <a:latin typeface="Arial" panose="020B0604020202020204" pitchFamily="34" charset="0"/>
                <a:ea typeface="微軟正黑體"/>
                <a:cs typeface="Arial" panose="020B0604020202020204" pitchFamily="34" charset="0"/>
              </a:rPr>
              <a:t>NAS: TBS-h574TX</a:t>
            </a:r>
            <a:br>
              <a:rPr lang="zh-TW" sz="800">
                <a:solidFill>
                  <a:schemeClr val="bg1">
                    <a:lumMod val="75000"/>
                  </a:schemeClr>
                </a:solidFill>
                <a:latin typeface="Arial" panose="020B0604020202020204" pitchFamily="34" charset="0"/>
                <a:cs typeface="Arial" panose="020B0604020202020204" pitchFamily="34" charset="0"/>
              </a:rPr>
            </a:br>
            <a:r>
              <a:rPr lang="en-US" altLang="zh-TW" sz="800">
                <a:solidFill>
                  <a:schemeClr val="bg1">
                    <a:lumMod val="75000"/>
                  </a:schemeClr>
                </a:solidFill>
                <a:latin typeface="Arial" panose="020B0604020202020204" pitchFamily="34" charset="0"/>
                <a:ea typeface="微軟正黑體"/>
                <a:cs typeface="Arial" panose="020B0604020202020204" pitchFamily="34" charset="0"/>
              </a:rPr>
              <a:t>OS</a:t>
            </a:r>
            <a:r>
              <a:rPr lang="zh-TW" altLang="en-US" sz="800">
                <a:solidFill>
                  <a:schemeClr val="bg1">
                    <a:lumMod val="75000"/>
                  </a:schemeClr>
                </a:solidFill>
                <a:latin typeface="Arial" panose="020B0604020202020204" pitchFamily="34" charset="0"/>
                <a:ea typeface="微軟正黑體"/>
                <a:cs typeface="Arial" panose="020B0604020202020204" pitchFamily="34" charset="0"/>
              </a:rPr>
              <a:t>：</a:t>
            </a:r>
            <a:r>
              <a:rPr lang="en-US" altLang="zh-TW" sz="800" err="1">
                <a:solidFill>
                  <a:schemeClr val="bg1">
                    <a:lumMod val="75000"/>
                  </a:schemeClr>
                </a:solidFill>
                <a:latin typeface="Arial" panose="020B0604020202020204" pitchFamily="34" charset="0"/>
                <a:ea typeface="微軟正黑體"/>
                <a:cs typeface="Arial" panose="020B0604020202020204" pitchFamily="34" charset="0"/>
              </a:rPr>
              <a:t>QuTS</a:t>
            </a:r>
            <a:r>
              <a:rPr lang="en-US" altLang="zh-TW" sz="800">
                <a:solidFill>
                  <a:schemeClr val="bg1">
                    <a:lumMod val="75000"/>
                  </a:schemeClr>
                </a:solidFill>
                <a:latin typeface="Arial" panose="020B0604020202020204" pitchFamily="34" charset="0"/>
                <a:ea typeface="微軟正黑體"/>
                <a:cs typeface="Arial" panose="020B0604020202020204" pitchFamily="34" charset="0"/>
              </a:rPr>
              <a:t> hero h5.1.2</a:t>
            </a:r>
            <a:endParaRPr lang="zh-TW" altLang="en-US">
              <a:solidFill>
                <a:schemeClr val="bg1">
                  <a:lumMod val="75000"/>
                </a:schemeClr>
              </a:solidFill>
              <a:latin typeface="Arial" panose="020B0604020202020204" pitchFamily="34" charset="0"/>
              <a:cs typeface="Arial" panose="020B0604020202020204" pitchFamily="34" charset="0"/>
            </a:endParaRPr>
          </a:p>
          <a:p>
            <a:r>
              <a:rPr lang="en-US" altLang="zh-TW" sz="800">
                <a:solidFill>
                  <a:schemeClr val="bg1">
                    <a:lumMod val="75000"/>
                  </a:schemeClr>
                </a:solidFill>
                <a:latin typeface="Arial" panose="020B0604020202020204" pitchFamily="34" charset="0"/>
                <a:ea typeface="微軟正黑體"/>
                <a:cs typeface="Arial" panose="020B0604020202020204" pitchFamily="34" charset="0"/>
              </a:rPr>
              <a:t>Volume type: Samsung 980 RPO 1TB x 3 + 970 EVO Plus 1TB x2, RAID 5</a:t>
            </a:r>
          </a:p>
          <a:p>
            <a:r>
              <a:rPr lang="en-US" altLang="zh-TW" sz="800">
                <a:solidFill>
                  <a:schemeClr val="bg1">
                    <a:lumMod val="75000"/>
                  </a:schemeClr>
                </a:solidFill>
                <a:latin typeface="Arial" panose="020B0604020202020204" pitchFamily="34" charset="0"/>
                <a:ea typeface="微軟正黑體"/>
                <a:cs typeface="Arial" panose="020B0604020202020204" pitchFamily="34" charset="0"/>
              </a:rPr>
              <a:t>Client PC: Windows Server 2022, AMD EPYC 7302P 3.0GHz, 96GB RAM,</a:t>
            </a:r>
          </a:p>
          <a:p>
            <a:r>
              <a:rPr lang="en-US" sz="800" err="1">
                <a:solidFill>
                  <a:schemeClr val="bg1">
                    <a:lumMod val="75000"/>
                  </a:schemeClr>
                </a:solidFill>
                <a:latin typeface="Arial" panose="020B0604020202020204" pitchFamily="34" charset="0"/>
                <a:ea typeface="Microsoft JhengHei"/>
                <a:cs typeface="Arial" panose="020B0604020202020204" pitchFamily="34" charset="0"/>
              </a:rPr>
              <a:t>IOmeter</a:t>
            </a:r>
            <a:r>
              <a:rPr lang="en-US" sz="800">
                <a:solidFill>
                  <a:schemeClr val="bg1">
                    <a:lumMod val="75000"/>
                  </a:schemeClr>
                </a:solidFill>
                <a:latin typeface="Arial" panose="020B0604020202020204" pitchFamily="34" charset="0"/>
                <a:ea typeface="Microsoft JhengHei"/>
                <a:cs typeface="Arial" panose="020B0604020202020204" pitchFamily="34" charset="0"/>
              </a:rPr>
              <a:t> : 16MB, 30-sec ramp up time, 3-min seq. run time, 8 worker, 16-outstanding</a:t>
            </a:r>
            <a:endParaRPr lang="en-US">
              <a:solidFill>
                <a:schemeClr val="bg1">
                  <a:lumMod val="75000"/>
                </a:schemeClr>
              </a:solidFill>
              <a:latin typeface="Arial" panose="020B0604020202020204" pitchFamily="34" charset="0"/>
              <a:cs typeface="Arial" panose="020B0604020202020204" pitchFamily="34" charset="0"/>
            </a:endParaRPr>
          </a:p>
        </p:txBody>
      </p:sp>
      <p:graphicFrame>
        <p:nvGraphicFramePr>
          <p:cNvPr id="18" name="圖表 17">
            <a:extLst>
              <a:ext uri="{FF2B5EF4-FFF2-40B4-BE49-F238E27FC236}">
                <a16:creationId xmlns:a16="http://schemas.microsoft.com/office/drawing/2014/main" id="{0B25AD85-AF4E-2A6A-8CD3-CD382645F8E2}"/>
              </a:ext>
            </a:extLst>
          </p:cNvPr>
          <p:cNvGraphicFramePr/>
          <p:nvPr>
            <p:extLst>
              <p:ext uri="{D42A27DB-BD31-4B8C-83A1-F6EECF244321}">
                <p14:modId xmlns:p14="http://schemas.microsoft.com/office/powerpoint/2010/main" val="69026895"/>
              </p:ext>
            </p:extLst>
          </p:nvPr>
        </p:nvGraphicFramePr>
        <p:xfrm>
          <a:off x="6500215" y="2925352"/>
          <a:ext cx="4721095" cy="2871173"/>
        </p:xfrm>
        <a:graphic>
          <a:graphicData uri="http://schemas.openxmlformats.org/drawingml/2006/chart">
            <c:chart xmlns:c="http://schemas.openxmlformats.org/drawingml/2006/chart" xmlns:r="http://schemas.openxmlformats.org/officeDocument/2006/relationships" r:id="rId6"/>
          </a:graphicData>
        </a:graphic>
      </p:graphicFrame>
      <p:sp>
        <p:nvSpPr>
          <p:cNvPr id="19" name="矩形 18">
            <a:extLst>
              <a:ext uri="{FF2B5EF4-FFF2-40B4-BE49-F238E27FC236}">
                <a16:creationId xmlns:a16="http://schemas.microsoft.com/office/drawing/2014/main" id="{078437BD-9333-C364-C360-FEC102C36CC7}"/>
              </a:ext>
            </a:extLst>
          </p:cNvPr>
          <p:cNvSpPr/>
          <p:nvPr/>
        </p:nvSpPr>
        <p:spPr>
          <a:xfrm>
            <a:off x="7790074" y="3240667"/>
            <a:ext cx="1109599"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defRPr/>
            </a:pPr>
            <a:r>
              <a:rPr lang="en-US" altLang="zh-TW" sz="1400" b="1" kern="0">
                <a:solidFill>
                  <a:schemeClr val="bg1"/>
                </a:solidFill>
                <a:latin typeface="Arial" panose="020B0604020202020204" pitchFamily="34" charset="0"/>
                <a:ea typeface="微軟正黑體"/>
                <a:cs typeface="Arial" panose="020B0604020202020204" pitchFamily="34" charset="0"/>
                <a:sym typeface="+mn-lt"/>
              </a:rPr>
              <a:t>1,182 MB</a:t>
            </a:r>
            <a:r>
              <a:rPr kumimoji="0" lang="en-US" altLang="zh-TW" sz="1400" b="1" i="0" u="none" strike="noStrike" kern="0" cap="none" spc="0" normalizeH="0" baseline="0" noProof="0">
                <a:ln>
                  <a:noFill/>
                </a:ln>
                <a:solidFill>
                  <a:schemeClr val="bg1"/>
                </a:solidFill>
                <a:effectLst/>
                <a:uLnTx/>
                <a:uFillTx/>
                <a:latin typeface="Arial" panose="020B0604020202020204" pitchFamily="34" charset="0"/>
                <a:ea typeface="微軟正黑體"/>
                <a:cs typeface="Arial" panose="020B0604020202020204" pitchFamily="34" charset="0"/>
                <a:sym typeface="+mn-lt"/>
              </a:rPr>
              <a:t>/s</a:t>
            </a:r>
            <a:endParaRPr lang="zh-TW" altLang="en-US" sz="1400" b="1" i="0" u="none" strike="noStrike" kern="0" cap="none" spc="0" normalizeH="0" baseline="0" noProof="0">
              <a:ln>
                <a:noFill/>
              </a:ln>
              <a:solidFill>
                <a:schemeClr val="bg1"/>
              </a:solidFill>
              <a:effectLst/>
              <a:uLnTx/>
              <a:uFillTx/>
              <a:latin typeface="Arial" panose="020B0604020202020204" pitchFamily="34" charset="0"/>
              <a:ea typeface="微軟正黑體"/>
              <a:cs typeface="Arial" panose="020B0604020202020204" pitchFamily="34" charset="0"/>
            </a:endParaRPr>
          </a:p>
        </p:txBody>
      </p:sp>
      <p:sp>
        <p:nvSpPr>
          <p:cNvPr id="20" name="矩形 19">
            <a:extLst>
              <a:ext uri="{FF2B5EF4-FFF2-40B4-BE49-F238E27FC236}">
                <a16:creationId xmlns:a16="http://schemas.microsoft.com/office/drawing/2014/main" id="{0A97E90A-5029-6489-74C9-4890FC4A8F2D}"/>
              </a:ext>
            </a:extLst>
          </p:cNvPr>
          <p:cNvSpPr/>
          <p:nvPr/>
        </p:nvSpPr>
        <p:spPr>
          <a:xfrm>
            <a:off x="9609886" y="3247285"/>
            <a:ext cx="1109599"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defRPr/>
            </a:pPr>
            <a:r>
              <a:rPr lang="en-US" altLang="zh-TW" sz="1400" b="1" kern="0">
                <a:solidFill>
                  <a:schemeClr val="bg1"/>
                </a:solidFill>
                <a:latin typeface="Arial" panose="020B0604020202020204" pitchFamily="34" charset="0"/>
                <a:ea typeface="微軟正黑體"/>
                <a:cs typeface="Arial" panose="020B0604020202020204" pitchFamily="34" charset="0"/>
                <a:sym typeface="+mn-lt"/>
              </a:rPr>
              <a:t>1,181 MB</a:t>
            </a:r>
            <a:r>
              <a:rPr kumimoji="0" lang="en-US" altLang="zh-TW" sz="1400" b="1" i="0" u="none" strike="noStrike" kern="0" cap="none" spc="0" normalizeH="0" baseline="0" noProof="0">
                <a:ln>
                  <a:noFill/>
                </a:ln>
                <a:solidFill>
                  <a:schemeClr val="bg1"/>
                </a:solidFill>
                <a:effectLst/>
                <a:uLnTx/>
                <a:uFillTx/>
                <a:latin typeface="Arial" panose="020B0604020202020204" pitchFamily="34" charset="0"/>
                <a:ea typeface="微軟正黑體"/>
                <a:cs typeface="Arial" panose="020B0604020202020204" pitchFamily="34" charset="0"/>
                <a:sym typeface="+mn-lt"/>
              </a:rPr>
              <a:t>/s</a:t>
            </a:r>
            <a:endParaRPr kumimoji="0" lang="zh-TW" altLang="en-US" sz="1400" b="1" i="0" u="none" strike="noStrike" kern="0" cap="none" spc="0" normalizeH="0" baseline="0" noProof="0">
              <a:ln>
                <a:noFill/>
              </a:ln>
              <a:solidFill>
                <a:schemeClr val="bg1"/>
              </a:solidFill>
              <a:effectLst/>
              <a:uLnTx/>
              <a:uFillTx/>
              <a:latin typeface="Arial" panose="020B0604020202020204" pitchFamily="34" charset="0"/>
              <a:ea typeface="微軟正黑體"/>
              <a:cs typeface="Arial" panose="020B0604020202020204" pitchFamily="34" charset="0"/>
              <a:sym typeface="+mn-lt"/>
            </a:endParaRPr>
          </a:p>
        </p:txBody>
      </p:sp>
    </p:spTree>
    <p:extLst>
      <p:ext uri="{BB962C8B-B14F-4D97-AF65-F5344CB8AC3E}">
        <p14:creationId xmlns:p14="http://schemas.microsoft.com/office/powerpoint/2010/main" val="3306330593"/>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31" name="Shape 731"/>
          <p:cNvSpPr/>
          <p:nvPr/>
        </p:nvSpPr>
        <p:spPr>
          <a:xfrm>
            <a:off x="1" y="0"/>
            <a:ext cx="12192000" cy="457200"/>
          </a:xfrm>
          <a:prstGeom prst="rect">
            <a:avLst/>
          </a:prstGeom>
          <a:noFill/>
          <a:ln>
            <a:noFill/>
          </a:ln>
        </p:spPr>
        <p:txBody>
          <a:bodyPr spcFirstLastPara="1" wrap="square" lIns="91400" tIns="45667" rIns="91400" bIns="45667" anchor="ctr" anchorCtr="0">
            <a:noAutofit/>
          </a:bodyPr>
          <a:lstStyle/>
          <a:p>
            <a:pPr>
              <a:buClr>
                <a:srgbClr val="000000"/>
              </a:buClr>
              <a:buSzPts val="350"/>
            </a:pPr>
            <a:br>
              <a:rPr lang="zh-TW" altLang="en-US" sz="1867">
                <a:solidFill>
                  <a:schemeClr val="dk1"/>
                </a:solidFill>
                <a:latin typeface="Arial" panose="020B0604020202020204" pitchFamily="34" charset="0"/>
                <a:ea typeface="微軟正黑體" panose="020B0604030504040204" pitchFamily="34" charset="-120"/>
                <a:cs typeface="Arial" panose="020B0604020202020204" pitchFamily="34" charset="0"/>
                <a:sym typeface="+mn-lt"/>
              </a:rPr>
            </a:br>
            <a:endParaRPr lang="zh-TW" altLang="en-US" sz="1867">
              <a:solidFill>
                <a:schemeClr val="dk1"/>
              </a:solidFill>
              <a:latin typeface="Arial" panose="020B0604020202020204" pitchFamily="34" charset="0"/>
              <a:ea typeface="微軟正黑體" panose="020B0604030504040204" pitchFamily="34" charset="-120"/>
              <a:cs typeface="Arial" panose="020B0604020202020204" pitchFamily="34" charset="0"/>
              <a:sym typeface="+mn-lt"/>
            </a:endParaRPr>
          </a:p>
          <a:p>
            <a:pPr>
              <a:buClr>
                <a:srgbClr val="000000"/>
              </a:buClr>
              <a:buSzPts val="1400"/>
            </a:pPr>
            <a:endParaRPr lang="zh-TW" altLang="en-US" sz="1867">
              <a:solidFill>
                <a:schemeClr val="dk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734" name="Shape 734"/>
          <p:cNvSpPr/>
          <p:nvPr/>
        </p:nvSpPr>
        <p:spPr>
          <a:xfrm>
            <a:off x="1" y="0"/>
            <a:ext cx="12192000" cy="457200"/>
          </a:xfrm>
          <a:prstGeom prst="rect">
            <a:avLst/>
          </a:prstGeom>
          <a:noFill/>
          <a:ln>
            <a:noFill/>
          </a:ln>
        </p:spPr>
        <p:txBody>
          <a:bodyPr spcFirstLastPara="1" wrap="square" lIns="91400" tIns="45667" rIns="91400" bIns="45667" anchor="ctr" anchorCtr="0">
            <a:noAutofit/>
          </a:bodyPr>
          <a:lstStyle/>
          <a:p>
            <a:pPr>
              <a:buClr>
                <a:srgbClr val="000000"/>
              </a:buClr>
              <a:buSzPts val="350"/>
            </a:pPr>
            <a:br>
              <a:rPr lang="zh-TW" altLang="en-US" sz="1867">
                <a:solidFill>
                  <a:schemeClr val="dk1"/>
                </a:solidFill>
                <a:latin typeface="Arial" panose="020B0604020202020204" pitchFamily="34" charset="0"/>
                <a:ea typeface="微軟正黑體" panose="020B0604030504040204" pitchFamily="34" charset="-120"/>
                <a:cs typeface="Arial" panose="020B0604020202020204" pitchFamily="34" charset="0"/>
                <a:sym typeface="+mn-lt"/>
              </a:rPr>
            </a:br>
            <a:endParaRPr lang="zh-TW" altLang="en-US" sz="1867">
              <a:solidFill>
                <a:schemeClr val="dk1"/>
              </a:solidFill>
              <a:latin typeface="Arial" panose="020B0604020202020204" pitchFamily="34" charset="0"/>
              <a:ea typeface="微軟正黑體" panose="020B0604030504040204" pitchFamily="34" charset="-120"/>
              <a:cs typeface="Arial" panose="020B0604020202020204" pitchFamily="34" charset="0"/>
              <a:sym typeface="+mn-lt"/>
            </a:endParaRPr>
          </a:p>
          <a:p>
            <a:pPr>
              <a:buClr>
                <a:srgbClr val="000000"/>
              </a:buClr>
              <a:buSzPts val="1400"/>
            </a:pPr>
            <a:endParaRPr lang="zh-TW" altLang="en-US" sz="1867">
              <a:solidFill>
                <a:schemeClr val="dk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9" name="標題 18"/>
          <p:cNvSpPr>
            <a:spLocks noGrp="1"/>
          </p:cNvSpPr>
          <p:nvPr>
            <p:ph type="title" idx="4294967295"/>
          </p:nvPr>
        </p:nvSpPr>
        <p:spPr>
          <a:xfrm>
            <a:off x="0" y="159964"/>
            <a:ext cx="12192000" cy="1143000"/>
          </a:xfrm>
        </p:spPr>
        <p:txBody>
          <a:bodyPr>
            <a:normAutofit/>
          </a:bodyPr>
          <a:lstStyle/>
          <a:p>
            <a:pPr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Built-in HDMI Port for 4K Video Output</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7" name="Picture 15" descr="C:\Users\user\Desktop\CHT TS-251A451A Presentation File_PPT\HDMI.png">
            <a:extLst>
              <a:ext uri="{FF2B5EF4-FFF2-40B4-BE49-F238E27FC236}">
                <a16:creationId xmlns:a16="http://schemas.microsoft.com/office/drawing/2014/main" id="{D82346D5-CB10-404B-B020-0BF65DC07BD9}"/>
              </a:ext>
            </a:extLst>
          </p:cNvPr>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3555491" y="5585341"/>
            <a:ext cx="1567516" cy="364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44">
            <a:extLst>
              <a:ext uri="{FF2B5EF4-FFF2-40B4-BE49-F238E27FC236}">
                <a16:creationId xmlns:a16="http://schemas.microsoft.com/office/drawing/2014/main" id="{AE36ADD6-3F71-40D3-BDFE-1A1BAB506F46}"/>
              </a:ext>
            </a:extLst>
          </p:cNvPr>
          <p:cNvSpPr txBox="1"/>
          <p:nvPr/>
        </p:nvSpPr>
        <p:spPr>
          <a:xfrm>
            <a:off x="2310201" y="4233353"/>
            <a:ext cx="2900113" cy="718129"/>
          </a:xfrm>
          <a:prstGeom prst="rect">
            <a:avLst/>
          </a:prstGeom>
          <a:noFill/>
          <a:effectLst/>
        </p:spPr>
        <p:txBody>
          <a:bodyPr wrap="square" lIns="162544" tIns="81272" rIns="162544" bIns="81272" anchor="t">
            <a:spAutoFit/>
          </a:bodyPr>
          <a:lstStyle/>
          <a:p>
            <a:pPr algn="r">
              <a:defRPr/>
            </a:pPr>
            <a:r>
              <a:rPr lang="en-US" b="1">
                <a:solidFill>
                  <a:srgbClr val="FE4F00"/>
                </a:solidFill>
                <a:latin typeface="Arial" panose="020B0604020202020204" pitchFamily="34" charset="0"/>
                <a:ea typeface="微軟正黑體"/>
                <a:cs typeface="Arial" panose="020B0604020202020204" pitchFamily="34" charset="0"/>
                <a:sym typeface="+mn-lt"/>
              </a:rPr>
              <a:t>HDMI </a:t>
            </a:r>
            <a:r>
              <a:rPr lang="en-US" altLang="zh-TW" b="1">
                <a:solidFill>
                  <a:srgbClr val="FE4F00"/>
                </a:solidFill>
                <a:latin typeface="Arial" panose="020B0604020202020204" pitchFamily="34" charset="0"/>
                <a:ea typeface="微軟正黑體"/>
                <a:cs typeface="Arial" panose="020B0604020202020204" pitchFamily="34" charset="0"/>
                <a:sym typeface="+mn-lt"/>
              </a:rPr>
              <a:t>4K output</a:t>
            </a:r>
          </a:p>
          <a:p>
            <a:pPr algn="r" eaLnBrk="1" hangingPunct="1">
              <a:defRPr/>
            </a:pPr>
            <a:r>
              <a:rPr lang="en-US" altLang="zh-TW" b="1">
                <a:solidFill>
                  <a:schemeClr val="bg1"/>
                </a:solidFill>
                <a:latin typeface="Arial" panose="020B0604020202020204" pitchFamily="34" charset="0"/>
                <a:ea typeface="微軟正黑體"/>
                <a:cs typeface="Arial" panose="020B0604020202020204" pitchFamily="34" charset="0"/>
                <a:sym typeface="+mn-lt"/>
              </a:rPr>
              <a:t>1 x HDMI 1.4b</a:t>
            </a:r>
            <a:endParaRPr 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0" name="TextBox 45">
            <a:extLst>
              <a:ext uri="{FF2B5EF4-FFF2-40B4-BE49-F238E27FC236}">
                <a16:creationId xmlns:a16="http://schemas.microsoft.com/office/drawing/2014/main" id="{43740F9C-C699-4623-AAD4-C3A1BFF79FA2}"/>
              </a:ext>
            </a:extLst>
          </p:cNvPr>
          <p:cNvSpPr txBox="1"/>
          <p:nvPr/>
        </p:nvSpPr>
        <p:spPr>
          <a:xfrm>
            <a:off x="163575" y="2897587"/>
            <a:ext cx="5032362" cy="890356"/>
          </a:xfrm>
          <a:prstGeom prst="rect">
            <a:avLst/>
          </a:prstGeom>
          <a:noFill/>
          <a:effectLst/>
        </p:spPr>
        <p:txBody>
          <a:bodyPr wrap="square" lIns="162544" tIns="81272" rIns="162544" bIns="81272" anchor="t">
            <a:spAutoFit/>
          </a:bodyPr>
          <a:lstStyle/>
          <a:p>
            <a:pPr algn="r">
              <a:lnSpc>
                <a:spcPts val="3000"/>
              </a:lnSpc>
              <a:defRPr/>
            </a:pPr>
            <a:r>
              <a:rPr lang="en-US" altLang="zh-TW" sz="2300" b="1">
                <a:solidFill>
                  <a:srgbClr val="FE4F00"/>
                </a:solidFill>
                <a:latin typeface="Arial" panose="020B0604020202020204" pitchFamily="34" charset="0"/>
                <a:ea typeface="微軟正黑體"/>
                <a:cs typeface="Arial" panose="020B0604020202020204" pitchFamily="34" charset="0"/>
                <a:sym typeface="+mn-lt"/>
              </a:rPr>
              <a:t>Up to </a:t>
            </a:r>
            <a:r>
              <a:rPr lang="zh-TW" altLang="en-US" sz="2300" b="1">
                <a:solidFill>
                  <a:srgbClr val="FE4F00"/>
                </a:solidFill>
                <a:latin typeface="Arial" panose="020B0604020202020204" pitchFamily="34" charset="0"/>
                <a:ea typeface="微軟正黑體"/>
                <a:cs typeface="Arial" panose="020B0604020202020204" pitchFamily="34" charset="0"/>
                <a:sym typeface="+mn-lt"/>
              </a:rPr>
              <a:t>80</a:t>
            </a:r>
            <a:r>
              <a:rPr lang="en-US" altLang="zh-TW" sz="2300" b="1">
                <a:solidFill>
                  <a:srgbClr val="FE4F00"/>
                </a:solidFill>
                <a:latin typeface="Arial" panose="020B0604020202020204" pitchFamily="34" charset="0"/>
                <a:ea typeface="微軟正黑體"/>
                <a:cs typeface="Arial" panose="020B0604020202020204" pitchFamily="34" charset="0"/>
                <a:sym typeface="+mn-lt"/>
              </a:rPr>
              <a:t> EUs</a:t>
            </a:r>
            <a:endParaRPr lang="zh-TW">
              <a:solidFill>
                <a:srgbClr val="FFFFFF"/>
              </a:solidFill>
              <a:latin typeface="Arial" panose="020B0604020202020204" pitchFamily="34" charset="0"/>
              <a:ea typeface="新細明體"/>
              <a:cs typeface="Arial" panose="020B0604020202020204" pitchFamily="34" charset="0"/>
            </a:endParaRPr>
          </a:p>
          <a:p>
            <a:pPr algn="r">
              <a:lnSpc>
                <a:spcPts val="3000"/>
              </a:lnSpc>
              <a:defRPr/>
            </a:pPr>
            <a:r>
              <a:rPr lang="en-US" altLang="zh-TW" b="1">
                <a:solidFill>
                  <a:schemeClr val="bg1"/>
                </a:solidFill>
                <a:latin typeface="Arial" panose="020B0604020202020204" pitchFamily="34" charset="0"/>
                <a:ea typeface="微軟正黑體"/>
                <a:cs typeface="Arial" panose="020B0604020202020204" pitchFamily="34" charset="0"/>
                <a:sym typeface="+mn-lt"/>
              </a:rPr>
              <a:t>Th</a:t>
            </a:r>
            <a:r>
              <a:rPr lang="zh-TW" b="1">
                <a:solidFill>
                  <a:schemeClr val="bg1"/>
                </a:solidFill>
                <a:latin typeface="Arial" panose="020B0604020202020204" pitchFamily="34" charset="0"/>
                <a:ea typeface="微軟正黑體"/>
                <a:cs typeface="Arial" panose="020B0604020202020204" pitchFamily="34" charset="0"/>
                <a:sym typeface="+mn-lt"/>
              </a:rPr>
              <a:t>e</a:t>
            </a:r>
            <a:r>
              <a:rPr lang="zh-TW" altLang="en-US" b="1">
                <a:solidFill>
                  <a:schemeClr val="bg1"/>
                </a:solidFill>
                <a:latin typeface="Arial" panose="020B0604020202020204" pitchFamily="34" charset="0"/>
                <a:ea typeface="微軟正黑體"/>
                <a:cs typeface="Arial" panose="020B0604020202020204" pitchFamily="34" charset="0"/>
                <a:sym typeface="+mn-lt"/>
              </a:rPr>
              <a:t> </a:t>
            </a:r>
            <a:r>
              <a:rPr lang="en-US" altLang="zh-TW" b="1" err="1">
                <a:solidFill>
                  <a:schemeClr val="bg1"/>
                </a:solidFill>
                <a:latin typeface="Arial" panose="020B0604020202020204" pitchFamily="34" charset="0"/>
                <a:ea typeface="微軟正黑體"/>
                <a:cs typeface="Arial" panose="020B0604020202020204" pitchFamily="34" charset="0"/>
                <a:sym typeface="+mn-lt"/>
              </a:rPr>
              <a:t>fo</a:t>
            </a:r>
            <a:r>
              <a:rPr lang="zh-TW" b="1">
                <a:solidFill>
                  <a:schemeClr val="bg1"/>
                </a:solidFill>
                <a:latin typeface="Arial" panose="020B0604020202020204" pitchFamily="34" charset="0"/>
                <a:ea typeface="微軟正黑體"/>
                <a:cs typeface="Arial" panose="020B0604020202020204" pitchFamily="34" charset="0"/>
                <a:sym typeface="+mn-lt"/>
              </a:rPr>
              <a:t>u</a:t>
            </a:r>
            <a:r>
              <a:rPr lang="en-US" altLang="zh-TW" b="1" err="1">
                <a:solidFill>
                  <a:schemeClr val="bg1"/>
                </a:solidFill>
                <a:latin typeface="Arial" panose="020B0604020202020204" pitchFamily="34" charset="0"/>
                <a:ea typeface="微軟正黑體"/>
                <a:cs typeface="Arial" panose="020B0604020202020204" pitchFamily="34" charset="0"/>
                <a:sym typeface="+mn-lt"/>
              </a:rPr>
              <a:t>nda</a:t>
            </a:r>
            <a:r>
              <a:rPr lang="zh-TW" b="1">
                <a:solidFill>
                  <a:schemeClr val="bg1"/>
                </a:solidFill>
                <a:latin typeface="Arial" panose="020B0604020202020204" pitchFamily="34" charset="0"/>
                <a:ea typeface="微軟正黑體"/>
                <a:cs typeface="Arial" panose="020B0604020202020204" pitchFamily="34" charset="0"/>
                <a:sym typeface="+mn-lt"/>
              </a:rPr>
              <a:t>tion</a:t>
            </a:r>
            <a:r>
              <a:rPr lang="en-US" altLang="zh-TW" b="1">
                <a:solidFill>
                  <a:schemeClr val="bg1"/>
                </a:solidFill>
                <a:latin typeface="Arial" panose="020B0604020202020204" pitchFamily="34" charset="0"/>
                <a:ea typeface="微軟正黑體"/>
                <a:cs typeface="Arial" panose="020B0604020202020204" pitchFamily="34" charset="0"/>
                <a:sym typeface="+mn-lt"/>
              </a:rPr>
              <a:t>al</a:t>
            </a:r>
            <a:r>
              <a:rPr lang="zh-TW" altLang="en-US" b="1">
                <a:solidFill>
                  <a:schemeClr val="bg1"/>
                </a:solidFill>
                <a:latin typeface="Arial" panose="020B0604020202020204" pitchFamily="34" charset="0"/>
                <a:ea typeface="微軟正黑體"/>
                <a:cs typeface="Arial" panose="020B0604020202020204" pitchFamily="34" charset="0"/>
                <a:sym typeface="+mn-lt"/>
              </a:rPr>
              <a:t> </a:t>
            </a:r>
            <a:r>
              <a:rPr lang="en-US" altLang="zh-TW" b="1">
                <a:solidFill>
                  <a:schemeClr val="bg1"/>
                </a:solidFill>
                <a:latin typeface="Arial" panose="020B0604020202020204" pitchFamily="34" charset="0"/>
                <a:ea typeface="微軟正黑體"/>
                <a:cs typeface="Arial" panose="020B0604020202020204" pitchFamily="34" charset="0"/>
                <a:sym typeface="+mn-lt"/>
              </a:rPr>
              <a:t>building</a:t>
            </a:r>
            <a:r>
              <a:rPr lang="zh-TW" altLang="en-US" b="1">
                <a:solidFill>
                  <a:schemeClr val="bg1"/>
                </a:solidFill>
                <a:latin typeface="Arial" panose="020B0604020202020204" pitchFamily="34" charset="0"/>
                <a:ea typeface="微軟正黑體"/>
                <a:cs typeface="Arial" panose="020B0604020202020204" pitchFamily="34" charset="0"/>
                <a:sym typeface="+mn-lt"/>
              </a:rPr>
              <a:t> </a:t>
            </a:r>
            <a:r>
              <a:rPr lang="en-US" altLang="zh-TW" b="1">
                <a:solidFill>
                  <a:schemeClr val="bg1"/>
                </a:solidFill>
                <a:latin typeface="Arial" panose="020B0604020202020204" pitchFamily="34" charset="0"/>
                <a:ea typeface="微軟正黑體"/>
                <a:cs typeface="Arial" panose="020B0604020202020204" pitchFamily="34" charset="0"/>
                <a:sym typeface="+mn-lt"/>
              </a:rPr>
              <a:t>block</a:t>
            </a:r>
            <a:r>
              <a:rPr lang="zh-TW" altLang="en-US" b="1">
                <a:solidFill>
                  <a:schemeClr val="bg1"/>
                </a:solidFill>
                <a:latin typeface="Arial" panose="020B0604020202020204" pitchFamily="34" charset="0"/>
                <a:ea typeface="微軟正黑體"/>
                <a:cs typeface="Arial" panose="020B0604020202020204" pitchFamily="34" charset="0"/>
                <a:sym typeface="+mn-lt"/>
              </a:rPr>
              <a:t> </a:t>
            </a:r>
            <a:r>
              <a:rPr lang="en-US" altLang="zh-TW" b="1">
                <a:solidFill>
                  <a:schemeClr val="bg1"/>
                </a:solidFill>
                <a:latin typeface="Arial" panose="020B0604020202020204" pitchFamily="34" charset="0"/>
                <a:ea typeface="微軟正黑體"/>
                <a:cs typeface="Arial" panose="020B0604020202020204" pitchFamily="34" charset="0"/>
                <a:sym typeface="+mn-lt"/>
              </a:rPr>
              <a:t>of</a:t>
            </a:r>
            <a:r>
              <a:rPr lang="zh-TW" altLang="en-US" b="1">
                <a:solidFill>
                  <a:schemeClr val="bg1"/>
                </a:solidFill>
                <a:latin typeface="Arial" panose="020B0604020202020204" pitchFamily="34" charset="0"/>
                <a:ea typeface="微軟正黑體"/>
                <a:cs typeface="Arial" panose="020B0604020202020204" pitchFamily="34" charset="0"/>
                <a:sym typeface="+mn-lt"/>
              </a:rPr>
              <a:t> GPU</a:t>
            </a:r>
            <a:endParaRPr lang="en-US" altLang="zh-TW" b="1">
              <a:solidFill>
                <a:schemeClr val="bg1"/>
              </a:solidFill>
              <a:latin typeface="Arial" panose="020B0604020202020204" pitchFamily="34" charset="0"/>
              <a:ea typeface="微軟正黑體"/>
              <a:cs typeface="Arial" panose="020B0604020202020204" pitchFamily="34" charset="0"/>
            </a:endParaRPr>
          </a:p>
        </p:txBody>
      </p:sp>
      <p:sp>
        <p:nvSpPr>
          <p:cNvPr id="11" name="TextBox 18">
            <a:extLst>
              <a:ext uri="{FF2B5EF4-FFF2-40B4-BE49-F238E27FC236}">
                <a16:creationId xmlns:a16="http://schemas.microsoft.com/office/drawing/2014/main" id="{D4E2B95D-2055-40E1-ACFA-EDDA3E7AC98D}"/>
              </a:ext>
            </a:extLst>
          </p:cNvPr>
          <p:cNvSpPr txBox="1"/>
          <p:nvPr/>
        </p:nvSpPr>
        <p:spPr>
          <a:xfrm>
            <a:off x="2310201" y="1552576"/>
            <a:ext cx="2900113" cy="795073"/>
          </a:xfrm>
          <a:prstGeom prst="rect">
            <a:avLst/>
          </a:prstGeom>
          <a:noFill/>
          <a:effectLst/>
        </p:spPr>
        <p:txBody>
          <a:bodyPr wrap="square" lIns="162544" tIns="81272" rIns="162544" bIns="81272" anchor="t">
            <a:spAutoFit/>
          </a:bodyPr>
          <a:lstStyle/>
          <a:p>
            <a:pPr algn="r">
              <a:defRPr/>
            </a:pPr>
            <a:r>
              <a:rPr lang="en-US" altLang="zh-TW"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Up to </a:t>
            </a:r>
            <a:r>
              <a:rPr lang="en-US" sz="2300" b="1">
                <a:solidFill>
                  <a:srgbClr val="FE4F00"/>
                </a:solidFill>
                <a:latin typeface="Arial" panose="020B0604020202020204" pitchFamily="34" charset="0"/>
                <a:ea typeface="微軟正黑體"/>
                <a:cs typeface="Arial" panose="020B0604020202020204" pitchFamily="34" charset="0"/>
                <a:sym typeface="+mn-lt"/>
              </a:rPr>
              <a:t>1.35 GHz</a:t>
            </a:r>
            <a:endParaRPr lang="en-US" sz="2300" b="1">
              <a:solidFill>
                <a:srgbClr val="FE4F00"/>
              </a:solidFill>
              <a:latin typeface="Arial" panose="020B0604020202020204" pitchFamily="34" charset="0"/>
              <a:ea typeface="微軟正黑體"/>
              <a:cs typeface="Arial" panose="020B0604020202020204" pitchFamily="34" charset="0"/>
            </a:endParaRPr>
          </a:p>
          <a:p>
            <a:pPr algn="r">
              <a:defRPr/>
            </a:pPr>
            <a:r>
              <a:rPr lang="en-US" b="1">
                <a:solidFill>
                  <a:schemeClr val="bg1"/>
                </a:solidFill>
                <a:latin typeface="Arial" panose="020B0604020202020204" pitchFamily="34" charset="0"/>
                <a:ea typeface="微軟正黑體"/>
                <a:cs typeface="Arial" panose="020B0604020202020204" pitchFamily="34" charset="0"/>
                <a:sym typeface="+mn-lt"/>
              </a:rPr>
              <a:t>Intel</a:t>
            </a:r>
            <a:r>
              <a:rPr lang="en-US" b="1" baseline="30000">
                <a:solidFill>
                  <a:schemeClr val="bg1"/>
                </a:solidFill>
                <a:latin typeface="Arial" panose="020B0604020202020204" pitchFamily="34" charset="0"/>
                <a:ea typeface="微軟正黑體"/>
                <a:cs typeface="Arial" panose="020B0604020202020204" pitchFamily="34" charset="0"/>
                <a:sym typeface="+mn-lt"/>
              </a:rPr>
              <a:t>®</a:t>
            </a:r>
            <a:r>
              <a:rPr lang="en-US" b="1">
                <a:solidFill>
                  <a:schemeClr val="bg1"/>
                </a:solidFill>
                <a:latin typeface="Arial" panose="020B0604020202020204" pitchFamily="34" charset="0"/>
                <a:ea typeface="微軟正黑體"/>
                <a:cs typeface="Arial" panose="020B0604020202020204" pitchFamily="34" charset="0"/>
                <a:sym typeface="+mn-lt"/>
              </a:rPr>
              <a:t> Iris</a:t>
            </a:r>
            <a:r>
              <a:rPr lang="en-US" b="1" baseline="30000">
                <a:solidFill>
                  <a:schemeClr val="bg1"/>
                </a:solidFill>
                <a:latin typeface="Arial" panose="020B0604020202020204" pitchFamily="34" charset="0"/>
                <a:ea typeface="微軟正黑體"/>
                <a:cs typeface="Arial" panose="020B0604020202020204" pitchFamily="34" charset="0"/>
                <a:sym typeface="+mn-lt"/>
              </a:rPr>
              <a:t>®</a:t>
            </a:r>
            <a:r>
              <a:rPr lang="en-US" b="1">
                <a:solidFill>
                  <a:schemeClr val="bg1"/>
                </a:solidFill>
                <a:latin typeface="Arial" panose="020B0604020202020204" pitchFamily="34" charset="0"/>
                <a:ea typeface="微軟正黑體"/>
                <a:cs typeface="Arial" panose="020B0604020202020204" pitchFamily="34" charset="0"/>
                <a:sym typeface="+mn-lt"/>
              </a:rPr>
              <a:t> Graphic</a:t>
            </a:r>
            <a:endParaRPr lang="en-US" b="1">
              <a:solidFill>
                <a:schemeClr val="bg1"/>
              </a:solidFill>
              <a:latin typeface="Arial" panose="020B0604020202020204" pitchFamily="34" charset="0"/>
              <a:ea typeface="Microsoft JhengHei"/>
              <a:cs typeface="Arial" panose="020B0604020202020204" pitchFamily="34" charset="0"/>
            </a:endParaRPr>
          </a:p>
        </p:txBody>
      </p:sp>
      <p:grpSp>
        <p:nvGrpSpPr>
          <p:cNvPr id="2" name="群組 1">
            <a:extLst>
              <a:ext uri="{FF2B5EF4-FFF2-40B4-BE49-F238E27FC236}">
                <a16:creationId xmlns:a16="http://schemas.microsoft.com/office/drawing/2014/main" id="{89FF7406-3E94-B49C-6EFA-214F4EFA3546}"/>
              </a:ext>
            </a:extLst>
          </p:cNvPr>
          <p:cNvGrpSpPr/>
          <p:nvPr/>
        </p:nvGrpSpPr>
        <p:grpSpPr>
          <a:xfrm>
            <a:off x="564090" y="6052679"/>
            <a:ext cx="3541918" cy="656574"/>
            <a:chOff x="2343127" y="5517365"/>
            <a:chExt cx="3541918" cy="656574"/>
          </a:xfrm>
        </p:grpSpPr>
        <p:sp>
          <p:nvSpPr>
            <p:cNvPr id="16" name="Shape 882">
              <a:extLst>
                <a:ext uri="{FF2B5EF4-FFF2-40B4-BE49-F238E27FC236}">
                  <a16:creationId xmlns:a16="http://schemas.microsoft.com/office/drawing/2014/main" id="{1A73A7A8-DE69-4B7E-A966-A2A9BD2DADC3}"/>
                </a:ext>
              </a:extLst>
            </p:cNvPr>
            <p:cNvSpPr/>
            <p:nvPr/>
          </p:nvSpPr>
          <p:spPr>
            <a:xfrm flipH="1">
              <a:off x="2343127" y="5702918"/>
              <a:ext cx="341708" cy="266244"/>
            </a:xfrm>
            <a:custGeom>
              <a:avLst/>
              <a:gdLst/>
              <a:ahLst/>
              <a:cxnLst/>
              <a:rect l="0" t="0" r="0" b="0"/>
              <a:pathLst>
                <a:path w="120000" h="120000" extrusionOk="0">
                  <a:moveTo>
                    <a:pt x="51626" y="29908"/>
                  </a:moveTo>
                  <a:cubicBezTo>
                    <a:pt x="55535" y="29908"/>
                    <a:pt x="58705" y="33750"/>
                    <a:pt x="58705" y="38489"/>
                  </a:cubicBezTo>
                  <a:cubicBezTo>
                    <a:pt x="58705" y="43229"/>
                    <a:pt x="55535" y="47071"/>
                    <a:pt x="51626" y="47071"/>
                  </a:cubicBezTo>
                  <a:cubicBezTo>
                    <a:pt x="47716" y="47071"/>
                    <a:pt x="44546" y="43229"/>
                    <a:pt x="44546" y="38489"/>
                  </a:cubicBezTo>
                  <a:cubicBezTo>
                    <a:pt x="44546" y="33750"/>
                    <a:pt x="47716" y="29908"/>
                    <a:pt x="51626" y="29908"/>
                  </a:cubicBezTo>
                  <a:close/>
                  <a:moveTo>
                    <a:pt x="74345" y="29908"/>
                  </a:moveTo>
                  <a:cubicBezTo>
                    <a:pt x="78255" y="29908"/>
                    <a:pt x="81424" y="33750"/>
                    <a:pt x="81424" y="38489"/>
                  </a:cubicBezTo>
                  <a:cubicBezTo>
                    <a:pt x="81424" y="43229"/>
                    <a:pt x="78255" y="47071"/>
                    <a:pt x="74345" y="47071"/>
                  </a:cubicBezTo>
                  <a:cubicBezTo>
                    <a:pt x="70435" y="47071"/>
                    <a:pt x="67266" y="43229"/>
                    <a:pt x="67266" y="38489"/>
                  </a:cubicBezTo>
                  <a:cubicBezTo>
                    <a:pt x="67266" y="33750"/>
                    <a:pt x="70435" y="29908"/>
                    <a:pt x="74345" y="29908"/>
                  </a:cubicBezTo>
                  <a:close/>
                  <a:moveTo>
                    <a:pt x="97064" y="29908"/>
                  </a:moveTo>
                  <a:cubicBezTo>
                    <a:pt x="100974" y="29908"/>
                    <a:pt x="104143" y="33750"/>
                    <a:pt x="104143" y="38489"/>
                  </a:cubicBezTo>
                  <a:cubicBezTo>
                    <a:pt x="104143" y="43229"/>
                    <a:pt x="100974" y="47071"/>
                    <a:pt x="97064" y="47071"/>
                  </a:cubicBezTo>
                  <a:cubicBezTo>
                    <a:pt x="93154" y="47071"/>
                    <a:pt x="89985" y="43229"/>
                    <a:pt x="89985" y="38489"/>
                  </a:cubicBezTo>
                  <a:cubicBezTo>
                    <a:pt x="89985" y="33750"/>
                    <a:pt x="93154" y="29908"/>
                    <a:pt x="97064" y="29908"/>
                  </a:cubicBezTo>
                  <a:close/>
                  <a:moveTo>
                    <a:pt x="25253" y="25746"/>
                  </a:moveTo>
                  <a:lnTo>
                    <a:pt x="12341" y="25746"/>
                  </a:lnTo>
                  <a:cubicBezTo>
                    <a:pt x="5525" y="25746"/>
                    <a:pt x="0" y="32444"/>
                    <a:pt x="0" y="40707"/>
                  </a:cubicBezTo>
                  <a:lnTo>
                    <a:pt x="0" y="88250"/>
                  </a:lnTo>
                  <a:cubicBezTo>
                    <a:pt x="0" y="96512"/>
                    <a:pt x="5525" y="103210"/>
                    <a:pt x="12341" y="103210"/>
                  </a:cubicBezTo>
                  <a:lnTo>
                    <a:pt x="26542" y="103210"/>
                  </a:lnTo>
                  <a:cubicBezTo>
                    <a:pt x="23858" y="108250"/>
                    <a:pt x="24133" y="111919"/>
                    <a:pt x="10259" y="120000"/>
                  </a:cubicBezTo>
                  <a:cubicBezTo>
                    <a:pt x="33603" y="116808"/>
                    <a:pt x="37236" y="115403"/>
                    <a:pt x="48279" y="103210"/>
                  </a:cubicBezTo>
                  <a:lnTo>
                    <a:pt x="78967" y="103210"/>
                  </a:lnTo>
                  <a:cubicBezTo>
                    <a:pt x="83972" y="103210"/>
                    <a:pt x="88281" y="99599"/>
                    <a:pt x="90194" y="94396"/>
                  </a:cubicBezTo>
                  <a:cubicBezTo>
                    <a:pt x="82256" y="91458"/>
                    <a:pt x="75819" y="87372"/>
                    <a:pt x="68282" y="81348"/>
                  </a:cubicBezTo>
                  <a:lnTo>
                    <a:pt x="37594" y="81348"/>
                  </a:lnTo>
                  <a:cubicBezTo>
                    <a:pt x="30778" y="81348"/>
                    <a:pt x="25253" y="74650"/>
                    <a:pt x="25253" y="66387"/>
                  </a:cubicBezTo>
                  <a:lnTo>
                    <a:pt x="25253" y="25746"/>
                  </a:lnTo>
                  <a:close/>
                  <a:moveTo>
                    <a:pt x="107658" y="0"/>
                  </a:moveTo>
                  <a:lnTo>
                    <a:pt x="41032" y="0"/>
                  </a:lnTo>
                  <a:cubicBezTo>
                    <a:pt x="34216" y="0"/>
                    <a:pt x="28690" y="6698"/>
                    <a:pt x="28690" y="14960"/>
                  </a:cubicBezTo>
                  <a:lnTo>
                    <a:pt x="28690" y="62503"/>
                  </a:lnTo>
                  <a:cubicBezTo>
                    <a:pt x="28690" y="70766"/>
                    <a:pt x="34216" y="77464"/>
                    <a:pt x="41032" y="77464"/>
                  </a:cubicBezTo>
                  <a:lnTo>
                    <a:pt x="71720" y="77464"/>
                  </a:lnTo>
                  <a:cubicBezTo>
                    <a:pt x="85817" y="88731"/>
                    <a:pt x="91486" y="90753"/>
                    <a:pt x="114830" y="93944"/>
                  </a:cubicBezTo>
                  <a:cubicBezTo>
                    <a:pt x="101210" y="84938"/>
                    <a:pt x="99704" y="85896"/>
                    <a:pt x="93457" y="77464"/>
                  </a:cubicBezTo>
                  <a:lnTo>
                    <a:pt x="107658" y="77464"/>
                  </a:lnTo>
                  <a:cubicBezTo>
                    <a:pt x="114474" y="77464"/>
                    <a:pt x="120000" y="70766"/>
                    <a:pt x="120000" y="62503"/>
                  </a:cubicBezTo>
                  <a:lnTo>
                    <a:pt x="120000" y="14960"/>
                  </a:lnTo>
                  <a:cubicBezTo>
                    <a:pt x="120000" y="6698"/>
                    <a:pt x="114474" y="0"/>
                    <a:pt x="107658" y="0"/>
                  </a:cubicBezTo>
                  <a:close/>
                </a:path>
              </a:pathLst>
            </a:custGeom>
            <a:solidFill>
              <a:srgbClr val="D9C89F"/>
            </a:solidFill>
            <a:ln>
              <a:noFill/>
            </a:ln>
          </p:spPr>
          <p:txBody>
            <a:bodyPr wrap="square" lIns="121900" tIns="60933" rIns="121900" bIns="60933" anchor="ctr" anchorCtr="0">
              <a:noAutofit/>
            </a:bodyPr>
            <a:lstStyle/>
            <a:p>
              <a:pPr algn="ctr"/>
              <a:endParaRPr lang="zh-TW" altLang="en-US" sz="2400">
                <a:solidFill>
                  <a:schemeClr val="lt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5" name="Rectangle 60">
              <a:extLst>
                <a:ext uri="{FF2B5EF4-FFF2-40B4-BE49-F238E27FC236}">
                  <a16:creationId xmlns:a16="http://schemas.microsoft.com/office/drawing/2014/main" id="{C40030A8-4F03-4DC5-92C3-386304B733E6}"/>
                </a:ext>
              </a:extLst>
            </p:cNvPr>
            <p:cNvSpPr/>
            <p:nvPr/>
          </p:nvSpPr>
          <p:spPr>
            <a:xfrm>
              <a:off x="2590836" y="5517365"/>
              <a:ext cx="3294209" cy="656574"/>
            </a:xfrm>
            <a:prstGeom prst="rect">
              <a:avLst/>
            </a:prstGeom>
          </p:spPr>
          <p:txBody>
            <a:bodyPr wrap="square" lIns="162544" tIns="81272" rIns="162544" bIns="81272" anchor="ctr">
              <a:spAutoFit/>
            </a:bodyPr>
            <a:lstStyle/>
            <a:p>
              <a:pPr marL="228600" indent="-228600">
                <a:buAutoNum type="arabicPeriod"/>
              </a:pPr>
              <a:r>
                <a:rPr lang="en-US" altLang="zh-TW" sz="800">
                  <a:solidFill>
                    <a:srgbClr val="D9C89F"/>
                  </a:solidFill>
                  <a:latin typeface="Arial" panose="020B0604020202020204" pitchFamily="34" charset="0"/>
                  <a:ea typeface="微軟正黑體"/>
                  <a:cs typeface="Arial" panose="020B0604020202020204" pitchFamily="34" charset="0"/>
                  <a:sym typeface="+mn-lt"/>
                </a:rPr>
                <a:t>The supported video and audio formats may vary depending on the software's compatibility</a:t>
              </a:r>
            </a:p>
            <a:p>
              <a:pPr marL="228600" indent="-228600">
                <a:buAutoNum type="arabicPeriod"/>
              </a:pPr>
              <a:r>
                <a:rPr lang="en-US" altLang="zh-TW" sz="800">
                  <a:solidFill>
                    <a:srgbClr val="D9C89F"/>
                  </a:solidFill>
                  <a:latin typeface="Arial" panose="020B0604020202020204" pitchFamily="34" charset="0"/>
                  <a:ea typeface="微軟正黑體"/>
                  <a:cs typeface="Arial" panose="020B0604020202020204" pitchFamily="34" charset="0"/>
                </a:rPr>
                <a:t>This slide shows the specification of </a:t>
              </a:r>
              <a:r>
                <a:rPr lang="zh-TW" altLang="en-US" sz="800">
                  <a:solidFill>
                    <a:srgbClr val="D9C89F"/>
                  </a:solidFill>
                  <a:latin typeface="Arial" panose="020B0604020202020204" pitchFamily="34" charset="0"/>
                  <a:ea typeface="微軟正黑體"/>
                  <a:cs typeface="Arial" panose="020B0604020202020204" pitchFamily="34" charset="0"/>
                </a:rPr>
                <a:t>Intel Core i5 1340PE </a:t>
              </a:r>
              <a:r>
                <a:rPr lang="en-US" altLang="zh-TW" sz="800">
                  <a:solidFill>
                    <a:srgbClr val="D9C89F"/>
                  </a:solidFill>
                  <a:latin typeface="Arial" panose="020B0604020202020204" pitchFamily="34" charset="0"/>
                  <a:ea typeface="微軟正黑體"/>
                  <a:cs typeface="Arial" panose="020B0604020202020204" pitchFamily="34" charset="0"/>
                </a:rPr>
                <a:t>integrated </a:t>
              </a:r>
              <a:r>
                <a:rPr lang="zh-TW" altLang="en-US" sz="800">
                  <a:solidFill>
                    <a:srgbClr val="D9C89F"/>
                  </a:solidFill>
                  <a:latin typeface="Arial" panose="020B0604020202020204" pitchFamily="34" charset="0"/>
                  <a:ea typeface="微軟正黑體"/>
                  <a:cs typeface="Arial" panose="020B0604020202020204" pitchFamily="34" charset="0"/>
                </a:rPr>
                <a:t>GPU</a:t>
              </a:r>
            </a:p>
          </p:txBody>
        </p:sp>
      </p:grpSp>
    </p:spTree>
    <p:extLst>
      <p:ext uri="{BB962C8B-B14F-4D97-AF65-F5344CB8AC3E}">
        <p14:creationId xmlns:p14="http://schemas.microsoft.com/office/powerpoint/2010/main" val="56038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5878134" y="7375924"/>
            <a:ext cx="8026727" cy="35511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TW"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CN"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kumimoji="0" lang="en-US" sz="2667" b="0" i="0" u="none" strike="noStrike" kern="1200" cap="none" spc="0" normalizeH="0" baseline="0" noProof="0" err="1">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QuTS</a:t>
            </a: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hero</a:t>
            </a:r>
          </a:p>
          <a:p>
            <a:pPr marL="0" marR="0" lvl="0" indent="0" algn="l" defTabSz="914400" rtl="0" eaLnBrk="1" fontAlgn="auto" latinLnBrk="0" hangingPunct="1">
              <a:lnSpc>
                <a:spcPct val="100000"/>
              </a:lnSpc>
              <a:spcBef>
                <a:spcPts val="0"/>
              </a:spcBef>
              <a:spcAft>
                <a:spcPts val="0"/>
              </a:spcAft>
              <a:buClr>
                <a:prstClr val="black"/>
              </a:buClr>
              <a:buSzPts val="1200"/>
              <a:buFont typeface="Lato"/>
              <a:buNone/>
              <a:tabLst/>
              <a:defRPr/>
            </a:pP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a:t>
            </a:r>
            <a:endParaRPr kumimoji="0" lang="en-US" sz="1600"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endParaRPr>
          </a:p>
        </p:txBody>
      </p:sp>
      <p:pic>
        <p:nvPicPr>
          <p:cNvPr id="35" name="圖形 34" hidden="1">
            <a:extLst>
              <a:ext uri="{FF2B5EF4-FFF2-40B4-BE49-F238E27FC236}">
                <a16:creationId xmlns:a16="http://schemas.microsoft.com/office/drawing/2014/main" id="{DE332FF3-6E37-9903-DF86-08DF98EEC1A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6442" t="22760" r="10955" b="29125"/>
          <a:stretch/>
        </p:blipFill>
        <p:spPr>
          <a:xfrm>
            <a:off x="5050643" y="4730026"/>
            <a:ext cx="2976763" cy="1705253"/>
          </a:xfrm>
          <a:prstGeom prst="rect">
            <a:avLst/>
          </a:prstGeom>
        </p:spPr>
      </p:pic>
      <p:sp>
        <p:nvSpPr>
          <p:cNvPr id="6" name="標題 5">
            <a:extLst>
              <a:ext uri="{FF2B5EF4-FFF2-40B4-BE49-F238E27FC236}">
                <a16:creationId xmlns:a16="http://schemas.microsoft.com/office/drawing/2014/main" id="{580FF5A4-1B36-BD13-E28D-F02D660DF89B}"/>
              </a:ext>
            </a:extLst>
          </p:cNvPr>
          <p:cNvSpPr>
            <a:spLocks noGrp="1"/>
          </p:cNvSpPr>
          <p:nvPr>
            <p:ph type="title" idx="4294967295"/>
          </p:nvPr>
        </p:nvSpPr>
        <p:spPr>
          <a:xfrm>
            <a:off x="7020067" y="1493402"/>
            <a:ext cx="5120052" cy="1325562"/>
          </a:xfrm>
        </p:spPr>
        <p:txBody>
          <a:bodyPr>
            <a:noAutofit/>
          </a:bodyPr>
          <a:lstStyle/>
          <a:p>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Video Editing Storage Solution</a:t>
            </a:r>
            <a:endParaRPr lang="zh-TW" sz="4600" b="1" spc="3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346545230"/>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cxnSp>
        <p:nvCxnSpPr>
          <p:cNvPr id="12" name="直線單箭頭接點 11">
            <a:extLst>
              <a:ext uri="{FF2B5EF4-FFF2-40B4-BE49-F238E27FC236}">
                <a16:creationId xmlns:a16="http://schemas.microsoft.com/office/drawing/2014/main" id="{B309E2A4-A2BD-23C1-64AD-0A692F005DA5}"/>
              </a:ext>
            </a:extLst>
          </p:cNvPr>
          <p:cNvCxnSpPr>
            <a:cxnSpLocks/>
          </p:cNvCxnSpPr>
          <p:nvPr/>
        </p:nvCxnSpPr>
        <p:spPr>
          <a:xfrm>
            <a:off x="7016262" y="3319064"/>
            <a:ext cx="0" cy="1875506"/>
          </a:xfrm>
          <a:prstGeom prst="straightConnector1">
            <a:avLst/>
          </a:prstGeom>
          <a:ln w="25400"/>
        </p:spPr>
        <p:style>
          <a:lnRef idx="1">
            <a:schemeClr val="accent1"/>
          </a:lnRef>
          <a:fillRef idx="0">
            <a:schemeClr val="accent1"/>
          </a:fillRef>
          <a:effectRef idx="0">
            <a:schemeClr val="accent1"/>
          </a:effectRef>
          <a:fontRef idx="minor">
            <a:schemeClr val="tx1"/>
          </a:fontRef>
        </p:style>
      </p:cxnSp>
      <p:sp>
        <p:nvSpPr>
          <p:cNvPr id="309" name="Google Shape;309;p35"/>
          <p:cNvSpPr txBox="1">
            <a:spLocks noGrp="1"/>
          </p:cNvSpPr>
          <p:nvPr>
            <p:ph type="title" idx="4294967295"/>
          </p:nvPr>
        </p:nvSpPr>
        <p:spPr>
          <a:xfrm>
            <a:off x="0" y="306388"/>
            <a:ext cx="12192000" cy="1325562"/>
          </a:xfrm>
        </p:spPr>
        <p:txBody>
          <a:bodyPr>
            <a:normAutofit fontScale="90000"/>
          </a:bodyPr>
          <a:lstStyle/>
          <a:p>
            <a:pPr algn="ctr"/>
            <a:r>
              <a:rPr lang="en-US" altLang="zh-TW" sz="4200" b="1">
                <a:solidFill>
                  <a:srgbClr val="E1BA87"/>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Video File Management Solution for Pre-production – Raw Footage On-site Editing and Powerful Video Transcoding</a:t>
            </a:r>
            <a:endParaRPr lang="en-US" altLang="zh-TW" sz="4200" b="1">
              <a:solidFill>
                <a:srgbClr val="E1BA87"/>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5878134" y="7375924"/>
            <a:ext cx="8026727" cy="35511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TW"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CN"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kumimoji="0" lang="en-US" sz="2667" b="0" i="0" u="none" strike="noStrike" kern="1200" cap="none" spc="0" normalizeH="0" baseline="0" noProof="0" err="1">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QuTS</a:t>
            </a: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hero</a:t>
            </a:r>
          </a:p>
          <a:p>
            <a:pPr marL="0" marR="0" lvl="0" indent="0" algn="l" defTabSz="914400" rtl="0" eaLnBrk="1" fontAlgn="auto" latinLnBrk="0" hangingPunct="1">
              <a:lnSpc>
                <a:spcPct val="100000"/>
              </a:lnSpc>
              <a:spcBef>
                <a:spcPts val="0"/>
              </a:spcBef>
              <a:spcAft>
                <a:spcPts val="0"/>
              </a:spcAft>
              <a:buClr>
                <a:prstClr val="black"/>
              </a:buClr>
              <a:buSzPts val="1200"/>
              <a:buFont typeface="Lato"/>
              <a:buNone/>
              <a:tabLst/>
              <a:defRPr/>
            </a:pP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a:t>
            </a:r>
            <a:endParaRPr kumimoji="0" lang="en-US" sz="1600"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endParaRPr>
          </a:p>
        </p:txBody>
      </p:sp>
      <p:pic>
        <p:nvPicPr>
          <p:cNvPr id="35" name="圖形 34" hidden="1">
            <a:extLst>
              <a:ext uri="{FF2B5EF4-FFF2-40B4-BE49-F238E27FC236}">
                <a16:creationId xmlns:a16="http://schemas.microsoft.com/office/drawing/2014/main" id="{DE332FF3-6E37-9903-DF86-08DF98EEC1A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6442" t="22760" r="10955" b="29125"/>
          <a:stretch/>
        </p:blipFill>
        <p:spPr>
          <a:xfrm>
            <a:off x="5050643" y="4730026"/>
            <a:ext cx="2976763" cy="1705253"/>
          </a:xfrm>
          <a:prstGeom prst="rect">
            <a:avLst/>
          </a:prstGeom>
        </p:spPr>
      </p:pic>
      <p:sp>
        <p:nvSpPr>
          <p:cNvPr id="19" name="文字方塊 18">
            <a:extLst>
              <a:ext uri="{FF2B5EF4-FFF2-40B4-BE49-F238E27FC236}">
                <a16:creationId xmlns:a16="http://schemas.microsoft.com/office/drawing/2014/main" id="{2374CAD5-725E-0DDD-38E3-E9EC4A7B8E8D}"/>
              </a:ext>
            </a:extLst>
          </p:cNvPr>
          <p:cNvSpPr txBox="1"/>
          <p:nvPr/>
        </p:nvSpPr>
        <p:spPr>
          <a:xfrm>
            <a:off x="88900" y="5666317"/>
            <a:ext cx="21399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zh-TW" altLang="en-US" sz="1000">
              <a:solidFill>
                <a:srgbClr val="FFFFFF"/>
              </a:solidFill>
              <a:latin typeface="Arial" panose="020B0604020202020204" pitchFamily="34" charset="0"/>
              <a:ea typeface="新細明體"/>
              <a:cs typeface="Arial" panose="020B0604020202020204" pitchFamily="34" charset="0"/>
            </a:endParaRPr>
          </a:p>
        </p:txBody>
      </p:sp>
      <p:sp>
        <p:nvSpPr>
          <p:cNvPr id="23" name="文字方塊 22">
            <a:extLst>
              <a:ext uri="{FF2B5EF4-FFF2-40B4-BE49-F238E27FC236}">
                <a16:creationId xmlns:a16="http://schemas.microsoft.com/office/drawing/2014/main" id="{9A62F192-DA8F-AFD1-2B10-C50EA0AC9100}"/>
              </a:ext>
            </a:extLst>
          </p:cNvPr>
          <p:cNvSpPr txBox="1"/>
          <p:nvPr/>
        </p:nvSpPr>
        <p:spPr>
          <a:xfrm>
            <a:off x="6523826" y="2390046"/>
            <a:ext cx="1301414" cy="3170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400" b="1">
                <a:latin typeface="Arial" panose="020B0604020202020204" pitchFamily="34" charset="0"/>
                <a:ea typeface="微軟正黑體"/>
                <a:cs typeface="Arial" panose="020B0604020202020204" pitchFamily="34" charset="0"/>
              </a:rPr>
              <a:t>TBS-h574TX</a:t>
            </a:r>
            <a:endParaRPr lang="zh-TW" altLang="en-US" sz="1400" b="1">
              <a:latin typeface="Arial" panose="020B0604020202020204" pitchFamily="34" charset="0"/>
              <a:ea typeface="微軟正黑體" panose="020B0604030504040204" pitchFamily="34" charset="-120"/>
              <a:cs typeface="Arial" panose="020B0604020202020204" pitchFamily="34" charset="0"/>
            </a:endParaRPr>
          </a:p>
        </p:txBody>
      </p:sp>
      <p:sp>
        <p:nvSpPr>
          <p:cNvPr id="34" name="文字方塊 33">
            <a:extLst>
              <a:ext uri="{FF2B5EF4-FFF2-40B4-BE49-F238E27FC236}">
                <a16:creationId xmlns:a16="http://schemas.microsoft.com/office/drawing/2014/main" id="{4F9D047B-29B0-6279-2485-B451FFF01184}"/>
              </a:ext>
            </a:extLst>
          </p:cNvPr>
          <p:cNvSpPr txBox="1"/>
          <p:nvPr/>
        </p:nvSpPr>
        <p:spPr>
          <a:xfrm>
            <a:off x="9829693" y="4862816"/>
            <a:ext cx="18201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a:latin typeface="Arial" panose="020B0604020202020204" pitchFamily="34" charset="0"/>
                <a:ea typeface="微軟正黑體" panose="020B0604030504040204" pitchFamily="34" charset="-120"/>
                <a:cs typeface="Arial" panose="020B0604020202020204" pitchFamily="34" charset="0"/>
              </a:rPr>
              <a:t>Take photos/videos and upload raw files to TBS-h574TX</a:t>
            </a:r>
          </a:p>
        </p:txBody>
      </p:sp>
      <p:grpSp>
        <p:nvGrpSpPr>
          <p:cNvPr id="20" name="群組 19">
            <a:extLst>
              <a:ext uri="{FF2B5EF4-FFF2-40B4-BE49-F238E27FC236}">
                <a16:creationId xmlns:a16="http://schemas.microsoft.com/office/drawing/2014/main" id="{F6CBF6F1-088F-2BCE-AB0D-0C3234B1492D}"/>
              </a:ext>
            </a:extLst>
          </p:cNvPr>
          <p:cNvGrpSpPr/>
          <p:nvPr/>
        </p:nvGrpSpPr>
        <p:grpSpPr>
          <a:xfrm>
            <a:off x="8049253" y="2805425"/>
            <a:ext cx="2816052" cy="581393"/>
            <a:chOff x="8448675" y="2805425"/>
            <a:chExt cx="2416629" cy="581393"/>
          </a:xfrm>
        </p:grpSpPr>
        <p:cxnSp>
          <p:nvCxnSpPr>
            <p:cNvPr id="36" name="直線單箭頭接點 35">
              <a:extLst>
                <a:ext uri="{FF2B5EF4-FFF2-40B4-BE49-F238E27FC236}">
                  <a16:creationId xmlns:a16="http://schemas.microsoft.com/office/drawing/2014/main" id="{F58BC782-77CA-326E-5B01-B38A6EA42E15}"/>
                </a:ext>
              </a:extLst>
            </p:cNvPr>
            <p:cNvCxnSpPr/>
            <p:nvPr/>
          </p:nvCxnSpPr>
          <p:spPr>
            <a:xfrm flipH="1" flipV="1">
              <a:off x="8448675" y="3375933"/>
              <a:ext cx="2416629" cy="10885"/>
            </a:xfrm>
            <a:prstGeom prst="straightConnector1">
              <a:avLst/>
            </a:prstGeom>
            <a:ln w="25400">
              <a:solidFill>
                <a:srgbClr val="293FE3"/>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CE782720-05E2-6639-0300-245F1FE22ACA}"/>
                </a:ext>
              </a:extLst>
            </p:cNvPr>
            <p:cNvCxnSpPr>
              <a:cxnSpLocks/>
            </p:cNvCxnSpPr>
            <p:nvPr/>
          </p:nvCxnSpPr>
          <p:spPr>
            <a:xfrm flipH="1" flipV="1">
              <a:off x="8448675" y="2805425"/>
              <a:ext cx="2416629" cy="10885"/>
            </a:xfrm>
            <a:prstGeom prst="straightConnector1">
              <a:avLst/>
            </a:prstGeom>
            <a:ln w="25400">
              <a:solidFill>
                <a:srgbClr val="293FE3"/>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文字方塊 39">
            <a:extLst>
              <a:ext uri="{FF2B5EF4-FFF2-40B4-BE49-F238E27FC236}">
                <a16:creationId xmlns:a16="http://schemas.microsoft.com/office/drawing/2014/main" id="{0098DE6E-DB6A-3948-4817-94541E6CF5CE}"/>
              </a:ext>
            </a:extLst>
          </p:cNvPr>
          <p:cNvSpPr txBox="1"/>
          <p:nvPr/>
        </p:nvSpPr>
        <p:spPr>
          <a:xfrm>
            <a:off x="8049252" y="2252052"/>
            <a:ext cx="23677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200">
                <a:latin typeface="Arial" panose="020B0604020202020204" pitchFamily="34" charset="0"/>
                <a:ea typeface="微軟正黑體" panose="020B0604030504040204" pitchFamily="34" charset="-120"/>
                <a:cs typeface="Arial" panose="020B0604020202020204" pitchFamily="34" charset="0"/>
              </a:rPr>
              <a:t>Thunderbo</a:t>
            </a:r>
            <a:r>
              <a:rPr lang="en-US" altLang="zh-TW" sz="1200" err="1">
                <a:latin typeface="Arial" panose="020B0604020202020204" pitchFamily="34" charset="0"/>
                <a:ea typeface="微軟正黑體" panose="020B0604030504040204" pitchFamily="34" charset="-120"/>
                <a:cs typeface="Arial" panose="020B0604020202020204" pitchFamily="34" charset="0"/>
              </a:rPr>
              <a:t>lt</a:t>
            </a:r>
            <a:r>
              <a:rPr lang="zh-TW" altLang="en-US" sz="1200">
                <a:latin typeface="Arial" panose="020B0604020202020204" pitchFamily="34" charset="0"/>
                <a:ea typeface="微軟正黑體" panose="020B0604030504040204" pitchFamily="34" charset="-120"/>
                <a:cs typeface="Arial" panose="020B0604020202020204" pitchFamily="34" charset="0"/>
              </a:rPr>
              <a:t>™ </a:t>
            </a:r>
            <a:r>
              <a:rPr lang="en-US" altLang="zh-TW" sz="1200">
                <a:latin typeface="Arial" panose="020B0604020202020204" pitchFamily="34" charset="0"/>
                <a:ea typeface="微軟正黑體" panose="020B0604030504040204" pitchFamily="34" charset="-120"/>
                <a:cs typeface="Arial" panose="020B0604020202020204" pitchFamily="34" charset="0"/>
              </a:rPr>
              <a:t>4</a:t>
            </a:r>
            <a:r>
              <a:rPr lang="zh-TW" altLang="en-US" sz="1200">
                <a:latin typeface="Arial" panose="020B0604020202020204" pitchFamily="34" charset="0"/>
                <a:ea typeface="微軟正黑體" panose="020B0604030504040204" pitchFamily="34" charset="-120"/>
                <a:cs typeface="Arial" panose="020B0604020202020204" pitchFamily="34" charset="0"/>
              </a:rPr>
              <a:t> </a:t>
            </a:r>
            <a:r>
              <a:rPr lang="en-US" altLang="zh-TW" sz="1200">
                <a:latin typeface="Arial" panose="020B0604020202020204" pitchFamily="34" charset="0"/>
                <a:ea typeface="微軟正黑體" panose="020B0604030504040204" pitchFamily="34" charset="-120"/>
                <a:cs typeface="Arial" panose="020B0604020202020204" pitchFamily="34" charset="0"/>
              </a:rPr>
              <a:t>Onsite Video Editing</a:t>
            </a:r>
            <a:endParaRPr lang="zh-TW">
              <a:latin typeface="Arial" panose="020B0604020202020204" pitchFamily="34" charset="0"/>
              <a:ea typeface="微軟正黑體" panose="020B0604030504040204" pitchFamily="34" charset="-120"/>
              <a:cs typeface="Arial" panose="020B0604020202020204" pitchFamily="34" charset="0"/>
            </a:endParaRPr>
          </a:p>
        </p:txBody>
      </p:sp>
      <p:pic>
        <p:nvPicPr>
          <p:cNvPr id="41" name="圖片 17" descr="一張含有 文字, 簽名、標誌 的圖片&#10;&#10;自動產生的描述">
            <a:extLst>
              <a:ext uri="{FF2B5EF4-FFF2-40B4-BE49-F238E27FC236}">
                <a16:creationId xmlns:a16="http://schemas.microsoft.com/office/drawing/2014/main" id="{6E05029A-130F-D0B3-DB99-267DE662016D}"/>
              </a:ext>
            </a:extLst>
          </p:cNvPr>
          <p:cNvPicPr>
            <a:picLocks noChangeAspect="1"/>
          </p:cNvPicPr>
          <p:nvPr/>
        </p:nvPicPr>
        <p:blipFill>
          <a:blip r:embed="rId5"/>
          <a:stretch>
            <a:fillRect/>
          </a:stretch>
        </p:blipFill>
        <p:spPr>
          <a:xfrm>
            <a:off x="9458867" y="2902588"/>
            <a:ext cx="342477" cy="413094"/>
          </a:xfrm>
          <a:prstGeom prst="rect">
            <a:avLst/>
          </a:prstGeom>
        </p:spPr>
      </p:pic>
      <p:cxnSp>
        <p:nvCxnSpPr>
          <p:cNvPr id="42" name="直線單箭頭接點 41">
            <a:extLst>
              <a:ext uri="{FF2B5EF4-FFF2-40B4-BE49-F238E27FC236}">
                <a16:creationId xmlns:a16="http://schemas.microsoft.com/office/drawing/2014/main" id="{5FDB0DB9-5685-ED08-2999-F4AB6479AFC8}"/>
              </a:ext>
            </a:extLst>
          </p:cNvPr>
          <p:cNvCxnSpPr>
            <a:cxnSpLocks/>
          </p:cNvCxnSpPr>
          <p:nvPr/>
        </p:nvCxnSpPr>
        <p:spPr>
          <a:xfrm flipH="1" flipV="1">
            <a:off x="7654017" y="3554770"/>
            <a:ext cx="9527" cy="984572"/>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02A5DB4C-3AD3-420D-D186-B1F6E8EF08CF}"/>
              </a:ext>
            </a:extLst>
          </p:cNvPr>
          <p:cNvCxnSpPr/>
          <p:nvPr/>
        </p:nvCxnSpPr>
        <p:spPr>
          <a:xfrm>
            <a:off x="7654017" y="4540704"/>
            <a:ext cx="3113315" cy="0"/>
          </a:xfrm>
          <a:prstGeom prst="straightConnector1">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pic>
        <p:nvPicPr>
          <p:cNvPr id="50" name="圖片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0072" y="2509052"/>
            <a:ext cx="1928922" cy="1205790"/>
          </a:xfrm>
          <a:prstGeom prst="rect">
            <a:avLst/>
          </a:prstGeom>
          <a:ln>
            <a:noFill/>
          </a:ln>
          <a:effectLst>
            <a:outerShdw blurRad="495300" dist="279400" dir="5400000" algn="t" rotWithShape="0">
              <a:prstClr val="black">
                <a:alpha val="40000"/>
              </a:prstClr>
            </a:outerShdw>
          </a:effectLst>
        </p:spPr>
      </p:pic>
      <p:sp>
        <p:nvSpPr>
          <p:cNvPr id="4" name="文字方塊 3">
            <a:extLst>
              <a:ext uri="{FF2B5EF4-FFF2-40B4-BE49-F238E27FC236}">
                <a16:creationId xmlns:a16="http://schemas.microsoft.com/office/drawing/2014/main" id="{EE803168-1B5F-B4D6-DCF6-AC4CE6E14923}"/>
              </a:ext>
            </a:extLst>
          </p:cNvPr>
          <p:cNvSpPr txBox="1"/>
          <p:nvPr/>
        </p:nvSpPr>
        <p:spPr>
          <a:xfrm>
            <a:off x="613998" y="2006448"/>
            <a:ext cx="5325979"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000"/>
              </a:lnSpc>
            </a:pPr>
            <a:r>
              <a:rPr lang="en-US" altLang="zh-TW" sz="1300">
                <a:latin typeface="Arial" panose="020B0604020202020204" pitchFamily="34" charset="0"/>
                <a:ea typeface="微軟正黑體" panose="020B0604030504040204" pitchFamily="34" charset="-120"/>
                <a:cs typeface="Arial" panose="020B0604020202020204" pitchFamily="34" charset="0"/>
              </a:rPr>
              <a:t>DIT (Digital Imaging Technician) is the </a:t>
            </a:r>
            <a:r>
              <a:rPr lang="en-US" altLang="zh-TW" sz="1300" err="1">
                <a:latin typeface="Arial" panose="020B0604020202020204" pitchFamily="34" charset="0"/>
                <a:ea typeface="微軟正黑體" panose="020B0604030504040204" pitchFamily="34" charset="-120"/>
                <a:cs typeface="Arial" panose="020B0604020202020204" pitchFamily="34" charset="0"/>
              </a:rPr>
              <a:t>keyman</a:t>
            </a:r>
            <a:r>
              <a:rPr lang="en-US" altLang="zh-TW" sz="1300">
                <a:latin typeface="Arial" panose="020B0604020202020204" pitchFamily="34" charset="0"/>
                <a:ea typeface="微軟正黑體" panose="020B0604030504040204" pitchFamily="34" charset="-120"/>
                <a:cs typeface="Arial" panose="020B0604020202020204" pitchFamily="34" charset="0"/>
              </a:rPr>
              <a:t> to take responsibility of video file management on shooting site in a frontline video production team.</a:t>
            </a:r>
          </a:p>
          <a:p>
            <a:pPr>
              <a:lnSpc>
                <a:spcPts val="2000"/>
              </a:lnSpc>
            </a:pPr>
            <a:endParaRPr lang="zh-TW" sz="1300">
              <a:latin typeface="Arial" panose="020B0604020202020204" pitchFamily="34" charset="0"/>
              <a:ea typeface="微軟正黑體" panose="020B0604030504040204" pitchFamily="34" charset="-120"/>
              <a:cs typeface="Arial" panose="020B0604020202020204" pitchFamily="34" charset="0"/>
            </a:endParaRPr>
          </a:p>
          <a:p>
            <a:pPr>
              <a:lnSpc>
                <a:spcPts val="2000"/>
              </a:lnSpc>
            </a:pPr>
            <a:r>
              <a:rPr lang="en-US" altLang="zh-TW" sz="1300">
                <a:latin typeface="Arial" panose="020B0604020202020204" pitchFamily="34" charset="0"/>
                <a:ea typeface="微軟正黑體" panose="020B0604030504040204" pitchFamily="34" charset="-120"/>
                <a:cs typeface="Arial" panose="020B0604020202020204" pitchFamily="34" charset="0"/>
              </a:rPr>
              <a:t>DIT can quickly import large raw footage from camera SD cards to the TBS-h574TX through USB 3.2 Gen 2 (10Gbps) ports and proceed with video transcoding on the </a:t>
            </a:r>
            <a:r>
              <a:rPr lang="en-US" altLang="zh-TW" sz="1300" err="1">
                <a:latin typeface="Arial" panose="020B0604020202020204" pitchFamily="34" charset="0"/>
                <a:ea typeface="微軟正黑體" panose="020B0604030504040204" pitchFamily="34" charset="-120"/>
                <a:cs typeface="Arial" panose="020B0604020202020204" pitchFamily="34" charset="0"/>
              </a:rPr>
              <a:t>NASbook</a:t>
            </a:r>
            <a:r>
              <a:rPr lang="en-US" altLang="zh-TW" sz="1300">
                <a:latin typeface="Arial" panose="020B0604020202020204" pitchFamily="34" charset="0"/>
                <a:ea typeface="微軟正黑體" panose="020B0604030504040204" pitchFamily="34" charset="-120"/>
                <a:cs typeface="Arial" panose="020B0604020202020204" pitchFamily="34" charset="0"/>
              </a:rPr>
              <a:t>. </a:t>
            </a:r>
            <a:br>
              <a:rPr lang="zh-TW" sz="1300">
                <a:latin typeface="Arial" panose="020B0604020202020204" pitchFamily="34" charset="0"/>
                <a:ea typeface="微軟正黑體" panose="020B0604030504040204" pitchFamily="34" charset="-120"/>
                <a:cs typeface="Arial" panose="020B0604020202020204" pitchFamily="34" charset="0"/>
              </a:rPr>
            </a:br>
            <a:r>
              <a:rPr lang="zh-TW" sz="1300">
                <a:latin typeface="Arial" panose="020B0604020202020204" pitchFamily="34" charset="0"/>
                <a:ea typeface="微軟正黑體" panose="020B0604030504040204" pitchFamily="34" charset="-120"/>
                <a:cs typeface="Arial" panose="020B0604020202020204" pitchFamily="34" charset="0"/>
              </a:rPr>
              <a:t> </a:t>
            </a:r>
          </a:p>
          <a:p>
            <a:pPr>
              <a:lnSpc>
                <a:spcPts val="2000"/>
              </a:lnSpc>
            </a:pPr>
            <a:r>
              <a:rPr lang="en-US" sz="1300">
                <a:latin typeface="Arial" panose="020B0604020202020204" pitchFamily="34" charset="0"/>
                <a:ea typeface="微軟正黑體" panose="020B0604030504040204" pitchFamily="34" charset="-120"/>
                <a:cs typeface="Arial" panose="020B0604020202020204" pitchFamily="34" charset="0"/>
              </a:rPr>
              <a:t>The TBS-h574TX comes with a built-in HDMI™ output, allowing on-site personnel to immediately play raw footage from the </a:t>
            </a:r>
            <a:r>
              <a:rPr lang="en-US" sz="1300" err="1">
                <a:latin typeface="Arial" panose="020B0604020202020204" pitchFamily="34" charset="0"/>
                <a:ea typeface="微軟正黑體" panose="020B0604030504040204" pitchFamily="34" charset="-120"/>
                <a:cs typeface="Arial" panose="020B0604020202020204" pitchFamily="34" charset="0"/>
              </a:rPr>
              <a:t>NASbook</a:t>
            </a:r>
            <a:r>
              <a:rPr lang="en-US" sz="1300">
                <a:latin typeface="Arial" panose="020B0604020202020204" pitchFamily="34" charset="0"/>
                <a:ea typeface="微軟正黑體" panose="020B0604030504040204" pitchFamily="34" charset="-120"/>
                <a:cs typeface="Arial" panose="020B0604020202020204" pitchFamily="34" charset="0"/>
              </a:rPr>
              <a:t> on a large screen</a:t>
            </a:r>
          </a:p>
          <a:p>
            <a:pPr>
              <a:lnSpc>
                <a:spcPts val="2000"/>
              </a:lnSpc>
            </a:pPr>
            <a:endParaRPr lang="zh-TW" sz="1300">
              <a:latin typeface="Arial" panose="020B0604020202020204" pitchFamily="34" charset="0"/>
              <a:ea typeface="微軟正黑體" panose="020B0604030504040204" pitchFamily="34" charset="-120"/>
              <a:cs typeface="Arial" panose="020B0604020202020204" pitchFamily="34" charset="0"/>
            </a:endParaRPr>
          </a:p>
          <a:p>
            <a:pPr>
              <a:lnSpc>
                <a:spcPts val="2000"/>
              </a:lnSpc>
            </a:pPr>
            <a:r>
              <a:rPr lang="en-US" altLang="zh-TW" sz="1300" b="1">
                <a:latin typeface="Arial" panose="020B0604020202020204" pitchFamily="34" charset="0"/>
                <a:ea typeface="微軟正黑體" panose="020B0604030504040204" pitchFamily="34" charset="-120"/>
                <a:cs typeface="Arial" panose="020B0604020202020204" pitchFamily="34" charset="0"/>
              </a:rPr>
              <a:t>Benefits for a pre-production team</a:t>
            </a:r>
            <a:r>
              <a:rPr lang="zh-TW" sz="1300" b="1">
                <a:latin typeface="Arial" panose="020B0604020202020204" pitchFamily="34" charset="0"/>
                <a:ea typeface="微軟正黑體" panose="020B0604030504040204" pitchFamily="34" charset="-120"/>
                <a:cs typeface="Arial" panose="020B0604020202020204" pitchFamily="34" charset="0"/>
              </a:rPr>
              <a:t>： </a:t>
            </a:r>
          </a:p>
          <a:p>
            <a:pPr>
              <a:lnSpc>
                <a:spcPts val="2000"/>
              </a:lnSpc>
              <a:buChar char="•"/>
            </a:pPr>
            <a:r>
              <a:rPr lang="en-US" altLang="zh-TW" sz="1300">
                <a:latin typeface="Arial" panose="020B0604020202020204" pitchFamily="34" charset="0"/>
                <a:ea typeface="微軟正黑體" panose="020B0604030504040204" pitchFamily="34" charset="-120"/>
                <a:cs typeface="Arial" panose="020B0604020202020204" pitchFamily="34" charset="0"/>
              </a:rPr>
              <a:t> Fast file import from SD cards to </a:t>
            </a:r>
            <a:r>
              <a:rPr lang="en-US" altLang="zh-TW" sz="1300" err="1">
                <a:latin typeface="Arial" panose="020B0604020202020204" pitchFamily="34" charset="0"/>
                <a:ea typeface="微軟正黑體" panose="020B0604030504040204" pitchFamily="34" charset="-120"/>
                <a:cs typeface="Arial" panose="020B0604020202020204" pitchFamily="34" charset="0"/>
              </a:rPr>
              <a:t>NASbook</a:t>
            </a:r>
            <a:endParaRPr lang="en-US" altLang="zh-TW" sz="1300">
              <a:latin typeface="Arial" panose="020B0604020202020204" pitchFamily="34" charset="0"/>
              <a:ea typeface="微軟正黑體" panose="020B0604030504040204" pitchFamily="34" charset="-120"/>
              <a:cs typeface="Arial" panose="020B0604020202020204" pitchFamily="34" charset="0"/>
            </a:endParaRPr>
          </a:p>
          <a:p>
            <a:pPr>
              <a:lnSpc>
                <a:spcPts val="2000"/>
              </a:lnSpc>
              <a:buChar char="•"/>
            </a:pPr>
            <a:r>
              <a:rPr lang="en-US" altLang="zh-TW" sz="1300">
                <a:latin typeface="Arial" panose="020B0604020202020204" pitchFamily="34" charset="0"/>
                <a:ea typeface="微軟正黑體" panose="020B0604030504040204" pitchFamily="34" charset="-120"/>
                <a:cs typeface="Arial" panose="020B0604020202020204" pitchFamily="34" charset="0"/>
              </a:rPr>
              <a:t> Store small files to </a:t>
            </a:r>
            <a:r>
              <a:rPr lang="en-US" altLang="zh-TW" sz="1300" err="1">
                <a:latin typeface="Arial" panose="020B0604020202020204" pitchFamily="34" charset="0"/>
                <a:ea typeface="微軟正黑體" panose="020B0604030504040204" pitchFamily="34" charset="-120"/>
                <a:cs typeface="Arial" panose="020B0604020202020204" pitchFamily="34" charset="0"/>
              </a:rPr>
              <a:t>myQNAPcloud</a:t>
            </a:r>
            <a:r>
              <a:rPr lang="en-US" altLang="zh-TW" sz="1300">
                <a:latin typeface="Arial" panose="020B0604020202020204" pitchFamily="34" charset="0"/>
                <a:ea typeface="微軟正黑體" panose="020B0604030504040204" pitchFamily="34" charset="-120"/>
                <a:cs typeface="Arial" panose="020B0604020202020204" pitchFamily="34" charset="0"/>
              </a:rPr>
              <a:t> Storage</a:t>
            </a:r>
          </a:p>
          <a:p>
            <a:pPr>
              <a:lnSpc>
                <a:spcPts val="2000"/>
              </a:lnSpc>
              <a:buChar char="•"/>
            </a:pPr>
            <a:r>
              <a:rPr lang="en-US" altLang="zh-TW" sz="1300">
                <a:latin typeface="Arial" panose="020B0604020202020204" pitchFamily="34" charset="0"/>
                <a:ea typeface="微軟正黑體" panose="020B0604030504040204" pitchFamily="34" charset="-120"/>
                <a:cs typeface="Arial" panose="020B0604020202020204" pitchFamily="34" charset="0"/>
              </a:rPr>
              <a:t> Remote access and sharing video files</a:t>
            </a:r>
          </a:p>
          <a:p>
            <a:pPr>
              <a:lnSpc>
                <a:spcPts val="2000"/>
              </a:lnSpc>
              <a:buChar char="•"/>
            </a:pPr>
            <a:r>
              <a:rPr lang="en-US" altLang="zh-TW" sz="1300">
                <a:latin typeface="Arial" panose="020B0604020202020204" pitchFamily="34" charset="0"/>
                <a:ea typeface="微軟正黑體" panose="020B0604030504040204" pitchFamily="34" charset="-120"/>
                <a:cs typeface="Arial" panose="020B0604020202020204" pitchFamily="34" charset="0"/>
              </a:rPr>
              <a:t> High-resolution video display using HDMI™ output</a:t>
            </a:r>
          </a:p>
          <a:p>
            <a:pPr>
              <a:lnSpc>
                <a:spcPts val="2000"/>
              </a:lnSpc>
              <a:buChar char="•"/>
            </a:pPr>
            <a:r>
              <a:rPr lang="en-US" altLang="zh-TW" sz="1300">
                <a:latin typeface="Arial" panose="020B0604020202020204" pitchFamily="34" charset="0"/>
                <a:ea typeface="微軟正黑體" panose="020B0604030504040204" pitchFamily="34" charset="-120"/>
                <a:cs typeface="Arial" panose="020B0604020202020204" pitchFamily="34" charset="0"/>
              </a:rPr>
              <a:t> Rough cut on-site using Thunderbolt™ 4</a:t>
            </a:r>
            <a:endParaRPr lang="zh-TW">
              <a:latin typeface="Arial" panose="020B0604020202020204" pitchFamily="34" charset="0"/>
              <a:cs typeface="Arial" panose="020B0604020202020204" pitchFamily="34" charset="0"/>
            </a:endParaRPr>
          </a:p>
        </p:txBody>
      </p:sp>
      <p:cxnSp>
        <p:nvCxnSpPr>
          <p:cNvPr id="5" name="直線單箭頭接點 4">
            <a:extLst>
              <a:ext uri="{FF2B5EF4-FFF2-40B4-BE49-F238E27FC236}">
                <a16:creationId xmlns:a16="http://schemas.microsoft.com/office/drawing/2014/main" id="{8E987661-94B1-6271-1428-23C4398C41A2}"/>
              </a:ext>
            </a:extLst>
          </p:cNvPr>
          <p:cNvCxnSpPr/>
          <p:nvPr/>
        </p:nvCxnSpPr>
        <p:spPr>
          <a:xfrm flipV="1">
            <a:off x="8809571" y="3834682"/>
            <a:ext cx="595182" cy="2060"/>
          </a:xfrm>
          <a:prstGeom prst="straightConnector1">
            <a:avLst/>
          </a:prstGeom>
          <a:ln w="25400"/>
        </p:spPr>
        <p:style>
          <a:lnRef idx="1">
            <a:schemeClr val="accent1"/>
          </a:lnRef>
          <a:fillRef idx="0">
            <a:schemeClr val="accent1"/>
          </a:fillRef>
          <a:effectRef idx="0">
            <a:schemeClr val="accent1"/>
          </a:effectRef>
          <a:fontRef idx="minor">
            <a:schemeClr val="tx1"/>
          </a:fontRef>
        </p:style>
      </p:cxnSp>
      <p:pic>
        <p:nvPicPr>
          <p:cNvPr id="7" name="圖片 7" descr="一張含有 圖形, 電子藍, 標誌, 螢幕擷取畫面 的圖片&#10;&#10;自動產生的描述">
            <a:extLst>
              <a:ext uri="{FF2B5EF4-FFF2-40B4-BE49-F238E27FC236}">
                <a16:creationId xmlns:a16="http://schemas.microsoft.com/office/drawing/2014/main" id="{D1A9E1A2-5221-A03F-1673-45D19F6AAFB3}"/>
              </a:ext>
            </a:extLst>
          </p:cNvPr>
          <p:cNvPicPr>
            <a:picLocks noChangeAspect="1"/>
          </p:cNvPicPr>
          <p:nvPr/>
        </p:nvPicPr>
        <p:blipFill>
          <a:blip r:embed="rId7"/>
          <a:stretch>
            <a:fillRect/>
          </a:stretch>
        </p:blipFill>
        <p:spPr>
          <a:xfrm>
            <a:off x="8385144" y="3544888"/>
            <a:ext cx="607484" cy="607484"/>
          </a:xfrm>
          <a:prstGeom prst="rect">
            <a:avLst/>
          </a:prstGeom>
        </p:spPr>
      </p:pic>
      <p:cxnSp>
        <p:nvCxnSpPr>
          <p:cNvPr id="9" name="直線單箭頭接點 8">
            <a:extLst>
              <a:ext uri="{FF2B5EF4-FFF2-40B4-BE49-F238E27FC236}">
                <a16:creationId xmlns:a16="http://schemas.microsoft.com/office/drawing/2014/main" id="{8A2839E1-563E-2B50-8337-71C22C98522E}"/>
              </a:ext>
            </a:extLst>
          </p:cNvPr>
          <p:cNvCxnSpPr>
            <a:cxnSpLocks/>
          </p:cNvCxnSpPr>
          <p:nvPr/>
        </p:nvCxnSpPr>
        <p:spPr>
          <a:xfrm>
            <a:off x="9406814" y="3825857"/>
            <a:ext cx="12073" cy="1615080"/>
          </a:xfrm>
          <a:prstGeom prst="straightConnector1">
            <a:avLst/>
          </a:prstGeom>
          <a:ln w="25400"/>
        </p:spPr>
        <p:style>
          <a:lnRef idx="1">
            <a:schemeClr val="accent1"/>
          </a:lnRef>
          <a:fillRef idx="0">
            <a:schemeClr val="accent1"/>
          </a:fillRef>
          <a:effectRef idx="0">
            <a:schemeClr val="accent1"/>
          </a:effectRef>
          <a:fontRef idx="minor">
            <a:schemeClr val="tx1"/>
          </a:fontRef>
        </p:style>
      </p:cxnSp>
      <p:sp>
        <p:nvSpPr>
          <p:cNvPr id="11" name="文字方塊 10">
            <a:extLst>
              <a:ext uri="{FF2B5EF4-FFF2-40B4-BE49-F238E27FC236}">
                <a16:creationId xmlns:a16="http://schemas.microsoft.com/office/drawing/2014/main" id="{214B9D2A-F0C6-4468-6AE4-F48B970F3406}"/>
              </a:ext>
            </a:extLst>
          </p:cNvPr>
          <p:cNvSpPr txBox="1"/>
          <p:nvPr/>
        </p:nvSpPr>
        <p:spPr>
          <a:xfrm>
            <a:off x="8268558" y="416305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b="1">
                <a:latin typeface="Arial" panose="020B0604020202020204" pitchFamily="34" charset="0"/>
                <a:ea typeface="微軟正黑體"/>
                <a:cs typeface="Arial" panose="020B0604020202020204" pitchFamily="34" charset="0"/>
              </a:rPr>
              <a:t>Backup</a:t>
            </a:r>
          </a:p>
        </p:txBody>
      </p:sp>
      <p:pic>
        <p:nvPicPr>
          <p:cNvPr id="14" name="圖片 13" descr="一張含有 圖形, 字型, 螢幕擷取畫面, 標誌 的圖片&#10;&#10;自動產生的描述">
            <a:extLst>
              <a:ext uri="{FF2B5EF4-FFF2-40B4-BE49-F238E27FC236}">
                <a16:creationId xmlns:a16="http://schemas.microsoft.com/office/drawing/2014/main" id="{812280B3-8F24-E507-7331-2CA06A7B3B80}"/>
              </a:ext>
            </a:extLst>
          </p:cNvPr>
          <p:cNvPicPr>
            <a:picLocks noChangeAspect="1"/>
          </p:cNvPicPr>
          <p:nvPr/>
        </p:nvPicPr>
        <p:blipFill>
          <a:blip r:embed="rId8"/>
          <a:stretch>
            <a:fillRect/>
          </a:stretch>
        </p:blipFill>
        <p:spPr>
          <a:xfrm>
            <a:off x="8562277" y="5440937"/>
            <a:ext cx="2026263" cy="1057659"/>
          </a:xfrm>
          <a:prstGeom prst="rect">
            <a:avLst/>
          </a:prstGeom>
        </p:spPr>
      </p:pic>
      <p:pic>
        <p:nvPicPr>
          <p:cNvPr id="8" name="圖片 9" descr="一張含有 文字, 室內, 電子產品, 電腦 的圖片&#10;&#10;自動產生的描述">
            <a:extLst>
              <a:ext uri="{FF2B5EF4-FFF2-40B4-BE49-F238E27FC236}">
                <a16:creationId xmlns:a16="http://schemas.microsoft.com/office/drawing/2014/main" id="{EE4405DC-C2AD-FB75-9581-D1ABE49131CF}"/>
              </a:ext>
            </a:extLst>
          </p:cNvPr>
          <p:cNvPicPr>
            <a:picLocks noChangeAspect="1"/>
          </p:cNvPicPr>
          <p:nvPr/>
        </p:nvPicPr>
        <p:blipFill>
          <a:blip r:embed="rId9"/>
          <a:stretch>
            <a:fillRect/>
          </a:stretch>
        </p:blipFill>
        <p:spPr>
          <a:xfrm>
            <a:off x="10481215" y="3126202"/>
            <a:ext cx="1087911" cy="711802"/>
          </a:xfrm>
          <a:prstGeom prst="rect">
            <a:avLst/>
          </a:prstGeom>
          <a:ln>
            <a:noFill/>
          </a:ln>
          <a:effectLst>
            <a:outerShdw blurRad="292100" dist="139700" dir="2700000" algn="tl" rotWithShape="0">
              <a:srgbClr val="333333">
                <a:alpha val="65000"/>
              </a:srgbClr>
            </a:outerShdw>
          </a:effectLst>
        </p:spPr>
      </p:pic>
      <p:pic>
        <p:nvPicPr>
          <p:cNvPr id="10" name="圖片 10" descr="一張含有 網站 的圖片&#10;&#10;自動產生的描述">
            <a:extLst>
              <a:ext uri="{FF2B5EF4-FFF2-40B4-BE49-F238E27FC236}">
                <a16:creationId xmlns:a16="http://schemas.microsoft.com/office/drawing/2014/main" id="{C604EA03-8A6F-A422-31CB-5BF4470299C7}"/>
              </a:ext>
            </a:extLst>
          </p:cNvPr>
          <p:cNvPicPr>
            <a:picLocks noChangeAspect="1"/>
          </p:cNvPicPr>
          <p:nvPr/>
        </p:nvPicPr>
        <p:blipFill>
          <a:blip r:embed="rId10"/>
          <a:stretch>
            <a:fillRect/>
          </a:stretch>
        </p:blipFill>
        <p:spPr>
          <a:xfrm>
            <a:off x="10478566" y="2142037"/>
            <a:ext cx="1091736" cy="780943"/>
          </a:xfrm>
          <a:prstGeom prst="rect">
            <a:avLst/>
          </a:prstGeom>
        </p:spPr>
      </p:pic>
      <p:pic>
        <p:nvPicPr>
          <p:cNvPr id="16" name="圖片 15" descr="一張含有 文字, 輸出裝置, 平板顯示器, 顯示裝置 的圖片&#10;&#10;自動產生的描述">
            <a:extLst>
              <a:ext uri="{FF2B5EF4-FFF2-40B4-BE49-F238E27FC236}">
                <a16:creationId xmlns:a16="http://schemas.microsoft.com/office/drawing/2014/main" id="{6A082D2D-B840-675C-D0B8-7BCBB6EEEE5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48652" y="5100478"/>
            <a:ext cx="1874848" cy="1479893"/>
          </a:xfrm>
          <a:prstGeom prst="rect">
            <a:avLst/>
          </a:prstGeom>
        </p:spPr>
      </p:pic>
      <p:sp>
        <p:nvSpPr>
          <p:cNvPr id="17" name="文字方塊 16">
            <a:extLst>
              <a:ext uri="{FF2B5EF4-FFF2-40B4-BE49-F238E27FC236}">
                <a16:creationId xmlns:a16="http://schemas.microsoft.com/office/drawing/2014/main" id="{DF48F204-3985-A41F-D023-A5562844BFAE}"/>
              </a:ext>
            </a:extLst>
          </p:cNvPr>
          <p:cNvSpPr txBox="1"/>
          <p:nvPr/>
        </p:nvSpPr>
        <p:spPr>
          <a:xfrm>
            <a:off x="6165535" y="5413853"/>
            <a:ext cx="183838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a:latin typeface="Arial" panose="020B0604020202020204" pitchFamily="34" charset="0"/>
                <a:ea typeface="微軟正黑體" panose="020B0604030504040204" pitchFamily="34" charset="-120"/>
                <a:cs typeface="Arial" panose="020B0604020202020204" pitchFamily="34" charset="0"/>
              </a:rPr>
              <a:t>Output footage via HDMI 4K screen</a:t>
            </a:r>
            <a:endParaRPr lang="zh-TW" altLang="en-US" sz="1200">
              <a:latin typeface="Arial" panose="020B0604020202020204" pitchFamily="34" charset="0"/>
              <a:ea typeface="微軟正黑體" panose="020B0604030504040204" pitchFamily="34" charset="-120"/>
              <a:cs typeface="Arial" panose="020B0604020202020204" pitchFamily="34" charset="0"/>
            </a:endParaRPr>
          </a:p>
        </p:txBody>
      </p:sp>
      <p:pic>
        <p:nvPicPr>
          <p:cNvPr id="18" name="圖片 13" descr="一張含有 電子產品, 相機 的圖片&#10;&#10;自動產生的描述">
            <a:extLst>
              <a:ext uri="{FF2B5EF4-FFF2-40B4-BE49-F238E27FC236}">
                <a16:creationId xmlns:a16="http://schemas.microsoft.com/office/drawing/2014/main" id="{B1FC2B06-3B01-BF51-CBAD-EDE7345CB0B6}"/>
              </a:ext>
            </a:extLst>
          </p:cNvPr>
          <p:cNvPicPr>
            <a:picLocks noChangeAspect="1"/>
          </p:cNvPicPr>
          <p:nvPr/>
        </p:nvPicPr>
        <p:blipFill>
          <a:blip r:embed="rId12"/>
          <a:stretch>
            <a:fillRect/>
          </a:stretch>
        </p:blipFill>
        <p:spPr>
          <a:xfrm>
            <a:off x="10619548" y="4073284"/>
            <a:ext cx="809772" cy="776302"/>
          </a:xfrm>
          <a:prstGeom prst="rect">
            <a:avLst/>
          </a:prstGeom>
        </p:spPr>
      </p:pic>
    </p:spTree>
    <p:extLst>
      <p:ext uri="{BB962C8B-B14F-4D97-AF65-F5344CB8AC3E}">
        <p14:creationId xmlns:p14="http://schemas.microsoft.com/office/powerpoint/2010/main" val="2431533298"/>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grpSp>
        <p:nvGrpSpPr>
          <p:cNvPr id="45" name="群組 44">
            <a:extLst>
              <a:ext uri="{FF2B5EF4-FFF2-40B4-BE49-F238E27FC236}">
                <a16:creationId xmlns:a16="http://schemas.microsoft.com/office/drawing/2014/main" id="{97EAFB2B-3672-FA6C-FEB1-162B57F80268}"/>
              </a:ext>
            </a:extLst>
          </p:cNvPr>
          <p:cNvGrpSpPr/>
          <p:nvPr/>
        </p:nvGrpSpPr>
        <p:grpSpPr>
          <a:xfrm>
            <a:off x="6549144" y="4802394"/>
            <a:ext cx="1028080" cy="1188485"/>
            <a:chOff x="6549144" y="4802394"/>
            <a:chExt cx="1028080" cy="1482985"/>
          </a:xfrm>
        </p:grpSpPr>
        <p:cxnSp>
          <p:nvCxnSpPr>
            <p:cNvPr id="31" name="直線單箭頭接點 30">
              <a:extLst>
                <a:ext uri="{FF2B5EF4-FFF2-40B4-BE49-F238E27FC236}">
                  <a16:creationId xmlns:a16="http://schemas.microsoft.com/office/drawing/2014/main" id="{73658B91-5E5D-DC04-C5E3-DCD1C2440406}"/>
                </a:ext>
              </a:extLst>
            </p:cNvPr>
            <p:cNvCxnSpPr>
              <a:cxnSpLocks/>
            </p:cNvCxnSpPr>
            <p:nvPr/>
          </p:nvCxnSpPr>
          <p:spPr>
            <a:xfrm>
              <a:off x="6549144" y="4829293"/>
              <a:ext cx="0" cy="1456086"/>
            </a:xfrm>
            <a:prstGeom prst="straightConnector1">
              <a:avLst/>
            </a:prstGeom>
            <a:ln w="25400"/>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420B81B0-9152-8661-06BD-E6B3084AF2E1}"/>
                </a:ext>
              </a:extLst>
            </p:cNvPr>
            <p:cNvCxnSpPr>
              <a:cxnSpLocks/>
            </p:cNvCxnSpPr>
            <p:nvPr/>
          </p:nvCxnSpPr>
          <p:spPr>
            <a:xfrm>
              <a:off x="7577224" y="4802394"/>
              <a:ext cx="0" cy="1456086"/>
            </a:xfrm>
            <a:prstGeom prst="straightConnector1">
              <a:avLst/>
            </a:prstGeom>
            <a:ln w="25400"/>
          </p:spPr>
          <p:style>
            <a:lnRef idx="1">
              <a:schemeClr val="accent1"/>
            </a:lnRef>
            <a:fillRef idx="0">
              <a:schemeClr val="accent1"/>
            </a:fillRef>
            <a:effectRef idx="0">
              <a:schemeClr val="accent1"/>
            </a:effectRef>
            <a:fontRef idx="minor">
              <a:schemeClr val="tx1"/>
            </a:fontRef>
          </p:style>
        </p:cxnSp>
      </p:grpSp>
      <p:cxnSp>
        <p:nvCxnSpPr>
          <p:cNvPr id="20" name="直線單箭頭接點 19">
            <a:extLst>
              <a:ext uri="{FF2B5EF4-FFF2-40B4-BE49-F238E27FC236}">
                <a16:creationId xmlns:a16="http://schemas.microsoft.com/office/drawing/2014/main" id="{C06DD8A3-182F-229A-9414-168F1DEB94F8}"/>
              </a:ext>
            </a:extLst>
          </p:cNvPr>
          <p:cNvCxnSpPr>
            <a:cxnSpLocks/>
          </p:cNvCxnSpPr>
          <p:nvPr/>
        </p:nvCxnSpPr>
        <p:spPr>
          <a:xfrm>
            <a:off x="7016262" y="3429000"/>
            <a:ext cx="0" cy="1456086"/>
          </a:xfrm>
          <a:prstGeom prst="straightConnector1">
            <a:avLst/>
          </a:prstGeom>
          <a:ln w="25400"/>
        </p:spPr>
        <p:style>
          <a:lnRef idx="1">
            <a:schemeClr val="accent1"/>
          </a:lnRef>
          <a:fillRef idx="0">
            <a:schemeClr val="accent1"/>
          </a:fillRef>
          <a:effectRef idx="0">
            <a:schemeClr val="accent1"/>
          </a:effectRef>
          <a:fontRef idx="minor">
            <a:schemeClr val="tx1"/>
          </a:fontRef>
        </p:style>
      </p:cxnSp>
      <p:sp>
        <p:nvSpPr>
          <p:cNvPr id="5" name="Google Shape;309;p35">
            <a:extLst>
              <a:ext uri="{FF2B5EF4-FFF2-40B4-BE49-F238E27FC236}">
                <a16:creationId xmlns:a16="http://schemas.microsoft.com/office/drawing/2014/main" id="{83D51195-D706-6B2C-963E-8CD235A98A73}"/>
              </a:ext>
            </a:extLst>
          </p:cNvPr>
          <p:cNvSpPr txBox="1">
            <a:spLocks/>
          </p:cNvSpPr>
          <p:nvPr/>
        </p:nvSpPr>
        <p:spPr>
          <a:xfrm>
            <a:off x="0" y="30682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4200" b="1">
                <a:solidFill>
                  <a:srgbClr val="E1BA87"/>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TBS-h574TX Helps You Achieve Efficient Collaboration in Post-production</a:t>
            </a:r>
            <a:endParaRPr lang="en-US" altLang="zh-TW" sz="4200" b="1">
              <a:solidFill>
                <a:srgbClr val="E1BA87"/>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5878134" y="7375924"/>
            <a:ext cx="8026727" cy="35511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TW"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CN"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kumimoji="0" lang="en-US" sz="2667" b="0" i="0" u="none" strike="noStrike" kern="1200" cap="none" spc="0" normalizeH="0" baseline="0" noProof="0" err="1">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QuTS</a:t>
            </a: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hero</a:t>
            </a:r>
          </a:p>
          <a:p>
            <a:pPr marL="0" marR="0" lvl="0" indent="0" algn="l" defTabSz="914400" rtl="0" eaLnBrk="1" fontAlgn="auto" latinLnBrk="0" hangingPunct="1">
              <a:lnSpc>
                <a:spcPct val="100000"/>
              </a:lnSpc>
              <a:spcBef>
                <a:spcPts val="0"/>
              </a:spcBef>
              <a:spcAft>
                <a:spcPts val="0"/>
              </a:spcAft>
              <a:buClr>
                <a:prstClr val="black"/>
              </a:buClr>
              <a:buSzPts val="1200"/>
              <a:buFont typeface="Lato"/>
              <a:buNone/>
              <a:tabLst/>
              <a:defRPr/>
            </a:pP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a:t>
            </a:r>
            <a:endParaRPr kumimoji="0" lang="en-US" sz="1600"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endParaRPr>
          </a:p>
        </p:txBody>
      </p:sp>
      <p:pic>
        <p:nvPicPr>
          <p:cNvPr id="35" name="圖形 34" hidden="1">
            <a:extLst>
              <a:ext uri="{FF2B5EF4-FFF2-40B4-BE49-F238E27FC236}">
                <a16:creationId xmlns:a16="http://schemas.microsoft.com/office/drawing/2014/main" id="{DE332FF3-6E37-9903-DF86-08DF98EEC1A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6442" t="22760" r="10955" b="29125"/>
          <a:stretch/>
        </p:blipFill>
        <p:spPr>
          <a:xfrm>
            <a:off x="5050643" y="4730026"/>
            <a:ext cx="2976763" cy="1705253"/>
          </a:xfrm>
          <a:prstGeom prst="rect">
            <a:avLst/>
          </a:prstGeom>
        </p:spPr>
      </p:pic>
      <p:sp>
        <p:nvSpPr>
          <p:cNvPr id="19" name="文字方塊 18">
            <a:extLst>
              <a:ext uri="{FF2B5EF4-FFF2-40B4-BE49-F238E27FC236}">
                <a16:creationId xmlns:a16="http://schemas.microsoft.com/office/drawing/2014/main" id="{2374CAD5-725E-0DDD-38E3-E9EC4A7B8E8D}"/>
              </a:ext>
            </a:extLst>
          </p:cNvPr>
          <p:cNvSpPr txBox="1"/>
          <p:nvPr/>
        </p:nvSpPr>
        <p:spPr>
          <a:xfrm>
            <a:off x="88900" y="5666317"/>
            <a:ext cx="21399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zh-TW" altLang="en-US" sz="1000">
              <a:solidFill>
                <a:srgbClr val="FFFFFF"/>
              </a:solidFill>
              <a:latin typeface="Arial" panose="020B0604020202020204" pitchFamily="34" charset="0"/>
              <a:ea typeface="新細明體"/>
              <a:cs typeface="Arial" panose="020B0604020202020204" pitchFamily="34" charset="0"/>
            </a:endParaRPr>
          </a:p>
        </p:txBody>
      </p:sp>
      <p:pic>
        <p:nvPicPr>
          <p:cNvPr id="267" name="圖片 266" descr="一張含有 電子產品, 接收機, 控制, 立體聲 的圖片&#10;&#10;自動產生的描述">
            <a:extLst>
              <a:ext uri="{FF2B5EF4-FFF2-40B4-BE49-F238E27FC236}">
                <a16:creationId xmlns:a16="http://schemas.microsoft.com/office/drawing/2014/main" id="{2DE08FBF-7DB0-1D5D-54C3-A546A59D2388}"/>
              </a:ext>
            </a:extLst>
          </p:cNvPr>
          <p:cNvPicPr>
            <a:picLocks noChangeAspect="1"/>
          </p:cNvPicPr>
          <p:nvPr/>
        </p:nvPicPr>
        <p:blipFill rotWithShape="1">
          <a:blip r:embed="rId5"/>
          <a:srcRect t="25529" b="24886"/>
          <a:stretch/>
        </p:blipFill>
        <p:spPr>
          <a:xfrm>
            <a:off x="6092374" y="4539342"/>
            <a:ext cx="1925444" cy="596862"/>
          </a:xfrm>
          <a:prstGeom prst="rect">
            <a:avLst/>
          </a:prstGeom>
        </p:spPr>
      </p:pic>
      <p:sp>
        <p:nvSpPr>
          <p:cNvPr id="269" name="文字方塊 268">
            <a:extLst>
              <a:ext uri="{FF2B5EF4-FFF2-40B4-BE49-F238E27FC236}">
                <a16:creationId xmlns:a16="http://schemas.microsoft.com/office/drawing/2014/main" id="{A9467827-537E-B662-5B13-A46611F30C71}"/>
              </a:ext>
            </a:extLst>
          </p:cNvPr>
          <p:cNvSpPr txBox="1"/>
          <p:nvPr/>
        </p:nvSpPr>
        <p:spPr>
          <a:xfrm>
            <a:off x="8016910" y="4690270"/>
            <a:ext cx="228971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400" b="1">
                <a:latin typeface="Arial" panose="020B0604020202020204" pitchFamily="34" charset="0"/>
                <a:ea typeface="微軟正黑體"/>
                <a:cs typeface="Arial" panose="020B0604020202020204" pitchFamily="34" charset="0"/>
              </a:rPr>
              <a:t>QSW </a:t>
            </a:r>
            <a:r>
              <a:rPr lang="en-US" altLang="zh-TW" sz="1400" b="1">
                <a:latin typeface="Arial" panose="020B0604020202020204" pitchFamily="34" charset="0"/>
                <a:ea typeface="微軟正黑體"/>
                <a:cs typeface="Arial" panose="020B0604020202020204" pitchFamily="34" charset="0"/>
              </a:rPr>
              <a:t>10GbE</a:t>
            </a:r>
            <a:r>
              <a:rPr lang="zh-TW" sz="1400" b="1">
                <a:latin typeface="Arial" panose="020B0604020202020204" pitchFamily="34" charset="0"/>
                <a:ea typeface="微軟正黑體"/>
                <a:cs typeface="Arial" panose="020B0604020202020204" pitchFamily="34" charset="0"/>
              </a:rPr>
              <a:t> </a:t>
            </a:r>
            <a:r>
              <a:rPr lang="en-US" altLang="zh-TW" sz="1400" b="1">
                <a:latin typeface="Arial" panose="020B0604020202020204" pitchFamily="34" charset="0"/>
                <a:ea typeface="微軟正黑體"/>
                <a:cs typeface="Arial" panose="020B0604020202020204" pitchFamily="34" charset="0"/>
              </a:rPr>
              <a:t>Switch</a:t>
            </a:r>
            <a:endParaRPr lang="zh-TW" sz="1400" b="1">
              <a:latin typeface="Arial" panose="020B0604020202020204" pitchFamily="34" charset="0"/>
              <a:ea typeface="微軟正黑體"/>
              <a:cs typeface="Arial" panose="020B0604020202020204" pitchFamily="34" charset="0"/>
            </a:endParaRPr>
          </a:p>
        </p:txBody>
      </p:sp>
      <p:sp>
        <p:nvSpPr>
          <p:cNvPr id="274" name="文字方塊 273">
            <a:extLst>
              <a:ext uri="{FF2B5EF4-FFF2-40B4-BE49-F238E27FC236}">
                <a16:creationId xmlns:a16="http://schemas.microsoft.com/office/drawing/2014/main" id="{B5FF4C50-0707-F63A-483C-F41E86E469EF}"/>
              </a:ext>
            </a:extLst>
          </p:cNvPr>
          <p:cNvSpPr txBox="1"/>
          <p:nvPr/>
        </p:nvSpPr>
        <p:spPr>
          <a:xfrm>
            <a:off x="7628362" y="6360251"/>
            <a:ext cx="5151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400" b="1">
                <a:latin typeface="Arial" panose="020B0604020202020204" pitchFamily="34" charset="0"/>
                <a:ea typeface="微軟正黑體"/>
                <a:cs typeface="Arial" panose="020B0604020202020204" pitchFamily="34" charset="0"/>
              </a:rPr>
              <a:t>P</a:t>
            </a:r>
            <a:r>
              <a:rPr lang="zh-TW" sz="1400" b="1">
                <a:latin typeface="Arial" panose="020B0604020202020204" pitchFamily="34" charset="0"/>
                <a:ea typeface="微軟正黑體"/>
                <a:cs typeface="Arial" panose="020B0604020202020204" pitchFamily="34" charset="0"/>
              </a:rPr>
              <a:t>C</a:t>
            </a:r>
            <a:endParaRPr lang="zh-TW">
              <a:latin typeface="Arial" panose="020B0604020202020204" pitchFamily="34" charset="0"/>
              <a:cs typeface="Arial" panose="020B0604020202020204" pitchFamily="34" charset="0"/>
            </a:endParaRPr>
          </a:p>
        </p:txBody>
      </p:sp>
      <p:sp>
        <p:nvSpPr>
          <p:cNvPr id="6" name="文字方塊 5">
            <a:extLst>
              <a:ext uri="{FF2B5EF4-FFF2-40B4-BE49-F238E27FC236}">
                <a16:creationId xmlns:a16="http://schemas.microsoft.com/office/drawing/2014/main" id="{A1D1EC89-FF19-B33F-3317-824AD66820CE}"/>
              </a:ext>
            </a:extLst>
          </p:cNvPr>
          <p:cNvSpPr txBox="1"/>
          <p:nvPr/>
        </p:nvSpPr>
        <p:spPr>
          <a:xfrm>
            <a:off x="6523826" y="2428605"/>
            <a:ext cx="1301414" cy="3170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400" b="1">
                <a:latin typeface="Arial" panose="020B0604020202020204" pitchFamily="34" charset="0"/>
                <a:ea typeface="微軟正黑體"/>
                <a:cs typeface="Arial" panose="020B0604020202020204" pitchFamily="34" charset="0"/>
              </a:rPr>
              <a:t>TBS-h574TX</a:t>
            </a:r>
            <a:endParaRPr lang="zh-TW" altLang="en-US" sz="1400" b="1">
              <a:latin typeface="Arial" panose="020B0604020202020204" pitchFamily="34" charset="0"/>
              <a:ea typeface="微軟正黑體" panose="020B0604030504040204" pitchFamily="34" charset="-120"/>
              <a:cs typeface="Arial" panose="020B0604020202020204" pitchFamily="34" charset="0"/>
            </a:endParaRPr>
          </a:p>
        </p:txBody>
      </p:sp>
      <p:sp>
        <p:nvSpPr>
          <p:cNvPr id="7" name="文字方塊 6">
            <a:extLst>
              <a:ext uri="{FF2B5EF4-FFF2-40B4-BE49-F238E27FC236}">
                <a16:creationId xmlns:a16="http://schemas.microsoft.com/office/drawing/2014/main" id="{FF7D986E-0960-944F-BB3F-C37D2BFA5E91}"/>
              </a:ext>
            </a:extLst>
          </p:cNvPr>
          <p:cNvSpPr txBox="1"/>
          <p:nvPr/>
        </p:nvSpPr>
        <p:spPr>
          <a:xfrm>
            <a:off x="10049860" y="4829293"/>
            <a:ext cx="190637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a:latin typeface="Arial" panose="020B0604020202020204" pitchFamily="34" charset="0"/>
                <a:ea typeface="微軟正黑體" panose="020B0604030504040204" pitchFamily="34" charset="-120"/>
                <a:cs typeface="Arial" panose="020B0604020202020204" pitchFamily="34" charset="0"/>
              </a:rPr>
              <a:t>Save finished files to USB external DAS</a:t>
            </a:r>
          </a:p>
        </p:txBody>
      </p:sp>
      <p:grpSp>
        <p:nvGrpSpPr>
          <p:cNvPr id="25" name="群組 24">
            <a:extLst>
              <a:ext uri="{FF2B5EF4-FFF2-40B4-BE49-F238E27FC236}">
                <a16:creationId xmlns:a16="http://schemas.microsoft.com/office/drawing/2014/main" id="{68B58FFA-5A84-C02B-A0FD-CCE637BC02EF}"/>
              </a:ext>
            </a:extLst>
          </p:cNvPr>
          <p:cNvGrpSpPr/>
          <p:nvPr/>
        </p:nvGrpSpPr>
        <p:grpSpPr>
          <a:xfrm>
            <a:off x="8117221" y="2805425"/>
            <a:ext cx="2748084" cy="581393"/>
            <a:chOff x="8448675" y="2805425"/>
            <a:chExt cx="2416629" cy="581393"/>
          </a:xfrm>
        </p:grpSpPr>
        <p:cxnSp>
          <p:nvCxnSpPr>
            <p:cNvPr id="8" name="直線單箭頭接點 7">
              <a:extLst>
                <a:ext uri="{FF2B5EF4-FFF2-40B4-BE49-F238E27FC236}">
                  <a16:creationId xmlns:a16="http://schemas.microsoft.com/office/drawing/2014/main" id="{7C1D377B-817F-3E56-745C-1FBB963B902C}"/>
                </a:ext>
              </a:extLst>
            </p:cNvPr>
            <p:cNvCxnSpPr/>
            <p:nvPr/>
          </p:nvCxnSpPr>
          <p:spPr>
            <a:xfrm flipH="1" flipV="1">
              <a:off x="8448675" y="3375933"/>
              <a:ext cx="2416629" cy="10885"/>
            </a:xfrm>
            <a:prstGeom prst="straightConnector1">
              <a:avLst/>
            </a:prstGeom>
            <a:ln w="25400">
              <a:solidFill>
                <a:srgbClr val="293FE3"/>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D7AECED5-1F15-1B80-FCA5-542E8284285F}"/>
                </a:ext>
              </a:extLst>
            </p:cNvPr>
            <p:cNvCxnSpPr>
              <a:cxnSpLocks/>
            </p:cNvCxnSpPr>
            <p:nvPr/>
          </p:nvCxnSpPr>
          <p:spPr>
            <a:xfrm flipH="1" flipV="1">
              <a:off x="8448675" y="2805425"/>
              <a:ext cx="2416629" cy="10885"/>
            </a:xfrm>
            <a:prstGeom prst="straightConnector1">
              <a:avLst/>
            </a:prstGeom>
            <a:ln w="25400">
              <a:solidFill>
                <a:srgbClr val="293FE3"/>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文字方塊 9">
            <a:extLst>
              <a:ext uri="{FF2B5EF4-FFF2-40B4-BE49-F238E27FC236}">
                <a16:creationId xmlns:a16="http://schemas.microsoft.com/office/drawing/2014/main" id="{652D5034-97C1-2AB8-BE2A-00A30174914F}"/>
              </a:ext>
            </a:extLst>
          </p:cNvPr>
          <p:cNvSpPr txBox="1"/>
          <p:nvPr/>
        </p:nvSpPr>
        <p:spPr>
          <a:xfrm>
            <a:off x="8026786" y="2058846"/>
            <a:ext cx="23677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a:latin typeface="Arial" panose="020B0604020202020204" pitchFamily="34" charset="0"/>
                <a:ea typeface="微軟正黑體" panose="020B0604030504040204" pitchFamily="34" charset="-120"/>
                <a:cs typeface="Arial" panose="020B0604020202020204" pitchFamily="34" charset="0"/>
              </a:rPr>
              <a:t>Thunderbolt™ 4 port provides direct connection to Mac or Windows NB/Computer</a:t>
            </a:r>
            <a:endParaRPr lang="zh-TW" altLang="en-US" sz="1200">
              <a:latin typeface="Arial" panose="020B0604020202020204" pitchFamily="34" charset="0"/>
              <a:ea typeface="微軟正黑體" panose="020B0604030504040204" pitchFamily="34" charset="-120"/>
              <a:cs typeface="Arial" panose="020B0604020202020204" pitchFamily="34" charset="0"/>
            </a:endParaRPr>
          </a:p>
        </p:txBody>
      </p:sp>
      <p:pic>
        <p:nvPicPr>
          <p:cNvPr id="11" name="圖片 17" descr="一張含有 文字, 簽名、標誌 的圖片&#10;&#10;自動產生的描述">
            <a:extLst>
              <a:ext uri="{FF2B5EF4-FFF2-40B4-BE49-F238E27FC236}">
                <a16:creationId xmlns:a16="http://schemas.microsoft.com/office/drawing/2014/main" id="{738983EA-3D46-F71D-0805-D92E98A3D546}"/>
              </a:ext>
            </a:extLst>
          </p:cNvPr>
          <p:cNvPicPr>
            <a:picLocks noChangeAspect="1"/>
          </p:cNvPicPr>
          <p:nvPr/>
        </p:nvPicPr>
        <p:blipFill>
          <a:blip r:embed="rId6"/>
          <a:stretch>
            <a:fillRect/>
          </a:stretch>
        </p:blipFill>
        <p:spPr>
          <a:xfrm>
            <a:off x="9304636" y="2902588"/>
            <a:ext cx="342477" cy="413094"/>
          </a:xfrm>
          <a:prstGeom prst="rect">
            <a:avLst/>
          </a:prstGeom>
        </p:spPr>
      </p:pic>
      <p:cxnSp>
        <p:nvCxnSpPr>
          <p:cNvPr id="12" name="直線單箭頭接點 11">
            <a:extLst>
              <a:ext uri="{FF2B5EF4-FFF2-40B4-BE49-F238E27FC236}">
                <a16:creationId xmlns:a16="http://schemas.microsoft.com/office/drawing/2014/main" id="{C5CF6D63-E767-CE99-8EA6-48B1E94A49CA}"/>
              </a:ext>
            </a:extLst>
          </p:cNvPr>
          <p:cNvCxnSpPr>
            <a:cxnSpLocks/>
          </p:cNvCxnSpPr>
          <p:nvPr/>
        </p:nvCxnSpPr>
        <p:spPr>
          <a:xfrm flipV="1">
            <a:off x="7663544" y="3642088"/>
            <a:ext cx="0" cy="89725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C961A7E2-EA17-6DA7-9308-DE0B9F3EDE6F}"/>
              </a:ext>
            </a:extLst>
          </p:cNvPr>
          <p:cNvCxnSpPr/>
          <p:nvPr/>
        </p:nvCxnSpPr>
        <p:spPr>
          <a:xfrm>
            <a:off x="7654017" y="4540704"/>
            <a:ext cx="3113315" cy="0"/>
          </a:xfrm>
          <a:prstGeom prst="straightConnector1">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pic>
        <p:nvPicPr>
          <p:cNvPr id="14" name="圖片 13">
            <a:extLst>
              <a:ext uri="{FF2B5EF4-FFF2-40B4-BE49-F238E27FC236}">
                <a16:creationId xmlns:a16="http://schemas.microsoft.com/office/drawing/2014/main" id="{6244C2B6-B821-F347-F4B8-047A2BFB6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0072" y="2638371"/>
            <a:ext cx="1928922" cy="1205790"/>
          </a:xfrm>
          <a:prstGeom prst="rect">
            <a:avLst/>
          </a:prstGeom>
          <a:ln>
            <a:noFill/>
          </a:ln>
          <a:effectLst>
            <a:outerShdw blurRad="495300" dist="279400" dir="5400000" algn="t" rotWithShape="0">
              <a:prstClr val="black">
                <a:alpha val="40000"/>
              </a:prstClr>
            </a:outerShdw>
          </a:effectLst>
        </p:spPr>
      </p:pic>
      <p:pic>
        <p:nvPicPr>
          <p:cNvPr id="21" name="圖片 9" descr="一張含有 文字, 室內, 電子產品, 電腦 的圖片&#10;&#10;自動產生的描述">
            <a:extLst>
              <a:ext uri="{FF2B5EF4-FFF2-40B4-BE49-F238E27FC236}">
                <a16:creationId xmlns:a16="http://schemas.microsoft.com/office/drawing/2014/main" id="{8367604C-5D4D-80BC-A18A-FEDA4C42752B}"/>
              </a:ext>
            </a:extLst>
          </p:cNvPr>
          <p:cNvPicPr>
            <a:picLocks noChangeAspect="1"/>
          </p:cNvPicPr>
          <p:nvPr/>
        </p:nvPicPr>
        <p:blipFill>
          <a:blip r:embed="rId8"/>
          <a:stretch>
            <a:fillRect/>
          </a:stretch>
        </p:blipFill>
        <p:spPr>
          <a:xfrm>
            <a:off x="10481215" y="3126202"/>
            <a:ext cx="1087911" cy="711802"/>
          </a:xfrm>
          <a:prstGeom prst="rect">
            <a:avLst/>
          </a:prstGeom>
          <a:ln>
            <a:noFill/>
          </a:ln>
          <a:effectLst>
            <a:outerShdw blurRad="292100" dist="139700" dir="2700000" algn="tl" rotWithShape="0">
              <a:srgbClr val="333333">
                <a:alpha val="65000"/>
              </a:srgbClr>
            </a:outerShdw>
          </a:effectLst>
        </p:spPr>
      </p:pic>
      <p:pic>
        <p:nvPicPr>
          <p:cNvPr id="22" name="圖片 10" descr="一張含有 網站 的圖片&#10;&#10;自動產生的描述">
            <a:extLst>
              <a:ext uri="{FF2B5EF4-FFF2-40B4-BE49-F238E27FC236}">
                <a16:creationId xmlns:a16="http://schemas.microsoft.com/office/drawing/2014/main" id="{58C06111-B77B-A57E-8308-78313CF447EB}"/>
              </a:ext>
            </a:extLst>
          </p:cNvPr>
          <p:cNvPicPr>
            <a:picLocks noChangeAspect="1"/>
          </p:cNvPicPr>
          <p:nvPr/>
        </p:nvPicPr>
        <p:blipFill>
          <a:blip r:embed="rId9"/>
          <a:stretch>
            <a:fillRect/>
          </a:stretch>
        </p:blipFill>
        <p:spPr>
          <a:xfrm>
            <a:off x="10478566" y="2142037"/>
            <a:ext cx="1091736" cy="780943"/>
          </a:xfrm>
          <a:prstGeom prst="rect">
            <a:avLst/>
          </a:prstGeom>
        </p:spPr>
      </p:pic>
      <p:pic>
        <p:nvPicPr>
          <p:cNvPr id="28" name="圖片 27" descr="一張含有 電子產品, 電子裝置, 電腦 的圖片&#10;&#10;自動產生的描述">
            <a:extLst>
              <a:ext uri="{FF2B5EF4-FFF2-40B4-BE49-F238E27FC236}">
                <a16:creationId xmlns:a16="http://schemas.microsoft.com/office/drawing/2014/main" id="{3B71F3C0-E688-366F-6DE4-B1BD8F1953C5}"/>
              </a:ext>
            </a:extLst>
          </p:cNvPr>
          <p:cNvPicPr>
            <a:picLocks noChangeAspect="1"/>
          </p:cNvPicPr>
          <p:nvPr/>
        </p:nvPicPr>
        <p:blipFill>
          <a:blip r:embed="rId10"/>
          <a:stretch>
            <a:fillRect/>
          </a:stretch>
        </p:blipFill>
        <p:spPr>
          <a:xfrm>
            <a:off x="10055788" y="3951808"/>
            <a:ext cx="1349298" cy="850586"/>
          </a:xfrm>
          <a:prstGeom prst="rect">
            <a:avLst/>
          </a:prstGeom>
        </p:spPr>
      </p:pic>
      <p:sp>
        <p:nvSpPr>
          <p:cNvPr id="32" name="文字方塊 31">
            <a:extLst>
              <a:ext uri="{FF2B5EF4-FFF2-40B4-BE49-F238E27FC236}">
                <a16:creationId xmlns:a16="http://schemas.microsoft.com/office/drawing/2014/main" id="{9CAC8789-DECB-B9CA-552C-A602565D16CF}"/>
              </a:ext>
            </a:extLst>
          </p:cNvPr>
          <p:cNvSpPr txBox="1"/>
          <p:nvPr/>
        </p:nvSpPr>
        <p:spPr>
          <a:xfrm>
            <a:off x="613999" y="2177898"/>
            <a:ext cx="5061470" cy="37274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200"/>
              </a:lnSpc>
            </a:pPr>
            <a:r>
              <a:rPr lang="en-US" altLang="zh-TW" sz="1300">
                <a:latin typeface="Arial" panose="020B0604020202020204" pitchFamily="34" charset="0"/>
                <a:ea typeface="微軟正黑體" panose="020B0604030504040204" pitchFamily="34" charset="-120"/>
                <a:cs typeface="Arial" panose="020B0604020202020204" pitchFamily="34" charset="0"/>
              </a:rPr>
              <a:t>NAS is way more collaborative than DAS. The TBS-h574TX provides Thunderbolt™ 4 and 10GbE connectivity that allow the post-production team to edit video files directly from the </a:t>
            </a:r>
            <a:r>
              <a:rPr lang="en-US" altLang="zh-TW" sz="1300" err="1">
                <a:latin typeface="Arial" panose="020B0604020202020204" pitchFamily="34" charset="0"/>
                <a:ea typeface="微軟正黑體" panose="020B0604030504040204" pitchFamily="34" charset="-120"/>
                <a:cs typeface="Arial" panose="020B0604020202020204" pitchFamily="34" charset="0"/>
              </a:rPr>
              <a:t>NASbook</a:t>
            </a:r>
            <a:r>
              <a:rPr lang="en-US" altLang="zh-TW" sz="1300">
                <a:latin typeface="Arial" panose="020B0604020202020204" pitchFamily="34" charset="0"/>
                <a:ea typeface="微軟正黑體" panose="020B0604030504040204" pitchFamily="34" charset="-120"/>
                <a:cs typeface="Arial" panose="020B0604020202020204" pitchFamily="34" charset="0"/>
              </a:rPr>
              <a:t>, without waiting for files to move from drive to drive, computer to computer.</a:t>
            </a:r>
          </a:p>
          <a:p>
            <a:pPr>
              <a:lnSpc>
                <a:spcPts val="2200"/>
              </a:lnSpc>
            </a:pPr>
            <a:endParaRPr lang="zh-TW" altLang="en-US" sz="1300">
              <a:latin typeface="Arial" panose="020B0604020202020204" pitchFamily="34" charset="0"/>
              <a:ea typeface="微軟正黑體" panose="020B0604030504040204" pitchFamily="34" charset="-120"/>
              <a:cs typeface="Arial" panose="020B0604020202020204" pitchFamily="34" charset="0"/>
            </a:endParaRPr>
          </a:p>
          <a:p>
            <a:pPr>
              <a:lnSpc>
                <a:spcPts val="2200"/>
              </a:lnSpc>
            </a:pPr>
            <a:br>
              <a:rPr lang="zh-TW" altLang="en-US" sz="1300">
                <a:latin typeface="Arial" panose="020B0604020202020204" pitchFamily="34" charset="0"/>
                <a:ea typeface="微軟正黑體" panose="020B0604030504040204" pitchFamily="34" charset="-120"/>
                <a:cs typeface="Arial" panose="020B0604020202020204" pitchFamily="34" charset="0"/>
              </a:rPr>
            </a:br>
            <a:r>
              <a:rPr lang="en-US" altLang="zh-TW" sz="1300" b="1">
                <a:latin typeface="Arial" panose="020B0604020202020204" pitchFamily="34" charset="0"/>
                <a:ea typeface="微軟正黑體" panose="020B0604030504040204" pitchFamily="34" charset="-120"/>
                <a:cs typeface="Arial" panose="020B0604020202020204" pitchFamily="34" charset="0"/>
              </a:rPr>
              <a:t>Benefits for a post-production team</a:t>
            </a:r>
            <a:r>
              <a:rPr lang="zh-TW" altLang="en-US" sz="1300" b="1">
                <a:latin typeface="Arial" panose="020B0604020202020204" pitchFamily="34" charset="0"/>
                <a:ea typeface="微軟正黑體" panose="020B0604030504040204" pitchFamily="34" charset="-120"/>
                <a:cs typeface="Arial" panose="020B0604020202020204" pitchFamily="34" charset="0"/>
              </a:rPr>
              <a:t>：</a:t>
            </a:r>
          </a:p>
          <a:p>
            <a:pPr marL="285750" indent="-285750">
              <a:lnSpc>
                <a:spcPts val="2200"/>
              </a:lnSpc>
              <a:buSzPct val="80000"/>
              <a:buFont typeface="Wingdings" panose="05000000000000000000" pitchFamily="2" charset="2"/>
              <a:buChar char="l"/>
            </a:pPr>
            <a:r>
              <a:rPr lang="en-US" altLang="zh-TW" sz="1300">
                <a:latin typeface="Arial" panose="020B0604020202020204" pitchFamily="34" charset="0"/>
                <a:ea typeface="微軟正黑體" panose="020B0604030504040204" pitchFamily="34" charset="-120"/>
                <a:cs typeface="Arial" panose="020B0604020202020204" pitchFamily="34" charset="0"/>
              </a:rPr>
              <a:t>Directly connect the </a:t>
            </a:r>
            <a:r>
              <a:rPr lang="en-US" altLang="zh-TW" sz="1300" err="1">
                <a:latin typeface="Arial" panose="020B0604020202020204" pitchFamily="34" charset="0"/>
                <a:ea typeface="微軟正黑體" panose="020B0604030504040204" pitchFamily="34" charset="-120"/>
                <a:cs typeface="Arial" panose="020B0604020202020204" pitchFamily="34" charset="0"/>
              </a:rPr>
              <a:t>NASbook</a:t>
            </a:r>
            <a:r>
              <a:rPr lang="en-US" altLang="zh-TW" sz="1300">
                <a:latin typeface="Arial" panose="020B0604020202020204" pitchFamily="34" charset="0"/>
                <a:ea typeface="微軟正黑體" panose="020B0604030504040204" pitchFamily="34" charset="-120"/>
                <a:cs typeface="Arial" panose="020B0604020202020204" pitchFamily="34" charset="0"/>
              </a:rPr>
              <a:t> to Mac</a:t>
            </a:r>
            <a:r>
              <a:rPr lang="en-US" altLang="zh-TW" sz="1300" baseline="30000">
                <a:latin typeface="Arial" panose="020B0604020202020204" pitchFamily="34" charset="0"/>
                <a:ea typeface="微軟正黑體" panose="020B0604030504040204" pitchFamily="34" charset="-120"/>
                <a:cs typeface="Arial" panose="020B0604020202020204" pitchFamily="34" charset="0"/>
              </a:rPr>
              <a:t>®</a:t>
            </a:r>
            <a:r>
              <a:rPr lang="en-US" altLang="zh-TW" sz="1300">
                <a:latin typeface="Arial" panose="020B0604020202020204" pitchFamily="34" charset="0"/>
                <a:ea typeface="微軟正黑體" panose="020B0604030504040204" pitchFamily="34" charset="-120"/>
                <a:cs typeface="Arial" panose="020B0604020202020204" pitchFamily="34" charset="0"/>
              </a:rPr>
              <a:t> via Thunderbolt™ 4</a:t>
            </a:r>
          </a:p>
          <a:p>
            <a:pPr marL="285750" indent="-285750">
              <a:lnSpc>
                <a:spcPts val="2200"/>
              </a:lnSpc>
              <a:buSzPct val="80000"/>
              <a:buFont typeface="Wingdings" panose="05000000000000000000" pitchFamily="2" charset="2"/>
              <a:buChar char="l"/>
            </a:pPr>
            <a:r>
              <a:rPr lang="en-US" altLang="zh-TW" sz="1300">
                <a:latin typeface="Arial" panose="020B0604020202020204" pitchFamily="34" charset="0"/>
                <a:ea typeface="微軟正黑體" panose="020B0604030504040204" pitchFamily="34" charset="-120"/>
                <a:cs typeface="Arial" panose="020B0604020202020204" pitchFamily="34" charset="0"/>
              </a:rPr>
              <a:t>Directly connect the </a:t>
            </a:r>
            <a:r>
              <a:rPr lang="en-US" altLang="zh-TW" sz="1300" err="1">
                <a:latin typeface="Arial" panose="020B0604020202020204" pitchFamily="34" charset="0"/>
                <a:ea typeface="微軟正黑體" panose="020B0604030504040204" pitchFamily="34" charset="-120"/>
                <a:cs typeface="Arial" panose="020B0604020202020204" pitchFamily="34" charset="0"/>
              </a:rPr>
              <a:t>NASbook</a:t>
            </a:r>
            <a:r>
              <a:rPr lang="en-US" altLang="zh-TW" sz="1300">
                <a:latin typeface="Arial" panose="020B0604020202020204" pitchFamily="34" charset="0"/>
                <a:ea typeface="微軟正黑體" panose="020B0604030504040204" pitchFamily="34" charset="-120"/>
                <a:cs typeface="Arial" panose="020B0604020202020204" pitchFamily="34" charset="0"/>
              </a:rPr>
              <a:t> to Windows</a:t>
            </a:r>
            <a:r>
              <a:rPr lang="en-US" altLang="zh-TW" sz="1300" baseline="30000">
                <a:latin typeface="Arial" panose="020B0604020202020204" pitchFamily="34" charset="0"/>
                <a:ea typeface="微軟正黑體" panose="020B0604030504040204" pitchFamily="34" charset="-120"/>
                <a:cs typeface="Arial" panose="020B0604020202020204" pitchFamily="34" charset="0"/>
              </a:rPr>
              <a:t>®</a:t>
            </a:r>
            <a:r>
              <a:rPr lang="en-US" altLang="zh-TW" sz="1300">
                <a:latin typeface="Arial" panose="020B0604020202020204" pitchFamily="34" charset="0"/>
                <a:ea typeface="微軟正黑體" panose="020B0604030504040204" pitchFamily="34" charset="-120"/>
                <a:cs typeface="Arial" panose="020B0604020202020204" pitchFamily="34" charset="0"/>
              </a:rPr>
              <a:t> workstations through 10GbE and 2.5GbE connectivity</a:t>
            </a:r>
          </a:p>
          <a:p>
            <a:pPr marL="285750" indent="-285750">
              <a:lnSpc>
                <a:spcPts val="2200"/>
              </a:lnSpc>
              <a:buSzPct val="80000"/>
              <a:buFont typeface="Wingdings" panose="05000000000000000000" pitchFamily="2" charset="2"/>
              <a:buChar char="l"/>
            </a:pPr>
            <a:r>
              <a:rPr lang="en-US" altLang="zh-TW" sz="1300">
                <a:latin typeface="Arial" panose="020B0604020202020204" pitchFamily="34" charset="0"/>
                <a:ea typeface="微軟正黑體" panose="020B0604030504040204" pitchFamily="34" charset="-120"/>
                <a:cs typeface="Arial" panose="020B0604020202020204" pitchFamily="34" charset="0"/>
              </a:rPr>
              <a:t>File storage and backup by connecting a DAS through the high-speed UBS 3.2 Gen 2 ports</a:t>
            </a:r>
            <a:endParaRPr lang="zh-TW" altLang="en-US" sz="1300">
              <a:latin typeface="Arial" panose="020B0604020202020204" pitchFamily="34" charset="0"/>
              <a:ea typeface="微軟正黑體" panose="020B0604030504040204" pitchFamily="34" charset="-120"/>
              <a:cs typeface="Arial" panose="020B0604020202020204" pitchFamily="34" charset="0"/>
            </a:endParaRPr>
          </a:p>
        </p:txBody>
      </p:sp>
      <p:pic>
        <p:nvPicPr>
          <p:cNvPr id="42" name="圖片 41" descr="一張含有 螢幕, 電子裝置, 輸出裝置, 電腦 的圖片&#10;&#10;自動產生的描述">
            <a:extLst>
              <a:ext uri="{FF2B5EF4-FFF2-40B4-BE49-F238E27FC236}">
                <a16:creationId xmlns:a16="http://schemas.microsoft.com/office/drawing/2014/main" id="{5F064429-E539-163F-5769-9445CF503DC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14539" y="5646499"/>
            <a:ext cx="1069210" cy="634441"/>
          </a:xfrm>
          <a:prstGeom prst="rect">
            <a:avLst/>
          </a:prstGeom>
        </p:spPr>
      </p:pic>
      <p:pic>
        <p:nvPicPr>
          <p:cNvPr id="44" name="圖片 43" descr="一張含有 螢幕, 電子裝置, 輸出裝置, 電腦 的圖片&#10;&#10;自動產生的描述">
            <a:extLst>
              <a:ext uri="{FF2B5EF4-FFF2-40B4-BE49-F238E27FC236}">
                <a16:creationId xmlns:a16="http://schemas.microsoft.com/office/drawing/2014/main" id="{BDCBC701-8B71-AAD6-7EB7-CB2D4DA1D8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86494" y="5646498"/>
            <a:ext cx="1069210" cy="634441"/>
          </a:xfrm>
          <a:prstGeom prst="rect">
            <a:avLst/>
          </a:prstGeom>
        </p:spPr>
      </p:pic>
      <p:sp>
        <p:nvSpPr>
          <p:cNvPr id="46" name="文字方塊 45">
            <a:extLst>
              <a:ext uri="{FF2B5EF4-FFF2-40B4-BE49-F238E27FC236}">
                <a16:creationId xmlns:a16="http://schemas.microsoft.com/office/drawing/2014/main" id="{1F9C422A-5889-2FEC-37E5-958ECE0BA2B2}"/>
              </a:ext>
            </a:extLst>
          </p:cNvPr>
          <p:cNvSpPr txBox="1"/>
          <p:nvPr/>
        </p:nvSpPr>
        <p:spPr>
          <a:xfrm>
            <a:off x="6266271" y="6360250"/>
            <a:ext cx="5151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400" b="1">
                <a:latin typeface="Arial" panose="020B0604020202020204" pitchFamily="34" charset="0"/>
                <a:ea typeface="微軟正黑體"/>
                <a:cs typeface="Arial" panose="020B0604020202020204" pitchFamily="34" charset="0"/>
              </a:rPr>
              <a:t>P</a:t>
            </a:r>
            <a:r>
              <a:rPr lang="zh-TW" sz="1400" b="1">
                <a:latin typeface="Arial" panose="020B0604020202020204" pitchFamily="34" charset="0"/>
                <a:ea typeface="微軟正黑體"/>
                <a:cs typeface="Arial" panose="020B0604020202020204" pitchFamily="34" charset="0"/>
              </a:rPr>
              <a:t>C</a:t>
            </a:r>
            <a:endParaRPr lang="zh-TW">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0139542"/>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人員, 室內, 天花板 的圖片&#10;&#10;自動產生的描述">
            <a:extLst>
              <a:ext uri="{FF2B5EF4-FFF2-40B4-BE49-F238E27FC236}">
                <a16:creationId xmlns:a16="http://schemas.microsoft.com/office/drawing/2014/main" id="{B292D49D-9718-D363-9F58-1F83D0D5C0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2" t="4277" r="1675"/>
          <a:stretch/>
        </p:blipFill>
        <p:spPr>
          <a:xfrm>
            <a:off x="0" y="0"/>
            <a:ext cx="12192000" cy="6858000"/>
          </a:xfrm>
          <a:prstGeom prst="rect">
            <a:avLst/>
          </a:prstGeom>
        </p:spPr>
      </p:pic>
      <p:sp>
        <p:nvSpPr>
          <p:cNvPr id="3" name="矩形 2">
            <a:extLst>
              <a:ext uri="{FF2B5EF4-FFF2-40B4-BE49-F238E27FC236}">
                <a16:creationId xmlns:a16="http://schemas.microsoft.com/office/drawing/2014/main" id="{AF642F55-E6A9-0CE4-EE90-1F34B5770E4E}"/>
              </a:ext>
            </a:extLst>
          </p:cNvPr>
          <p:cNvSpPr/>
          <p:nvPr/>
        </p:nvSpPr>
        <p:spPr>
          <a:xfrm rot="10800000">
            <a:off x="-1" y="-430"/>
            <a:ext cx="12192000" cy="4300056"/>
          </a:xfrm>
          <a:prstGeom prst="rect">
            <a:avLst/>
          </a:prstGeom>
          <a:gradFill>
            <a:gsLst>
              <a:gs pos="0">
                <a:schemeClr val="tx1">
                  <a:alpha val="0"/>
                </a:schemeClr>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矩形 1"/>
          <p:cNvSpPr/>
          <p:nvPr/>
        </p:nvSpPr>
        <p:spPr>
          <a:xfrm>
            <a:off x="894080" y="625498"/>
            <a:ext cx="10403840" cy="1446550"/>
          </a:xfrm>
          <a:prstGeom prst="rect">
            <a:avLst/>
          </a:prstGeom>
        </p:spPr>
        <p:txBody>
          <a:bodyPr wrap="square">
            <a:spAutoFit/>
          </a:bodyPr>
          <a:lstStyle/>
          <a:p>
            <a:pPr algn="ctr"/>
            <a:r>
              <a:rPr lang="en-US" altLang="zh-TW" sz="6600" b="1" baseline="30000">
                <a:solidFill>
                  <a:srgbClr val="E1BA87"/>
                </a:solidFill>
                <a:latin typeface="Arial" panose="020B0604020202020204" pitchFamily="34" charset="0"/>
                <a:ea typeface="微軟正黑體" panose="020B0604030504040204" pitchFamily="34" charset="-120"/>
                <a:cs typeface="Arial" panose="020B0604020202020204" pitchFamily="34" charset="0"/>
              </a:rPr>
              <a:t>A Faster and Bigger Storage</a:t>
            </a:r>
          </a:p>
          <a:p>
            <a:pPr algn="ctr"/>
            <a:r>
              <a:rPr lang="en-US" altLang="zh-TW" sz="6600" b="1" baseline="30000">
                <a:solidFill>
                  <a:srgbClr val="E1BA87"/>
                </a:solidFill>
                <a:latin typeface="Arial" panose="020B0604020202020204" pitchFamily="34" charset="0"/>
                <a:ea typeface="微軟正黑體" panose="020B0604030504040204" pitchFamily="34" charset="-120"/>
                <a:cs typeface="Arial" panose="020B0604020202020204" pitchFamily="34" charset="0"/>
              </a:rPr>
              <a:t>for the 4K / 8K Video Era​</a:t>
            </a:r>
            <a:endParaRPr lang="zh-TW" altLang="en-US" sz="6600" b="1" baseline="30000">
              <a:solidFill>
                <a:srgbClr val="E1BA87"/>
              </a:solidFill>
              <a:latin typeface="Arial" panose="020B0604020202020204" pitchFamily="34" charset="0"/>
              <a:ea typeface="微軟正黑體" panose="020B0604030504040204" pitchFamily="34" charset="-120"/>
              <a:cs typeface="Arial" panose="020B0604020202020204" pitchFamily="34" charset="0"/>
            </a:endParaRPr>
          </a:p>
        </p:txBody>
      </p:sp>
      <p:graphicFrame>
        <p:nvGraphicFramePr>
          <p:cNvPr id="4" name="表格 2">
            <a:extLst>
              <a:ext uri="{FF2B5EF4-FFF2-40B4-BE49-F238E27FC236}">
                <a16:creationId xmlns:a16="http://schemas.microsoft.com/office/drawing/2014/main" id="{BE3344B6-5783-4A17-B2E1-BD50E497AD7F}"/>
              </a:ext>
            </a:extLst>
          </p:cNvPr>
          <p:cNvGraphicFramePr>
            <a:graphicFrameLocks noGrp="1"/>
          </p:cNvGraphicFramePr>
          <p:nvPr>
            <p:extLst>
              <p:ext uri="{D42A27DB-BD31-4B8C-83A1-F6EECF244321}">
                <p14:modId xmlns:p14="http://schemas.microsoft.com/office/powerpoint/2010/main" val="728038288"/>
              </p:ext>
            </p:extLst>
          </p:nvPr>
        </p:nvGraphicFramePr>
        <p:xfrm>
          <a:off x="505840" y="2488347"/>
          <a:ext cx="6108970" cy="3382243"/>
        </p:xfrm>
        <a:graphic>
          <a:graphicData uri="http://schemas.openxmlformats.org/drawingml/2006/table">
            <a:tbl>
              <a:tblPr firstRow="1" bandRow="1">
                <a:effectLst>
                  <a:outerShdw blurRad="279400" dist="393700" dir="5400000" sx="96000" sy="96000" algn="t" rotWithShape="0">
                    <a:prstClr val="black">
                      <a:alpha val="54000"/>
                    </a:prstClr>
                  </a:outerShdw>
                </a:effectLst>
                <a:tableStyleId>{5C22544A-7EE6-4342-B048-85BDC9FD1C3A}</a:tableStyleId>
              </a:tblPr>
              <a:tblGrid>
                <a:gridCol w="2480551">
                  <a:extLst>
                    <a:ext uri="{9D8B030D-6E8A-4147-A177-3AD203B41FA5}">
                      <a16:colId xmlns:a16="http://schemas.microsoft.com/office/drawing/2014/main" val="1611152212"/>
                    </a:ext>
                  </a:extLst>
                </a:gridCol>
                <a:gridCol w="1906622">
                  <a:extLst>
                    <a:ext uri="{9D8B030D-6E8A-4147-A177-3AD203B41FA5}">
                      <a16:colId xmlns:a16="http://schemas.microsoft.com/office/drawing/2014/main" val="3086726967"/>
                    </a:ext>
                  </a:extLst>
                </a:gridCol>
                <a:gridCol w="1721797">
                  <a:extLst>
                    <a:ext uri="{9D8B030D-6E8A-4147-A177-3AD203B41FA5}">
                      <a16:colId xmlns:a16="http://schemas.microsoft.com/office/drawing/2014/main" val="3910095801"/>
                    </a:ext>
                  </a:extLst>
                </a:gridCol>
              </a:tblGrid>
              <a:tr h="501004">
                <a:tc>
                  <a:txBody>
                    <a:bodyPr/>
                    <a:lstStyle/>
                    <a:p>
                      <a:endParaRPr lang="zh-TW" altLang="en-US">
                        <a:solidFill>
                          <a:srgbClr val="FE4F00"/>
                        </a:solidFill>
                        <a:latin typeface="Arial" panose="020B0604020202020204" pitchFamily="34" charset="0"/>
                        <a:cs typeface="Arial" panose="020B0604020202020204" pitchFamily="34" charset="0"/>
                      </a:endParaRPr>
                    </a:p>
                  </a:txBody>
                  <a:tcPr anchor="ctr">
                    <a:lnL w="9525" cap="flat" cmpd="sng" algn="ctr">
                      <a:noFill/>
                      <a:prstDash val="solid"/>
                      <a:round/>
                      <a:headEnd type="none" w="med" len="med"/>
                      <a:tailEnd type="none" w="med" len="med"/>
                    </a:lnL>
                    <a:lnR w="12700" cap="flat" cmpd="sng" algn="ctr">
                      <a:solidFill>
                        <a:srgbClr val="FD8207"/>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29FFB8"/>
                    </a:solidFill>
                  </a:tcPr>
                </a:tc>
                <a:tc>
                  <a:txBody>
                    <a:bodyPr/>
                    <a:lstStyle/>
                    <a:p>
                      <a:pPr algn="ctr"/>
                      <a:r>
                        <a:rPr lang="en-US" altLang="zh-TW" sz="1800" b="1">
                          <a:solidFill>
                            <a:schemeClr val="tx1"/>
                          </a:solidFill>
                          <a:latin typeface="微軟正黑體" panose="020B0604030504040204" pitchFamily="34" charset="-120"/>
                          <a:ea typeface="微軟正黑體" panose="020B0604030504040204" pitchFamily="34" charset="-120"/>
                          <a:cs typeface="Arial" panose="020B0604020202020204" pitchFamily="34" charset="0"/>
                        </a:rPr>
                        <a:t>Date Rate</a:t>
                      </a:r>
                    </a:p>
                  </a:txBody>
                  <a:tcPr anchor="ctr">
                    <a:lnL w="12700" cap="flat" cmpd="sng" algn="ctr">
                      <a:solidFill>
                        <a:srgbClr val="FD8207"/>
                      </a:solidFill>
                      <a:prstDash val="solid"/>
                      <a:round/>
                      <a:headEnd type="none" w="med" len="med"/>
                      <a:tailEnd type="none" w="med" len="med"/>
                    </a:lnL>
                    <a:lnR w="12700" cap="flat" cmpd="sng" algn="ctr">
                      <a:solidFill>
                        <a:srgbClr val="FD8207"/>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29FFB8"/>
                    </a:solidFill>
                  </a:tcPr>
                </a:tc>
                <a:tc>
                  <a:txBody>
                    <a:bodyPr/>
                    <a:lstStyle/>
                    <a:p>
                      <a:pPr marL="0" marR="0" lvl="0" indent="0" algn="ctr" defTabSz="914400" rtl="0" eaLnBrk="1" latinLnBrk="0" hangingPunct="1">
                        <a:spcBef>
                          <a:spcPts val="0"/>
                        </a:spcBef>
                        <a:spcAft>
                          <a:spcPts val="0"/>
                        </a:spcAft>
                        <a:buNone/>
                      </a:pPr>
                      <a:r>
                        <a:rPr lang="en-US" altLang="zh-TW" sz="1800" b="1" kern="120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File Size</a:t>
                      </a:r>
                      <a:endParaRPr lang="zh-TW" altLang="zh-TW" sz="1800" b="1" kern="1200">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a:txBody>
                  <a:tcPr anchor="ctr">
                    <a:lnL w="12700" cap="flat" cmpd="sng" algn="ctr">
                      <a:solidFill>
                        <a:srgbClr val="FD8207"/>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29FFB8"/>
                    </a:solidFill>
                  </a:tcPr>
                </a:tc>
                <a:extLst>
                  <a:ext uri="{0D108BD9-81ED-4DB2-BD59-A6C34878D82A}">
                    <a16:rowId xmlns:a16="http://schemas.microsoft.com/office/drawing/2014/main" val="3837753678"/>
                  </a:ext>
                </a:extLst>
              </a:tr>
              <a:tr h="381230">
                <a:tc>
                  <a:txBody>
                    <a:bodyPr/>
                    <a:lstStyle/>
                    <a:p>
                      <a:pPr marL="0" marR="0" indent="0" algn="ctr" rtl="0" latinLnBrk="0">
                        <a:spcBef>
                          <a:spcPts val="0"/>
                        </a:spcBef>
                        <a:spcAft>
                          <a:spcPts val="0"/>
                        </a:spcAft>
                      </a:pPr>
                      <a:r>
                        <a:rPr lang="af-ZA" altLang="zh-TW" sz="1400" spc="0" baseline="0">
                          <a:solidFill>
                            <a:schemeClr val="bg1"/>
                          </a:solidFill>
                          <a:effectLst/>
                          <a:latin typeface="Arial" panose="020B0604020202020204" pitchFamily="34" charset="0"/>
                          <a:ea typeface="微軟正黑體" panose="020B0604030504040204" pitchFamily="34" charset="-120"/>
                          <a:cs typeface="Arial" panose="020B0604020202020204" pitchFamily="34" charset="0"/>
                        </a:rPr>
                        <a:t>HD 1080P (ProRes 422)</a:t>
                      </a:r>
                      <a:endParaRPr lang="af-ZA" altLang="zh-TW" sz="1400" b="1">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9525" cap="flat" cmpd="sng" algn="ctr">
                      <a:noFill/>
                      <a:prstDash val="solid"/>
                      <a:round/>
                      <a:headEnd type="none" w="med" len="med"/>
                      <a:tailEnd type="none" w="med" len="med"/>
                    </a:lnL>
                    <a:lnR w="12700" cap="flat" cmpd="sng" algn="ctr">
                      <a:solidFill>
                        <a:srgbClr val="FD8207"/>
                      </a:solid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85000"/>
                        <a:lumOff val="15000"/>
                        <a:alpha val="80000"/>
                      </a:schemeClr>
                    </a:solidFill>
                  </a:tcPr>
                </a:tc>
                <a:tc>
                  <a:txBody>
                    <a:bodyPr/>
                    <a:lstStyle/>
                    <a:p>
                      <a:pPr marL="0" marR="0" indent="0" algn="ctr" rtl="0" latinLnBrk="0">
                        <a:spcBef>
                          <a:spcPts val="0"/>
                        </a:spcBef>
                        <a:spcAft>
                          <a:spcPts val="0"/>
                        </a:spcAft>
                      </a:pPr>
                      <a:r>
                        <a:rPr lang="af-ZA" altLang="zh-TW" sz="1500" spc="0" baseline="0">
                          <a:solidFill>
                            <a:schemeClr val="bg1"/>
                          </a:solidFill>
                          <a:effectLst/>
                          <a:latin typeface="Arial" panose="020B0604020202020204" pitchFamily="34" charset="0"/>
                          <a:ea typeface="微軟正黑體" panose="020B0604030504040204" pitchFamily="34" charset="-120"/>
                          <a:cs typeface="Arial" panose="020B0604020202020204" pitchFamily="34" charset="0"/>
                        </a:rPr>
                        <a:t>220 Mb/s</a:t>
                      </a:r>
                      <a:endParaRPr lang="af-ZA" altLang="zh-TW" b="1">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solidFill>
                        <a:srgbClr val="FD8207"/>
                      </a:solidFill>
                      <a:prstDash val="solid"/>
                      <a:round/>
                      <a:headEnd type="none" w="med" len="med"/>
                      <a:tailEnd type="none" w="med" len="med"/>
                    </a:lnL>
                    <a:lnR w="12700" cap="flat" cmpd="sng" algn="ctr">
                      <a:solidFill>
                        <a:srgbClr val="FD8207"/>
                      </a:solid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85000"/>
                        <a:lumOff val="15000"/>
                        <a:alpha val="80000"/>
                      </a:schemeClr>
                    </a:solidFill>
                  </a:tcPr>
                </a:tc>
                <a:tc>
                  <a:txBody>
                    <a:bodyPr/>
                    <a:lstStyle/>
                    <a:p>
                      <a:pPr marL="0" marR="0" indent="0" algn="ctr" rtl="0" latinLnBrk="0">
                        <a:spcBef>
                          <a:spcPts val="0"/>
                        </a:spcBef>
                        <a:spcAft>
                          <a:spcPts val="0"/>
                        </a:spcAft>
                      </a:pPr>
                      <a:r>
                        <a:rPr lang="af-ZA" altLang="zh-TW" sz="1500" spc="0" baseline="0">
                          <a:solidFill>
                            <a:schemeClr val="bg1"/>
                          </a:solidFill>
                          <a:effectLst/>
                          <a:latin typeface="Arial" panose="020B0604020202020204" pitchFamily="34" charset="0"/>
                          <a:ea typeface="微軟正黑體" panose="020B0604030504040204" pitchFamily="34" charset="-120"/>
                          <a:cs typeface="Arial" panose="020B0604020202020204" pitchFamily="34" charset="0"/>
                        </a:rPr>
                        <a:t>90 GB/hr</a:t>
                      </a:r>
                      <a:endParaRPr lang="af-ZA" altLang="zh-TW" b="1">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solidFill>
                        <a:srgbClr val="FD8207"/>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85000"/>
                        <a:lumOff val="15000"/>
                        <a:alpha val="80000"/>
                      </a:schemeClr>
                    </a:solidFill>
                  </a:tcPr>
                </a:tc>
                <a:extLst>
                  <a:ext uri="{0D108BD9-81ED-4DB2-BD59-A6C34878D82A}">
                    <a16:rowId xmlns:a16="http://schemas.microsoft.com/office/drawing/2014/main" val="378692072"/>
                  </a:ext>
                </a:extLst>
              </a:tr>
              <a:tr h="434875">
                <a:tc>
                  <a:txBody>
                    <a:bodyPr/>
                    <a:lstStyle/>
                    <a:p>
                      <a:pPr marL="0" marR="0" indent="0" algn="ctr" rtl="0" latinLnBrk="0">
                        <a:spcBef>
                          <a:spcPts val="0"/>
                        </a:spcBef>
                        <a:spcAft>
                          <a:spcPts val="0"/>
                        </a:spcAft>
                      </a:pPr>
                      <a:r>
                        <a:rPr lang="af-ZA" altLang="zh-TW" sz="1400" spc="0" baseline="0">
                          <a:solidFill>
                            <a:schemeClr val="bg1"/>
                          </a:solidFill>
                          <a:effectLst/>
                          <a:latin typeface="Arial" panose="020B0604020202020204" pitchFamily="34" charset="0"/>
                          <a:ea typeface="微軟正黑體" panose="020B0604030504040204" pitchFamily="34" charset="-120"/>
                          <a:cs typeface="Arial" panose="020B0604020202020204" pitchFamily="34" charset="0"/>
                        </a:rPr>
                        <a:t>4K (ProRes 422)</a:t>
                      </a:r>
                      <a:endParaRPr lang="af-ZA" altLang="zh-TW" sz="1400" b="1">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9525" cap="flat" cmpd="sng" algn="ctr">
                      <a:no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pPr marL="0" marR="0" indent="0" algn="ctr" rtl="0" latinLnBrk="0">
                        <a:spcBef>
                          <a:spcPts val="0"/>
                        </a:spcBef>
                        <a:spcAft>
                          <a:spcPts val="0"/>
                        </a:spcAft>
                      </a:pPr>
                      <a:r>
                        <a:rPr lang="af-ZA" altLang="zh-TW" sz="1500" spc="0" baseline="0">
                          <a:solidFill>
                            <a:schemeClr val="bg1"/>
                          </a:solidFill>
                          <a:effectLst/>
                          <a:latin typeface="Arial" panose="020B0604020202020204" pitchFamily="34" charset="0"/>
                          <a:ea typeface="微軟正黑體" panose="020B0604030504040204" pitchFamily="34" charset="-120"/>
                          <a:cs typeface="Arial" panose="020B0604020202020204" pitchFamily="34" charset="0"/>
                        </a:rPr>
                        <a:t>630 Mb/s</a:t>
                      </a:r>
                      <a:endParaRPr lang="af-ZA" altLang="zh-TW" b="1">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solidFill>
                        <a:srgbClr val="FD8207"/>
                      </a:solid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pPr marL="0" marR="0" indent="0" algn="ctr" rtl="0" latinLnBrk="0">
                        <a:spcBef>
                          <a:spcPts val="0"/>
                        </a:spcBef>
                        <a:spcAft>
                          <a:spcPts val="0"/>
                        </a:spcAft>
                      </a:pPr>
                      <a:r>
                        <a:rPr lang="af-ZA" altLang="zh-TW" sz="1500" spc="0" baseline="0">
                          <a:solidFill>
                            <a:schemeClr val="bg1"/>
                          </a:solidFill>
                          <a:effectLst/>
                          <a:latin typeface="Arial" panose="020B0604020202020204" pitchFamily="34" charset="0"/>
                          <a:ea typeface="微軟正黑體" panose="020B0604030504040204" pitchFamily="34" charset="-120"/>
                          <a:cs typeface="Arial" panose="020B0604020202020204" pitchFamily="34" charset="0"/>
                        </a:rPr>
                        <a:t>300 GB/hr</a:t>
                      </a:r>
                      <a:endParaRPr lang="af-ZA" altLang="zh-TW" b="1">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solidFill>
                        <a:srgbClr val="FD8207"/>
                      </a:solid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269511678"/>
                  </a:ext>
                </a:extLst>
              </a:tr>
              <a:tr h="411431">
                <a:tc>
                  <a:txBody>
                    <a:bodyPr/>
                    <a:lstStyle/>
                    <a:p>
                      <a:pPr marL="0" marR="0" indent="0" algn="ctr" rtl="0" latinLnBrk="0">
                        <a:spcBef>
                          <a:spcPts val="0"/>
                        </a:spcBef>
                        <a:spcAft>
                          <a:spcPts val="0"/>
                        </a:spcAft>
                      </a:pPr>
                      <a:r>
                        <a:rPr lang="af-ZA" altLang="zh-TW" sz="1400" spc="0" baseline="0">
                          <a:solidFill>
                            <a:schemeClr val="bg1"/>
                          </a:solidFill>
                          <a:effectLst/>
                          <a:latin typeface="Arial" panose="020B0604020202020204" pitchFamily="34" charset="0"/>
                          <a:ea typeface="微軟正黑體" panose="020B0604030504040204" pitchFamily="34" charset="-120"/>
                          <a:cs typeface="Arial" panose="020B0604020202020204" pitchFamily="34" charset="0"/>
                        </a:rPr>
                        <a:t>BlackMagic 4K</a:t>
                      </a:r>
                      <a:endParaRPr lang="af-ZA" altLang="zh-TW" sz="1400" b="1">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9525" cap="flat" cmpd="sng" algn="ctr">
                      <a:no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85000"/>
                        <a:lumOff val="15000"/>
                        <a:alpha val="80000"/>
                      </a:schemeClr>
                    </a:solidFill>
                  </a:tcPr>
                </a:tc>
                <a:tc>
                  <a:txBody>
                    <a:bodyPr/>
                    <a:lstStyle/>
                    <a:p>
                      <a:pPr marL="0" marR="0" indent="0" algn="ctr" rtl="0" latinLnBrk="0">
                        <a:spcBef>
                          <a:spcPts val="0"/>
                        </a:spcBef>
                        <a:spcAft>
                          <a:spcPts val="0"/>
                        </a:spcAft>
                      </a:pPr>
                      <a:r>
                        <a:rPr lang="af-ZA" altLang="zh-TW" sz="1500" spc="0" baseline="0">
                          <a:solidFill>
                            <a:schemeClr val="bg1"/>
                          </a:solidFill>
                          <a:effectLst/>
                          <a:latin typeface="Arial" panose="020B0604020202020204" pitchFamily="34" charset="0"/>
                          <a:ea typeface="微軟正黑體" panose="020B0604030504040204" pitchFamily="34" charset="-120"/>
                          <a:cs typeface="Arial" panose="020B0604020202020204" pitchFamily="34" charset="0"/>
                        </a:rPr>
                        <a:t>1.4 Gb/s</a:t>
                      </a:r>
                      <a:endParaRPr lang="af-ZA" altLang="zh-TW" b="1">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solidFill>
                        <a:srgbClr val="FD8207"/>
                      </a:solid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85000"/>
                        <a:lumOff val="15000"/>
                        <a:alpha val="80000"/>
                      </a:schemeClr>
                    </a:solidFill>
                  </a:tcPr>
                </a:tc>
                <a:tc>
                  <a:txBody>
                    <a:bodyPr/>
                    <a:lstStyle/>
                    <a:p>
                      <a:pPr marL="0" marR="0" indent="0" algn="ctr" rtl="0" latinLnBrk="0">
                        <a:spcBef>
                          <a:spcPts val="0"/>
                        </a:spcBef>
                        <a:spcAft>
                          <a:spcPts val="0"/>
                        </a:spcAft>
                      </a:pPr>
                      <a:r>
                        <a:rPr lang="af-ZA" altLang="zh-TW" sz="1500" spc="0" baseline="0">
                          <a:solidFill>
                            <a:schemeClr val="bg1"/>
                          </a:solidFill>
                          <a:effectLst/>
                          <a:latin typeface="Arial" panose="020B0604020202020204" pitchFamily="34" charset="0"/>
                          <a:ea typeface="微軟正黑體" panose="020B0604030504040204" pitchFamily="34" charset="-120"/>
                          <a:cs typeface="Arial" panose="020B0604020202020204" pitchFamily="34" charset="0"/>
                        </a:rPr>
                        <a:t>630 GB/hr</a:t>
                      </a:r>
                      <a:endParaRPr lang="af-ZA" altLang="zh-TW" b="1">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solidFill>
                        <a:srgbClr val="FD8207"/>
                      </a:solid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85000"/>
                        <a:lumOff val="15000"/>
                        <a:alpha val="80000"/>
                      </a:schemeClr>
                    </a:solidFill>
                  </a:tcPr>
                </a:tc>
                <a:extLst>
                  <a:ext uri="{0D108BD9-81ED-4DB2-BD59-A6C34878D82A}">
                    <a16:rowId xmlns:a16="http://schemas.microsoft.com/office/drawing/2014/main" val="3361326405"/>
                  </a:ext>
                </a:extLst>
              </a:tr>
              <a:tr h="428017">
                <a:tc>
                  <a:txBody>
                    <a:bodyPr/>
                    <a:lstStyle/>
                    <a:p>
                      <a:pPr marL="0" marR="0" indent="0" algn="ctr" rtl="0" latinLnBrk="0">
                        <a:spcBef>
                          <a:spcPts val="0"/>
                        </a:spcBef>
                        <a:spcAft>
                          <a:spcPts val="0"/>
                        </a:spcAft>
                      </a:pPr>
                      <a:r>
                        <a:rPr lang="af-ZA" altLang="zh-TW" sz="1400" spc="0" baseline="0">
                          <a:solidFill>
                            <a:schemeClr val="bg1"/>
                          </a:solidFill>
                          <a:effectLst/>
                          <a:latin typeface="Arial" panose="020B0604020202020204" pitchFamily="34" charset="0"/>
                          <a:ea typeface="微軟正黑體" panose="020B0604030504040204" pitchFamily="34" charset="-120"/>
                          <a:cs typeface="Arial" panose="020B0604020202020204" pitchFamily="34" charset="0"/>
                        </a:rPr>
                        <a:t>Canon 4K</a:t>
                      </a:r>
                      <a:endParaRPr lang="af-ZA" altLang="zh-TW" sz="1400" b="1">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9525" cap="flat" cmpd="sng" algn="ctr">
                      <a:no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indent="0" algn="ctr" rtl="0" latinLnBrk="0">
                        <a:spcBef>
                          <a:spcPts val="0"/>
                        </a:spcBef>
                        <a:spcAft>
                          <a:spcPts val="0"/>
                        </a:spcAft>
                      </a:pPr>
                      <a:r>
                        <a:rPr lang="af-ZA" altLang="zh-TW" sz="1500" spc="0" baseline="0">
                          <a:solidFill>
                            <a:schemeClr val="bg1"/>
                          </a:solidFill>
                          <a:effectLst/>
                          <a:latin typeface="Arial" panose="020B0604020202020204" pitchFamily="34" charset="0"/>
                          <a:ea typeface="微軟正黑體" panose="020B0604030504040204" pitchFamily="34" charset="-120"/>
                          <a:cs typeface="Arial" panose="020B0604020202020204" pitchFamily="34" charset="0"/>
                        </a:rPr>
                        <a:t>2.3 Gb/s</a:t>
                      </a:r>
                      <a:endParaRPr lang="af-ZA" altLang="zh-TW" b="1">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solidFill>
                        <a:srgbClr val="FD8207"/>
                      </a:solid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indent="0" algn="ctr" rtl="0" latinLnBrk="0">
                        <a:spcBef>
                          <a:spcPts val="0"/>
                        </a:spcBef>
                        <a:spcAft>
                          <a:spcPts val="0"/>
                        </a:spcAft>
                      </a:pPr>
                      <a:r>
                        <a:rPr lang="af-ZA" altLang="zh-TW" sz="1500" spc="0" baseline="0">
                          <a:solidFill>
                            <a:schemeClr val="bg1"/>
                          </a:solidFill>
                          <a:effectLst/>
                          <a:latin typeface="Arial" panose="020B0604020202020204" pitchFamily="34" charset="0"/>
                          <a:ea typeface="微軟正黑體" panose="020B0604030504040204" pitchFamily="34" charset="-120"/>
                          <a:cs typeface="Arial" panose="020B0604020202020204" pitchFamily="34" charset="0"/>
                        </a:rPr>
                        <a:t>1 TB/hr</a:t>
                      </a:r>
                      <a:endParaRPr lang="af-ZA" altLang="zh-TW" b="1">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solidFill>
                        <a:srgbClr val="FD8207"/>
                      </a:solid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822426106"/>
                  </a:ext>
                </a:extLst>
              </a:tr>
              <a:tr h="408562">
                <a:tc>
                  <a:txBody>
                    <a:bodyPr/>
                    <a:lstStyle/>
                    <a:p>
                      <a:pPr marL="0" marR="0" indent="0" algn="ctr" rtl="0" latinLnBrk="0">
                        <a:spcBef>
                          <a:spcPts val="0"/>
                        </a:spcBef>
                        <a:spcAft>
                          <a:spcPts val="0"/>
                        </a:spcAft>
                      </a:pPr>
                      <a:r>
                        <a:rPr lang="af-ZA" altLang="zh-TW" sz="1400" spc="0" baseline="0">
                          <a:solidFill>
                            <a:schemeClr val="bg1"/>
                          </a:solidFill>
                          <a:effectLst/>
                          <a:latin typeface="Arial" panose="020B0604020202020204" pitchFamily="34" charset="0"/>
                          <a:ea typeface="微軟正黑體" panose="020B0604030504040204" pitchFamily="34" charset="-120"/>
                          <a:cs typeface="Arial" panose="020B0604020202020204" pitchFamily="34" charset="0"/>
                        </a:rPr>
                        <a:t>Phantom Flex 4K</a:t>
                      </a:r>
                      <a:endParaRPr lang="af-ZA" altLang="zh-TW" sz="1400" b="1">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9525" cap="flat" cmpd="sng" algn="ctr">
                      <a:no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80000"/>
                      </a:schemeClr>
                    </a:solidFill>
                  </a:tcPr>
                </a:tc>
                <a:tc>
                  <a:txBody>
                    <a:bodyPr/>
                    <a:lstStyle/>
                    <a:p>
                      <a:pPr marL="0" marR="0" indent="0" algn="ctr" rtl="0" latinLnBrk="0">
                        <a:spcBef>
                          <a:spcPts val="0"/>
                        </a:spcBef>
                        <a:spcAft>
                          <a:spcPts val="0"/>
                        </a:spcAft>
                      </a:pPr>
                      <a:r>
                        <a:rPr lang="af-ZA" altLang="zh-TW" sz="1500" spc="0" baseline="0">
                          <a:solidFill>
                            <a:schemeClr val="bg1"/>
                          </a:solidFill>
                          <a:effectLst/>
                          <a:latin typeface="Arial" panose="020B0604020202020204" pitchFamily="34" charset="0"/>
                          <a:ea typeface="微軟正黑體" panose="020B0604030504040204" pitchFamily="34" charset="-120"/>
                          <a:cs typeface="Arial" panose="020B0604020202020204" pitchFamily="34" charset="0"/>
                        </a:rPr>
                        <a:t>2.3 Gb/s</a:t>
                      </a:r>
                      <a:endParaRPr lang="af-ZA" altLang="zh-TW" b="1">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solidFill>
                        <a:srgbClr val="FD8207"/>
                      </a:solid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80000"/>
                      </a:schemeClr>
                    </a:solidFill>
                  </a:tcPr>
                </a:tc>
                <a:tc>
                  <a:txBody>
                    <a:bodyPr/>
                    <a:lstStyle/>
                    <a:p>
                      <a:pPr marL="0" marR="0" indent="0" algn="ctr" rtl="0" latinLnBrk="0">
                        <a:spcBef>
                          <a:spcPts val="0"/>
                        </a:spcBef>
                        <a:spcAft>
                          <a:spcPts val="0"/>
                        </a:spcAft>
                      </a:pPr>
                      <a:r>
                        <a:rPr lang="af-ZA" altLang="zh-TW" sz="1500" spc="0" baseline="0">
                          <a:solidFill>
                            <a:schemeClr val="bg1"/>
                          </a:solidFill>
                          <a:effectLst/>
                          <a:latin typeface="Arial" panose="020B0604020202020204" pitchFamily="34" charset="0"/>
                          <a:ea typeface="微軟正黑體" panose="020B0604030504040204" pitchFamily="34" charset="-120"/>
                          <a:cs typeface="Arial" panose="020B0604020202020204" pitchFamily="34" charset="0"/>
                        </a:rPr>
                        <a:t>1 TB/hr</a:t>
                      </a:r>
                      <a:endParaRPr lang="af-ZA" altLang="zh-TW" b="1">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solidFill>
                        <a:srgbClr val="FD8207"/>
                      </a:solid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80000"/>
                      </a:schemeClr>
                    </a:solidFill>
                  </a:tcPr>
                </a:tc>
                <a:extLst>
                  <a:ext uri="{0D108BD9-81ED-4DB2-BD59-A6C34878D82A}">
                    <a16:rowId xmlns:a16="http://schemas.microsoft.com/office/drawing/2014/main" val="2010601936"/>
                  </a:ext>
                </a:extLst>
              </a:tr>
              <a:tr h="398834">
                <a:tc>
                  <a:txBody>
                    <a:bodyPr/>
                    <a:lstStyle/>
                    <a:p>
                      <a:pPr marL="0" marR="0" indent="0" algn="ctr" rtl="0" latinLnBrk="0">
                        <a:spcBef>
                          <a:spcPts val="0"/>
                        </a:spcBef>
                        <a:spcAft>
                          <a:spcPts val="0"/>
                        </a:spcAft>
                      </a:pPr>
                      <a:r>
                        <a:rPr lang="af-ZA" altLang="zh-TW" sz="1400" spc="0" baseline="0">
                          <a:solidFill>
                            <a:schemeClr val="bg1"/>
                          </a:solidFill>
                          <a:effectLst/>
                          <a:latin typeface="Arial" panose="020B0604020202020204" pitchFamily="34" charset="0"/>
                          <a:ea typeface="微軟正黑體" panose="020B0604030504040204" pitchFamily="34" charset="-120"/>
                          <a:cs typeface="Arial" panose="020B0604020202020204" pitchFamily="34" charset="0"/>
                        </a:rPr>
                        <a:t>Red 8K</a:t>
                      </a:r>
                      <a:endParaRPr lang="af-ZA" altLang="zh-TW" sz="1400" b="1">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9525" cap="flat" cmpd="sng" algn="ctr">
                      <a:no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indent="0" algn="ctr" rtl="0" latinLnBrk="0">
                        <a:spcBef>
                          <a:spcPts val="0"/>
                        </a:spcBef>
                        <a:spcAft>
                          <a:spcPts val="0"/>
                        </a:spcAft>
                      </a:pPr>
                      <a:r>
                        <a:rPr lang="af-ZA" altLang="zh-TW" sz="1500" spc="0" baseline="0">
                          <a:solidFill>
                            <a:schemeClr val="bg1"/>
                          </a:solidFill>
                          <a:effectLst/>
                          <a:latin typeface="Arial" panose="020B0604020202020204" pitchFamily="34" charset="0"/>
                          <a:ea typeface="微軟正黑體" panose="020B0604030504040204" pitchFamily="34" charset="-120"/>
                          <a:cs typeface="Arial" panose="020B0604020202020204" pitchFamily="34" charset="0"/>
                        </a:rPr>
                        <a:t>2.4 Gb/s</a:t>
                      </a:r>
                      <a:endParaRPr lang="af-ZA" altLang="zh-TW" b="1">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solidFill>
                        <a:srgbClr val="FD8207"/>
                      </a:solid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indent="0" algn="ctr" rtl="0" latinLnBrk="0">
                        <a:spcBef>
                          <a:spcPts val="0"/>
                        </a:spcBef>
                        <a:spcAft>
                          <a:spcPts val="0"/>
                        </a:spcAft>
                      </a:pPr>
                      <a:r>
                        <a:rPr lang="af-ZA" altLang="zh-TW" sz="1500" spc="0" baseline="0">
                          <a:solidFill>
                            <a:schemeClr val="bg1"/>
                          </a:solidFill>
                          <a:effectLst/>
                          <a:latin typeface="Arial" panose="020B0604020202020204" pitchFamily="34" charset="0"/>
                          <a:ea typeface="微軟正黑體" panose="020B0604030504040204" pitchFamily="34" charset="-120"/>
                          <a:cs typeface="Arial" panose="020B0604020202020204" pitchFamily="34" charset="0"/>
                        </a:rPr>
                        <a:t>1.1 TB/hr</a:t>
                      </a:r>
                      <a:endParaRPr lang="af-ZA" altLang="zh-TW" b="1">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solidFill>
                        <a:srgbClr val="FD8207"/>
                      </a:solid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11489697"/>
                  </a:ext>
                </a:extLst>
              </a:tr>
              <a:tr h="418290">
                <a:tc>
                  <a:txBody>
                    <a:bodyPr/>
                    <a:lstStyle/>
                    <a:p>
                      <a:pPr marL="0" marR="0" indent="0" algn="ctr" rtl="0" latinLnBrk="0">
                        <a:spcBef>
                          <a:spcPts val="0"/>
                        </a:spcBef>
                        <a:spcAft>
                          <a:spcPts val="0"/>
                        </a:spcAft>
                      </a:pPr>
                      <a:r>
                        <a:rPr lang="af-ZA" altLang="zh-TW" sz="1400" spc="0" baseline="0">
                          <a:solidFill>
                            <a:schemeClr val="bg1"/>
                          </a:solidFill>
                          <a:effectLst/>
                          <a:latin typeface="Arial" panose="020B0604020202020204" pitchFamily="34" charset="0"/>
                          <a:ea typeface="微軟正黑體" panose="020B0604030504040204" pitchFamily="34" charset="-120"/>
                          <a:cs typeface="Arial" panose="020B0604020202020204" pitchFamily="34" charset="0"/>
                        </a:rPr>
                        <a:t>ARRI Alexa 6.5K</a:t>
                      </a:r>
                      <a:r>
                        <a:rPr lang="af-ZA" sz="1400" spc="0" baseline="0">
                          <a:solidFill>
                            <a:schemeClr val="bg1"/>
                          </a:solidFill>
                          <a:effectLst/>
                          <a:latin typeface="Arial" panose="020B0604020202020204" pitchFamily="34" charset="0"/>
                          <a:ea typeface="微軟正黑體" panose="020B0604030504040204" pitchFamily="34" charset="-120"/>
                          <a:cs typeface="Arial" panose="020B0604020202020204" pitchFamily="34" charset="0"/>
                        </a:rPr>
                        <a:t> RAW</a:t>
                      </a:r>
                      <a:endParaRPr lang="af-ZA" altLang="zh-TW" sz="1400" b="1">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9525" cap="flat" cmpd="sng" algn="ctr">
                      <a:no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12700" cap="flat" cmpd="sng" algn="ctr">
                      <a:solidFill>
                        <a:srgbClr val="29FFB8"/>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80000"/>
                      </a:schemeClr>
                    </a:solidFill>
                  </a:tcPr>
                </a:tc>
                <a:tc>
                  <a:txBody>
                    <a:bodyPr/>
                    <a:lstStyle/>
                    <a:p>
                      <a:pPr marL="0" marR="0" indent="0" algn="ctr" rtl="0" latinLnBrk="0">
                        <a:spcBef>
                          <a:spcPts val="0"/>
                        </a:spcBef>
                        <a:spcAft>
                          <a:spcPts val="0"/>
                        </a:spcAft>
                      </a:pPr>
                      <a:r>
                        <a:rPr lang="af-ZA" altLang="zh-TW" sz="1500" spc="0" baseline="0">
                          <a:solidFill>
                            <a:schemeClr val="bg1"/>
                          </a:solidFill>
                          <a:effectLst/>
                          <a:latin typeface="Arial" panose="020B0604020202020204" pitchFamily="34" charset="0"/>
                          <a:ea typeface="微軟正黑體" panose="020B0604030504040204" pitchFamily="34" charset="-120"/>
                          <a:cs typeface="Arial" panose="020B0604020202020204" pitchFamily="34" charset="0"/>
                        </a:rPr>
                        <a:t>7.3 Gb/s</a:t>
                      </a:r>
                      <a:endParaRPr lang="af-ZA" altLang="zh-TW" b="1">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solidFill>
                        <a:srgbClr val="FD8207"/>
                      </a:solid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12700" cap="flat" cmpd="sng" algn="ctr">
                      <a:solidFill>
                        <a:srgbClr val="29FFB8"/>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80000"/>
                      </a:schemeClr>
                    </a:solidFill>
                  </a:tcPr>
                </a:tc>
                <a:tc>
                  <a:txBody>
                    <a:bodyPr/>
                    <a:lstStyle/>
                    <a:p>
                      <a:pPr marL="0" marR="0" indent="0" algn="ctr" rtl="0" latinLnBrk="0">
                        <a:spcBef>
                          <a:spcPts val="0"/>
                        </a:spcBef>
                        <a:spcAft>
                          <a:spcPts val="0"/>
                        </a:spcAft>
                      </a:pPr>
                      <a:r>
                        <a:rPr lang="af-ZA" altLang="zh-TW" sz="1500" spc="0" baseline="0">
                          <a:solidFill>
                            <a:schemeClr val="bg1"/>
                          </a:solidFill>
                          <a:effectLst/>
                          <a:latin typeface="Arial" panose="020B0604020202020204" pitchFamily="34" charset="0"/>
                          <a:ea typeface="微軟正黑體" panose="020B0604030504040204" pitchFamily="34" charset="-120"/>
                          <a:cs typeface="Arial" panose="020B0604020202020204" pitchFamily="34" charset="0"/>
                        </a:rPr>
                        <a:t>3.3 TB/hr</a:t>
                      </a:r>
                      <a:endParaRPr lang="af-ZA" altLang="zh-TW" b="1">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solidFill>
                        <a:srgbClr val="FD8207"/>
                      </a:solidFill>
                      <a:prstDash val="solid"/>
                      <a:round/>
                      <a:headEnd type="none" w="med" len="med"/>
                      <a:tailEnd type="none" w="med" len="med"/>
                    </a:lnL>
                    <a:lnR w="9525" cap="flat" cmpd="sng" algn="ctr">
                      <a:noFill/>
                      <a:prstDash val="solid"/>
                      <a:round/>
                      <a:headEnd type="none" w="med" len="med"/>
                      <a:tailEnd type="none" w="med" len="med"/>
                    </a:lnR>
                    <a:lnT w="12700" cmpd="sng">
                      <a:noFill/>
                    </a:lnT>
                    <a:lnB w="12700" cap="flat" cmpd="sng" algn="ctr">
                      <a:solidFill>
                        <a:srgbClr val="29FFB8"/>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80000"/>
                      </a:schemeClr>
                    </a:solidFill>
                  </a:tcPr>
                </a:tc>
                <a:extLst>
                  <a:ext uri="{0D108BD9-81ED-4DB2-BD59-A6C34878D82A}">
                    <a16:rowId xmlns:a16="http://schemas.microsoft.com/office/drawing/2014/main" val="2814413815"/>
                  </a:ext>
                </a:extLst>
              </a:tr>
            </a:tbl>
          </a:graphicData>
        </a:graphic>
      </p:graphicFrame>
    </p:spTree>
    <p:extLst>
      <p:ext uri="{BB962C8B-B14F-4D97-AF65-F5344CB8AC3E}">
        <p14:creationId xmlns:p14="http://schemas.microsoft.com/office/powerpoint/2010/main" val="385114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20" name="圖片 19">
            <a:extLst>
              <a:ext uri="{FF2B5EF4-FFF2-40B4-BE49-F238E27FC236}">
                <a16:creationId xmlns:a16="http://schemas.microsoft.com/office/drawing/2014/main" id="{43944BF3-10A4-F174-3AB4-2FBA88F343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0620" y="2443561"/>
            <a:ext cx="1928922" cy="1205790"/>
          </a:xfrm>
          <a:prstGeom prst="rect">
            <a:avLst/>
          </a:prstGeom>
          <a:ln>
            <a:noFill/>
          </a:ln>
          <a:effectLst>
            <a:outerShdw blurRad="495300" dist="279400" dir="5400000" algn="t" rotWithShape="0">
              <a:prstClr val="black">
                <a:alpha val="40000"/>
              </a:prstClr>
            </a:outerShdw>
          </a:effectLst>
        </p:spPr>
      </p:pic>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5878134" y="7375924"/>
            <a:ext cx="8026727" cy="35511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TW"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CN"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kumimoji="0" lang="en-US" sz="2667" b="0" i="0" u="none" strike="noStrike" kern="1200" cap="none" spc="0" normalizeH="0" baseline="0" noProof="0" err="1">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QuTS</a:t>
            </a: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hero</a:t>
            </a:r>
          </a:p>
          <a:p>
            <a:pPr marL="0" marR="0" lvl="0" indent="0" algn="l" defTabSz="914400" rtl="0" eaLnBrk="1" fontAlgn="auto" latinLnBrk="0" hangingPunct="1">
              <a:lnSpc>
                <a:spcPct val="100000"/>
              </a:lnSpc>
              <a:spcBef>
                <a:spcPts val="0"/>
              </a:spcBef>
              <a:spcAft>
                <a:spcPts val="0"/>
              </a:spcAft>
              <a:buClr>
                <a:prstClr val="black"/>
              </a:buClr>
              <a:buSzPts val="1200"/>
              <a:buFont typeface="Lato"/>
              <a:buNone/>
              <a:tabLst/>
              <a:defRPr/>
            </a:pP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a:t>
            </a:r>
            <a:endParaRPr kumimoji="0" lang="en-US" sz="1600"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endParaRPr>
          </a:p>
        </p:txBody>
      </p:sp>
      <p:pic>
        <p:nvPicPr>
          <p:cNvPr id="35" name="圖形 34" hidden="1">
            <a:extLst>
              <a:ext uri="{FF2B5EF4-FFF2-40B4-BE49-F238E27FC236}">
                <a16:creationId xmlns:a16="http://schemas.microsoft.com/office/drawing/2014/main" id="{DE332FF3-6E37-9903-DF86-08DF98EEC1A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6442" t="22760" r="10955" b="29125"/>
          <a:stretch/>
        </p:blipFill>
        <p:spPr>
          <a:xfrm>
            <a:off x="5050643" y="4730026"/>
            <a:ext cx="2976763" cy="1705253"/>
          </a:xfrm>
          <a:prstGeom prst="rect">
            <a:avLst/>
          </a:prstGeom>
        </p:spPr>
      </p:pic>
      <p:sp>
        <p:nvSpPr>
          <p:cNvPr id="19" name="文字方塊 18">
            <a:extLst>
              <a:ext uri="{FF2B5EF4-FFF2-40B4-BE49-F238E27FC236}">
                <a16:creationId xmlns:a16="http://schemas.microsoft.com/office/drawing/2014/main" id="{2374CAD5-725E-0DDD-38E3-E9EC4A7B8E8D}"/>
              </a:ext>
            </a:extLst>
          </p:cNvPr>
          <p:cNvSpPr txBox="1"/>
          <p:nvPr/>
        </p:nvSpPr>
        <p:spPr>
          <a:xfrm>
            <a:off x="88900" y="5666317"/>
            <a:ext cx="21399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zh-TW" altLang="en-US" sz="1000">
              <a:solidFill>
                <a:srgbClr val="FFFFFF"/>
              </a:solidFill>
              <a:latin typeface="Arial" panose="020B0604020202020204" pitchFamily="34" charset="0"/>
              <a:ea typeface="新細明體"/>
              <a:cs typeface="Arial" panose="020B0604020202020204" pitchFamily="34" charset="0"/>
            </a:endParaRPr>
          </a:p>
        </p:txBody>
      </p:sp>
      <p:sp>
        <p:nvSpPr>
          <p:cNvPr id="23" name="文字方塊 22">
            <a:extLst>
              <a:ext uri="{FF2B5EF4-FFF2-40B4-BE49-F238E27FC236}">
                <a16:creationId xmlns:a16="http://schemas.microsoft.com/office/drawing/2014/main" id="{9A62F192-DA8F-AFD1-2B10-C50EA0AC9100}"/>
              </a:ext>
            </a:extLst>
          </p:cNvPr>
          <p:cNvSpPr txBox="1"/>
          <p:nvPr/>
        </p:nvSpPr>
        <p:spPr>
          <a:xfrm>
            <a:off x="8592297" y="3499898"/>
            <a:ext cx="298717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latin typeface="Arial" panose="020B0604020202020204" pitchFamily="34" charset="0"/>
                <a:ea typeface="微軟正黑體"/>
                <a:cs typeface="Arial" panose="020B0604020202020204" pitchFamily="34" charset="0"/>
              </a:rPr>
              <a:t>*Set SSD 1 of one TBS-h574TX as the system disk. The rest of the SSDs 2~5 can be RAID or Single Disk setup. With hot-swappable support, the storage pool can be transferred to another TBS-h574TX</a:t>
            </a:r>
            <a:r>
              <a:rPr lang="en-US" altLang="zh-TW" sz="1400" b="1">
                <a:latin typeface="Arial" panose="020B0604020202020204" pitchFamily="34" charset="0"/>
                <a:ea typeface="微軟正黑體" panose="020B0604030504040204" pitchFamily="34" charset="-120"/>
                <a:cs typeface="Arial" panose="020B0604020202020204" pitchFamily="34" charset="0"/>
              </a:rPr>
              <a:t> </a:t>
            </a:r>
            <a:r>
              <a:rPr lang="en-US" altLang="zh-TW" sz="1400" b="1">
                <a:latin typeface="Arial" panose="020B0604020202020204" pitchFamily="34" charset="0"/>
                <a:ea typeface="微軟正黑體"/>
                <a:cs typeface="Arial" panose="020B0604020202020204" pitchFamily="34" charset="0"/>
              </a:rPr>
              <a:t>without shutting down. </a:t>
            </a:r>
            <a:endParaRPr lang="en-US" altLang="zh-TW" sz="1400" b="1">
              <a:latin typeface="Arial" panose="020B0604020202020204" pitchFamily="34" charset="0"/>
              <a:ea typeface="微軟正黑體" panose="020B0604030504040204" pitchFamily="34" charset="-120"/>
              <a:cs typeface="Arial" panose="020B0604020202020204" pitchFamily="34" charset="0"/>
            </a:endParaRPr>
          </a:p>
        </p:txBody>
      </p:sp>
      <p:sp>
        <p:nvSpPr>
          <p:cNvPr id="4" name="文字方塊 3">
            <a:extLst>
              <a:ext uri="{FF2B5EF4-FFF2-40B4-BE49-F238E27FC236}">
                <a16:creationId xmlns:a16="http://schemas.microsoft.com/office/drawing/2014/main" id="{EE803168-1B5F-B4D6-DCF6-AC4CE6E14923}"/>
              </a:ext>
            </a:extLst>
          </p:cNvPr>
          <p:cNvSpPr txBox="1"/>
          <p:nvPr/>
        </p:nvSpPr>
        <p:spPr>
          <a:xfrm>
            <a:off x="1097037" y="2540963"/>
            <a:ext cx="4564565" cy="29136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200"/>
              </a:lnSpc>
            </a:pPr>
            <a:r>
              <a:rPr lang="en-US" altLang="zh-TW" sz="1300">
                <a:latin typeface="Arial" panose="020B0604020202020204" pitchFamily="34" charset="0"/>
                <a:ea typeface="微軟正黑體" panose="020B0604030504040204" pitchFamily="34" charset="-120"/>
                <a:cs typeface="Arial" panose="020B0604020202020204" pitchFamily="34" charset="0"/>
              </a:rPr>
              <a:t>You can configure a TBS-h574TX for each work team in the two locations, and configure the system disk and RAID configuration. Through convenient hot-swappable technology, the SSD can be used like an external hard drive: remove the SSD from NAS A and install it into NAS B to complete the transfer of large amounts of files.</a:t>
            </a:r>
            <a:br>
              <a:rPr lang="zh-TW" altLang="en-US" sz="1300">
                <a:latin typeface="Arial" panose="020B0604020202020204" pitchFamily="34" charset="0"/>
                <a:ea typeface="微軟正黑體" panose="020B0604030504040204" pitchFamily="34" charset="-120"/>
                <a:cs typeface="Arial" panose="020B0604020202020204" pitchFamily="34" charset="0"/>
              </a:rPr>
            </a:br>
            <a:br>
              <a:rPr lang="zh-TW" altLang="en-US" sz="1300">
                <a:latin typeface="Arial" panose="020B0604020202020204" pitchFamily="34" charset="0"/>
                <a:ea typeface="微軟正黑體" panose="020B0604030504040204" pitchFamily="34" charset="-120"/>
                <a:cs typeface="Arial" panose="020B0604020202020204" pitchFamily="34" charset="0"/>
              </a:rPr>
            </a:br>
            <a:r>
              <a:rPr lang="en-US" altLang="zh-TW" sz="1300" b="1">
                <a:latin typeface="Arial" panose="020B0604020202020204" pitchFamily="34" charset="0"/>
                <a:ea typeface="微軟正黑體" panose="020B0604030504040204" pitchFamily="34" charset="-120"/>
                <a:cs typeface="Arial" panose="020B0604020202020204" pitchFamily="34" charset="0"/>
              </a:rPr>
              <a:t>Benefits for remote teamwork</a:t>
            </a:r>
            <a:r>
              <a:rPr lang="zh-TW" sz="1300" b="1">
                <a:latin typeface="Arial" panose="020B0604020202020204" pitchFamily="34" charset="0"/>
                <a:ea typeface="微軟正黑體" panose="020B0604030504040204" pitchFamily="34" charset="-120"/>
                <a:cs typeface="Arial" panose="020B0604020202020204" pitchFamily="34" charset="0"/>
              </a:rPr>
              <a:t>：</a:t>
            </a:r>
          </a:p>
          <a:p>
            <a:pPr marL="171450" indent="-171450">
              <a:lnSpc>
                <a:spcPts val="2200"/>
              </a:lnSpc>
              <a:buFont typeface="Arial"/>
              <a:buChar char="•"/>
            </a:pPr>
            <a:r>
              <a:rPr lang="en-US" altLang="zh-TW" sz="1300">
                <a:latin typeface="Arial" panose="020B0604020202020204" pitchFamily="34" charset="0"/>
                <a:ea typeface="微軟正黑體" panose="020B0604030504040204" pitchFamily="34" charset="-120"/>
                <a:cs typeface="Arial" panose="020B0604020202020204" pitchFamily="34" charset="0"/>
              </a:rPr>
              <a:t>Hot-swappable feature enables physically transferring large media files</a:t>
            </a:r>
            <a:endParaRPr lang="zh-TW" altLang="en-US" sz="1200">
              <a:latin typeface="Arial" panose="020B0604020202020204" pitchFamily="34" charset="0"/>
              <a:ea typeface="微軟正黑體" panose="020B0604030504040204" pitchFamily="34" charset="-120"/>
              <a:cs typeface="Arial" panose="020B0604020202020204" pitchFamily="34" charset="0"/>
            </a:endParaRPr>
          </a:p>
        </p:txBody>
      </p:sp>
      <p:cxnSp>
        <p:nvCxnSpPr>
          <p:cNvPr id="276" name="直線單箭頭接點 275">
            <a:extLst>
              <a:ext uri="{FF2B5EF4-FFF2-40B4-BE49-F238E27FC236}">
                <a16:creationId xmlns:a16="http://schemas.microsoft.com/office/drawing/2014/main" id="{8B8D279A-EC71-06E7-E829-0B5720D72F44}"/>
              </a:ext>
            </a:extLst>
          </p:cNvPr>
          <p:cNvCxnSpPr>
            <a:cxnSpLocks/>
          </p:cNvCxnSpPr>
          <p:nvPr/>
        </p:nvCxnSpPr>
        <p:spPr>
          <a:xfrm flipH="1">
            <a:off x="7525623" y="4467050"/>
            <a:ext cx="4070" cy="668520"/>
          </a:xfrm>
          <a:prstGeom prst="straightConnector1">
            <a:avLst/>
          </a:prstGeom>
          <a:ln w="15875"/>
        </p:spPr>
        <p:style>
          <a:lnRef idx="1">
            <a:schemeClr val="accent1"/>
          </a:lnRef>
          <a:fillRef idx="0">
            <a:schemeClr val="accent1"/>
          </a:fillRef>
          <a:effectRef idx="0">
            <a:schemeClr val="accent1"/>
          </a:effectRef>
          <a:fontRef idx="minor">
            <a:schemeClr val="tx1"/>
          </a:fontRef>
        </p:style>
      </p:cxnSp>
      <p:sp>
        <p:nvSpPr>
          <p:cNvPr id="5" name="文字方塊 4">
            <a:extLst>
              <a:ext uri="{FF2B5EF4-FFF2-40B4-BE49-F238E27FC236}">
                <a16:creationId xmlns:a16="http://schemas.microsoft.com/office/drawing/2014/main" id="{231DAC6F-510A-6BA3-D967-36A1B3AF0FEB}"/>
              </a:ext>
            </a:extLst>
          </p:cNvPr>
          <p:cNvSpPr txBox="1"/>
          <p:nvPr/>
        </p:nvSpPr>
        <p:spPr>
          <a:xfrm>
            <a:off x="1097037" y="5789427"/>
            <a:ext cx="4825122"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900">
                <a:latin typeface="Arial" panose="020B0604020202020204" pitchFamily="34" charset="0"/>
                <a:ea typeface="微軟正黑體"/>
                <a:cs typeface="Arial" panose="020B0604020202020204" pitchFamily="34" charset="0"/>
              </a:rPr>
              <a:t>*Note : </a:t>
            </a:r>
          </a:p>
          <a:p>
            <a:pPr marL="171450" indent="-171450">
              <a:buFont typeface="Arial"/>
              <a:buChar char="•"/>
            </a:pPr>
            <a:r>
              <a:rPr lang="en-US" altLang="zh-TW" sz="900">
                <a:latin typeface="Arial" panose="020B0604020202020204" pitchFamily="34" charset="0"/>
                <a:ea typeface="微軟正黑體"/>
                <a:cs typeface="Arial" panose="020B0604020202020204" pitchFamily="34" charset="0"/>
              </a:rPr>
              <a:t>Before migrating the storage pool, you need to click “Safely Detach </a:t>
            </a:r>
            <a:r>
              <a:rPr lang="en-US" altLang="zh-TW" sz="900" err="1">
                <a:latin typeface="Arial" panose="020B0604020202020204" pitchFamily="34" charset="0"/>
                <a:ea typeface="微軟正黑體"/>
                <a:cs typeface="Arial" panose="020B0604020202020204" pitchFamily="34" charset="0"/>
              </a:rPr>
              <a:t>Pool”in</a:t>
            </a:r>
            <a:r>
              <a:rPr lang="en-US" altLang="zh-TW" sz="900">
                <a:latin typeface="Arial" panose="020B0604020202020204" pitchFamily="34" charset="0"/>
                <a:ea typeface="微軟正黑體"/>
                <a:cs typeface="Arial" panose="020B0604020202020204" pitchFamily="34" charset="0"/>
              </a:rPr>
              <a:t> Storage &amp; Snapshots</a:t>
            </a:r>
          </a:p>
          <a:p>
            <a:pPr marL="171450" indent="-171450">
              <a:buFont typeface="Arial"/>
              <a:buChar char="•"/>
            </a:pPr>
            <a:r>
              <a:rPr lang="en-US" altLang="zh-TW" sz="900">
                <a:latin typeface="Arial" panose="020B0604020202020204" pitchFamily="34" charset="0"/>
                <a:ea typeface="微軟正黑體"/>
                <a:cs typeface="Arial" panose="020B0604020202020204" pitchFamily="34" charset="0"/>
              </a:rPr>
              <a:t>To rebuild the storage pool, you need to click “Rebuild Storage Pool” in Storage &amp; Snapshots</a:t>
            </a:r>
          </a:p>
        </p:txBody>
      </p:sp>
      <p:sp>
        <p:nvSpPr>
          <p:cNvPr id="6" name="矩形 5">
            <a:extLst>
              <a:ext uri="{FF2B5EF4-FFF2-40B4-BE49-F238E27FC236}">
                <a16:creationId xmlns:a16="http://schemas.microsoft.com/office/drawing/2014/main" id="{2FBB8E2C-B18E-C062-AB25-DCAB03EFBC38}"/>
              </a:ext>
            </a:extLst>
          </p:cNvPr>
          <p:cNvSpPr/>
          <p:nvPr/>
        </p:nvSpPr>
        <p:spPr>
          <a:xfrm rot="5400000">
            <a:off x="6398404" y="3684156"/>
            <a:ext cx="621824" cy="269488"/>
          </a:xfrm>
          <a:prstGeom prst="rect">
            <a:avLst/>
          </a:prstGeom>
          <a:solidFill>
            <a:srgbClr val="92D050"/>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000">
                <a:latin typeface="Arial" panose="020B0604020202020204" pitchFamily="34" charset="0"/>
                <a:ea typeface="新細明體"/>
                <a:cs typeface="Arial" panose="020B0604020202020204" pitchFamily="34" charset="0"/>
              </a:rPr>
              <a:t>SSD 1</a:t>
            </a:r>
          </a:p>
        </p:txBody>
      </p:sp>
      <p:sp>
        <p:nvSpPr>
          <p:cNvPr id="7" name="矩形 6">
            <a:extLst>
              <a:ext uri="{FF2B5EF4-FFF2-40B4-BE49-F238E27FC236}">
                <a16:creationId xmlns:a16="http://schemas.microsoft.com/office/drawing/2014/main" id="{4F51D95E-4712-11EC-CFCD-7F6B77AE283D}"/>
              </a:ext>
            </a:extLst>
          </p:cNvPr>
          <p:cNvSpPr/>
          <p:nvPr/>
        </p:nvSpPr>
        <p:spPr>
          <a:xfrm rot="5400000">
            <a:off x="6742233" y="3684156"/>
            <a:ext cx="621824" cy="2694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000">
                <a:latin typeface="Arial" panose="020B0604020202020204" pitchFamily="34" charset="0"/>
                <a:ea typeface="新細明體"/>
                <a:cs typeface="Arial" panose="020B0604020202020204" pitchFamily="34" charset="0"/>
              </a:rPr>
              <a:t>SSD 2</a:t>
            </a:r>
          </a:p>
        </p:txBody>
      </p:sp>
      <p:sp>
        <p:nvSpPr>
          <p:cNvPr id="8" name="矩形 7">
            <a:extLst>
              <a:ext uri="{FF2B5EF4-FFF2-40B4-BE49-F238E27FC236}">
                <a16:creationId xmlns:a16="http://schemas.microsoft.com/office/drawing/2014/main" id="{6BBAC72F-ECD3-26C2-CDD6-026A526A70F5}"/>
              </a:ext>
            </a:extLst>
          </p:cNvPr>
          <p:cNvSpPr/>
          <p:nvPr/>
        </p:nvSpPr>
        <p:spPr>
          <a:xfrm rot="5400000">
            <a:off x="7086062" y="3684155"/>
            <a:ext cx="621824" cy="2694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000">
                <a:latin typeface="Arial" panose="020B0604020202020204" pitchFamily="34" charset="0"/>
                <a:ea typeface="新細明體"/>
                <a:cs typeface="Arial" panose="020B0604020202020204" pitchFamily="34" charset="0"/>
              </a:rPr>
              <a:t>SSD 3</a:t>
            </a:r>
          </a:p>
        </p:txBody>
      </p:sp>
      <p:sp>
        <p:nvSpPr>
          <p:cNvPr id="9" name="矩形 8">
            <a:extLst>
              <a:ext uri="{FF2B5EF4-FFF2-40B4-BE49-F238E27FC236}">
                <a16:creationId xmlns:a16="http://schemas.microsoft.com/office/drawing/2014/main" id="{8CBEA9B2-6D36-FF4D-80A3-63EFF83C3181}"/>
              </a:ext>
            </a:extLst>
          </p:cNvPr>
          <p:cNvSpPr/>
          <p:nvPr/>
        </p:nvSpPr>
        <p:spPr>
          <a:xfrm rot="5400000">
            <a:off x="7429891" y="3684155"/>
            <a:ext cx="621824" cy="2694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000">
                <a:latin typeface="Arial" panose="020B0604020202020204" pitchFamily="34" charset="0"/>
                <a:ea typeface="新細明體"/>
                <a:cs typeface="Arial" panose="020B0604020202020204" pitchFamily="34" charset="0"/>
              </a:rPr>
              <a:t>SSD 4</a:t>
            </a:r>
          </a:p>
        </p:txBody>
      </p:sp>
      <p:sp>
        <p:nvSpPr>
          <p:cNvPr id="10" name="矩形 9">
            <a:extLst>
              <a:ext uri="{FF2B5EF4-FFF2-40B4-BE49-F238E27FC236}">
                <a16:creationId xmlns:a16="http://schemas.microsoft.com/office/drawing/2014/main" id="{CB22BCB9-1EBA-2986-83A5-888BDAB3BE5D}"/>
              </a:ext>
            </a:extLst>
          </p:cNvPr>
          <p:cNvSpPr/>
          <p:nvPr/>
        </p:nvSpPr>
        <p:spPr>
          <a:xfrm rot="5400000">
            <a:off x="7764427" y="3684155"/>
            <a:ext cx="621824" cy="2694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000">
                <a:latin typeface="Arial" panose="020B0604020202020204" pitchFamily="34" charset="0"/>
                <a:ea typeface="新細明體"/>
                <a:cs typeface="Arial" panose="020B0604020202020204" pitchFamily="34" charset="0"/>
              </a:rPr>
              <a:t>SSD 5</a:t>
            </a:r>
          </a:p>
        </p:txBody>
      </p:sp>
      <p:sp>
        <p:nvSpPr>
          <p:cNvPr id="12" name="矩形 11">
            <a:extLst>
              <a:ext uri="{FF2B5EF4-FFF2-40B4-BE49-F238E27FC236}">
                <a16:creationId xmlns:a16="http://schemas.microsoft.com/office/drawing/2014/main" id="{D2DB0C26-B481-CD44-80E1-2907F1611AFC}"/>
              </a:ext>
            </a:extLst>
          </p:cNvPr>
          <p:cNvSpPr/>
          <p:nvPr/>
        </p:nvSpPr>
        <p:spPr>
          <a:xfrm rot="5400000">
            <a:off x="6399565" y="5967849"/>
            <a:ext cx="621824" cy="269488"/>
          </a:xfrm>
          <a:prstGeom prst="rect">
            <a:avLst/>
          </a:prstGeom>
          <a:solidFill>
            <a:srgbClr val="92D050"/>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000">
                <a:latin typeface="Arial" panose="020B0604020202020204" pitchFamily="34" charset="0"/>
                <a:ea typeface="新細明體"/>
                <a:cs typeface="Arial" panose="020B0604020202020204" pitchFamily="34" charset="0"/>
              </a:rPr>
              <a:t>SSD 6</a:t>
            </a:r>
          </a:p>
        </p:txBody>
      </p:sp>
      <p:sp>
        <p:nvSpPr>
          <p:cNvPr id="13" name="文字方塊 12">
            <a:extLst>
              <a:ext uri="{FF2B5EF4-FFF2-40B4-BE49-F238E27FC236}">
                <a16:creationId xmlns:a16="http://schemas.microsoft.com/office/drawing/2014/main" id="{5C1787C9-C121-36B0-D09C-E141BD8C8462}"/>
              </a:ext>
            </a:extLst>
          </p:cNvPr>
          <p:cNvSpPr txBox="1"/>
          <p:nvPr/>
        </p:nvSpPr>
        <p:spPr>
          <a:xfrm>
            <a:off x="7010400" y="4129668"/>
            <a:ext cx="117273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050" b="1">
                <a:latin typeface="Arial" panose="020B0604020202020204" pitchFamily="34" charset="0"/>
                <a:ea typeface="新細明體"/>
                <a:cs typeface="Arial" panose="020B0604020202020204" pitchFamily="34" charset="0"/>
              </a:rPr>
              <a:t>RAID or Single</a:t>
            </a:r>
          </a:p>
        </p:txBody>
      </p:sp>
      <p:sp>
        <p:nvSpPr>
          <p:cNvPr id="14" name="左中括弧 13">
            <a:extLst>
              <a:ext uri="{FF2B5EF4-FFF2-40B4-BE49-F238E27FC236}">
                <a16:creationId xmlns:a16="http://schemas.microsoft.com/office/drawing/2014/main" id="{41F9EE71-8184-B0F9-02EB-A475BA4DF843}"/>
              </a:ext>
            </a:extLst>
          </p:cNvPr>
          <p:cNvSpPr/>
          <p:nvPr/>
        </p:nvSpPr>
        <p:spPr>
          <a:xfrm rot="16200000">
            <a:off x="7480609" y="4191000"/>
            <a:ext cx="83634" cy="473926"/>
          </a:xfrm>
          <a:prstGeom prst="lef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a:latin typeface="Arial" panose="020B0604020202020204" pitchFamily="34" charset="0"/>
                <a:cs typeface="Arial" panose="020B0604020202020204" pitchFamily="34" charset="0"/>
              </a:rPr>
              <a:t>w</a:t>
            </a:r>
            <a:endParaRPr lang="zh-TW" altLang="en-US">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1CE83173-BD24-4FBD-D1E5-1800D6FCE6FE}"/>
              </a:ext>
            </a:extLst>
          </p:cNvPr>
          <p:cNvSpPr/>
          <p:nvPr/>
        </p:nvSpPr>
        <p:spPr>
          <a:xfrm rot="5400000">
            <a:off x="6789857" y="5967849"/>
            <a:ext cx="621824" cy="2694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000">
                <a:latin typeface="Arial" panose="020B0604020202020204" pitchFamily="34" charset="0"/>
                <a:ea typeface="新細明體"/>
                <a:cs typeface="Arial" panose="020B0604020202020204" pitchFamily="34" charset="0"/>
              </a:rPr>
              <a:t>SSD 2</a:t>
            </a:r>
          </a:p>
        </p:txBody>
      </p:sp>
      <p:sp>
        <p:nvSpPr>
          <p:cNvPr id="16" name="矩形 15">
            <a:extLst>
              <a:ext uri="{FF2B5EF4-FFF2-40B4-BE49-F238E27FC236}">
                <a16:creationId xmlns:a16="http://schemas.microsoft.com/office/drawing/2014/main" id="{26BDBC49-8466-8805-0A60-5387DD732470}"/>
              </a:ext>
            </a:extLst>
          </p:cNvPr>
          <p:cNvSpPr/>
          <p:nvPr/>
        </p:nvSpPr>
        <p:spPr>
          <a:xfrm rot="5400000">
            <a:off x="7133686" y="5967848"/>
            <a:ext cx="621823" cy="2694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000">
                <a:latin typeface="Arial" panose="020B0604020202020204" pitchFamily="34" charset="0"/>
                <a:ea typeface="新細明體"/>
                <a:cs typeface="Arial" panose="020B0604020202020204" pitchFamily="34" charset="0"/>
              </a:rPr>
              <a:t>SSD 3</a:t>
            </a:r>
          </a:p>
        </p:txBody>
      </p:sp>
      <p:sp>
        <p:nvSpPr>
          <p:cNvPr id="17" name="矩形 16">
            <a:extLst>
              <a:ext uri="{FF2B5EF4-FFF2-40B4-BE49-F238E27FC236}">
                <a16:creationId xmlns:a16="http://schemas.microsoft.com/office/drawing/2014/main" id="{5C295C83-EE3D-19F6-F27B-12165038C61E}"/>
              </a:ext>
            </a:extLst>
          </p:cNvPr>
          <p:cNvSpPr/>
          <p:nvPr/>
        </p:nvSpPr>
        <p:spPr>
          <a:xfrm rot="5400000">
            <a:off x="7477516" y="5967847"/>
            <a:ext cx="621822" cy="2694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000">
                <a:latin typeface="Arial" panose="020B0604020202020204" pitchFamily="34" charset="0"/>
                <a:ea typeface="新細明體"/>
                <a:cs typeface="Arial" panose="020B0604020202020204" pitchFamily="34" charset="0"/>
              </a:rPr>
              <a:t>SSD 4</a:t>
            </a:r>
          </a:p>
        </p:txBody>
      </p:sp>
      <p:sp>
        <p:nvSpPr>
          <p:cNvPr id="18" name="矩形 17">
            <a:extLst>
              <a:ext uri="{FF2B5EF4-FFF2-40B4-BE49-F238E27FC236}">
                <a16:creationId xmlns:a16="http://schemas.microsoft.com/office/drawing/2014/main" id="{02F6945E-3DF3-A284-F0E9-3304667C45E0}"/>
              </a:ext>
            </a:extLst>
          </p:cNvPr>
          <p:cNvSpPr/>
          <p:nvPr/>
        </p:nvSpPr>
        <p:spPr>
          <a:xfrm rot="5400000">
            <a:off x="7812051" y="5967848"/>
            <a:ext cx="621824" cy="2694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000">
                <a:latin typeface="Arial" panose="020B0604020202020204" pitchFamily="34" charset="0"/>
                <a:ea typeface="新細明體"/>
                <a:cs typeface="Arial" panose="020B0604020202020204" pitchFamily="34" charset="0"/>
              </a:rPr>
              <a:t>SSD 5</a:t>
            </a:r>
          </a:p>
        </p:txBody>
      </p:sp>
      <p:sp>
        <p:nvSpPr>
          <p:cNvPr id="3" name="Google Shape;309;p35">
            <a:extLst>
              <a:ext uri="{FF2B5EF4-FFF2-40B4-BE49-F238E27FC236}">
                <a16:creationId xmlns:a16="http://schemas.microsoft.com/office/drawing/2014/main" id="{539C8634-02F9-8FBB-E65E-87F79D9B97DB}"/>
              </a:ext>
            </a:extLst>
          </p:cNvPr>
          <p:cNvSpPr txBox="1">
            <a:spLocks/>
          </p:cNvSpPr>
          <p:nvPr/>
        </p:nvSpPr>
        <p:spPr>
          <a:xfrm>
            <a:off x="0" y="30682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4200" b="1">
                <a:solidFill>
                  <a:srgbClr val="E1BA87"/>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Hot-swappable M.2 SSDs Facilitate File Sharing for Collaboration and Delivery</a:t>
            </a:r>
            <a:endParaRPr lang="en-US" altLang="zh-TW" sz="4200" b="1">
              <a:solidFill>
                <a:srgbClr val="E1BA87"/>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1" name="圖片 20">
            <a:extLst>
              <a:ext uri="{FF2B5EF4-FFF2-40B4-BE49-F238E27FC236}">
                <a16:creationId xmlns:a16="http://schemas.microsoft.com/office/drawing/2014/main" id="{317A6AF9-6480-330A-FF24-C00D423EE5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3663" y="4754224"/>
            <a:ext cx="1928922" cy="1205790"/>
          </a:xfrm>
          <a:prstGeom prst="rect">
            <a:avLst/>
          </a:prstGeom>
          <a:ln>
            <a:noFill/>
          </a:ln>
          <a:effectLst>
            <a:outerShdw blurRad="495300" dist="279400" dir="5400000" algn="t" rotWithShape="0">
              <a:prstClr val="black">
                <a:alpha val="40000"/>
              </a:prstClr>
            </a:outerShdw>
          </a:effectLst>
        </p:spPr>
      </p:pic>
    </p:spTree>
    <p:extLst>
      <p:ext uri="{BB962C8B-B14F-4D97-AF65-F5344CB8AC3E}">
        <p14:creationId xmlns:p14="http://schemas.microsoft.com/office/powerpoint/2010/main" val="3237526226"/>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5878134" y="7375924"/>
            <a:ext cx="8026727" cy="35511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TW"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CN"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kumimoji="0" lang="en-US" sz="2667" b="0" i="0" u="none" strike="noStrike" kern="1200" cap="none" spc="0" normalizeH="0" baseline="0" noProof="0" err="1">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QuTS</a:t>
            </a: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hero</a:t>
            </a:r>
          </a:p>
          <a:p>
            <a:pPr marL="0" marR="0" lvl="0" indent="0" algn="l" defTabSz="914400" rtl="0" eaLnBrk="1" fontAlgn="auto" latinLnBrk="0" hangingPunct="1">
              <a:lnSpc>
                <a:spcPct val="100000"/>
              </a:lnSpc>
              <a:spcBef>
                <a:spcPts val="0"/>
              </a:spcBef>
              <a:spcAft>
                <a:spcPts val="0"/>
              </a:spcAft>
              <a:buClr>
                <a:prstClr val="black"/>
              </a:buClr>
              <a:buSzPts val="1200"/>
              <a:buFont typeface="Lato"/>
              <a:buNone/>
              <a:tabLst/>
              <a:defRPr/>
            </a:pP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a:t>
            </a:r>
            <a:endParaRPr kumimoji="0" lang="en-US" sz="1600"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endParaRPr>
          </a:p>
        </p:txBody>
      </p:sp>
      <p:pic>
        <p:nvPicPr>
          <p:cNvPr id="35" name="圖形 34" hidden="1">
            <a:extLst>
              <a:ext uri="{FF2B5EF4-FFF2-40B4-BE49-F238E27FC236}">
                <a16:creationId xmlns:a16="http://schemas.microsoft.com/office/drawing/2014/main" id="{DE332FF3-6E37-9903-DF86-08DF98EEC1A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6442" t="22760" r="10955" b="29125"/>
          <a:stretch/>
        </p:blipFill>
        <p:spPr>
          <a:xfrm>
            <a:off x="5050643" y="4730026"/>
            <a:ext cx="2976763" cy="1705253"/>
          </a:xfrm>
          <a:prstGeom prst="rect">
            <a:avLst/>
          </a:prstGeom>
        </p:spPr>
      </p:pic>
      <p:sp>
        <p:nvSpPr>
          <p:cNvPr id="19" name="文字方塊 18">
            <a:extLst>
              <a:ext uri="{FF2B5EF4-FFF2-40B4-BE49-F238E27FC236}">
                <a16:creationId xmlns:a16="http://schemas.microsoft.com/office/drawing/2014/main" id="{2374CAD5-725E-0DDD-38E3-E9EC4A7B8E8D}"/>
              </a:ext>
            </a:extLst>
          </p:cNvPr>
          <p:cNvSpPr txBox="1"/>
          <p:nvPr/>
        </p:nvSpPr>
        <p:spPr>
          <a:xfrm>
            <a:off x="88900" y="5666317"/>
            <a:ext cx="21399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zh-TW" altLang="en-US" sz="1000">
              <a:solidFill>
                <a:srgbClr val="FFFFFF"/>
              </a:solidFill>
              <a:latin typeface="Arial" panose="020B0604020202020204" pitchFamily="34" charset="0"/>
              <a:ea typeface="新細明體"/>
              <a:cs typeface="Arial" panose="020B0604020202020204" pitchFamily="34" charset="0"/>
            </a:endParaRPr>
          </a:p>
        </p:txBody>
      </p:sp>
      <p:sp>
        <p:nvSpPr>
          <p:cNvPr id="3" name="Google Shape;309;p35">
            <a:extLst>
              <a:ext uri="{FF2B5EF4-FFF2-40B4-BE49-F238E27FC236}">
                <a16:creationId xmlns:a16="http://schemas.microsoft.com/office/drawing/2014/main" id="{539C8634-02F9-8FBB-E65E-87F79D9B97DB}"/>
              </a:ext>
            </a:extLst>
          </p:cNvPr>
          <p:cNvSpPr txBox="1">
            <a:spLocks/>
          </p:cNvSpPr>
          <p:nvPr/>
        </p:nvSpPr>
        <p:spPr>
          <a:xfrm>
            <a:off x="0" y="306822"/>
            <a:ext cx="121920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4600" b="1">
                <a:solidFill>
                  <a:srgbClr val="E1BA87"/>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An Official Adobe Partner</a:t>
            </a:r>
          </a:p>
          <a:p>
            <a:pPr algn="ctr"/>
            <a:r>
              <a:rPr lang="en-US" altLang="zh-TW" sz="4600" b="1">
                <a:solidFill>
                  <a:srgbClr val="E1BA87"/>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for Video, Audio, and Image Solutions​</a:t>
            </a:r>
            <a:endParaRPr lang="en-US" altLang="zh-TW" sz="4600" b="1">
              <a:solidFill>
                <a:srgbClr val="E1BA87"/>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5" name="圖片 24">
            <a:extLst>
              <a:ext uri="{FF2B5EF4-FFF2-40B4-BE49-F238E27FC236}">
                <a16:creationId xmlns:a16="http://schemas.microsoft.com/office/drawing/2014/main" id="{43944BF3-10A4-F174-3AB4-2FBA88F343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7407" y="5461036"/>
            <a:ext cx="1928922" cy="1205790"/>
          </a:xfrm>
          <a:prstGeom prst="rect">
            <a:avLst/>
          </a:prstGeom>
          <a:ln>
            <a:noFill/>
          </a:ln>
          <a:effectLst>
            <a:outerShdw blurRad="495300" dist="279400" dir="5400000" algn="t" rotWithShape="0">
              <a:prstClr val="black">
                <a:alpha val="40000"/>
              </a:prstClr>
            </a:outerShdw>
          </a:effectLst>
        </p:spPr>
      </p:pic>
      <p:pic>
        <p:nvPicPr>
          <p:cNvPr id="26" name="圖片 25" descr="一張含有 螢幕擷取畫面, 文字, 正方形, Rectangle 的圖片&#10;&#10;自動產生的描述">
            <a:extLst>
              <a:ext uri="{FF2B5EF4-FFF2-40B4-BE49-F238E27FC236}">
                <a16:creationId xmlns:a16="http://schemas.microsoft.com/office/drawing/2014/main" id="{1F469873-4987-CC12-210C-775C38AC712B}"/>
              </a:ext>
            </a:extLst>
          </p:cNvPr>
          <p:cNvPicPr>
            <a:picLocks noChangeAspect="1"/>
          </p:cNvPicPr>
          <p:nvPr/>
        </p:nvPicPr>
        <p:blipFill rotWithShape="1">
          <a:blip r:embed="rId6">
            <a:extLst>
              <a:ext uri="{28A0092B-C50C-407E-A947-70E740481C1C}">
                <a14:useLocalDpi xmlns:a14="http://schemas.microsoft.com/office/drawing/2010/main" val="0"/>
              </a:ext>
            </a:extLst>
          </a:blip>
          <a:srcRect t="25619" r="10768"/>
          <a:stretch/>
        </p:blipFill>
        <p:spPr>
          <a:xfrm>
            <a:off x="343829" y="1840818"/>
            <a:ext cx="5249577" cy="5101046"/>
          </a:xfrm>
          <a:prstGeom prst="rect">
            <a:avLst/>
          </a:prstGeom>
        </p:spPr>
      </p:pic>
      <p:grpSp>
        <p:nvGrpSpPr>
          <p:cNvPr id="27" name="群組 26">
            <a:extLst>
              <a:ext uri="{FF2B5EF4-FFF2-40B4-BE49-F238E27FC236}">
                <a16:creationId xmlns:a16="http://schemas.microsoft.com/office/drawing/2014/main" id="{2F28A420-D917-DFE0-2C22-F7F1DD17FE8B}"/>
              </a:ext>
            </a:extLst>
          </p:cNvPr>
          <p:cNvGrpSpPr/>
          <p:nvPr/>
        </p:nvGrpSpPr>
        <p:grpSpPr>
          <a:xfrm>
            <a:off x="5874354" y="3214738"/>
            <a:ext cx="5691222" cy="435886"/>
            <a:chOff x="5604865" y="924188"/>
            <a:chExt cx="6239490" cy="621740"/>
          </a:xfrm>
        </p:grpSpPr>
        <p:pic>
          <p:nvPicPr>
            <p:cNvPr id="28" name="圖形 24">
              <a:extLst>
                <a:ext uri="{FF2B5EF4-FFF2-40B4-BE49-F238E27FC236}">
                  <a16:creationId xmlns:a16="http://schemas.microsoft.com/office/drawing/2014/main" id="{D597B799-BD4B-E500-E596-1E16B6AB03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46218" y="924188"/>
              <a:ext cx="2398137" cy="621740"/>
            </a:xfrm>
            <a:prstGeom prst="rect">
              <a:avLst/>
            </a:prstGeom>
          </p:spPr>
        </p:pic>
        <p:pic>
          <p:nvPicPr>
            <p:cNvPr id="29" name="圖形 25">
              <a:extLst>
                <a:ext uri="{FF2B5EF4-FFF2-40B4-BE49-F238E27FC236}">
                  <a16:creationId xmlns:a16="http://schemas.microsoft.com/office/drawing/2014/main" id="{58E5A430-DC87-0609-A582-E8976B1EE89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04865" y="924188"/>
              <a:ext cx="2894650" cy="521312"/>
            </a:xfrm>
            <a:prstGeom prst="rect">
              <a:avLst/>
            </a:prstGeom>
          </p:spPr>
        </p:pic>
        <p:pic>
          <p:nvPicPr>
            <p:cNvPr id="30" name="圖形 26">
              <a:extLst>
                <a:ext uri="{FF2B5EF4-FFF2-40B4-BE49-F238E27FC236}">
                  <a16:creationId xmlns:a16="http://schemas.microsoft.com/office/drawing/2014/main" id="{BFCFCC16-2624-D2BE-B41F-F7526AB4B2E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35382" y="980056"/>
              <a:ext cx="409575" cy="409575"/>
            </a:xfrm>
            <a:prstGeom prst="rect">
              <a:avLst/>
            </a:prstGeom>
          </p:spPr>
        </p:pic>
      </p:grpSp>
      <p:sp>
        <p:nvSpPr>
          <p:cNvPr id="31" name="文字方塊 30">
            <a:extLst>
              <a:ext uri="{FF2B5EF4-FFF2-40B4-BE49-F238E27FC236}">
                <a16:creationId xmlns:a16="http://schemas.microsoft.com/office/drawing/2014/main" id="{D0916E6A-F120-443A-64E9-B0A1BD559A30}"/>
              </a:ext>
            </a:extLst>
          </p:cNvPr>
          <p:cNvSpPr txBox="1"/>
          <p:nvPr/>
        </p:nvSpPr>
        <p:spPr>
          <a:xfrm>
            <a:off x="5932449" y="3832302"/>
            <a:ext cx="5623931" cy="17201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tLang="zh-TW" sz="1200">
                <a:latin typeface="Arial" panose="020B0604020202020204" pitchFamily="34" charset="0"/>
                <a:ea typeface="微軟正黑體"/>
                <a:cs typeface="Arial" panose="020B0604020202020204" pitchFamily="34" charset="0"/>
              </a:rPr>
              <a:t>QNAP NAS is the best centralized storage for Adobe users, allowing streamlined collaborative workflows on projects of all types (including photos, graphics, videos, and music). Higher file transfer performance can be achieved using a QNAP NAS with 2.5GbE, 10GbE, or Thunderbolt™ connectivity, and storage capacity can be scaled up for larger storage spaces to support your amazing creative work!​</a:t>
            </a:r>
            <a:endParaRPr lang="zh-TW" altLang="en-US">
              <a:latin typeface="Arial" panose="020B0604020202020204" pitchFamily="34" charset="0"/>
              <a:ea typeface="新細明體"/>
              <a:cs typeface="Arial" panose="020B0604020202020204" pitchFamily="34" charset="0"/>
            </a:endParaRPr>
          </a:p>
        </p:txBody>
      </p:sp>
    </p:spTree>
    <p:extLst>
      <p:ext uri="{BB962C8B-B14F-4D97-AF65-F5344CB8AC3E}">
        <p14:creationId xmlns:p14="http://schemas.microsoft.com/office/powerpoint/2010/main" val="1562316655"/>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 name="矩形 2">
            <a:extLst>
              <a:ext uri="{FF2B5EF4-FFF2-40B4-BE49-F238E27FC236}">
                <a16:creationId xmlns:a16="http://schemas.microsoft.com/office/drawing/2014/main" id="{49D4FF99-9E1B-9523-4349-D4DF3927E438}"/>
              </a:ext>
            </a:extLst>
          </p:cNvPr>
          <p:cNvSpPr/>
          <p:nvPr/>
        </p:nvSpPr>
        <p:spPr>
          <a:xfrm>
            <a:off x="423969" y="1848255"/>
            <a:ext cx="11344062" cy="50097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Google Shape;298;p34" hidden="1">
            <a:extLst>
              <a:ext uri="{FF2B5EF4-FFF2-40B4-BE49-F238E27FC236}">
                <a16:creationId xmlns:a16="http://schemas.microsoft.com/office/drawing/2014/main" id="{6F5A7FCE-BBFC-4561-97BA-2A559963D6AF}"/>
              </a:ext>
            </a:extLst>
          </p:cNvPr>
          <p:cNvSpPr txBox="1">
            <a:spLocks/>
          </p:cNvSpPr>
          <p:nvPr/>
        </p:nvSpPr>
        <p:spPr>
          <a:xfrm>
            <a:off x="5878134" y="7375924"/>
            <a:ext cx="8026727" cy="35511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Lato"/>
              <a:buAutoNum type="arabicPeriod"/>
              <a:defRPr sz="1200" b="0" i="0" u="none" strike="noStrike" cap="none">
                <a:solidFill>
                  <a:schemeClr val="dk2"/>
                </a:solidFill>
                <a:latin typeface="Lato"/>
                <a:ea typeface="Lato"/>
                <a:cs typeface="Lato"/>
                <a:sym typeface="Lato"/>
              </a:defRPr>
            </a:lvl1pPr>
            <a:lvl2pPr marL="914400" marR="0" lvl="1"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0"/>
              </a:spcBef>
              <a:spcAft>
                <a:spcPts val="0"/>
              </a:spcAft>
              <a:buClr>
                <a:schemeClr val="dk2"/>
              </a:buClr>
              <a:buSzPts val="1400"/>
              <a:buFont typeface="Lato"/>
              <a:buAutoNum type="arabicPeriod"/>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0"/>
              </a:spcBef>
              <a:spcAft>
                <a:spcPts val="0"/>
              </a:spcAft>
              <a:buClr>
                <a:schemeClr val="dk2"/>
              </a:buClr>
              <a:buSzPts val="1400"/>
              <a:buFont typeface="Lato"/>
              <a:buAutoNum type="alphaLcPeriod"/>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0"/>
              </a:spcBef>
              <a:spcAft>
                <a:spcPts val="0"/>
              </a:spcAft>
              <a:buClr>
                <a:schemeClr val="dk2"/>
              </a:buClr>
              <a:buSzPts val="1400"/>
              <a:buFont typeface="Lato"/>
              <a:buAutoNum type="romanLcPeriod"/>
              <a:defRPr sz="1400" b="0" i="0" u="none" strike="noStrike" cap="none">
                <a:solidFill>
                  <a:schemeClr val="dk2"/>
                </a:solidFill>
                <a:latin typeface="Lato"/>
                <a:ea typeface="Lato"/>
                <a:cs typeface="Lato"/>
                <a:sym typeface="Lato"/>
              </a:defRPr>
            </a:lvl9pPr>
          </a:lstStyle>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12吋短機箱可支援市面上大部分的機櫃</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TW"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內建2埠M.2(PCIe Gen 3 x1)，可提供SSD快取，加速隨機存取的速度</a:t>
            </a:r>
            <a:endPar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endParaRP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en-US" altLang="zh-TW"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PCIe Gen 3 x 8插槽，提供各式應用的高速擴充卡</a:t>
            </a:r>
          </a:p>
          <a:p>
            <a:pPr marL="239994" marR="0" lvl="0" indent="-239994" algn="l" defTabSz="914400" rtl="0" eaLnBrk="1" fontAlgn="auto" latinLnBrk="0" hangingPunct="1">
              <a:lnSpc>
                <a:spcPct val="130000"/>
              </a:lnSpc>
              <a:spcBef>
                <a:spcPts val="800"/>
              </a:spcBef>
              <a:spcAft>
                <a:spcPts val="0"/>
              </a:spcAft>
              <a:buClr>
                <a:srgbClr val="F4D088"/>
              </a:buClr>
              <a:buSzPct val="100000"/>
              <a:buFont typeface="Arial"/>
              <a:buChar char="•"/>
              <a:tabLst/>
              <a:defRPr/>
            </a:pPr>
            <a:r>
              <a:rPr kumimoji="0" lang="zh-CN" alt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雙系統靈活切換配置QTS and </a:t>
            </a:r>
            <a:r>
              <a:rPr kumimoji="0" lang="en-US" sz="2667" b="0" i="0" u="none" strike="noStrike" kern="1200" cap="none" spc="0" normalizeH="0" baseline="0" noProof="0" err="1">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QuTS</a:t>
            </a: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hero</a:t>
            </a:r>
          </a:p>
          <a:p>
            <a:pPr marL="0" marR="0" lvl="0" indent="0" algn="l" defTabSz="914400" rtl="0" eaLnBrk="1" fontAlgn="auto" latinLnBrk="0" hangingPunct="1">
              <a:lnSpc>
                <a:spcPct val="100000"/>
              </a:lnSpc>
              <a:spcBef>
                <a:spcPts val="0"/>
              </a:spcBef>
              <a:spcAft>
                <a:spcPts val="0"/>
              </a:spcAft>
              <a:buClr>
                <a:prstClr val="black"/>
              </a:buClr>
              <a:buSzPts val="1200"/>
              <a:buFont typeface="Lato"/>
              <a:buNone/>
              <a:tabLst/>
              <a:defRPr/>
            </a:pPr>
            <a:r>
              <a:rPr kumimoji="0" lang="en-US" sz="2667"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rPr>
              <a:t>  </a:t>
            </a:r>
            <a:endParaRPr kumimoji="0" lang="en-US" sz="1600" b="0" i="0" u="none" strike="noStrike" kern="1200" cap="none" spc="0" normalizeH="0" baseline="0" noProof="0">
              <a:ln>
                <a:noFill/>
              </a:ln>
              <a:solidFill>
                <a:srgbClr val="70AD47"/>
              </a:solidFill>
              <a:effectLst/>
              <a:uLnTx/>
              <a:uFillTx/>
              <a:latin typeface="Arial" panose="020B0604020202020204" pitchFamily="34" charset="0"/>
              <a:ea typeface="微軟正黑體" panose="020B0604030504040204" pitchFamily="34" charset="-120"/>
              <a:cs typeface="Lato"/>
              <a:sym typeface="Arial" panose="020B0604020202020204" pitchFamily="34" charset="0"/>
            </a:endParaRPr>
          </a:p>
        </p:txBody>
      </p:sp>
      <p:pic>
        <p:nvPicPr>
          <p:cNvPr id="35" name="圖形 34" hidden="1">
            <a:extLst>
              <a:ext uri="{FF2B5EF4-FFF2-40B4-BE49-F238E27FC236}">
                <a16:creationId xmlns:a16="http://schemas.microsoft.com/office/drawing/2014/main" id="{DE332FF3-6E37-9903-DF86-08DF98EEC1A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6442" t="22760" r="10955" b="29125"/>
          <a:stretch/>
        </p:blipFill>
        <p:spPr>
          <a:xfrm>
            <a:off x="5050643" y="4730026"/>
            <a:ext cx="2976763" cy="1705253"/>
          </a:xfrm>
          <a:prstGeom prst="rect">
            <a:avLst/>
          </a:prstGeom>
        </p:spPr>
      </p:pic>
      <p:sp>
        <p:nvSpPr>
          <p:cNvPr id="19" name="文字方塊 18">
            <a:extLst>
              <a:ext uri="{FF2B5EF4-FFF2-40B4-BE49-F238E27FC236}">
                <a16:creationId xmlns:a16="http://schemas.microsoft.com/office/drawing/2014/main" id="{2374CAD5-725E-0DDD-38E3-E9EC4A7B8E8D}"/>
              </a:ext>
            </a:extLst>
          </p:cNvPr>
          <p:cNvSpPr txBox="1"/>
          <p:nvPr/>
        </p:nvSpPr>
        <p:spPr>
          <a:xfrm>
            <a:off x="88900" y="5666317"/>
            <a:ext cx="21399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zh-TW" altLang="en-US" sz="1000">
              <a:solidFill>
                <a:srgbClr val="FFFFFF"/>
              </a:solidFill>
              <a:latin typeface="Arial" panose="020B0604020202020204" pitchFamily="34" charset="0"/>
              <a:ea typeface="新細明體"/>
              <a:cs typeface="Arial" panose="020B0604020202020204" pitchFamily="34" charset="0"/>
            </a:endParaRPr>
          </a:p>
        </p:txBody>
      </p:sp>
      <p:pic>
        <p:nvPicPr>
          <p:cNvPr id="20" name="圖片 10" descr="一張含有 圖表 的圖片&#10;&#10;自動產生的描述">
            <a:extLst>
              <a:ext uri="{FF2B5EF4-FFF2-40B4-BE49-F238E27FC236}">
                <a16:creationId xmlns:a16="http://schemas.microsoft.com/office/drawing/2014/main" id="{ECCF4E78-2B0F-C197-0060-769BEC947C15}"/>
              </a:ext>
            </a:extLst>
          </p:cNvPr>
          <p:cNvPicPr>
            <a:picLocks noChangeAspect="1"/>
          </p:cNvPicPr>
          <p:nvPr/>
        </p:nvPicPr>
        <p:blipFill>
          <a:blip r:embed="rId5"/>
          <a:stretch>
            <a:fillRect/>
          </a:stretch>
        </p:blipFill>
        <p:spPr>
          <a:xfrm>
            <a:off x="550392" y="2962175"/>
            <a:ext cx="10120387" cy="3835740"/>
          </a:xfrm>
          <a:prstGeom prst="rect">
            <a:avLst/>
          </a:prstGeom>
        </p:spPr>
      </p:pic>
      <p:sp>
        <p:nvSpPr>
          <p:cNvPr id="23" name="文字方塊 22">
            <a:extLst>
              <a:ext uri="{FF2B5EF4-FFF2-40B4-BE49-F238E27FC236}">
                <a16:creationId xmlns:a16="http://schemas.microsoft.com/office/drawing/2014/main" id="{9A62F192-DA8F-AFD1-2B10-C50EA0AC9100}"/>
              </a:ext>
            </a:extLst>
          </p:cNvPr>
          <p:cNvSpPr txBox="1"/>
          <p:nvPr/>
        </p:nvSpPr>
        <p:spPr>
          <a:xfrm>
            <a:off x="6627397" y="2625146"/>
            <a:ext cx="14467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400" b="1">
                <a:latin typeface="Arial" panose="020B0604020202020204" pitchFamily="34" charset="0"/>
                <a:ea typeface="微軟正黑體"/>
                <a:cs typeface="Arial" panose="020B0604020202020204" pitchFamily="34" charset="0"/>
              </a:rPr>
              <a:t>TBS-h574TX</a:t>
            </a:r>
            <a:endParaRPr lang="zh-TW" altLang="en-US" sz="1400" b="1">
              <a:latin typeface="Arial" panose="020B0604020202020204" pitchFamily="34" charset="0"/>
              <a:ea typeface="微軟正黑體" panose="020B0604030504040204" pitchFamily="34" charset="-120"/>
              <a:cs typeface="Arial" panose="020B0604020202020204" pitchFamily="34" charset="0"/>
            </a:endParaRPr>
          </a:p>
        </p:txBody>
      </p:sp>
      <p:sp>
        <p:nvSpPr>
          <p:cNvPr id="24" name="文字方塊 23">
            <a:extLst>
              <a:ext uri="{FF2B5EF4-FFF2-40B4-BE49-F238E27FC236}">
                <a16:creationId xmlns:a16="http://schemas.microsoft.com/office/drawing/2014/main" id="{273A9E50-25BA-3570-2B76-A646A51BCB08}"/>
              </a:ext>
            </a:extLst>
          </p:cNvPr>
          <p:cNvSpPr txBox="1"/>
          <p:nvPr/>
        </p:nvSpPr>
        <p:spPr>
          <a:xfrm>
            <a:off x="2972323" y="2590335"/>
            <a:ext cx="2291281"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1400" b="1">
                <a:latin typeface="Arial"/>
                <a:ea typeface="微軟正黑體"/>
                <a:cs typeface="Arial"/>
              </a:rPr>
              <a:t>QSW </a:t>
            </a:r>
            <a:r>
              <a:rPr lang="en-US" altLang="zh-TW" sz="1400" b="1">
                <a:latin typeface="Arial"/>
                <a:ea typeface="微軟正黑體"/>
                <a:cs typeface="Arial"/>
              </a:rPr>
              <a:t>10GbE</a:t>
            </a:r>
            <a:r>
              <a:rPr lang="zh-TW" sz="1400" b="1">
                <a:latin typeface="Arial"/>
                <a:ea typeface="微軟正黑體"/>
                <a:cs typeface="Arial"/>
              </a:rPr>
              <a:t> </a:t>
            </a:r>
            <a:r>
              <a:rPr lang="en-US" altLang="zh-TW" sz="1400" b="1">
                <a:latin typeface="Arial"/>
                <a:ea typeface="微軟正黑體"/>
                <a:cs typeface="Arial"/>
              </a:rPr>
              <a:t>Switch</a:t>
            </a:r>
            <a:endParaRPr lang="zh-TW" sz="1400" b="1">
              <a:latin typeface="Arial" panose="020B0604020202020204" pitchFamily="34" charset="0"/>
              <a:ea typeface="微軟正黑體" panose="020B0604030504040204" pitchFamily="34" charset="-120"/>
              <a:cs typeface="Arial" panose="020B0604020202020204" pitchFamily="34" charset="0"/>
            </a:endParaRPr>
          </a:p>
          <a:p>
            <a:pPr algn="ctr"/>
            <a:r>
              <a:rPr lang="en-US" sz="1400" b="1">
                <a:latin typeface="Arial" panose="020B0604020202020204" pitchFamily="34" charset="0"/>
                <a:ea typeface="微軟正黑體" panose="020B0604030504040204" pitchFamily="34" charset="-120"/>
                <a:cs typeface="Arial" panose="020B0604020202020204" pitchFamily="34" charset="0"/>
              </a:rPr>
              <a:t>QSW-3216R-8S8T</a:t>
            </a:r>
            <a:endParaRPr lang="en-US"/>
          </a:p>
          <a:p>
            <a:pPr algn="ctr"/>
            <a:endParaRPr lang="en-US" altLang="zh-TW" sz="1400" b="1">
              <a:latin typeface="Arial" panose="020B0604020202020204" pitchFamily="34" charset="0"/>
              <a:ea typeface="微軟正黑體" panose="020B0604030504040204" pitchFamily="34" charset="-120"/>
              <a:cs typeface="Arial" panose="020B0604020202020204" pitchFamily="34" charset="0"/>
            </a:endParaRPr>
          </a:p>
          <a:p>
            <a:endParaRPr lang="zh-TW" altLang="en-US" sz="2000" b="1">
              <a:latin typeface="Arial" panose="020B0604020202020204" pitchFamily="34" charset="0"/>
              <a:ea typeface="微軟正黑體" panose="020B0604030504040204" pitchFamily="34" charset="-120"/>
              <a:cs typeface="Arial" panose="020B0604020202020204" pitchFamily="34" charset="0"/>
            </a:endParaRPr>
          </a:p>
        </p:txBody>
      </p:sp>
      <p:sp>
        <p:nvSpPr>
          <p:cNvPr id="25" name="文字方塊 24">
            <a:extLst>
              <a:ext uri="{FF2B5EF4-FFF2-40B4-BE49-F238E27FC236}">
                <a16:creationId xmlns:a16="http://schemas.microsoft.com/office/drawing/2014/main" id="{B86C8E11-B221-81BB-17FA-2AAEA1FF8219}"/>
              </a:ext>
            </a:extLst>
          </p:cNvPr>
          <p:cNvSpPr txBox="1"/>
          <p:nvPr/>
        </p:nvSpPr>
        <p:spPr>
          <a:xfrm>
            <a:off x="2425455" y="6393151"/>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050">
                <a:latin typeface="Arial" panose="020B0604020202020204" pitchFamily="34" charset="0"/>
                <a:ea typeface="微軟正黑體"/>
                <a:cs typeface="Arial" panose="020B0604020202020204" pitchFamily="34" charset="0"/>
              </a:rPr>
              <a:t>FCPX &amp; Motion</a:t>
            </a:r>
          </a:p>
        </p:txBody>
      </p:sp>
      <p:sp>
        <p:nvSpPr>
          <p:cNvPr id="26" name="文字方塊 25">
            <a:extLst>
              <a:ext uri="{FF2B5EF4-FFF2-40B4-BE49-F238E27FC236}">
                <a16:creationId xmlns:a16="http://schemas.microsoft.com/office/drawing/2014/main" id="{5EC48E9D-A835-E321-6710-F13C801B9370}"/>
              </a:ext>
            </a:extLst>
          </p:cNvPr>
          <p:cNvSpPr txBox="1"/>
          <p:nvPr/>
        </p:nvSpPr>
        <p:spPr>
          <a:xfrm>
            <a:off x="5168655" y="6393151"/>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050">
                <a:latin typeface="Arial" panose="020B0604020202020204" pitchFamily="34" charset="0"/>
                <a:ea typeface="微軟正黑體"/>
                <a:cs typeface="Arial" panose="020B0604020202020204" pitchFamily="34" charset="0"/>
              </a:rPr>
              <a:t>Project for Adobe Creative Suite </a:t>
            </a:r>
          </a:p>
        </p:txBody>
      </p:sp>
      <p:sp>
        <p:nvSpPr>
          <p:cNvPr id="30" name="文字方塊 29">
            <a:extLst>
              <a:ext uri="{FF2B5EF4-FFF2-40B4-BE49-F238E27FC236}">
                <a16:creationId xmlns:a16="http://schemas.microsoft.com/office/drawing/2014/main" id="{36F4AF9A-6D22-B70C-C500-7417EA7896E6}"/>
              </a:ext>
            </a:extLst>
          </p:cNvPr>
          <p:cNvSpPr txBox="1"/>
          <p:nvPr/>
        </p:nvSpPr>
        <p:spPr>
          <a:xfrm>
            <a:off x="8277851" y="405154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b="1">
                <a:latin typeface="Arial" panose="020B0604020202020204" pitchFamily="34" charset="0"/>
                <a:ea typeface="微軟正黑體"/>
                <a:cs typeface="Arial" panose="020B0604020202020204" pitchFamily="34" charset="0"/>
              </a:rPr>
              <a:t>Backup</a:t>
            </a:r>
          </a:p>
        </p:txBody>
      </p:sp>
      <p:pic>
        <p:nvPicPr>
          <p:cNvPr id="33" name="圖片 13" descr="一張含有 電子產品, 相機 的圖片&#10;&#10;自動產生的描述">
            <a:extLst>
              <a:ext uri="{FF2B5EF4-FFF2-40B4-BE49-F238E27FC236}">
                <a16:creationId xmlns:a16="http://schemas.microsoft.com/office/drawing/2014/main" id="{647004F1-4919-6995-8159-443D748E6958}"/>
              </a:ext>
            </a:extLst>
          </p:cNvPr>
          <p:cNvPicPr>
            <a:picLocks noChangeAspect="1"/>
          </p:cNvPicPr>
          <p:nvPr/>
        </p:nvPicPr>
        <p:blipFill>
          <a:blip r:embed="rId6"/>
          <a:stretch>
            <a:fillRect/>
          </a:stretch>
        </p:blipFill>
        <p:spPr>
          <a:xfrm>
            <a:off x="10921588" y="4008755"/>
            <a:ext cx="734971" cy="704593"/>
          </a:xfrm>
          <a:prstGeom prst="rect">
            <a:avLst/>
          </a:prstGeom>
        </p:spPr>
      </p:pic>
      <p:sp>
        <p:nvSpPr>
          <p:cNvPr id="34" name="文字方塊 33">
            <a:extLst>
              <a:ext uri="{FF2B5EF4-FFF2-40B4-BE49-F238E27FC236}">
                <a16:creationId xmlns:a16="http://schemas.microsoft.com/office/drawing/2014/main" id="{4F9D047B-29B0-6279-2485-B451FFF01184}"/>
              </a:ext>
            </a:extLst>
          </p:cNvPr>
          <p:cNvSpPr txBox="1"/>
          <p:nvPr/>
        </p:nvSpPr>
        <p:spPr>
          <a:xfrm>
            <a:off x="10624338" y="4787347"/>
            <a:ext cx="1176338"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000">
                <a:latin typeface="Arial" panose="020B0604020202020204" pitchFamily="34" charset="0"/>
                <a:ea typeface="微軟正黑體" panose="020B0604030504040204" pitchFamily="34" charset="-120"/>
                <a:cs typeface="Arial" panose="020B0604020202020204" pitchFamily="34" charset="0"/>
              </a:rPr>
              <a:t>Take photos/videos and upload files to Thunderbolt NAS</a:t>
            </a:r>
            <a:endParaRPr lang="zh-TW" altLang="en-US" sz="1000">
              <a:latin typeface="Arial" panose="020B0604020202020204" pitchFamily="34" charset="0"/>
              <a:ea typeface="微軟正黑體" panose="020B0604030504040204" pitchFamily="34" charset="-120"/>
              <a:cs typeface="Arial" panose="020B0604020202020204" pitchFamily="34" charset="0"/>
            </a:endParaRPr>
          </a:p>
        </p:txBody>
      </p:sp>
      <p:grpSp>
        <p:nvGrpSpPr>
          <p:cNvPr id="11" name="群組 10">
            <a:extLst>
              <a:ext uri="{FF2B5EF4-FFF2-40B4-BE49-F238E27FC236}">
                <a16:creationId xmlns:a16="http://schemas.microsoft.com/office/drawing/2014/main" id="{A7E8A639-12E1-8B2E-E3B0-BF452ABC86D7}"/>
              </a:ext>
            </a:extLst>
          </p:cNvPr>
          <p:cNvGrpSpPr/>
          <p:nvPr/>
        </p:nvGrpSpPr>
        <p:grpSpPr>
          <a:xfrm>
            <a:off x="8818864" y="3714345"/>
            <a:ext cx="597243" cy="2198193"/>
            <a:chOff x="8818864" y="3714345"/>
            <a:chExt cx="597243" cy="2198193"/>
          </a:xfrm>
        </p:grpSpPr>
        <p:cxnSp>
          <p:nvCxnSpPr>
            <p:cNvPr id="29" name="直線單箭頭接點 28">
              <a:extLst>
                <a:ext uri="{FF2B5EF4-FFF2-40B4-BE49-F238E27FC236}">
                  <a16:creationId xmlns:a16="http://schemas.microsoft.com/office/drawing/2014/main" id="{AD584494-3115-EACA-11F9-A9E7B56C4C23}"/>
                </a:ext>
              </a:extLst>
            </p:cNvPr>
            <p:cNvCxnSpPr>
              <a:cxnSpLocks/>
            </p:cNvCxnSpPr>
            <p:nvPr/>
          </p:nvCxnSpPr>
          <p:spPr>
            <a:xfrm>
              <a:off x="9416107" y="3714345"/>
              <a:ext cx="0" cy="2198193"/>
            </a:xfrm>
            <a:prstGeom prst="straightConnector1">
              <a:avLst/>
            </a:prstGeom>
            <a:ln w="15875"/>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8880D079-E4A6-22BB-0DCD-FF04F5B32BD8}"/>
                </a:ext>
              </a:extLst>
            </p:cNvPr>
            <p:cNvCxnSpPr/>
            <p:nvPr/>
          </p:nvCxnSpPr>
          <p:spPr>
            <a:xfrm flipV="1">
              <a:off x="8818864" y="3723170"/>
              <a:ext cx="595182" cy="2060"/>
            </a:xfrm>
            <a:prstGeom prst="straightConnector1">
              <a:avLst/>
            </a:prstGeom>
            <a:ln w="15875"/>
          </p:spPr>
          <p:style>
            <a:lnRef idx="1">
              <a:schemeClr val="accent1"/>
            </a:lnRef>
            <a:fillRef idx="0">
              <a:schemeClr val="accent1"/>
            </a:fillRef>
            <a:effectRef idx="0">
              <a:schemeClr val="accent1"/>
            </a:effectRef>
            <a:fontRef idx="minor">
              <a:schemeClr val="tx1"/>
            </a:fontRef>
          </p:style>
        </p:cxnSp>
      </p:grpSp>
      <p:cxnSp>
        <p:nvCxnSpPr>
          <p:cNvPr id="42" name="直線單箭頭接點 41">
            <a:extLst>
              <a:ext uri="{FF2B5EF4-FFF2-40B4-BE49-F238E27FC236}">
                <a16:creationId xmlns:a16="http://schemas.microsoft.com/office/drawing/2014/main" id="{5FDB0DB9-5685-ED08-2999-F4AB6479AFC8}"/>
              </a:ext>
            </a:extLst>
          </p:cNvPr>
          <p:cNvCxnSpPr>
            <a:cxnSpLocks/>
          </p:cNvCxnSpPr>
          <p:nvPr/>
        </p:nvCxnSpPr>
        <p:spPr>
          <a:xfrm flipV="1">
            <a:off x="7663544" y="3840390"/>
            <a:ext cx="0" cy="698952"/>
          </a:xfrm>
          <a:prstGeom prst="straightConnector1">
            <a:avLst/>
          </a:prstGeom>
          <a:ln w="158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02A5DB4C-3AD3-420D-D186-B1F6E8EF08CF}"/>
              </a:ext>
            </a:extLst>
          </p:cNvPr>
          <p:cNvCxnSpPr/>
          <p:nvPr/>
        </p:nvCxnSpPr>
        <p:spPr>
          <a:xfrm>
            <a:off x="7654017" y="4540704"/>
            <a:ext cx="3113315" cy="0"/>
          </a:xfrm>
          <a:prstGeom prst="straightConnector1">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sp>
        <p:nvSpPr>
          <p:cNvPr id="44" name="矩形 43">
            <a:extLst>
              <a:ext uri="{FF2B5EF4-FFF2-40B4-BE49-F238E27FC236}">
                <a16:creationId xmlns:a16="http://schemas.microsoft.com/office/drawing/2014/main" id="{ECDABB6E-40F7-5311-768D-31D09B8A6FBE}"/>
              </a:ext>
            </a:extLst>
          </p:cNvPr>
          <p:cNvSpPr/>
          <p:nvPr/>
        </p:nvSpPr>
        <p:spPr>
          <a:xfrm>
            <a:off x="643581" y="4376351"/>
            <a:ext cx="790754" cy="848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45" name="矩形 44">
            <a:extLst>
              <a:ext uri="{FF2B5EF4-FFF2-40B4-BE49-F238E27FC236}">
                <a16:creationId xmlns:a16="http://schemas.microsoft.com/office/drawing/2014/main" id="{1682E6E8-1A63-5F87-E9DD-A39D8B264E35}"/>
              </a:ext>
            </a:extLst>
          </p:cNvPr>
          <p:cNvSpPr/>
          <p:nvPr/>
        </p:nvSpPr>
        <p:spPr>
          <a:xfrm>
            <a:off x="1376826" y="4879558"/>
            <a:ext cx="1408980" cy="5032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46" name="文字方塊 45">
            <a:extLst>
              <a:ext uri="{FF2B5EF4-FFF2-40B4-BE49-F238E27FC236}">
                <a16:creationId xmlns:a16="http://schemas.microsoft.com/office/drawing/2014/main" id="{E9569DF3-C9F1-97FA-3159-7A8AB4248139}"/>
              </a:ext>
            </a:extLst>
          </p:cNvPr>
          <p:cNvSpPr txBox="1"/>
          <p:nvPr/>
        </p:nvSpPr>
        <p:spPr>
          <a:xfrm>
            <a:off x="736942" y="4970699"/>
            <a:ext cx="232101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050">
                <a:latin typeface="Arial" panose="020B0604020202020204" pitchFamily="34" charset="0"/>
                <a:ea typeface="微軟正黑體"/>
                <a:cs typeface="Arial" panose="020B0604020202020204" pitchFamily="34" charset="0"/>
              </a:rPr>
              <a:t>DaVinci Resolve + PostgreSQL</a:t>
            </a:r>
          </a:p>
        </p:txBody>
      </p:sp>
      <p:sp>
        <p:nvSpPr>
          <p:cNvPr id="4" name="Google Shape;309;p35">
            <a:extLst>
              <a:ext uri="{FF2B5EF4-FFF2-40B4-BE49-F238E27FC236}">
                <a16:creationId xmlns:a16="http://schemas.microsoft.com/office/drawing/2014/main" id="{8AAA261F-95D1-B40F-B06B-9A2C1425FFF9}"/>
              </a:ext>
            </a:extLst>
          </p:cNvPr>
          <p:cNvSpPr txBox="1">
            <a:spLocks/>
          </p:cNvSpPr>
          <p:nvPr/>
        </p:nvSpPr>
        <p:spPr>
          <a:xfrm>
            <a:off x="0" y="-225307"/>
            <a:ext cx="12192000" cy="2405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200"/>
              </a:lnSpc>
            </a:pPr>
            <a:r>
              <a:rPr lang="en-US" altLang="zh-TW" sz="4200" b="1">
                <a:solidFill>
                  <a:srgbClr val="E1BA87"/>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Complete Solutions to Create a High-speed, Efficient and Secure Collaboration Environment for Mac</a:t>
            </a:r>
            <a:r>
              <a:rPr lang="en-US" altLang="zh-TW" sz="4200" b="1" baseline="30000">
                <a:solidFill>
                  <a:srgbClr val="E1BA87"/>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4200" b="1">
                <a:solidFill>
                  <a:srgbClr val="E1BA87"/>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and Windows</a:t>
            </a:r>
            <a:r>
              <a:rPr lang="en-US" altLang="zh-TW" sz="4200" b="1" baseline="30000">
                <a:solidFill>
                  <a:srgbClr val="E1BA87"/>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endParaRPr lang="en-US" altLang="zh-TW" sz="4200" b="1" baseline="30000">
              <a:solidFill>
                <a:srgbClr val="E1BA87"/>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9" name="圖片 8">
            <a:extLst>
              <a:ext uri="{FF2B5EF4-FFF2-40B4-BE49-F238E27FC236}">
                <a16:creationId xmlns:a16="http://schemas.microsoft.com/office/drawing/2014/main" id="{F534CB79-4162-890B-CDD1-A285D79F87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13716" y="2754035"/>
            <a:ext cx="1764405" cy="1102949"/>
          </a:xfrm>
          <a:prstGeom prst="rect">
            <a:avLst/>
          </a:prstGeom>
          <a:ln>
            <a:noFill/>
          </a:ln>
          <a:effectLst>
            <a:outerShdw blurRad="495300" dist="279400" dir="5400000" algn="t" rotWithShape="0">
              <a:prstClr val="black">
                <a:alpha val="40000"/>
              </a:prstClr>
            </a:outerShdw>
          </a:effectLst>
        </p:spPr>
      </p:pic>
      <p:pic>
        <p:nvPicPr>
          <p:cNvPr id="12" name="圖片 7">
            <a:extLst>
              <a:ext uri="{FF2B5EF4-FFF2-40B4-BE49-F238E27FC236}">
                <a16:creationId xmlns:a16="http://schemas.microsoft.com/office/drawing/2014/main" id="{FFE7BF13-FE53-04CD-DF63-B81126EE99CE}"/>
              </a:ext>
            </a:extLst>
          </p:cNvPr>
          <p:cNvPicPr>
            <a:picLocks noChangeAspect="1"/>
          </p:cNvPicPr>
          <p:nvPr/>
        </p:nvPicPr>
        <p:blipFill>
          <a:blip r:embed="rId8"/>
          <a:stretch>
            <a:fillRect/>
          </a:stretch>
        </p:blipFill>
        <p:spPr>
          <a:xfrm>
            <a:off x="8394437" y="3433376"/>
            <a:ext cx="607484" cy="607484"/>
          </a:xfrm>
          <a:prstGeom prst="rect">
            <a:avLst/>
          </a:prstGeom>
        </p:spPr>
      </p:pic>
      <p:grpSp>
        <p:nvGrpSpPr>
          <p:cNvPr id="15" name="群組 14">
            <a:extLst>
              <a:ext uri="{FF2B5EF4-FFF2-40B4-BE49-F238E27FC236}">
                <a16:creationId xmlns:a16="http://schemas.microsoft.com/office/drawing/2014/main" id="{66464FA5-DB39-ACBD-927F-85AC576AA98C}"/>
              </a:ext>
            </a:extLst>
          </p:cNvPr>
          <p:cNvGrpSpPr/>
          <p:nvPr/>
        </p:nvGrpSpPr>
        <p:grpSpPr>
          <a:xfrm>
            <a:off x="8178122" y="2242883"/>
            <a:ext cx="3392180" cy="1550002"/>
            <a:chOff x="8178122" y="2041260"/>
            <a:chExt cx="3392180" cy="1550002"/>
          </a:xfrm>
        </p:grpSpPr>
        <p:grpSp>
          <p:nvGrpSpPr>
            <p:cNvPr id="6" name="群組 5">
              <a:extLst>
                <a:ext uri="{FF2B5EF4-FFF2-40B4-BE49-F238E27FC236}">
                  <a16:creationId xmlns:a16="http://schemas.microsoft.com/office/drawing/2014/main" id="{BF399329-7916-1F87-D91F-4B3C63FC5509}"/>
                </a:ext>
              </a:extLst>
            </p:cNvPr>
            <p:cNvGrpSpPr/>
            <p:nvPr/>
          </p:nvGrpSpPr>
          <p:grpSpPr>
            <a:xfrm>
              <a:off x="8277851" y="2704648"/>
              <a:ext cx="2587454" cy="435428"/>
              <a:chOff x="8448675" y="2704648"/>
              <a:chExt cx="2416629" cy="435428"/>
            </a:xfrm>
          </p:grpSpPr>
          <p:cxnSp>
            <p:nvCxnSpPr>
              <p:cNvPr id="36" name="直線單箭頭接點 35">
                <a:extLst>
                  <a:ext uri="{FF2B5EF4-FFF2-40B4-BE49-F238E27FC236}">
                    <a16:creationId xmlns:a16="http://schemas.microsoft.com/office/drawing/2014/main" id="{F58BC782-77CA-326E-5B01-B38A6EA42E15}"/>
                  </a:ext>
                </a:extLst>
              </p:cNvPr>
              <p:cNvCxnSpPr/>
              <p:nvPr/>
            </p:nvCxnSpPr>
            <p:spPr>
              <a:xfrm flipH="1" flipV="1">
                <a:off x="8448675" y="3129191"/>
                <a:ext cx="2416629" cy="10885"/>
              </a:xfrm>
              <a:prstGeom prst="straightConnector1">
                <a:avLst/>
              </a:prstGeom>
              <a:ln w="15875">
                <a:solidFill>
                  <a:srgbClr val="293FE3"/>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CE782720-05E2-6639-0300-245F1FE22ACA}"/>
                  </a:ext>
                </a:extLst>
              </p:cNvPr>
              <p:cNvCxnSpPr>
                <a:cxnSpLocks/>
              </p:cNvCxnSpPr>
              <p:nvPr/>
            </p:nvCxnSpPr>
            <p:spPr>
              <a:xfrm flipH="1" flipV="1">
                <a:off x="8448675" y="2704648"/>
                <a:ext cx="2416629" cy="10885"/>
              </a:xfrm>
              <a:prstGeom prst="straightConnector1">
                <a:avLst/>
              </a:prstGeom>
              <a:ln w="15875">
                <a:solidFill>
                  <a:srgbClr val="293FE3"/>
                </a:solidFill>
                <a:tailEnd type="triangle"/>
              </a:ln>
            </p:spPr>
            <p:style>
              <a:lnRef idx="1">
                <a:schemeClr val="accent1"/>
              </a:lnRef>
              <a:fillRef idx="0">
                <a:schemeClr val="accent1"/>
              </a:fillRef>
              <a:effectRef idx="0">
                <a:schemeClr val="accent1"/>
              </a:effectRef>
              <a:fontRef idx="minor">
                <a:schemeClr val="tx1"/>
              </a:fontRef>
            </p:style>
          </p:cxnSp>
        </p:grpSp>
        <p:pic>
          <p:nvPicPr>
            <p:cNvPr id="38" name="圖片 10" descr="一張含有 網站 的圖片&#10;&#10;自動產生的描述">
              <a:extLst>
                <a:ext uri="{FF2B5EF4-FFF2-40B4-BE49-F238E27FC236}">
                  <a16:creationId xmlns:a16="http://schemas.microsoft.com/office/drawing/2014/main" id="{DDD4F014-00D6-BD21-BE53-83CAAE6AB8DA}"/>
                </a:ext>
              </a:extLst>
            </p:cNvPr>
            <p:cNvPicPr>
              <a:picLocks noChangeAspect="1"/>
            </p:cNvPicPr>
            <p:nvPr/>
          </p:nvPicPr>
          <p:blipFill>
            <a:blip r:embed="rId9"/>
            <a:stretch>
              <a:fillRect/>
            </a:stretch>
          </p:blipFill>
          <p:spPr>
            <a:xfrm>
              <a:off x="10478566" y="2041260"/>
              <a:ext cx="1091736" cy="780943"/>
            </a:xfrm>
            <a:prstGeom prst="rect">
              <a:avLst/>
            </a:prstGeom>
          </p:spPr>
        </p:pic>
        <p:sp>
          <p:nvSpPr>
            <p:cNvPr id="40" name="文字方塊 39">
              <a:extLst>
                <a:ext uri="{FF2B5EF4-FFF2-40B4-BE49-F238E27FC236}">
                  <a16:creationId xmlns:a16="http://schemas.microsoft.com/office/drawing/2014/main" id="{0098DE6E-DB6A-3948-4817-94541E6CF5CE}"/>
                </a:ext>
              </a:extLst>
            </p:cNvPr>
            <p:cNvSpPr txBox="1"/>
            <p:nvPr/>
          </p:nvSpPr>
          <p:spPr>
            <a:xfrm>
              <a:off x="8178122" y="2253462"/>
              <a:ext cx="21964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000">
                  <a:latin typeface="Arial" panose="020B0604020202020204" pitchFamily="34" charset="0"/>
                  <a:ea typeface="微軟正黑體" panose="020B0604030504040204" pitchFamily="34" charset="-120"/>
                  <a:cs typeface="Arial" panose="020B0604020202020204" pitchFamily="34" charset="0"/>
                </a:rPr>
                <a:t>Edit videos simultaneously via Thunderbolt</a:t>
              </a:r>
              <a:endParaRPr lang="zh-TW" altLang="en-US" sz="1000">
                <a:latin typeface="Arial" panose="020B0604020202020204" pitchFamily="34" charset="0"/>
                <a:ea typeface="微軟正黑體" panose="020B0604030504040204" pitchFamily="34" charset="-120"/>
                <a:cs typeface="Arial" panose="020B0604020202020204" pitchFamily="34" charset="0"/>
              </a:endParaRPr>
            </a:p>
          </p:txBody>
        </p:sp>
        <p:pic>
          <p:nvPicPr>
            <p:cNvPr id="41" name="圖片 17" descr="一張含有 文字, 簽名、標誌 的圖片&#10;&#10;自動產生的描述">
              <a:extLst>
                <a:ext uri="{FF2B5EF4-FFF2-40B4-BE49-F238E27FC236}">
                  <a16:creationId xmlns:a16="http://schemas.microsoft.com/office/drawing/2014/main" id="{6E05029A-130F-D0B3-DB99-267DE662016D}"/>
                </a:ext>
              </a:extLst>
            </p:cNvPr>
            <p:cNvPicPr>
              <a:picLocks noChangeAspect="1"/>
            </p:cNvPicPr>
            <p:nvPr/>
          </p:nvPicPr>
          <p:blipFill>
            <a:blip r:embed="rId10"/>
            <a:stretch>
              <a:fillRect/>
            </a:stretch>
          </p:blipFill>
          <p:spPr>
            <a:xfrm>
              <a:off x="9210075" y="2704648"/>
              <a:ext cx="342477" cy="413094"/>
            </a:xfrm>
            <a:prstGeom prst="rect">
              <a:avLst/>
            </a:prstGeom>
          </p:spPr>
        </p:pic>
        <p:pic>
          <p:nvPicPr>
            <p:cNvPr id="14" name="圖片 9" descr="一張含有 文字, 室內, 電子產品, 電腦 的圖片&#10;&#10;自動產生的描述">
              <a:extLst>
                <a:ext uri="{FF2B5EF4-FFF2-40B4-BE49-F238E27FC236}">
                  <a16:creationId xmlns:a16="http://schemas.microsoft.com/office/drawing/2014/main" id="{1EE6E7BD-B1DE-63BB-15C9-E41B9CB1D32B}"/>
                </a:ext>
              </a:extLst>
            </p:cNvPr>
            <p:cNvPicPr>
              <a:picLocks noChangeAspect="1"/>
            </p:cNvPicPr>
            <p:nvPr/>
          </p:nvPicPr>
          <p:blipFill>
            <a:blip r:embed="rId11"/>
            <a:stretch>
              <a:fillRect/>
            </a:stretch>
          </p:blipFill>
          <p:spPr>
            <a:xfrm>
              <a:off x="10481215" y="2879460"/>
              <a:ext cx="1087911" cy="711802"/>
            </a:xfrm>
            <a:prstGeom prst="rect">
              <a:avLst/>
            </a:prstGeom>
            <a:ln>
              <a:noFill/>
            </a:ln>
            <a:effectLst>
              <a:outerShdw blurRad="292100" dist="139700" dir="2700000" algn="tl" rotWithShape="0">
                <a:srgbClr val="333333">
                  <a:alpha val="65000"/>
                </a:srgbClr>
              </a:outerShdw>
            </a:effectLst>
          </p:spPr>
        </p:pic>
      </p:grpSp>
      <p:pic>
        <p:nvPicPr>
          <p:cNvPr id="5" name="圖片 4" descr="一張含有 電子產品, 螢幕擷取畫面, 電路, 控制 的圖片&#10;&#10;自動產生的描述">
            <a:extLst>
              <a:ext uri="{FF2B5EF4-FFF2-40B4-BE49-F238E27FC236}">
                <a16:creationId xmlns:a16="http://schemas.microsoft.com/office/drawing/2014/main" id="{73B4B552-D056-00ED-CB74-67BF0D2330EB}"/>
              </a:ext>
            </a:extLst>
          </p:cNvPr>
          <p:cNvPicPr>
            <a:picLocks noChangeAspect="1"/>
          </p:cNvPicPr>
          <p:nvPr/>
        </p:nvPicPr>
        <p:blipFill>
          <a:blip r:embed="rId12"/>
          <a:stretch>
            <a:fillRect/>
          </a:stretch>
        </p:blipFill>
        <p:spPr>
          <a:xfrm>
            <a:off x="2748951" y="2533128"/>
            <a:ext cx="2629828" cy="1654097"/>
          </a:xfrm>
          <a:prstGeom prst="rect">
            <a:avLst/>
          </a:prstGeom>
        </p:spPr>
      </p:pic>
    </p:spTree>
    <p:extLst>
      <p:ext uri="{BB962C8B-B14F-4D97-AF65-F5344CB8AC3E}">
        <p14:creationId xmlns:p14="http://schemas.microsoft.com/office/powerpoint/2010/main" val="3092763410"/>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62A56461-298A-7F0E-50FB-67A5FDB6CEF4}"/>
              </a:ext>
            </a:extLst>
          </p:cNvPr>
          <p:cNvSpPr/>
          <p:nvPr/>
        </p:nvSpPr>
        <p:spPr>
          <a:xfrm rot="10800000">
            <a:off x="0" y="0"/>
            <a:ext cx="12191999" cy="4902740"/>
          </a:xfrm>
          <a:prstGeom prst="rect">
            <a:avLst/>
          </a:prstGeom>
          <a:gradFill>
            <a:gsLst>
              <a:gs pos="0">
                <a:schemeClr val="tx1">
                  <a:alpha val="0"/>
                </a:schemeClr>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5" name="矩形 4">
            <a:extLst>
              <a:ext uri="{FF2B5EF4-FFF2-40B4-BE49-F238E27FC236}">
                <a16:creationId xmlns:a16="http://schemas.microsoft.com/office/drawing/2014/main" id="{F7F3BDB2-E411-09ED-1A9A-B024936FE43A}"/>
              </a:ext>
            </a:extLst>
          </p:cNvPr>
          <p:cNvSpPr/>
          <p:nvPr/>
        </p:nvSpPr>
        <p:spPr>
          <a:xfrm>
            <a:off x="6731539" y="0"/>
            <a:ext cx="5460461" cy="6858001"/>
          </a:xfrm>
          <a:prstGeom prst="rect">
            <a:avLst/>
          </a:prstGeom>
          <a:solidFill>
            <a:schemeClr val="tx1">
              <a:lumMod val="95000"/>
              <a:lumOff val="5000"/>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 name="文字方塊 5">
            <a:extLst>
              <a:ext uri="{FF2B5EF4-FFF2-40B4-BE49-F238E27FC236}">
                <a16:creationId xmlns:a16="http://schemas.microsoft.com/office/drawing/2014/main" id="{74FF805F-6521-4307-B6BF-1A0874627BC2}"/>
              </a:ext>
            </a:extLst>
          </p:cNvPr>
          <p:cNvSpPr txBox="1"/>
          <p:nvPr/>
        </p:nvSpPr>
        <p:spPr>
          <a:xfrm>
            <a:off x="1" y="444247"/>
            <a:ext cx="12191998" cy="707886"/>
          </a:xfrm>
          <a:prstGeom prst="rect">
            <a:avLst/>
          </a:prstGeom>
          <a:noFill/>
        </p:spPr>
        <p:txBody>
          <a:bodyPr wrap="square" rtlCol="0">
            <a:spAutoFit/>
          </a:bodyPr>
          <a:lstStyle/>
          <a:p>
            <a:pPr algn="ctr"/>
            <a:r>
              <a:rPr lang="en-US" altLang="zh-TW" sz="4000" b="1">
                <a:solidFill>
                  <a:srgbClr val="E1BA87"/>
                </a:solidFill>
                <a:latin typeface="Arial" panose="020B0604020202020204" pitchFamily="34" charset="0"/>
                <a:ea typeface="微軟正黑體" panose="020B0604030504040204" pitchFamily="34" charset="-120"/>
                <a:cs typeface="Arial" panose="020B0604020202020204" pitchFamily="34" charset="0"/>
              </a:rPr>
              <a:t>Compact and Durable Metal Case Design</a:t>
            </a:r>
            <a:endParaRPr lang="zh-TW" altLang="en-US" sz="4000" b="1">
              <a:solidFill>
                <a:srgbClr val="E1BA87"/>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7" name="圖形 12">
            <a:extLst>
              <a:ext uri="{FF2B5EF4-FFF2-40B4-BE49-F238E27FC236}">
                <a16:creationId xmlns:a16="http://schemas.microsoft.com/office/drawing/2014/main" id="{C96F6D7C-AC78-CE66-A843-4D33EA9E4B5F}"/>
              </a:ext>
            </a:extLst>
          </p:cNvPr>
          <p:cNvPicPr>
            <a:picLocks noChangeAspect="1"/>
          </p:cNvPicPr>
          <p:nvPr/>
        </p:nvPicPr>
        <p:blipFill>
          <a:blip r:embed="rId3"/>
          <a:stretch>
            <a:fillRect/>
          </a:stretch>
        </p:blipFill>
        <p:spPr>
          <a:xfrm>
            <a:off x="7683833" y="3650883"/>
            <a:ext cx="3137650" cy="3207118"/>
          </a:xfrm>
          <a:prstGeom prst="rect">
            <a:avLst/>
          </a:prstGeom>
        </p:spPr>
      </p:pic>
      <p:sp>
        <p:nvSpPr>
          <p:cNvPr id="8" name="文字方塊 7">
            <a:extLst>
              <a:ext uri="{FF2B5EF4-FFF2-40B4-BE49-F238E27FC236}">
                <a16:creationId xmlns:a16="http://schemas.microsoft.com/office/drawing/2014/main" id="{152B73F7-4670-A036-346F-F20B8097EB78}"/>
              </a:ext>
            </a:extLst>
          </p:cNvPr>
          <p:cNvSpPr txBox="1"/>
          <p:nvPr/>
        </p:nvSpPr>
        <p:spPr>
          <a:xfrm>
            <a:off x="7537918" y="2503365"/>
            <a:ext cx="452345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4000" b="1">
                <a:solidFill>
                  <a:srgbClr val="6EFF76"/>
                </a:solidFill>
                <a:latin typeface="Arial" panose="020B0604020202020204" pitchFamily="34" charset="0"/>
                <a:ea typeface="新細明體"/>
                <a:cs typeface="Arial" panose="020B0604020202020204" pitchFamily="34" charset="0"/>
              </a:rPr>
              <a:t>2.24</a:t>
            </a:r>
            <a:r>
              <a:rPr lang="zh-TW" altLang="en-US" sz="4000" b="1">
                <a:solidFill>
                  <a:srgbClr val="6EFF76"/>
                </a:solidFill>
                <a:latin typeface="Arial" panose="020B0604020202020204" pitchFamily="34" charset="0"/>
                <a:ea typeface="新細明體"/>
                <a:cs typeface="Arial" panose="020B0604020202020204" pitchFamily="34" charset="0"/>
              </a:rPr>
              <a:t> </a:t>
            </a:r>
            <a:r>
              <a:rPr lang="en-US" altLang="zh-TW" sz="2400" b="1">
                <a:solidFill>
                  <a:srgbClr val="6EFF76"/>
                </a:solidFill>
                <a:latin typeface="Arial" panose="020B0604020202020204" pitchFamily="34" charset="0"/>
                <a:ea typeface="微軟正黑體 Light"/>
                <a:cs typeface="Arial" panose="020B0604020202020204" pitchFamily="34" charset="0"/>
              </a:rPr>
              <a:t>kg</a:t>
            </a:r>
            <a:r>
              <a:rPr lang="en-US" altLang="zh-TW" sz="2400" b="1">
                <a:solidFill>
                  <a:srgbClr val="6EFF76"/>
                </a:solidFill>
                <a:latin typeface="Arial" panose="020B0604020202020204" pitchFamily="34" charset="0"/>
                <a:ea typeface="新細明體"/>
                <a:cs typeface="Arial" panose="020B0604020202020204" pitchFamily="34" charset="0"/>
              </a:rPr>
              <a:t> </a:t>
            </a:r>
            <a:r>
              <a:rPr lang="en-US" altLang="zh-TW" sz="4000" b="1">
                <a:solidFill>
                  <a:srgbClr val="6EFF76"/>
                </a:solidFill>
                <a:latin typeface="Arial" panose="020B0604020202020204" pitchFamily="34" charset="0"/>
                <a:ea typeface="新細明體"/>
                <a:cs typeface="Arial" panose="020B0604020202020204" pitchFamily="34" charset="0"/>
              </a:rPr>
              <a:t>/ 4.94</a:t>
            </a:r>
            <a:r>
              <a:rPr lang="zh-TW" altLang="en-US" sz="2400" b="1">
                <a:solidFill>
                  <a:srgbClr val="6EFF76"/>
                </a:solidFill>
                <a:latin typeface="Arial" panose="020B0604020202020204" pitchFamily="34" charset="0"/>
                <a:ea typeface="新細明體"/>
                <a:cs typeface="Arial" panose="020B0604020202020204" pitchFamily="34" charset="0"/>
              </a:rPr>
              <a:t> </a:t>
            </a:r>
            <a:r>
              <a:rPr lang="en-US" altLang="zh-TW" sz="2400" b="1" err="1">
                <a:solidFill>
                  <a:srgbClr val="6EFF76"/>
                </a:solidFill>
                <a:latin typeface="Arial" panose="020B0604020202020204" pitchFamily="34" charset="0"/>
                <a:ea typeface="微軟正黑體"/>
                <a:cs typeface="Arial" panose="020B0604020202020204" pitchFamily="34" charset="0"/>
              </a:rPr>
              <a:t>lbs</a:t>
            </a:r>
            <a:endParaRPr lang="en-US" altLang="zh-TW" sz="2400" b="1">
              <a:solidFill>
                <a:srgbClr val="6EFF76"/>
              </a:solidFill>
              <a:latin typeface="Arial" panose="020B0604020202020204" pitchFamily="34" charset="0"/>
              <a:ea typeface="微軟正黑體"/>
              <a:cs typeface="Arial" panose="020B0604020202020204" pitchFamily="34" charset="0"/>
            </a:endParaRPr>
          </a:p>
          <a:p>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Light weight. Take it everywhere!</a:t>
            </a:r>
          </a:p>
        </p:txBody>
      </p:sp>
      <p:sp>
        <p:nvSpPr>
          <p:cNvPr id="9" name="文字方塊 8">
            <a:extLst>
              <a:ext uri="{FF2B5EF4-FFF2-40B4-BE49-F238E27FC236}">
                <a16:creationId xmlns:a16="http://schemas.microsoft.com/office/drawing/2014/main" id="{68F6401B-4D75-5E63-1B33-F1D405744290}"/>
              </a:ext>
            </a:extLst>
          </p:cNvPr>
          <p:cNvSpPr txBox="1"/>
          <p:nvPr/>
        </p:nvSpPr>
        <p:spPr>
          <a:xfrm>
            <a:off x="7953117" y="4652539"/>
            <a:ext cx="2838503" cy="14927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a:solidFill>
                  <a:srgbClr val="6EFF76"/>
                </a:solidFill>
                <a:latin typeface="Arial" panose="020B0604020202020204" pitchFamily="34" charset="0"/>
                <a:ea typeface="微軟正黑體"/>
                <a:cs typeface="Arial" panose="020B0604020202020204" pitchFamily="34" charset="0"/>
              </a:rPr>
              <a:t>Small size &amp;</a:t>
            </a:r>
          </a:p>
          <a:p>
            <a:r>
              <a:rPr lang="en-US" altLang="zh-TW" sz="2000" b="1">
                <a:solidFill>
                  <a:srgbClr val="6EFF76"/>
                </a:solidFill>
                <a:latin typeface="Arial" panose="020B0604020202020204" pitchFamily="34" charset="0"/>
                <a:ea typeface="微軟正黑體"/>
                <a:cs typeface="Arial" panose="020B0604020202020204" pitchFamily="34" charset="0"/>
              </a:rPr>
              <a:t>space saving</a:t>
            </a:r>
          </a:p>
          <a:p>
            <a:r>
              <a:rPr lang="en-US" altLang="zh-TW">
                <a:solidFill>
                  <a:schemeClr val="bg1"/>
                </a:solidFill>
                <a:latin typeface="Arial" panose="020B0604020202020204" pitchFamily="34" charset="0"/>
                <a:ea typeface="新細明體"/>
                <a:cs typeface="Arial" panose="020B0604020202020204" pitchFamily="34" charset="0"/>
              </a:rPr>
              <a:t>60 x 215 x 199 mm</a:t>
            </a:r>
          </a:p>
          <a:p>
            <a:r>
              <a:rPr lang="en-US" altLang="zh-TW">
                <a:solidFill>
                  <a:schemeClr val="bg1"/>
                </a:solidFill>
                <a:latin typeface="Arial" panose="020B0604020202020204" pitchFamily="34" charset="0"/>
                <a:ea typeface="新細明體"/>
                <a:cs typeface="Arial" panose="020B0604020202020204" pitchFamily="34" charset="0"/>
              </a:rPr>
              <a:t>2.36 x 8.46 x 7.83 inch </a:t>
            </a:r>
            <a:br>
              <a:rPr lang="en-US" altLang="zh-TW">
                <a:solidFill>
                  <a:schemeClr val="bg1"/>
                </a:solidFill>
                <a:latin typeface="Arial" panose="020B0604020202020204" pitchFamily="34" charset="0"/>
                <a:ea typeface="新細明體"/>
                <a:cs typeface="Arial" panose="020B0604020202020204" pitchFamily="34" charset="0"/>
              </a:rPr>
            </a:br>
            <a:r>
              <a:rPr lang="en-US" altLang="zh-TW" sz="1500">
                <a:solidFill>
                  <a:schemeClr val="bg1"/>
                </a:solidFill>
                <a:latin typeface="Arial" panose="020B0604020202020204" pitchFamily="34" charset="0"/>
                <a:ea typeface="新細明體"/>
                <a:cs typeface="Arial" panose="020B0604020202020204" pitchFamily="34" charset="0"/>
              </a:rPr>
              <a:t>(H x W x D)</a:t>
            </a:r>
          </a:p>
        </p:txBody>
      </p:sp>
    </p:spTree>
    <p:extLst>
      <p:ext uri="{BB962C8B-B14F-4D97-AF65-F5344CB8AC3E}">
        <p14:creationId xmlns:p14="http://schemas.microsoft.com/office/powerpoint/2010/main" val="3749445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字方塊 27">
            <a:extLst>
              <a:ext uri="{FF2B5EF4-FFF2-40B4-BE49-F238E27FC236}">
                <a16:creationId xmlns:a16="http://schemas.microsoft.com/office/drawing/2014/main" id="{ADC53D77-E6F3-BCEC-E01A-703703B1DD08}"/>
              </a:ext>
            </a:extLst>
          </p:cNvPr>
          <p:cNvSpPr txBox="1"/>
          <p:nvPr/>
        </p:nvSpPr>
        <p:spPr>
          <a:xfrm>
            <a:off x="617347" y="409941"/>
            <a:ext cx="11177386" cy="800219"/>
          </a:xfrm>
          <a:prstGeom prst="rect">
            <a:avLst/>
          </a:prstGeom>
          <a:noFill/>
        </p:spPr>
        <p:txBody>
          <a:bodyPr wrap="square" lIns="91440" tIns="45720" rIns="91440" bIns="45720" rtlCol="0" anchor="t">
            <a:spAutoFit/>
          </a:bodyPr>
          <a:lstStyle/>
          <a:p>
            <a:pPr algn="ctr"/>
            <a:r>
              <a:rPr lang="en-US" altLang="zh-TW" sz="4600" b="1">
                <a:solidFill>
                  <a:srgbClr val="E1BA87"/>
                </a:solidFill>
                <a:latin typeface="Arial"/>
                <a:ea typeface="微軟正黑體"/>
                <a:cs typeface="Arial"/>
              </a:rPr>
              <a:t>TBS-h574TX Specifications</a:t>
            </a:r>
            <a:endParaRPr lang="en-US" altLang="zh-TW" sz="4600" b="1">
              <a:solidFill>
                <a:srgbClr val="E1BA87"/>
              </a:solidFill>
              <a:latin typeface="Arial" panose="020B0604020202020204" pitchFamily="34" charset="0"/>
              <a:ea typeface="微軟正黑體" panose="020B0604030504040204" pitchFamily="34" charset="-120"/>
              <a:cs typeface="Arial" panose="020B0604020202020204" pitchFamily="34" charset="0"/>
            </a:endParaRPr>
          </a:p>
        </p:txBody>
      </p:sp>
      <p:graphicFrame>
        <p:nvGraphicFramePr>
          <p:cNvPr id="3" name="表格 2">
            <a:extLst>
              <a:ext uri="{FF2B5EF4-FFF2-40B4-BE49-F238E27FC236}">
                <a16:creationId xmlns:a16="http://schemas.microsoft.com/office/drawing/2014/main" id="{B921F3D9-C55C-BA88-EEAF-251C0336D4AC}"/>
              </a:ext>
            </a:extLst>
          </p:cNvPr>
          <p:cNvGraphicFramePr>
            <a:graphicFrameLocks noGrp="1"/>
          </p:cNvGraphicFramePr>
          <p:nvPr>
            <p:extLst>
              <p:ext uri="{D42A27DB-BD31-4B8C-83A1-F6EECF244321}">
                <p14:modId xmlns:p14="http://schemas.microsoft.com/office/powerpoint/2010/main" val="3794098674"/>
              </p:ext>
            </p:extLst>
          </p:nvPr>
        </p:nvGraphicFramePr>
        <p:xfrm>
          <a:off x="864705" y="1356728"/>
          <a:ext cx="10445007" cy="5091331"/>
        </p:xfrm>
        <a:graphic>
          <a:graphicData uri="http://schemas.openxmlformats.org/drawingml/2006/table">
            <a:tbl>
              <a:tblPr firstRow="1" bandRow="1">
                <a:effectLst>
                  <a:reflection blurRad="165100" stA="50000" endA="300" endPos="55000" dir="5400000" sy="-100000" algn="bl" rotWithShape="0"/>
                </a:effectLst>
                <a:tableStyleId>{5C22544A-7EE6-4342-B048-85BDC9FD1C3A}</a:tableStyleId>
              </a:tblPr>
              <a:tblGrid>
                <a:gridCol w="1473839">
                  <a:extLst>
                    <a:ext uri="{9D8B030D-6E8A-4147-A177-3AD203B41FA5}">
                      <a16:colId xmlns:a16="http://schemas.microsoft.com/office/drawing/2014/main" val="3256573471"/>
                    </a:ext>
                  </a:extLst>
                </a:gridCol>
                <a:gridCol w="3147066">
                  <a:extLst>
                    <a:ext uri="{9D8B030D-6E8A-4147-A177-3AD203B41FA5}">
                      <a16:colId xmlns:a16="http://schemas.microsoft.com/office/drawing/2014/main" val="1445618065"/>
                    </a:ext>
                  </a:extLst>
                </a:gridCol>
                <a:gridCol w="2912051">
                  <a:extLst>
                    <a:ext uri="{9D8B030D-6E8A-4147-A177-3AD203B41FA5}">
                      <a16:colId xmlns:a16="http://schemas.microsoft.com/office/drawing/2014/main" val="4257281792"/>
                    </a:ext>
                  </a:extLst>
                </a:gridCol>
                <a:gridCol w="2912051">
                  <a:extLst>
                    <a:ext uri="{9D8B030D-6E8A-4147-A177-3AD203B41FA5}">
                      <a16:colId xmlns:a16="http://schemas.microsoft.com/office/drawing/2014/main" val="597740741"/>
                    </a:ext>
                  </a:extLst>
                </a:gridCol>
              </a:tblGrid>
              <a:tr h="412750">
                <a:tc>
                  <a:txBody>
                    <a:bodyPr/>
                    <a:lstStyle/>
                    <a:p>
                      <a:pPr marL="0" indent="0" algn="l" rtl="0" eaLnBrk="1" latinLnBrk="0" hangingPunct="1">
                        <a:spcBef>
                          <a:spcPts val="0"/>
                        </a:spcBef>
                        <a:spcAft>
                          <a:spcPts val="0"/>
                        </a:spcAft>
                      </a:pPr>
                      <a:r>
                        <a:rPr lang="en-US" altLang="zh-TW" sz="1200" b="1" kern="1200">
                          <a:solidFill>
                            <a:schemeClr val="bg1"/>
                          </a:solidFill>
                          <a:latin typeface="Arial"/>
                          <a:ea typeface="微軟正黑體"/>
                          <a:cs typeface="Arial"/>
                        </a:rPr>
                        <a:t>    Ordering SKU</a:t>
                      </a:r>
                      <a:endParaRPr lang="zh-TW" altLang="en-US" sz="1200" b="1" kern="1200">
                        <a:solidFill>
                          <a:schemeClr val="bg1"/>
                        </a:solidFill>
                        <a:latin typeface="Arial"/>
                        <a:ea typeface="微軟正黑體"/>
                        <a:cs typeface="Arial"/>
                      </a:endParaRPr>
                    </a:p>
                  </a:txBody>
                  <a:tcPr marL="0" marR="0"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38100" cmpd="sng">
                      <a:noFill/>
                    </a:lnB>
                    <a:solidFill>
                      <a:srgbClr val="000100"/>
                    </a:solidFill>
                  </a:tcPr>
                </a:tc>
                <a:tc>
                  <a:txBody>
                    <a:bodyPr/>
                    <a:lstStyle/>
                    <a:p>
                      <a:pPr marL="0" indent="0" algn="ctr" rtl="0" eaLnBrk="1" latinLnBrk="0" hangingPunct="1">
                        <a:spcBef>
                          <a:spcPts val="0"/>
                        </a:spcBef>
                        <a:spcAft>
                          <a:spcPts val="0"/>
                        </a:spcAft>
                      </a:pPr>
                      <a:r>
                        <a:rPr lang="en-US" sz="1400" kern="1200">
                          <a:effectLst/>
                          <a:latin typeface="Arial"/>
                          <a:ea typeface="微軟正黑體"/>
                          <a:cs typeface="Arial"/>
                        </a:rPr>
                        <a:t>TBS-h574TX-i3-12G</a:t>
                      </a:r>
                      <a:endParaRPr lang="en-US" altLang="zh-TW" sz="1400">
                        <a:effectLst/>
                        <a:latin typeface="Arial"/>
                        <a:ea typeface="微軟正黑體"/>
                        <a:cs typeface="Arial"/>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38100" cmpd="sng">
                      <a:noFill/>
                    </a:lnB>
                    <a:solidFill>
                      <a:srgbClr val="000100"/>
                    </a:solidFill>
                  </a:tcPr>
                </a:tc>
                <a:tc>
                  <a:txBody>
                    <a:bodyPr/>
                    <a:lstStyle/>
                    <a:p>
                      <a:pPr marL="0" indent="0" algn="ctr" rtl="0" eaLnBrk="1" latinLnBrk="0" hangingPunct="1">
                        <a:spcBef>
                          <a:spcPts val="0"/>
                        </a:spcBef>
                        <a:spcAft>
                          <a:spcPts val="0"/>
                        </a:spcAft>
                      </a:pPr>
                      <a:r>
                        <a:rPr lang="en-US" sz="1400" kern="1200" dirty="0">
                          <a:effectLst/>
                          <a:latin typeface="Arial"/>
                          <a:ea typeface="微軟正黑體"/>
                          <a:cs typeface="Arial"/>
                        </a:rPr>
                        <a:t>TBS-h574TX-i5-16G</a:t>
                      </a:r>
                      <a:endParaRPr lang="en-US" altLang="zh-TW" sz="1400" dirty="0">
                        <a:effectLst/>
                        <a:latin typeface="Arial"/>
                        <a:ea typeface="微軟正黑體"/>
                        <a:cs typeface="Arial"/>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38100" cmpd="sng">
                      <a:noFill/>
                    </a:lnB>
                    <a:solidFill>
                      <a:srgbClr val="0001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chemeClr val="lt1"/>
                          </a:solidFill>
                          <a:effectLst/>
                          <a:latin typeface="Arial"/>
                          <a:ea typeface="微軟正黑體"/>
                          <a:cs typeface="Arial"/>
                        </a:rPr>
                        <a:t>TBS-h574TX-i5U-16G</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38100" cmpd="sng">
                      <a:noFill/>
                    </a:lnB>
                    <a:solidFill>
                      <a:srgbClr val="000100"/>
                    </a:solidFill>
                  </a:tcPr>
                </a:tc>
                <a:extLst>
                  <a:ext uri="{0D108BD9-81ED-4DB2-BD59-A6C34878D82A}">
                    <a16:rowId xmlns:a16="http://schemas.microsoft.com/office/drawing/2014/main" val="4192632409"/>
                  </a:ext>
                </a:extLst>
              </a:tr>
              <a:tr h="412750">
                <a:tc>
                  <a:txBody>
                    <a:bodyPr/>
                    <a:lstStyle/>
                    <a:p>
                      <a:pPr marL="0" indent="180975" algn="l" rtl="0" eaLnBrk="1" latinLnBrk="0" hangingPunct="1">
                        <a:spcBef>
                          <a:spcPts val="0"/>
                        </a:spcBef>
                        <a:spcAft>
                          <a:spcPts val="0"/>
                        </a:spcAft>
                      </a:pPr>
                      <a:r>
                        <a:rPr lang="en-US" altLang="zh-TW" sz="1200" b="1" kern="1200" spc="40">
                          <a:solidFill>
                            <a:schemeClr val="bg1"/>
                          </a:solidFill>
                          <a:effectLst/>
                          <a:latin typeface="Arial"/>
                          <a:ea typeface="微軟正黑體"/>
                          <a:cs typeface="Arial"/>
                        </a:rPr>
                        <a:t>CPU</a:t>
                      </a:r>
                      <a:endParaRPr lang="en-US" altLang="zh-TW" sz="1200" b="1" spc="40">
                        <a:solidFill>
                          <a:schemeClr val="bg1"/>
                        </a:solidFill>
                        <a:effectLst/>
                        <a:latin typeface="Arial"/>
                        <a:ea typeface="微軟正黑體"/>
                        <a:cs typeface="Arial"/>
                      </a:endParaRPr>
                    </a:p>
                  </a:txBody>
                  <a:tcPr marL="0" marR="0"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8100" cmpd="sng">
                      <a:noFill/>
                    </a:lnT>
                    <a:lnB w="12700" cmpd="sng">
                      <a:noFill/>
                    </a:lnB>
                    <a:solidFill>
                      <a:schemeClr val="tx1">
                        <a:lumMod val="75000"/>
                        <a:lumOff val="25000"/>
                      </a:schemeClr>
                    </a:solidFill>
                  </a:tcPr>
                </a:tc>
                <a:tc>
                  <a:txBody>
                    <a:bodyPr/>
                    <a:lstStyle/>
                    <a:p>
                      <a:pPr marL="0" indent="0" algn="ctr" rtl="0" eaLnBrk="1" latinLnBrk="0" hangingPunct="1">
                        <a:spcBef>
                          <a:spcPts val="0"/>
                        </a:spcBef>
                        <a:spcAft>
                          <a:spcPts val="0"/>
                        </a:spcAft>
                      </a:pPr>
                      <a:r>
                        <a:rPr lang="en-US" sz="1200" b="1" kern="1200" spc="40">
                          <a:solidFill>
                            <a:srgbClr val="E1BA87"/>
                          </a:solidFill>
                          <a:effectLst/>
                          <a:latin typeface="Arial"/>
                          <a:ea typeface="微軟正黑體"/>
                          <a:cs typeface="Arial"/>
                        </a:rPr>
                        <a:t>Intel Core i3-1320PE 8C(4P+4E)/12T up to 4.50GHz</a:t>
                      </a:r>
                      <a:endParaRPr lang="en-US" altLang="zh-TW" sz="1200" b="1" spc="40">
                        <a:solidFill>
                          <a:srgbClr val="E1BA87"/>
                        </a:solidFill>
                        <a:effectLst/>
                        <a:latin typeface="Arial"/>
                        <a:ea typeface="微軟正黑體"/>
                        <a:cs typeface="Arial"/>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8100" cmpd="sng">
                      <a:noFill/>
                    </a:lnT>
                    <a:lnB w="12700" cmpd="sng">
                      <a:noFill/>
                    </a:lnB>
                    <a:solidFill>
                      <a:schemeClr val="tx1">
                        <a:lumMod val="75000"/>
                        <a:lumOff val="25000"/>
                      </a:schemeClr>
                    </a:solidFill>
                  </a:tcPr>
                </a:tc>
                <a:tc>
                  <a:txBody>
                    <a:bodyPr/>
                    <a:lstStyle/>
                    <a:p>
                      <a:pPr marL="0" marR="0" indent="0" algn="ctr" defTabSz="914400" rtl="0" eaLnBrk="1" fontAlgn="auto" latinLnBrk="0" hangingPunct="1">
                        <a:spcBef>
                          <a:spcPts val="0"/>
                        </a:spcBef>
                        <a:spcAft>
                          <a:spcPts val="0"/>
                        </a:spcAft>
                      </a:pPr>
                      <a:r>
                        <a:rPr lang="en-US" sz="1200" b="1" kern="1200" spc="40" dirty="0">
                          <a:solidFill>
                            <a:srgbClr val="E1BA87"/>
                          </a:solidFill>
                          <a:effectLst/>
                          <a:latin typeface="Arial"/>
                          <a:ea typeface="微軟正黑體"/>
                          <a:cs typeface="Arial"/>
                        </a:rPr>
                        <a:t>Intel Core i5-1340PE 12C(4P+8E)/16T up to 4.50GHz</a:t>
                      </a:r>
                      <a:endParaRPr lang="en-US" altLang="zh-TW" sz="1200" b="1" kern="1200" spc="40" dirty="0">
                        <a:solidFill>
                          <a:srgbClr val="E1BA87"/>
                        </a:solidFill>
                        <a:effectLst/>
                        <a:latin typeface="Arial"/>
                        <a:ea typeface="微軟正黑體"/>
                        <a:cs typeface="Arial"/>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8100" cmpd="sng">
                      <a:noFill/>
                    </a:lnT>
                    <a:lnB w="12700" cmpd="sng">
                      <a:noFill/>
                    </a:lnB>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200" b="1" kern="1200" spc="40">
                          <a:solidFill>
                            <a:srgbClr val="E1BA87"/>
                          </a:solidFill>
                          <a:effectLst/>
                          <a:latin typeface="Arial"/>
                          <a:ea typeface="微軟正黑體"/>
                          <a:cs typeface="Arial"/>
                        </a:rPr>
                        <a:t>Intel Core i5-1235U </a:t>
                      </a:r>
                      <a:r>
                        <a:rPr lang="en-US" altLang="zh-TW" sz="1200" b="1" kern="1200" spc="40" dirty="0">
                          <a:solidFill>
                            <a:srgbClr val="E1BA87"/>
                          </a:solidFill>
                          <a:effectLst/>
                          <a:latin typeface="Arial"/>
                          <a:ea typeface="微軟正黑體"/>
                          <a:cs typeface="Arial"/>
                        </a:rPr>
                        <a:t>10C(2P+8E)/12T up to 4.4GHz</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8100" cmpd="sng">
                      <a:noFill/>
                    </a:lnT>
                    <a:lnB w="12700" cmpd="sng">
                      <a:noFill/>
                    </a:lnB>
                    <a:solidFill>
                      <a:schemeClr val="tx1">
                        <a:lumMod val="75000"/>
                        <a:lumOff val="25000"/>
                      </a:schemeClr>
                    </a:solidFill>
                  </a:tcPr>
                </a:tc>
                <a:extLst>
                  <a:ext uri="{0D108BD9-81ED-4DB2-BD59-A6C34878D82A}">
                    <a16:rowId xmlns:a16="http://schemas.microsoft.com/office/drawing/2014/main" val="405173340"/>
                  </a:ext>
                </a:extLst>
              </a:tr>
              <a:tr h="412750">
                <a:tc>
                  <a:txBody>
                    <a:bodyPr/>
                    <a:lstStyle/>
                    <a:p>
                      <a:pPr marL="0" indent="180975" algn="l" defTabSz="914400" rtl="0" eaLnBrk="1" latinLnBrk="0" hangingPunct="1">
                        <a:spcBef>
                          <a:spcPts val="0"/>
                        </a:spcBef>
                        <a:spcAft>
                          <a:spcPts val="0"/>
                        </a:spcAft>
                      </a:pPr>
                      <a:r>
                        <a:rPr lang="en-US" altLang="zh-TW" sz="1200" b="1" kern="1200" spc="40">
                          <a:solidFill>
                            <a:schemeClr val="bg1"/>
                          </a:solidFill>
                          <a:effectLst/>
                          <a:latin typeface="Arial"/>
                          <a:ea typeface="微軟正黑體"/>
                          <a:cs typeface="Arial"/>
                        </a:rPr>
                        <a:t>Memory</a:t>
                      </a:r>
                    </a:p>
                  </a:txBody>
                  <a:tcPr marL="0" marR="0"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bg2">
                        <a:lumMod val="50000"/>
                      </a:schemeClr>
                    </a:solidFill>
                  </a:tcPr>
                </a:tc>
                <a:tc>
                  <a:txBody>
                    <a:bodyPr/>
                    <a:lstStyle/>
                    <a:p>
                      <a:pPr marL="0" indent="0" algn="ctr" rtl="0" eaLnBrk="1" latinLnBrk="0" hangingPunct="1">
                        <a:spcBef>
                          <a:spcPts val="0"/>
                        </a:spcBef>
                        <a:spcAft>
                          <a:spcPts val="0"/>
                        </a:spcAft>
                      </a:pPr>
                      <a:r>
                        <a:rPr lang="en-US" sz="1200" kern="1200" spc="40">
                          <a:solidFill>
                            <a:schemeClr val="bg1"/>
                          </a:solidFill>
                          <a:effectLst/>
                          <a:latin typeface="Arial"/>
                          <a:ea typeface="微軟正黑體"/>
                          <a:cs typeface="Arial"/>
                        </a:rPr>
                        <a:t>12GB onboard RAM (</a:t>
                      </a:r>
                      <a:r>
                        <a:rPr lang="en-US" altLang="zh-TW" sz="1200" kern="1200" spc="40">
                          <a:solidFill>
                            <a:schemeClr val="bg1"/>
                          </a:solidFill>
                          <a:effectLst/>
                          <a:latin typeface="Arial"/>
                          <a:ea typeface="微軟正黑體"/>
                          <a:cs typeface="Arial"/>
                        </a:rPr>
                        <a:t>Non-expandable</a:t>
                      </a:r>
                      <a:r>
                        <a:rPr lang="en-US" sz="1200" kern="1200" spc="40">
                          <a:solidFill>
                            <a:schemeClr val="bg1"/>
                          </a:solidFill>
                          <a:effectLst/>
                          <a:latin typeface="Arial"/>
                          <a:ea typeface="微軟正黑體"/>
                          <a:cs typeface="Arial"/>
                        </a:rPr>
                        <a:t>)</a:t>
                      </a:r>
                      <a:endParaRPr lang="en-US" altLang="zh-TW" sz="1200" spc="40">
                        <a:solidFill>
                          <a:schemeClr val="bg1"/>
                        </a:solidFill>
                        <a:effectLst/>
                        <a:latin typeface="Arial"/>
                        <a:ea typeface="微軟正黑體"/>
                        <a:cs typeface="Arial"/>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bg2">
                        <a:lumMod val="50000"/>
                      </a:schemeClr>
                    </a:solidFill>
                  </a:tcPr>
                </a:tc>
                <a:tc>
                  <a:txBody>
                    <a:bodyPr/>
                    <a:lstStyle/>
                    <a:p>
                      <a:pPr marL="0" marR="0" indent="0" algn="ctr" rtl="0" eaLnBrk="1" fontAlgn="auto" latinLnBrk="0" hangingPunct="1">
                        <a:spcBef>
                          <a:spcPts val="0"/>
                        </a:spcBef>
                        <a:spcAft>
                          <a:spcPts val="0"/>
                        </a:spcAft>
                      </a:pPr>
                      <a:r>
                        <a:rPr lang="en-US" sz="1200" kern="1200" spc="40" dirty="0">
                          <a:solidFill>
                            <a:schemeClr val="bg1"/>
                          </a:solidFill>
                          <a:effectLst/>
                          <a:latin typeface="Arial"/>
                          <a:ea typeface="微軟正黑體"/>
                          <a:cs typeface="Arial"/>
                        </a:rPr>
                        <a:t>16GB onboard RAM (</a:t>
                      </a:r>
                      <a:r>
                        <a:rPr lang="en-US" altLang="zh-TW" sz="1200" kern="1200" spc="40" dirty="0">
                          <a:solidFill>
                            <a:schemeClr val="bg1"/>
                          </a:solidFill>
                          <a:effectLst/>
                          <a:latin typeface="Arial"/>
                          <a:ea typeface="微軟正黑體"/>
                          <a:cs typeface="Arial"/>
                        </a:rPr>
                        <a:t>Non-expandable</a:t>
                      </a:r>
                      <a:r>
                        <a:rPr lang="en-US" sz="1200" kern="1200" spc="40" dirty="0">
                          <a:solidFill>
                            <a:schemeClr val="bg1"/>
                          </a:solidFill>
                          <a:effectLst/>
                          <a:latin typeface="Arial"/>
                          <a:ea typeface="微軟正黑體"/>
                          <a:cs typeface="Arial"/>
                        </a:rPr>
                        <a:t>)</a:t>
                      </a:r>
                      <a:endParaRPr lang="en-US" altLang="zh-TW" sz="1200" spc="40" dirty="0">
                        <a:solidFill>
                          <a:schemeClr val="bg1"/>
                        </a:solidFill>
                        <a:effectLst/>
                        <a:latin typeface="Arial"/>
                        <a:ea typeface="微軟正黑體"/>
                        <a:cs typeface="Arial"/>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bg2">
                        <a:lumMod val="50000"/>
                      </a:schemeClr>
                    </a:solidFill>
                  </a:tcPr>
                </a:tc>
                <a:tc>
                  <a:txBody>
                    <a:bodyPr/>
                    <a:lstStyle/>
                    <a:p>
                      <a:pPr marL="0" marR="0" indent="0" algn="ctr" rtl="0" eaLnBrk="1" fontAlgn="auto" latinLnBrk="0" hangingPunct="1">
                        <a:spcBef>
                          <a:spcPts val="0"/>
                        </a:spcBef>
                        <a:spcAft>
                          <a:spcPts val="0"/>
                        </a:spcAft>
                      </a:pPr>
                      <a:r>
                        <a:rPr lang="en-US" altLang="zh-TW" sz="1200" kern="1200" spc="40" dirty="0">
                          <a:solidFill>
                            <a:schemeClr val="bg1"/>
                          </a:solidFill>
                          <a:effectLst/>
                          <a:latin typeface="Arial"/>
                          <a:ea typeface="微軟正黑體"/>
                          <a:cs typeface="Arial"/>
                        </a:rPr>
                        <a:t>16GB onboard RAM (Non-expandable)</a:t>
                      </a:r>
                      <a:endParaRPr lang="en-US" altLang="zh-TW" sz="1200" spc="40" dirty="0">
                        <a:solidFill>
                          <a:schemeClr val="bg1"/>
                        </a:solidFill>
                        <a:effectLst/>
                        <a:latin typeface="Arial"/>
                        <a:ea typeface="微軟正黑體"/>
                        <a:cs typeface="Arial"/>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bg2">
                        <a:lumMod val="50000"/>
                      </a:schemeClr>
                    </a:solidFill>
                  </a:tcPr>
                </a:tc>
                <a:extLst>
                  <a:ext uri="{0D108BD9-81ED-4DB2-BD59-A6C34878D82A}">
                    <a16:rowId xmlns:a16="http://schemas.microsoft.com/office/drawing/2014/main" val="2887307619"/>
                  </a:ext>
                </a:extLst>
              </a:tr>
              <a:tr h="589661">
                <a:tc>
                  <a:txBody>
                    <a:bodyPr/>
                    <a:lstStyle/>
                    <a:p>
                      <a:pPr marL="0" indent="180975" algn="l" defTabSz="914400" rtl="0" eaLnBrk="1" latinLnBrk="0" hangingPunct="1">
                        <a:spcBef>
                          <a:spcPts val="0"/>
                        </a:spcBef>
                        <a:spcAft>
                          <a:spcPts val="0"/>
                        </a:spcAft>
                      </a:pPr>
                      <a:r>
                        <a:rPr lang="en-US" altLang="zh-TW" sz="1200" b="1" kern="1200" spc="40">
                          <a:solidFill>
                            <a:schemeClr val="bg1"/>
                          </a:solidFill>
                          <a:effectLst/>
                          <a:latin typeface="Arial"/>
                          <a:ea typeface="微軟正黑體"/>
                          <a:cs typeface="Arial"/>
                        </a:rPr>
                        <a:t>Drive</a:t>
                      </a:r>
                      <a:r>
                        <a:rPr lang="en-US" altLang="zh-TW" sz="1200" b="1" kern="1200" spc="40" baseline="0">
                          <a:solidFill>
                            <a:schemeClr val="bg1"/>
                          </a:solidFill>
                          <a:effectLst/>
                          <a:latin typeface="Arial"/>
                          <a:ea typeface="微軟正黑體"/>
                          <a:cs typeface="Arial"/>
                        </a:rPr>
                        <a:t> tray</a:t>
                      </a:r>
                      <a:endParaRPr lang="en-US" altLang="zh-TW" sz="1200" b="1" kern="1200" spc="40">
                        <a:solidFill>
                          <a:schemeClr val="bg1"/>
                        </a:solidFill>
                        <a:effectLst/>
                        <a:latin typeface="Arial"/>
                        <a:ea typeface="微軟正黑體"/>
                        <a:cs typeface="Arial"/>
                      </a:endParaRPr>
                    </a:p>
                  </a:txBody>
                  <a:tcPr marL="0" marR="0"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gridSpan="3">
                  <a:txBody>
                    <a:bodyPr/>
                    <a:lstStyle/>
                    <a:p>
                      <a:pPr marL="0" indent="0" algn="ctr" rtl="0" eaLnBrk="1" latinLnBrk="0" hangingPunct="1">
                        <a:spcBef>
                          <a:spcPts val="0"/>
                        </a:spcBef>
                        <a:spcAft>
                          <a:spcPts val="0"/>
                        </a:spcAft>
                      </a:pPr>
                      <a:r>
                        <a:rPr lang="en-US" sz="1200" b="1" kern="1200" spc="40" dirty="0">
                          <a:solidFill>
                            <a:srgbClr val="E1BA87"/>
                          </a:solidFill>
                          <a:effectLst/>
                          <a:latin typeface="Arial"/>
                          <a:ea typeface="微軟正黑體"/>
                          <a:cs typeface="Arial"/>
                        </a:rPr>
                        <a:t>5 x E1.S up to 15mm ( or 5 x M.2 2280 PCIe w/ the supplied M.2 adapters )</a:t>
                      </a:r>
                    </a:p>
                    <a:p>
                      <a:pPr marL="0" lvl="0" indent="0" algn="ctr">
                        <a:spcBef>
                          <a:spcPts val="0"/>
                        </a:spcBef>
                        <a:spcAft>
                          <a:spcPts val="0"/>
                        </a:spcAft>
                        <a:buNone/>
                      </a:pPr>
                      <a:r>
                        <a:rPr lang="en-US" sz="1200" b="1" kern="1200" spc="40" dirty="0">
                          <a:solidFill>
                            <a:srgbClr val="E1BA87"/>
                          </a:solidFill>
                          <a:effectLst/>
                          <a:latin typeface="Arial"/>
                          <a:ea typeface="微軟正黑體"/>
                          <a:cs typeface="Arial"/>
                        </a:rPr>
                        <a:t>Support Hot-swapping</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565156697"/>
                  </a:ext>
                </a:extLst>
              </a:tr>
              <a:tr h="440972">
                <a:tc>
                  <a:txBody>
                    <a:bodyPr/>
                    <a:lstStyle/>
                    <a:p>
                      <a:pPr marL="0" indent="180975" algn="l" defTabSz="914400" rtl="0" eaLnBrk="1" latinLnBrk="0" hangingPunct="1">
                        <a:spcBef>
                          <a:spcPts val="0"/>
                        </a:spcBef>
                        <a:spcAft>
                          <a:spcPts val="0"/>
                        </a:spcAft>
                      </a:pPr>
                      <a:r>
                        <a:rPr lang="en-US" altLang="zh-TW" sz="1200" b="1" kern="1200" spc="40">
                          <a:solidFill>
                            <a:schemeClr val="bg1"/>
                          </a:solidFill>
                          <a:effectLst/>
                          <a:latin typeface="Arial"/>
                          <a:ea typeface="微軟正黑體"/>
                          <a:cs typeface="Arial"/>
                        </a:rPr>
                        <a:t>LAN</a:t>
                      </a:r>
                    </a:p>
                  </a:txBody>
                  <a:tcPr marL="0" marR="0"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bg2">
                        <a:lumMod val="50000"/>
                      </a:schemeClr>
                    </a:solidFill>
                  </a:tcPr>
                </a:tc>
                <a:tc gridSpan="3">
                  <a:txBody>
                    <a:bodyPr/>
                    <a:lstStyle/>
                    <a:p>
                      <a:pPr marL="0" indent="0" algn="ctr" rtl="0" eaLnBrk="1" latinLnBrk="0" hangingPunct="1">
                        <a:spcBef>
                          <a:spcPts val="0"/>
                        </a:spcBef>
                        <a:spcAft>
                          <a:spcPts val="0"/>
                        </a:spcAft>
                      </a:pPr>
                      <a:r>
                        <a:rPr lang="en-US" sz="1200" b="1" kern="1200" spc="40">
                          <a:solidFill>
                            <a:srgbClr val="E1BA87"/>
                          </a:solidFill>
                          <a:effectLst/>
                          <a:latin typeface="Arial"/>
                          <a:ea typeface="微軟正黑體"/>
                          <a:cs typeface="Arial"/>
                        </a:rPr>
                        <a:t>1 x 10GBASE-T Multi-Gig (RJ-45)</a:t>
                      </a:r>
                      <a:r>
                        <a:rPr lang="en-US" sz="1200" kern="1200" spc="40">
                          <a:solidFill>
                            <a:srgbClr val="E1BA87"/>
                          </a:solidFill>
                          <a:effectLst/>
                          <a:latin typeface="Arial"/>
                          <a:ea typeface="微軟正黑體"/>
                          <a:cs typeface="Arial"/>
                        </a:rPr>
                        <a:t> </a:t>
                      </a:r>
                      <a:r>
                        <a:rPr lang="en-US" sz="1200" kern="1200" spc="40">
                          <a:solidFill>
                            <a:schemeClr val="bg1"/>
                          </a:solidFill>
                          <a:effectLst/>
                          <a:latin typeface="Arial"/>
                          <a:ea typeface="微軟正黑體"/>
                          <a:cs typeface="Arial"/>
                        </a:rPr>
                        <a:t>+ 1 x 2.5GbE (RJ-45)</a:t>
                      </a:r>
                      <a:endParaRPr lang="en-US" altLang="zh-TW" sz="1200" spc="40">
                        <a:solidFill>
                          <a:schemeClr val="bg1"/>
                        </a:solidFill>
                        <a:effectLst/>
                        <a:latin typeface="Arial"/>
                        <a:ea typeface="微軟正黑體"/>
                        <a:cs typeface="Arial"/>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bg2">
                        <a:lumMod val="50000"/>
                      </a:scheme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246120994"/>
                  </a:ext>
                </a:extLst>
              </a:tr>
              <a:tr h="412750">
                <a:tc>
                  <a:txBody>
                    <a:bodyPr/>
                    <a:lstStyle/>
                    <a:p>
                      <a:pPr marL="0" indent="180975" algn="l" defTabSz="914400" rtl="0" eaLnBrk="1" latinLnBrk="0" hangingPunct="1">
                        <a:spcBef>
                          <a:spcPts val="0"/>
                        </a:spcBef>
                        <a:spcAft>
                          <a:spcPts val="0"/>
                        </a:spcAft>
                      </a:pPr>
                      <a:r>
                        <a:rPr lang="en-US" sz="1200" b="1" kern="1200" spc="40">
                          <a:solidFill>
                            <a:schemeClr val="bg1"/>
                          </a:solidFill>
                          <a:effectLst/>
                          <a:latin typeface="Arial"/>
                          <a:ea typeface="微軟正黑體"/>
                          <a:cs typeface="Arial"/>
                        </a:rPr>
                        <a:t>Thunderbolt</a:t>
                      </a:r>
                      <a:endParaRPr lang="en-US" altLang="zh-TW" sz="1200" b="1" kern="1200" spc="40">
                        <a:solidFill>
                          <a:schemeClr val="bg1"/>
                        </a:solidFill>
                        <a:effectLst/>
                        <a:latin typeface="Arial"/>
                        <a:ea typeface="微軟正黑體"/>
                        <a:cs typeface="Arial"/>
                      </a:endParaRPr>
                    </a:p>
                  </a:txBody>
                  <a:tcPr marL="0" marR="0"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gridSpan="3">
                  <a:txBody>
                    <a:bodyPr/>
                    <a:lstStyle/>
                    <a:p>
                      <a:pPr marL="0" indent="0" algn="ctr" rtl="0" eaLnBrk="1" latinLnBrk="0" hangingPunct="1">
                        <a:spcBef>
                          <a:spcPts val="0"/>
                        </a:spcBef>
                        <a:spcAft>
                          <a:spcPts val="0"/>
                        </a:spcAft>
                      </a:pPr>
                      <a:r>
                        <a:rPr lang="de-DE" sz="1200" b="1" kern="1200" spc="40" dirty="0">
                          <a:solidFill>
                            <a:srgbClr val="E1BA87"/>
                          </a:solidFill>
                          <a:effectLst/>
                          <a:latin typeface="Arial"/>
                          <a:ea typeface="微軟正黑體"/>
                          <a:cs typeface="Arial"/>
                        </a:rPr>
                        <a:t>2 x Thunderbolt 4 </a:t>
                      </a:r>
                      <a:endParaRPr lang="de-DE" altLang="zh-TW" sz="1200" b="1" spc="40" dirty="0">
                        <a:solidFill>
                          <a:srgbClr val="E1BA87"/>
                        </a:solidFill>
                        <a:effectLst/>
                        <a:latin typeface="Arial"/>
                        <a:ea typeface="微軟正黑體"/>
                        <a:cs typeface="Arial"/>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345470509"/>
                  </a:ext>
                </a:extLst>
              </a:tr>
              <a:tr h="758698">
                <a:tc>
                  <a:txBody>
                    <a:bodyPr/>
                    <a:lstStyle/>
                    <a:p>
                      <a:pPr marL="0" indent="180975" algn="l" defTabSz="914400" rtl="0" eaLnBrk="1" latinLnBrk="0" hangingPunct="1">
                        <a:spcBef>
                          <a:spcPts val="0"/>
                        </a:spcBef>
                        <a:spcAft>
                          <a:spcPts val="0"/>
                        </a:spcAft>
                      </a:pPr>
                      <a:r>
                        <a:rPr lang="en-US" sz="1200" b="1" kern="1200" spc="40">
                          <a:solidFill>
                            <a:schemeClr val="bg1"/>
                          </a:solidFill>
                          <a:effectLst/>
                          <a:latin typeface="Arial"/>
                          <a:ea typeface="微軟正黑體"/>
                          <a:cs typeface="Arial"/>
                        </a:rPr>
                        <a:t>USB</a:t>
                      </a:r>
                      <a:endParaRPr lang="en-US" altLang="zh-TW" sz="1200" b="1" kern="1200" spc="40">
                        <a:solidFill>
                          <a:schemeClr val="bg1"/>
                        </a:solidFill>
                        <a:effectLst/>
                        <a:latin typeface="Arial"/>
                        <a:ea typeface="微軟正黑體"/>
                        <a:cs typeface="Arial"/>
                      </a:endParaRPr>
                    </a:p>
                  </a:txBody>
                  <a:tcPr marL="0" marR="0"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bg2">
                        <a:lumMod val="50000"/>
                      </a:schemeClr>
                    </a:solidFill>
                  </a:tcPr>
                </a:tc>
                <a:tc gridSpan="3">
                  <a:txBody>
                    <a:bodyPr/>
                    <a:lstStyle/>
                    <a:p>
                      <a:pPr marL="0" marR="0" indent="0" algn="ctr" rtl="0" eaLnBrk="1" fontAlgn="auto" latinLnBrk="0" hangingPunct="1">
                        <a:lnSpc>
                          <a:spcPts val="1400"/>
                        </a:lnSpc>
                        <a:spcBef>
                          <a:spcPts val="0"/>
                        </a:spcBef>
                        <a:spcAft>
                          <a:spcPts val="0"/>
                        </a:spcAft>
                      </a:pPr>
                      <a:r>
                        <a:rPr lang="en-US" sz="1200" kern="1200" spc="40">
                          <a:solidFill>
                            <a:schemeClr val="bg1"/>
                          </a:solidFill>
                          <a:effectLst/>
                          <a:latin typeface="Arial"/>
                          <a:ea typeface="微軟正黑體"/>
                          <a:cs typeface="Arial"/>
                        </a:rPr>
                        <a:t>1 x USB 3.2 Gen2x1 (10Gb/s, Type-A, front)</a:t>
                      </a:r>
                      <a:endParaRPr lang="zh-TW" altLang="en-US">
                        <a:solidFill>
                          <a:schemeClr val="bg1"/>
                        </a:solidFill>
                        <a:latin typeface="Arial"/>
                        <a:ea typeface="微軟正黑體"/>
                        <a:cs typeface="Arial"/>
                      </a:endParaRPr>
                    </a:p>
                    <a:p>
                      <a:pPr marL="0" marR="0" lvl="0" indent="0" algn="ctr">
                        <a:lnSpc>
                          <a:spcPts val="1400"/>
                        </a:lnSpc>
                        <a:spcBef>
                          <a:spcPts val="0"/>
                        </a:spcBef>
                        <a:spcAft>
                          <a:spcPts val="0"/>
                        </a:spcAft>
                        <a:buNone/>
                      </a:pPr>
                      <a:r>
                        <a:rPr lang="en-US" sz="1200" kern="1200" spc="40">
                          <a:solidFill>
                            <a:schemeClr val="bg1"/>
                          </a:solidFill>
                          <a:effectLst/>
                          <a:latin typeface="Arial"/>
                          <a:ea typeface="微軟正黑體"/>
                          <a:cs typeface="Arial"/>
                        </a:rPr>
                        <a:t>1 x USB 3.2 Gen2x1 (10Gb/s, Type-A, rear)</a:t>
                      </a:r>
                    </a:p>
                    <a:p>
                      <a:pPr marL="0" marR="0" indent="0" algn="ctr" rtl="0" eaLnBrk="1" fontAlgn="auto" latinLnBrk="0" hangingPunct="1">
                        <a:lnSpc>
                          <a:spcPts val="1400"/>
                        </a:lnSpc>
                        <a:spcBef>
                          <a:spcPts val="0"/>
                        </a:spcBef>
                        <a:spcAft>
                          <a:spcPts val="0"/>
                        </a:spcAft>
                      </a:pPr>
                      <a:r>
                        <a:rPr lang="en-US" sz="1200" kern="1200" spc="40">
                          <a:solidFill>
                            <a:schemeClr val="bg1"/>
                          </a:solidFill>
                          <a:effectLst/>
                          <a:latin typeface="Arial"/>
                          <a:ea typeface="微軟正黑體"/>
                          <a:cs typeface="Arial"/>
                        </a:rPr>
                        <a:t>1 x USB 2.0 (Type-A, rear)</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bg2">
                        <a:lumMod val="50000"/>
                      </a:scheme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337387157"/>
                  </a:ext>
                </a:extLst>
              </a:tr>
              <a:tr h="412750">
                <a:tc>
                  <a:txBody>
                    <a:bodyPr/>
                    <a:lstStyle/>
                    <a:p>
                      <a:pPr marL="0" indent="180975" algn="l" rtl="0" eaLnBrk="1" latinLnBrk="0" hangingPunct="1">
                        <a:spcBef>
                          <a:spcPts val="0"/>
                        </a:spcBef>
                        <a:spcAft>
                          <a:spcPts val="0"/>
                        </a:spcAft>
                      </a:pPr>
                      <a:r>
                        <a:rPr lang="en-US" altLang="zh-TW" sz="1200" b="1" kern="1200" spc="40">
                          <a:solidFill>
                            <a:schemeClr val="bg1"/>
                          </a:solidFill>
                          <a:effectLst/>
                          <a:latin typeface="Arial"/>
                          <a:ea typeface="微軟正黑體"/>
                          <a:cs typeface="Arial"/>
                        </a:rPr>
                        <a:t>Dimensions (H x W x D)</a:t>
                      </a:r>
                      <a:endParaRPr lang="en-US" altLang="zh-TW" sz="1200" b="1" kern="1200" spc="40">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gridSpan="3">
                  <a:txBody>
                    <a:bodyPr/>
                    <a:lstStyle/>
                    <a:p>
                      <a:pPr marL="0" lvl="0" indent="0" algn="ctr">
                        <a:lnSpc>
                          <a:spcPts val="1400"/>
                        </a:lnSpc>
                        <a:spcBef>
                          <a:spcPts val="0"/>
                        </a:spcBef>
                        <a:spcAft>
                          <a:spcPts val="0"/>
                        </a:spcAft>
                        <a:buNone/>
                      </a:pPr>
                      <a:r>
                        <a:rPr lang="en-US" sz="1200" b="0" i="0" u="none" strike="noStrike" kern="1200" spc="40" baseline="0" noProof="0">
                          <a:solidFill>
                            <a:srgbClr val="FFFFFF"/>
                          </a:solidFill>
                          <a:effectLst/>
                          <a:latin typeface="Arial"/>
                        </a:rPr>
                        <a:t>60 x 215 x 199 mm (2.36 x 8.46 x 7.83 inch)</a:t>
                      </a:r>
                      <a:endParaRPr lang="zh-TW" altLang="en-US" b="0" i="0" u="none" strike="noStrike" baseline="0" noProof="0">
                        <a:solidFill>
                          <a:srgbClr val="FFFFFF"/>
                        </a:solidFill>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422658344"/>
                  </a:ext>
                </a:extLst>
              </a:tr>
              <a:tr h="412750">
                <a:tc>
                  <a:txBody>
                    <a:bodyPr/>
                    <a:lstStyle/>
                    <a:p>
                      <a:pPr marL="0" indent="180975" algn="l" defTabSz="914400" rtl="0" eaLnBrk="1" latinLnBrk="0" hangingPunct="1">
                        <a:spcBef>
                          <a:spcPts val="0"/>
                        </a:spcBef>
                        <a:spcAft>
                          <a:spcPts val="0"/>
                        </a:spcAft>
                      </a:pPr>
                      <a:r>
                        <a:rPr lang="en-US" altLang="zh-TW" sz="1200" b="1" kern="1200" spc="40">
                          <a:solidFill>
                            <a:schemeClr val="bg1"/>
                          </a:solidFill>
                          <a:effectLst/>
                          <a:latin typeface="Arial"/>
                          <a:ea typeface="微軟正黑體"/>
                          <a:cs typeface="Arial"/>
                        </a:rPr>
                        <a:t>Weight</a:t>
                      </a:r>
                    </a:p>
                  </a:txBody>
                  <a:tcPr marL="0" marR="0"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bg2">
                        <a:lumMod val="50000"/>
                      </a:schemeClr>
                    </a:solidFill>
                  </a:tcPr>
                </a:tc>
                <a:tc gridSpan="3">
                  <a:txBody>
                    <a:bodyPr/>
                    <a:lstStyle/>
                    <a:p>
                      <a:pPr marL="0" indent="0" algn="ctr" rtl="0" eaLnBrk="1" latinLnBrk="0" hangingPunct="1">
                        <a:lnSpc>
                          <a:spcPts val="1400"/>
                        </a:lnSpc>
                        <a:spcBef>
                          <a:spcPts val="0"/>
                        </a:spcBef>
                        <a:spcAft>
                          <a:spcPts val="0"/>
                        </a:spcAft>
                      </a:pPr>
                      <a:r>
                        <a:rPr lang="en-US" sz="1200" kern="1200" spc="40">
                          <a:solidFill>
                            <a:schemeClr val="bg1"/>
                          </a:solidFill>
                          <a:effectLst/>
                          <a:latin typeface="Arial"/>
                          <a:ea typeface="微軟正黑體"/>
                          <a:cs typeface="Arial"/>
                        </a:rPr>
                        <a:t>2.24 kg (4.94 lbs)</a:t>
                      </a:r>
                      <a:endParaRPr lang="en-US" altLang="zh-TW" sz="1200" spc="40">
                        <a:solidFill>
                          <a:schemeClr val="bg1"/>
                        </a:solidFill>
                        <a:effectLst/>
                        <a:latin typeface="Arial"/>
                        <a:ea typeface="微軟正黑體"/>
                        <a:cs typeface="Arial"/>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bg2">
                        <a:lumMod val="50000"/>
                      </a:scheme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476226613"/>
                  </a:ext>
                </a:extLst>
              </a:tr>
              <a:tr h="412750">
                <a:tc>
                  <a:txBody>
                    <a:bodyPr/>
                    <a:lstStyle/>
                    <a:p>
                      <a:pPr marL="0" indent="180975" algn="l" defTabSz="914400" rtl="0" eaLnBrk="1" latinLnBrk="0" hangingPunct="1">
                        <a:spcBef>
                          <a:spcPts val="0"/>
                        </a:spcBef>
                        <a:spcAft>
                          <a:spcPts val="0"/>
                        </a:spcAft>
                      </a:pPr>
                      <a:r>
                        <a:rPr lang="en-US" sz="1200" b="1" kern="1200" spc="40">
                          <a:solidFill>
                            <a:schemeClr val="bg1"/>
                          </a:solidFill>
                          <a:effectLst/>
                          <a:latin typeface="Arial"/>
                          <a:ea typeface="微軟正黑體"/>
                          <a:cs typeface="Arial"/>
                        </a:rPr>
                        <a:t>HDMI</a:t>
                      </a:r>
                      <a:endParaRPr lang="en-US" altLang="zh-TW" sz="1200" b="1" kern="1200" spc="40">
                        <a:solidFill>
                          <a:schemeClr val="bg1"/>
                        </a:solidFill>
                        <a:effectLst/>
                        <a:latin typeface="Arial"/>
                        <a:ea typeface="微軟正黑體"/>
                        <a:cs typeface="Arial"/>
                      </a:endParaRPr>
                    </a:p>
                  </a:txBody>
                  <a:tcPr marL="0" marR="0"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gridSpan="3">
                  <a:txBody>
                    <a:bodyPr/>
                    <a:lstStyle/>
                    <a:p>
                      <a:pPr marL="0" indent="0" algn="ctr" rtl="0" eaLnBrk="1" latinLnBrk="0" hangingPunct="1">
                        <a:lnSpc>
                          <a:spcPts val="1400"/>
                        </a:lnSpc>
                        <a:spcBef>
                          <a:spcPts val="0"/>
                        </a:spcBef>
                        <a:spcAft>
                          <a:spcPts val="0"/>
                        </a:spcAft>
                      </a:pPr>
                      <a:r>
                        <a:rPr lang="en-US" sz="1200" kern="1200" spc="40">
                          <a:solidFill>
                            <a:schemeClr val="bg1"/>
                          </a:solidFill>
                          <a:effectLst/>
                          <a:latin typeface="Arial"/>
                          <a:ea typeface="微軟正黑體"/>
                          <a:cs typeface="Arial"/>
                        </a:rPr>
                        <a:t>1 x HDMI (1.4b), </a:t>
                      </a:r>
                      <a:r>
                        <a:rPr lang="en-US" altLang="zh-TW" sz="1200" kern="1200" spc="40">
                          <a:solidFill>
                            <a:schemeClr val="bg1"/>
                          </a:solidFill>
                          <a:effectLst/>
                          <a:latin typeface="Arial"/>
                          <a:ea typeface="微軟正黑體"/>
                          <a:cs typeface="Arial"/>
                        </a:rPr>
                        <a:t>support 4K output</a:t>
                      </a:r>
                      <a:endParaRPr lang="en-US" altLang="zh-TW" sz="1200" spc="40">
                        <a:solidFill>
                          <a:schemeClr val="bg1"/>
                        </a:solidFill>
                        <a:effectLst/>
                        <a:latin typeface="Arial"/>
                        <a:ea typeface="微軟正黑體"/>
                        <a:cs typeface="Arial"/>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107596028"/>
                  </a:ext>
                </a:extLst>
              </a:tr>
              <a:tr h="412750">
                <a:tc>
                  <a:txBody>
                    <a:bodyPr/>
                    <a:lstStyle/>
                    <a:p>
                      <a:pPr marL="0" indent="180975" algn="l" defTabSz="914400" rtl="0" eaLnBrk="1" latinLnBrk="0" hangingPunct="1">
                        <a:spcBef>
                          <a:spcPts val="0"/>
                        </a:spcBef>
                        <a:spcAft>
                          <a:spcPts val="0"/>
                        </a:spcAft>
                      </a:pPr>
                      <a:r>
                        <a:rPr lang="en-US" altLang="zh-TW" sz="1200" b="1" kern="1200" spc="40">
                          <a:solidFill>
                            <a:schemeClr val="bg1"/>
                          </a:solidFill>
                          <a:effectLst/>
                          <a:latin typeface="Arial"/>
                          <a:ea typeface="微軟正黑體"/>
                          <a:cs typeface="Arial"/>
                        </a:rPr>
                        <a:t>Power</a:t>
                      </a:r>
                      <a:r>
                        <a:rPr lang="en-US" altLang="zh-TW" sz="1200" b="1" kern="1200" spc="40" baseline="0">
                          <a:solidFill>
                            <a:schemeClr val="bg1"/>
                          </a:solidFill>
                          <a:effectLst/>
                          <a:latin typeface="Arial"/>
                          <a:ea typeface="微軟正黑體"/>
                          <a:cs typeface="Arial"/>
                        </a:rPr>
                        <a:t> supply</a:t>
                      </a:r>
                      <a:endParaRPr lang="en-US" altLang="zh-TW" sz="1200" b="1" kern="1200" spc="40">
                        <a:solidFill>
                          <a:schemeClr val="bg1"/>
                        </a:solidFill>
                        <a:effectLst/>
                        <a:latin typeface="Arial"/>
                        <a:ea typeface="微軟正黑體"/>
                        <a:cs typeface="Arial"/>
                      </a:endParaRPr>
                    </a:p>
                  </a:txBody>
                  <a:tcPr marL="0" marR="0"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2">
                          <a:lumMod val="25000"/>
                        </a:schemeClr>
                      </a:solidFill>
                      <a:prstDash val="solid"/>
                      <a:round/>
                      <a:headEnd type="none" w="med" len="med"/>
                      <a:tailEnd type="none" w="med" len="med"/>
                    </a:lnB>
                    <a:solidFill>
                      <a:schemeClr val="bg2">
                        <a:lumMod val="50000"/>
                      </a:schemeClr>
                    </a:solidFill>
                  </a:tcPr>
                </a:tc>
                <a:tc gridSpan="3">
                  <a:txBody>
                    <a:bodyPr/>
                    <a:lstStyle/>
                    <a:p>
                      <a:pPr marL="0" indent="0" algn="ctr" rtl="0" eaLnBrk="1" latinLnBrk="0" hangingPunct="1">
                        <a:lnSpc>
                          <a:spcPts val="1400"/>
                        </a:lnSpc>
                        <a:spcBef>
                          <a:spcPts val="0"/>
                        </a:spcBef>
                        <a:spcAft>
                          <a:spcPts val="0"/>
                        </a:spcAft>
                      </a:pPr>
                      <a:r>
                        <a:rPr lang="en-US" sz="1200" kern="1200" spc="40" dirty="0">
                          <a:solidFill>
                            <a:schemeClr val="bg1"/>
                          </a:solidFill>
                          <a:effectLst/>
                          <a:latin typeface="Arial"/>
                          <a:cs typeface="Arial"/>
                        </a:rPr>
                        <a:t>120W adapter</a:t>
                      </a:r>
                      <a:endParaRPr lang="en-US" altLang="zh-TW" sz="1200" spc="40" dirty="0">
                        <a:solidFill>
                          <a:schemeClr val="bg1"/>
                        </a:solidFill>
                        <a:effectLst/>
                        <a:latin typeface="Arial"/>
                        <a:cs typeface="Aria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2">
                          <a:lumMod val="25000"/>
                        </a:schemeClr>
                      </a:solidFill>
                      <a:prstDash val="solid"/>
                      <a:round/>
                      <a:headEnd type="none" w="med" len="med"/>
                      <a:tailEnd type="none" w="med" len="med"/>
                    </a:lnB>
                    <a:solidFill>
                      <a:schemeClr val="bg2">
                        <a:lumMod val="50000"/>
                      </a:scheme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4126852988"/>
                  </a:ext>
                </a:extLst>
              </a:tr>
            </a:tbl>
          </a:graphicData>
        </a:graphic>
      </p:graphicFrame>
    </p:spTree>
    <p:extLst>
      <p:ext uri="{BB962C8B-B14F-4D97-AF65-F5344CB8AC3E}">
        <p14:creationId xmlns:p14="http://schemas.microsoft.com/office/powerpoint/2010/main" val="3274380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字方塊 27">
            <a:extLst>
              <a:ext uri="{FF2B5EF4-FFF2-40B4-BE49-F238E27FC236}">
                <a16:creationId xmlns:a16="http://schemas.microsoft.com/office/drawing/2014/main" id="{ADC53D77-E6F3-BCEC-E01A-703703B1DD08}"/>
              </a:ext>
            </a:extLst>
          </p:cNvPr>
          <p:cNvSpPr txBox="1"/>
          <p:nvPr/>
        </p:nvSpPr>
        <p:spPr>
          <a:xfrm>
            <a:off x="617347" y="116038"/>
            <a:ext cx="11177386" cy="1200329"/>
          </a:xfrm>
          <a:prstGeom prst="rect">
            <a:avLst/>
          </a:prstGeom>
          <a:noFill/>
        </p:spPr>
        <p:txBody>
          <a:bodyPr wrap="square" lIns="91440" tIns="45720" rIns="91440" bIns="45720" rtlCol="0" anchor="t">
            <a:spAutoFit/>
          </a:bodyPr>
          <a:lstStyle/>
          <a:p>
            <a:pPr algn="ctr"/>
            <a:r>
              <a:rPr lang="en-US" altLang="zh-TW" sz="3600" b="1">
                <a:solidFill>
                  <a:srgbClr val="E1BA87"/>
                </a:solidFill>
                <a:latin typeface="Arial" panose="020B0604020202020204" pitchFamily="34" charset="0"/>
                <a:ea typeface="微軟正黑體"/>
                <a:cs typeface="Arial" panose="020B0604020202020204" pitchFamily="34" charset="0"/>
              </a:rPr>
              <a:t>Supports up to 12 More SATA HDDs with One JBOD, ​adding 264TB (12 x 22TB) of storage space​​</a:t>
            </a:r>
            <a:endParaRPr lang="en-US" altLang="zh-TW" sz="3600" b="1">
              <a:solidFill>
                <a:srgbClr val="E1BA87"/>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 name="矩形: 圓角 1">
            <a:extLst>
              <a:ext uri="{FF2B5EF4-FFF2-40B4-BE49-F238E27FC236}">
                <a16:creationId xmlns:a16="http://schemas.microsoft.com/office/drawing/2014/main" id="{01CA6BFD-0ED7-C001-7C71-4FECAF5333CE}"/>
              </a:ext>
            </a:extLst>
          </p:cNvPr>
          <p:cNvSpPr/>
          <p:nvPr/>
        </p:nvSpPr>
        <p:spPr>
          <a:xfrm>
            <a:off x="617347" y="2495006"/>
            <a:ext cx="7344464" cy="3233057"/>
          </a:xfrm>
          <a:prstGeom prst="roundRect">
            <a:avLst>
              <a:gd name="adj" fmla="val 4020"/>
            </a:avLst>
          </a:prstGeom>
          <a:gradFill>
            <a:gsLst>
              <a:gs pos="0">
                <a:schemeClr val="accent1">
                  <a:lumMod val="5000"/>
                  <a:lumOff val="95000"/>
                </a:schemeClr>
              </a:gs>
              <a:gs pos="83000">
                <a:srgbClr val="F3F4F4"/>
              </a:gs>
              <a:gs pos="4000">
                <a:srgbClr val="F6F9FB"/>
              </a:gs>
              <a:gs pos="78000">
                <a:srgbClr val="F4F6F7">
                  <a:alpha val="72000"/>
                </a:srgbClr>
              </a:gs>
              <a:gs pos="100000">
                <a:schemeClr val="bg1">
                  <a:lumMod val="95000"/>
                </a:schemeClr>
              </a:gs>
            </a:gsLst>
            <a:lin ang="5400000" scaled="1"/>
          </a:gradFill>
          <a:ln w="19050">
            <a:gradFill>
              <a:gsLst>
                <a:gs pos="0">
                  <a:schemeClr val="accent1">
                    <a:lumMod val="5000"/>
                    <a:lumOff val="95000"/>
                  </a:schemeClr>
                </a:gs>
                <a:gs pos="50500">
                  <a:schemeClr val="bg1">
                    <a:lumMod val="65000"/>
                  </a:schemeClr>
                </a:gs>
                <a:gs pos="100000">
                  <a:schemeClr val="bg1">
                    <a:lumMod val="85000"/>
                  </a:schemeClr>
                </a:gs>
              </a:gsLst>
              <a:lin ang="5400000" scaled="1"/>
            </a:gradFill>
          </a:ln>
          <a:effectLst>
            <a:outerShdw blurRad="368300" dist="342900" dir="2700000" algn="tl" rotWithShape="0">
              <a:prstClr val="black">
                <a:alpha val="6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5" name="文字方塊 4">
            <a:extLst>
              <a:ext uri="{FF2B5EF4-FFF2-40B4-BE49-F238E27FC236}">
                <a16:creationId xmlns:a16="http://schemas.microsoft.com/office/drawing/2014/main" id="{90F1E985-5639-EE04-40A7-3265CD76C120}"/>
              </a:ext>
            </a:extLst>
          </p:cNvPr>
          <p:cNvSpPr txBox="1"/>
          <p:nvPr/>
        </p:nvSpPr>
        <p:spPr>
          <a:xfrm>
            <a:off x="2314182" y="3981651"/>
            <a:ext cx="851515"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Arial" panose="020B0604020202020204" pitchFamily="34" charset="0"/>
                <a:ea typeface="微軟正黑體" panose="020B0604030504040204" pitchFamily="34" charset="-120"/>
                <a:cs typeface="Arial" panose="020B0604020202020204" pitchFamily="34" charset="0"/>
                <a:sym typeface="+mn-lt"/>
              </a:rPr>
              <a:t>TR-002</a:t>
            </a:r>
          </a:p>
        </p:txBody>
      </p:sp>
      <p:pic>
        <p:nvPicPr>
          <p:cNvPr id="6" name="Picture 2" descr="一張含有 投影機 的圖片&#10;&#10;自動產生的描述">
            <a:extLst>
              <a:ext uri="{FF2B5EF4-FFF2-40B4-BE49-F238E27FC236}">
                <a16:creationId xmlns:a16="http://schemas.microsoft.com/office/drawing/2014/main" id="{A09DFEB9-A815-6089-E484-24C99AF2EAF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4882212" y="4490124"/>
            <a:ext cx="2322170" cy="578325"/>
          </a:xfrm>
          <a:prstGeom prst="roundRect">
            <a:avLst>
              <a:gd name="adj" fmla="val 0"/>
            </a:avLst>
          </a:prstGeom>
          <a:ln>
            <a:noFill/>
          </a:ln>
          <a:effectLst>
            <a:outerShdw blurRad="50800" dist="38100" dir="5400000" algn="t"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圖片 6" descr="一張含有 室內, 電子用品, 黑色 的圖片&#10;&#10;自動產生的描述">
            <a:extLst>
              <a:ext uri="{FF2B5EF4-FFF2-40B4-BE49-F238E27FC236}">
                <a16:creationId xmlns:a16="http://schemas.microsoft.com/office/drawing/2014/main" id="{2C71B9C1-780F-2C68-31FD-3973FF05F2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6807" y="2991643"/>
            <a:ext cx="1450611" cy="906632"/>
          </a:xfrm>
          <a:prstGeom prst="rect">
            <a:avLst/>
          </a:prstGeom>
          <a:effectLst>
            <a:outerShdw blurRad="50800" dist="38100" dir="5400000" algn="t" rotWithShape="0">
              <a:prstClr val="black">
                <a:alpha val="40000"/>
              </a:prstClr>
            </a:outerShdw>
          </a:effectLst>
        </p:spPr>
      </p:pic>
      <p:pic>
        <p:nvPicPr>
          <p:cNvPr id="8" name="圖片 7" descr="一張含有 黑色, 電子用品 的圖片&#10;&#10;自動產生的描述">
            <a:extLst>
              <a:ext uri="{FF2B5EF4-FFF2-40B4-BE49-F238E27FC236}">
                <a16:creationId xmlns:a16="http://schemas.microsoft.com/office/drawing/2014/main" id="{79393604-23D4-1C2B-8889-A3FFAD1C9A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47829" y="2991643"/>
            <a:ext cx="1477778" cy="923611"/>
          </a:xfrm>
          <a:prstGeom prst="rect">
            <a:avLst/>
          </a:prstGeom>
          <a:effectLst>
            <a:outerShdw blurRad="50800" dist="38100" dir="5400000" algn="t" rotWithShape="0">
              <a:prstClr val="black">
                <a:alpha val="40000"/>
              </a:prstClr>
            </a:outerShdw>
          </a:effectLst>
        </p:spPr>
      </p:pic>
      <p:pic>
        <p:nvPicPr>
          <p:cNvPr id="9" name="圖片 8" descr="一張含有 電子產品, 電子工程, 機器, 電氣線路 的圖片&#10;&#10;自動產生的描述">
            <a:extLst>
              <a:ext uri="{FF2B5EF4-FFF2-40B4-BE49-F238E27FC236}">
                <a16:creationId xmlns:a16="http://schemas.microsoft.com/office/drawing/2014/main" id="{52AE5A9B-340F-9EDA-07EC-54C355001B3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42249" y="4643980"/>
            <a:ext cx="2126297" cy="394696"/>
          </a:xfrm>
          <a:prstGeom prst="rect">
            <a:avLst/>
          </a:prstGeom>
          <a:effectLst>
            <a:outerShdw blurRad="50800" dist="38100" dir="5400000" algn="t" rotWithShape="0">
              <a:prstClr val="black">
                <a:alpha val="40000"/>
              </a:prstClr>
            </a:outerShdw>
          </a:effectLst>
        </p:spPr>
      </p:pic>
      <p:pic>
        <p:nvPicPr>
          <p:cNvPr id="10" name="圖片 9" descr="一張含有 文字, 室內, 電子用品, 電腦 的圖片&#10;&#10;自動產生的描述">
            <a:extLst>
              <a:ext uri="{FF2B5EF4-FFF2-40B4-BE49-F238E27FC236}">
                <a16:creationId xmlns:a16="http://schemas.microsoft.com/office/drawing/2014/main" id="{ABDF14CA-AC7E-E134-FC44-698F9817D74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87507" y="2833459"/>
            <a:ext cx="1956800" cy="1223001"/>
          </a:xfrm>
          <a:prstGeom prst="rect">
            <a:avLst/>
          </a:prstGeom>
          <a:effectLst>
            <a:outerShdw blurRad="50800" dist="38100" dir="5400000" algn="t" rotWithShape="0">
              <a:prstClr val="black">
                <a:alpha val="40000"/>
              </a:prstClr>
            </a:outerShdw>
          </a:effectLst>
        </p:spPr>
      </p:pic>
      <p:sp>
        <p:nvSpPr>
          <p:cNvPr id="11" name="文字方塊 7">
            <a:extLst>
              <a:ext uri="{FF2B5EF4-FFF2-40B4-BE49-F238E27FC236}">
                <a16:creationId xmlns:a16="http://schemas.microsoft.com/office/drawing/2014/main" id="{F2F6BBEA-6CCA-4C6C-1EB7-84354744FC1F}"/>
              </a:ext>
            </a:extLst>
          </p:cNvPr>
          <p:cNvSpPr txBox="1"/>
          <p:nvPr/>
        </p:nvSpPr>
        <p:spPr>
          <a:xfrm>
            <a:off x="2521931" y="5078898"/>
            <a:ext cx="997389"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Arial" panose="020B0604020202020204" pitchFamily="34" charset="0"/>
                <a:ea typeface="微軟正黑體" panose="020B0604030504040204" pitchFamily="34" charset="-120"/>
                <a:cs typeface="Arial" panose="020B0604020202020204" pitchFamily="34" charset="0"/>
                <a:sym typeface="+mn-lt"/>
              </a:rPr>
              <a:t>TR-004U</a:t>
            </a:r>
          </a:p>
        </p:txBody>
      </p:sp>
      <p:sp>
        <p:nvSpPr>
          <p:cNvPr id="12" name="文字方塊 8">
            <a:extLst>
              <a:ext uri="{FF2B5EF4-FFF2-40B4-BE49-F238E27FC236}">
                <a16:creationId xmlns:a16="http://schemas.microsoft.com/office/drawing/2014/main" id="{F002BDA1-821C-884B-B98B-DAE2411111AA}"/>
              </a:ext>
            </a:extLst>
          </p:cNvPr>
          <p:cNvSpPr txBox="1"/>
          <p:nvPr/>
        </p:nvSpPr>
        <p:spPr>
          <a:xfrm>
            <a:off x="4091961" y="3974910"/>
            <a:ext cx="851515"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Arial" panose="020B0604020202020204" pitchFamily="34" charset="0"/>
                <a:ea typeface="微軟正黑體" panose="020B0604030504040204" pitchFamily="34" charset="-120"/>
                <a:cs typeface="Arial" panose="020B0604020202020204" pitchFamily="34" charset="0"/>
                <a:sym typeface="+mn-lt"/>
              </a:rPr>
              <a:t>TR-004</a:t>
            </a:r>
          </a:p>
        </p:txBody>
      </p:sp>
      <p:sp>
        <p:nvSpPr>
          <p:cNvPr id="13" name="文字方塊 9">
            <a:extLst>
              <a:ext uri="{FF2B5EF4-FFF2-40B4-BE49-F238E27FC236}">
                <a16:creationId xmlns:a16="http://schemas.microsoft.com/office/drawing/2014/main" id="{47EB8E66-D876-5878-79DE-842E88F49594}"/>
              </a:ext>
            </a:extLst>
          </p:cNvPr>
          <p:cNvSpPr txBox="1"/>
          <p:nvPr/>
        </p:nvSpPr>
        <p:spPr>
          <a:xfrm>
            <a:off x="5087769" y="5078025"/>
            <a:ext cx="1523174"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Arial" panose="020B0604020202020204" pitchFamily="34" charset="0"/>
                <a:ea typeface="微軟正黑體" panose="020B0604030504040204" pitchFamily="34" charset="-120"/>
                <a:cs typeface="Arial" panose="020B0604020202020204" pitchFamily="34" charset="0"/>
                <a:sym typeface="+mn-lt"/>
              </a:rPr>
              <a:t>TL-R1200C-RP</a:t>
            </a:r>
          </a:p>
        </p:txBody>
      </p:sp>
      <p:sp>
        <p:nvSpPr>
          <p:cNvPr id="14" name="文字方塊 10">
            <a:extLst>
              <a:ext uri="{FF2B5EF4-FFF2-40B4-BE49-F238E27FC236}">
                <a16:creationId xmlns:a16="http://schemas.microsoft.com/office/drawing/2014/main" id="{53449657-A6EB-EF74-A3B1-BEE87A878BA6}"/>
              </a:ext>
            </a:extLst>
          </p:cNvPr>
          <p:cNvSpPr txBox="1"/>
          <p:nvPr/>
        </p:nvSpPr>
        <p:spPr>
          <a:xfrm>
            <a:off x="5999028" y="3948920"/>
            <a:ext cx="1101584"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Arial" panose="020B0604020202020204" pitchFamily="34" charset="0"/>
                <a:ea typeface="微軟正黑體" panose="020B0604030504040204" pitchFamily="34" charset="-120"/>
                <a:cs typeface="Arial" panose="020B0604020202020204" pitchFamily="34" charset="0"/>
                <a:sym typeface="+mn-lt"/>
              </a:rPr>
              <a:t>TL-D800C</a:t>
            </a:r>
          </a:p>
        </p:txBody>
      </p:sp>
      <p:sp>
        <p:nvSpPr>
          <p:cNvPr id="15" name="文字方塊 21">
            <a:extLst>
              <a:ext uri="{FF2B5EF4-FFF2-40B4-BE49-F238E27FC236}">
                <a16:creationId xmlns:a16="http://schemas.microsoft.com/office/drawing/2014/main" id="{65ECFB06-0D45-3D14-9EFA-030C72C8A0B5}"/>
              </a:ext>
            </a:extLst>
          </p:cNvPr>
          <p:cNvSpPr txBox="1"/>
          <p:nvPr/>
        </p:nvSpPr>
        <p:spPr>
          <a:xfrm>
            <a:off x="758182" y="2748588"/>
            <a:ext cx="869149" cy="400110"/>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b="1">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USB </a:t>
            </a:r>
            <a:r>
              <a:rPr lang="zh-TW" altLang="en-US" sz="2000" b="1">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 </a:t>
            </a:r>
            <a:endParaRPr lang="en-US" altLang="zh-TW" sz="2000" b="1">
              <a:solidFill>
                <a:srgbClr val="000000"/>
              </a:solidFill>
              <a:latin typeface="Arial" panose="020B0604020202020204" pitchFamily="34" charset="0"/>
              <a:ea typeface="微軟正黑體" panose="020B0604030504040204" pitchFamily="34" charset="-120"/>
              <a:cs typeface="Arial" panose="020B0604020202020204" pitchFamily="34" charset="0"/>
            </a:endParaRPr>
          </a:p>
        </p:txBody>
      </p:sp>
      <p:graphicFrame>
        <p:nvGraphicFramePr>
          <p:cNvPr id="16" name="表格 15">
            <a:extLst>
              <a:ext uri="{FF2B5EF4-FFF2-40B4-BE49-F238E27FC236}">
                <a16:creationId xmlns:a16="http://schemas.microsoft.com/office/drawing/2014/main" id="{056EA74B-665E-17B8-7625-A57B6F3A2A2D}"/>
              </a:ext>
            </a:extLst>
          </p:cNvPr>
          <p:cNvGraphicFramePr>
            <a:graphicFrameLocks noGrp="1"/>
          </p:cNvGraphicFramePr>
          <p:nvPr>
            <p:extLst>
              <p:ext uri="{D42A27DB-BD31-4B8C-83A1-F6EECF244321}">
                <p14:modId xmlns:p14="http://schemas.microsoft.com/office/powerpoint/2010/main" val="1154860379"/>
              </p:ext>
            </p:extLst>
          </p:nvPr>
        </p:nvGraphicFramePr>
        <p:xfrm>
          <a:off x="8333411" y="2991643"/>
          <a:ext cx="3362325" cy="1555100"/>
        </p:xfrm>
        <a:graphic>
          <a:graphicData uri="http://schemas.openxmlformats.org/drawingml/2006/table">
            <a:tbl>
              <a:tblPr firstRow="1" bandRow="1">
                <a:tableStyleId>{5C22544A-7EE6-4342-B048-85BDC9FD1C3A}</a:tableStyleId>
              </a:tblPr>
              <a:tblGrid>
                <a:gridCol w="2238375">
                  <a:extLst>
                    <a:ext uri="{9D8B030D-6E8A-4147-A177-3AD203B41FA5}">
                      <a16:colId xmlns:a16="http://schemas.microsoft.com/office/drawing/2014/main" val="2681534537"/>
                    </a:ext>
                  </a:extLst>
                </a:gridCol>
                <a:gridCol w="1123950">
                  <a:extLst>
                    <a:ext uri="{9D8B030D-6E8A-4147-A177-3AD203B41FA5}">
                      <a16:colId xmlns:a16="http://schemas.microsoft.com/office/drawing/2014/main" val="3481696568"/>
                    </a:ext>
                  </a:extLst>
                </a:gridCol>
              </a:tblGrid>
              <a:tr h="272439">
                <a:tc gridSpan="2">
                  <a:txBody>
                    <a:bodyPr/>
                    <a:lstStyle/>
                    <a:p>
                      <a:pPr marL="0" marR="0" lvl="0" indent="0" algn="ctr" rtl="0" eaLnBrk="1" fontAlgn="base" latinLnBrk="0" hangingPunct="1">
                        <a:lnSpc>
                          <a:spcPct val="100000"/>
                        </a:lnSpc>
                        <a:spcBef>
                          <a:spcPts val="0"/>
                        </a:spcBef>
                        <a:spcAft>
                          <a:spcPts val="0"/>
                        </a:spcAft>
                        <a:buClrTx/>
                        <a:buSzTx/>
                        <a:buFontTx/>
                        <a:buNone/>
                      </a:pPr>
                      <a:r>
                        <a:rPr lang="en-US" altLang="zh-TW" sz="1200" b="1" i="0" u="none" strike="noStrike" kern="1200">
                          <a:solidFill>
                            <a:schemeClr val="lt1"/>
                          </a:solidFill>
                          <a:effectLst/>
                          <a:latin typeface="+mn-lt"/>
                          <a:ea typeface="+mn-ea"/>
                          <a:cs typeface="+mn-cs"/>
                        </a:rPr>
                        <a:t>Maximum # of JBOD / RAID expansion units</a:t>
                      </a:r>
                      <a:endParaRPr lang="zh-TW" altLang="en-US" sz="1200" b="1">
                        <a:solidFill>
                          <a:srgbClr val="FFFFFF"/>
                        </a:solidFill>
                        <a:effectLst/>
                        <a:latin typeface="微軟正黑體"/>
                        <a:ea typeface="微軟正黑體"/>
                      </a:endParaRPr>
                    </a:p>
                  </a:txBody>
                  <a:tcPr>
                    <a:solidFill>
                      <a:srgbClr val="FE4F00"/>
                    </a:solidFill>
                  </a:tcPr>
                </a:tc>
                <a:tc hMerge="1">
                  <a:txBody>
                    <a:bodyPr/>
                    <a:lstStyle/>
                    <a:p>
                      <a:endParaRPr lang="zh-TW" altLang="en-US"/>
                    </a:p>
                  </a:txBody>
                  <a:tcPr/>
                </a:tc>
                <a:extLst>
                  <a:ext uri="{0D108BD9-81ED-4DB2-BD59-A6C34878D82A}">
                    <a16:rowId xmlns:a16="http://schemas.microsoft.com/office/drawing/2014/main" val="2980812578"/>
                  </a:ext>
                </a:extLst>
              </a:tr>
              <a:tr h="256156">
                <a:tc>
                  <a:txBody>
                    <a:bodyPr/>
                    <a:lstStyle/>
                    <a:p>
                      <a:pPr fontAlgn="base"/>
                      <a:r>
                        <a:rPr lang="en-US" sz="1000" b="1">
                          <a:effectLst/>
                          <a:latin typeface="微軟正黑體"/>
                          <a:ea typeface="微軟正黑體"/>
                        </a:rPr>
                        <a:t>TR-002</a:t>
                      </a:r>
                      <a:r>
                        <a:rPr lang="en-US" altLang="zh-TW" sz="1000" b="1">
                          <a:effectLst/>
                          <a:latin typeface="微軟正黑體"/>
                          <a:ea typeface="微軟正黑體"/>
                        </a:rPr>
                        <a:t>​</a:t>
                      </a:r>
                    </a:p>
                  </a:txBody>
                  <a:tcPr/>
                </a:tc>
                <a:tc>
                  <a:txBody>
                    <a:bodyPr/>
                    <a:lstStyle/>
                    <a:p>
                      <a:pPr fontAlgn="base"/>
                      <a:r>
                        <a:rPr lang="en-US" sz="1000">
                          <a:effectLst/>
                          <a:latin typeface="微軟正黑體"/>
                          <a:ea typeface="微軟正黑體"/>
                        </a:rPr>
                        <a:t>2</a:t>
                      </a:r>
                      <a:r>
                        <a:rPr lang="en-US" altLang="zh-TW" sz="1000">
                          <a:effectLst/>
                          <a:latin typeface="微軟正黑體"/>
                          <a:ea typeface="微軟正黑體"/>
                        </a:rPr>
                        <a:t>​</a:t>
                      </a:r>
                    </a:p>
                  </a:txBody>
                  <a:tcPr/>
                </a:tc>
                <a:extLst>
                  <a:ext uri="{0D108BD9-81ED-4DB2-BD59-A6C34878D82A}">
                    <a16:rowId xmlns:a16="http://schemas.microsoft.com/office/drawing/2014/main" val="1545902756"/>
                  </a:ext>
                </a:extLst>
              </a:tr>
              <a:tr h="256156">
                <a:tc>
                  <a:txBody>
                    <a:bodyPr/>
                    <a:lstStyle/>
                    <a:p>
                      <a:pPr fontAlgn="base"/>
                      <a:r>
                        <a:rPr lang="en-US" sz="1000" b="1">
                          <a:effectLst/>
                          <a:latin typeface="微軟正黑體"/>
                          <a:ea typeface="微軟正黑體"/>
                        </a:rPr>
                        <a:t>TR-004</a:t>
                      </a:r>
                      <a:r>
                        <a:rPr lang="en-US" altLang="zh-TW" sz="1000" b="1">
                          <a:effectLst/>
                          <a:latin typeface="微軟正黑體"/>
                          <a:ea typeface="微軟正黑體"/>
                        </a:rPr>
                        <a:t>​</a:t>
                      </a:r>
                    </a:p>
                  </a:txBody>
                  <a:tcPr/>
                </a:tc>
                <a:tc>
                  <a:txBody>
                    <a:bodyPr/>
                    <a:lstStyle/>
                    <a:p>
                      <a:pPr fontAlgn="base"/>
                      <a:r>
                        <a:rPr lang="en-US" sz="1000">
                          <a:effectLst/>
                          <a:latin typeface="微軟正黑體"/>
                          <a:ea typeface="微軟正黑體"/>
                        </a:rPr>
                        <a:t>2</a:t>
                      </a:r>
                      <a:r>
                        <a:rPr lang="en-US" altLang="zh-TW" sz="1000">
                          <a:effectLst/>
                          <a:latin typeface="微軟正黑體"/>
                          <a:ea typeface="微軟正黑體"/>
                        </a:rPr>
                        <a:t>​</a:t>
                      </a:r>
                    </a:p>
                  </a:txBody>
                  <a:tcPr/>
                </a:tc>
                <a:extLst>
                  <a:ext uri="{0D108BD9-81ED-4DB2-BD59-A6C34878D82A}">
                    <a16:rowId xmlns:a16="http://schemas.microsoft.com/office/drawing/2014/main" val="3782648366"/>
                  </a:ext>
                </a:extLst>
              </a:tr>
              <a:tr h="256156">
                <a:tc>
                  <a:txBody>
                    <a:bodyPr/>
                    <a:lstStyle/>
                    <a:p>
                      <a:pPr fontAlgn="base"/>
                      <a:r>
                        <a:rPr lang="en-US" sz="1000" b="1">
                          <a:effectLst/>
                          <a:latin typeface="微軟正黑體"/>
                          <a:ea typeface="微軟正黑體"/>
                        </a:rPr>
                        <a:t>TR-004U</a:t>
                      </a:r>
                      <a:r>
                        <a:rPr lang="en-US" altLang="zh-TW" sz="1000" b="1">
                          <a:effectLst/>
                          <a:latin typeface="微軟正黑體"/>
                          <a:ea typeface="微軟正黑體"/>
                        </a:rPr>
                        <a:t>​</a:t>
                      </a:r>
                    </a:p>
                  </a:txBody>
                  <a:tcPr/>
                </a:tc>
                <a:tc>
                  <a:txBody>
                    <a:bodyPr/>
                    <a:lstStyle/>
                    <a:p>
                      <a:pPr fontAlgn="base"/>
                      <a:r>
                        <a:rPr lang="en-US" sz="1000">
                          <a:effectLst/>
                          <a:latin typeface="微軟正黑體"/>
                          <a:ea typeface="微軟正黑體"/>
                        </a:rPr>
                        <a:t>2</a:t>
                      </a:r>
                      <a:r>
                        <a:rPr lang="en-US" altLang="zh-TW" sz="1000">
                          <a:effectLst/>
                          <a:latin typeface="微軟正黑體"/>
                          <a:ea typeface="微軟正黑體"/>
                        </a:rPr>
                        <a:t>​</a:t>
                      </a:r>
                    </a:p>
                  </a:txBody>
                  <a:tcPr/>
                </a:tc>
                <a:extLst>
                  <a:ext uri="{0D108BD9-81ED-4DB2-BD59-A6C34878D82A}">
                    <a16:rowId xmlns:a16="http://schemas.microsoft.com/office/drawing/2014/main" val="1466332336"/>
                  </a:ext>
                </a:extLst>
              </a:tr>
              <a:tr h="256156">
                <a:tc>
                  <a:txBody>
                    <a:bodyPr/>
                    <a:lstStyle/>
                    <a:p>
                      <a:pPr fontAlgn="base"/>
                      <a:r>
                        <a:rPr lang="en-US" sz="1000" b="1">
                          <a:effectLst/>
                          <a:latin typeface="微軟正黑體"/>
                          <a:ea typeface="微軟正黑體"/>
                        </a:rPr>
                        <a:t>TL-D800C</a:t>
                      </a:r>
                      <a:r>
                        <a:rPr lang="en-US" altLang="zh-TW" sz="1000" b="1">
                          <a:effectLst/>
                          <a:latin typeface="微軟正黑體"/>
                          <a:ea typeface="微軟正黑體"/>
                        </a:rPr>
                        <a:t>​</a:t>
                      </a:r>
                    </a:p>
                  </a:txBody>
                  <a:tcPr/>
                </a:tc>
                <a:tc>
                  <a:txBody>
                    <a:bodyPr/>
                    <a:lstStyle/>
                    <a:p>
                      <a:pPr fontAlgn="base"/>
                      <a:r>
                        <a:rPr lang="en-US" sz="1000">
                          <a:effectLst/>
                          <a:latin typeface="微軟正黑體"/>
                          <a:ea typeface="微軟正黑體"/>
                        </a:rPr>
                        <a:t>1</a:t>
                      </a:r>
                    </a:p>
                  </a:txBody>
                  <a:tcPr/>
                </a:tc>
                <a:extLst>
                  <a:ext uri="{0D108BD9-81ED-4DB2-BD59-A6C34878D82A}">
                    <a16:rowId xmlns:a16="http://schemas.microsoft.com/office/drawing/2014/main" val="475516594"/>
                  </a:ext>
                </a:extLst>
              </a:tr>
              <a:tr h="256156">
                <a:tc>
                  <a:txBody>
                    <a:bodyPr/>
                    <a:lstStyle/>
                    <a:p>
                      <a:pPr fontAlgn="base"/>
                      <a:r>
                        <a:rPr lang="en-US" sz="1000" b="1">
                          <a:effectLst/>
                          <a:latin typeface="微軟正黑體"/>
                          <a:ea typeface="微軟正黑體"/>
                        </a:rPr>
                        <a:t>TL-R1200C-RP</a:t>
                      </a:r>
                      <a:r>
                        <a:rPr lang="en-US" altLang="zh-TW" sz="1000" b="1">
                          <a:effectLst/>
                          <a:latin typeface="微軟正黑體"/>
                          <a:ea typeface="微軟正黑體"/>
                        </a:rPr>
                        <a:t>​</a:t>
                      </a:r>
                    </a:p>
                  </a:txBody>
                  <a:tcPr/>
                </a:tc>
                <a:tc>
                  <a:txBody>
                    <a:bodyPr/>
                    <a:lstStyle/>
                    <a:p>
                      <a:pPr fontAlgn="base"/>
                      <a:r>
                        <a:rPr lang="en-US" sz="1000">
                          <a:effectLst/>
                          <a:latin typeface="微軟正黑體"/>
                          <a:ea typeface="微軟正黑體"/>
                        </a:rPr>
                        <a:t>1</a:t>
                      </a:r>
                    </a:p>
                  </a:txBody>
                  <a:tcPr/>
                </a:tc>
                <a:extLst>
                  <a:ext uri="{0D108BD9-81ED-4DB2-BD59-A6C34878D82A}">
                    <a16:rowId xmlns:a16="http://schemas.microsoft.com/office/drawing/2014/main" val="1020494903"/>
                  </a:ext>
                </a:extLst>
              </a:tr>
            </a:tbl>
          </a:graphicData>
        </a:graphic>
      </p:graphicFrame>
      <p:pic>
        <p:nvPicPr>
          <p:cNvPr id="17" name="图片 57">
            <a:extLst>
              <a:ext uri="{FF2B5EF4-FFF2-40B4-BE49-F238E27FC236}">
                <a16:creationId xmlns:a16="http://schemas.microsoft.com/office/drawing/2014/main" id="{B416DC7D-4000-9A58-AB5B-0A64F335C27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76775"/>
          <a:stretch>
            <a:fillRect/>
          </a:stretch>
        </p:blipFill>
        <p:spPr>
          <a:xfrm rot="5400000">
            <a:off x="9674446" y="3689835"/>
            <a:ext cx="1297236" cy="493862"/>
          </a:xfrm>
          <a:prstGeom prst="rect">
            <a:avLst/>
          </a:prstGeom>
        </p:spPr>
      </p:pic>
      <p:sp>
        <p:nvSpPr>
          <p:cNvPr id="18" name="文字方塊 17">
            <a:extLst>
              <a:ext uri="{FF2B5EF4-FFF2-40B4-BE49-F238E27FC236}">
                <a16:creationId xmlns:a16="http://schemas.microsoft.com/office/drawing/2014/main" id="{38947405-F967-3566-2841-56102911A6C2}"/>
              </a:ext>
            </a:extLst>
          </p:cNvPr>
          <p:cNvSpPr txBox="1"/>
          <p:nvPr/>
        </p:nvSpPr>
        <p:spPr>
          <a:xfrm>
            <a:off x="8199019" y="4833983"/>
            <a:ext cx="382672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a:solidFill>
                  <a:schemeClr val="bg1"/>
                </a:solidFill>
                <a:latin typeface="Arial" panose="020B0604020202020204" pitchFamily="34" charset="0"/>
                <a:ea typeface="Microsoft JhengHei"/>
                <a:cs typeface="Arial" panose="020B0604020202020204" pitchFamily="34" charset="0"/>
              </a:rPr>
              <a:t>Note: These expansion units can only be used as an individual storage pool or volume on the NAS. Their storage pool or volume cannot be combined into the connected NAS. NAS applications cannot be installed on the them.​​</a:t>
            </a:r>
          </a:p>
        </p:txBody>
      </p:sp>
    </p:spTree>
    <p:extLst>
      <p:ext uri="{BB962C8B-B14F-4D97-AF65-F5344CB8AC3E}">
        <p14:creationId xmlns:p14="http://schemas.microsoft.com/office/powerpoint/2010/main" val="37543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082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345573" y="2855414"/>
            <a:ext cx="6600350" cy="1323439"/>
          </a:xfrm>
          <a:prstGeom prst="rect">
            <a:avLst/>
          </a:prstGeom>
          <a:noFill/>
        </p:spPr>
        <p:txBody>
          <a:bodyPr wrap="square" rtlCol="0">
            <a:spAutoFit/>
          </a:bodyPr>
          <a:lstStyle/>
          <a:p>
            <a:r>
              <a:rPr lang="en-US" altLang="zh-TW" sz="5500">
                <a:solidFill>
                  <a:srgbClr val="E1BA87"/>
                </a:solidFill>
                <a:latin typeface="Arial" panose="020B0604020202020204" pitchFamily="34" charset="0"/>
                <a:ea typeface="微軟正黑體" panose="020B0604030504040204" pitchFamily="34" charset="-120"/>
                <a:cs typeface="Arial" panose="020B0604020202020204" pitchFamily="34" charset="0"/>
                <a:sym typeface="+mn-lt"/>
              </a:rPr>
              <a:t>Enterprise-level OS</a:t>
            </a:r>
            <a:br>
              <a:rPr lang="en-US" altLang="zh-TW" sz="2500">
                <a:solidFill>
                  <a:srgbClr val="D9C89F"/>
                </a:solidFill>
                <a:latin typeface="Arial" panose="020B0604020202020204" pitchFamily="34" charset="0"/>
                <a:ea typeface="微軟正黑體" panose="020B0604030504040204" pitchFamily="34" charset="-120"/>
                <a:cs typeface="Arial" panose="020B0604020202020204" pitchFamily="34" charset="0"/>
                <a:sym typeface="+mn-lt"/>
              </a:rPr>
            </a:br>
            <a:r>
              <a:rPr lang="en-US" altLang="zh-TW" sz="2500" b="1" kern="0" spc="300">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ZFS-based </a:t>
            </a:r>
            <a:r>
              <a:rPr lang="en-US" altLang="zh-TW" sz="2500" b="1" kern="0" spc="300" err="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QuTS</a:t>
            </a:r>
            <a:r>
              <a:rPr lang="en-US" altLang="zh-TW" sz="2500" b="1" kern="0" spc="300">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 hero</a:t>
            </a:r>
            <a:endParaRPr lang="zh-TW" altLang="en-US" sz="55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 name="圖形 4">
            <a:extLst>
              <a:ext uri="{FF2B5EF4-FFF2-40B4-BE49-F238E27FC236}">
                <a16:creationId xmlns:a16="http://schemas.microsoft.com/office/drawing/2014/main" id="{D08877CF-A201-4F59-C10E-B39C377DBE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39" y="539205"/>
            <a:ext cx="1348877" cy="242926"/>
          </a:xfrm>
          <a:prstGeom prst="rect">
            <a:avLst/>
          </a:prstGeom>
        </p:spPr>
      </p:pic>
    </p:spTree>
    <p:extLst>
      <p:ext uri="{BB962C8B-B14F-4D97-AF65-F5344CB8AC3E}">
        <p14:creationId xmlns:p14="http://schemas.microsoft.com/office/powerpoint/2010/main" val="1511155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圓角 71">
            <a:extLst>
              <a:ext uri="{FF2B5EF4-FFF2-40B4-BE49-F238E27FC236}">
                <a16:creationId xmlns:a16="http://schemas.microsoft.com/office/drawing/2014/main" id="{62DD20B1-DAA2-42D8-AEE6-A7F9470764AB}"/>
              </a:ext>
            </a:extLst>
          </p:cNvPr>
          <p:cNvSpPr/>
          <p:nvPr/>
        </p:nvSpPr>
        <p:spPr>
          <a:xfrm>
            <a:off x="636063" y="3233037"/>
            <a:ext cx="2804671" cy="2070787"/>
          </a:xfrm>
          <a:prstGeom prst="roundRect">
            <a:avLst>
              <a:gd name="adj" fmla="val 2988"/>
            </a:avLst>
          </a:prstGeom>
          <a:gradFill>
            <a:gsLst>
              <a:gs pos="0">
                <a:srgbClr val="0070C0">
                  <a:alpha val="80000"/>
                </a:srgbClr>
              </a:gs>
              <a:gs pos="100000">
                <a:srgbClr val="031B71">
                  <a:alpha val="50000"/>
                </a:srgbClr>
              </a:gs>
            </a:gsLst>
            <a:lin ang="5400000" scaled="0"/>
          </a:gradFill>
          <a:ln w="38100" cmpd="dbl">
            <a:solidFill>
              <a:srgbClr val="C5C5C5"/>
            </a:soli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altLang="zh-TW" sz="1600">
                <a:latin typeface="Arial" panose="020B0604020202020204" pitchFamily="34" charset="0"/>
                <a:cs typeface="Arial" panose="020B0604020202020204" pitchFamily="34" charset="0"/>
              </a:rPr>
              <a:t>It's the best choice to pair with the all-flash and SSD storage because it reduces the data size and pattern that need to be written to the SSD directly​</a:t>
            </a:r>
            <a:endParaRPr lang="zh-TW" altLang="en-US" sz="1600"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80" name="矩形: 圓角 79">
            <a:extLst>
              <a:ext uri="{FF2B5EF4-FFF2-40B4-BE49-F238E27FC236}">
                <a16:creationId xmlns:a16="http://schemas.microsoft.com/office/drawing/2014/main" id="{13668385-23D5-4793-BDB3-F321450D39A0}"/>
              </a:ext>
            </a:extLst>
          </p:cNvPr>
          <p:cNvSpPr/>
          <p:nvPr/>
        </p:nvSpPr>
        <p:spPr>
          <a:xfrm>
            <a:off x="636063" y="1948240"/>
            <a:ext cx="2804671" cy="1136517"/>
          </a:xfrm>
          <a:prstGeom prst="roundRect">
            <a:avLst>
              <a:gd name="adj" fmla="val 2988"/>
            </a:avLst>
          </a:prstGeom>
          <a:gradFill>
            <a:gsLst>
              <a:gs pos="0">
                <a:srgbClr val="0070C0">
                  <a:alpha val="80000"/>
                </a:srgbClr>
              </a:gs>
              <a:gs pos="100000">
                <a:srgbClr val="031B71">
                  <a:alpha val="50000"/>
                </a:srgbClr>
              </a:gs>
            </a:gsLst>
            <a:lin ang="5400000" scaled="0"/>
          </a:gradFill>
          <a:ln w="38100" cmpd="dbl">
            <a:solidFill>
              <a:srgbClr val="C5C5C5"/>
            </a:soli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1219170">
              <a:buClr>
                <a:srgbClr val="000000"/>
              </a:buClr>
            </a:pPr>
            <a:r>
              <a:rPr lang="en-US" altLang="zh-TW" sz="1600">
                <a:latin typeface="Arial" panose="020B0604020202020204" pitchFamily="34" charset="0"/>
                <a:cs typeface="Arial" panose="020B0604020202020204" pitchFamily="34" charset="0"/>
              </a:rPr>
              <a:t>ZFS file system with inline deduplications and compression feature​</a:t>
            </a:r>
            <a:endParaRPr lang="en-US" altLang="zh-TW" sz="1600" kern="0">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45" name="群組 44">
            <a:extLst>
              <a:ext uri="{FF2B5EF4-FFF2-40B4-BE49-F238E27FC236}">
                <a16:creationId xmlns:a16="http://schemas.microsoft.com/office/drawing/2014/main" id="{31D57431-6447-463D-A5E1-C1D87B96D35D}"/>
              </a:ext>
            </a:extLst>
          </p:cNvPr>
          <p:cNvGrpSpPr/>
          <p:nvPr/>
        </p:nvGrpSpPr>
        <p:grpSpPr>
          <a:xfrm>
            <a:off x="3285603" y="2802029"/>
            <a:ext cx="2900203" cy="1863607"/>
            <a:chOff x="2777649" y="1648820"/>
            <a:chExt cx="2384666" cy="1532335"/>
          </a:xfrm>
        </p:grpSpPr>
        <p:pic>
          <p:nvPicPr>
            <p:cNvPr id="46" name="Google Shape;465;p24">
              <a:extLst>
                <a:ext uri="{FF2B5EF4-FFF2-40B4-BE49-F238E27FC236}">
                  <a16:creationId xmlns:a16="http://schemas.microsoft.com/office/drawing/2014/main" id="{1CC464FD-9795-4604-A396-0DB13222BB1B}"/>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777649" y="1648820"/>
              <a:ext cx="2384666" cy="1532335"/>
            </a:xfrm>
            <a:prstGeom prst="rect">
              <a:avLst/>
            </a:prstGeom>
            <a:noFill/>
            <a:ln>
              <a:noFill/>
            </a:ln>
          </p:spPr>
        </p:pic>
        <p:pic>
          <p:nvPicPr>
            <p:cNvPr id="47" name="Google Shape;419;p23">
              <a:extLst>
                <a:ext uri="{FF2B5EF4-FFF2-40B4-BE49-F238E27FC236}">
                  <a16:creationId xmlns:a16="http://schemas.microsoft.com/office/drawing/2014/main" id="{F65E2B76-55ED-48DD-B7E4-58A6400ABC24}"/>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152421" y="1732568"/>
              <a:ext cx="1635125" cy="1049643"/>
            </a:xfrm>
            <a:prstGeom prst="rect">
              <a:avLst/>
            </a:prstGeom>
            <a:noFill/>
            <a:ln>
              <a:solidFill>
                <a:schemeClr val="bg1">
                  <a:lumMod val="65000"/>
                </a:schemeClr>
              </a:solidFill>
            </a:ln>
            <a:effectLst/>
          </p:spPr>
        </p:pic>
      </p:grpSp>
      <p:sp>
        <p:nvSpPr>
          <p:cNvPr id="48" name="手繪多邊形: 圖案 47">
            <a:extLst>
              <a:ext uri="{FF2B5EF4-FFF2-40B4-BE49-F238E27FC236}">
                <a16:creationId xmlns:a16="http://schemas.microsoft.com/office/drawing/2014/main" id="{6BBE9C99-CEEF-4429-A19E-8E6CDFFAF732}"/>
              </a:ext>
            </a:extLst>
          </p:cNvPr>
          <p:cNvSpPr/>
          <p:nvPr/>
        </p:nvSpPr>
        <p:spPr>
          <a:xfrm>
            <a:off x="3761775" y="1888778"/>
            <a:ext cx="7939158" cy="2159745"/>
          </a:xfrm>
          <a:custGeom>
            <a:avLst/>
            <a:gdLst>
              <a:gd name="connsiteX0" fmla="*/ 743712 w 3182112"/>
              <a:gd name="connsiteY0" fmla="*/ 621792 h 682752"/>
              <a:gd name="connsiteX1" fmla="*/ 0 w 3182112"/>
              <a:gd name="connsiteY1" fmla="*/ 0 h 682752"/>
              <a:gd name="connsiteX2" fmla="*/ 3182112 w 3182112"/>
              <a:gd name="connsiteY2" fmla="*/ 0 h 682752"/>
              <a:gd name="connsiteX3" fmla="*/ 2304288 w 3182112"/>
              <a:gd name="connsiteY3" fmla="*/ 658368 h 682752"/>
              <a:gd name="connsiteX4" fmla="*/ 804672 w 3182112"/>
              <a:gd name="connsiteY4" fmla="*/ 682752 h 682752"/>
              <a:gd name="connsiteX0" fmla="*/ 0 w 2438400"/>
              <a:gd name="connsiteY0" fmla="*/ 1626727 h 1687687"/>
              <a:gd name="connsiteX1" fmla="*/ 415131 w 2438400"/>
              <a:gd name="connsiteY1" fmla="*/ 0 h 1687687"/>
              <a:gd name="connsiteX2" fmla="*/ 2438400 w 2438400"/>
              <a:gd name="connsiteY2" fmla="*/ 1004935 h 1687687"/>
              <a:gd name="connsiteX3" fmla="*/ 1560576 w 2438400"/>
              <a:gd name="connsiteY3" fmla="*/ 1663303 h 1687687"/>
              <a:gd name="connsiteX4" fmla="*/ 60960 w 2438400"/>
              <a:gd name="connsiteY4" fmla="*/ 1687687 h 1687687"/>
              <a:gd name="connsiteX0" fmla="*/ 0 w 5389829"/>
              <a:gd name="connsiteY0" fmla="*/ 1626727 h 1687687"/>
              <a:gd name="connsiteX1" fmla="*/ 415131 w 5389829"/>
              <a:gd name="connsiteY1" fmla="*/ 0 h 1687687"/>
              <a:gd name="connsiteX2" fmla="*/ 5389829 w 5389829"/>
              <a:gd name="connsiteY2" fmla="*/ 1312753 h 1687687"/>
              <a:gd name="connsiteX3" fmla="*/ 1560576 w 5389829"/>
              <a:gd name="connsiteY3" fmla="*/ 1663303 h 1687687"/>
              <a:gd name="connsiteX4" fmla="*/ 60960 w 5389829"/>
              <a:gd name="connsiteY4" fmla="*/ 1687687 h 1687687"/>
              <a:gd name="connsiteX0" fmla="*/ 0 w 5389829"/>
              <a:gd name="connsiteY0" fmla="*/ 1626727 h 1863957"/>
              <a:gd name="connsiteX1" fmla="*/ 415131 w 5389829"/>
              <a:gd name="connsiteY1" fmla="*/ 0 h 1863957"/>
              <a:gd name="connsiteX2" fmla="*/ 5389829 w 5389829"/>
              <a:gd name="connsiteY2" fmla="*/ 1312753 h 1863957"/>
              <a:gd name="connsiteX3" fmla="*/ 1560576 w 5389829"/>
              <a:gd name="connsiteY3" fmla="*/ 1663303 h 1863957"/>
              <a:gd name="connsiteX4" fmla="*/ 512652 w 5389829"/>
              <a:gd name="connsiteY4" fmla="*/ 1863957 h 1863957"/>
              <a:gd name="connsiteX0" fmla="*/ 0 w 5389829"/>
              <a:gd name="connsiteY0" fmla="*/ 1626727 h 2114994"/>
              <a:gd name="connsiteX1" fmla="*/ 415131 w 5389829"/>
              <a:gd name="connsiteY1" fmla="*/ 0 h 2114994"/>
              <a:gd name="connsiteX2" fmla="*/ 5389829 w 5389829"/>
              <a:gd name="connsiteY2" fmla="*/ 1312753 h 2114994"/>
              <a:gd name="connsiteX3" fmla="*/ 1549559 w 5389829"/>
              <a:gd name="connsiteY3" fmla="*/ 2114994 h 2114994"/>
              <a:gd name="connsiteX4" fmla="*/ 512652 w 5389829"/>
              <a:gd name="connsiteY4" fmla="*/ 1863957 h 2114994"/>
              <a:gd name="connsiteX0" fmla="*/ 38191 w 5428020"/>
              <a:gd name="connsiteY0" fmla="*/ 1626727 h 2139379"/>
              <a:gd name="connsiteX1" fmla="*/ 453322 w 5428020"/>
              <a:gd name="connsiteY1" fmla="*/ 0 h 2139379"/>
              <a:gd name="connsiteX2" fmla="*/ 5428020 w 5428020"/>
              <a:gd name="connsiteY2" fmla="*/ 1312753 h 2139379"/>
              <a:gd name="connsiteX3" fmla="*/ 1587750 w 5428020"/>
              <a:gd name="connsiteY3" fmla="*/ 2114994 h 2139379"/>
              <a:gd name="connsiteX4" fmla="*/ 0 w 5428020"/>
              <a:gd name="connsiteY4" fmla="*/ 2139379 h 2139379"/>
              <a:gd name="connsiteX0" fmla="*/ 38191 w 5428020"/>
              <a:gd name="connsiteY0" fmla="*/ 1626727 h 2148044"/>
              <a:gd name="connsiteX1" fmla="*/ 453322 w 5428020"/>
              <a:gd name="connsiteY1" fmla="*/ 0 h 2148044"/>
              <a:gd name="connsiteX2" fmla="*/ 5428020 w 5428020"/>
              <a:gd name="connsiteY2" fmla="*/ 1312753 h 2148044"/>
              <a:gd name="connsiteX3" fmla="*/ 1565716 w 5428020"/>
              <a:gd name="connsiteY3" fmla="*/ 2148044 h 2148044"/>
              <a:gd name="connsiteX4" fmla="*/ 0 w 5428020"/>
              <a:gd name="connsiteY4" fmla="*/ 2139379 h 2148044"/>
              <a:gd name="connsiteX0" fmla="*/ 38191 w 5428020"/>
              <a:gd name="connsiteY0" fmla="*/ 1575927 h 2097244"/>
              <a:gd name="connsiteX1" fmla="*/ 491422 w 5428020"/>
              <a:gd name="connsiteY1" fmla="*/ 0 h 2097244"/>
              <a:gd name="connsiteX2" fmla="*/ 5428020 w 5428020"/>
              <a:gd name="connsiteY2" fmla="*/ 1261953 h 2097244"/>
              <a:gd name="connsiteX3" fmla="*/ 1565716 w 5428020"/>
              <a:gd name="connsiteY3" fmla="*/ 2097244 h 2097244"/>
              <a:gd name="connsiteX4" fmla="*/ 0 w 5428020"/>
              <a:gd name="connsiteY4" fmla="*/ 2088579 h 2097244"/>
              <a:gd name="connsiteX0" fmla="*/ 38191 w 6075720"/>
              <a:gd name="connsiteY0" fmla="*/ 1575927 h 2097244"/>
              <a:gd name="connsiteX1" fmla="*/ 491422 w 6075720"/>
              <a:gd name="connsiteY1" fmla="*/ 0 h 2097244"/>
              <a:gd name="connsiteX2" fmla="*/ 6075720 w 6075720"/>
              <a:gd name="connsiteY2" fmla="*/ 1490553 h 2097244"/>
              <a:gd name="connsiteX3" fmla="*/ 1565716 w 6075720"/>
              <a:gd name="connsiteY3" fmla="*/ 2097244 h 2097244"/>
              <a:gd name="connsiteX4" fmla="*/ 0 w 6075720"/>
              <a:gd name="connsiteY4" fmla="*/ 2088579 h 2097244"/>
              <a:gd name="connsiteX0" fmla="*/ 38191 w 6075720"/>
              <a:gd name="connsiteY0" fmla="*/ 1586943 h 2108260"/>
              <a:gd name="connsiteX1" fmla="*/ 2364290 w 6075720"/>
              <a:gd name="connsiteY1" fmla="*/ 0 h 2108260"/>
              <a:gd name="connsiteX2" fmla="*/ 6075720 w 6075720"/>
              <a:gd name="connsiteY2" fmla="*/ 1501569 h 2108260"/>
              <a:gd name="connsiteX3" fmla="*/ 1565716 w 6075720"/>
              <a:gd name="connsiteY3" fmla="*/ 2108260 h 2108260"/>
              <a:gd name="connsiteX4" fmla="*/ 0 w 6075720"/>
              <a:gd name="connsiteY4" fmla="*/ 2099595 h 2108260"/>
              <a:gd name="connsiteX0" fmla="*/ 38191 w 7915537"/>
              <a:gd name="connsiteY0" fmla="*/ 1586943 h 2108260"/>
              <a:gd name="connsiteX1" fmla="*/ 2364290 w 7915537"/>
              <a:gd name="connsiteY1" fmla="*/ 0 h 2108260"/>
              <a:gd name="connsiteX2" fmla="*/ 7915537 w 7915537"/>
              <a:gd name="connsiteY2" fmla="*/ 1512586 h 2108260"/>
              <a:gd name="connsiteX3" fmla="*/ 1565716 w 7915537"/>
              <a:gd name="connsiteY3" fmla="*/ 2108260 h 2108260"/>
              <a:gd name="connsiteX4" fmla="*/ 0 w 7915537"/>
              <a:gd name="connsiteY4" fmla="*/ 2099595 h 2108260"/>
              <a:gd name="connsiteX0" fmla="*/ 38191 w 7915537"/>
              <a:gd name="connsiteY0" fmla="*/ 156491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139567"/>
              <a:gd name="connsiteX1" fmla="*/ 1967683 w 7915537"/>
              <a:gd name="connsiteY1" fmla="*/ 0 h 2139567"/>
              <a:gd name="connsiteX2" fmla="*/ 7915537 w 7915537"/>
              <a:gd name="connsiteY2" fmla="*/ 1490553 h 2139567"/>
              <a:gd name="connsiteX3" fmla="*/ 2091496 w 7915537"/>
              <a:gd name="connsiteY3" fmla="*/ 2139567 h 2139567"/>
              <a:gd name="connsiteX4" fmla="*/ 0 w 7915537"/>
              <a:gd name="connsiteY4" fmla="*/ 2077562 h 2139567"/>
              <a:gd name="connsiteX0" fmla="*/ 0 w 7732566"/>
              <a:gd name="connsiteY0" fmla="*/ 1549670 h 2153762"/>
              <a:gd name="connsiteX1" fmla="*/ 1784712 w 7732566"/>
              <a:gd name="connsiteY1" fmla="*/ 0 h 2153762"/>
              <a:gd name="connsiteX2" fmla="*/ 7732566 w 7732566"/>
              <a:gd name="connsiteY2" fmla="*/ 1490553 h 2153762"/>
              <a:gd name="connsiteX3" fmla="*/ 1908525 w 7732566"/>
              <a:gd name="connsiteY3" fmla="*/ 2139567 h 2153762"/>
              <a:gd name="connsiteX4" fmla="*/ 7529 w 7732566"/>
              <a:gd name="connsiteY4" fmla="*/ 2153762 h 2153762"/>
              <a:gd name="connsiteX0" fmla="*/ 0 w 7782341"/>
              <a:gd name="connsiteY0" fmla="*/ 1578668 h 2182760"/>
              <a:gd name="connsiteX1" fmla="*/ 1784712 w 7782341"/>
              <a:gd name="connsiteY1" fmla="*/ 28998 h 2182760"/>
              <a:gd name="connsiteX2" fmla="*/ 7782341 w 7782341"/>
              <a:gd name="connsiteY2" fmla="*/ 47264 h 2182760"/>
              <a:gd name="connsiteX3" fmla="*/ 7732566 w 7782341"/>
              <a:gd name="connsiteY3" fmla="*/ 1519551 h 2182760"/>
              <a:gd name="connsiteX4" fmla="*/ 1908525 w 7782341"/>
              <a:gd name="connsiteY4" fmla="*/ 2168565 h 2182760"/>
              <a:gd name="connsiteX5" fmla="*/ 7529 w 7782341"/>
              <a:gd name="connsiteY5" fmla="*/ 2182760 h 2182760"/>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495687 h 2158896"/>
              <a:gd name="connsiteX4" fmla="*/ 1908525 w 7782341"/>
              <a:gd name="connsiteY4" fmla="*/ 2144701 h 2158896"/>
              <a:gd name="connsiteX5" fmla="*/ 7529 w 7782341"/>
              <a:gd name="connsiteY5" fmla="*/ 2158896 h 2158896"/>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617607 h 2158896"/>
              <a:gd name="connsiteX4" fmla="*/ 1908525 w 7782341"/>
              <a:gd name="connsiteY4" fmla="*/ 2144701 h 2158896"/>
              <a:gd name="connsiteX5" fmla="*/ 7529 w 7782341"/>
              <a:gd name="connsiteY5" fmla="*/ 2158896 h 2158896"/>
              <a:gd name="connsiteX0" fmla="*/ 0 w 7736621"/>
              <a:gd name="connsiteY0" fmla="*/ 1555653 h 2159745"/>
              <a:gd name="connsiteX1" fmla="*/ 1784712 w 7736621"/>
              <a:gd name="connsiteY1" fmla="*/ 5983 h 2159745"/>
              <a:gd name="connsiteX2" fmla="*/ 7736621 w 7736621"/>
              <a:gd name="connsiteY2" fmla="*/ 16629 h 2159745"/>
              <a:gd name="connsiteX3" fmla="*/ 7732566 w 7736621"/>
              <a:gd name="connsiteY3" fmla="*/ 1618456 h 2159745"/>
              <a:gd name="connsiteX4" fmla="*/ 1908525 w 7736621"/>
              <a:gd name="connsiteY4" fmla="*/ 2145550 h 2159745"/>
              <a:gd name="connsiteX5" fmla="*/ 7529 w 7736621"/>
              <a:gd name="connsiteY5" fmla="*/ 2159745 h 215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6621" h="2159745">
                <a:moveTo>
                  <a:pt x="0" y="1555653"/>
                </a:moveTo>
                <a:lnTo>
                  <a:pt x="1784712" y="5983"/>
                </a:lnTo>
                <a:cubicBezTo>
                  <a:pt x="2704301" y="-13207"/>
                  <a:pt x="7455661" y="20216"/>
                  <a:pt x="7736621" y="16629"/>
                </a:cubicBezTo>
                <a:cubicBezTo>
                  <a:pt x="7735269" y="550571"/>
                  <a:pt x="7733918" y="1084514"/>
                  <a:pt x="7732566" y="1618456"/>
                </a:cubicBezTo>
                <a:lnTo>
                  <a:pt x="1908525" y="2145550"/>
                </a:lnTo>
                <a:lnTo>
                  <a:pt x="7529" y="2159745"/>
                </a:lnTo>
              </a:path>
            </a:pathLst>
          </a:custGeom>
          <a:gradFill flip="none" rotWithShape="1">
            <a:gsLst>
              <a:gs pos="53000">
                <a:srgbClr val="00B0F0">
                  <a:alpha val="69000"/>
                </a:srgbClr>
              </a:gs>
              <a:gs pos="100000">
                <a:srgbClr val="00B0F0">
                  <a:alpha val="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 name="標題 1">
            <a:extLst>
              <a:ext uri="{FF2B5EF4-FFF2-40B4-BE49-F238E27FC236}">
                <a16:creationId xmlns:a16="http://schemas.microsoft.com/office/drawing/2014/main" id="{FFC7C351-FD7C-4D7C-900B-C716EEC47FC9}"/>
              </a:ext>
            </a:extLst>
          </p:cNvPr>
          <p:cNvSpPr>
            <a:spLocks noGrp="1"/>
          </p:cNvSpPr>
          <p:nvPr>
            <p:ph type="title" idx="4294967295"/>
          </p:nvPr>
        </p:nvSpPr>
        <p:spPr>
          <a:xfrm>
            <a:off x="418707" y="277913"/>
            <a:ext cx="11555937" cy="1379537"/>
          </a:xfrm>
        </p:spPr>
        <p:txBody>
          <a:bodyPr>
            <a:noAutofit/>
          </a:bodyPr>
          <a:lstStyle/>
          <a:p>
            <a:pPr>
              <a:lnSpc>
                <a:spcPts val="5100"/>
              </a:lnSpc>
            </a:pPr>
            <a:r>
              <a:rPr lang="en-US" altLang="zh-TW" sz="3200" b="1" err="1">
                <a:solidFill>
                  <a:srgbClr val="E1BA87"/>
                </a:solidFill>
                <a:latin typeface="Arial" panose="020B0604020202020204" pitchFamily="34" charset="0"/>
                <a:ea typeface="微軟正黑體" panose="020B0604030504040204" pitchFamily="34" charset="-120"/>
                <a:cs typeface="Arial" panose="020B0604020202020204" pitchFamily="34" charset="0"/>
                <a:sym typeface="+mn-lt"/>
              </a:rPr>
              <a:t>QuTS</a:t>
            </a:r>
            <a:r>
              <a:rPr lang="en-US" altLang="zh-TW" sz="3200" b="1">
                <a:solidFill>
                  <a:srgbClr val="E1BA87"/>
                </a:solidFill>
                <a:latin typeface="Arial" panose="020B0604020202020204" pitchFamily="34" charset="0"/>
                <a:ea typeface="微軟正黑體" panose="020B0604030504040204" pitchFamily="34" charset="-120"/>
                <a:cs typeface="Arial" panose="020B0604020202020204" pitchFamily="34" charset="0"/>
                <a:sym typeface="+mn-lt"/>
              </a:rPr>
              <a:t> hero O.S. with Powerful Data Reduction Technologies to Extend SSD Endurance</a:t>
            </a:r>
            <a:endParaRPr lang="zh-TW" altLang="en-US" sz="3200" b="1">
              <a:solidFill>
                <a:srgbClr val="E1BA87"/>
              </a:solidFill>
              <a:latin typeface="Arial" panose="020B0604020202020204" pitchFamily="34" charset="0"/>
              <a:ea typeface="微軟正黑體" panose="020B0604030504040204" pitchFamily="34" charset="-120"/>
              <a:cs typeface="Arial" panose="020B0604020202020204" pitchFamily="34" charset="0"/>
              <a:sym typeface="+mn-lt"/>
            </a:endParaRPr>
          </a:p>
        </p:txBody>
      </p:sp>
      <p:grpSp>
        <p:nvGrpSpPr>
          <p:cNvPr id="7" name="群組 6">
            <a:extLst>
              <a:ext uri="{FF2B5EF4-FFF2-40B4-BE49-F238E27FC236}">
                <a16:creationId xmlns:a16="http://schemas.microsoft.com/office/drawing/2014/main" id="{754D5B3F-F0A5-4C41-9ECD-ECD40D4F4169}"/>
              </a:ext>
            </a:extLst>
          </p:cNvPr>
          <p:cNvGrpSpPr/>
          <p:nvPr/>
        </p:nvGrpSpPr>
        <p:grpSpPr>
          <a:xfrm>
            <a:off x="7672693" y="5235857"/>
            <a:ext cx="1793871" cy="1098480"/>
            <a:chOff x="9717799" y="4066229"/>
            <a:chExt cx="2786007" cy="1576868"/>
          </a:xfrm>
        </p:grpSpPr>
        <p:pic>
          <p:nvPicPr>
            <p:cNvPr id="8" name="圖形 48">
              <a:extLst>
                <a:ext uri="{FF2B5EF4-FFF2-40B4-BE49-F238E27FC236}">
                  <a16:creationId xmlns:a16="http://schemas.microsoft.com/office/drawing/2014/main" id="{9A649608-E709-423A-BE3D-C74B6AB045B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7799" y="4066229"/>
              <a:ext cx="2786007" cy="1576868"/>
            </a:xfrm>
            <a:prstGeom prst="rect">
              <a:avLst/>
            </a:prstGeom>
          </p:spPr>
        </p:pic>
        <p:grpSp>
          <p:nvGrpSpPr>
            <p:cNvPr id="9" name="群組 47">
              <a:extLst>
                <a:ext uri="{FF2B5EF4-FFF2-40B4-BE49-F238E27FC236}">
                  <a16:creationId xmlns:a16="http://schemas.microsoft.com/office/drawing/2014/main" id="{86A65CE5-432F-4EDD-8013-C9529004A8A9}"/>
                </a:ext>
              </a:extLst>
            </p:cNvPr>
            <p:cNvGrpSpPr/>
            <p:nvPr/>
          </p:nvGrpSpPr>
          <p:grpSpPr>
            <a:xfrm>
              <a:off x="10477230" y="4528346"/>
              <a:ext cx="1362897" cy="406200"/>
              <a:chOff x="7584538" y="5498765"/>
              <a:chExt cx="1362897" cy="406200"/>
            </a:xfrm>
          </p:grpSpPr>
          <p:sp>
            <p:nvSpPr>
              <p:cNvPr id="11" name="Google Shape;442;p24">
                <a:extLst>
                  <a:ext uri="{FF2B5EF4-FFF2-40B4-BE49-F238E27FC236}">
                    <a16:creationId xmlns:a16="http://schemas.microsoft.com/office/drawing/2014/main" id="{4E8D15D3-EC50-411F-A33A-21E9BE7F11CF}"/>
                  </a:ext>
                </a:extLst>
              </p:cNvPr>
              <p:cNvSpPr/>
              <p:nvPr/>
            </p:nvSpPr>
            <p:spPr>
              <a:xfrm>
                <a:off x="7584538" y="5498765"/>
                <a:ext cx="280200" cy="406200"/>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A</a:t>
                </a:r>
                <a:endParaRPr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2" name="Google Shape;443;p24">
                <a:extLst>
                  <a:ext uri="{FF2B5EF4-FFF2-40B4-BE49-F238E27FC236}">
                    <a16:creationId xmlns:a16="http://schemas.microsoft.com/office/drawing/2014/main" id="{08A27F3B-B2F3-4ABC-A545-C8431204245D}"/>
                  </a:ext>
                </a:extLst>
              </p:cNvPr>
              <p:cNvSpPr/>
              <p:nvPr/>
            </p:nvSpPr>
            <p:spPr>
              <a:xfrm>
                <a:off x="8306337" y="5498765"/>
                <a:ext cx="280200" cy="406200"/>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C</a:t>
                </a:r>
                <a:endParaRPr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3" name="Google Shape;444;p24">
                <a:extLst>
                  <a:ext uri="{FF2B5EF4-FFF2-40B4-BE49-F238E27FC236}">
                    <a16:creationId xmlns:a16="http://schemas.microsoft.com/office/drawing/2014/main" id="{07F64BAC-B71F-4A15-9798-D4F4A556295F}"/>
                  </a:ext>
                </a:extLst>
              </p:cNvPr>
              <p:cNvSpPr/>
              <p:nvPr/>
            </p:nvSpPr>
            <p:spPr>
              <a:xfrm>
                <a:off x="7945437" y="5498765"/>
                <a:ext cx="280200" cy="406200"/>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B</a:t>
                </a:r>
                <a:endParaRPr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4" name="Google Shape;445;p24">
                <a:extLst>
                  <a:ext uri="{FF2B5EF4-FFF2-40B4-BE49-F238E27FC236}">
                    <a16:creationId xmlns:a16="http://schemas.microsoft.com/office/drawing/2014/main" id="{10114EE8-36EB-414C-A9EB-C10CFB10697E}"/>
                  </a:ext>
                </a:extLst>
              </p:cNvPr>
              <p:cNvSpPr/>
              <p:nvPr/>
            </p:nvSpPr>
            <p:spPr>
              <a:xfrm>
                <a:off x="8667235" y="5498765"/>
                <a:ext cx="280200" cy="406200"/>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D</a:t>
                </a:r>
                <a:endParaRPr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grpSp>
      </p:grpSp>
      <p:pic>
        <p:nvPicPr>
          <p:cNvPr id="16" name="圖形 45">
            <a:extLst>
              <a:ext uri="{FF2B5EF4-FFF2-40B4-BE49-F238E27FC236}">
                <a16:creationId xmlns:a16="http://schemas.microsoft.com/office/drawing/2014/main" id="{D2632166-490E-4EA4-B14A-227D9496A54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605987" y="5235858"/>
            <a:ext cx="1793871" cy="1127893"/>
          </a:xfrm>
          <a:prstGeom prst="rect">
            <a:avLst/>
          </a:prstGeom>
        </p:spPr>
      </p:pic>
      <p:sp>
        <p:nvSpPr>
          <p:cNvPr id="18" name="Google Shape;448;p24">
            <a:extLst>
              <a:ext uri="{FF2B5EF4-FFF2-40B4-BE49-F238E27FC236}">
                <a16:creationId xmlns:a16="http://schemas.microsoft.com/office/drawing/2014/main" id="{18FD0C58-9769-4DCF-B38C-2A2EF3D85822}"/>
              </a:ext>
            </a:extLst>
          </p:cNvPr>
          <p:cNvSpPr/>
          <p:nvPr/>
        </p:nvSpPr>
        <p:spPr>
          <a:xfrm>
            <a:off x="7750545" y="5953197"/>
            <a:ext cx="1766628" cy="202887"/>
          </a:xfrm>
          <a:prstGeom prst="rect">
            <a:avLst/>
          </a:prstGeom>
          <a:noFill/>
          <a:ln>
            <a:noFill/>
          </a:ln>
        </p:spPr>
        <p:txBody>
          <a:bodyPr spcFirstLastPara="1" wrap="square" lIns="91425" tIns="91425" rIns="91425" bIns="91425" anchor="ctr" anchorCtr="0">
            <a:noAutofit/>
          </a:bodyPr>
          <a:lstStyle/>
          <a:p>
            <a:pPr algn="ctr" defTabSz="1219170">
              <a:buSzPts val="1200"/>
            </a:pPr>
            <a:r>
              <a:rPr lang="en-US" altLang="zh-TW" sz="1200" b="1" kern="0" err="1">
                <a:solidFill>
                  <a:srgbClr val="00FFFF"/>
                </a:solidFill>
                <a:latin typeface="Arial" panose="020B0604020202020204" pitchFamily="34" charset="0"/>
                <a:ea typeface="微軟正黑體"/>
                <a:cs typeface="Arial" panose="020B0604020202020204" pitchFamily="34" charset="0"/>
              </a:rPr>
              <a:t>Deduplicated</a:t>
            </a:r>
            <a:r>
              <a:rPr lang="en-US" altLang="zh-TW" sz="1200" b="1" kern="0">
                <a:solidFill>
                  <a:srgbClr val="00FFFF"/>
                </a:solidFill>
                <a:latin typeface="Arial" panose="020B0604020202020204" pitchFamily="34" charset="0"/>
                <a:ea typeface="微軟正黑體"/>
                <a:cs typeface="Arial" panose="020B0604020202020204" pitchFamily="34" charset="0"/>
              </a:rPr>
              <a:t> Data​</a:t>
            </a:r>
            <a:endParaRPr lang="en-US" sz="1200" b="1" kern="0">
              <a:solidFill>
                <a:srgbClr val="00FFFF"/>
              </a:solidFill>
              <a:latin typeface="Arial" panose="020B0604020202020204" pitchFamily="34" charset="0"/>
              <a:ea typeface="微軟正黑體"/>
              <a:cs typeface="Arial" panose="020B0604020202020204" pitchFamily="34" charset="0"/>
            </a:endParaRPr>
          </a:p>
        </p:txBody>
      </p:sp>
      <p:pic>
        <p:nvPicPr>
          <p:cNvPr id="24" name="圖形 42">
            <a:extLst>
              <a:ext uri="{FF2B5EF4-FFF2-40B4-BE49-F238E27FC236}">
                <a16:creationId xmlns:a16="http://schemas.microsoft.com/office/drawing/2014/main" id="{2A15936A-3FFB-466B-BA5E-6F0F2333DFA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595011" y="5235858"/>
            <a:ext cx="1793871" cy="1127893"/>
          </a:xfrm>
          <a:prstGeom prst="rect">
            <a:avLst/>
          </a:prstGeom>
        </p:spPr>
      </p:pic>
      <p:grpSp>
        <p:nvGrpSpPr>
          <p:cNvPr id="25" name="群組 43">
            <a:extLst>
              <a:ext uri="{FF2B5EF4-FFF2-40B4-BE49-F238E27FC236}">
                <a16:creationId xmlns:a16="http://schemas.microsoft.com/office/drawing/2014/main" id="{7E1C7E63-E99A-4C2F-8DA2-B890C3CA3F11}"/>
              </a:ext>
            </a:extLst>
          </p:cNvPr>
          <p:cNvGrpSpPr/>
          <p:nvPr/>
        </p:nvGrpSpPr>
        <p:grpSpPr>
          <a:xfrm>
            <a:off x="3909800" y="5358181"/>
            <a:ext cx="1192950" cy="585839"/>
            <a:chOff x="4327765" y="3622547"/>
            <a:chExt cx="1852740" cy="909847"/>
          </a:xfrm>
        </p:grpSpPr>
        <p:sp>
          <p:nvSpPr>
            <p:cNvPr id="27" name="Google Shape;428;p24">
              <a:extLst>
                <a:ext uri="{FF2B5EF4-FFF2-40B4-BE49-F238E27FC236}">
                  <a16:creationId xmlns:a16="http://schemas.microsoft.com/office/drawing/2014/main" id="{016ECB6F-B995-4CF3-8B6A-01B7F4A648CA}"/>
                </a:ext>
              </a:extLst>
            </p:cNvPr>
            <p:cNvSpPr/>
            <p:nvPr/>
          </p:nvSpPr>
          <p:spPr>
            <a:xfrm>
              <a:off x="4327765" y="3622547"/>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A</a:t>
              </a:r>
              <a:endParaRPr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8" name="Google Shape;429;p24">
              <a:extLst>
                <a:ext uri="{FF2B5EF4-FFF2-40B4-BE49-F238E27FC236}">
                  <a16:creationId xmlns:a16="http://schemas.microsoft.com/office/drawing/2014/main" id="{B02CDA60-37B0-4753-BE18-4DFCF879CDFE}"/>
                </a:ext>
              </a:extLst>
            </p:cNvPr>
            <p:cNvSpPr/>
            <p:nvPr/>
          </p:nvSpPr>
          <p:spPr>
            <a:xfrm>
              <a:off x="5293125" y="3622547"/>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C</a:t>
              </a:r>
              <a:endParaRPr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9" name="Google Shape;430;p24">
              <a:extLst>
                <a:ext uri="{FF2B5EF4-FFF2-40B4-BE49-F238E27FC236}">
                  <a16:creationId xmlns:a16="http://schemas.microsoft.com/office/drawing/2014/main" id="{12D8572A-95A8-4FD1-A6B5-004F18642F3B}"/>
                </a:ext>
              </a:extLst>
            </p:cNvPr>
            <p:cNvSpPr/>
            <p:nvPr/>
          </p:nvSpPr>
          <p:spPr>
            <a:xfrm>
              <a:off x="4810445" y="3622547"/>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B</a:t>
              </a:r>
              <a:endParaRPr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0" name="Google Shape;431;p24">
              <a:extLst>
                <a:ext uri="{FF2B5EF4-FFF2-40B4-BE49-F238E27FC236}">
                  <a16:creationId xmlns:a16="http://schemas.microsoft.com/office/drawing/2014/main" id="{E535D319-5D34-4BA9-B02F-6B459EFC8A2F}"/>
                </a:ext>
              </a:extLst>
            </p:cNvPr>
            <p:cNvSpPr/>
            <p:nvPr/>
          </p:nvSpPr>
          <p:spPr>
            <a:xfrm>
              <a:off x="5775805" y="3622547"/>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D</a:t>
              </a:r>
              <a:endParaRPr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1" name="Google Shape;432;p24">
              <a:extLst>
                <a:ext uri="{FF2B5EF4-FFF2-40B4-BE49-F238E27FC236}">
                  <a16:creationId xmlns:a16="http://schemas.microsoft.com/office/drawing/2014/main" id="{912A07D9-11F8-45BE-802A-71E58191D307}"/>
                </a:ext>
              </a:extLst>
            </p:cNvPr>
            <p:cNvSpPr/>
            <p:nvPr/>
          </p:nvSpPr>
          <p:spPr>
            <a:xfrm>
              <a:off x="5293125" y="4129508"/>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A</a:t>
              </a:r>
              <a:endParaRPr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2" name="Google Shape;433;p24">
              <a:extLst>
                <a:ext uri="{FF2B5EF4-FFF2-40B4-BE49-F238E27FC236}">
                  <a16:creationId xmlns:a16="http://schemas.microsoft.com/office/drawing/2014/main" id="{337A1D43-A105-4575-B11E-CF7BF9D34BFF}"/>
                </a:ext>
              </a:extLst>
            </p:cNvPr>
            <p:cNvSpPr/>
            <p:nvPr/>
          </p:nvSpPr>
          <p:spPr>
            <a:xfrm>
              <a:off x="4810445" y="4129508"/>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C</a:t>
              </a:r>
              <a:endParaRPr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3" name="Google Shape;434;p24">
              <a:extLst>
                <a:ext uri="{FF2B5EF4-FFF2-40B4-BE49-F238E27FC236}">
                  <a16:creationId xmlns:a16="http://schemas.microsoft.com/office/drawing/2014/main" id="{075BE3CD-9791-4D3A-B493-EA34C202E4D0}"/>
                </a:ext>
              </a:extLst>
            </p:cNvPr>
            <p:cNvSpPr/>
            <p:nvPr/>
          </p:nvSpPr>
          <p:spPr>
            <a:xfrm>
              <a:off x="5775805" y="4129508"/>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B</a:t>
              </a:r>
              <a:endParaRPr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34" name="Google Shape;435;p24">
              <a:extLst>
                <a:ext uri="{FF2B5EF4-FFF2-40B4-BE49-F238E27FC236}">
                  <a16:creationId xmlns:a16="http://schemas.microsoft.com/office/drawing/2014/main" id="{90B3B86C-B820-4BE2-AED9-CE437B7F0D56}"/>
                </a:ext>
              </a:extLst>
            </p:cNvPr>
            <p:cNvSpPr/>
            <p:nvPr/>
          </p:nvSpPr>
          <p:spPr>
            <a:xfrm>
              <a:off x="4327765" y="4129508"/>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D</a:t>
              </a:r>
              <a:endParaRPr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grpSp>
      <p:sp>
        <p:nvSpPr>
          <p:cNvPr id="26" name="Google Shape;447;p24">
            <a:extLst>
              <a:ext uri="{FF2B5EF4-FFF2-40B4-BE49-F238E27FC236}">
                <a16:creationId xmlns:a16="http://schemas.microsoft.com/office/drawing/2014/main" id="{835921C6-DC9C-40DA-9D6F-25D731302BCE}"/>
              </a:ext>
            </a:extLst>
          </p:cNvPr>
          <p:cNvSpPr/>
          <p:nvPr/>
        </p:nvSpPr>
        <p:spPr>
          <a:xfrm>
            <a:off x="3706479" y="5953196"/>
            <a:ext cx="1566947" cy="263952"/>
          </a:xfrm>
          <a:prstGeom prst="rect">
            <a:avLst/>
          </a:prstGeom>
          <a:noFill/>
          <a:ln>
            <a:noFill/>
          </a:ln>
        </p:spPr>
        <p:txBody>
          <a:bodyPr spcFirstLastPara="1" wrap="square" lIns="91425" tIns="91425" rIns="91425" bIns="91425" anchor="ctr" anchorCtr="0">
            <a:noAutofit/>
          </a:bodyPr>
          <a:lstStyle/>
          <a:p>
            <a:pPr algn="ctr" defTabSz="1219170">
              <a:buClr>
                <a:srgbClr val="D8D8D8"/>
              </a:buClr>
              <a:buSzPts val="1200"/>
            </a:pPr>
            <a:r>
              <a:rPr lang="en-US" altLang="zh-TW" sz="1200" b="1" kern="0">
                <a:solidFill>
                  <a:srgbClr val="00FFFF"/>
                </a:solidFill>
                <a:latin typeface="Arial" panose="020B0604020202020204" pitchFamily="34" charset="0"/>
                <a:ea typeface="微軟正黑體"/>
                <a:cs typeface="Arial" panose="020B0604020202020204" pitchFamily="34" charset="0"/>
                <a:sym typeface="+mn-lt"/>
              </a:rPr>
              <a:t>Original Data​</a:t>
            </a:r>
            <a:endParaRPr lang="en-US" sz="1400" b="1" kern="0">
              <a:solidFill>
                <a:srgbClr val="00FFFF"/>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36" name="圖形 44">
            <a:extLst>
              <a:ext uri="{FF2B5EF4-FFF2-40B4-BE49-F238E27FC236}">
                <a16:creationId xmlns:a16="http://schemas.microsoft.com/office/drawing/2014/main" id="{6FF2E2DC-2E4B-4621-AF67-7B63265E3C8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49806" y="5235857"/>
            <a:ext cx="1793871" cy="1098480"/>
          </a:xfrm>
          <a:prstGeom prst="rect">
            <a:avLst/>
          </a:prstGeom>
        </p:spPr>
      </p:pic>
      <p:sp>
        <p:nvSpPr>
          <p:cNvPr id="37" name="Google Shape;453;p24">
            <a:extLst>
              <a:ext uri="{FF2B5EF4-FFF2-40B4-BE49-F238E27FC236}">
                <a16:creationId xmlns:a16="http://schemas.microsoft.com/office/drawing/2014/main" id="{A242DB51-E193-437B-80F1-DEA63DBD66A5}"/>
              </a:ext>
            </a:extLst>
          </p:cNvPr>
          <p:cNvSpPr/>
          <p:nvPr/>
        </p:nvSpPr>
        <p:spPr>
          <a:xfrm>
            <a:off x="10193930" y="5982037"/>
            <a:ext cx="938207" cy="163225"/>
          </a:xfrm>
          <a:prstGeom prst="rect">
            <a:avLst/>
          </a:prstGeom>
          <a:noFill/>
          <a:ln>
            <a:noFill/>
          </a:ln>
        </p:spPr>
        <p:txBody>
          <a:bodyPr spcFirstLastPara="1" wrap="square" lIns="91425" tIns="91425" rIns="91425" bIns="91425" anchor="ctr" anchorCtr="0">
            <a:noAutofit/>
          </a:bodyPr>
          <a:lstStyle/>
          <a:p>
            <a:pPr algn="ctr" defTabSz="1219170">
              <a:buClr>
                <a:srgbClr val="D8D8D8"/>
              </a:buClr>
              <a:buSzPts val="1200"/>
            </a:pPr>
            <a:r>
              <a:rPr lang="en-US" sz="1200" b="1" kern="0">
                <a:solidFill>
                  <a:srgbClr val="00FFFF"/>
                </a:solidFill>
                <a:latin typeface="Arial" panose="020B0604020202020204" pitchFamily="34" charset="0"/>
                <a:ea typeface="微軟正黑體" panose="020B0604030504040204" pitchFamily="34" charset="-120"/>
                <a:cs typeface="Arial" panose="020B0604020202020204" pitchFamily="34" charset="0"/>
                <a:sym typeface="+mn-lt"/>
              </a:rPr>
              <a:t>SSD Pool</a:t>
            </a:r>
            <a:endParaRPr lang="en-US" sz="1400" b="1" kern="0">
              <a:solidFill>
                <a:srgbClr val="00FFFF"/>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38" name="圖形 37">
            <a:extLst>
              <a:ext uri="{FF2B5EF4-FFF2-40B4-BE49-F238E27FC236}">
                <a16:creationId xmlns:a16="http://schemas.microsoft.com/office/drawing/2014/main" id="{DFDDFB67-25A1-4869-A649-2A7A34D1ABA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52021" y="5400895"/>
            <a:ext cx="397320" cy="505680"/>
          </a:xfrm>
          <a:prstGeom prst="rect">
            <a:avLst/>
          </a:prstGeom>
        </p:spPr>
      </p:pic>
      <p:pic>
        <p:nvPicPr>
          <p:cNvPr id="39" name="圖形 38">
            <a:extLst>
              <a:ext uri="{FF2B5EF4-FFF2-40B4-BE49-F238E27FC236}">
                <a16:creationId xmlns:a16="http://schemas.microsoft.com/office/drawing/2014/main" id="{894F30A5-F9A6-42CB-93FB-5989D24E10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52727" y="5400895"/>
            <a:ext cx="397320" cy="505680"/>
          </a:xfrm>
          <a:prstGeom prst="rect">
            <a:avLst/>
          </a:prstGeom>
        </p:spPr>
      </p:pic>
      <p:pic>
        <p:nvPicPr>
          <p:cNvPr id="40" name="圖形 39">
            <a:extLst>
              <a:ext uri="{FF2B5EF4-FFF2-40B4-BE49-F238E27FC236}">
                <a16:creationId xmlns:a16="http://schemas.microsoft.com/office/drawing/2014/main" id="{4E1F6ED3-8A80-483B-A47F-A8898A56D7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50452" y="5400895"/>
            <a:ext cx="397320" cy="505680"/>
          </a:xfrm>
          <a:prstGeom prst="rect">
            <a:avLst/>
          </a:prstGeom>
        </p:spPr>
      </p:pic>
      <p:sp>
        <p:nvSpPr>
          <p:cNvPr id="42" name="Google Shape;455;p24">
            <a:extLst>
              <a:ext uri="{FF2B5EF4-FFF2-40B4-BE49-F238E27FC236}">
                <a16:creationId xmlns:a16="http://schemas.microsoft.com/office/drawing/2014/main" id="{23A68C3D-3048-412C-A46D-DC92C4DDA415}"/>
              </a:ext>
            </a:extLst>
          </p:cNvPr>
          <p:cNvSpPr/>
          <p:nvPr/>
        </p:nvSpPr>
        <p:spPr>
          <a:xfrm rot="5400000">
            <a:off x="4236239" y="4521158"/>
            <a:ext cx="1150188" cy="253500"/>
          </a:xfrm>
          <a:prstGeom prst="rightArrow">
            <a:avLst>
              <a:gd name="adj1" fmla="val 50000"/>
              <a:gd name="adj2" fmla="val 50000"/>
            </a:avLst>
          </a:prstGeom>
          <a:gradFill flip="none" rotWithShape="1">
            <a:gsLst>
              <a:gs pos="0">
                <a:srgbClr val="BFBFBF">
                  <a:alpha val="0"/>
                </a:srgbClr>
              </a:gs>
              <a:gs pos="100000">
                <a:schemeClr val="bg1">
                  <a:lumMod val="95000"/>
                </a:schemeClr>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pPr>
            <a:endParaRPr sz="1400"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43" name="Google Shape;456;p24">
            <a:extLst>
              <a:ext uri="{FF2B5EF4-FFF2-40B4-BE49-F238E27FC236}">
                <a16:creationId xmlns:a16="http://schemas.microsoft.com/office/drawing/2014/main" id="{7E7CAFB3-F1B4-4F6E-8CB6-0FF66B57A259}"/>
              </a:ext>
            </a:extLst>
          </p:cNvPr>
          <p:cNvSpPr/>
          <p:nvPr/>
        </p:nvSpPr>
        <p:spPr>
          <a:xfrm rot="5400000">
            <a:off x="3914864" y="4521158"/>
            <a:ext cx="1150188" cy="253500"/>
          </a:xfrm>
          <a:prstGeom prst="rightArrow">
            <a:avLst>
              <a:gd name="adj1" fmla="val 50000"/>
              <a:gd name="adj2" fmla="val 50000"/>
            </a:avLst>
          </a:prstGeom>
          <a:gradFill flip="none" rotWithShape="1">
            <a:gsLst>
              <a:gs pos="0">
                <a:srgbClr val="BFBFBF">
                  <a:alpha val="0"/>
                </a:srgbClr>
              </a:gs>
              <a:gs pos="100000">
                <a:schemeClr val="bg1">
                  <a:lumMod val="95000"/>
                </a:schemeClr>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pPr>
            <a:endParaRPr sz="1400"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44" name="Google Shape;457;p24">
            <a:extLst>
              <a:ext uri="{FF2B5EF4-FFF2-40B4-BE49-F238E27FC236}">
                <a16:creationId xmlns:a16="http://schemas.microsoft.com/office/drawing/2014/main" id="{1A275510-ECB1-44F8-AD8E-7FC23C087668}"/>
              </a:ext>
            </a:extLst>
          </p:cNvPr>
          <p:cNvSpPr/>
          <p:nvPr/>
        </p:nvSpPr>
        <p:spPr>
          <a:xfrm rot="5400000">
            <a:off x="3593489" y="4521158"/>
            <a:ext cx="1150188" cy="253500"/>
          </a:xfrm>
          <a:prstGeom prst="rightArrow">
            <a:avLst>
              <a:gd name="adj1" fmla="val 50000"/>
              <a:gd name="adj2" fmla="val 50000"/>
            </a:avLst>
          </a:prstGeom>
          <a:gradFill flip="none" rotWithShape="1">
            <a:gsLst>
              <a:gs pos="0">
                <a:srgbClr val="BFBFBF">
                  <a:alpha val="0"/>
                </a:srgbClr>
              </a:gs>
              <a:gs pos="100000">
                <a:schemeClr val="bg1">
                  <a:lumMod val="95000"/>
                </a:schemeClr>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pPr>
            <a:endParaRPr sz="1400"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50" name="Google Shape;461;p24">
            <a:extLst>
              <a:ext uri="{FF2B5EF4-FFF2-40B4-BE49-F238E27FC236}">
                <a16:creationId xmlns:a16="http://schemas.microsoft.com/office/drawing/2014/main" id="{9F492E3E-586A-4AB3-9E1E-D1B25FBDE089}"/>
              </a:ext>
            </a:extLst>
          </p:cNvPr>
          <p:cNvSpPr/>
          <p:nvPr/>
        </p:nvSpPr>
        <p:spPr>
          <a:xfrm>
            <a:off x="4848945" y="4750449"/>
            <a:ext cx="794096" cy="259195"/>
          </a:xfrm>
          <a:prstGeom prst="rect">
            <a:avLst/>
          </a:prstGeom>
          <a:noFill/>
          <a:ln>
            <a:noFill/>
          </a:ln>
          <a:effectLst>
            <a:outerShdw blurRad="215900" dist="38100" dir="2700000" algn="tl" rotWithShape="0">
              <a:prstClr val="black">
                <a:alpha val="74000"/>
              </a:prstClr>
            </a:outerShdw>
          </a:effectLst>
        </p:spPr>
        <p:txBody>
          <a:bodyPr spcFirstLastPara="1" wrap="square" lIns="91425" tIns="91425" rIns="91425" bIns="91425" anchor="ctr" anchorCtr="0">
            <a:noAutofit/>
          </a:bodyPr>
          <a:lstStyle/>
          <a:p>
            <a:pPr defTabSz="1219170">
              <a:buClr>
                <a:srgbClr val="D8D8D8"/>
              </a:buClr>
              <a:buSzPts val="1200"/>
            </a:pPr>
            <a:r>
              <a:rPr lang="zh-TW" altLang="en-US" sz="1300" b="1" kern="0" err="1">
                <a:solidFill>
                  <a:schemeClr val="bg1"/>
                </a:solidFill>
                <a:latin typeface="Arial" panose="020B0604020202020204" pitchFamily="34" charset="0"/>
                <a:ea typeface="微軟正黑體"/>
                <a:cs typeface="Arial" panose="020B0604020202020204" pitchFamily="34" charset="0"/>
              </a:rPr>
              <a:t>寫入</a:t>
            </a:r>
            <a:endParaRPr lang="en-US" sz="1300" b="1" kern="0" err="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1" name="Google Shape;460;p24">
            <a:extLst>
              <a:ext uri="{FF2B5EF4-FFF2-40B4-BE49-F238E27FC236}">
                <a16:creationId xmlns:a16="http://schemas.microsoft.com/office/drawing/2014/main" id="{E2032D9E-7439-40F4-A1F0-9782FBC0BC50}"/>
              </a:ext>
            </a:extLst>
          </p:cNvPr>
          <p:cNvSpPr/>
          <p:nvPr/>
        </p:nvSpPr>
        <p:spPr>
          <a:xfrm>
            <a:off x="9152480" y="6327404"/>
            <a:ext cx="2479337" cy="536079"/>
          </a:xfrm>
          <a:prstGeom prst="rect">
            <a:avLst/>
          </a:prstGeom>
          <a:noFill/>
          <a:ln>
            <a:noFill/>
          </a:ln>
        </p:spPr>
        <p:txBody>
          <a:bodyPr spcFirstLastPara="1" wrap="square" lIns="91425" tIns="91425" rIns="91425" bIns="91425" anchor="t" anchorCtr="0">
            <a:noAutofit/>
          </a:bodyPr>
          <a:lstStyle/>
          <a:p>
            <a:pPr algn="ctr" defTabSz="1219170">
              <a:lnSpc>
                <a:spcPts val="1500"/>
              </a:lnSpc>
              <a:buClr>
                <a:srgbClr val="D8D8D8"/>
              </a:buClr>
              <a:buSzPts val="1200"/>
            </a:pPr>
            <a:r>
              <a:rPr lang="en-US" altLang="zh-TW" sz="1300" b="1" kern="0">
                <a:solidFill>
                  <a:schemeClr val="bg1"/>
                </a:solidFill>
                <a:latin typeface="Arial" panose="020B0604020202020204" pitchFamily="34" charset="0"/>
                <a:ea typeface="微軟正黑體" panose="020B0604030504040204" pitchFamily="34" charset="-120"/>
                <a:cs typeface="Arial" panose="020B0604020202020204" pitchFamily="34" charset="0"/>
              </a:rPr>
              <a:t>Write to SSDs as sequential as much as possible​</a:t>
            </a:r>
            <a:endParaRPr lang="en-US" sz="1300" b="1" kern="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2" name="Google Shape;459;p24">
            <a:extLst>
              <a:ext uri="{FF2B5EF4-FFF2-40B4-BE49-F238E27FC236}">
                <a16:creationId xmlns:a16="http://schemas.microsoft.com/office/drawing/2014/main" id="{473E2F7E-3B44-4FC5-B8C0-A378FA58AEA6}"/>
              </a:ext>
            </a:extLst>
          </p:cNvPr>
          <p:cNvSpPr/>
          <p:nvPr/>
        </p:nvSpPr>
        <p:spPr>
          <a:xfrm>
            <a:off x="4920921" y="6445853"/>
            <a:ext cx="1384891" cy="253500"/>
          </a:xfrm>
          <a:prstGeom prst="rect">
            <a:avLst/>
          </a:prstGeom>
          <a:noFill/>
          <a:ln>
            <a:noFill/>
          </a:ln>
        </p:spPr>
        <p:txBody>
          <a:bodyPr spcFirstLastPara="1" wrap="square" lIns="91425" tIns="91425" rIns="91425" bIns="91425" anchor="ctr" anchorCtr="0">
            <a:noAutofit/>
          </a:bodyPr>
          <a:lstStyle/>
          <a:p>
            <a:pPr defTabSz="1219170">
              <a:buClr>
                <a:srgbClr val="D8D8D8"/>
              </a:buClr>
              <a:buSzPts val="1200"/>
            </a:pPr>
            <a:r>
              <a:rPr lang="en-US" altLang="zh-TW" sz="1300" b="1" kern="0">
                <a:solidFill>
                  <a:schemeClr val="bg1"/>
                </a:solidFill>
                <a:latin typeface="Arial" panose="020B0604020202020204" pitchFamily="34" charset="0"/>
                <a:ea typeface="微軟正黑體"/>
                <a:cs typeface="Arial" panose="020B0604020202020204" pitchFamily="34" charset="0"/>
                <a:sym typeface="+mn-lt"/>
              </a:rPr>
              <a:t>Compression​</a:t>
            </a:r>
            <a:endParaRPr lang="en-US" sz="1333"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53" name="Google Shape;458;p24">
            <a:extLst>
              <a:ext uri="{FF2B5EF4-FFF2-40B4-BE49-F238E27FC236}">
                <a16:creationId xmlns:a16="http://schemas.microsoft.com/office/drawing/2014/main" id="{1D93076F-B5CD-48F4-BBA9-23138847AF7E}"/>
              </a:ext>
            </a:extLst>
          </p:cNvPr>
          <p:cNvSpPr/>
          <p:nvPr/>
        </p:nvSpPr>
        <p:spPr>
          <a:xfrm>
            <a:off x="7045426" y="6445853"/>
            <a:ext cx="1465977" cy="215439"/>
          </a:xfrm>
          <a:prstGeom prst="rect">
            <a:avLst/>
          </a:prstGeom>
          <a:noFill/>
          <a:ln>
            <a:noFill/>
          </a:ln>
        </p:spPr>
        <p:txBody>
          <a:bodyPr spcFirstLastPara="1" wrap="square" lIns="91425" tIns="91425" rIns="91425" bIns="91425" anchor="ctr" anchorCtr="0">
            <a:noAutofit/>
          </a:bodyPr>
          <a:lstStyle/>
          <a:p>
            <a:pPr defTabSz="1219170">
              <a:buClr>
                <a:srgbClr val="D8D8D8"/>
              </a:buClr>
              <a:buSzPts val="1200"/>
            </a:pPr>
            <a:r>
              <a:rPr lang="en-US" altLang="zh-TW" sz="1300" b="1" kern="0">
                <a:solidFill>
                  <a:schemeClr val="bg1"/>
                </a:solidFill>
                <a:latin typeface="Arial" panose="020B0604020202020204" pitchFamily="34" charset="0"/>
                <a:ea typeface="微軟正黑體"/>
                <a:cs typeface="Arial" panose="020B0604020202020204" pitchFamily="34" charset="0"/>
                <a:sym typeface="+mn-lt"/>
              </a:rPr>
              <a:t>Deduplication​</a:t>
            </a:r>
            <a:endParaRPr lang="en-US" sz="1333"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56" name="Google Shape;451;p24">
            <a:extLst>
              <a:ext uri="{FF2B5EF4-FFF2-40B4-BE49-F238E27FC236}">
                <a16:creationId xmlns:a16="http://schemas.microsoft.com/office/drawing/2014/main" id="{EE9DB14F-5C16-441E-A983-6CBE1E21477D}"/>
              </a:ext>
            </a:extLst>
          </p:cNvPr>
          <p:cNvSpPr/>
          <p:nvPr/>
        </p:nvSpPr>
        <p:spPr>
          <a:xfrm>
            <a:off x="7221330" y="5551051"/>
            <a:ext cx="579791" cy="454500"/>
          </a:xfrm>
          <a:prstGeom prst="rightArrow">
            <a:avLst>
              <a:gd name="adj1" fmla="val 50000"/>
              <a:gd name="adj2" fmla="val 50000"/>
            </a:avLst>
          </a:prstGeom>
          <a:gradFill flip="none" rotWithShape="1">
            <a:gsLst>
              <a:gs pos="0">
                <a:srgbClr val="BFBFBF">
                  <a:alpha val="0"/>
                </a:srgbClr>
              </a:gs>
              <a:gs pos="100000">
                <a:schemeClr val="bg1"/>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pPr>
            <a:endParaRPr 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57" name="Google Shape;451;p24">
            <a:extLst>
              <a:ext uri="{FF2B5EF4-FFF2-40B4-BE49-F238E27FC236}">
                <a16:creationId xmlns:a16="http://schemas.microsoft.com/office/drawing/2014/main" id="{5CA4425F-B621-457A-8A2D-1271A1534D53}"/>
              </a:ext>
            </a:extLst>
          </p:cNvPr>
          <p:cNvSpPr/>
          <p:nvPr/>
        </p:nvSpPr>
        <p:spPr>
          <a:xfrm>
            <a:off x="9313461" y="5551051"/>
            <a:ext cx="579791" cy="454500"/>
          </a:xfrm>
          <a:prstGeom prst="rightArrow">
            <a:avLst>
              <a:gd name="adj1" fmla="val 50000"/>
              <a:gd name="adj2" fmla="val 50000"/>
            </a:avLst>
          </a:prstGeom>
          <a:gradFill flip="none" rotWithShape="1">
            <a:gsLst>
              <a:gs pos="0">
                <a:srgbClr val="BFBFBF">
                  <a:alpha val="0"/>
                </a:srgbClr>
              </a:gs>
              <a:gs pos="100000">
                <a:schemeClr val="bg1"/>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pPr>
            <a:endParaRPr 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58" name="Google Shape;451;p24">
            <a:extLst>
              <a:ext uri="{FF2B5EF4-FFF2-40B4-BE49-F238E27FC236}">
                <a16:creationId xmlns:a16="http://schemas.microsoft.com/office/drawing/2014/main" id="{0B818020-B201-49D1-ABC6-42E4C8AD8B1E}"/>
              </a:ext>
            </a:extLst>
          </p:cNvPr>
          <p:cNvSpPr/>
          <p:nvPr/>
        </p:nvSpPr>
        <p:spPr>
          <a:xfrm>
            <a:off x="5209434" y="5551051"/>
            <a:ext cx="579791" cy="454500"/>
          </a:xfrm>
          <a:prstGeom prst="rightArrow">
            <a:avLst>
              <a:gd name="adj1" fmla="val 50000"/>
              <a:gd name="adj2" fmla="val 50000"/>
            </a:avLst>
          </a:prstGeom>
          <a:gradFill flip="none" rotWithShape="1">
            <a:gsLst>
              <a:gs pos="0">
                <a:srgbClr val="BFBFBF">
                  <a:alpha val="0"/>
                </a:srgbClr>
              </a:gs>
              <a:gs pos="100000">
                <a:schemeClr val="bg1"/>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pPr>
            <a:endParaRPr 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59" name="Google Shape;449;p24">
            <a:extLst>
              <a:ext uri="{FF2B5EF4-FFF2-40B4-BE49-F238E27FC236}">
                <a16:creationId xmlns:a16="http://schemas.microsoft.com/office/drawing/2014/main" id="{CCA07573-BE7E-4210-AC85-68A50B5029B4}"/>
              </a:ext>
            </a:extLst>
          </p:cNvPr>
          <p:cNvSpPr/>
          <p:nvPr/>
        </p:nvSpPr>
        <p:spPr>
          <a:xfrm>
            <a:off x="5574100" y="6002098"/>
            <a:ext cx="1915736" cy="201244"/>
          </a:xfrm>
          <a:prstGeom prst="rect">
            <a:avLst/>
          </a:prstGeom>
          <a:noFill/>
          <a:ln>
            <a:noFill/>
          </a:ln>
        </p:spPr>
        <p:txBody>
          <a:bodyPr spcFirstLastPara="1" wrap="square" lIns="91425" tIns="91425" rIns="91425" bIns="91425" anchor="ctr" anchorCtr="0">
            <a:noAutofit/>
          </a:bodyPr>
          <a:lstStyle/>
          <a:p>
            <a:pPr algn="ctr" defTabSz="1219170">
              <a:buSzPts val="1200"/>
            </a:pPr>
            <a:r>
              <a:rPr lang="en-US" altLang="zh-TW" sz="1200" b="1" kern="0">
                <a:solidFill>
                  <a:srgbClr val="00FFFF"/>
                </a:solidFill>
                <a:latin typeface="Arial" panose="020B0604020202020204" pitchFamily="34" charset="0"/>
                <a:ea typeface="微軟正黑體" panose="020B0604030504040204" pitchFamily="34" charset="-120"/>
                <a:cs typeface="Arial" panose="020B0604020202020204" pitchFamily="34" charset="0"/>
              </a:rPr>
              <a:t>Compressed Data​</a:t>
            </a:r>
            <a:endParaRPr lang="en-US" sz="1200" b="1" kern="0">
              <a:solidFill>
                <a:srgbClr val="00FFF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0" name="Google Shape;442;p24">
            <a:extLst>
              <a:ext uri="{FF2B5EF4-FFF2-40B4-BE49-F238E27FC236}">
                <a16:creationId xmlns:a16="http://schemas.microsoft.com/office/drawing/2014/main" id="{2B8F21C5-35D3-4671-AE21-69D73C7CBE55}"/>
              </a:ext>
            </a:extLst>
          </p:cNvPr>
          <p:cNvSpPr/>
          <p:nvPr/>
        </p:nvSpPr>
        <p:spPr>
          <a:xfrm>
            <a:off x="6073434" y="5403747"/>
            <a:ext cx="180417" cy="261547"/>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A</a:t>
            </a:r>
            <a:endParaRPr lang="zh-TW" alt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1" name="Google Shape;443;p24">
            <a:extLst>
              <a:ext uri="{FF2B5EF4-FFF2-40B4-BE49-F238E27FC236}">
                <a16:creationId xmlns:a16="http://schemas.microsoft.com/office/drawing/2014/main" id="{7288F7F0-05F2-4881-A1D3-67A36AA06CB7}"/>
              </a:ext>
            </a:extLst>
          </p:cNvPr>
          <p:cNvSpPr/>
          <p:nvPr/>
        </p:nvSpPr>
        <p:spPr>
          <a:xfrm>
            <a:off x="6538190" y="5403747"/>
            <a:ext cx="180417" cy="261547"/>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C</a:t>
            </a:r>
            <a:endParaRPr lang="zh-TW" alt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2" name="Google Shape;444;p24">
            <a:extLst>
              <a:ext uri="{FF2B5EF4-FFF2-40B4-BE49-F238E27FC236}">
                <a16:creationId xmlns:a16="http://schemas.microsoft.com/office/drawing/2014/main" id="{E47CCF98-D4F9-4A35-A917-8971B8083CC7}"/>
              </a:ext>
            </a:extLst>
          </p:cNvPr>
          <p:cNvSpPr/>
          <p:nvPr/>
        </p:nvSpPr>
        <p:spPr>
          <a:xfrm>
            <a:off x="6305812" y="5403747"/>
            <a:ext cx="180417" cy="261547"/>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B</a:t>
            </a:r>
            <a:endParaRPr lang="zh-TW" alt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3" name="Google Shape;445;p24">
            <a:extLst>
              <a:ext uri="{FF2B5EF4-FFF2-40B4-BE49-F238E27FC236}">
                <a16:creationId xmlns:a16="http://schemas.microsoft.com/office/drawing/2014/main" id="{5AE9B2E0-7364-479B-B112-72380EE61265}"/>
              </a:ext>
            </a:extLst>
          </p:cNvPr>
          <p:cNvSpPr/>
          <p:nvPr/>
        </p:nvSpPr>
        <p:spPr>
          <a:xfrm>
            <a:off x="6770566" y="5403747"/>
            <a:ext cx="180417" cy="261547"/>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D</a:t>
            </a:r>
            <a:endParaRPr lang="zh-TW" alt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4" name="Google Shape;442;p24">
            <a:extLst>
              <a:ext uri="{FF2B5EF4-FFF2-40B4-BE49-F238E27FC236}">
                <a16:creationId xmlns:a16="http://schemas.microsoft.com/office/drawing/2014/main" id="{7C84B846-9693-4EF5-BF6B-B69E44F8F645}"/>
              </a:ext>
            </a:extLst>
          </p:cNvPr>
          <p:cNvSpPr/>
          <p:nvPr/>
        </p:nvSpPr>
        <p:spPr>
          <a:xfrm>
            <a:off x="6559260" y="5738013"/>
            <a:ext cx="180417" cy="261547"/>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A</a:t>
            </a:r>
            <a:endParaRPr lang="zh-TW" alt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5" name="Google Shape;443;p24">
            <a:extLst>
              <a:ext uri="{FF2B5EF4-FFF2-40B4-BE49-F238E27FC236}">
                <a16:creationId xmlns:a16="http://schemas.microsoft.com/office/drawing/2014/main" id="{F01A9A03-CE81-41F9-878F-F0C196157510}"/>
              </a:ext>
            </a:extLst>
          </p:cNvPr>
          <p:cNvSpPr/>
          <p:nvPr/>
        </p:nvSpPr>
        <p:spPr>
          <a:xfrm>
            <a:off x="6317554" y="5747537"/>
            <a:ext cx="180417" cy="261547"/>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C</a:t>
            </a:r>
            <a:endParaRPr lang="zh-TW" alt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6" name="Google Shape;444;p24">
            <a:extLst>
              <a:ext uri="{FF2B5EF4-FFF2-40B4-BE49-F238E27FC236}">
                <a16:creationId xmlns:a16="http://schemas.microsoft.com/office/drawing/2014/main" id="{02045C6F-3850-47E0-BEBC-A74E5A1870E9}"/>
              </a:ext>
            </a:extLst>
          </p:cNvPr>
          <p:cNvSpPr/>
          <p:nvPr/>
        </p:nvSpPr>
        <p:spPr>
          <a:xfrm>
            <a:off x="6791853" y="5738013"/>
            <a:ext cx="180417" cy="261547"/>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B</a:t>
            </a:r>
            <a:endParaRPr lang="zh-TW" alt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7" name="Google Shape;445;p24">
            <a:extLst>
              <a:ext uri="{FF2B5EF4-FFF2-40B4-BE49-F238E27FC236}">
                <a16:creationId xmlns:a16="http://schemas.microsoft.com/office/drawing/2014/main" id="{7FD82018-5F2F-4933-8212-081B85D26573}"/>
              </a:ext>
            </a:extLst>
          </p:cNvPr>
          <p:cNvSpPr/>
          <p:nvPr/>
        </p:nvSpPr>
        <p:spPr>
          <a:xfrm>
            <a:off x="6084920" y="5747539"/>
            <a:ext cx="180417" cy="261547"/>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D</a:t>
            </a:r>
            <a:endParaRPr lang="zh-TW" altLang="en-US" sz="1400" b="1"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54" name="Google Shape;516;p26">
            <a:extLst>
              <a:ext uri="{FF2B5EF4-FFF2-40B4-BE49-F238E27FC236}">
                <a16:creationId xmlns:a16="http://schemas.microsoft.com/office/drawing/2014/main" id="{61D119A4-54B6-4D16-A0D8-D53D07DC09D6}"/>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7854852" y="3518707"/>
            <a:ext cx="3846081" cy="1604581"/>
          </a:xfrm>
          <a:prstGeom prst="rect">
            <a:avLst/>
          </a:prstGeom>
          <a:noFill/>
          <a:ln w="31750">
            <a:solidFill>
              <a:srgbClr val="999999"/>
            </a:solidFill>
          </a:ln>
          <a:effectLst>
            <a:outerShdw blurRad="431800" dist="355600" dir="1740000" algn="ctr" rotWithShape="0">
              <a:srgbClr val="000000">
                <a:alpha val="23000"/>
              </a:srgbClr>
            </a:outerShdw>
          </a:effectLst>
        </p:spPr>
      </p:pic>
      <p:pic>
        <p:nvPicPr>
          <p:cNvPr id="77" name="圖形 76">
            <a:extLst>
              <a:ext uri="{FF2B5EF4-FFF2-40B4-BE49-F238E27FC236}">
                <a16:creationId xmlns:a16="http://schemas.microsoft.com/office/drawing/2014/main" id="{F2A1FA56-B7B4-4B91-A914-837F8B76A7B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5400000">
            <a:off x="8177165" y="146337"/>
            <a:ext cx="952588" cy="6094946"/>
          </a:xfrm>
          <a:prstGeom prst="rect">
            <a:avLst/>
          </a:prstGeom>
        </p:spPr>
      </p:pic>
      <p:pic>
        <p:nvPicPr>
          <p:cNvPr id="49" name="Google Shape;419;p23">
            <a:extLst>
              <a:ext uri="{FF2B5EF4-FFF2-40B4-BE49-F238E27FC236}">
                <a16:creationId xmlns:a16="http://schemas.microsoft.com/office/drawing/2014/main" id="{A000E88E-C83C-45A9-B9BE-813134777F65}"/>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5564685" y="1756857"/>
            <a:ext cx="6136248" cy="1638278"/>
          </a:xfrm>
          <a:prstGeom prst="rect">
            <a:avLst/>
          </a:prstGeom>
          <a:noFill/>
          <a:ln w="28575">
            <a:solidFill>
              <a:srgbClr val="00B0F0"/>
            </a:solidFill>
          </a:ln>
          <a:effectLst>
            <a:outerShdw blurRad="431800" dist="355600" dir="1740000" algn="ctr" rotWithShape="0">
              <a:srgbClr val="000000">
                <a:alpha val="23000"/>
              </a:srgbClr>
            </a:outerShdw>
          </a:effectLst>
        </p:spPr>
      </p:pic>
      <p:sp>
        <p:nvSpPr>
          <p:cNvPr id="3" name="Rectangle 3">
            <a:extLst>
              <a:ext uri="{FF2B5EF4-FFF2-40B4-BE49-F238E27FC236}">
                <a16:creationId xmlns:a16="http://schemas.microsoft.com/office/drawing/2014/main" id="{C8F22BE1-55B4-4577-8B2F-ED5955C32BF1}"/>
              </a:ext>
            </a:extLst>
          </p:cNvPr>
          <p:cNvSpPr/>
          <p:nvPr/>
        </p:nvSpPr>
        <p:spPr>
          <a:xfrm flipH="1">
            <a:off x="8286695" y="1146804"/>
            <a:ext cx="3414237" cy="502766"/>
          </a:xfrm>
          <a:prstGeom prst="snip2DiagRect">
            <a:avLst>
              <a:gd name="adj1" fmla="val 0"/>
              <a:gd name="adj2" fmla="val 17253"/>
            </a:avLst>
          </a:prstGeom>
          <a:gradFill>
            <a:gsLst>
              <a:gs pos="100000">
                <a:srgbClr val="EE7100"/>
              </a:gs>
              <a:gs pos="0">
                <a:srgbClr val="EE6D2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altLang="zh-TW" sz="1400" b="1"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rPr>
              <a:t>Only available when during inline data process before writing</a:t>
            </a:r>
            <a:endParaRPr lang="zh-TW" altLang="en-US" sz="1400" b="1"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8" name="矩形: 圓角 67">
            <a:extLst>
              <a:ext uri="{FF2B5EF4-FFF2-40B4-BE49-F238E27FC236}">
                <a16:creationId xmlns:a16="http://schemas.microsoft.com/office/drawing/2014/main" id="{FFFD3AF7-3B21-4382-B9C7-2960A5DAE764}"/>
              </a:ext>
            </a:extLst>
          </p:cNvPr>
          <p:cNvSpPr/>
          <p:nvPr/>
        </p:nvSpPr>
        <p:spPr>
          <a:xfrm>
            <a:off x="636063" y="5469433"/>
            <a:ext cx="2804671" cy="1051852"/>
          </a:xfrm>
          <a:prstGeom prst="roundRect">
            <a:avLst>
              <a:gd name="adj" fmla="val 2988"/>
            </a:avLst>
          </a:prstGeom>
          <a:gradFill>
            <a:gsLst>
              <a:gs pos="100000">
                <a:srgbClr val="A82400"/>
              </a:gs>
              <a:gs pos="0">
                <a:srgbClr val="D62E00"/>
              </a:gs>
            </a:gsLst>
            <a:lin ang="5400000" scaled="0"/>
          </a:gradFill>
          <a:ln w="38100" cmpd="dbl">
            <a:solidFill>
              <a:srgbClr val="C5C5C5"/>
            </a:soli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788"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9" name="Google Shape;426;p24">
            <a:extLst>
              <a:ext uri="{FF2B5EF4-FFF2-40B4-BE49-F238E27FC236}">
                <a16:creationId xmlns:a16="http://schemas.microsoft.com/office/drawing/2014/main" id="{7545BC99-5110-4B68-B63B-8247FCB915DA}"/>
              </a:ext>
            </a:extLst>
          </p:cNvPr>
          <p:cNvSpPr txBox="1"/>
          <p:nvPr/>
        </p:nvSpPr>
        <p:spPr>
          <a:xfrm>
            <a:off x="659012" y="5485447"/>
            <a:ext cx="2810683" cy="1042936"/>
          </a:xfrm>
          <a:prstGeom prst="rect">
            <a:avLst/>
          </a:prstGeom>
          <a:noFill/>
          <a:ln>
            <a:noFill/>
          </a:ln>
        </p:spPr>
        <p:txBody>
          <a:bodyPr spcFirstLastPara="1" wrap="square" lIns="45675" tIns="45675" rIns="45675" bIns="45675" anchor="ctr" anchorCtr="0">
            <a:noAutofit/>
          </a:bodyPr>
          <a:lstStyle/>
          <a:p>
            <a:pPr marL="112395" algn="ctr" defTabSz="1219170">
              <a:lnSpc>
                <a:spcPts val="2667"/>
              </a:lnSpc>
              <a:buClr>
                <a:srgbClr val="C0504D"/>
              </a:buClr>
              <a:buSzPts val="2400"/>
            </a:pPr>
            <a:r>
              <a:rPr lang="en-US" altLang="zh-TW" sz="1850" b="1" kern="0">
                <a:solidFill>
                  <a:prstClr val="white"/>
                </a:solidFill>
                <a:latin typeface="Arial" panose="020B0604020202020204" pitchFamily="34" charset="0"/>
                <a:ea typeface="微軟正黑體"/>
                <a:cs typeface="Arial" panose="020B0604020202020204" pitchFamily="34" charset="0"/>
                <a:sym typeface="+mn-lt"/>
              </a:rPr>
              <a:t>Deduplication ​</a:t>
            </a:r>
          </a:p>
          <a:p>
            <a:pPr marL="112395" algn="ctr" defTabSz="1219170">
              <a:lnSpc>
                <a:spcPts val="2667"/>
              </a:lnSpc>
              <a:buClr>
                <a:srgbClr val="C0504D"/>
              </a:buClr>
              <a:buSzPts val="2400"/>
            </a:pPr>
            <a:r>
              <a:rPr lang="en-US" altLang="zh-TW" sz="1850" b="1" kern="0">
                <a:solidFill>
                  <a:prstClr val="white"/>
                </a:solidFill>
                <a:latin typeface="Arial" panose="020B0604020202020204" pitchFamily="34" charset="0"/>
                <a:ea typeface="微軟正黑體"/>
                <a:cs typeface="Arial" panose="020B0604020202020204" pitchFamily="34" charset="0"/>
                <a:sym typeface="+mn-lt"/>
              </a:rPr>
              <a:t>Minimum</a:t>
            </a:r>
            <a:r>
              <a:rPr lang="zh-TW" altLang="en-US" sz="1850" b="1" kern="0">
                <a:solidFill>
                  <a:prstClr val="white"/>
                </a:solidFill>
                <a:latin typeface="Arial" panose="020B0604020202020204" pitchFamily="34" charset="0"/>
                <a:ea typeface="微軟正黑體"/>
                <a:cs typeface="Arial" panose="020B0604020202020204" pitchFamily="34" charset="0"/>
                <a:sym typeface="+mn-lt"/>
              </a:rPr>
              <a:t>：</a:t>
            </a:r>
            <a:r>
              <a:rPr lang="en-US" altLang="zh-TW" sz="1850" b="1" kern="0">
                <a:solidFill>
                  <a:prstClr val="white"/>
                </a:solidFill>
                <a:latin typeface="Arial" panose="020B0604020202020204" pitchFamily="34" charset="0"/>
                <a:ea typeface="微軟正黑體"/>
                <a:cs typeface="Arial" panose="020B0604020202020204" pitchFamily="34" charset="0"/>
                <a:sym typeface="+mn-lt"/>
              </a:rPr>
              <a:t>16GB RAM​</a:t>
            </a:r>
            <a:endParaRPr lang="zh-TW" altLang="en-US" sz="2100" b="1" kern="0">
              <a:solidFill>
                <a:prstClr val="white"/>
              </a:solidFill>
              <a:latin typeface="Arial" panose="020B0604020202020204" pitchFamily="34" charset="0"/>
              <a:ea typeface="微軟正黑體"/>
              <a:cs typeface="Arial" panose="020B0604020202020204" pitchFamily="34" charset="0"/>
            </a:endParaRPr>
          </a:p>
        </p:txBody>
      </p:sp>
    </p:spTree>
    <p:extLst>
      <p:ext uri="{BB962C8B-B14F-4D97-AF65-F5344CB8AC3E}">
        <p14:creationId xmlns:p14="http://schemas.microsoft.com/office/powerpoint/2010/main" val="1830566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hidden="1">
            <a:extLst>
              <a:ext uri="{FF2B5EF4-FFF2-40B4-BE49-F238E27FC236}">
                <a16:creationId xmlns:a16="http://schemas.microsoft.com/office/drawing/2014/main" id="{3EB2510F-C6AF-4B11-95F4-E34181A816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2"/>
            <a:ext cx="12191999" cy="1589740"/>
          </a:xfrm>
          <a:prstGeom prst="rect">
            <a:avLst/>
          </a:prstGeom>
        </p:spPr>
      </p:pic>
      <p:sp>
        <p:nvSpPr>
          <p:cNvPr id="6" name="矩形 5" hidden="1">
            <a:extLst>
              <a:ext uri="{FF2B5EF4-FFF2-40B4-BE49-F238E27FC236}">
                <a16:creationId xmlns:a16="http://schemas.microsoft.com/office/drawing/2014/main" id="{081AE828-1406-43AE-9C51-426991CBB2AD}"/>
              </a:ext>
            </a:extLst>
          </p:cNvPr>
          <p:cNvSpPr/>
          <p:nvPr/>
        </p:nvSpPr>
        <p:spPr>
          <a:xfrm>
            <a:off x="7097825" y="1570844"/>
            <a:ext cx="3202139" cy="414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zh-TW" altLang="en-US" sz="2000" kern="0">
                <a:solidFill>
                  <a:prstClr val="black">
                    <a:lumMod val="75000"/>
                    <a:lumOff val="25000"/>
                  </a:prstClr>
                </a:solidFill>
                <a:cs typeface="+mn-ea"/>
                <a:sym typeface="+mn-lt"/>
              </a:rPr>
              <a:t>網頁瀏覽</a:t>
            </a:r>
          </a:p>
        </p:txBody>
      </p:sp>
      <p:sp>
        <p:nvSpPr>
          <p:cNvPr id="30" name="矩形 29" hidden="1">
            <a:extLst>
              <a:ext uri="{FF2B5EF4-FFF2-40B4-BE49-F238E27FC236}">
                <a16:creationId xmlns:a16="http://schemas.microsoft.com/office/drawing/2014/main" id="{7D546892-55E0-4C44-B362-AD5A8C36F83A}"/>
              </a:ext>
            </a:extLst>
          </p:cNvPr>
          <p:cNvSpPr/>
          <p:nvPr/>
        </p:nvSpPr>
        <p:spPr>
          <a:xfrm>
            <a:off x="1860455" y="1570844"/>
            <a:ext cx="3202139" cy="414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zh-TW" altLang="en-US" sz="2000" kern="0">
                <a:solidFill>
                  <a:prstClr val="black">
                    <a:lumMod val="75000"/>
                    <a:lumOff val="25000"/>
                  </a:prstClr>
                </a:solidFill>
                <a:cs typeface="+mn-ea"/>
                <a:sym typeface="+mn-lt"/>
              </a:rPr>
              <a:t>手機瀏覽</a:t>
            </a:r>
          </a:p>
        </p:txBody>
      </p:sp>
      <p:grpSp>
        <p:nvGrpSpPr>
          <p:cNvPr id="5" name="群組 4"/>
          <p:cNvGrpSpPr/>
          <p:nvPr/>
        </p:nvGrpSpPr>
        <p:grpSpPr>
          <a:xfrm>
            <a:off x="1157036" y="2794605"/>
            <a:ext cx="9327460" cy="3809066"/>
            <a:chOff x="416271" y="1776073"/>
            <a:chExt cx="11134122" cy="5004502"/>
          </a:xfrm>
        </p:grpSpPr>
        <p:pic>
          <p:nvPicPr>
            <p:cNvPr id="25" name="圖片 24">
              <a:extLst>
                <a:ext uri="{FF2B5EF4-FFF2-40B4-BE49-F238E27FC236}">
                  <a16:creationId xmlns:a16="http://schemas.microsoft.com/office/drawing/2014/main" id="{37A61AD8-1A7C-4075-80DB-46AE467858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56753" y="2470942"/>
              <a:ext cx="4993640" cy="4309633"/>
            </a:xfrm>
            <a:prstGeom prst="rect">
              <a:avLst/>
            </a:prstGeom>
            <a:noFill/>
            <a:ln>
              <a:noFill/>
              <a:prstDash val="solid"/>
            </a:ln>
            <a:effectLst>
              <a:outerShdw blurRad="228600" dist="152400" dir="8100000" algn="tr" rotWithShape="0">
                <a:prstClr val="black">
                  <a:alpha val="28000"/>
                </a:prstClr>
              </a:outerShdw>
            </a:effectLst>
          </p:spPr>
        </p:pic>
        <p:sp>
          <p:nvSpPr>
            <p:cNvPr id="28" name="矩形 27">
              <a:extLst>
                <a:ext uri="{FF2B5EF4-FFF2-40B4-BE49-F238E27FC236}">
                  <a16:creationId xmlns:a16="http://schemas.microsoft.com/office/drawing/2014/main" id="{EFB4001E-73DC-41D2-AFDF-340F06FCD3D6}"/>
                </a:ext>
              </a:extLst>
            </p:cNvPr>
            <p:cNvSpPr/>
            <p:nvPr/>
          </p:nvSpPr>
          <p:spPr>
            <a:xfrm>
              <a:off x="1770440" y="1873029"/>
              <a:ext cx="1149827" cy="4966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defTabSz="1219170">
                <a:buClr>
                  <a:srgbClr val="000000"/>
                </a:buClr>
              </a:pPr>
              <a:r>
                <a:rPr lang="en-GB" altLang="zh-TW" sz="2400" b="1" kern="0" err="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Qfile</a:t>
              </a:r>
              <a:endParaRPr lang="en-GB" altLang="zh-TW" sz="2400" b="1" kern="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0" name="群組 9">
              <a:extLst>
                <a:ext uri="{FF2B5EF4-FFF2-40B4-BE49-F238E27FC236}">
                  <a16:creationId xmlns:a16="http://schemas.microsoft.com/office/drawing/2014/main" id="{F5DC24D3-00DC-461E-B38C-809F76F7466E}"/>
                </a:ext>
              </a:extLst>
            </p:cNvPr>
            <p:cNvGrpSpPr/>
            <p:nvPr/>
          </p:nvGrpSpPr>
          <p:grpSpPr>
            <a:xfrm>
              <a:off x="416271" y="2279014"/>
              <a:ext cx="3822651" cy="4497236"/>
              <a:chOff x="3404225" y="1239925"/>
              <a:chExt cx="2264102" cy="2663649"/>
            </a:xfrm>
            <a:effectLst>
              <a:outerShdw blurRad="50800" dist="38100" dir="2700000" algn="tl" rotWithShape="0">
                <a:prstClr val="black">
                  <a:alpha val="40000"/>
                </a:prstClr>
              </a:outerShdw>
            </a:effectLst>
          </p:grpSpPr>
          <p:pic>
            <p:nvPicPr>
              <p:cNvPr id="23" name="Shape 486">
                <a:extLst>
                  <a:ext uri="{FF2B5EF4-FFF2-40B4-BE49-F238E27FC236}">
                    <a16:creationId xmlns:a16="http://schemas.microsoft.com/office/drawing/2014/main" id="{93D37101-B0CC-4A09-B5BD-F70CED82A6DF}"/>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404225" y="1239925"/>
                <a:ext cx="2264102" cy="2663649"/>
              </a:xfrm>
              <a:prstGeom prst="rect">
                <a:avLst/>
              </a:prstGeom>
              <a:noFill/>
              <a:ln>
                <a:noFill/>
              </a:ln>
            </p:spPr>
          </p:pic>
          <p:pic>
            <p:nvPicPr>
              <p:cNvPr id="24" name="Shape 488">
                <a:extLst>
                  <a:ext uri="{FF2B5EF4-FFF2-40B4-BE49-F238E27FC236}">
                    <a16:creationId xmlns:a16="http://schemas.microsoft.com/office/drawing/2014/main" id="{C47FC85E-E317-43E4-AD0F-34F7413FB515}"/>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4001523" y="1620750"/>
                <a:ext cx="1069500" cy="1902287"/>
              </a:xfrm>
              <a:prstGeom prst="rect">
                <a:avLst/>
              </a:prstGeom>
              <a:noFill/>
              <a:ln>
                <a:noFill/>
              </a:ln>
            </p:spPr>
          </p:pic>
        </p:grpSp>
        <p:sp>
          <p:nvSpPr>
            <p:cNvPr id="29" name="矩形 28">
              <a:extLst>
                <a:ext uri="{FF2B5EF4-FFF2-40B4-BE49-F238E27FC236}">
                  <a16:creationId xmlns:a16="http://schemas.microsoft.com/office/drawing/2014/main" id="{6701917E-3891-49F1-AC05-552BB2FBB2A8}"/>
                </a:ext>
              </a:extLst>
            </p:cNvPr>
            <p:cNvSpPr/>
            <p:nvPr/>
          </p:nvSpPr>
          <p:spPr>
            <a:xfrm>
              <a:off x="6833393" y="1940713"/>
              <a:ext cx="2544084" cy="658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defTabSz="1219170">
                <a:buClr>
                  <a:srgbClr val="000000"/>
                </a:buClr>
              </a:pPr>
              <a:r>
                <a:rPr lang="en-GB" altLang="zh-TW" sz="2400"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File Station</a:t>
              </a:r>
              <a:endParaRPr lang="en-GB" altLang="zh-TW" sz="2400" b="1" kern="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1" name="Shape 489">
              <a:extLst>
                <a:ext uri="{FF2B5EF4-FFF2-40B4-BE49-F238E27FC236}">
                  <a16:creationId xmlns:a16="http://schemas.microsoft.com/office/drawing/2014/main" id="{F624F3A2-4201-4621-BA1B-78B11825FAF5}"/>
                </a:ext>
              </a:extLst>
            </p:cNvPr>
            <p:cNvPicPr preferRelativeResize="0"/>
            <p:nvPr/>
          </p:nvPicPr>
          <p:blipFill rotWithShape="1">
            <a:blip r:embed="rId7" cstate="screen">
              <a:extLst>
                <a:ext uri="{28A0092B-C50C-407E-A947-70E740481C1C}">
                  <a14:useLocalDpi xmlns:a14="http://schemas.microsoft.com/office/drawing/2010/main"/>
                </a:ext>
              </a:extLst>
            </a:blip>
            <a:srcRect/>
            <a:stretch/>
          </p:blipFill>
          <p:spPr>
            <a:xfrm>
              <a:off x="979010" y="4050638"/>
              <a:ext cx="2732689" cy="2173332"/>
            </a:xfrm>
            <a:prstGeom prst="rect">
              <a:avLst/>
            </a:prstGeom>
            <a:noFill/>
            <a:ln>
              <a:noFill/>
              <a:prstDash val="solid"/>
            </a:ln>
            <a:effectLst>
              <a:outerShdw blurRad="228600" dist="152400" dir="8100000" algn="tr" rotWithShape="0">
                <a:prstClr val="black">
                  <a:alpha val="28000"/>
                </a:prstClr>
              </a:outerShdw>
            </a:effectLst>
          </p:spPr>
        </p:pic>
        <p:sp>
          <p:nvSpPr>
            <p:cNvPr id="12" name="文字方塊 32">
              <a:extLst>
                <a:ext uri="{FF2B5EF4-FFF2-40B4-BE49-F238E27FC236}">
                  <a16:creationId xmlns:a16="http://schemas.microsoft.com/office/drawing/2014/main" id="{EE6E4158-CECC-4694-98DB-0DACB055D8EB}"/>
                </a:ext>
              </a:extLst>
            </p:cNvPr>
            <p:cNvSpPr txBox="1"/>
            <p:nvPr/>
          </p:nvSpPr>
          <p:spPr>
            <a:xfrm>
              <a:off x="3972060" y="4357393"/>
              <a:ext cx="1885100" cy="40437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altLang="zh-TW" sz="1400">
                  <a:solidFill>
                    <a:schemeClr val="bg1"/>
                  </a:solidFill>
                  <a:latin typeface="Arial" panose="020B0604020202020204" pitchFamily="34" charset="0"/>
                  <a:ea typeface="微軟正黑體"/>
                  <a:cs typeface="Arial" panose="020B0604020202020204" pitchFamily="34" charset="0"/>
                  <a:sym typeface="+mn-lt"/>
                </a:rPr>
                <a:t>Local NAS</a:t>
              </a:r>
              <a:endParaRPr lang="en-US" altLang="zh-TW" sz="1400">
                <a:solidFill>
                  <a:schemeClr val="bg1"/>
                </a:solidFill>
                <a:latin typeface="Arial" panose="020B0604020202020204" pitchFamily="34" charset="0"/>
                <a:ea typeface="微軟正黑體"/>
                <a:cs typeface="Arial" panose="020B0604020202020204" pitchFamily="34" charset="0"/>
              </a:endParaRPr>
            </a:p>
          </p:txBody>
        </p:sp>
        <p:sp>
          <p:nvSpPr>
            <p:cNvPr id="13" name="文字方塊 33">
              <a:extLst>
                <a:ext uri="{FF2B5EF4-FFF2-40B4-BE49-F238E27FC236}">
                  <a16:creationId xmlns:a16="http://schemas.microsoft.com/office/drawing/2014/main" id="{3A41BB56-B739-4152-8BF9-46650DACAA75}"/>
                </a:ext>
              </a:extLst>
            </p:cNvPr>
            <p:cNvSpPr txBox="1"/>
            <p:nvPr/>
          </p:nvSpPr>
          <p:spPr>
            <a:xfrm>
              <a:off x="4005859" y="5471183"/>
              <a:ext cx="1885100" cy="40437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altLang="zh-TW" sz="1400">
                  <a:solidFill>
                    <a:schemeClr val="bg1"/>
                  </a:solidFill>
                  <a:latin typeface="Arial" panose="020B0604020202020204" pitchFamily="34" charset="0"/>
                  <a:ea typeface="微軟正黑體"/>
                  <a:cs typeface="Arial" panose="020B0604020202020204" pitchFamily="34" charset="0"/>
                  <a:sym typeface="+mn-lt"/>
                </a:rPr>
                <a:t>Remote NAS</a:t>
              </a:r>
              <a:endParaRPr lang="zh-TW" altLang="en-US" sz="1400">
                <a:solidFill>
                  <a:schemeClr val="bg1"/>
                </a:solidFill>
                <a:latin typeface="Arial" panose="020B0604020202020204" pitchFamily="34" charset="0"/>
                <a:ea typeface="微軟正黑體"/>
                <a:cs typeface="Arial" panose="020B0604020202020204" pitchFamily="34" charset="0"/>
              </a:endParaRPr>
            </a:p>
          </p:txBody>
        </p:sp>
        <p:sp>
          <p:nvSpPr>
            <p:cNvPr id="14" name="文字方塊 35">
              <a:extLst>
                <a:ext uri="{FF2B5EF4-FFF2-40B4-BE49-F238E27FC236}">
                  <a16:creationId xmlns:a16="http://schemas.microsoft.com/office/drawing/2014/main" id="{85F8CC74-5F36-4F52-8547-F6158ABE8E21}"/>
                </a:ext>
              </a:extLst>
            </p:cNvPr>
            <p:cNvSpPr txBox="1"/>
            <p:nvPr/>
          </p:nvSpPr>
          <p:spPr>
            <a:xfrm>
              <a:off x="3878581" y="5995329"/>
              <a:ext cx="2170946" cy="40437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r>
                <a:rPr lang="en-US" altLang="zh-TW" sz="1400">
                  <a:solidFill>
                    <a:schemeClr val="bg1"/>
                  </a:solidFill>
                  <a:latin typeface="Arial" panose="020B0604020202020204" pitchFamily="34" charset="0"/>
                  <a:ea typeface="微軟正黑體"/>
                  <a:cs typeface="Arial" panose="020B0604020202020204" pitchFamily="34" charset="0"/>
                </a:rPr>
                <a:t>Cloud Storage</a:t>
              </a:r>
              <a:endPar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 name="箭號: 向右 2">
              <a:extLst>
                <a:ext uri="{FF2B5EF4-FFF2-40B4-BE49-F238E27FC236}">
                  <a16:creationId xmlns:a16="http://schemas.microsoft.com/office/drawing/2014/main" id="{99380733-5DCC-41AB-BEEC-B412C044063E}"/>
                </a:ext>
              </a:extLst>
            </p:cNvPr>
            <p:cNvSpPr/>
            <p:nvPr/>
          </p:nvSpPr>
          <p:spPr>
            <a:xfrm flipH="1">
              <a:off x="3218001" y="4380039"/>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latin typeface="Arial" panose="020B0604020202020204" pitchFamily="34" charset="0"/>
                <a:ea typeface="微軟正黑體" panose="020B0604030504040204" pitchFamily="34" charset="-120"/>
                <a:cs typeface="Arial" panose="020B0604020202020204" pitchFamily="34" charset="0"/>
              </a:endParaRPr>
            </a:p>
          </p:txBody>
        </p:sp>
        <p:sp>
          <p:nvSpPr>
            <p:cNvPr id="26" name="箭號: 向右 25">
              <a:extLst>
                <a:ext uri="{FF2B5EF4-FFF2-40B4-BE49-F238E27FC236}">
                  <a16:creationId xmlns:a16="http://schemas.microsoft.com/office/drawing/2014/main" id="{3BF5DF18-19C6-42DD-8116-56192C3D2927}"/>
                </a:ext>
              </a:extLst>
            </p:cNvPr>
            <p:cNvSpPr/>
            <p:nvPr/>
          </p:nvSpPr>
          <p:spPr>
            <a:xfrm flipH="1">
              <a:off x="3218001" y="5509303"/>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latin typeface="Arial" panose="020B0604020202020204" pitchFamily="34" charset="0"/>
                <a:ea typeface="微軟正黑體" panose="020B0604030504040204" pitchFamily="34" charset="-120"/>
                <a:cs typeface="Arial" panose="020B0604020202020204" pitchFamily="34" charset="0"/>
              </a:endParaRPr>
            </a:p>
          </p:txBody>
        </p:sp>
        <p:sp>
          <p:nvSpPr>
            <p:cNvPr id="27" name="箭號: 向右 26">
              <a:extLst>
                <a:ext uri="{FF2B5EF4-FFF2-40B4-BE49-F238E27FC236}">
                  <a16:creationId xmlns:a16="http://schemas.microsoft.com/office/drawing/2014/main" id="{82C4D85E-233B-424A-B90D-CABE76966395}"/>
                </a:ext>
              </a:extLst>
            </p:cNvPr>
            <p:cNvSpPr/>
            <p:nvPr/>
          </p:nvSpPr>
          <p:spPr>
            <a:xfrm flipH="1">
              <a:off x="3250157" y="5960117"/>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latin typeface="Arial" panose="020B0604020202020204" pitchFamily="34" charset="0"/>
                <a:ea typeface="微軟正黑體" panose="020B0604030504040204" pitchFamily="34" charset="-120"/>
                <a:cs typeface="Arial" panose="020B0604020202020204" pitchFamily="34" charset="0"/>
              </a:endParaRPr>
            </a:p>
          </p:txBody>
        </p:sp>
        <p:sp>
          <p:nvSpPr>
            <p:cNvPr id="31" name="箭號: 向右 30">
              <a:extLst>
                <a:ext uri="{FF2B5EF4-FFF2-40B4-BE49-F238E27FC236}">
                  <a16:creationId xmlns:a16="http://schemas.microsoft.com/office/drawing/2014/main" id="{A1AB5D39-58F9-44C8-846F-842C8A2F025A}"/>
                </a:ext>
              </a:extLst>
            </p:cNvPr>
            <p:cNvSpPr/>
            <p:nvPr/>
          </p:nvSpPr>
          <p:spPr>
            <a:xfrm>
              <a:off x="5511012" y="4380039"/>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latin typeface="Arial" panose="020B0604020202020204" pitchFamily="34" charset="0"/>
                <a:ea typeface="微軟正黑體" panose="020B0604030504040204" pitchFamily="34" charset="-120"/>
                <a:cs typeface="Arial" panose="020B0604020202020204" pitchFamily="34" charset="0"/>
              </a:endParaRPr>
            </a:p>
          </p:txBody>
        </p:sp>
        <p:sp>
          <p:nvSpPr>
            <p:cNvPr id="32" name="箭號: 向右 31">
              <a:extLst>
                <a:ext uri="{FF2B5EF4-FFF2-40B4-BE49-F238E27FC236}">
                  <a16:creationId xmlns:a16="http://schemas.microsoft.com/office/drawing/2014/main" id="{669C5E86-D5BE-4D23-B84B-DF299D38D31A}"/>
                </a:ext>
              </a:extLst>
            </p:cNvPr>
            <p:cNvSpPr/>
            <p:nvPr/>
          </p:nvSpPr>
          <p:spPr>
            <a:xfrm>
              <a:off x="5537603" y="5496589"/>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latin typeface="Arial" panose="020B0604020202020204" pitchFamily="34" charset="0"/>
                <a:ea typeface="微軟正黑體" panose="020B0604030504040204" pitchFamily="34" charset="-120"/>
                <a:cs typeface="Arial" panose="020B0604020202020204" pitchFamily="34" charset="0"/>
              </a:endParaRPr>
            </a:p>
          </p:txBody>
        </p:sp>
        <p:sp>
          <p:nvSpPr>
            <p:cNvPr id="33" name="箭號: 向右 32">
              <a:extLst>
                <a:ext uri="{FF2B5EF4-FFF2-40B4-BE49-F238E27FC236}">
                  <a16:creationId xmlns:a16="http://schemas.microsoft.com/office/drawing/2014/main" id="{FA34D855-C6E8-4603-941B-CDC45C821471}"/>
                </a:ext>
              </a:extLst>
            </p:cNvPr>
            <p:cNvSpPr/>
            <p:nvPr/>
          </p:nvSpPr>
          <p:spPr>
            <a:xfrm>
              <a:off x="5511012" y="6032372"/>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latin typeface="Arial" panose="020B0604020202020204" pitchFamily="34" charset="0"/>
                <a:ea typeface="微軟正黑體" panose="020B0604030504040204" pitchFamily="34" charset="-120"/>
                <a:cs typeface="Arial" panose="020B0604020202020204" pitchFamily="34" charset="0"/>
              </a:endParaRPr>
            </a:p>
          </p:txBody>
        </p:sp>
        <p:pic>
          <p:nvPicPr>
            <p:cNvPr id="4" name="圖形 3">
              <a:extLst>
                <a:ext uri="{FF2B5EF4-FFF2-40B4-BE49-F238E27FC236}">
                  <a16:creationId xmlns:a16="http://schemas.microsoft.com/office/drawing/2014/main" id="{3B051982-FBC7-42F5-B4A7-A33E6132294F}"/>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23213" y="1776073"/>
              <a:ext cx="810851" cy="810851"/>
            </a:xfrm>
            <a:prstGeom prst="rect">
              <a:avLst/>
            </a:prstGeom>
            <a:effectLst>
              <a:outerShdw blurRad="228600" dist="152400" dir="8100000" algn="tr" rotWithShape="0">
                <a:prstClr val="black">
                  <a:alpha val="28000"/>
                </a:prstClr>
              </a:outerShdw>
            </a:effectLst>
          </p:spPr>
        </p:pic>
        <p:pic>
          <p:nvPicPr>
            <p:cNvPr id="34" name="圖形 33">
              <a:extLst>
                <a:ext uri="{FF2B5EF4-FFF2-40B4-BE49-F238E27FC236}">
                  <a16:creationId xmlns:a16="http://schemas.microsoft.com/office/drawing/2014/main" id="{80CA1A0B-9F7E-4030-973F-76F8C154382B}"/>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22541" y="1776073"/>
              <a:ext cx="810851" cy="810851"/>
            </a:xfrm>
            <a:prstGeom prst="rect">
              <a:avLst/>
            </a:prstGeom>
            <a:effectLst>
              <a:outerShdw blurRad="228600" dist="152400" dir="8100000" algn="tr" rotWithShape="0">
                <a:prstClr val="black">
                  <a:alpha val="28000"/>
                </a:prstClr>
              </a:outerShdw>
            </a:effectLst>
          </p:spPr>
        </p:pic>
      </p:grpSp>
      <p:sp>
        <p:nvSpPr>
          <p:cNvPr id="7" name="矩形 6"/>
          <p:cNvSpPr/>
          <p:nvPr/>
        </p:nvSpPr>
        <p:spPr>
          <a:xfrm>
            <a:off x="733330" y="1792560"/>
            <a:ext cx="10891319" cy="646331"/>
          </a:xfrm>
          <a:prstGeom prst="rect">
            <a:avLst/>
          </a:prstGeom>
        </p:spPr>
        <p:txBody>
          <a:bodyPr wrap="square" lIns="91440" tIns="45720" rIns="91440" bIns="45720" anchor="t">
            <a:spAutoFit/>
          </a:bodyPr>
          <a:lstStyle/>
          <a:p>
            <a:r>
              <a:rPr lang="en-US" altLang="zh-TW">
                <a:solidFill>
                  <a:schemeClr val="bg1"/>
                </a:solidFill>
                <a:latin typeface="Arial" panose="020B0604020202020204" pitchFamily="34" charset="0"/>
                <a:ea typeface="微軟正黑體 Light"/>
                <a:cs typeface="Arial" panose="020B0604020202020204" pitchFamily="34" charset="0"/>
              </a:rPr>
              <a:t>All the files and folders stored on your NAS and connected storage spaces are accessible through a familiar interface, and rich search/sort functions are available to help find files.​</a:t>
            </a:r>
            <a:endParaRPr lang="zh-TW" altLang="en-US">
              <a:solidFill>
                <a:schemeClr val="bg1"/>
              </a:solidFill>
              <a:latin typeface="Arial" panose="020B0604020202020204" pitchFamily="34" charset="0"/>
              <a:ea typeface="微軟正黑體 Light"/>
              <a:cs typeface="Arial" panose="020B0604020202020204" pitchFamily="34" charset="0"/>
            </a:endParaRPr>
          </a:p>
        </p:txBody>
      </p:sp>
      <p:sp>
        <p:nvSpPr>
          <p:cNvPr id="8" name="標題 1">
            <a:extLst>
              <a:ext uri="{FF2B5EF4-FFF2-40B4-BE49-F238E27FC236}">
                <a16:creationId xmlns:a16="http://schemas.microsoft.com/office/drawing/2014/main" id="{1EF08B7D-B914-C48F-3A55-A494FA2F0981}"/>
              </a:ext>
            </a:extLst>
          </p:cNvPr>
          <p:cNvSpPr txBox="1">
            <a:spLocks/>
          </p:cNvSpPr>
          <p:nvPr/>
        </p:nvSpPr>
        <p:spPr>
          <a:xfrm>
            <a:off x="0" y="254329"/>
            <a:ext cx="12191999" cy="137953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100"/>
              </a:lnSpc>
            </a:pPr>
            <a:r>
              <a:rPr lang="en-US" altLang="zh-TW" b="1">
                <a:solidFill>
                  <a:srgbClr val="E1BA87"/>
                </a:solidFill>
                <a:latin typeface="Arial" panose="020B0604020202020204" pitchFamily="34" charset="0"/>
                <a:ea typeface="微軟正黑體" panose="020B0604030504040204" pitchFamily="34" charset="-120"/>
                <a:cs typeface="Arial" panose="020B0604020202020204" pitchFamily="34" charset="0"/>
                <a:sym typeface="+mn-lt"/>
              </a:rPr>
              <a:t>File Station Web UI &amp; </a:t>
            </a:r>
            <a:r>
              <a:rPr lang="en-US" altLang="zh-TW" b="1" err="1">
                <a:solidFill>
                  <a:srgbClr val="E1BA87"/>
                </a:solidFill>
                <a:latin typeface="Arial" panose="020B0604020202020204" pitchFamily="34" charset="0"/>
                <a:ea typeface="微軟正黑體" panose="020B0604030504040204" pitchFamily="34" charset="-120"/>
                <a:cs typeface="Arial" panose="020B0604020202020204" pitchFamily="34" charset="0"/>
                <a:sym typeface="+mn-lt"/>
              </a:rPr>
              <a:t>Qfile</a:t>
            </a:r>
            <a:r>
              <a:rPr lang="en-US" altLang="zh-TW" b="1">
                <a:solidFill>
                  <a:srgbClr val="E1BA87"/>
                </a:solidFill>
                <a:latin typeface="Arial" panose="020B0604020202020204" pitchFamily="34" charset="0"/>
                <a:ea typeface="微軟正黑體" panose="020B0604030504040204" pitchFamily="34" charset="-120"/>
                <a:cs typeface="Arial" panose="020B0604020202020204" pitchFamily="34" charset="0"/>
                <a:sym typeface="+mn-lt"/>
              </a:rPr>
              <a:t> Mobile App: </a:t>
            </a:r>
          </a:p>
          <a:p>
            <a:pPr algn="ctr">
              <a:lnSpc>
                <a:spcPts val="5100"/>
              </a:lnSpc>
            </a:pPr>
            <a:r>
              <a:rPr lang="en-US" altLang="zh-TW" b="1">
                <a:solidFill>
                  <a:srgbClr val="E1BA87"/>
                </a:solidFill>
                <a:latin typeface="Arial" panose="020B0604020202020204" pitchFamily="34" charset="0"/>
                <a:ea typeface="微軟正黑體" panose="020B0604030504040204" pitchFamily="34" charset="-120"/>
                <a:cs typeface="Arial" panose="020B0604020202020204" pitchFamily="34" charset="0"/>
                <a:sym typeface="+mn-lt"/>
              </a:rPr>
              <a:t>Easy to Use, Easy to Find​ &amp; Share</a:t>
            </a:r>
            <a:endParaRPr lang="zh-TW" altLang="en-US" b="1">
              <a:solidFill>
                <a:srgbClr val="E1BA87"/>
              </a:solidFill>
              <a:latin typeface="Arial" panose="020B0604020202020204" pitchFamily="34" charset="0"/>
              <a:ea typeface="微軟正黑體" panose="020B0604030504040204" pitchFamily="34" charset="-120"/>
              <a:cs typeface="Arial" panose="020B0604020202020204" pitchFamily="34" charset="0"/>
              <a:sym typeface="+mn-lt"/>
            </a:endParaRPr>
          </a:p>
        </p:txBody>
      </p:sp>
    </p:spTree>
    <p:extLst>
      <p:ext uri="{BB962C8B-B14F-4D97-AF65-F5344CB8AC3E}">
        <p14:creationId xmlns:p14="http://schemas.microsoft.com/office/powerpoint/2010/main" val="150761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字方塊 18">
            <a:extLst>
              <a:ext uri="{FF2B5EF4-FFF2-40B4-BE49-F238E27FC236}">
                <a16:creationId xmlns:a16="http://schemas.microsoft.com/office/drawing/2014/main" id="{E6D3B689-7626-F2F7-0D14-44A4AF6B14E7}"/>
              </a:ext>
            </a:extLst>
          </p:cNvPr>
          <p:cNvSpPr txBox="1"/>
          <p:nvPr/>
        </p:nvSpPr>
        <p:spPr>
          <a:xfrm>
            <a:off x="-5320" y="556369"/>
            <a:ext cx="12196222" cy="800219"/>
          </a:xfrm>
          <a:prstGeom prst="rect">
            <a:avLst/>
          </a:prstGeom>
          <a:noFill/>
        </p:spPr>
        <p:txBody>
          <a:bodyPr wrap="square" lIns="91440" tIns="45720" rIns="91440" bIns="45720" rtlCol="0" anchor="t">
            <a:spAutoFit/>
          </a:bodyPr>
          <a:lstStyle/>
          <a:p>
            <a:pPr algn="ctr"/>
            <a:r>
              <a:rPr lang="en-US" altLang="zh-TW" sz="4600" b="1">
                <a:solidFill>
                  <a:srgbClr val="E1BA87"/>
                </a:solidFill>
                <a:latin typeface="Arial"/>
                <a:ea typeface="微軟正黑體"/>
                <a:cs typeface="Arial"/>
              </a:rPr>
              <a:t>Thunderbolt NAS for Video editing​</a:t>
            </a:r>
          </a:p>
        </p:txBody>
      </p:sp>
      <p:graphicFrame>
        <p:nvGraphicFramePr>
          <p:cNvPr id="32" name="表格 2">
            <a:extLst>
              <a:ext uri="{FF2B5EF4-FFF2-40B4-BE49-F238E27FC236}">
                <a16:creationId xmlns:a16="http://schemas.microsoft.com/office/drawing/2014/main" id="{0F1E2E74-47C9-6D78-2936-24D41B8A520B}"/>
              </a:ext>
            </a:extLst>
          </p:cNvPr>
          <p:cNvGraphicFramePr>
            <a:graphicFrameLocks noGrp="1"/>
          </p:cNvGraphicFramePr>
          <p:nvPr>
            <p:extLst>
              <p:ext uri="{D42A27DB-BD31-4B8C-83A1-F6EECF244321}">
                <p14:modId xmlns:p14="http://schemas.microsoft.com/office/powerpoint/2010/main" val="3021029266"/>
              </p:ext>
            </p:extLst>
          </p:nvPr>
        </p:nvGraphicFramePr>
        <p:xfrm>
          <a:off x="457669" y="1742713"/>
          <a:ext cx="11270243" cy="4757078"/>
        </p:xfrm>
        <a:graphic>
          <a:graphicData uri="http://schemas.openxmlformats.org/drawingml/2006/table">
            <a:tbl>
              <a:tblPr firstRow="1" bandRow="1">
                <a:effectLst>
                  <a:outerShdw blurRad="279400" dist="406400" dir="2700000" algn="tl" rotWithShape="0">
                    <a:prstClr val="black">
                      <a:alpha val="34000"/>
                    </a:prstClr>
                  </a:outerShdw>
                </a:effectLst>
                <a:tableStyleId>{5C22544A-7EE6-4342-B048-85BDC9FD1C3A}</a:tableStyleId>
              </a:tblPr>
              <a:tblGrid>
                <a:gridCol w="2270591">
                  <a:extLst>
                    <a:ext uri="{9D8B030D-6E8A-4147-A177-3AD203B41FA5}">
                      <a16:colId xmlns:a16="http://schemas.microsoft.com/office/drawing/2014/main" val="1611152212"/>
                    </a:ext>
                  </a:extLst>
                </a:gridCol>
                <a:gridCol w="8999652">
                  <a:extLst>
                    <a:ext uri="{9D8B030D-6E8A-4147-A177-3AD203B41FA5}">
                      <a16:colId xmlns:a16="http://schemas.microsoft.com/office/drawing/2014/main" val="3086726967"/>
                    </a:ext>
                  </a:extLst>
                </a:gridCol>
              </a:tblGrid>
              <a:tr h="676897">
                <a:tc>
                  <a:txBody>
                    <a:bodyPr/>
                    <a:lstStyle/>
                    <a:p>
                      <a:endParaRPr lang="zh-TW" altLang="en-US">
                        <a:solidFill>
                          <a:srgbClr val="FE4F00"/>
                        </a:solidFill>
                        <a:latin typeface="Arial" panose="020B0604020202020204" pitchFamily="34" charset="0"/>
                        <a:cs typeface="Arial" panose="020B0604020202020204" pitchFamily="34" charset="0"/>
                      </a:endParaRPr>
                    </a:p>
                  </a:txBody>
                  <a:tcPr anchor="ctr">
                    <a:lnL w="9525" cap="flat" cmpd="sng" algn="ctr">
                      <a:noFill/>
                      <a:prstDash val="solid"/>
                      <a:round/>
                      <a:headEnd type="none" w="med" len="med"/>
                      <a:tailEnd type="none" w="med" len="med"/>
                    </a:lnL>
                    <a:lnR w="12700" cap="flat" cmpd="sng" algn="ctr">
                      <a:solidFill>
                        <a:srgbClr val="FD8207"/>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29FFB8"/>
                    </a:solidFill>
                  </a:tcPr>
                </a:tc>
                <a:tc>
                  <a:txBody>
                    <a:bodyPr/>
                    <a:lstStyle/>
                    <a:p>
                      <a:pPr marL="92075" indent="0" algn="l"/>
                      <a:r>
                        <a:rPr lang="en-US" altLang="zh-TW" sz="2400" b="1">
                          <a:solidFill>
                            <a:schemeClr val="tx1"/>
                          </a:solidFill>
                          <a:latin typeface="Arial"/>
                          <a:ea typeface="微軟正黑體"/>
                          <a:cs typeface="Arial"/>
                        </a:rPr>
                        <a:t>How Thunderbolt NAS can help</a:t>
                      </a:r>
                      <a:endParaRPr lang="zh-TW" altLang="en-US" sz="2400">
                        <a:solidFill>
                          <a:schemeClr val="tx1"/>
                        </a:solidFill>
                        <a:latin typeface="Arial"/>
                        <a:cs typeface="Arial"/>
                      </a:endParaRPr>
                    </a:p>
                  </a:txBody>
                  <a:tcPr anchor="ctr">
                    <a:lnL w="12700" cap="flat" cmpd="sng" algn="ctr">
                      <a:solidFill>
                        <a:srgbClr val="FD8207"/>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29FFB8"/>
                    </a:solidFill>
                  </a:tcPr>
                </a:tc>
                <a:extLst>
                  <a:ext uri="{0D108BD9-81ED-4DB2-BD59-A6C34878D82A}">
                    <a16:rowId xmlns:a16="http://schemas.microsoft.com/office/drawing/2014/main" val="3837753678"/>
                  </a:ext>
                </a:extLst>
              </a:tr>
              <a:tr h="1259779">
                <a:tc>
                  <a:txBody>
                    <a:bodyPr/>
                    <a:lstStyle/>
                    <a:p>
                      <a:pPr marL="0" marR="0" lvl="0" indent="174625" algn="l">
                        <a:lnSpc>
                          <a:spcPct val="100000"/>
                        </a:lnSpc>
                        <a:spcBef>
                          <a:spcPts val="0"/>
                        </a:spcBef>
                        <a:spcAft>
                          <a:spcPts val="0"/>
                        </a:spcAft>
                        <a:buNone/>
                      </a:pPr>
                      <a:r>
                        <a:rPr lang="en-US" altLang="zh-TW" sz="1800" b="1" i="0" u="none" strike="noStrike" baseline="0" noProof="0">
                          <a:solidFill>
                            <a:schemeClr val="bg1"/>
                          </a:solidFill>
                          <a:latin typeface="Arial"/>
                          <a:ea typeface="微軟正黑體"/>
                          <a:cs typeface="Arial"/>
                        </a:rPr>
                        <a:t>Collaboration</a:t>
                      </a:r>
                      <a:endParaRPr lang="zh-TW" sz="1800" b="1">
                        <a:solidFill>
                          <a:schemeClr val="bg1"/>
                        </a:solidFill>
                        <a:latin typeface="Arial"/>
                        <a:ea typeface="微軟正黑體"/>
                        <a:cs typeface="Arial"/>
                      </a:endParaRPr>
                    </a:p>
                  </a:txBody>
                  <a:tcPr anchor="ctr">
                    <a:lnL w="9525" cap="flat" cmpd="sng" algn="ctr">
                      <a:noFill/>
                      <a:prstDash val="solid"/>
                      <a:round/>
                      <a:headEnd type="none" w="med" len="med"/>
                      <a:tailEnd type="none" w="med" len="med"/>
                    </a:lnL>
                    <a:lnR w="12700" cap="flat" cmpd="sng" algn="ctr">
                      <a:solidFill>
                        <a:srgbClr val="FD8207"/>
                      </a:solid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85000"/>
                        <a:lumOff val="15000"/>
                        <a:alpha val="80000"/>
                      </a:schemeClr>
                    </a:solidFill>
                  </a:tcPr>
                </a:tc>
                <a:tc>
                  <a:txBody>
                    <a:bodyPr/>
                    <a:lstStyle/>
                    <a:p>
                      <a:pPr marL="266700" indent="-174625">
                        <a:buFont typeface="Arial"/>
                        <a:buChar char="•"/>
                      </a:pP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Support two Mac</a:t>
                      </a:r>
                      <a:r>
                        <a:rPr lang="en-US" altLang="zh-TW" sz="1600" spc="100" baseline="300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 or Windows</a:t>
                      </a:r>
                      <a:r>
                        <a:rPr lang="en-US" altLang="zh-TW" sz="1600" spc="100" baseline="300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1600" spc="100">
                          <a:solidFill>
                            <a:schemeClr val="bg1"/>
                          </a:solidFill>
                          <a:latin typeface="Arial" panose="020B0604020202020204" pitchFamily="34" charset="0"/>
                          <a:ea typeface="微軟正黑體" panose="020B0604030504040204" pitchFamily="34" charset="-120"/>
                          <a:cs typeface="Arial" panose="020B0604020202020204" pitchFamily="34" charset="0"/>
                        </a:rPr>
                        <a:t> notebook/workstation edit photos/videos simultaneously​</a:t>
                      </a:r>
                    </a:p>
                    <a:p>
                      <a:pPr marL="266700" indent="-174625">
                        <a:buFont typeface="Arial"/>
                        <a:buChar char="•"/>
                      </a:pPr>
                      <a:r>
                        <a:rPr lang="en-US" altLang="zh-TW" sz="1600" spc="100">
                          <a:solidFill>
                            <a:schemeClr val="bg1"/>
                          </a:solidFill>
                          <a:latin typeface="Arial"/>
                          <a:ea typeface="微軟正黑體"/>
                          <a:cs typeface="Arial"/>
                        </a:rPr>
                        <a:t>Connects to a network via Ethernet, making it easier to collaborate on projects and share resources</a:t>
                      </a:r>
                    </a:p>
                  </a:txBody>
                  <a:tcPr anchor="ctr">
                    <a:lnL w="12700" cap="flat" cmpd="sng" algn="ctr">
                      <a:solidFill>
                        <a:srgbClr val="FD8207"/>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85000"/>
                        <a:lumOff val="15000"/>
                        <a:alpha val="80000"/>
                      </a:schemeClr>
                    </a:solidFill>
                  </a:tcPr>
                </a:tc>
                <a:extLst>
                  <a:ext uri="{0D108BD9-81ED-4DB2-BD59-A6C34878D82A}">
                    <a16:rowId xmlns:a16="http://schemas.microsoft.com/office/drawing/2014/main" val="378692072"/>
                  </a:ext>
                </a:extLst>
              </a:tr>
              <a:tr h="940134">
                <a:tc>
                  <a:txBody>
                    <a:bodyPr/>
                    <a:lstStyle/>
                    <a:p>
                      <a:pPr marL="0" marR="0" lvl="0" indent="174625" algn="l" rtl="0" eaLnBrk="1" fontAlgn="auto" latinLnBrk="0" hangingPunct="1">
                        <a:lnSpc>
                          <a:spcPct val="100000"/>
                        </a:lnSpc>
                        <a:spcBef>
                          <a:spcPts val="0"/>
                        </a:spcBef>
                        <a:spcAft>
                          <a:spcPts val="0"/>
                        </a:spcAft>
                        <a:buClrTx/>
                        <a:buSzTx/>
                        <a:buFontTx/>
                        <a:buNone/>
                      </a:pPr>
                      <a:r>
                        <a:rPr lang="en-US" altLang="zh-TW" sz="1800" b="1">
                          <a:solidFill>
                            <a:schemeClr val="bg1"/>
                          </a:solidFill>
                          <a:latin typeface="Arial"/>
                          <a:ea typeface="微軟正黑體"/>
                          <a:cs typeface="Arial"/>
                        </a:rPr>
                        <a:t>Expandability</a:t>
                      </a:r>
                      <a:endParaRPr lang="zh-TW" altLang="en-US" sz="1800" b="1">
                        <a:solidFill>
                          <a:schemeClr val="bg1"/>
                        </a:solidFill>
                        <a:latin typeface="Arial"/>
                        <a:ea typeface="微軟正黑體"/>
                        <a:cs typeface="Arial"/>
                      </a:endParaRPr>
                    </a:p>
                  </a:txBody>
                  <a:tcPr anchor="ctr">
                    <a:lnL w="9525" cap="flat" cmpd="sng" algn="ctr">
                      <a:no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pPr marL="377825" indent="-285750" algn="l">
                        <a:buFont typeface="Arial"/>
                        <a:buChar char="•"/>
                      </a:pPr>
                      <a:r>
                        <a:rPr lang="en-US" altLang="zh-TW" sz="1600" kern="1200" spc="100">
                          <a:solidFill>
                            <a:schemeClr val="bg1"/>
                          </a:solidFill>
                          <a:latin typeface="Arial"/>
                          <a:ea typeface="微軟正黑體"/>
                          <a:cs typeface="Arial"/>
                        </a:rPr>
                        <a:t>Multiple built-in drive slots make it easy to create high-capacity storage space</a:t>
                      </a:r>
                    </a:p>
                    <a:p>
                      <a:pPr marL="377825" indent="-285750" algn="l">
                        <a:buFont typeface="Arial"/>
                        <a:buChar char="•"/>
                      </a:pPr>
                      <a:r>
                        <a:rPr lang="en-US" altLang="zh-TW" sz="1600" kern="1200" spc="100">
                          <a:solidFill>
                            <a:schemeClr val="bg1"/>
                          </a:solidFill>
                          <a:latin typeface="Arial" panose="020B0604020202020204" pitchFamily="34" charset="0"/>
                          <a:ea typeface="微軟正黑體" panose="020B0604030504040204" pitchFamily="34" charset="-120"/>
                          <a:cs typeface="Arial" panose="020B0604020202020204" pitchFamily="34" charset="0"/>
                        </a:rPr>
                        <a:t>Capacity expansion is very convenient through JBOD solution</a:t>
                      </a:r>
                    </a:p>
                  </a:txBody>
                  <a:tcPr anchor="ctr">
                    <a:lnL w="12700" cap="flat" cmpd="sng" algn="ctr">
                      <a:solidFill>
                        <a:srgbClr val="FD8207"/>
                      </a:solid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269511678"/>
                  </a:ext>
                </a:extLst>
              </a:tr>
              <a:tr h="940134">
                <a:tc>
                  <a:txBody>
                    <a:bodyPr/>
                    <a:lstStyle/>
                    <a:p>
                      <a:pPr marL="0" marR="0" lvl="0" indent="174625" algn="l" rtl="0" eaLnBrk="1" fontAlgn="auto" latinLnBrk="0" hangingPunct="1">
                        <a:lnSpc>
                          <a:spcPct val="100000"/>
                        </a:lnSpc>
                        <a:spcBef>
                          <a:spcPts val="0"/>
                        </a:spcBef>
                        <a:spcAft>
                          <a:spcPts val="0"/>
                        </a:spcAft>
                        <a:buClrTx/>
                        <a:buSzTx/>
                        <a:buFontTx/>
                        <a:buNone/>
                      </a:pPr>
                      <a:r>
                        <a:rPr lang="en-US" altLang="zh-TW" sz="1800" b="1">
                          <a:solidFill>
                            <a:schemeClr val="bg1"/>
                          </a:solidFill>
                          <a:latin typeface="Arial"/>
                          <a:ea typeface="微軟正黑體"/>
                          <a:cs typeface="Arial"/>
                        </a:rPr>
                        <a:t>User friendly</a:t>
                      </a:r>
                    </a:p>
                  </a:txBody>
                  <a:tcPr anchor="ctr">
                    <a:lnL w="9525" cap="flat" cmpd="sng" algn="ctr">
                      <a:no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85000"/>
                        <a:lumOff val="15000"/>
                        <a:alpha val="80000"/>
                      </a:schemeClr>
                    </a:solidFill>
                  </a:tcPr>
                </a:tc>
                <a:tc>
                  <a:txBody>
                    <a:bodyPr/>
                    <a:lstStyle/>
                    <a:p>
                      <a:pPr marL="285750" indent="-193675" algn="l">
                        <a:buFont typeface="Arial"/>
                        <a:buChar char="•"/>
                      </a:pPr>
                      <a:r>
                        <a:rPr lang="en-US" altLang="zh-TW" sz="1600" kern="1200" spc="100">
                          <a:solidFill>
                            <a:schemeClr val="bg1"/>
                          </a:solidFill>
                          <a:latin typeface="Arial"/>
                          <a:ea typeface="微軟正黑體"/>
                          <a:cs typeface="Arial"/>
                        </a:rPr>
                        <a:t>Provide fast, smoother, easy-to-used operating system​</a:t>
                      </a:r>
                    </a:p>
                    <a:p>
                      <a:pPr marL="285750" indent="-193675" algn="l">
                        <a:buFont typeface="Arial"/>
                        <a:buChar char="•"/>
                      </a:pPr>
                      <a:r>
                        <a:rPr lang="en-US" altLang="zh-TW" sz="1600" kern="1200" spc="100">
                          <a:solidFill>
                            <a:schemeClr val="bg1"/>
                          </a:solidFill>
                          <a:latin typeface="Arial"/>
                          <a:ea typeface="微軟正黑體"/>
                          <a:cs typeface="Arial"/>
                        </a:rPr>
                        <a:t>The companion mobile app allows you to remotely access your NAS files</a:t>
                      </a:r>
                    </a:p>
                  </a:txBody>
                  <a:tcPr anchor="ctr">
                    <a:lnL w="12700" cap="flat" cmpd="sng" algn="ctr">
                      <a:solidFill>
                        <a:srgbClr val="FD8207"/>
                      </a:solid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85000"/>
                        <a:lumOff val="15000"/>
                        <a:alpha val="80000"/>
                      </a:schemeClr>
                    </a:solidFill>
                  </a:tcPr>
                </a:tc>
                <a:extLst>
                  <a:ext uri="{0D108BD9-81ED-4DB2-BD59-A6C34878D82A}">
                    <a16:rowId xmlns:a16="http://schemas.microsoft.com/office/drawing/2014/main" val="3361326405"/>
                  </a:ext>
                </a:extLst>
              </a:tr>
              <a:tr h="940134">
                <a:tc>
                  <a:txBody>
                    <a:bodyPr/>
                    <a:lstStyle/>
                    <a:p>
                      <a:pPr marL="0" marR="0" lvl="0" indent="174625" algn="l" rtl="0" eaLnBrk="1" fontAlgn="auto" latinLnBrk="0" hangingPunct="1">
                        <a:lnSpc>
                          <a:spcPct val="100000"/>
                        </a:lnSpc>
                        <a:spcBef>
                          <a:spcPts val="0"/>
                        </a:spcBef>
                        <a:spcAft>
                          <a:spcPts val="0"/>
                        </a:spcAft>
                        <a:buClrTx/>
                        <a:buSzTx/>
                        <a:buFontTx/>
                        <a:buNone/>
                      </a:pPr>
                      <a:r>
                        <a:rPr lang="en-US" altLang="zh-TW" sz="1800" b="1" kern="1200" spc="100">
                          <a:solidFill>
                            <a:schemeClr val="bg1"/>
                          </a:solidFill>
                          <a:latin typeface="Arial"/>
                          <a:ea typeface="微軟正黑體"/>
                          <a:cs typeface="Arial"/>
                        </a:rPr>
                        <a:t>Data Security</a:t>
                      </a:r>
                      <a:endParaRPr lang="zh-TW" altLang="en-US" sz="1800" b="1" kern="1200" spc="100">
                        <a:solidFill>
                          <a:schemeClr val="bg1"/>
                        </a:solidFill>
                        <a:latin typeface="Arial"/>
                        <a:ea typeface="微軟正黑體"/>
                        <a:cs typeface="Arial"/>
                      </a:endParaRPr>
                    </a:p>
                  </a:txBody>
                  <a:tcPr anchor="ctr">
                    <a:lnL w="9525" cap="flat" cmpd="sng" algn="ctr">
                      <a:no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285750" indent="-193675" algn="l">
                        <a:buFont typeface="Arial"/>
                        <a:buChar char="•"/>
                      </a:pPr>
                      <a:r>
                        <a:rPr lang="en-US" altLang="zh-TW" sz="1600" kern="1200" spc="100">
                          <a:solidFill>
                            <a:schemeClr val="bg1"/>
                          </a:solidFill>
                          <a:latin typeface="Arial" panose="020B0604020202020204" pitchFamily="34" charset="0"/>
                          <a:ea typeface="微軟正黑體" panose="020B0604030504040204" pitchFamily="34" charset="-120"/>
                          <a:cs typeface="Arial" panose="020B0604020202020204" pitchFamily="34" charset="0"/>
                        </a:rPr>
                        <a:t>Centralize backups and ensure consistent backups with snapshot​</a:t>
                      </a:r>
                    </a:p>
                    <a:p>
                      <a:pPr marL="285750" indent="-193675" algn="l">
                        <a:buFont typeface="Arial"/>
                        <a:buChar char="•"/>
                      </a:pPr>
                      <a:r>
                        <a:rPr lang="en-US" altLang="zh-TW" sz="1600" kern="1200" spc="100">
                          <a:solidFill>
                            <a:schemeClr val="bg1"/>
                          </a:solidFill>
                          <a:latin typeface="Arial" panose="020B0604020202020204" pitchFamily="34" charset="0"/>
                          <a:ea typeface="微軟正黑體" panose="020B0604030504040204" pitchFamily="34" charset="-120"/>
                          <a:cs typeface="Arial" panose="020B0604020202020204" pitchFamily="34" charset="0"/>
                        </a:rPr>
                        <a:t>You can set permissions or passwords to prevent files from being snooped indiscriminately</a:t>
                      </a:r>
                    </a:p>
                  </a:txBody>
                  <a:tcPr anchor="ctr">
                    <a:lnL w="12700" cap="flat" cmpd="sng" algn="ctr">
                      <a:solidFill>
                        <a:srgbClr val="FD8207"/>
                      </a:solid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822426106"/>
                  </a:ext>
                </a:extLst>
              </a:tr>
            </a:tbl>
          </a:graphicData>
        </a:graphic>
      </p:graphicFrame>
    </p:spTree>
    <p:extLst>
      <p:ext uri="{BB962C8B-B14F-4D97-AF65-F5344CB8AC3E}">
        <p14:creationId xmlns:p14="http://schemas.microsoft.com/office/powerpoint/2010/main" val="3467287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圓角 8">
            <a:extLst>
              <a:ext uri="{FF2B5EF4-FFF2-40B4-BE49-F238E27FC236}">
                <a16:creationId xmlns:a16="http://schemas.microsoft.com/office/drawing/2014/main" id="{723BDC8A-B531-474B-A635-9C70199F7948}"/>
              </a:ext>
            </a:extLst>
          </p:cNvPr>
          <p:cNvSpPr/>
          <p:nvPr/>
        </p:nvSpPr>
        <p:spPr>
          <a:xfrm>
            <a:off x="6203682" y="2003464"/>
            <a:ext cx="5425733" cy="4449177"/>
          </a:xfrm>
          <a:prstGeom prst="roundRect">
            <a:avLst>
              <a:gd name="adj" fmla="val 0"/>
            </a:avLst>
          </a:prstGeom>
          <a:solidFill>
            <a:schemeClr val="bg1">
              <a:alpha val="94000"/>
            </a:schemeClr>
          </a:solidFill>
          <a:ln w="1905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7" name="矩形: 圓角 8">
            <a:extLst>
              <a:ext uri="{FF2B5EF4-FFF2-40B4-BE49-F238E27FC236}">
                <a16:creationId xmlns:a16="http://schemas.microsoft.com/office/drawing/2014/main" id="{13AE7B4C-7F21-490B-8957-2C5603E67B17}"/>
              </a:ext>
            </a:extLst>
          </p:cNvPr>
          <p:cNvSpPr/>
          <p:nvPr/>
        </p:nvSpPr>
        <p:spPr>
          <a:xfrm>
            <a:off x="437852" y="1988837"/>
            <a:ext cx="5350873" cy="4449177"/>
          </a:xfrm>
          <a:prstGeom prst="roundRect">
            <a:avLst>
              <a:gd name="adj" fmla="val 0"/>
            </a:avLst>
          </a:prstGeom>
          <a:solidFill>
            <a:schemeClr val="bg1">
              <a:alpha val="94000"/>
            </a:schemeClr>
          </a:solidFill>
          <a:ln w="1905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 name="標題 1">
            <a:extLst>
              <a:ext uri="{FF2B5EF4-FFF2-40B4-BE49-F238E27FC236}">
                <a16:creationId xmlns:a16="http://schemas.microsoft.com/office/drawing/2014/main" id="{D3E8F0C7-6620-F641-8CFA-54722EEE38C8}"/>
              </a:ext>
            </a:extLst>
          </p:cNvPr>
          <p:cNvSpPr>
            <a:spLocks noGrp="1"/>
          </p:cNvSpPr>
          <p:nvPr>
            <p:ph type="title" idx="4294967295"/>
          </p:nvPr>
        </p:nvSpPr>
        <p:spPr>
          <a:xfrm>
            <a:off x="0" y="304800"/>
            <a:ext cx="12192000" cy="1087438"/>
          </a:xfrm>
        </p:spPr>
        <p:txBody>
          <a:bodyPr>
            <a:noAutofit/>
          </a:bodyPr>
          <a:lstStyle/>
          <a:p>
            <a:pPr algn="ctr"/>
            <a:r>
              <a:rPr kumimoji="1" lang="en-US" altLang="zh-TW" sz="4600" b="1">
                <a:solidFill>
                  <a:srgbClr val="E1BA87"/>
                </a:solidFill>
                <a:latin typeface="Arial" panose="020B0604020202020204" pitchFamily="34" charset="0"/>
                <a:ea typeface="微軟正黑體" panose="020B0604030504040204" pitchFamily="34" charset="-120"/>
                <a:cs typeface="Arial" panose="020B0604020202020204" pitchFamily="34" charset="0"/>
                <a:sym typeface="+mn-lt"/>
              </a:rPr>
              <a:t>Smart and Automatic File Management​</a:t>
            </a:r>
            <a:endParaRPr kumimoji="1" lang="zh-TW" altLang="en-US" sz="4600" b="1">
              <a:solidFill>
                <a:srgbClr val="E1BA87"/>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52" name="矩形 5">
            <a:extLst>
              <a:ext uri="{FF2B5EF4-FFF2-40B4-BE49-F238E27FC236}">
                <a16:creationId xmlns:a16="http://schemas.microsoft.com/office/drawing/2014/main" id="{4FF1C51A-0D24-F848-8BC9-CB2554C5CC56}"/>
              </a:ext>
            </a:extLst>
          </p:cNvPr>
          <p:cNvSpPr/>
          <p:nvPr/>
        </p:nvSpPr>
        <p:spPr>
          <a:xfrm>
            <a:off x="684761" y="3214911"/>
            <a:ext cx="4851721" cy="525400"/>
          </a:xfrm>
          <a:prstGeom prst="rect">
            <a:avLst/>
          </a:prstGeom>
        </p:spPr>
        <p:txBody>
          <a:bodyPr wrap="square" lIns="121920" tIns="60960" rIns="121920" bIns="60960" anchor="t">
            <a:spAutoFit/>
          </a:bodyPr>
          <a:lstStyle/>
          <a:p>
            <a:pPr algn="ctr" defTabSz="1219170">
              <a:lnSpc>
                <a:spcPct val="150000"/>
              </a:lnSpc>
              <a:buClr>
                <a:prstClr val="black">
                  <a:lumMod val="85000"/>
                  <a:lumOff val="15000"/>
                </a:prstClr>
              </a:buClr>
              <a:buSzPct val="100000"/>
            </a:pPr>
            <a:r>
              <a:rPr lang="en-US" altLang="zh-TW" sz="2000" b="1" kern="0">
                <a:solidFill>
                  <a:prstClr val="black"/>
                </a:solidFill>
                <a:latin typeface="Arial" panose="020B0604020202020204" pitchFamily="34" charset="0"/>
                <a:ea typeface="微軟正黑體" panose="020B0604030504040204" pitchFamily="34" charset="-120"/>
                <a:cs typeface="Arial" panose="020B0604020202020204" pitchFamily="34" charset="0"/>
                <a:sym typeface="+mn-lt"/>
              </a:rPr>
              <a:t>A powerful, Google™-like search tool​</a:t>
            </a:r>
            <a:endParaRPr lang="en-US" altLang="zh-TW" sz="2000"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53" name="矩形 5">
            <a:extLst>
              <a:ext uri="{FF2B5EF4-FFF2-40B4-BE49-F238E27FC236}">
                <a16:creationId xmlns:a16="http://schemas.microsoft.com/office/drawing/2014/main" id="{F5909AE1-241E-3645-8780-6223FAA01DA6}"/>
              </a:ext>
            </a:extLst>
          </p:cNvPr>
          <p:cNvSpPr/>
          <p:nvPr/>
        </p:nvSpPr>
        <p:spPr>
          <a:xfrm>
            <a:off x="6354323" y="3237439"/>
            <a:ext cx="5249691" cy="515334"/>
          </a:xfrm>
          <a:prstGeom prst="rect">
            <a:avLst/>
          </a:prstGeom>
        </p:spPr>
        <p:txBody>
          <a:bodyPr wrap="square" lIns="121920" tIns="60960" rIns="121920" bIns="60960" anchor="t">
            <a:spAutoFit/>
          </a:bodyPr>
          <a:lstStyle/>
          <a:p>
            <a:pPr algn="ctr" defTabSz="1219170">
              <a:lnSpc>
                <a:spcPct val="150000"/>
              </a:lnSpc>
              <a:buClr>
                <a:prstClr val="black">
                  <a:lumMod val="85000"/>
                  <a:lumOff val="15000"/>
                </a:prstClr>
              </a:buClr>
              <a:buSzPct val="100000"/>
            </a:pPr>
            <a:r>
              <a:rPr lang="en-US" altLang="zh-TW" sz="1950" b="1" kern="0">
                <a:solidFill>
                  <a:prstClr val="black"/>
                </a:solidFill>
                <a:latin typeface="Arial" panose="020B0604020202020204" pitchFamily="34" charset="0"/>
                <a:ea typeface="微軟正黑體" panose="020B0604030504040204" pitchFamily="34" charset="-120"/>
                <a:cs typeface="Arial" panose="020B0604020202020204" pitchFamily="34" charset="0"/>
                <a:sym typeface="+mn-lt"/>
              </a:rPr>
              <a:t>Automatically filing and archiving​</a:t>
            </a:r>
          </a:p>
        </p:txBody>
      </p:sp>
      <p:pic>
        <p:nvPicPr>
          <p:cNvPr id="54" name="Picture 2">
            <a:extLst>
              <a:ext uri="{FF2B5EF4-FFF2-40B4-BE49-F238E27FC236}">
                <a16:creationId xmlns:a16="http://schemas.microsoft.com/office/drawing/2014/main" id="{55A584E6-F458-A74B-BD61-65B2F7F65984}"/>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6838144" y="3924810"/>
            <a:ext cx="427200" cy="4272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
            <a:extLst>
              <a:ext uri="{FF2B5EF4-FFF2-40B4-BE49-F238E27FC236}">
                <a16:creationId xmlns:a16="http://schemas.microsoft.com/office/drawing/2014/main" id="{4DCCEBB4-CDE4-934A-BA5B-58E2B6F0470A}"/>
              </a:ext>
            </a:extLst>
          </p:cNvPr>
          <p:cNvPicPr>
            <a:picLocks noChangeAspect="1"/>
          </p:cNvPicPr>
          <p:nvPr/>
        </p:nvPicPr>
        <p:blipFill>
          <a:blip r:embed="rId4">
            <a:biLevel thresh="75000"/>
          </a:blip>
          <a:stretch>
            <a:fillRect/>
          </a:stretch>
        </p:blipFill>
        <p:spPr>
          <a:xfrm>
            <a:off x="7792013" y="3924810"/>
            <a:ext cx="427200" cy="427200"/>
          </a:xfrm>
          <a:prstGeom prst="rect">
            <a:avLst/>
          </a:prstGeom>
          <a:noFill/>
        </p:spPr>
      </p:pic>
      <p:pic>
        <p:nvPicPr>
          <p:cNvPr id="56" name="Picture 6">
            <a:extLst>
              <a:ext uri="{FF2B5EF4-FFF2-40B4-BE49-F238E27FC236}">
                <a16:creationId xmlns:a16="http://schemas.microsoft.com/office/drawing/2014/main" id="{1216B924-1689-ED4C-B984-339E227904BF}"/>
              </a:ext>
            </a:extLst>
          </p:cNvPr>
          <p:cNvPicPr>
            <a:picLocks noChangeAspect="1"/>
          </p:cNvPicPr>
          <p:nvPr/>
        </p:nvPicPr>
        <p:blipFill>
          <a:blip r:embed="rId5">
            <a:biLevel thresh="75000"/>
          </a:blip>
          <a:stretch>
            <a:fillRect/>
          </a:stretch>
        </p:blipFill>
        <p:spPr>
          <a:xfrm>
            <a:off x="8745882" y="3919909"/>
            <a:ext cx="432000" cy="432000"/>
          </a:xfrm>
          <a:prstGeom prst="rect">
            <a:avLst/>
          </a:prstGeom>
          <a:noFill/>
        </p:spPr>
      </p:pic>
      <p:pic>
        <p:nvPicPr>
          <p:cNvPr id="57" name="Picture 7">
            <a:extLst>
              <a:ext uri="{FF2B5EF4-FFF2-40B4-BE49-F238E27FC236}">
                <a16:creationId xmlns:a16="http://schemas.microsoft.com/office/drawing/2014/main" id="{6C65D3C9-E9B3-7C4B-9352-E0CB0E518849}"/>
              </a:ext>
            </a:extLst>
          </p:cNvPr>
          <p:cNvPicPr>
            <a:picLocks noChangeAspect="1"/>
          </p:cNvPicPr>
          <p:nvPr/>
        </p:nvPicPr>
        <p:blipFill>
          <a:blip r:embed="rId6">
            <a:biLevel thresh="75000"/>
          </a:blip>
          <a:stretch>
            <a:fillRect/>
          </a:stretch>
        </p:blipFill>
        <p:spPr>
          <a:xfrm>
            <a:off x="9699752" y="3919909"/>
            <a:ext cx="432000" cy="432000"/>
          </a:xfrm>
          <a:prstGeom prst="rect">
            <a:avLst/>
          </a:prstGeom>
          <a:noFill/>
        </p:spPr>
      </p:pic>
      <p:pic>
        <p:nvPicPr>
          <p:cNvPr id="58" name="Picture 4">
            <a:extLst>
              <a:ext uri="{FF2B5EF4-FFF2-40B4-BE49-F238E27FC236}">
                <a16:creationId xmlns:a16="http://schemas.microsoft.com/office/drawing/2014/main" id="{679D5876-8F56-0347-8857-C2180CFCD3F7}"/>
              </a:ext>
            </a:extLst>
          </p:cNvPr>
          <p:cNvPicPr>
            <a:picLocks noChangeAspect="1"/>
          </p:cNvPicPr>
          <p:nvPr/>
        </p:nvPicPr>
        <p:blipFill>
          <a:blip r:embed="rId7">
            <a:biLevel thresh="75000"/>
          </a:blip>
          <a:stretch>
            <a:fillRect/>
          </a:stretch>
        </p:blipFill>
        <p:spPr>
          <a:xfrm>
            <a:off x="10653621" y="3919909"/>
            <a:ext cx="432000" cy="432000"/>
          </a:xfrm>
          <a:prstGeom prst="rect">
            <a:avLst/>
          </a:prstGeom>
          <a:noFill/>
        </p:spPr>
      </p:pic>
      <p:sp>
        <p:nvSpPr>
          <p:cNvPr id="12" name="TextBox 11">
            <a:extLst>
              <a:ext uri="{FF2B5EF4-FFF2-40B4-BE49-F238E27FC236}">
                <a16:creationId xmlns:a16="http://schemas.microsoft.com/office/drawing/2014/main" id="{288870C7-6FC8-F74F-B01F-C8FCB1F0583A}"/>
              </a:ext>
            </a:extLst>
          </p:cNvPr>
          <p:cNvSpPr txBox="1"/>
          <p:nvPr/>
        </p:nvSpPr>
        <p:spPr>
          <a:xfrm>
            <a:off x="6525681" y="4351910"/>
            <a:ext cx="1047827" cy="297454"/>
          </a:xfrm>
          <a:prstGeom prst="rect">
            <a:avLst/>
          </a:prstGeom>
          <a:noFill/>
        </p:spPr>
        <p:txBody>
          <a:bodyPr wrap="square" rtlCol="0">
            <a:spAutoFit/>
          </a:bodyPr>
          <a:lstStyle/>
          <a:p>
            <a:pPr algn="ctr" defTabSz="1219170">
              <a:buClr>
                <a:srgbClr val="000000"/>
              </a:buClr>
            </a:pPr>
            <a:r>
              <a:rPr lang="en-US"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Source</a:t>
            </a:r>
            <a:endParaRPr lang="en-TW"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59" name="TextBox 58">
            <a:extLst>
              <a:ext uri="{FF2B5EF4-FFF2-40B4-BE49-F238E27FC236}">
                <a16:creationId xmlns:a16="http://schemas.microsoft.com/office/drawing/2014/main" id="{FCEDE5B7-D254-2045-9B58-88CA9EA662C7}"/>
              </a:ext>
            </a:extLst>
          </p:cNvPr>
          <p:cNvSpPr txBox="1"/>
          <p:nvPr/>
        </p:nvSpPr>
        <p:spPr>
          <a:xfrm>
            <a:off x="7564697" y="4327700"/>
            <a:ext cx="946730" cy="297454"/>
          </a:xfrm>
          <a:prstGeom prst="rect">
            <a:avLst/>
          </a:prstGeom>
          <a:noFill/>
        </p:spPr>
        <p:txBody>
          <a:bodyPr wrap="square" rtlCol="0">
            <a:spAutoFit/>
          </a:bodyPr>
          <a:lstStyle/>
          <a:p>
            <a:pPr algn="ctr" defTabSz="1219170">
              <a:buClr>
                <a:srgbClr val="000000"/>
              </a:buClr>
            </a:pPr>
            <a:r>
              <a:rPr lang="en-US"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Schedule</a:t>
            </a:r>
            <a:endParaRPr lang="en-TW"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0" name="TextBox 59">
            <a:extLst>
              <a:ext uri="{FF2B5EF4-FFF2-40B4-BE49-F238E27FC236}">
                <a16:creationId xmlns:a16="http://schemas.microsoft.com/office/drawing/2014/main" id="{427A7A52-FD69-F84E-8742-C76636D606AB}"/>
              </a:ext>
            </a:extLst>
          </p:cNvPr>
          <p:cNvSpPr txBox="1"/>
          <p:nvPr/>
        </p:nvSpPr>
        <p:spPr>
          <a:xfrm>
            <a:off x="8541032" y="4351910"/>
            <a:ext cx="865972" cy="297454"/>
          </a:xfrm>
          <a:prstGeom prst="rect">
            <a:avLst/>
          </a:prstGeom>
          <a:noFill/>
        </p:spPr>
        <p:txBody>
          <a:bodyPr wrap="square" rtlCol="0">
            <a:spAutoFit/>
          </a:bodyPr>
          <a:lstStyle/>
          <a:p>
            <a:pPr algn="ctr" defTabSz="1219170">
              <a:buClr>
                <a:srgbClr val="000000"/>
              </a:buClr>
            </a:pPr>
            <a:r>
              <a:rPr lang="en-US"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Filter</a:t>
            </a:r>
            <a:endParaRPr lang="en-TW"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1" name="TextBox 60">
            <a:extLst>
              <a:ext uri="{FF2B5EF4-FFF2-40B4-BE49-F238E27FC236}">
                <a16:creationId xmlns:a16="http://schemas.microsoft.com/office/drawing/2014/main" id="{4A113BB5-F900-1D43-97C1-860624FE401D}"/>
              </a:ext>
            </a:extLst>
          </p:cNvPr>
          <p:cNvSpPr txBox="1"/>
          <p:nvPr/>
        </p:nvSpPr>
        <p:spPr>
          <a:xfrm>
            <a:off x="9477997" y="4355491"/>
            <a:ext cx="865972" cy="297454"/>
          </a:xfrm>
          <a:prstGeom prst="rect">
            <a:avLst/>
          </a:prstGeom>
          <a:noFill/>
        </p:spPr>
        <p:txBody>
          <a:bodyPr wrap="square" rtlCol="0">
            <a:spAutoFit/>
          </a:bodyPr>
          <a:lstStyle/>
          <a:p>
            <a:pPr algn="ctr" defTabSz="1219170">
              <a:buClr>
                <a:srgbClr val="000000"/>
              </a:buClr>
            </a:pPr>
            <a:r>
              <a:rPr lang="en-US"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Edit</a:t>
            </a:r>
            <a:endParaRPr lang="en-TW"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2" name="TextBox 61">
            <a:extLst>
              <a:ext uri="{FF2B5EF4-FFF2-40B4-BE49-F238E27FC236}">
                <a16:creationId xmlns:a16="http://schemas.microsoft.com/office/drawing/2014/main" id="{C98FA1ED-D854-244A-ADE6-04D00E7D06A1}"/>
              </a:ext>
            </a:extLst>
          </p:cNvPr>
          <p:cNvSpPr txBox="1"/>
          <p:nvPr/>
        </p:nvSpPr>
        <p:spPr>
          <a:xfrm>
            <a:off x="10392364" y="4377960"/>
            <a:ext cx="1163844" cy="297454"/>
          </a:xfrm>
          <a:prstGeom prst="rect">
            <a:avLst/>
          </a:prstGeom>
          <a:noFill/>
        </p:spPr>
        <p:txBody>
          <a:bodyPr wrap="square" rtlCol="0">
            <a:spAutoFit/>
          </a:bodyPr>
          <a:lstStyle/>
          <a:p>
            <a:pPr algn="ctr" defTabSz="1219170">
              <a:buClr>
                <a:srgbClr val="000000"/>
              </a:buClr>
            </a:pPr>
            <a:r>
              <a:rPr lang="en-US"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Destination</a:t>
            </a:r>
            <a:endParaRPr lang="en-TW" sz="1333"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4" name="Right Arrow 13">
            <a:extLst>
              <a:ext uri="{FF2B5EF4-FFF2-40B4-BE49-F238E27FC236}">
                <a16:creationId xmlns:a16="http://schemas.microsoft.com/office/drawing/2014/main" id="{B590BE19-A09A-9346-9854-3F5C616D4D2E}"/>
              </a:ext>
            </a:extLst>
          </p:cNvPr>
          <p:cNvSpPr/>
          <p:nvPr/>
        </p:nvSpPr>
        <p:spPr>
          <a:xfrm>
            <a:off x="7515195" y="4172691"/>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4" name="Right Arrow 63">
            <a:extLst>
              <a:ext uri="{FF2B5EF4-FFF2-40B4-BE49-F238E27FC236}">
                <a16:creationId xmlns:a16="http://schemas.microsoft.com/office/drawing/2014/main" id="{DDB9CA6E-116B-A948-B24F-D3AB231B13CB}"/>
              </a:ext>
            </a:extLst>
          </p:cNvPr>
          <p:cNvSpPr/>
          <p:nvPr/>
        </p:nvSpPr>
        <p:spPr>
          <a:xfrm>
            <a:off x="8376145" y="4172691"/>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5" name="Right Arrow 64">
            <a:extLst>
              <a:ext uri="{FF2B5EF4-FFF2-40B4-BE49-F238E27FC236}">
                <a16:creationId xmlns:a16="http://schemas.microsoft.com/office/drawing/2014/main" id="{F1E751CC-1E2F-5044-B0A7-894F0EBF15EE}"/>
              </a:ext>
            </a:extLst>
          </p:cNvPr>
          <p:cNvSpPr/>
          <p:nvPr/>
        </p:nvSpPr>
        <p:spPr>
          <a:xfrm>
            <a:off x="9346883" y="4172691"/>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66" name="Right Arrow 65">
            <a:extLst>
              <a:ext uri="{FF2B5EF4-FFF2-40B4-BE49-F238E27FC236}">
                <a16:creationId xmlns:a16="http://schemas.microsoft.com/office/drawing/2014/main" id="{3C574722-2EA9-D649-BBB7-7B8FDC725137}"/>
              </a:ext>
            </a:extLst>
          </p:cNvPr>
          <p:cNvSpPr/>
          <p:nvPr/>
        </p:nvSpPr>
        <p:spPr>
          <a:xfrm>
            <a:off x="10300285" y="4172691"/>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7" name="矩形: 圓角 26">
            <a:extLst>
              <a:ext uri="{FF2B5EF4-FFF2-40B4-BE49-F238E27FC236}">
                <a16:creationId xmlns:a16="http://schemas.microsoft.com/office/drawing/2014/main" id="{59A7A146-630E-8086-CABA-0FD82F7E7A9F}"/>
              </a:ext>
            </a:extLst>
          </p:cNvPr>
          <p:cNvSpPr/>
          <p:nvPr/>
        </p:nvSpPr>
        <p:spPr>
          <a:xfrm>
            <a:off x="569975" y="1981475"/>
            <a:ext cx="4997553" cy="927513"/>
          </a:xfrm>
          <a:prstGeom prst="roundRect">
            <a:avLst>
              <a:gd name="adj" fmla="val 0"/>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9" name="矩形: 圓角 28">
            <a:extLst>
              <a:ext uri="{FF2B5EF4-FFF2-40B4-BE49-F238E27FC236}">
                <a16:creationId xmlns:a16="http://schemas.microsoft.com/office/drawing/2014/main" id="{A1A343DD-934B-A7B8-15D2-B6CC319855B2}"/>
              </a:ext>
            </a:extLst>
          </p:cNvPr>
          <p:cNvSpPr/>
          <p:nvPr/>
        </p:nvSpPr>
        <p:spPr>
          <a:xfrm>
            <a:off x="6433372" y="1997970"/>
            <a:ext cx="4997553" cy="927513"/>
          </a:xfrm>
          <a:prstGeom prst="roundRect">
            <a:avLst>
              <a:gd name="adj" fmla="val 0"/>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4" name="矩形 3">
            <a:extLst>
              <a:ext uri="{FF2B5EF4-FFF2-40B4-BE49-F238E27FC236}">
                <a16:creationId xmlns:a16="http://schemas.microsoft.com/office/drawing/2014/main" id="{27BF68AF-F0DA-AB46-BD75-2A72588E91DB}"/>
              </a:ext>
            </a:extLst>
          </p:cNvPr>
          <p:cNvSpPr/>
          <p:nvPr/>
        </p:nvSpPr>
        <p:spPr>
          <a:xfrm>
            <a:off x="2482518" y="2166853"/>
            <a:ext cx="1686680" cy="543675"/>
          </a:xfrm>
          <a:prstGeom prst="rect">
            <a:avLst/>
          </a:prstGeom>
        </p:spPr>
        <p:txBody>
          <a:bodyPr wrap="none">
            <a:spAutoFit/>
          </a:bodyPr>
          <a:lstStyle/>
          <a:p>
            <a:pPr algn="ctr" defTabSz="1219170" fontAlgn="base">
              <a:buClr>
                <a:srgbClr val="000000"/>
              </a:buClr>
            </a:pPr>
            <a:r>
              <a:rPr lang="en-US" altLang="zh-TW" sz="2933" b="1" kern="0" err="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Qsirch</a:t>
            </a:r>
            <a:r>
              <a:rPr lang="en-US" altLang="zh-TW" sz="2933"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5</a:t>
            </a:r>
          </a:p>
        </p:txBody>
      </p:sp>
      <p:sp>
        <p:nvSpPr>
          <p:cNvPr id="5" name="矩形 4">
            <a:extLst>
              <a:ext uri="{FF2B5EF4-FFF2-40B4-BE49-F238E27FC236}">
                <a16:creationId xmlns:a16="http://schemas.microsoft.com/office/drawing/2014/main" id="{39185FD8-4283-1245-94CA-A53458AC986B}"/>
              </a:ext>
            </a:extLst>
          </p:cNvPr>
          <p:cNvSpPr/>
          <p:nvPr/>
        </p:nvSpPr>
        <p:spPr>
          <a:xfrm>
            <a:off x="8337492" y="2166855"/>
            <a:ext cx="1739579" cy="543675"/>
          </a:xfrm>
          <a:prstGeom prst="rect">
            <a:avLst/>
          </a:prstGeom>
        </p:spPr>
        <p:txBody>
          <a:bodyPr wrap="none">
            <a:spAutoFit/>
          </a:bodyPr>
          <a:lstStyle/>
          <a:p>
            <a:pPr algn="ctr" defTabSz="1219170" fontAlgn="base">
              <a:buClr>
                <a:srgbClr val="000000"/>
              </a:buClr>
            </a:pPr>
            <a:r>
              <a:rPr lang="en-US" altLang="zh-TW" sz="2933" b="1" kern="0" err="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Qfiling</a:t>
            </a:r>
            <a:r>
              <a:rPr lang="en-US" altLang="zh-TW" sz="2933"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3</a:t>
            </a:r>
          </a:p>
        </p:txBody>
      </p:sp>
      <p:pic>
        <p:nvPicPr>
          <p:cNvPr id="1026" name="Picture 2">
            <a:extLst>
              <a:ext uri="{FF2B5EF4-FFF2-40B4-BE49-F238E27FC236}">
                <a16:creationId xmlns:a16="http://schemas.microsoft.com/office/drawing/2014/main" id="{788AE743-1FF5-3944-9D40-77FD7271C1E8}"/>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48501" y="1828686"/>
            <a:ext cx="1222247" cy="1222247"/>
          </a:xfrm>
          <a:prstGeom prst="rect">
            <a:avLst/>
          </a:prstGeom>
          <a:effectLst>
            <a:outerShdw blurRad="431800" dist="368300" dir="5760000" sx="106000" sy="106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0F49B50-8B7D-BC43-A684-58D40C88389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132689" y="1828686"/>
            <a:ext cx="1198123" cy="1198123"/>
          </a:xfrm>
          <a:prstGeom prst="rect">
            <a:avLst/>
          </a:prstGeom>
          <a:effectLst>
            <a:outerShdw blurRad="431800" dist="368300" dir="5760000" sx="106000" sy="106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30" name="矩形 5">
            <a:extLst>
              <a:ext uri="{FF2B5EF4-FFF2-40B4-BE49-F238E27FC236}">
                <a16:creationId xmlns:a16="http://schemas.microsoft.com/office/drawing/2014/main" id="{AC023CF7-753B-96A5-BC78-13942C9BB0B1}"/>
              </a:ext>
            </a:extLst>
          </p:cNvPr>
          <p:cNvSpPr/>
          <p:nvPr/>
        </p:nvSpPr>
        <p:spPr>
          <a:xfrm>
            <a:off x="6628107" y="4755128"/>
            <a:ext cx="4975907" cy="1597873"/>
          </a:xfrm>
          <a:prstGeom prst="rect">
            <a:avLst/>
          </a:prstGeom>
        </p:spPr>
        <p:txBody>
          <a:bodyPr wrap="square" lIns="121920" tIns="60960" rIns="121920" bIns="60960" anchor="t">
            <a:spAutoFit/>
          </a:bodyPr>
          <a:lstStyle/>
          <a:p>
            <a:pPr marL="237061" indent="-237061" defTabSz="1219170">
              <a:lnSpc>
                <a:spcPts val="2300"/>
              </a:lnSpc>
              <a:buClr>
                <a:prstClr val="black">
                  <a:lumMod val="85000"/>
                  <a:lumOff val="15000"/>
                </a:prstClr>
              </a:buClr>
              <a:buSzPct val="100000"/>
              <a:buFont typeface="Arial" panose="020B0604020202020204" pitchFamily="34" charset="0"/>
              <a:buChar char="•"/>
            </a:pPr>
            <a:r>
              <a:rPr lang="en-US" altLang="zh-TW" sz="1500"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2 type of task: filing task, recycling task​</a:t>
            </a:r>
          </a:p>
          <a:p>
            <a:pPr marL="237061" indent="-237061" defTabSz="1219170">
              <a:lnSpc>
                <a:spcPts val="2300"/>
              </a:lnSpc>
              <a:buClr>
                <a:prstClr val="black">
                  <a:lumMod val="85000"/>
                  <a:lumOff val="15000"/>
                </a:prstClr>
              </a:buClr>
              <a:buSzPct val="100000"/>
              <a:buFont typeface="Arial" panose="020B0604020202020204" pitchFamily="34" charset="0"/>
              <a:buChar char="•"/>
            </a:pPr>
            <a:r>
              <a:rPr lang="en-US" altLang="zh-TW" sz="1500"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3 type of scheduling rule: one-time, scheduling, real-time​</a:t>
            </a:r>
          </a:p>
          <a:p>
            <a:pPr marL="237061" indent="-237061" defTabSz="1219170">
              <a:lnSpc>
                <a:spcPts val="2300"/>
              </a:lnSpc>
              <a:buClr>
                <a:prstClr val="black">
                  <a:lumMod val="85000"/>
                  <a:lumOff val="15000"/>
                </a:prstClr>
              </a:buClr>
              <a:buSzPct val="100000"/>
              <a:buFont typeface="Arial" panose="020B0604020202020204" pitchFamily="34" charset="0"/>
              <a:buChar char="•"/>
            </a:pPr>
            <a:r>
              <a:rPr lang="en-US" altLang="zh-TW" sz="1500"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9 editing module: AI face blur, encryption and decryption, video transcoding and so on​</a:t>
            </a:r>
          </a:p>
        </p:txBody>
      </p:sp>
      <p:sp>
        <p:nvSpPr>
          <p:cNvPr id="31" name="矩形 5">
            <a:extLst>
              <a:ext uri="{FF2B5EF4-FFF2-40B4-BE49-F238E27FC236}">
                <a16:creationId xmlns:a16="http://schemas.microsoft.com/office/drawing/2014/main" id="{08F4470D-CE99-ECAF-3805-C1F9D0608AA7}"/>
              </a:ext>
            </a:extLst>
          </p:cNvPr>
          <p:cNvSpPr/>
          <p:nvPr/>
        </p:nvSpPr>
        <p:spPr>
          <a:xfrm>
            <a:off x="728032" y="3982976"/>
            <a:ext cx="4851721" cy="2157835"/>
          </a:xfrm>
          <a:prstGeom prst="rect">
            <a:avLst/>
          </a:prstGeom>
        </p:spPr>
        <p:txBody>
          <a:bodyPr wrap="square" lIns="121920" tIns="60960" rIns="121920" bIns="60960" anchor="t">
            <a:spAutoFit/>
          </a:bodyPr>
          <a:lstStyle/>
          <a:p>
            <a:pPr marL="237061" indent="-237061" defTabSz="1219170">
              <a:lnSpc>
                <a:spcPct val="150000"/>
              </a:lnSpc>
              <a:buClr>
                <a:prstClr val="black">
                  <a:lumMod val="85000"/>
                  <a:lumOff val="15000"/>
                </a:prstClr>
              </a:buClr>
              <a:buSzPct val="100000"/>
              <a:buFont typeface="Arial" panose="020B0604020202020204" pitchFamily="34" charset="0"/>
              <a:buChar char="•"/>
            </a:pPr>
            <a:r>
              <a:rPr lang="en-US" altLang="zh-TW" sz="1500"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Search image, music, video, document, and email by keyword and filters. ​</a:t>
            </a:r>
          </a:p>
          <a:p>
            <a:pPr marL="237061" indent="-237061" defTabSz="1219170">
              <a:lnSpc>
                <a:spcPct val="150000"/>
              </a:lnSpc>
              <a:buClr>
                <a:prstClr val="black">
                  <a:lumMod val="85000"/>
                  <a:lumOff val="15000"/>
                </a:prstClr>
              </a:buClr>
              <a:buSzPct val="100000"/>
              <a:buFont typeface="Arial" panose="020B0604020202020204" pitchFamily="34" charset="0"/>
              <a:buChar char="•"/>
            </a:pPr>
            <a:r>
              <a:rPr lang="en-US" altLang="zh-TW" sz="1500"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5 advanced image search: search by face, text in image, things, color and map.​</a:t>
            </a:r>
          </a:p>
          <a:p>
            <a:pPr marL="237061" indent="-237061" defTabSz="1219170">
              <a:lnSpc>
                <a:spcPct val="150000"/>
              </a:lnSpc>
              <a:buClr>
                <a:prstClr val="black">
                  <a:lumMod val="85000"/>
                  <a:lumOff val="15000"/>
                </a:prstClr>
              </a:buClr>
              <a:buSzPct val="100000"/>
              <a:buFont typeface="Arial" panose="020B0604020202020204" pitchFamily="34" charset="0"/>
              <a:buChar char="•"/>
            </a:pPr>
            <a:r>
              <a:rPr lang="en-US" altLang="zh-TW" sz="1500"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Supports </a:t>
            </a:r>
            <a:r>
              <a:rPr lang="en-US" altLang="zh-TW" sz="1500" kern="0" err="1">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Qfiling</a:t>
            </a:r>
            <a:r>
              <a:rPr lang="en-US" altLang="zh-TW" sz="1500"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rPr>
              <a:t> to perform archival tasks based on your search criteria.​</a:t>
            </a:r>
            <a:endParaRPr lang="zh-TW" altLang="en-US" sz="1500" kern="0">
              <a:solidFill>
                <a:srgbClr val="0000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Tree>
    <p:extLst>
      <p:ext uri="{BB962C8B-B14F-4D97-AF65-F5344CB8AC3E}">
        <p14:creationId xmlns:p14="http://schemas.microsoft.com/office/powerpoint/2010/main" val="2758239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74F06C9A-3556-2DD3-9B9D-016D0A91DAB9}"/>
              </a:ext>
            </a:extLst>
          </p:cNvPr>
          <p:cNvSpPr txBox="1">
            <a:spLocks/>
          </p:cNvSpPr>
          <p:nvPr/>
        </p:nvSpPr>
        <p:spPr>
          <a:xfrm>
            <a:off x="0" y="254329"/>
            <a:ext cx="12191999" cy="13795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100"/>
              </a:lnSpc>
            </a:pPr>
            <a:r>
              <a:rPr lang="en-US" altLang="zh-TW" b="1">
                <a:solidFill>
                  <a:srgbClr val="E1BA87"/>
                </a:solidFill>
                <a:latin typeface="Arial" panose="020B0604020202020204" pitchFamily="34" charset="0"/>
                <a:ea typeface="微軟正黑體" panose="020B0604030504040204" pitchFamily="34" charset="-120"/>
                <a:cs typeface="Arial" panose="020B0604020202020204" pitchFamily="34" charset="0"/>
                <a:sym typeface="+mn-lt"/>
              </a:rPr>
              <a:t>HBS 3.0 NAS App Fulfilling Data Backup </a:t>
            </a:r>
            <a:br>
              <a:rPr lang="en-US" altLang="zh-TW" b="1">
                <a:solidFill>
                  <a:srgbClr val="E1BA87"/>
                </a:solidFill>
                <a:latin typeface="Arial" panose="020B0604020202020204" pitchFamily="34" charset="0"/>
                <a:ea typeface="微軟正黑體" panose="020B0604030504040204" pitchFamily="34" charset="-120"/>
                <a:cs typeface="Arial" panose="020B0604020202020204" pitchFamily="34" charset="0"/>
                <a:sym typeface="+mn-lt"/>
              </a:rPr>
            </a:br>
            <a:r>
              <a:rPr lang="en-US" altLang="zh-TW" b="1">
                <a:solidFill>
                  <a:srgbClr val="E1BA87"/>
                </a:solidFill>
                <a:latin typeface="Arial" panose="020B0604020202020204" pitchFamily="34" charset="0"/>
                <a:ea typeface="微軟正黑體" panose="020B0604030504040204" pitchFamily="34" charset="-120"/>
                <a:cs typeface="Arial" panose="020B0604020202020204" pitchFamily="34" charset="0"/>
                <a:sym typeface="+mn-lt"/>
              </a:rPr>
              <a:t>3-2-1 Practice with Deduplication</a:t>
            </a:r>
            <a:endParaRPr lang="zh-TW" altLang="en-US" b="1">
              <a:solidFill>
                <a:srgbClr val="E1BA87"/>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20" name="矩形 119">
            <a:extLst>
              <a:ext uri="{FF2B5EF4-FFF2-40B4-BE49-F238E27FC236}">
                <a16:creationId xmlns:a16="http://schemas.microsoft.com/office/drawing/2014/main" id="{ECAB7161-085F-7609-680A-A81EA7E4434F}"/>
              </a:ext>
            </a:extLst>
          </p:cNvPr>
          <p:cNvSpPr/>
          <p:nvPr/>
        </p:nvSpPr>
        <p:spPr>
          <a:xfrm>
            <a:off x="2595542" y="2293501"/>
            <a:ext cx="6699270" cy="646331"/>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US" altLang="zh-TW" b="1">
                <a:solidFill>
                  <a:schemeClr val="bg1"/>
                </a:solidFill>
                <a:latin typeface="Arial" panose="020B0604020202020204" pitchFamily="34" charset="0"/>
                <a:cs typeface="Arial" panose="020B0604020202020204" pitchFamily="34" charset="0"/>
              </a:rPr>
              <a:t>Complete 3-2-1 backup strategy and recovery plan: 3 copies</a:t>
            </a:r>
            <a:r>
              <a:rPr lang="zh-TW" altLang="en-US" b="1">
                <a:solidFill>
                  <a:schemeClr val="bg1"/>
                </a:solidFill>
                <a:latin typeface="Arial" panose="020B0604020202020204" pitchFamily="34" charset="0"/>
                <a:cs typeface="Arial" panose="020B0604020202020204" pitchFamily="34" charset="0"/>
              </a:rPr>
              <a:t>、</a:t>
            </a:r>
            <a:r>
              <a:rPr lang="en-US" altLang="zh-TW" b="1">
                <a:solidFill>
                  <a:schemeClr val="bg1"/>
                </a:solidFill>
                <a:latin typeface="Arial" panose="020B0604020202020204" pitchFamily="34" charset="0"/>
                <a:cs typeface="Arial" panose="020B0604020202020204" pitchFamily="34" charset="0"/>
              </a:rPr>
              <a:t>2 media type</a:t>
            </a:r>
            <a:r>
              <a:rPr lang="zh-TW" altLang="en-US" b="1">
                <a:solidFill>
                  <a:schemeClr val="bg1"/>
                </a:solidFill>
                <a:latin typeface="Arial" panose="020B0604020202020204" pitchFamily="34" charset="0"/>
                <a:cs typeface="Arial" panose="020B0604020202020204" pitchFamily="34" charset="0"/>
              </a:rPr>
              <a:t>、</a:t>
            </a:r>
            <a:r>
              <a:rPr lang="en-US" altLang="zh-TW" b="1">
                <a:solidFill>
                  <a:schemeClr val="bg1"/>
                </a:solidFill>
                <a:latin typeface="Arial" panose="020B0604020202020204" pitchFamily="34" charset="0"/>
                <a:cs typeface="Arial" panose="020B0604020202020204" pitchFamily="34" charset="0"/>
              </a:rPr>
              <a:t>1 remote backup</a:t>
            </a:r>
            <a:r>
              <a:rPr lang="en-US" altLang="zh-TW">
                <a:solidFill>
                  <a:schemeClr val="bg1"/>
                </a:solidFill>
                <a:latin typeface="Arial" panose="020B0604020202020204" pitchFamily="34" charset="0"/>
                <a:cs typeface="Arial" panose="020B0604020202020204" pitchFamily="34" charset="0"/>
              </a:rPr>
              <a:t>​</a:t>
            </a:r>
            <a:endParaRPr lang="zh-TW" altLang="en-US">
              <a:solidFill>
                <a:schemeClr val="bg1"/>
              </a:solidFill>
              <a:latin typeface="Arial" panose="020B0604020202020204" pitchFamily="34" charset="0"/>
              <a:ea typeface="微軟正黑體"/>
              <a:cs typeface="Arial" panose="020B0604020202020204" pitchFamily="34" charset="0"/>
              <a:sym typeface="+mn-lt"/>
            </a:endParaRPr>
          </a:p>
        </p:txBody>
      </p:sp>
      <p:sp>
        <p:nvSpPr>
          <p:cNvPr id="158" name="矩形 157">
            <a:extLst>
              <a:ext uri="{FF2B5EF4-FFF2-40B4-BE49-F238E27FC236}">
                <a16:creationId xmlns:a16="http://schemas.microsoft.com/office/drawing/2014/main" id="{F1E1A41A-4005-6D1F-3C36-680610B768B3}"/>
              </a:ext>
            </a:extLst>
          </p:cNvPr>
          <p:cNvSpPr/>
          <p:nvPr/>
        </p:nvSpPr>
        <p:spPr>
          <a:xfrm>
            <a:off x="2652574" y="1834907"/>
            <a:ext cx="5493768" cy="461665"/>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HBS 3 (Hybrid Backup Sync 3)</a:t>
            </a:r>
          </a:p>
        </p:txBody>
      </p:sp>
      <p:pic>
        <p:nvPicPr>
          <p:cNvPr id="159" name="圖片 158">
            <a:extLst>
              <a:ext uri="{FF2B5EF4-FFF2-40B4-BE49-F238E27FC236}">
                <a16:creationId xmlns:a16="http://schemas.microsoft.com/office/drawing/2014/main" id="{034437A5-4386-403F-FBA0-93C6374E1AEE}"/>
              </a:ext>
            </a:extLst>
          </p:cNvPr>
          <p:cNvPicPr>
            <a:picLocks noChangeAspect="1"/>
          </p:cNvPicPr>
          <p:nvPr/>
        </p:nvPicPr>
        <p:blipFill>
          <a:blip r:embed="rId3"/>
          <a:stretch>
            <a:fillRect/>
          </a:stretch>
        </p:blipFill>
        <p:spPr>
          <a:xfrm>
            <a:off x="1543656" y="1894411"/>
            <a:ext cx="1002082" cy="1002082"/>
          </a:xfrm>
          <a:prstGeom prst="rect">
            <a:avLst/>
          </a:prstGeom>
          <a:effectLst>
            <a:outerShdw blurRad="431800" dist="368300" dir="5760000" algn="ctr" rotWithShape="0">
              <a:srgbClr val="000000">
                <a:alpha val="34000"/>
              </a:srgbClr>
            </a:outerShdw>
          </a:effectLst>
        </p:spPr>
      </p:pic>
      <p:sp>
        <p:nvSpPr>
          <p:cNvPr id="160" name="矩形 159">
            <a:extLst>
              <a:ext uri="{FF2B5EF4-FFF2-40B4-BE49-F238E27FC236}">
                <a16:creationId xmlns:a16="http://schemas.microsoft.com/office/drawing/2014/main" id="{A6B393FD-1A2B-4B56-85CD-FF32D38B9E0F}"/>
              </a:ext>
            </a:extLst>
          </p:cNvPr>
          <p:cNvSpPr/>
          <p:nvPr/>
        </p:nvSpPr>
        <p:spPr>
          <a:xfrm>
            <a:off x="3451154" y="5460265"/>
            <a:ext cx="1758373" cy="705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r>
              <a:rPr lang="en-US" altLang="zh-TW" sz="16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Copy </a:t>
            </a:r>
            <a:r>
              <a:rPr lang="zh-TW" altLang="en-US" sz="16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1</a:t>
            </a:r>
          </a:p>
          <a:p>
            <a:pPr algn="ctr">
              <a:lnSpc>
                <a:spcPct val="120000"/>
              </a:lnSpc>
            </a:pPr>
            <a:r>
              <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NAS</a:t>
            </a:r>
          </a:p>
        </p:txBody>
      </p:sp>
      <p:sp>
        <p:nvSpPr>
          <p:cNvPr id="161" name="矩形 160">
            <a:extLst>
              <a:ext uri="{FF2B5EF4-FFF2-40B4-BE49-F238E27FC236}">
                <a16:creationId xmlns:a16="http://schemas.microsoft.com/office/drawing/2014/main" id="{ACEF78D6-D666-332F-FB83-20BF1913B1AA}"/>
              </a:ext>
            </a:extLst>
          </p:cNvPr>
          <p:cNvSpPr/>
          <p:nvPr/>
        </p:nvSpPr>
        <p:spPr>
          <a:xfrm>
            <a:off x="6131555" y="5474395"/>
            <a:ext cx="1353430" cy="69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r>
              <a:rPr lang="en-US" altLang="zh-TW" sz="16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Copy </a:t>
            </a:r>
            <a:r>
              <a:rPr lang="zh-TW" altLang="en-US" sz="16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2</a:t>
            </a:r>
          </a:p>
          <a:p>
            <a:pPr algn="ctr">
              <a:lnSpc>
                <a:spcPct val="120000"/>
              </a:lnSpc>
            </a:pPr>
            <a:r>
              <a:rPr lang="zh-TW" altLang="en-US" sz="16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NAS </a:t>
            </a:r>
            <a:r>
              <a:rPr lang="en-US" altLang="zh-TW" sz="16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off-site</a:t>
            </a:r>
            <a:endParaRPr lang="zh-TW" altLang="en-US" sz="16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endParaRPr>
          </a:p>
        </p:txBody>
      </p:sp>
      <p:sp>
        <p:nvSpPr>
          <p:cNvPr id="162" name="矩形 161">
            <a:extLst>
              <a:ext uri="{FF2B5EF4-FFF2-40B4-BE49-F238E27FC236}">
                <a16:creationId xmlns:a16="http://schemas.microsoft.com/office/drawing/2014/main" id="{F8ED4619-B933-AF53-928E-9BFDEBF1CDA5}"/>
              </a:ext>
            </a:extLst>
          </p:cNvPr>
          <p:cNvSpPr/>
          <p:nvPr/>
        </p:nvSpPr>
        <p:spPr>
          <a:xfrm>
            <a:off x="8621787" y="5474395"/>
            <a:ext cx="1758373" cy="705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r>
              <a:rPr lang="en-US" altLang="zh-TW" sz="16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Copy</a:t>
            </a:r>
            <a:r>
              <a:rPr lang="zh-TW" altLang="en-US" sz="16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3</a:t>
            </a:r>
          </a:p>
          <a:p>
            <a:pPr algn="ctr">
              <a:lnSpc>
                <a:spcPct val="120000"/>
              </a:lnSpc>
            </a:pPr>
            <a:r>
              <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Google Drive</a:t>
            </a:r>
          </a:p>
        </p:txBody>
      </p:sp>
      <p:pic>
        <p:nvPicPr>
          <p:cNvPr id="163" name="圖形 20">
            <a:extLst>
              <a:ext uri="{FF2B5EF4-FFF2-40B4-BE49-F238E27FC236}">
                <a16:creationId xmlns:a16="http://schemas.microsoft.com/office/drawing/2014/main" id="{5EC339C4-64DD-5802-7954-0437D1A4D9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60270" y="3360388"/>
            <a:ext cx="1458941" cy="1290600"/>
          </a:xfrm>
          <a:prstGeom prst="rect">
            <a:avLst/>
          </a:prstGeom>
        </p:spPr>
      </p:pic>
      <p:sp>
        <p:nvSpPr>
          <p:cNvPr id="164" name="矩形: 圓角 10">
            <a:extLst>
              <a:ext uri="{FF2B5EF4-FFF2-40B4-BE49-F238E27FC236}">
                <a16:creationId xmlns:a16="http://schemas.microsoft.com/office/drawing/2014/main" id="{C336A805-17BF-9E4F-5478-29FD6CFB7F4C}"/>
              </a:ext>
            </a:extLst>
          </p:cNvPr>
          <p:cNvSpPr/>
          <p:nvPr/>
        </p:nvSpPr>
        <p:spPr>
          <a:xfrm>
            <a:off x="1715231" y="5427896"/>
            <a:ext cx="1461523" cy="487808"/>
          </a:xfrm>
          <a:prstGeom prst="roundRect">
            <a:avLst/>
          </a:prstGeom>
          <a:solidFill>
            <a:srgbClr val="DCB4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a:solidFill>
                  <a:schemeClr val="tx1"/>
                </a:solidFill>
                <a:latin typeface="Arial" panose="020B0604020202020204" pitchFamily="34" charset="0"/>
                <a:ea typeface="微軟正黑體"/>
                <a:cs typeface="Arial" panose="020B0604020202020204" pitchFamily="34" charset="0"/>
                <a:sym typeface="Arial" panose="020B0604020202020204" pitchFamily="34" charset="0"/>
              </a:rPr>
              <a:t>3</a:t>
            </a:r>
            <a:r>
              <a:rPr lang="zh-TW" altLang="en-US" sz="1600">
                <a:solidFill>
                  <a:schemeClr val="tx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600">
                <a:solidFill>
                  <a:schemeClr val="tx1"/>
                </a:solidFill>
                <a:latin typeface="Arial" panose="020B0604020202020204" pitchFamily="34" charset="0"/>
                <a:ea typeface="微軟正黑體"/>
                <a:cs typeface="Arial" panose="020B0604020202020204" pitchFamily="34" charset="0"/>
                <a:sym typeface="Arial" panose="020B0604020202020204" pitchFamily="34" charset="0"/>
              </a:rPr>
              <a:t>copies</a:t>
            </a:r>
            <a:endParaRPr lang="en-US" altLang="zh-TW" sz="16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165" name="接點: 肘形 11">
            <a:extLst>
              <a:ext uri="{FF2B5EF4-FFF2-40B4-BE49-F238E27FC236}">
                <a16:creationId xmlns:a16="http://schemas.microsoft.com/office/drawing/2014/main" id="{73347F32-4079-C055-4267-71EE2609F249}"/>
              </a:ext>
            </a:extLst>
          </p:cNvPr>
          <p:cNvCxnSpPr>
            <a:cxnSpLocks/>
          </p:cNvCxnSpPr>
          <p:nvPr/>
        </p:nvCxnSpPr>
        <p:spPr>
          <a:xfrm rot="16200000" flipH="1" flipV="1">
            <a:off x="7732038" y="2514039"/>
            <a:ext cx="720976" cy="2794431"/>
          </a:xfrm>
          <a:prstGeom prst="bentConnector3">
            <a:avLst>
              <a:gd name="adj1" fmla="val -42276"/>
            </a:avLst>
          </a:prstGeom>
          <a:noFill/>
          <a:ln w="12700" cap="flat" cmpd="sng">
            <a:solidFill>
              <a:srgbClr val="DCB483"/>
            </a:solidFill>
            <a:prstDash val="solid"/>
            <a:round/>
            <a:headEnd type="none" w="sm" len="sm"/>
            <a:tailEnd type="oval" w="sm" len="sm"/>
          </a:ln>
          <a:effectLst/>
        </p:spPr>
      </p:cxnSp>
      <p:sp>
        <p:nvSpPr>
          <p:cNvPr id="176" name="矩形: 圓角 12">
            <a:extLst>
              <a:ext uri="{FF2B5EF4-FFF2-40B4-BE49-F238E27FC236}">
                <a16:creationId xmlns:a16="http://schemas.microsoft.com/office/drawing/2014/main" id="{5100C31E-FF38-CC94-6EB4-23E1B5679819}"/>
              </a:ext>
            </a:extLst>
          </p:cNvPr>
          <p:cNvSpPr/>
          <p:nvPr/>
        </p:nvSpPr>
        <p:spPr>
          <a:xfrm>
            <a:off x="3891086" y="5522506"/>
            <a:ext cx="785688" cy="310129"/>
          </a:xfrm>
          <a:prstGeom prst="roundRect">
            <a:avLst/>
          </a:prstGeom>
          <a:noFill/>
          <a:ln w="952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89">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0" name="矩形: 圓角 13">
            <a:extLst>
              <a:ext uri="{FF2B5EF4-FFF2-40B4-BE49-F238E27FC236}">
                <a16:creationId xmlns:a16="http://schemas.microsoft.com/office/drawing/2014/main" id="{8E950AA5-F890-314B-6702-F3307758760D}"/>
              </a:ext>
            </a:extLst>
          </p:cNvPr>
          <p:cNvSpPr/>
          <p:nvPr/>
        </p:nvSpPr>
        <p:spPr>
          <a:xfrm>
            <a:off x="6405231" y="5522506"/>
            <a:ext cx="785688" cy="310129"/>
          </a:xfrm>
          <a:prstGeom prst="roundRect">
            <a:avLst/>
          </a:prstGeom>
          <a:noFill/>
          <a:ln w="952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89">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2" name="矩形: 圓角 14">
            <a:extLst>
              <a:ext uri="{FF2B5EF4-FFF2-40B4-BE49-F238E27FC236}">
                <a16:creationId xmlns:a16="http://schemas.microsoft.com/office/drawing/2014/main" id="{3E37AC29-3044-D35F-E1F4-8A210BAA6D0F}"/>
              </a:ext>
            </a:extLst>
          </p:cNvPr>
          <p:cNvSpPr/>
          <p:nvPr/>
        </p:nvSpPr>
        <p:spPr>
          <a:xfrm>
            <a:off x="9093102" y="5522506"/>
            <a:ext cx="785688" cy="310129"/>
          </a:xfrm>
          <a:prstGeom prst="roundRect">
            <a:avLst/>
          </a:prstGeom>
          <a:noFill/>
          <a:ln w="952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89">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189" name="接點: 肘形 29">
            <a:extLst>
              <a:ext uri="{FF2B5EF4-FFF2-40B4-BE49-F238E27FC236}">
                <a16:creationId xmlns:a16="http://schemas.microsoft.com/office/drawing/2014/main" id="{4FF8E097-B79B-343F-35D2-1DC24788D122}"/>
              </a:ext>
            </a:extLst>
          </p:cNvPr>
          <p:cNvCxnSpPr>
            <a:cxnSpLocks/>
          </p:cNvCxnSpPr>
          <p:nvPr/>
        </p:nvCxnSpPr>
        <p:spPr>
          <a:xfrm flipH="1">
            <a:off x="4676775" y="5677571"/>
            <a:ext cx="1728457" cy="0"/>
          </a:xfrm>
          <a:prstGeom prst="straightConnector1">
            <a:avLst/>
          </a:prstGeom>
          <a:noFill/>
          <a:ln w="12700" cap="flat" cmpd="sng">
            <a:solidFill>
              <a:srgbClr val="DCB483"/>
            </a:solidFill>
            <a:prstDash val="solid"/>
            <a:round/>
            <a:headEnd type="none" w="sm" len="sm"/>
            <a:tailEnd type="none" w="sm" len="sm"/>
          </a:ln>
          <a:effectLst/>
        </p:spPr>
      </p:cxnSp>
      <p:cxnSp>
        <p:nvCxnSpPr>
          <p:cNvPr id="190" name="接點: 肘形 29">
            <a:extLst>
              <a:ext uri="{FF2B5EF4-FFF2-40B4-BE49-F238E27FC236}">
                <a16:creationId xmlns:a16="http://schemas.microsoft.com/office/drawing/2014/main" id="{8872653F-0126-948B-A5AB-AA3D22CDDEB9}"/>
              </a:ext>
            </a:extLst>
          </p:cNvPr>
          <p:cNvCxnSpPr>
            <a:cxnSpLocks/>
          </p:cNvCxnSpPr>
          <p:nvPr/>
        </p:nvCxnSpPr>
        <p:spPr>
          <a:xfrm flipH="1" flipV="1">
            <a:off x="2792491" y="5631196"/>
            <a:ext cx="1100328" cy="46376"/>
          </a:xfrm>
          <a:prstGeom prst="straightConnector1">
            <a:avLst/>
          </a:prstGeom>
          <a:noFill/>
          <a:ln w="12700" cap="flat" cmpd="sng">
            <a:solidFill>
              <a:srgbClr val="DCB483"/>
            </a:solidFill>
            <a:prstDash val="solid"/>
            <a:round/>
            <a:headEnd type="none" w="sm" len="sm"/>
            <a:tailEnd type="none" w="sm" len="sm"/>
          </a:ln>
          <a:effectLst/>
        </p:spPr>
      </p:cxnSp>
      <p:cxnSp>
        <p:nvCxnSpPr>
          <p:cNvPr id="191" name="接點: 肘形 29">
            <a:extLst>
              <a:ext uri="{FF2B5EF4-FFF2-40B4-BE49-F238E27FC236}">
                <a16:creationId xmlns:a16="http://schemas.microsoft.com/office/drawing/2014/main" id="{9F7DF343-4466-BBA0-EAE2-145EAD20D3D0}"/>
              </a:ext>
            </a:extLst>
          </p:cNvPr>
          <p:cNvCxnSpPr>
            <a:cxnSpLocks/>
          </p:cNvCxnSpPr>
          <p:nvPr/>
        </p:nvCxnSpPr>
        <p:spPr>
          <a:xfrm flipH="1">
            <a:off x="7190920" y="5677571"/>
            <a:ext cx="1902183" cy="0"/>
          </a:xfrm>
          <a:prstGeom prst="straightConnector1">
            <a:avLst/>
          </a:prstGeom>
          <a:noFill/>
          <a:ln w="12700" cap="flat" cmpd="sng">
            <a:solidFill>
              <a:srgbClr val="DCB483"/>
            </a:solidFill>
            <a:prstDash val="solid"/>
            <a:round/>
            <a:headEnd type="none" w="sm" len="sm"/>
            <a:tailEnd type="none" w="sm" len="sm"/>
          </a:ln>
          <a:effectLst/>
        </p:spPr>
      </p:cxnSp>
      <p:sp>
        <p:nvSpPr>
          <p:cNvPr id="192" name="矩形: 圓角 18">
            <a:extLst>
              <a:ext uri="{FF2B5EF4-FFF2-40B4-BE49-F238E27FC236}">
                <a16:creationId xmlns:a16="http://schemas.microsoft.com/office/drawing/2014/main" id="{C347E599-DA0F-186C-B728-629D1FA2B930}"/>
              </a:ext>
            </a:extLst>
          </p:cNvPr>
          <p:cNvSpPr/>
          <p:nvPr/>
        </p:nvSpPr>
        <p:spPr>
          <a:xfrm>
            <a:off x="7361764" y="3005547"/>
            <a:ext cx="1461523" cy="487808"/>
          </a:xfrm>
          <a:prstGeom prst="roundRect">
            <a:avLst/>
          </a:prstGeom>
          <a:solidFill>
            <a:srgbClr val="DCB4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a:solidFill>
                  <a:schemeClr val="tx1"/>
                </a:solidFill>
                <a:latin typeface="Arial" panose="020B0604020202020204" pitchFamily="34" charset="0"/>
                <a:ea typeface="微軟正黑體"/>
                <a:cs typeface="Arial" panose="020B0604020202020204" pitchFamily="34" charset="0"/>
              </a:rPr>
              <a:t>2 media type</a:t>
            </a:r>
            <a:endParaRPr lang="en-US" altLang="zh-TW" sz="16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93" name="圖形 42">
            <a:extLst>
              <a:ext uri="{FF2B5EF4-FFF2-40B4-BE49-F238E27FC236}">
                <a16:creationId xmlns:a16="http://schemas.microsoft.com/office/drawing/2014/main" id="{8C6D0FE8-006E-2ED2-2D48-B85CE36EF638}"/>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808245" y="4755557"/>
            <a:ext cx="924685" cy="705656"/>
          </a:xfrm>
          <a:prstGeom prst="rect">
            <a:avLst/>
          </a:prstGeom>
        </p:spPr>
      </p:pic>
      <p:pic>
        <p:nvPicPr>
          <p:cNvPr id="194" name="圖形 44">
            <a:extLst>
              <a:ext uri="{FF2B5EF4-FFF2-40B4-BE49-F238E27FC236}">
                <a16:creationId xmlns:a16="http://schemas.microsoft.com/office/drawing/2014/main" id="{86CFA11A-0BFB-EC8A-006B-D31A9A47DCEC}"/>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326654" y="4755557"/>
            <a:ext cx="924685" cy="705656"/>
          </a:xfrm>
          <a:prstGeom prst="rect">
            <a:avLst/>
          </a:prstGeom>
        </p:spPr>
      </p:pic>
      <p:pic>
        <p:nvPicPr>
          <p:cNvPr id="195" name="圖形 46">
            <a:extLst>
              <a:ext uri="{FF2B5EF4-FFF2-40B4-BE49-F238E27FC236}">
                <a16:creationId xmlns:a16="http://schemas.microsoft.com/office/drawing/2014/main" id="{EE8683BC-B566-E603-4B0D-150107DC42A3}"/>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023603" y="4755557"/>
            <a:ext cx="924685" cy="705656"/>
          </a:xfrm>
          <a:prstGeom prst="rect">
            <a:avLst/>
          </a:prstGeom>
        </p:spPr>
      </p:pic>
      <p:pic>
        <p:nvPicPr>
          <p:cNvPr id="196" name="圖片 195" descr="一張含有 文字, 室內 的圖片&#10;&#10;自動產生的描述">
            <a:extLst>
              <a:ext uri="{FF2B5EF4-FFF2-40B4-BE49-F238E27FC236}">
                <a16:creationId xmlns:a16="http://schemas.microsoft.com/office/drawing/2014/main" id="{CFD62519-BA04-8001-B23C-9DC60B72C1E3}"/>
              </a:ext>
            </a:extLst>
          </p:cNvPr>
          <p:cNvPicPr>
            <a:picLocks noChangeAspect="1"/>
          </p:cNvPicPr>
          <p:nvPr/>
        </p:nvPicPr>
        <p:blipFill>
          <a:blip r:embed="rId8"/>
          <a:stretch>
            <a:fillRect/>
          </a:stretch>
        </p:blipFill>
        <p:spPr>
          <a:xfrm>
            <a:off x="5786793" y="3684145"/>
            <a:ext cx="1833153" cy="1142842"/>
          </a:xfrm>
          <a:prstGeom prst="rect">
            <a:avLst/>
          </a:prstGeom>
          <a:ln>
            <a:noFill/>
          </a:ln>
          <a:effectLst>
            <a:outerShdw blurRad="292100" dist="139700" dir="2700000" algn="tl" rotWithShape="0">
              <a:srgbClr val="333333">
                <a:alpha val="65000"/>
              </a:srgbClr>
            </a:outerShdw>
          </a:effectLst>
        </p:spPr>
      </p:pic>
      <p:pic>
        <p:nvPicPr>
          <p:cNvPr id="197" name="圖片 196" descr="一張含有 電子產品, 駕駛, 電腦 的圖片&#10;&#10;自動產生的描述">
            <a:extLst>
              <a:ext uri="{FF2B5EF4-FFF2-40B4-BE49-F238E27FC236}">
                <a16:creationId xmlns:a16="http://schemas.microsoft.com/office/drawing/2014/main" id="{A2F332D2-E386-8EBB-87A8-619219F29C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5448" y="3681897"/>
            <a:ext cx="1827326" cy="1142247"/>
          </a:xfrm>
          <a:prstGeom prst="rect">
            <a:avLst/>
          </a:prstGeom>
          <a:ln>
            <a:noFill/>
          </a:ln>
          <a:effectLst>
            <a:outerShdw blurRad="495300" dist="279400" dir="5400000" algn="t" rotWithShape="0">
              <a:prstClr val="black">
                <a:alpha val="40000"/>
              </a:prstClr>
            </a:outerShdw>
          </a:effectLst>
        </p:spPr>
      </p:pic>
    </p:spTree>
    <p:extLst>
      <p:ext uri="{BB962C8B-B14F-4D97-AF65-F5344CB8AC3E}">
        <p14:creationId xmlns:p14="http://schemas.microsoft.com/office/powerpoint/2010/main" val="3916481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74F06C9A-3556-2DD3-9B9D-016D0A91DAB9}"/>
              </a:ext>
            </a:extLst>
          </p:cNvPr>
          <p:cNvSpPr txBox="1">
            <a:spLocks/>
          </p:cNvSpPr>
          <p:nvPr/>
        </p:nvSpPr>
        <p:spPr>
          <a:xfrm>
            <a:off x="0" y="254329"/>
            <a:ext cx="12191999" cy="13795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100"/>
              </a:lnSpc>
            </a:pPr>
            <a:r>
              <a:rPr lang="en-US" altLang="zh-TW" b="1" err="1">
                <a:solidFill>
                  <a:srgbClr val="E1BA87"/>
                </a:solidFill>
                <a:latin typeface="Arial"/>
                <a:ea typeface="微軟正黑體"/>
                <a:cs typeface="Arial"/>
                <a:sym typeface="+mn-lt"/>
              </a:rPr>
              <a:t>NetBak</a:t>
            </a:r>
            <a:r>
              <a:rPr lang="en-US" altLang="zh-TW" b="1">
                <a:solidFill>
                  <a:srgbClr val="E1BA87"/>
                </a:solidFill>
                <a:latin typeface="Arial"/>
                <a:ea typeface="微軟正黑體"/>
                <a:cs typeface="Arial"/>
                <a:sym typeface="+mn-lt"/>
              </a:rPr>
              <a:t> PC Agent </a:t>
            </a:r>
            <a:r>
              <a:rPr lang="en-US" altLang="zh-TW" sz="3600" b="1">
                <a:solidFill>
                  <a:srgbClr val="E1BA87"/>
                </a:solidFill>
                <a:latin typeface="Arial"/>
                <a:ea typeface="微軟正黑體"/>
                <a:cs typeface="Arial"/>
                <a:sym typeface="+mn-lt"/>
              </a:rPr>
              <a:t>(Beta)</a:t>
            </a:r>
            <a:r>
              <a:rPr lang="en-US" altLang="zh-TW" b="1">
                <a:solidFill>
                  <a:srgbClr val="E1BA87"/>
                </a:solidFill>
                <a:latin typeface="Arial"/>
                <a:ea typeface="微軟正黑體"/>
                <a:cs typeface="Arial"/>
                <a:sym typeface="+mn-lt"/>
              </a:rPr>
              <a:t>: </a:t>
            </a:r>
            <a:endParaRPr lang="en-US" altLang="zh-TW" b="1">
              <a:solidFill>
                <a:srgbClr val="E1BA87"/>
              </a:solidFill>
              <a:latin typeface="Arial" panose="020B0604020202020204" pitchFamily="34" charset="0"/>
              <a:ea typeface="微軟正黑體" panose="020B0604030504040204" pitchFamily="34" charset="-120"/>
              <a:cs typeface="Arial" panose="020B0604020202020204" pitchFamily="34" charset="0"/>
              <a:sym typeface="+mn-lt"/>
            </a:endParaRPr>
          </a:p>
          <a:p>
            <a:pPr algn="ctr">
              <a:lnSpc>
                <a:spcPts val="5100"/>
              </a:lnSpc>
            </a:pPr>
            <a:r>
              <a:rPr lang="en-US" altLang="zh-TW" sz="3200" b="1">
                <a:solidFill>
                  <a:srgbClr val="E1BA87"/>
                </a:solidFill>
                <a:latin typeface="Arial"/>
                <a:ea typeface="微軟正黑體"/>
                <a:cs typeface="Arial"/>
                <a:sym typeface="+mn-lt"/>
              </a:rPr>
              <a:t>License-free Windows</a:t>
            </a:r>
            <a:r>
              <a:rPr lang="en-US" altLang="zh-TW" sz="3200" b="1" baseline="30000">
                <a:solidFill>
                  <a:srgbClr val="E1BA87"/>
                </a:solidFill>
                <a:latin typeface="Arial"/>
                <a:ea typeface="微軟正黑體"/>
                <a:cs typeface="Arial"/>
                <a:sym typeface="+mn-lt"/>
              </a:rPr>
              <a:t>®</a:t>
            </a:r>
            <a:r>
              <a:rPr lang="en-US" altLang="zh-TW" sz="3200" b="1">
                <a:solidFill>
                  <a:srgbClr val="E1BA87"/>
                </a:solidFill>
                <a:latin typeface="Arial"/>
                <a:ea typeface="微軟正黑體"/>
                <a:cs typeface="Arial"/>
                <a:sym typeface="+mn-lt"/>
              </a:rPr>
              <a:t> PC &amp; Server Backup and Recovery</a:t>
            </a:r>
            <a:endParaRPr lang="zh-TW" altLang="en-US" sz="3200" b="1">
              <a:solidFill>
                <a:srgbClr val="E1BA87"/>
              </a:solidFill>
              <a:latin typeface="Arial"/>
              <a:ea typeface="微軟正黑體"/>
              <a:cs typeface="Arial"/>
              <a:sym typeface="+mn-lt"/>
            </a:endParaRPr>
          </a:p>
        </p:txBody>
      </p:sp>
      <p:sp>
        <p:nvSpPr>
          <p:cNvPr id="120" name="矩形 119">
            <a:extLst>
              <a:ext uri="{FF2B5EF4-FFF2-40B4-BE49-F238E27FC236}">
                <a16:creationId xmlns:a16="http://schemas.microsoft.com/office/drawing/2014/main" id="{ECAB7161-085F-7609-680A-A81EA7E4434F}"/>
              </a:ext>
            </a:extLst>
          </p:cNvPr>
          <p:cNvSpPr/>
          <p:nvPr/>
        </p:nvSpPr>
        <p:spPr>
          <a:xfrm>
            <a:off x="424997" y="2311974"/>
            <a:ext cx="10456396" cy="646331"/>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US" altLang="zh-TW" b="1" err="1">
                <a:solidFill>
                  <a:schemeClr val="bg1"/>
                </a:solidFill>
                <a:latin typeface="Arial"/>
                <a:ea typeface="新細明體"/>
                <a:cs typeface="Arial"/>
              </a:rPr>
              <a:t>NetBak</a:t>
            </a:r>
            <a:r>
              <a:rPr lang="en-US" altLang="zh-TW" b="1">
                <a:solidFill>
                  <a:schemeClr val="bg1"/>
                </a:solidFill>
                <a:latin typeface="Arial"/>
                <a:ea typeface="新細明體"/>
                <a:cs typeface="Arial"/>
              </a:rPr>
              <a:t> PC Agent is a license-free Windows</a:t>
            </a:r>
            <a:r>
              <a:rPr lang="en-US" altLang="zh-TW" b="1" baseline="30000">
                <a:solidFill>
                  <a:schemeClr val="bg1"/>
                </a:solidFill>
                <a:latin typeface="Arial"/>
                <a:ea typeface="新細明體"/>
                <a:cs typeface="Arial"/>
              </a:rPr>
              <a:t>®</a:t>
            </a:r>
            <a:r>
              <a:rPr lang="en-US" altLang="zh-TW" b="1">
                <a:solidFill>
                  <a:schemeClr val="bg1"/>
                </a:solidFill>
                <a:latin typeface="Arial"/>
                <a:ea typeface="新細明體"/>
                <a:cs typeface="Arial"/>
              </a:rPr>
              <a:t> utility for backing up full system, disks, folders, files from PC/Server and recovering your important data to a QNAP NAS.</a:t>
            </a:r>
          </a:p>
        </p:txBody>
      </p:sp>
      <p:sp>
        <p:nvSpPr>
          <p:cNvPr id="158" name="矩形 157">
            <a:extLst>
              <a:ext uri="{FF2B5EF4-FFF2-40B4-BE49-F238E27FC236}">
                <a16:creationId xmlns:a16="http://schemas.microsoft.com/office/drawing/2014/main" id="{F1E1A41A-4005-6D1F-3C36-680610B768B3}"/>
              </a:ext>
            </a:extLst>
          </p:cNvPr>
          <p:cNvSpPr/>
          <p:nvPr/>
        </p:nvSpPr>
        <p:spPr>
          <a:xfrm>
            <a:off x="428212" y="1872083"/>
            <a:ext cx="5493768" cy="461665"/>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Back up Windows</a:t>
            </a:r>
            <a:r>
              <a:rPr lang="en-US" altLang="zh-TW" sz="2400" b="1" baseline="30000">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a:t>
            </a:r>
            <a:r>
              <a:rPr lang="en-US" altLang="zh-TW" sz="2400"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 PC/server</a:t>
            </a:r>
          </a:p>
        </p:txBody>
      </p:sp>
      <p:sp>
        <p:nvSpPr>
          <p:cNvPr id="2" name="矩形 1"/>
          <p:cNvSpPr/>
          <p:nvPr/>
        </p:nvSpPr>
        <p:spPr>
          <a:xfrm>
            <a:off x="5247601" y="5913627"/>
            <a:ext cx="7536749" cy="646331"/>
          </a:xfrm>
          <a:prstGeom prst="rect">
            <a:avLst/>
          </a:prstGeom>
        </p:spPr>
        <p:txBody>
          <a:bodyPr wrap="square" lIns="91440" tIns="45720" rIns="91440" bIns="45720" anchor="t">
            <a:spAutoFit/>
          </a:bodyPr>
          <a:lstStyle/>
          <a:p>
            <a:pPr defTabSz="1219170"/>
            <a:r>
              <a:rPr lang="en-US" altLang="zh-TW" sz="1200" i="1">
                <a:solidFill>
                  <a:schemeClr val="bg1"/>
                </a:solidFill>
                <a:latin typeface="Arial"/>
                <a:ea typeface="微軟正黑體"/>
                <a:cs typeface="Arial"/>
                <a:sym typeface="+mn-lt"/>
              </a:rPr>
              <a:t>Note : </a:t>
            </a:r>
            <a:endParaRPr lang="zh-TW" altLang="en-US" sz="1200" i="1">
              <a:solidFill>
                <a:schemeClr val="bg1"/>
              </a:solidFill>
              <a:latin typeface="Arial"/>
              <a:ea typeface="微軟正黑體"/>
              <a:cs typeface="Arial"/>
              <a:sym typeface="+mn-lt"/>
            </a:endParaRPr>
          </a:p>
          <a:p>
            <a:pPr marL="171450" indent="-171450" defTabSz="1219170">
              <a:buFont typeface="Arial"/>
              <a:buChar char="•"/>
            </a:pPr>
            <a:r>
              <a:rPr lang="en-US" altLang="zh-TW" sz="1200" i="1">
                <a:solidFill>
                  <a:schemeClr val="bg1"/>
                </a:solidFill>
                <a:latin typeface="Arial"/>
                <a:ea typeface="微軟正黑體"/>
                <a:cs typeface="Arial"/>
                <a:sym typeface="+mn-lt"/>
              </a:rPr>
              <a:t>Users must install Hyper Data Protector v2.0 on their NAS.</a:t>
            </a:r>
            <a:endParaRPr lang="en-US" altLang="zh-TW" sz="1200" i="1">
              <a:solidFill>
                <a:schemeClr val="bg1"/>
              </a:solidFill>
              <a:latin typeface="Arial"/>
              <a:ea typeface="微軟正黑體"/>
              <a:cs typeface="Arial"/>
            </a:endParaRPr>
          </a:p>
          <a:p>
            <a:pPr marL="171450" indent="-171450" defTabSz="1219170">
              <a:buFont typeface="Arial"/>
              <a:buChar char="•"/>
            </a:pPr>
            <a:r>
              <a:rPr lang="en-US" altLang="zh-TW" sz="1200" i="1">
                <a:solidFill>
                  <a:schemeClr val="bg1"/>
                </a:solidFill>
                <a:latin typeface="Arial"/>
                <a:ea typeface="微軟正黑體"/>
                <a:cs typeface="Arial"/>
              </a:rPr>
              <a:t>Beta Program : Till December 22, 2023 (The official release will be announced separately)</a:t>
            </a:r>
          </a:p>
        </p:txBody>
      </p:sp>
      <p:grpSp>
        <p:nvGrpSpPr>
          <p:cNvPr id="6" name="群組 5"/>
          <p:cNvGrpSpPr/>
          <p:nvPr/>
        </p:nvGrpSpPr>
        <p:grpSpPr>
          <a:xfrm>
            <a:off x="1498147" y="3135954"/>
            <a:ext cx="2898362" cy="2898362"/>
            <a:chOff x="1849129" y="3011855"/>
            <a:chExt cx="2898362" cy="2898362"/>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9129" y="3011855"/>
              <a:ext cx="2898362" cy="2898362"/>
            </a:xfrm>
            <a:prstGeom prst="rect">
              <a:avLst/>
            </a:prstGeom>
          </p:spPr>
        </p:pic>
        <p:sp>
          <p:nvSpPr>
            <p:cNvPr id="5" name="矩形 4"/>
            <p:cNvSpPr/>
            <p:nvPr/>
          </p:nvSpPr>
          <p:spPr>
            <a:xfrm>
              <a:off x="2144228" y="3565236"/>
              <a:ext cx="2308163" cy="1318086"/>
            </a:xfrm>
            <a:prstGeom prst="rect">
              <a:avLst/>
            </a:prstGeom>
            <a:solidFill>
              <a:srgbClr val="232122"/>
            </a:solidFill>
            <a:ln>
              <a:solidFill>
                <a:srgbClr val="3833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sp>
        <p:nvSpPr>
          <p:cNvPr id="7" name="文字方塊 6"/>
          <p:cNvSpPr txBox="1"/>
          <p:nvPr/>
        </p:nvSpPr>
        <p:spPr>
          <a:xfrm>
            <a:off x="2373744" y="3997503"/>
            <a:ext cx="1727665" cy="923330"/>
          </a:xfrm>
          <a:prstGeom prst="rect">
            <a:avLst/>
          </a:prstGeom>
          <a:noFill/>
        </p:spPr>
        <p:txBody>
          <a:bodyPr wrap="square" rtlCol="0">
            <a:spAutoFit/>
          </a:bodyPr>
          <a:lstStyle/>
          <a:p>
            <a:r>
              <a:rPr lang="en-US" altLang="zh-TW">
                <a:solidFill>
                  <a:srgbClr val="00B0F0"/>
                </a:solidFill>
                <a:latin typeface="Arial" panose="020B0604020202020204" pitchFamily="34" charset="0"/>
                <a:cs typeface="Arial" panose="020B0604020202020204" pitchFamily="34" charset="0"/>
              </a:rPr>
              <a:t>Windows 11</a:t>
            </a:r>
          </a:p>
          <a:p>
            <a:r>
              <a:rPr lang="en-US" altLang="zh-TW">
                <a:solidFill>
                  <a:srgbClr val="00B0F0"/>
                </a:solidFill>
                <a:latin typeface="Arial" panose="020B0604020202020204" pitchFamily="34" charset="0"/>
                <a:cs typeface="Arial" panose="020B0604020202020204" pitchFamily="34" charset="0"/>
              </a:rPr>
              <a:t>Windows Server</a:t>
            </a:r>
            <a:endParaRPr lang="zh-TW" altLang="en-US">
              <a:solidFill>
                <a:srgbClr val="00B0F0"/>
              </a:solidFill>
              <a:latin typeface="Arial" panose="020B0604020202020204" pitchFamily="34" charset="0"/>
              <a:cs typeface="Arial" panose="020B0604020202020204" pitchFamily="34" charset="0"/>
            </a:endParaRPr>
          </a:p>
        </p:txBody>
      </p:sp>
      <p:pic>
        <p:nvPicPr>
          <p:cNvPr id="2054" name="Picture 6" descr="File:Windows 11 logo.sv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81352"/>
          <a:stretch/>
        </p:blipFill>
        <p:spPr bwMode="auto">
          <a:xfrm>
            <a:off x="1923883" y="4126457"/>
            <a:ext cx="449861" cy="443841"/>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p:cNvSpPr txBox="1"/>
          <p:nvPr/>
        </p:nvSpPr>
        <p:spPr>
          <a:xfrm>
            <a:off x="2355504" y="5718534"/>
            <a:ext cx="2041005" cy="646331"/>
          </a:xfrm>
          <a:prstGeom prst="rect">
            <a:avLst/>
          </a:prstGeom>
          <a:noFill/>
        </p:spPr>
        <p:txBody>
          <a:bodyPr wrap="square" rtlCol="0">
            <a:spAutoFit/>
          </a:bodyPr>
          <a:lstStyle/>
          <a:p>
            <a:r>
              <a:rPr lang="en-US" altLang="zh-TW">
                <a:solidFill>
                  <a:schemeClr val="bg1"/>
                </a:solidFill>
                <a:latin typeface="Arial" panose="020B0604020202020204" pitchFamily="34" charset="0"/>
                <a:cs typeface="Arial" panose="020B0604020202020204" pitchFamily="34" charset="0"/>
              </a:rPr>
              <a:t>Windows PC/Server</a:t>
            </a:r>
            <a:endParaRPr lang="zh-TW" altLang="en-US">
              <a:solidFill>
                <a:schemeClr val="bg1"/>
              </a:solidFill>
              <a:latin typeface="Arial" panose="020B0604020202020204" pitchFamily="34" charset="0"/>
              <a:cs typeface="Arial" panose="020B0604020202020204" pitchFamily="34" charset="0"/>
            </a:endParaRPr>
          </a:p>
        </p:txBody>
      </p:sp>
      <p:cxnSp>
        <p:nvCxnSpPr>
          <p:cNvPr id="10" name="直線單箭頭接點 9"/>
          <p:cNvCxnSpPr/>
          <p:nvPr/>
        </p:nvCxnSpPr>
        <p:spPr>
          <a:xfrm>
            <a:off x="4987636" y="3997503"/>
            <a:ext cx="21920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flipH="1">
            <a:off x="4987636" y="4912343"/>
            <a:ext cx="21920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0" name="文字方塊 39"/>
          <p:cNvSpPr txBox="1"/>
          <p:nvPr/>
        </p:nvSpPr>
        <p:spPr>
          <a:xfrm>
            <a:off x="5582708" y="4921579"/>
            <a:ext cx="2041005" cy="369332"/>
          </a:xfrm>
          <a:prstGeom prst="rect">
            <a:avLst/>
          </a:prstGeom>
          <a:noFill/>
        </p:spPr>
        <p:txBody>
          <a:bodyPr wrap="square" rtlCol="0">
            <a:spAutoFit/>
          </a:bodyPr>
          <a:lstStyle/>
          <a:p>
            <a:r>
              <a:rPr lang="en-US" altLang="zh-TW">
                <a:solidFill>
                  <a:schemeClr val="bg1"/>
                </a:solidFill>
                <a:latin typeface="Arial" panose="020B0604020202020204" pitchFamily="34" charset="0"/>
                <a:cs typeface="Arial" panose="020B0604020202020204" pitchFamily="34" charset="0"/>
              </a:rPr>
              <a:t>Recovery</a:t>
            </a:r>
            <a:endParaRPr lang="zh-TW" altLang="en-US">
              <a:solidFill>
                <a:schemeClr val="bg1"/>
              </a:solidFill>
              <a:latin typeface="Arial" panose="020B0604020202020204" pitchFamily="34" charset="0"/>
              <a:cs typeface="Arial" panose="020B0604020202020204" pitchFamily="34" charset="0"/>
            </a:endParaRPr>
          </a:p>
        </p:txBody>
      </p:sp>
      <p:sp>
        <p:nvSpPr>
          <p:cNvPr id="41" name="文字方塊 40"/>
          <p:cNvSpPr txBox="1"/>
          <p:nvPr/>
        </p:nvSpPr>
        <p:spPr>
          <a:xfrm>
            <a:off x="5582707" y="3575845"/>
            <a:ext cx="2041005" cy="369332"/>
          </a:xfrm>
          <a:prstGeom prst="rect">
            <a:avLst/>
          </a:prstGeom>
          <a:noFill/>
        </p:spPr>
        <p:txBody>
          <a:bodyPr wrap="square" lIns="91440" tIns="45720" rIns="91440" bIns="45720" rtlCol="0" anchor="t">
            <a:spAutoFit/>
          </a:bodyPr>
          <a:lstStyle/>
          <a:p>
            <a:r>
              <a:rPr lang="en-US" altLang="zh-TW">
                <a:solidFill>
                  <a:schemeClr val="bg1"/>
                </a:solidFill>
                <a:latin typeface="Arial"/>
                <a:ea typeface="新細明體"/>
                <a:cs typeface="Arial"/>
              </a:rPr>
              <a:t>Backup</a:t>
            </a:r>
            <a:endParaRPr lang="zh-TW" altLang="en-US">
              <a:solidFill>
                <a:schemeClr val="bg1"/>
              </a:solidFill>
              <a:latin typeface="Arial" panose="020B0604020202020204" pitchFamily="34" charset="0"/>
              <a:cs typeface="Arial" panose="020B0604020202020204" pitchFamily="34" charset="0"/>
            </a:endParaRPr>
          </a:p>
        </p:txBody>
      </p:sp>
      <p:sp>
        <p:nvSpPr>
          <p:cNvPr id="42" name="文字方塊 41"/>
          <p:cNvSpPr txBox="1"/>
          <p:nvPr/>
        </p:nvSpPr>
        <p:spPr>
          <a:xfrm>
            <a:off x="8283545" y="5106245"/>
            <a:ext cx="2041005" cy="369332"/>
          </a:xfrm>
          <a:prstGeom prst="rect">
            <a:avLst/>
          </a:prstGeom>
          <a:noFill/>
        </p:spPr>
        <p:txBody>
          <a:bodyPr wrap="square" rtlCol="0">
            <a:spAutoFit/>
          </a:bodyPr>
          <a:lstStyle/>
          <a:p>
            <a:r>
              <a:rPr lang="en-US" altLang="zh-TW">
                <a:solidFill>
                  <a:schemeClr val="bg1"/>
                </a:solidFill>
                <a:latin typeface="Arial" panose="020B0604020202020204" pitchFamily="34" charset="0"/>
                <a:cs typeface="Arial" panose="020B0604020202020204" pitchFamily="34" charset="0"/>
              </a:rPr>
              <a:t>QNAP NAS</a:t>
            </a:r>
            <a:endParaRPr lang="zh-TW" altLang="en-US">
              <a:solidFill>
                <a:schemeClr val="bg1"/>
              </a:solidFill>
              <a:latin typeface="Arial" panose="020B0604020202020204" pitchFamily="34" charset="0"/>
              <a:cs typeface="Arial" panose="020B0604020202020204" pitchFamily="34" charset="0"/>
            </a:endParaRPr>
          </a:p>
        </p:txBody>
      </p:sp>
      <p:pic>
        <p:nvPicPr>
          <p:cNvPr id="45" name="圖片 44" descr="一張含有 電子產品, 駕駛, 電腦 的圖片&#10;&#10;自動產生的描述">
            <a:extLst>
              <a:ext uri="{FF2B5EF4-FFF2-40B4-BE49-F238E27FC236}">
                <a16:creationId xmlns:a16="http://schemas.microsoft.com/office/drawing/2014/main" id="{B7D2DF40-D3B1-F343-5340-A6EBE00BC4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5849" y="3689335"/>
            <a:ext cx="2700838" cy="1690515"/>
          </a:xfrm>
          <a:prstGeom prst="rect">
            <a:avLst/>
          </a:prstGeom>
          <a:ln>
            <a:noFill/>
          </a:ln>
          <a:effectLst>
            <a:outerShdw blurRad="495300" dist="279400" dir="5400000" algn="t" rotWithShape="0">
              <a:prstClr val="black">
                <a:alpha val="40000"/>
              </a:prstClr>
            </a:outerShdw>
          </a:effectLst>
        </p:spPr>
      </p:pic>
      <p:pic>
        <p:nvPicPr>
          <p:cNvPr id="16" name="圖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2389" y="3469189"/>
            <a:ext cx="686645" cy="686645"/>
          </a:xfrm>
          <a:prstGeom prst="rect">
            <a:avLst/>
          </a:prstGeom>
        </p:spPr>
      </p:pic>
      <p:pic>
        <p:nvPicPr>
          <p:cNvPr id="17" name="圖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3622" y="3287422"/>
            <a:ext cx="723958" cy="723958"/>
          </a:xfrm>
          <a:prstGeom prst="rect">
            <a:avLst/>
          </a:prstGeom>
        </p:spPr>
      </p:pic>
    </p:spTree>
    <p:extLst>
      <p:ext uri="{BB962C8B-B14F-4D97-AF65-F5344CB8AC3E}">
        <p14:creationId xmlns:p14="http://schemas.microsoft.com/office/powerpoint/2010/main" val="2615091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descr="一張含有 標誌, 時鐘, 儀錶, 街道 的圖片&#10;&#10;自動產生的描述">
            <a:extLst>
              <a:ext uri="{FF2B5EF4-FFF2-40B4-BE49-F238E27FC236}">
                <a16:creationId xmlns:a16="http://schemas.microsoft.com/office/drawing/2014/main" id="{F1F79EA1-1209-324B-BD43-34B2012FB4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0332" y="3482025"/>
            <a:ext cx="1200000" cy="1200000"/>
          </a:xfrm>
          <a:prstGeom prst="roundRect">
            <a:avLst>
              <a:gd name="adj" fmla="val 10475"/>
            </a:avLst>
          </a:prstGeom>
          <a:gradFill flip="none" rotWithShape="1">
            <a:gsLst>
              <a:gs pos="0">
                <a:schemeClr val="accent1">
                  <a:lumMod val="5000"/>
                  <a:lumOff val="95000"/>
                </a:schemeClr>
              </a:gs>
              <a:gs pos="54000">
                <a:schemeClr val="bg1"/>
              </a:gs>
              <a:gs pos="100000">
                <a:schemeClr val="accent1">
                  <a:lumMod val="30000"/>
                  <a:lumOff val="70000"/>
                </a:schemeClr>
              </a:gs>
            </a:gsLst>
            <a:lin ang="5400000" scaled="1"/>
            <a:tileRect/>
          </a:gradFill>
          <a:ln>
            <a:noFill/>
          </a:ln>
          <a:effectLst>
            <a:outerShdw blurRad="431800" dist="368300" dir="5760000" sx="106000" sy="106000" algn="tl" rotWithShape="0">
              <a:prstClr val="black">
                <a:alpha val="34000"/>
              </a:prstClr>
            </a:outerShdw>
          </a:effectLst>
        </p:spPr>
      </p:pic>
      <p:pic>
        <p:nvPicPr>
          <p:cNvPr id="5" name="圖片 4" descr="Cinema28_512.png">
            <a:extLst>
              <a:ext uri="{FF2B5EF4-FFF2-40B4-BE49-F238E27FC236}">
                <a16:creationId xmlns:a16="http://schemas.microsoft.com/office/drawing/2014/main" id="{EDCBDE68-4770-1E4F-A12B-DD205021F06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5297" y="5110268"/>
            <a:ext cx="1200000" cy="1200000"/>
          </a:xfrm>
          <a:prstGeom prst="rect">
            <a:avLst/>
          </a:prstGeom>
          <a:effectLst>
            <a:outerShdw blurRad="431800" dist="368300" dir="5760000" sx="106000" sy="106000" algn="tl" rotWithShape="0">
              <a:prstClr val="black">
                <a:alpha val="34000"/>
              </a:prstClr>
            </a:outerShdw>
          </a:effectLst>
        </p:spPr>
      </p:pic>
      <p:sp>
        <p:nvSpPr>
          <p:cNvPr id="6" name="TextBox 16">
            <a:extLst>
              <a:ext uri="{FF2B5EF4-FFF2-40B4-BE49-F238E27FC236}">
                <a16:creationId xmlns:a16="http://schemas.microsoft.com/office/drawing/2014/main" id="{BE61B41B-C17F-3A4E-BF4B-C8DDF5AFB85F}"/>
              </a:ext>
            </a:extLst>
          </p:cNvPr>
          <p:cNvSpPr txBox="1"/>
          <p:nvPr/>
        </p:nvSpPr>
        <p:spPr>
          <a:xfrm>
            <a:off x="7569054" y="2032923"/>
            <a:ext cx="4034898" cy="400110"/>
          </a:xfrm>
          <a:prstGeom prst="rect">
            <a:avLst/>
          </a:prstGeom>
          <a:noFill/>
        </p:spPr>
        <p:txBody>
          <a:bodyPr wrap="square" lIns="91440" tIns="45720" rIns="91440" bIns="45720" rtlCol="0" anchor="t">
            <a:spAutoFit/>
          </a:bodyPr>
          <a:lstStyle/>
          <a:p>
            <a:pPr defTabSz="1219170">
              <a:buClr>
                <a:srgbClr val="000000"/>
              </a:buClr>
            </a:pPr>
            <a:r>
              <a:rPr lang="en-US" altLang="zh-TW" sz="2000" b="1" kern="0">
                <a:solidFill>
                  <a:schemeClr val="bg1"/>
                </a:solidFill>
                <a:latin typeface="Arial"/>
                <a:ea typeface="微軟正黑體"/>
                <a:cs typeface="Arial"/>
              </a:rPr>
              <a:t>Plex Server media streaming​</a:t>
            </a:r>
            <a:endParaRPr lang="en-US" altLang="en-US" sz="2000" b="1" kern="0">
              <a:solidFill>
                <a:schemeClr val="bg1"/>
              </a:solidFill>
              <a:latin typeface="Arial"/>
              <a:ea typeface="微軟正黑體"/>
              <a:cs typeface="Arial"/>
            </a:endParaRPr>
          </a:p>
        </p:txBody>
      </p:sp>
      <p:sp>
        <p:nvSpPr>
          <p:cNvPr id="7" name="TextBox 21">
            <a:extLst>
              <a:ext uri="{FF2B5EF4-FFF2-40B4-BE49-F238E27FC236}">
                <a16:creationId xmlns:a16="http://schemas.microsoft.com/office/drawing/2014/main" id="{4F99A8CB-6BC8-814F-B1E0-2375EC32FA8D}"/>
              </a:ext>
            </a:extLst>
          </p:cNvPr>
          <p:cNvSpPr txBox="1"/>
          <p:nvPr/>
        </p:nvSpPr>
        <p:spPr>
          <a:xfrm>
            <a:off x="1980797" y="5301594"/>
            <a:ext cx="3737452" cy="802912"/>
          </a:xfrm>
          <a:prstGeom prst="rect">
            <a:avLst/>
          </a:prstGeom>
          <a:noFill/>
        </p:spPr>
        <p:txBody>
          <a:bodyPr wrap="square" lIns="91440" tIns="45720" rIns="91440" bIns="45720" rtlCol="0" anchor="t">
            <a:spAutoFit/>
          </a:bodyPr>
          <a:lstStyle/>
          <a:p>
            <a:pPr defTabSz="1219170">
              <a:lnSpc>
                <a:spcPts val="2933"/>
              </a:lnSpc>
              <a:buClr>
                <a:srgbClr val="000000"/>
              </a:buClr>
            </a:pPr>
            <a:r>
              <a:rPr lang="en-US" altLang="zh-CN" sz="2000" b="1" kern="0">
                <a:solidFill>
                  <a:schemeClr val="bg1"/>
                </a:solidFill>
                <a:latin typeface="Arial"/>
                <a:ea typeface="微軟正黑體"/>
                <a:cs typeface="Arial"/>
                <a:sym typeface="+mn-lt"/>
              </a:rPr>
              <a:t>Use Cinema28 for ​</a:t>
            </a:r>
            <a:endParaRPr lang="en-US" altLang="zh-CN" sz="2000" b="1" kern="0">
              <a:solidFill>
                <a:schemeClr val="bg1"/>
              </a:solidFill>
              <a:latin typeface="Arial"/>
              <a:ea typeface="微軟正黑體"/>
              <a:cs typeface="Arial"/>
            </a:endParaRPr>
          </a:p>
          <a:p>
            <a:pPr defTabSz="1219170">
              <a:lnSpc>
                <a:spcPts val="2933"/>
              </a:lnSpc>
              <a:buClr>
                <a:srgbClr val="000000"/>
              </a:buClr>
            </a:pPr>
            <a:r>
              <a:rPr lang="en-US" altLang="zh-CN" sz="2000" b="1" kern="0">
                <a:solidFill>
                  <a:schemeClr val="bg1"/>
                </a:solidFill>
                <a:latin typeface="Arial"/>
                <a:ea typeface="微軟正黑體"/>
                <a:cs typeface="Arial"/>
                <a:sym typeface="+mn-lt"/>
              </a:rPr>
              <a:t>multi-room streaming​</a:t>
            </a:r>
            <a:endParaRPr lang="en-US" altLang="en-US" sz="2000" b="1" kern="0">
              <a:solidFill>
                <a:schemeClr val="bg1"/>
              </a:solidFill>
              <a:latin typeface="Arial"/>
              <a:ea typeface="微軟正黑體"/>
              <a:cs typeface="Arial"/>
            </a:endParaRPr>
          </a:p>
        </p:txBody>
      </p:sp>
      <p:sp>
        <p:nvSpPr>
          <p:cNvPr id="9" name="TextBox 11">
            <a:extLst>
              <a:ext uri="{FF2B5EF4-FFF2-40B4-BE49-F238E27FC236}">
                <a16:creationId xmlns:a16="http://schemas.microsoft.com/office/drawing/2014/main" id="{AFB9DF32-8548-4D48-A48B-45277B532DC1}"/>
              </a:ext>
            </a:extLst>
          </p:cNvPr>
          <p:cNvSpPr txBox="1"/>
          <p:nvPr/>
        </p:nvSpPr>
        <p:spPr>
          <a:xfrm>
            <a:off x="1980797" y="1950186"/>
            <a:ext cx="4006765" cy="707886"/>
          </a:xfrm>
          <a:prstGeom prst="rect">
            <a:avLst/>
          </a:prstGeom>
          <a:noFill/>
        </p:spPr>
        <p:txBody>
          <a:bodyPr wrap="square" lIns="91440" tIns="45720" rIns="91440" bIns="45720" rtlCol="0" anchor="t">
            <a:spAutoFit/>
          </a:bodyPr>
          <a:lstStyle/>
          <a:p>
            <a:pPr defTabSz="1219170">
              <a:buClr>
                <a:srgbClr val="000000"/>
              </a:buClr>
            </a:pPr>
            <a:r>
              <a:rPr lang="en-US" altLang="zh-TW" sz="2000" b="1" kern="0" err="1">
                <a:solidFill>
                  <a:schemeClr val="bg1"/>
                </a:solidFill>
                <a:latin typeface="Arial"/>
                <a:ea typeface="微軟正黑體"/>
                <a:cs typeface="Arial"/>
              </a:rPr>
              <a:t>QuMagie</a:t>
            </a:r>
            <a:r>
              <a:rPr lang="en-US" altLang="zh-TW" sz="2000" b="1" kern="0">
                <a:solidFill>
                  <a:schemeClr val="bg1"/>
                </a:solidFill>
                <a:latin typeface="Arial"/>
                <a:ea typeface="微軟正黑體"/>
                <a:cs typeface="Arial"/>
              </a:rPr>
              <a:t> AI smart photo albums and auto classification​</a:t>
            </a:r>
            <a:endParaRPr lang="en-US" sz="2000" b="1" kern="0">
              <a:solidFill>
                <a:schemeClr val="bg1"/>
              </a:solidFill>
              <a:latin typeface="Arial"/>
              <a:ea typeface="微軟正黑體"/>
              <a:cs typeface="Arial"/>
            </a:endParaRPr>
          </a:p>
        </p:txBody>
      </p:sp>
      <p:pic>
        <p:nvPicPr>
          <p:cNvPr id="12" name="Shape 328">
            <a:extLst>
              <a:ext uri="{FF2B5EF4-FFF2-40B4-BE49-F238E27FC236}">
                <a16:creationId xmlns:a16="http://schemas.microsoft.com/office/drawing/2014/main" id="{0ABDEA6E-FFA2-1042-B82C-ABB12D1FD8BE}"/>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238869" y="1827212"/>
            <a:ext cx="1200000" cy="1200000"/>
          </a:xfrm>
          <a:prstGeom prst="rect">
            <a:avLst/>
          </a:prstGeom>
          <a:noFill/>
          <a:ln>
            <a:noFill/>
          </a:ln>
          <a:effectLst>
            <a:outerShdw blurRad="431800" dist="368300" dir="5760000" sx="106000" sy="106000" algn="tl" rotWithShape="0">
              <a:prstClr val="black">
                <a:alpha val="34000"/>
              </a:prstClr>
            </a:outerShdw>
          </a:effectLst>
        </p:spPr>
      </p:pic>
      <p:sp>
        <p:nvSpPr>
          <p:cNvPr id="14" name="TextBox 11">
            <a:extLst>
              <a:ext uri="{FF2B5EF4-FFF2-40B4-BE49-F238E27FC236}">
                <a16:creationId xmlns:a16="http://schemas.microsoft.com/office/drawing/2014/main" id="{E0A7F077-8E23-CD48-B53E-F1554CBE639C}"/>
              </a:ext>
            </a:extLst>
          </p:cNvPr>
          <p:cNvSpPr txBox="1"/>
          <p:nvPr/>
        </p:nvSpPr>
        <p:spPr>
          <a:xfrm>
            <a:off x="1969120" y="3693671"/>
            <a:ext cx="4104009" cy="801566"/>
          </a:xfrm>
          <a:prstGeom prst="rect">
            <a:avLst/>
          </a:prstGeom>
          <a:noFill/>
        </p:spPr>
        <p:txBody>
          <a:bodyPr wrap="none" lIns="91440" tIns="45720" rIns="91440" bIns="45720" rtlCol="0" anchor="t">
            <a:spAutoFit/>
          </a:bodyPr>
          <a:lstStyle/>
          <a:p>
            <a:pPr defTabSz="1219170">
              <a:lnSpc>
                <a:spcPts val="2933"/>
              </a:lnSpc>
              <a:buClr>
                <a:srgbClr val="000000"/>
              </a:buClr>
            </a:pPr>
            <a:r>
              <a:rPr lang="en-US" altLang="zh-TW" sz="2000" b="1" kern="0">
                <a:solidFill>
                  <a:schemeClr val="bg1"/>
                </a:solidFill>
                <a:latin typeface="Arial"/>
                <a:ea typeface="微軟正黑體"/>
                <a:cs typeface="Arial"/>
                <a:sym typeface="+mn-lt"/>
              </a:rPr>
              <a:t>CAYIN </a:t>
            </a:r>
            <a:r>
              <a:rPr lang="en-US" altLang="zh-TW" sz="2000" b="1" kern="0" err="1">
                <a:solidFill>
                  <a:schemeClr val="bg1"/>
                </a:solidFill>
                <a:latin typeface="Arial"/>
                <a:ea typeface="微軟正黑體"/>
                <a:cs typeface="Arial"/>
                <a:sym typeface="+mn-lt"/>
              </a:rPr>
              <a:t>MediaSign</a:t>
            </a:r>
            <a:r>
              <a:rPr lang="en-US" altLang="zh-TW" sz="2000" b="1" kern="0">
                <a:solidFill>
                  <a:schemeClr val="bg1"/>
                </a:solidFill>
                <a:latin typeface="Arial"/>
                <a:ea typeface="微軟正黑體"/>
                <a:cs typeface="Arial"/>
                <a:sym typeface="+mn-lt"/>
              </a:rPr>
              <a:t> Player​</a:t>
            </a:r>
            <a:endParaRPr lang="en-US" altLang="zh-TW" sz="2000" b="1" kern="0">
              <a:solidFill>
                <a:schemeClr val="bg1"/>
              </a:solidFill>
              <a:latin typeface="Arial"/>
              <a:ea typeface="微軟正黑體"/>
              <a:cs typeface="Arial"/>
            </a:endParaRPr>
          </a:p>
          <a:p>
            <a:pPr defTabSz="1219170">
              <a:lnSpc>
                <a:spcPts val="2933"/>
              </a:lnSpc>
              <a:buClr>
                <a:srgbClr val="000000"/>
              </a:buClr>
            </a:pPr>
            <a:r>
              <a:rPr lang="en-US" altLang="zh-TW" sz="2000" b="1" kern="0">
                <a:solidFill>
                  <a:schemeClr val="bg1"/>
                </a:solidFill>
                <a:latin typeface="Arial"/>
                <a:ea typeface="微軟正黑體"/>
                <a:cs typeface="Arial"/>
                <a:sym typeface="+mn-lt"/>
              </a:rPr>
              <a:t>HEVC (H.265) video transcoding​</a:t>
            </a:r>
            <a:endParaRPr lang="en-US" sz="2000" b="1" kern="0">
              <a:solidFill>
                <a:schemeClr val="bg1"/>
              </a:solidFill>
              <a:latin typeface="Arial"/>
              <a:ea typeface="微軟正黑體"/>
              <a:cs typeface="Arial"/>
            </a:endParaRPr>
          </a:p>
        </p:txBody>
      </p:sp>
      <p:pic>
        <p:nvPicPr>
          <p:cNvPr id="21" name="圖形 20">
            <a:extLst>
              <a:ext uri="{FF2B5EF4-FFF2-40B4-BE49-F238E27FC236}">
                <a16:creationId xmlns:a16="http://schemas.microsoft.com/office/drawing/2014/main" id="{1760FD05-5EAD-4B68-8A4D-88D7C32162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82924" y="4603951"/>
            <a:ext cx="2614790" cy="2165086"/>
          </a:xfrm>
          <a:prstGeom prst="rect">
            <a:avLst/>
          </a:prstGeom>
          <a:effectLst>
            <a:outerShdw blurRad="304800" dist="114300" dir="4320000" algn="tl" rotWithShape="0">
              <a:prstClr val="black">
                <a:alpha val="19000"/>
              </a:prstClr>
            </a:outerShdw>
          </a:effectLst>
        </p:spPr>
      </p:pic>
      <p:pic>
        <p:nvPicPr>
          <p:cNvPr id="17" name="圖片 14" descr="一張含有 向量圖形 的圖片&#10;&#10;描述是以高可信度產生">
            <a:extLst>
              <a:ext uri="{FF2B5EF4-FFF2-40B4-BE49-F238E27FC236}">
                <a16:creationId xmlns:a16="http://schemas.microsoft.com/office/drawing/2014/main" id="{693D361E-FD8B-8040-B727-28B8BD13646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94393" y="1839631"/>
            <a:ext cx="1265012" cy="1265012"/>
          </a:xfrm>
          <a:prstGeom prst="rect">
            <a:avLst/>
          </a:prstGeom>
          <a:effectLst>
            <a:outerShdw blurRad="431800" dist="368300" dir="5760000" sx="106000" sy="106000" algn="tl" rotWithShape="0">
              <a:prstClr val="black">
                <a:alpha val="34000"/>
              </a:prstClr>
            </a:outerShdw>
          </a:effectLst>
        </p:spPr>
      </p:pic>
      <p:sp>
        <p:nvSpPr>
          <p:cNvPr id="3" name="標題 1">
            <a:extLst>
              <a:ext uri="{FF2B5EF4-FFF2-40B4-BE49-F238E27FC236}">
                <a16:creationId xmlns:a16="http://schemas.microsoft.com/office/drawing/2014/main" id="{61ED84A7-5B9A-1F1E-9ED4-0F64DB976718}"/>
              </a:ext>
            </a:extLst>
          </p:cNvPr>
          <p:cNvSpPr txBox="1">
            <a:spLocks/>
          </p:cNvSpPr>
          <p:nvPr/>
        </p:nvSpPr>
        <p:spPr>
          <a:xfrm>
            <a:off x="0" y="254329"/>
            <a:ext cx="12191999" cy="13795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100"/>
              </a:lnSpc>
            </a:pPr>
            <a:r>
              <a:rPr lang="en-US" altLang="zh-TW" b="1">
                <a:solidFill>
                  <a:srgbClr val="E1BA87"/>
                </a:solidFill>
                <a:latin typeface="Arial" panose="020B0604020202020204" pitchFamily="34" charset="0"/>
                <a:ea typeface="微軟正黑體" panose="020B0604030504040204" pitchFamily="34" charset="-120"/>
                <a:cs typeface="Arial" panose="020B0604020202020204" pitchFamily="34" charset="0"/>
                <a:sym typeface="+mn-lt"/>
              </a:rPr>
              <a:t>High-performance Multimedia</a:t>
            </a:r>
          </a:p>
          <a:p>
            <a:pPr algn="ctr">
              <a:lnSpc>
                <a:spcPts val="5100"/>
              </a:lnSpc>
            </a:pPr>
            <a:r>
              <a:rPr lang="en-US" altLang="zh-TW" b="1">
                <a:solidFill>
                  <a:srgbClr val="E1BA87"/>
                </a:solidFill>
                <a:latin typeface="Arial" panose="020B0604020202020204" pitchFamily="34" charset="0"/>
                <a:ea typeface="微軟正黑體" panose="020B0604030504040204" pitchFamily="34" charset="-120"/>
                <a:cs typeface="Arial" panose="020B0604020202020204" pitchFamily="34" charset="0"/>
                <a:sym typeface="+mn-lt"/>
              </a:rPr>
              <a:t>Management &amp; Streaming Platform​</a:t>
            </a:r>
            <a:endParaRPr lang="zh-TW" altLang="en-US" b="1">
              <a:solidFill>
                <a:srgbClr val="E1BA87"/>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8" name="圖片 7" descr="一張含有 圖形, 字型, 圓形, 印刷術 的圖片&#10;&#10;自動產生的描述">
            <a:extLst>
              <a:ext uri="{FF2B5EF4-FFF2-40B4-BE49-F238E27FC236}">
                <a16:creationId xmlns:a16="http://schemas.microsoft.com/office/drawing/2014/main" id="{598291E5-7CF8-ADC6-B11F-847B81318A83}"/>
              </a:ext>
            </a:extLst>
          </p:cNvPr>
          <p:cNvPicPr>
            <a:picLocks noChangeAspect="1"/>
          </p:cNvPicPr>
          <p:nvPr/>
        </p:nvPicPr>
        <p:blipFill>
          <a:blip r:embed="rId9"/>
          <a:stretch>
            <a:fillRect/>
          </a:stretch>
        </p:blipFill>
        <p:spPr>
          <a:xfrm>
            <a:off x="6240210" y="3913468"/>
            <a:ext cx="1208049" cy="369850"/>
          </a:xfrm>
          <a:prstGeom prst="rect">
            <a:avLst/>
          </a:prstGeom>
        </p:spPr>
      </p:pic>
      <p:sp>
        <p:nvSpPr>
          <p:cNvPr id="2" name="TextBox 16">
            <a:extLst>
              <a:ext uri="{FF2B5EF4-FFF2-40B4-BE49-F238E27FC236}">
                <a16:creationId xmlns:a16="http://schemas.microsoft.com/office/drawing/2014/main" id="{BF962C90-69FC-479D-C4DE-62F8DF716419}"/>
              </a:ext>
            </a:extLst>
          </p:cNvPr>
          <p:cNvSpPr txBox="1"/>
          <p:nvPr/>
        </p:nvSpPr>
        <p:spPr>
          <a:xfrm>
            <a:off x="7569054" y="3613205"/>
            <a:ext cx="4034898" cy="1015663"/>
          </a:xfrm>
          <a:prstGeom prst="rect">
            <a:avLst/>
          </a:prstGeom>
          <a:noFill/>
        </p:spPr>
        <p:txBody>
          <a:bodyPr wrap="square" lIns="91440" tIns="45720" rIns="91440" bIns="45720" rtlCol="0" anchor="t">
            <a:spAutoFit/>
          </a:bodyPr>
          <a:lstStyle/>
          <a:p>
            <a:pPr defTabSz="1219170"/>
            <a:r>
              <a:rPr lang="en-US" sz="2000" b="1" kern="0">
                <a:solidFill>
                  <a:schemeClr val="bg1"/>
                </a:solidFill>
                <a:latin typeface="Arial"/>
                <a:ea typeface="微軟正黑體"/>
                <a:cs typeface="Arial"/>
              </a:rPr>
              <a:t>Roon Server identifies your entire music library stored on the NAS</a:t>
            </a:r>
            <a:endParaRPr lang="zh-TW" altLang="en-US">
              <a:solidFill>
                <a:schemeClr val="bg1"/>
              </a:solidFill>
            </a:endParaRPr>
          </a:p>
        </p:txBody>
      </p:sp>
    </p:spTree>
    <p:extLst>
      <p:ext uri="{BB962C8B-B14F-4D97-AF65-F5344CB8AC3E}">
        <p14:creationId xmlns:p14="http://schemas.microsoft.com/office/powerpoint/2010/main" val="2440946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descr="一張含有 文字 的圖片&#10;&#10;自動產生的描述">
            <a:extLst>
              <a:ext uri="{FF2B5EF4-FFF2-40B4-BE49-F238E27FC236}">
                <a16:creationId xmlns:a16="http://schemas.microsoft.com/office/drawing/2014/main" id="{C8281D61-7983-AFE3-07F5-20BA227F68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8487" y="3104657"/>
            <a:ext cx="7009491" cy="3448452"/>
          </a:xfrm>
          <a:prstGeom prst="roundRect">
            <a:avLst>
              <a:gd name="adj" fmla="val 0"/>
            </a:avLst>
          </a:prstGeom>
          <a:ln>
            <a:noFill/>
          </a:ln>
          <a:effectLst>
            <a:outerShdw blurRad="431800" dist="368300" dir="5760000" algn="tr" rotWithShape="0">
              <a:srgbClr val="09000C">
                <a:alpha val="34000"/>
              </a:srgbClr>
            </a:outerShdw>
          </a:effectLst>
          <a:scene3d>
            <a:camera prst="orthographicFront"/>
            <a:lightRig rig="contrasting" dir="t">
              <a:rot lat="0" lon="0" rev="4200000"/>
            </a:lightRig>
          </a:scene3d>
          <a:sp3d prstMaterial="plastic">
            <a:contourClr>
              <a:srgbClr val="969696"/>
            </a:contourClr>
          </a:sp3d>
        </p:spPr>
      </p:pic>
      <p:sp>
        <p:nvSpPr>
          <p:cNvPr id="17" name="文字方塊 2">
            <a:extLst>
              <a:ext uri="{FF2B5EF4-FFF2-40B4-BE49-F238E27FC236}">
                <a16:creationId xmlns:a16="http://schemas.microsoft.com/office/drawing/2014/main" id="{828C764C-8578-4274-12CE-67A7B6F4A200}"/>
              </a:ext>
            </a:extLst>
          </p:cNvPr>
          <p:cNvSpPr txBox="1"/>
          <p:nvPr/>
        </p:nvSpPr>
        <p:spPr>
          <a:xfrm>
            <a:off x="267957" y="1570212"/>
            <a:ext cx="11385497" cy="113556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TBS-h574TX supports Snapshot, like taking a photo - within seconds the complete status of your NAS system and data is recorded. ​</a:t>
            </a:r>
          </a:p>
          <a:p>
            <a:pPr>
              <a:lnSpc>
                <a:spcPct val="130000"/>
              </a:lnSpc>
            </a:pP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QTS supports up to 1,024 snapshots, </a:t>
            </a:r>
            <a:r>
              <a:rPr lang="en-US" altLang="zh-TW" err="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QuTS</a:t>
            </a: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hero supports up to 65,536 snapshots</a:t>
            </a:r>
            <a:endParaRPr lang="zh-TW" altLang="en-US" u="sng">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8" name="圖片 17">
            <a:extLst>
              <a:ext uri="{FF2B5EF4-FFF2-40B4-BE49-F238E27FC236}">
                <a16:creationId xmlns:a16="http://schemas.microsoft.com/office/drawing/2014/main" id="{735DF544-E006-E8BC-E039-5845EDB840F6}"/>
              </a:ext>
            </a:extLst>
          </p:cNvPr>
          <p:cNvPicPr>
            <a:picLocks noChangeAspect="1"/>
          </p:cNvPicPr>
          <p:nvPr/>
        </p:nvPicPr>
        <p:blipFill>
          <a:blip r:embed="rId4"/>
          <a:srcRect/>
          <a:stretch/>
        </p:blipFill>
        <p:spPr>
          <a:xfrm>
            <a:off x="4495287" y="5346751"/>
            <a:ext cx="1306512" cy="1306512"/>
          </a:xfrm>
          <a:prstGeom prst="roundRect">
            <a:avLst>
              <a:gd name="adj" fmla="val 0"/>
            </a:avLst>
          </a:prstGeom>
          <a:ln>
            <a:noFill/>
          </a:ln>
          <a:effectLst>
            <a:outerShdw blurRad="431800" dist="368300" dir="5760000" algn="tr" rotWithShape="0">
              <a:srgbClr val="09000C">
                <a:alpha val="34000"/>
              </a:srgbClr>
            </a:outerShdw>
          </a:effectLst>
          <a:scene3d>
            <a:camera prst="orthographicFront"/>
            <a:lightRig rig="contrasting" dir="t">
              <a:rot lat="0" lon="0" rev="4200000"/>
            </a:lightRig>
          </a:scene3d>
          <a:sp3d prstMaterial="plastic">
            <a:contourClr>
              <a:srgbClr val="969696"/>
            </a:contourClr>
          </a:sp3d>
        </p:spPr>
      </p:pic>
      <p:sp>
        <p:nvSpPr>
          <p:cNvPr id="19" name="文字方塊 4">
            <a:extLst>
              <a:ext uri="{FF2B5EF4-FFF2-40B4-BE49-F238E27FC236}">
                <a16:creationId xmlns:a16="http://schemas.microsoft.com/office/drawing/2014/main" id="{C4FABD84-43D1-5931-5A78-F20D4D1870AB}"/>
              </a:ext>
            </a:extLst>
          </p:cNvPr>
          <p:cNvSpPr txBox="1"/>
          <p:nvPr/>
        </p:nvSpPr>
        <p:spPr>
          <a:xfrm>
            <a:off x="263616" y="2904439"/>
            <a:ext cx="3684130" cy="775084"/>
          </a:xfrm>
          <a:prstGeom prst="rect">
            <a:avLst/>
          </a:prstGeom>
          <a:gradFill>
            <a:gsLst>
              <a:gs pos="8000">
                <a:srgbClr val="C00000"/>
              </a:gs>
              <a:gs pos="100000">
                <a:srgbClr val="FE4F00"/>
              </a:gs>
            </a:gsLst>
            <a:lin ang="0" scaled="0"/>
          </a:gra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Mitigate the growing threat of ransomware​</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0" name="文字方塊 5">
            <a:extLst>
              <a:ext uri="{FF2B5EF4-FFF2-40B4-BE49-F238E27FC236}">
                <a16:creationId xmlns:a16="http://schemas.microsoft.com/office/drawing/2014/main" id="{02F51D8D-F31D-8F49-597A-98180C2FA50F}"/>
              </a:ext>
            </a:extLst>
          </p:cNvPr>
          <p:cNvSpPr txBox="1"/>
          <p:nvPr/>
        </p:nvSpPr>
        <p:spPr>
          <a:xfrm>
            <a:off x="263616" y="3716969"/>
            <a:ext cx="4223608" cy="293926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400"/>
              </a:lnSpc>
              <a:spcBef>
                <a:spcPts val="600"/>
              </a:spcBef>
            </a:pPr>
            <a:r>
              <a:rPr lang="en-US" altLang="zh-TW" sz="1600"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Step 1 ​</a:t>
            </a:r>
          </a:p>
          <a:p>
            <a:pPr>
              <a:lnSpc>
                <a:spcPts val="2400"/>
              </a:lnSpc>
              <a:spcBef>
                <a:spcPts val="600"/>
              </a:spcBef>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Regularly update, and use Malware Remover​</a:t>
            </a:r>
          </a:p>
          <a:p>
            <a:pPr>
              <a:lnSpc>
                <a:spcPts val="2400"/>
              </a:lnSpc>
              <a:spcBef>
                <a:spcPts val="600"/>
              </a:spcBef>
            </a:pPr>
            <a:r>
              <a:rPr lang="en-US" altLang="zh-TW" sz="1600"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Step 2​</a:t>
            </a:r>
          </a:p>
          <a:p>
            <a:pPr>
              <a:lnSpc>
                <a:spcPts val="2400"/>
              </a:lnSpc>
              <a:spcBef>
                <a:spcPts val="600"/>
              </a:spcBef>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Routinely back up to your NAS, and create multi-version snapshots​</a:t>
            </a:r>
          </a:p>
          <a:p>
            <a:pPr>
              <a:lnSpc>
                <a:spcPts val="2400"/>
              </a:lnSpc>
              <a:spcBef>
                <a:spcPts val="600"/>
              </a:spcBef>
            </a:pPr>
            <a:r>
              <a:rPr lang="en-US" altLang="zh-TW" sz="1600" b="1">
                <a:solidFill>
                  <a:srgbClr val="FE4F00"/>
                </a:solidFill>
                <a:latin typeface="Arial" panose="020B0604020202020204" pitchFamily="34" charset="0"/>
                <a:ea typeface="微軟正黑體" panose="020B0604030504040204" pitchFamily="34" charset="-120"/>
                <a:cs typeface="Arial" panose="020B0604020202020204" pitchFamily="34" charset="0"/>
                <a:sym typeface="+mn-lt"/>
              </a:rPr>
              <a:t>Step 3​</a:t>
            </a:r>
          </a:p>
          <a:p>
            <a:pPr>
              <a:lnSpc>
                <a:spcPts val="2400"/>
              </a:lnSpc>
              <a:spcBef>
                <a:spcPts val="600"/>
              </a:spcBef>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Back up snapshots to another QNAP NAS​</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 name="標題 1">
            <a:extLst>
              <a:ext uri="{FF2B5EF4-FFF2-40B4-BE49-F238E27FC236}">
                <a16:creationId xmlns:a16="http://schemas.microsoft.com/office/drawing/2014/main" id="{3621A696-9427-AACC-D6EE-EB34E3DFF950}"/>
              </a:ext>
            </a:extLst>
          </p:cNvPr>
          <p:cNvSpPr txBox="1">
            <a:spLocks/>
          </p:cNvSpPr>
          <p:nvPr/>
        </p:nvSpPr>
        <p:spPr>
          <a:xfrm>
            <a:off x="0" y="387437"/>
            <a:ext cx="12192000" cy="1087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b="1">
                <a:solidFill>
                  <a:srgbClr val="E1BA87"/>
                </a:solidFill>
                <a:latin typeface="Arial" panose="020B0604020202020204" pitchFamily="34" charset="0"/>
                <a:ea typeface="微軟正黑體" panose="020B0604030504040204" pitchFamily="34" charset="-120"/>
                <a:cs typeface="Arial" panose="020B0604020202020204" pitchFamily="34" charset="0"/>
                <a:sym typeface="+mn-lt"/>
              </a:rPr>
              <a:t>Snapshots Protect and Restore your Data. Easy and Fast!</a:t>
            </a:r>
            <a:endParaRPr kumimoji="1" lang="zh-TW" altLang="en-US" b="1">
              <a:solidFill>
                <a:srgbClr val="E1BA87"/>
              </a:solidFill>
              <a:latin typeface="Arial" panose="020B0604020202020204" pitchFamily="34" charset="0"/>
              <a:ea typeface="微軟正黑體" panose="020B0604030504040204" pitchFamily="34" charset="-120"/>
              <a:cs typeface="Arial" panose="020B0604020202020204" pitchFamily="34" charset="0"/>
              <a:sym typeface="+mn-lt"/>
            </a:endParaRPr>
          </a:p>
        </p:txBody>
      </p:sp>
    </p:spTree>
    <p:extLst>
      <p:ext uri="{BB962C8B-B14F-4D97-AF65-F5344CB8AC3E}">
        <p14:creationId xmlns:p14="http://schemas.microsoft.com/office/powerpoint/2010/main" val="393706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9245140A-209A-F2EE-870A-B68F28546E02}"/>
              </a:ext>
            </a:extLst>
          </p:cNvPr>
          <p:cNvSpPr/>
          <p:nvPr/>
        </p:nvSpPr>
        <p:spPr>
          <a:xfrm>
            <a:off x="-555036" y="1812050"/>
            <a:ext cx="3030072" cy="2977953"/>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2489">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3" name="文字方塊 12">
            <a:extLst>
              <a:ext uri="{FF2B5EF4-FFF2-40B4-BE49-F238E27FC236}">
                <a16:creationId xmlns:a16="http://schemas.microsoft.com/office/drawing/2014/main" id="{4D5A0F03-8929-DBEC-FE4E-278EF26EE248}"/>
              </a:ext>
            </a:extLst>
          </p:cNvPr>
          <p:cNvSpPr txBox="1"/>
          <p:nvPr/>
        </p:nvSpPr>
        <p:spPr>
          <a:xfrm>
            <a:off x="7595392" y="1538135"/>
            <a:ext cx="4149366" cy="15973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000" b="1">
                <a:solidFill>
                  <a:srgbClr val="E9C27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Malware Remover</a:t>
            </a:r>
          </a:p>
          <a:p>
            <a:pPr>
              <a:lnSpc>
                <a:spcPct val="130000"/>
              </a:lnSpc>
              <a:spcBef>
                <a:spcPts val="600"/>
              </a:spcBef>
            </a:pP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Regularly scan your NAS using the latest malware definitions. When under attack, infected files will be immediately removed to ensure NAS data security.</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 name="文字方塊 14">
            <a:extLst>
              <a:ext uri="{FF2B5EF4-FFF2-40B4-BE49-F238E27FC236}">
                <a16:creationId xmlns:a16="http://schemas.microsoft.com/office/drawing/2014/main" id="{7839BFED-B424-0083-F277-D75C084FF752}"/>
              </a:ext>
            </a:extLst>
          </p:cNvPr>
          <p:cNvSpPr txBox="1"/>
          <p:nvPr/>
        </p:nvSpPr>
        <p:spPr>
          <a:xfrm>
            <a:off x="1746280" y="1538135"/>
            <a:ext cx="4355796" cy="13172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000" b="1">
                <a:solidFill>
                  <a:srgbClr val="E9C27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QuFirewall</a:t>
            </a:r>
          </a:p>
          <a:p>
            <a:pPr>
              <a:lnSpc>
                <a:spcPct val="130000"/>
              </a:lnSpc>
              <a:spcBef>
                <a:spcPts val="600"/>
              </a:spcBef>
            </a:pP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You can allow/deny IP addresses and regions to prevent unauthorized access and brute force attacks for safeguarding data and service security.</a:t>
            </a:r>
            <a:endParaRPr lang="zh-TW"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6" name="圖片 2">
            <a:extLst>
              <a:ext uri="{FF2B5EF4-FFF2-40B4-BE49-F238E27FC236}">
                <a16:creationId xmlns:a16="http://schemas.microsoft.com/office/drawing/2014/main" id="{DDC4DEE2-8D5C-5819-38E4-2EE0CC72183D}"/>
              </a:ext>
            </a:extLst>
          </p:cNvPr>
          <p:cNvPicPr>
            <a:picLocks noChangeAspect="1"/>
          </p:cNvPicPr>
          <p:nvPr/>
        </p:nvPicPr>
        <p:blipFill>
          <a:blip r:embed="rId3"/>
          <a:stretch>
            <a:fillRect/>
          </a:stretch>
        </p:blipFill>
        <p:spPr>
          <a:xfrm>
            <a:off x="6452733" y="3189624"/>
            <a:ext cx="5051870" cy="3194287"/>
          </a:xfrm>
          <a:prstGeom prst="rect">
            <a:avLst/>
          </a:prstGeom>
        </p:spPr>
      </p:pic>
      <p:pic>
        <p:nvPicPr>
          <p:cNvPr id="17" name="圖片 3">
            <a:extLst>
              <a:ext uri="{FF2B5EF4-FFF2-40B4-BE49-F238E27FC236}">
                <a16:creationId xmlns:a16="http://schemas.microsoft.com/office/drawing/2014/main" id="{AF1071DE-70A2-A074-30E9-D065B5D96375}"/>
              </a:ext>
            </a:extLst>
          </p:cNvPr>
          <p:cNvPicPr>
            <a:picLocks noChangeAspect="1"/>
          </p:cNvPicPr>
          <p:nvPr/>
        </p:nvPicPr>
        <p:blipFill rotWithShape="1">
          <a:blip r:embed="rId4"/>
          <a:srcRect b="27094"/>
          <a:stretch/>
        </p:blipFill>
        <p:spPr>
          <a:xfrm>
            <a:off x="773587" y="3189622"/>
            <a:ext cx="4907789" cy="3194289"/>
          </a:xfrm>
          <a:prstGeom prst="rect">
            <a:avLst/>
          </a:prstGeom>
        </p:spPr>
      </p:pic>
      <p:pic>
        <p:nvPicPr>
          <p:cNvPr id="18" name="圖片 17">
            <a:extLst>
              <a:ext uri="{FF2B5EF4-FFF2-40B4-BE49-F238E27FC236}">
                <a16:creationId xmlns:a16="http://schemas.microsoft.com/office/drawing/2014/main" id="{4AFFCD74-91E8-73A1-A729-1F75EFAA386F}"/>
              </a:ext>
            </a:extLst>
          </p:cNvPr>
          <p:cNvPicPr>
            <a:picLocks noChangeAspect="1"/>
          </p:cNvPicPr>
          <p:nvPr/>
        </p:nvPicPr>
        <p:blipFill>
          <a:blip r:embed="rId5"/>
          <a:stretch>
            <a:fillRect/>
          </a:stretch>
        </p:blipFill>
        <p:spPr>
          <a:xfrm>
            <a:off x="6385280" y="1690366"/>
            <a:ext cx="1101395" cy="1101395"/>
          </a:xfrm>
          <a:prstGeom prst="rect">
            <a:avLst/>
          </a:prstGeom>
          <a:effectLst>
            <a:outerShdw blurRad="50800" dist="38100" dir="2700000" algn="tl" rotWithShape="0">
              <a:prstClr val="black">
                <a:alpha val="40000"/>
              </a:prstClr>
            </a:outerShdw>
          </a:effectLst>
        </p:spPr>
      </p:pic>
      <p:pic>
        <p:nvPicPr>
          <p:cNvPr id="19" name="圖片 18">
            <a:extLst>
              <a:ext uri="{FF2B5EF4-FFF2-40B4-BE49-F238E27FC236}">
                <a16:creationId xmlns:a16="http://schemas.microsoft.com/office/drawing/2014/main" id="{6D5C1267-A2F3-1BD7-B173-F26DEA21478F}"/>
              </a:ext>
            </a:extLst>
          </p:cNvPr>
          <p:cNvPicPr>
            <a:picLocks noChangeAspect="1"/>
          </p:cNvPicPr>
          <p:nvPr/>
        </p:nvPicPr>
        <p:blipFill>
          <a:blip r:embed="rId6"/>
          <a:stretch>
            <a:fillRect/>
          </a:stretch>
        </p:blipFill>
        <p:spPr>
          <a:xfrm>
            <a:off x="536500" y="1690366"/>
            <a:ext cx="1102129" cy="1101395"/>
          </a:xfrm>
          <a:prstGeom prst="rect">
            <a:avLst/>
          </a:prstGeom>
          <a:effectLst>
            <a:outerShdw blurRad="50800" dist="38100" dir="2700000" algn="tl" rotWithShape="0">
              <a:prstClr val="black">
                <a:alpha val="40000"/>
              </a:prstClr>
            </a:outerShdw>
          </a:effectLst>
        </p:spPr>
      </p:pic>
      <p:sp>
        <p:nvSpPr>
          <p:cNvPr id="2" name="標題 1">
            <a:extLst>
              <a:ext uri="{FF2B5EF4-FFF2-40B4-BE49-F238E27FC236}">
                <a16:creationId xmlns:a16="http://schemas.microsoft.com/office/drawing/2014/main" id="{5A6278FB-E352-78C4-6FD0-B318FE12C4EB}"/>
              </a:ext>
            </a:extLst>
          </p:cNvPr>
          <p:cNvSpPr txBox="1">
            <a:spLocks/>
          </p:cNvSpPr>
          <p:nvPr/>
        </p:nvSpPr>
        <p:spPr>
          <a:xfrm>
            <a:off x="0" y="387437"/>
            <a:ext cx="12192000" cy="1087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b="1">
                <a:solidFill>
                  <a:srgbClr val="E1BA87"/>
                </a:solidFill>
                <a:latin typeface="Arial" panose="020B0604020202020204" pitchFamily="34" charset="0"/>
                <a:ea typeface="微軟正黑體" panose="020B0604030504040204" pitchFamily="34" charset="-120"/>
                <a:cs typeface="Arial" panose="020B0604020202020204" pitchFamily="34" charset="0"/>
                <a:sym typeface="+mn-lt"/>
              </a:rPr>
              <a:t>Secured Access &amp; Enhanced Data Security​​</a:t>
            </a:r>
            <a:endParaRPr kumimoji="1" lang="zh-TW" altLang="en-US" b="1">
              <a:solidFill>
                <a:srgbClr val="E1BA87"/>
              </a:solidFill>
              <a:latin typeface="Arial" panose="020B0604020202020204" pitchFamily="34" charset="0"/>
              <a:ea typeface="微軟正黑體" panose="020B0604030504040204" pitchFamily="34" charset="-120"/>
              <a:cs typeface="Arial" panose="020B0604020202020204" pitchFamily="34" charset="0"/>
              <a:sym typeface="+mn-lt"/>
            </a:endParaRPr>
          </a:p>
        </p:txBody>
      </p:sp>
    </p:spTree>
    <p:extLst>
      <p:ext uri="{BB962C8B-B14F-4D97-AF65-F5344CB8AC3E}">
        <p14:creationId xmlns:p14="http://schemas.microsoft.com/office/powerpoint/2010/main" val="3847109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CDEAB60E-5201-696A-ED72-0E091ABC7EAC}"/>
              </a:ext>
            </a:extLst>
          </p:cNvPr>
          <p:cNvSpPr txBox="1"/>
          <p:nvPr/>
        </p:nvSpPr>
        <p:spPr>
          <a:xfrm>
            <a:off x="776689" y="1976254"/>
            <a:ext cx="4762465" cy="2252924"/>
          </a:xfrm>
          <a:prstGeom prst="rect">
            <a:avLst/>
          </a:prstGeom>
          <a:noFill/>
        </p:spPr>
        <p:txBody>
          <a:bodyPr wrap="square" lIns="91440" tIns="45720" rIns="91440" bIns="45720" anchor="t">
            <a:spAutoFit/>
          </a:bodyPr>
          <a:lstStyle/>
          <a:p>
            <a:pPr>
              <a:lnSpc>
                <a:spcPct val="130000"/>
              </a:lnSpc>
              <a:defRPr/>
            </a:pPr>
            <a:r>
              <a:rPr lang="en" altLang="zh-TW">
                <a:solidFill>
                  <a:schemeClr val="bg1"/>
                </a:solidFill>
                <a:latin typeface="Arial"/>
                <a:ea typeface="新細明體"/>
                <a:cs typeface="Arial"/>
                <a:sym typeface="+mn-lt"/>
              </a:rPr>
              <a:t>TBS-h574TX </a:t>
            </a:r>
            <a:r>
              <a:rPr lang="en-US" altLang="zh-TW">
                <a:solidFill>
                  <a:schemeClr val="bg1"/>
                </a:solidFill>
                <a:latin typeface="Arial"/>
                <a:ea typeface="新細明體"/>
                <a:cs typeface="Arial"/>
                <a:sym typeface="+mn-lt"/>
              </a:rPr>
              <a:t>is backed by a 3-year hardware warranty at no additional cost. ​​</a:t>
            </a:r>
          </a:p>
          <a:p>
            <a:pPr>
              <a:lnSpc>
                <a:spcPct val="130000"/>
              </a:lnSpc>
              <a:defRPr/>
            </a:pPr>
            <a:endParaRPr lang="en-US" altLang="zh-TW">
              <a:solidFill>
                <a:schemeClr val="bg1"/>
              </a:solidFill>
              <a:latin typeface="Arial" panose="020B0604020202020204" pitchFamily="34" charset="0"/>
              <a:ea typeface="新細明體"/>
              <a:cs typeface="Arial" panose="020B0604020202020204" pitchFamily="34" charset="0"/>
              <a:sym typeface="+mn-lt"/>
            </a:endParaRPr>
          </a:p>
          <a:p>
            <a:pPr>
              <a:lnSpc>
                <a:spcPct val="130000"/>
              </a:lnSpc>
              <a:defRPr/>
            </a:pPr>
            <a:r>
              <a:rPr lang="en-US" altLang="zh-TW">
                <a:solidFill>
                  <a:schemeClr val="bg1"/>
                </a:solidFill>
                <a:latin typeface="Arial"/>
                <a:ea typeface="新細明體"/>
                <a:cs typeface="Arial"/>
                <a:sym typeface="+mn-lt"/>
              </a:rPr>
              <a:t>You can also purchase a warranty extension that extends your warranty coverage up to </a:t>
            </a:r>
            <a:r>
              <a:rPr lang="en-US" altLang="zh-TW" b="1">
                <a:solidFill>
                  <a:schemeClr val="bg1"/>
                </a:solidFill>
                <a:latin typeface="Arial"/>
                <a:ea typeface="新細明體"/>
                <a:cs typeface="Arial"/>
                <a:sym typeface="+mn-lt"/>
              </a:rPr>
              <a:t>5 years</a:t>
            </a:r>
            <a:r>
              <a:rPr lang="en-US" altLang="zh-TW">
                <a:solidFill>
                  <a:schemeClr val="bg1"/>
                </a:solidFill>
                <a:latin typeface="Arial"/>
                <a:ea typeface="新細明體"/>
                <a:cs typeface="Arial"/>
                <a:sym typeface="+mn-lt"/>
              </a:rPr>
              <a:t> total​.</a:t>
            </a:r>
            <a:endParaRPr lang="zh-TW" altLang="en-US">
              <a:solidFill>
                <a:schemeClr val="bg1"/>
              </a:solidFill>
              <a:latin typeface="Arial"/>
              <a:ea typeface="新細明體"/>
              <a:cs typeface="Arial"/>
            </a:endParaRPr>
          </a:p>
        </p:txBody>
      </p:sp>
      <p:grpSp>
        <p:nvGrpSpPr>
          <p:cNvPr id="12" name="群組 11">
            <a:extLst>
              <a:ext uri="{FF2B5EF4-FFF2-40B4-BE49-F238E27FC236}">
                <a16:creationId xmlns:a16="http://schemas.microsoft.com/office/drawing/2014/main" id="{CDA0D25F-CCB6-BAC5-8231-A0EBCD49B7DC}"/>
              </a:ext>
            </a:extLst>
          </p:cNvPr>
          <p:cNvGrpSpPr>
            <a:grpSpLocks noChangeAspect="1"/>
          </p:cNvGrpSpPr>
          <p:nvPr/>
        </p:nvGrpSpPr>
        <p:grpSpPr>
          <a:xfrm>
            <a:off x="6128735" y="1756214"/>
            <a:ext cx="5399847" cy="4926175"/>
            <a:chOff x="1654630" y="1550126"/>
            <a:chExt cx="2233748" cy="2037805"/>
          </a:xfrm>
          <a:effectLst>
            <a:outerShdw blurRad="431800" dist="368300" dir="5760000" sx="106000" sy="106000" algn="ctr" rotWithShape="0">
              <a:srgbClr val="000000">
                <a:alpha val="34000"/>
              </a:srgbClr>
            </a:outerShdw>
          </a:effectLst>
        </p:grpSpPr>
        <p:sp>
          <p:nvSpPr>
            <p:cNvPr id="11" name="矩形 10">
              <a:extLst>
                <a:ext uri="{FF2B5EF4-FFF2-40B4-BE49-F238E27FC236}">
                  <a16:creationId xmlns:a16="http://schemas.microsoft.com/office/drawing/2014/main" id="{E4A595C8-13D6-0339-4C06-8E49F4269B01}"/>
                </a:ext>
              </a:extLst>
            </p:cNvPr>
            <p:cNvSpPr/>
            <p:nvPr/>
          </p:nvSpPr>
          <p:spPr>
            <a:xfrm>
              <a:off x="1654630" y="1550126"/>
              <a:ext cx="2233748" cy="20378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sym typeface="+mn-lt"/>
              </a:endParaRPr>
            </a:p>
          </p:txBody>
        </p:sp>
        <p:pic>
          <p:nvPicPr>
            <p:cNvPr id="8" name="圖形 12">
              <a:extLst>
                <a:ext uri="{FF2B5EF4-FFF2-40B4-BE49-F238E27FC236}">
                  <a16:creationId xmlns:a16="http://schemas.microsoft.com/office/drawing/2014/main" id="{C61DE337-B6B3-EAA8-B156-4B7297E873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7843" y="1596124"/>
              <a:ext cx="2038686" cy="1832876"/>
            </a:xfrm>
            <a:prstGeom prst="rect">
              <a:avLst/>
            </a:prstGeom>
          </p:spPr>
        </p:pic>
      </p:grpSp>
      <p:sp>
        <p:nvSpPr>
          <p:cNvPr id="2" name="標題 1">
            <a:extLst>
              <a:ext uri="{FF2B5EF4-FFF2-40B4-BE49-F238E27FC236}">
                <a16:creationId xmlns:a16="http://schemas.microsoft.com/office/drawing/2014/main" id="{98B45DAE-F002-4DA8-71A3-7CEEB1FF735F}"/>
              </a:ext>
            </a:extLst>
          </p:cNvPr>
          <p:cNvSpPr txBox="1">
            <a:spLocks/>
          </p:cNvSpPr>
          <p:nvPr/>
        </p:nvSpPr>
        <p:spPr>
          <a:xfrm>
            <a:off x="226031" y="408551"/>
            <a:ext cx="11832405" cy="1087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4600" b="1">
                <a:solidFill>
                  <a:srgbClr val="E1BA87"/>
                </a:solidFill>
                <a:latin typeface="Arial" panose="020B0604020202020204" pitchFamily="34" charset="0"/>
                <a:ea typeface="微軟正黑體" panose="020B0604030504040204" pitchFamily="34" charset="-120"/>
                <a:cs typeface="Arial" panose="020B0604020202020204" pitchFamily="34" charset="0"/>
                <a:sym typeface="+mn-lt"/>
              </a:rPr>
              <a:t>3-year Standard Warranty Covering Hardware Repair and Support Services​</a:t>
            </a:r>
            <a:endParaRPr kumimoji="1" lang="zh-TW" altLang="en-US" sz="4600" b="1">
              <a:solidFill>
                <a:srgbClr val="E1BA87"/>
              </a:solidFill>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5" name="圖片 4" descr="一張含有 電子產品, 駕駛, 電腦 的圖片&#10;&#10;自動產生的描述">
            <a:extLst>
              <a:ext uri="{FF2B5EF4-FFF2-40B4-BE49-F238E27FC236}">
                <a16:creationId xmlns:a16="http://schemas.microsoft.com/office/drawing/2014/main" id="{B7D2DF40-D3B1-F343-5340-A6EBE00BC4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4824" y="5076758"/>
            <a:ext cx="2700838" cy="1690515"/>
          </a:xfrm>
          <a:prstGeom prst="rect">
            <a:avLst/>
          </a:prstGeom>
          <a:ln>
            <a:noFill/>
          </a:ln>
          <a:effectLst>
            <a:outerShdw blurRad="495300" dist="279400" dir="5400000" algn="t" rotWithShape="0">
              <a:prstClr val="black">
                <a:alpha val="40000"/>
              </a:prstClr>
            </a:outerShdw>
          </a:effectLst>
        </p:spPr>
      </p:pic>
      <p:sp>
        <p:nvSpPr>
          <p:cNvPr id="3" name="文字方塊 2">
            <a:extLst>
              <a:ext uri="{FF2B5EF4-FFF2-40B4-BE49-F238E27FC236}">
                <a16:creationId xmlns:a16="http://schemas.microsoft.com/office/drawing/2014/main" id="{B2A1477E-50FF-5AE7-C9A5-5BE45FDD6815}"/>
              </a:ext>
            </a:extLst>
          </p:cNvPr>
          <p:cNvSpPr txBox="1"/>
          <p:nvPr/>
        </p:nvSpPr>
        <p:spPr>
          <a:xfrm>
            <a:off x="776689" y="4491983"/>
            <a:ext cx="490314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a:solidFill>
                  <a:schemeClr val="bg1"/>
                </a:solidFill>
                <a:latin typeface="Arial"/>
                <a:ea typeface="新細明體"/>
                <a:cs typeface="Arial"/>
              </a:rPr>
              <a:t>For</a:t>
            </a:r>
            <a:r>
              <a:rPr lang="zh-TW" altLang="en-US" sz="1600">
                <a:solidFill>
                  <a:schemeClr val="bg1"/>
                </a:solidFill>
                <a:latin typeface="Arial"/>
                <a:ea typeface="新細明體"/>
                <a:cs typeface="Arial"/>
              </a:rPr>
              <a:t> </a:t>
            </a:r>
            <a:r>
              <a:rPr lang="en-US" altLang="zh-TW" sz="1600">
                <a:solidFill>
                  <a:schemeClr val="bg1"/>
                </a:solidFill>
                <a:latin typeface="Arial"/>
                <a:ea typeface="新細明體"/>
                <a:cs typeface="Arial"/>
              </a:rPr>
              <a:t>TBS-h574TX</a:t>
            </a:r>
            <a:r>
              <a:rPr lang="zh-TW" altLang="en-US" sz="1600">
                <a:solidFill>
                  <a:schemeClr val="bg1"/>
                </a:solidFill>
                <a:latin typeface="Arial"/>
                <a:ea typeface="新細明體"/>
                <a:cs typeface="Arial"/>
              </a:rPr>
              <a:t> </a:t>
            </a:r>
            <a:r>
              <a:rPr lang="en-US" altLang="zh-TW" sz="1600">
                <a:solidFill>
                  <a:schemeClr val="bg1"/>
                </a:solidFill>
                <a:latin typeface="Arial"/>
                <a:ea typeface="新細明體"/>
                <a:cs typeface="Arial"/>
              </a:rPr>
              <a:t>: </a:t>
            </a:r>
            <a:r>
              <a:rPr lang="en-US" altLang="zh-TW" sz="1600" b="1">
                <a:solidFill>
                  <a:schemeClr val="bg1"/>
                </a:solidFill>
                <a:latin typeface="Arial"/>
                <a:ea typeface="新細明體"/>
                <a:cs typeface="Arial"/>
              </a:rPr>
              <a:t>LW-NAS-GREY-2Y</a:t>
            </a:r>
            <a:r>
              <a:rPr lang="en-US" altLang="zh-TW" sz="1600">
                <a:solidFill>
                  <a:schemeClr val="bg1"/>
                </a:solidFill>
                <a:latin typeface="Arial"/>
                <a:ea typeface="新細明體"/>
                <a:cs typeface="Arial"/>
              </a:rPr>
              <a:t> (2-year extended warranty), USD$ 199</a:t>
            </a:r>
            <a:endParaRPr lang="zh-TW" altLang="en-US" sz="1600">
              <a:solidFill>
                <a:schemeClr val="bg1"/>
              </a:solidFill>
              <a:latin typeface="Arial"/>
              <a:ea typeface="新細明體"/>
              <a:cs typeface="Arial"/>
            </a:endParaRPr>
          </a:p>
        </p:txBody>
      </p:sp>
    </p:spTree>
    <p:extLst>
      <p:ext uri="{BB962C8B-B14F-4D97-AF65-F5344CB8AC3E}">
        <p14:creationId xmlns:p14="http://schemas.microsoft.com/office/powerpoint/2010/main" val="18442820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矩形: 圓角 133">
            <a:extLst>
              <a:ext uri="{FF2B5EF4-FFF2-40B4-BE49-F238E27FC236}">
                <a16:creationId xmlns:a16="http://schemas.microsoft.com/office/drawing/2014/main" id="{29C9B97A-E345-86ED-42A1-423B93A50A2B}"/>
              </a:ext>
            </a:extLst>
          </p:cNvPr>
          <p:cNvSpPr/>
          <p:nvPr/>
        </p:nvSpPr>
        <p:spPr>
          <a:xfrm>
            <a:off x="3987087" y="2417420"/>
            <a:ext cx="4470738" cy="2127459"/>
          </a:xfrm>
          <a:prstGeom prst="roundRect">
            <a:avLst>
              <a:gd name="adj" fmla="val 995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135" name="矩形: 圓角 134">
            <a:extLst>
              <a:ext uri="{FF2B5EF4-FFF2-40B4-BE49-F238E27FC236}">
                <a16:creationId xmlns:a16="http://schemas.microsoft.com/office/drawing/2014/main" id="{513D17BC-45C9-10A8-4770-BAB0E2EB7F98}"/>
              </a:ext>
            </a:extLst>
          </p:cNvPr>
          <p:cNvSpPr/>
          <p:nvPr/>
        </p:nvSpPr>
        <p:spPr>
          <a:xfrm>
            <a:off x="3982545" y="366911"/>
            <a:ext cx="4491622" cy="1867638"/>
          </a:xfrm>
          <a:prstGeom prst="roundRect">
            <a:avLst>
              <a:gd name="adj" fmla="val 8543"/>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6" name="矩形: 圓角 135">
            <a:extLst>
              <a:ext uri="{FF2B5EF4-FFF2-40B4-BE49-F238E27FC236}">
                <a16:creationId xmlns:a16="http://schemas.microsoft.com/office/drawing/2014/main" id="{0A861672-4B24-C884-349D-6E2AC36D66BA}"/>
              </a:ext>
            </a:extLst>
          </p:cNvPr>
          <p:cNvSpPr/>
          <p:nvPr/>
        </p:nvSpPr>
        <p:spPr>
          <a:xfrm>
            <a:off x="2292729" y="1498509"/>
            <a:ext cx="1565633" cy="3022341"/>
          </a:xfrm>
          <a:prstGeom prst="roundRect">
            <a:avLst>
              <a:gd name="adj" fmla="val 1024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7" name="矩形: 圓角 136">
            <a:extLst>
              <a:ext uri="{FF2B5EF4-FFF2-40B4-BE49-F238E27FC236}">
                <a16:creationId xmlns:a16="http://schemas.microsoft.com/office/drawing/2014/main" id="{1E4AAA18-F1A7-5937-6EA1-27222E3975A1}"/>
              </a:ext>
            </a:extLst>
          </p:cNvPr>
          <p:cNvSpPr/>
          <p:nvPr/>
        </p:nvSpPr>
        <p:spPr>
          <a:xfrm>
            <a:off x="6474691" y="4691876"/>
            <a:ext cx="1983133" cy="1862145"/>
          </a:xfrm>
          <a:prstGeom prst="roundRect">
            <a:avLst>
              <a:gd name="adj" fmla="val 7620"/>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8" name="矩形: 圓角 137">
            <a:extLst>
              <a:ext uri="{FF2B5EF4-FFF2-40B4-BE49-F238E27FC236}">
                <a16:creationId xmlns:a16="http://schemas.microsoft.com/office/drawing/2014/main" id="{F6F2212B-D564-2299-9328-FB1BA12EA7A5}"/>
              </a:ext>
            </a:extLst>
          </p:cNvPr>
          <p:cNvSpPr/>
          <p:nvPr/>
        </p:nvSpPr>
        <p:spPr>
          <a:xfrm>
            <a:off x="4030286" y="4691875"/>
            <a:ext cx="2315680" cy="857106"/>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9" name="矩形: 圓角 138">
            <a:extLst>
              <a:ext uri="{FF2B5EF4-FFF2-40B4-BE49-F238E27FC236}">
                <a16:creationId xmlns:a16="http://schemas.microsoft.com/office/drawing/2014/main" id="{613F8FC4-014E-9DE1-01A9-1584D43A9C46}"/>
              </a:ext>
            </a:extLst>
          </p:cNvPr>
          <p:cNvSpPr/>
          <p:nvPr/>
        </p:nvSpPr>
        <p:spPr>
          <a:xfrm>
            <a:off x="9966399" y="1836563"/>
            <a:ext cx="1983133" cy="1880514"/>
          </a:xfrm>
          <a:prstGeom prst="roundRect">
            <a:avLst>
              <a:gd name="adj" fmla="val 9410"/>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0" name="矩形: 圓角 139">
            <a:extLst>
              <a:ext uri="{FF2B5EF4-FFF2-40B4-BE49-F238E27FC236}">
                <a16:creationId xmlns:a16="http://schemas.microsoft.com/office/drawing/2014/main" id="{25E33AAE-38C6-AFB6-C94F-C335A218BD28}"/>
              </a:ext>
            </a:extLst>
          </p:cNvPr>
          <p:cNvSpPr/>
          <p:nvPr/>
        </p:nvSpPr>
        <p:spPr>
          <a:xfrm>
            <a:off x="4030286" y="5642649"/>
            <a:ext cx="2315680" cy="902912"/>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1" name="矩形: 圓角 140">
            <a:extLst>
              <a:ext uri="{FF2B5EF4-FFF2-40B4-BE49-F238E27FC236}">
                <a16:creationId xmlns:a16="http://schemas.microsoft.com/office/drawing/2014/main" id="{C0B9F225-6493-4627-E6EB-573B2FD1993A}"/>
              </a:ext>
            </a:extLst>
          </p:cNvPr>
          <p:cNvSpPr/>
          <p:nvPr/>
        </p:nvSpPr>
        <p:spPr>
          <a:xfrm>
            <a:off x="8609216" y="364309"/>
            <a:ext cx="3362983" cy="1378587"/>
          </a:xfrm>
          <a:prstGeom prst="roundRect">
            <a:avLst>
              <a:gd name="adj" fmla="val 11668"/>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2" name="矩形: 圓角 141">
            <a:extLst>
              <a:ext uri="{FF2B5EF4-FFF2-40B4-BE49-F238E27FC236}">
                <a16:creationId xmlns:a16="http://schemas.microsoft.com/office/drawing/2014/main" id="{84FBD147-84B4-E1D4-4363-C755D178EBBD}"/>
              </a:ext>
            </a:extLst>
          </p:cNvPr>
          <p:cNvSpPr/>
          <p:nvPr/>
        </p:nvSpPr>
        <p:spPr>
          <a:xfrm>
            <a:off x="8586548" y="3801676"/>
            <a:ext cx="3362982" cy="780550"/>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3" name="矩形: 圓角 142">
            <a:extLst>
              <a:ext uri="{FF2B5EF4-FFF2-40B4-BE49-F238E27FC236}">
                <a16:creationId xmlns:a16="http://schemas.microsoft.com/office/drawing/2014/main" id="{7D480F70-8946-35C1-25C1-28DC11AC79F7}"/>
              </a:ext>
            </a:extLst>
          </p:cNvPr>
          <p:cNvSpPr/>
          <p:nvPr/>
        </p:nvSpPr>
        <p:spPr>
          <a:xfrm>
            <a:off x="8586548" y="4691874"/>
            <a:ext cx="2125033" cy="1893237"/>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4" name="矩形: 圓角 143">
            <a:extLst>
              <a:ext uri="{FF2B5EF4-FFF2-40B4-BE49-F238E27FC236}">
                <a16:creationId xmlns:a16="http://schemas.microsoft.com/office/drawing/2014/main" id="{F331E1DA-DF88-7A7E-D4C7-3E56132307AB}"/>
              </a:ext>
            </a:extLst>
          </p:cNvPr>
          <p:cNvSpPr/>
          <p:nvPr/>
        </p:nvSpPr>
        <p:spPr>
          <a:xfrm>
            <a:off x="10824262" y="4691874"/>
            <a:ext cx="1125270" cy="1853685"/>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8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5" name="矩形: 圓角 144">
            <a:extLst>
              <a:ext uri="{FF2B5EF4-FFF2-40B4-BE49-F238E27FC236}">
                <a16:creationId xmlns:a16="http://schemas.microsoft.com/office/drawing/2014/main" id="{BF17AE50-33D9-D7CD-1415-0D6D93C40E43}"/>
              </a:ext>
            </a:extLst>
          </p:cNvPr>
          <p:cNvSpPr/>
          <p:nvPr/>
        </p:nvSpPr>
        <p:spPr>
          <a:xfrm>
            <a:off x="253882" y="4691874"/>
            <a:ext cx="3625013" cy="1853685"/>
          </a:xfrm>
          <a:prstGeom prst="roundRect">
            <a:avLst>
              <a:gd name="adj" fmla="val 923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80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6" name="矩形: 圓角 145">
            <a:extLst>
              <a:ext uri="{FF2B5EF4-FFF2-40B4-BE49-F238E27FC236}">
                <a16:creationId xmlns:a16="http://schemas.microsoft.com/office/drawing/2014/main" id="{9DC177E4-5DBF-BEB0-415C-F10B129C48BC}"/>
              </a:ext>
            </a:extLst>
          </p:cNvPr>
          <p:cNvSpPr/>
          <p:nvPr/>
        </p:nvSpPr>
        <p:spPr>
          <a:xfrm>
            <a:off x="253882" y="2720383"/>
            <a:ext cx="1934426" cy="1800466"/>
          </a:xfrm>
          <a:prstGeom prst="roundRect">
            <a:avLst>
              <a:gd name="adj" fmla="val 9236"/>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7" name="矩形: 圓角 146">
            <a:extLst>
              <a:ext uri="{FF2B5EF4-FFF2-40B4-BE49-F238E27FC236}">
                <a16:creationId xmlns:a16="http://schemas.microsoft.com/office/drawing/2014/main" id="{851F8D62-14D0-DE4D-3739-26F8296C3188}"/>
              </a:ext>
            </a:extLst>
          </p:cNvPr>
          <p:cNvSpPr/>
          <p:nvPr/>
        </p:nvSpPr>
        <p:spPr>
          <a:xfrm>
            <a:off x="247558" y="1506970"/>
            <a:ext cx="1934426" cy="1088573"/>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8" name="矩形: 圓角 147">
            <a:extLst>
              <a:ext uri="{FF2B5EF4-FFF2-40B4-BE49-F238E27FC236}">
                <a16:creationId xmlns:a16="http://schemas.microsoft.com/office/drawing/2014/main" id="{7717B40D-FCEA-CFDB-282E-7EB2E94889A8}"/>
              </a:ext>
            </a:extLst>
          </p:cNvPr>
          <p:cNvSpPr/>
          <p:nvPr/>
        </p:nvSpPr>
        <p:spPr>
          <a:xfrm>
            <a:off x="253882" y="364309"/>
            <a:ext cx="3604480" cy="1017821"/>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51" name="群組 150">
            <a:extLst>
              <a:ext uri="{FF2B5EF4-FFF2-40B4-BE49-F238E27FC236}">
                <a16:creationId xmlns:a16="http://schemas.microsoft.com/office/drawing/2014/main" id="{07027895-292D-7AFC-7FD5-D2CCE73BCCC5}"/>
              </a:ext>
            </a:extLst>
          </p:cNvPr>
          <p:cNvGrpSpPr/>
          <p:nvPr/>
        </p:nvGrpSpPr>
        <p:grpSpPr>
          <a:xfrm>
            <a:off x="253996" y="-2379655"/>
            <a:ext cx="11953947" cy="8926047"/>
            <a:chOff x="254131" y="-2379654"/>
            <a:chExt cx="12175717" cy="9188221"/>
          </a:xfrm>
          <a:noFill/>
          <a:effectLst/>
        </p:grpSpPr>
        <p:sp>
          <p:nvSpPr>
            <p:cNvPr id="186" name="矩形: 圓角 185">
              <a:extLst>
                <a:ext uri="{FF2B5EF4-FFF2-40B4-BE49-F238E27FC236}">
                  <a16:creationId xmlns:a16="http://schemas.microsoft.com/office/drawing/2014/main" id="{AF920127-E5EF-405D-41C3-DABA25F97450}"/>
                </a:ext>
              </a:extLst>
            </p:cNvPr>
            <p:cNvSpPr/>
            <p:nvPr/>
          </p:nvSpPr>
          <p:spPr>
            <a:xfrm>
              <a:off x="5484131" y="816911"/>
              <a:ext cx="3142672" cy="909976"/>
            </a:xfrm>
            <a:prstGeom prst="roundRect">
              <a:avLst>
                <a:gd name="adj" fmla="val 8543"/>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rPr>
                <a:t>5 x E1.S </a:t>
              </a:r>
              <a:r>
                <a:rPr lang="en-US" altLang="zh-TW" sz="1400" b="1" err="1">
                  <a:solidFill>
                    <a:schemeClr val="tx1"/>
                  </a:solidFill>
                  <a:latin typeface="Arial" panose="020B0604020202020204" pitchFamily="34" charset="0"/>
                  <a:ea typeface="微軟正黑體" panose="020B0604030504040204" pitchFamily="34" charset="-120"/>
                  <a:cs typeface="Arial" panose="020B0604020202020204" pitchFamily="34" charset="0"/>
                </a:rPr>
                <a:t>NVMe</a:t>
              </a: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rPr>
                <a:t> SSD slots, supporting up to 15mm E1.S, and pre-installed adapters to support M.2 2280 </a:t>
              </a:r>
              <a:r>
                <a:rPr lang="en-US" altLang="zh-TW" sz="1400" b="1" err="1">
                  <a:solidFill>
                    <a:schemeClr val="tx1"/>
                  </a:solidFill>
                  <a:latin typeface="Arial" panose="020B0604020202020204" pitchFamily="34" charset="0"/>
                  <a:ea typeface="微軟正黑體" panose="020B0604030504040204" pitchFamily="34" charset="-120"/>
                  <a:cs typeface="Arial" panose="020B0604020202020204" pitchFamily="34" charset="0"/>
                </a:rPr>
                <a:t>NVMe</a:t>
              </a: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rPr>
                <a:t> SSD</a:t>
              </a:r>
              <a:endParaRPr lang="zh-TW" sz="11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87" name="矩形: 圓角 186">
              <a:extLst>
                <a:ext uri="{FF2B5EF4-FFF2-40B4-BE49-F238E27FC236}">
                  <a16:creationId xmlns:a16="http://schemas.microsoft.com/office/drawing/2014/main" id="{C513B968-3F3C-E69E-81CC-23D33D8988A7}"/>
                </a:ext>
              </a:extLst>
            </p:cNvPr>
            <p:cNvSpPr/>
            <p:nvPr/>
          </p:nvSpPr>
          <p:spPr>
            <a:xfrm>
              <a:off x="2261524" y="3330710"/>
              <a:ext cx="1727190" cy="1114954"/>
            </a:xfrm>
            <a:prstGeom prst="roundRect">
              <a:avLst>
                <a:gd name="adj" fmla="val 10241"/>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新細明體"/>
                  <a:cs typeface="Arial" panose="020B0604020202020204" pitchFamily="34" charset="0"/>
                </a:rPr>
                <a:t>Up to </a:t>
              </a:r>
              <a:endParaRPr lang="en-US" altLang="zh-TW" sz="1400">
                <a:solidFill>
                  <a:schemeClr val="tx1"/>
                </a:solidFill>
                <a:latin typeface="Arial" panose="020B0604020202020204" pitchFamily="34" charset="0"/>
                <a:ea typeface="新細明體"/>
                <a:cs typeface="Arial" panose="020B0604020202020204" pitchFamily="34" charset="0"/>
              </a:endParaRPr>
            </a:p>
            <a:p>
              <a:pPr algn="ctr"/>
              <a:r>
                <a:rPr lang="en-US" altLang="zh-TW" sz="2800" b="1">
                  <a:solidFill>
                    <a:srgbClr val="00B0F0"/>
                  </a:solidFill>
                  <a:latin typeface="Arial" panose="020B0604020202020204" pitchFamily="34" charset="0"/>
                  <a:ea typeface="新細明體"/>
                  <a:cs typeface="Arial" panose="020B0604020202020204" pitchFamily="34" charset="0"/>
                </a:rPr>
                <a:t>12 </a:t>
              </a:r>
              <a:r>
                <a:rPr lang="en-US" altLang="zh-TW" sz="1400" b="1">
                  <a:solidFill>
                    <a:schemeClr val="tx1"/>
                  </a:solidFill>
                  <a:latin typeface="Arial" panose="020B0604020202020204" pitchFamily="34" charset="0"/>
                  <a:ea typeface="新細明體"/>
                  <a:cs typeface="Arial" panose="020B0604020202020204" pitchFamily="34" charset="0"/>
                </a:rPr>
                <a:t>-core</a:t>
              </a:r>
              <a:endParaRPr lang="en-US" altLang="zh-TW" sz="1400">
                <a:solidFill>
                  <a:schemeClr val="tx1"/>
                </a:solidFill>
                <a:latin typeface="Arial" panose="020B0604020202020204" pitchFamily="34" charset="0"/>
                <a:ea typeface="新細明體"/>
                <a:cs typeface="Arial" panose="020B0604020202020204" pitchFamily="34" charset="0"/>
              </a:endParaRPr>
            </a:p>
            <a:p>
              <a:pPr algn="ctr"/>
              <a:r>
                <a:rPr lang="en-US" altLang="zh-TW" sz="1400" b="1">
                  <a:solidFill>
                    <a:schemeClr val="tx1"/>
                  </a:solidFill>
                  <a:latin typeface="Arial" panose="020B0604020202020204" pitchFamily="34" charset="0"/>
                  <a:ea typeface="新細明體"/>
                  <a:cs typeface="Arial" panose="020B0604020202020204" pitchFamily="34" charset="0"/>
                </a:rPr>
                <a:t>Intel Gen 13</a:t>
              </a:r>
              <a:endParaRPr lang="en-US" altLang="zh-TW" sz="1400">
                <a:solidFill>
                  <a:schemeClr val="tx1"/>
                </a:solidFill>
                <a:latin typeface="Arial" panose="020B0604020202020204" pitchFamily="34" charset="0"/>
                <a:ea typeface="新細明體"/>
                <a:cs typeface="Arial" panose="020B0604020202020204" pitchFamily="34" charset="0"/>
              </a:endParaRPr>
            </a:p>
            <a:p>
              <a:pPr algn="ctr"/>
              <a:r>
                <a:rPr lang="en-US" altLang="zh-TW" sz="1400" b="1">
                  <a:solidFill>
                    <a:schemeClr val="tx1"/>
                  </a:solidFill>
                  <a:latin typeface="Arial" panose="020B0604020202020204" pitchFamily="34" charset="0"/>
                  <a:ea typeface="新細明體"/>
                  <a:cs typeface="Arial" panose="020B0604020202020204" pitchFamily="34" charset="0"/>
                </a:rPr>
                <a:t>processor</a:t>
              </a:r>
              <a:endParaRPr lang="en-US" altLang="zh-TW" sz="1400">
                <a:solidFill>
                  <a:schemeClr val="tx1"/>
                </a:solidFill>
                <a:latin typeface="Arial" panose="020B0604020202020204" pitchFamily="34" charset="0"/>
                <a:ea typeface="新細明體"/>
                <a:cs typeface="Arial" panose="020B0604020202020204" pitchFamily="34" charset="0"/>
              </a:endParaRPr>
            </a:p>
          </p:txBody>
        </p:sp>
        <p:sp>
          <p:nvSpPr>
            <p:cNvPr id="188" name="矩形: 圓角 187" hidden="1">
              <a:extLst>
                <a:ext uri="{FF2B5EF4-FFF2-40B4-BE49-F238E27FC236}">
                  <a16:creationId xmlns:a16="http://schemas.microsoft.com/office/drawing/2014/main" id="{168DD725-B21A-2029-F0CB-95B2DDD82F4A}"/>
                </a:ext>
              </a:extLst>
            </p:cNvPr>
            <p:cNvSpPr/>
            <p:nvPr/>
          </p:nvSpPr>
          <p:spPr>
            <a:xfrm>
              <a:off x="6596791" y="4890872"/>
              <a:ext cx="2019925" cy="1916839"/>
            </a:xfrm>
            <a:prstGeom prst="roundRect">
              <a:avLst>
                <a:gd name="adj" fmla="val 7620"/>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a:solidFill>
                  <a:schemeClr val="tx1"/>
                </a:solidFill>
                <a:latin typeface="Arial" panose="020B0604020202020204" pitchFamily="34" charset="0"/>
                <a:cs typeface="Arial" panose="020B0604020202020204" pitchFamily="34" charset="0"/>
              </a:endParaRPr>
            </a:p>
            <a:p>
              <a:pPr algn="ctr"/>
              <a:endParaRPr lang="en-US" altLang="zh-TW">
                <a:solidFill>
                  <a:schemeClr val="tx1"/>
                </a:solidFill>
                <a:latin typeface="Arial" panose="020B0604020202020204" pitchFamily="34" charset="0"/>
                <a:cs typeface="Arial" panose="020B0604020202020204" pitchFamily="34" charset="0"/>
              </a:endParaRPr>
            </a:p>
            <a:p>
              <a:pPr algn="ctr"/>
              <a:endParaRPr lang="en-US" altLang="zh-TW">
                <a:solidFill>
                  <a:schemeClr val="tx1"/>
                </a:solidFill>
                <a:latin typeface="Arial" panose="020B0604020202020204" pitchFamily="34" charset="0"/>
                <a:cs typeface="Arial" panose="020B0604020202020204" pitchFamily="34" charset="0"/>
              </a:endParaRPr>
            </a:p>
            <a:p>
              <a:pPr algn="ctr"/>
              <a:r>
                <a:rPr lang="en-US" altLang="zh-TW" b="1">
                  <a:solidFill>
                    <a:schemeClr val="tx1"/>
                  </a:solidFill>
                  <a:latin typeface="Arial" panose="020B0604020202020204" pitchFamily="34" charset="0"/>
                  <a:cs typeface="Arial" panose="020B0604020202020204" pitchFamily="34" charset="0"/>
                </a:rPr>
                <a:t>2.5GbE</a:t>
              </a:r>
              <a:endParaRPr lang="zh-TW" altLang="en-US" b="1">
                <a:solidFill>
                  <a:schemeClr val="tx1"/>
                </a:solidFill>
                <a:latin typeface="Arial" panose="020B0604020202020204" pitchFamily="34" charset="0"/>
                <a:cs typeface="Arial" panose="020B0604020202020204" pitchFamily="34" charset="0"/>
              </a:endParaRPr>
            </a:p>
          </p:txBody>
        </p:sp>
        <p:sp>
          <p:nvSpPr>
            <p:cNvPr id="189" name="矩形: 圓角 188">
              <a:extLst>
                <a:ext uri="{FF2B5EF4-FFF2-40B4-BE49-F238E27FC236}">
                  <a16:creationId xmlns:a16="http://schemas.microsoft.com/office/drawing/2014/main" id="{4F7CA164-A8ED-3024-996D-9AB84809FFD7}"/>
                </a:ext>
              </a:extLst>
            </p:cNvPr>
            <p:cNvSpPr/>
            <p:nvPr/>
          </p:nvSpPr>
          <p:spPr>
            <a:xfrm>
              <a:off x="3670167" y="4748767"/>
              <a:ext cx="3205262" cy="901181"/>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b="1">
                  <a:solidFill>
                    <a:srgbClr val="00B0F0"/>
                  </a:solidFill>
                  <a:latin typeface="Arial" panose="020B0604020202020204" pitchFamily="34" charset="0"/>
                  <a:ea typeface="新細明體"/>
                  <a:cs typeface="Arial" panose="020B0604020202020204" pitchFamily="34" charset="0"/>
                </a:rPr>
                <a:t>i3: 12GB RAM</a:t>
              </a:r>
              <a:r>
                <a:rPr lang="zh-TW" altLang="en-US" b="1">
                  <a:solidFill>
                    <a:srgbClr val="00B0F0"/>
                  </a:solidFill>
                  <a:latin typeface="Arial" panose="020B0604020202020204" pitchFamily="34" charset="0"/>
                  <a:ea typeface="新細明體" panose="02020500000000000000" pitchFamily="18" charset="-120"/>
                  <a:cs typeface="Arial" panose="020B0604020202020204" pitchFamily="34" charset="0"/>
                </a:rPr>
                <a:t> </a:t>
              </a:r>
              <a:br>
                <a:rPr lang="en-US" altLang="zh-TW" b="1">
                  <a:solidFill>
                    <a:srgbClr val="00B0F0"/>
                  </a:solidFill>
                  <a:latin typeface="Arial" panose="020B0604020202020204" pitchFamily="34" charset="0"/>
                  <a:ea typeface="新細明體" panose="02020500000000000000" pitchFamily="18" charset="-120"/>
                  <a:cs typeface="Arial" panose="020B0604020202020204" pitchFamily="34" charset="0"/>
                </a:rPr>
              </a:br>
              <a:r>
                <a:rPr lang="en-US" altLang="zh-TW" b="1">
                  <a:solidFill>
                    <a:srgbClr val="00B0F0"/>
                  </a:solidFill>
                  <a:latin typeface="Arial" panose="020B0604020202020204" pitchFamily="34" charset="0"/>
                  <a:ea typeface="新細明體" panose="02020500000000000000" pitchFamily="18" charset="-120"/>
                  <a:cs typeface="Arial" panose="020B0604020202020204" pitchFamily="34" charset="0"/>
                </a:rPr>
                <a:t>i5: </a:t>
              </a:r>
              <a:r>
                <a:rPr lang="en-US" altLang="zh-TW" b="1">
                  <a:solidFill>
                    <a:srgbClr val="00B0F0"/>
                  </a:solidFill>
                  <a:latin typeface="Arial" panose="020B0604020202020204" pitchFamily="34" charset="0"/>
                  <a:ea typeface="新細明體"/>
                  <a:cs typeface="Arial" panose="020B0604020202020204" pitchFamily="34" charset="0"/>
                </a:rPr>
                <a:t>16GB RAM</a:t>
              </a:r>
              <a:endParaRPr lang="zh-TW" altLang="en-US" b="1">
                <a:solidFill>
                  <a:srgbClr val="00B0F0"/>
                </a:solidFill>
                <a:latin typeface="Arial" panose="020B0604020202020204" pitchFamily="34" charset="0"/>
                <a:ea typeface="新細明體"/>
                <a:cs typeface="Arial" panose="020B0604020202020204" pitchFamily="34" charset="0"/>
              </a:endParaRPr>
            </a:p>
          </p:txBody>
        </p:sp>
        <p:sp>
          <p:nvSpPr>
            <p:cNvPr id="190" name="矩形: 圓角 189" hidden="1">
              <a:extLst>
                <a:ext uri="{FF2B5EF4-FFF2-40B4-BE49-F238E27FC236}">
                  <a16:creationId xmlns:a16="http://schemas.microsoft.com/office/drawing/2014/main" id="{FA5D4272-BDD8-460A-E09A-922872EAD6F6}"/>
                </a:ext>
              </a:extLst>
            </p:cNvPr>
            <p:cNvSpPr/>
            <p:nvPr/>
          </p:nvSpPr>
          <p:spPr>
            <a:xfrm>
              <a:off x="8747829" y="1951693"/>
              <a:ext cx="1274336" cy="1935748"/>
            </a:xfrm>
            <a:prstGeom prst="roundRect">
              <a:avLst>
                <a:gd name="adj" fmla="val 14193"/>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err="1">
                  <a:solidFill>
                    <a:schemeClr val="tx1"/>
                  </a:solidFill>
                  <a:latin typeface="Arial" panose="020B0604020202020204" pitchFamily="34" charset="0"/>
                  <a:cs typeface="Arial" panose="020B0604020202020204" pitchFamily="34" charset="0"/>
                </a:rPr>
                <a:t>IntelQAT</a:t>
              </a:r>
              <a:endParaRPr lang="zh-TW" altLang="en-US">
                <a:solidFill>
                  <a:schemeClr val="tx1"/>
                </a:solidFill>
                <a:latin typeface="Arial" panose="020B0604020202020204" pitchFamily="34" charset="0"/>
                <a:cs typeface="Arial" panose="020B0604020202020204" pitchFamily="34" charset="0"/>
              </a:endParaRPr>
            </a:p>
          </p:txBody>
        </p:sp>
        <p:sp>
          <p:nvSpPr>
            <p:cNvPr id="191" name="矩形: 圓角 190" hidden="1">
              <a:extLst>
                <a:ext uri="{FF2B5EF4-FFF2-40B4-BE49-F238E27FC236}">
                  <a16:creationId xmlns:a16="http://schemas.microsoft.com/office/drawing/2014/main" id="{A68CCBF8-F740-076D-F620-3D0D9565E045}"/>
                </a:ext>
              </a:extLst>
            </p:cNvPr>
            <p:cNvSpPr/>
            <p:nvPr/>
          </p:nvSpPr>
          <p:spPr>
            <a:xfrm>
              <a:off x="3741807" y="-1967362"/>
              <a:ext cx="2019925" cy="1935748"/>
            </a:xfrm>
            <a:prstGeom prst="roundRect">
              <a:avLst>
                <a:gd name="adj" fmla="val 9410"/>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4800" b="1">
                  <a:solidFill>
                    <a:srgbClr val="33CCCC"/>
                  </a:solidFill>
                  <a:latin typeface="Arial" panose="020B0604020202020204" pitchFamily="34" charset="0"/>
                  <a:cs typeface="Arial" panose="020B0604020202020204" pitchFamily="34" charset="0"/>
                </a:rPr>
                <a:t>3</a:t>
              </a:r>
              <a:r>
                <a:rPr lang="zh-TW" altLang="en-US" sz="4800" b="1">
                  <a:solidFill>
                    <a:srgbClr val="33CCCC"/>
                  </a:solidFill>
                  <a:latin typeface="Arial" panose="020B0604020202020204" pitchFamily="34" charset="0"/>
                  <a:cs typeface="Arial" panose="020B0604020202020204" pitchFamily="34" charset="0"/>
                </a:rPr>
                <a:t>個</a:t>
              </a:r>
              <a:endParaRPr lang="en-US" altLang="zh-TW" sz="4800" b="1">
                <a:solidFill>
                  <a:srgbClr val="33CCCC"/>
                </a:solidFill>
                <a:latin typeface="Arial" panose="020B0604020202020204" pitchFamily="34" charset="0"/>
                <a:cs typeface="Arial" panose="020B0604020202020204" pitchFamily="34" charset="0"/>
              </a:endParaRPr>
            </a:p>
            <a:p>
              <a:pPr algn="ctr"/>
              <a:r>
                <a:rPr lang="en-US" altLang="zh-TW">
                  <a:solidFill>
                    <a:schemeClr val="tx1"/>
                  </a:solidFill>
                  <a:latin typeface="Arial" panose="020B0604020202020204" pitchFamily="34" charset="0"/>
                  <a:cs typeface="Arial" panose="020B0604020202020204" pitchFamily="34" charset="0"/>
                </a:rPr>
                <a:t>PCIe Gen3 x4</a:t>
              </a:r>
            </a:p>
            <a:p>
              <a:pPr algn="ctr"/>
              <a:r>
                <a:rPr lang="zh-TW" altLang="en-US" sz="2000" b="1">
                  <a:solidFill>
                    <a:schemeClr val="tx1"/>
                  </a:solidFill>
                  <a:latin typeface="Arial" panose="020B0604020202020204" pitchFamily="34" charset="0"/>
                  <a:cs typeface="Arial" panose="020B0604020202020204" pitchFamily="34" charset="0"/>
                </a:rPr>
                <a:t>擴充槽</a:t>
              </a:r>
              <a:r>
                <a:rPr lang="en-US" altLang="zh-TW" sz="2000" b="1">
                  <a:solidFill>
                    <a:schemeClr val="tx1"/>
                  </a:solidFill>
                  <a:latin typeface="Arial" panose="020B0604020202020204" pitchFamily="34" charset="0"/>
                  <a:cs typeface="Arial" panose="020B0604020202020204" pitchFamily="34" charset="0"/>
                </a:rPr>
                <a:t> </a:t>
              </a:r>
              <a:endParaRPr lang="zh-TW" altLang="en-US" sz="2000" b="1">
                <a:solidFill>
                  <a:schemeClr val="tx1"/>
                </a:solidFill>
                <a:latin typeface="Arial" panose="020B0604020202020204" pitchFamily="34" charset="0"/>
                <a:cs typeface="Arial" panose="020B0604020202020204" pitchFamily="34" charset="0"/>
              </a:endParaRPr>
            </a:p>
          </p:txBody>
        </p:sp>
        <p:sp>
          <p:nvSpPr>
            <p:cNvPr id="192" name="矩形: 圓角 191">
              <a:extLst>
                <a:ext uri="{FF2B5EF4-FFF2-40B4-BE49-F238E27FC236}">
                  <a16:creationId xmlns:a16="http://schemas.microsoft.com/office/drawing/2014/main" id="{2FCD3C03-3D81-DAF6-B093-90CFC4DBB799}"/>
                </a:ext>
              </a:extLst>
            </p:cNvPr>
            <p:cNvSpPr/>
            <p:nvPr/>
          </p:nvSpPr>
          <p:spPr>
            <a:xfrm>
              <a:off x="4192770" y="5860005"/>
              <a:ext cx="1662754" cy="948562"/>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ltLang="zh-TW" b="1">
                <a:solidFill>
                  <a:schemeClr val="tx1"/>
                </a:solidFill>
                <a:latin typeface="Arial" panose="020B0604020202020204" pitchFamily="34" charset="0"/>
                <a:ea typeface="新細明體"/>
                <a:cs typeface="Arial" panose="020B0604020202020204" pitchFamily="34" charset="0"/>
              </a:endParaRPr>
            </a:p>
          </p:txBody>
        </p:sp>
        <p:sp>
          <p:nvSpPr>
            <p:cNvPr id="193" name="矩形: 圓角 192">
              <a:extLst>
                <a:ext uri="{FF2B5EF4-FFF2-40B4-BE49-F238E27FC236}">
                  <a16:creationId xmlns:a16="http://schemas.microsoft.com/office/drawing/2014/main" id="{68EEE7EC-7A35-D3C9-0E8A-BE7B8BA92503}"/>
                </a:ext>
              </a:extLst>
            </p:cNvPr>
            <p:cNvSpPr/>
            <p:nvPr/>
          </p:nvSpPr>
          <p:spPr>
            <a:xfrm>
              <a:off x="8741268" y="291852"/>
              <a:ext cx="3425374" cy="969972"/>
            </a:xfrm>
            <a:prstGeom prst="roundRect">
              <a:avLst>
                <a:gd name="adj" fmla="val 11668"/>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b="1">
                  <a:solidFill>
                    <a:schemeClr val="tx1"/>
                  </a:solidFill>
                  <a:latin typeface="Arial" panose="020B0604020202020204" pitchFamily="34" charset="0"/>
                  <a:ea typeface="Microsoft JhengHei"/>
                  <a:cs typeface="Arial" panose="020B0604020202020204" pitchFamily="34" charset="0"/>
                </a:rPr>
                <a:t>Support both</a:t>
              </a:r>
              <a:endParaRPr lang="zh-TW" altLang="en-US" sz="1600" b="1">
                <a:solidFill>
                  <a:schemeClr val="tx1"/>
                </a:solidFill>
                <a:latin typeface="Arial" panose="020B0604020202020204" pitchFamily="34" charset="0"/>
                <a:ea typeface="Microsoft JhengHei"/>
                <a:cs typeface="Arial" panose="020B0604020202020204" pitchFamily="34" charset="0"/>
              </a:endParaRPr>
            </a:p>
          </p:txBody>
        </p:sp>
        <p:sp>
          <p:nvSpPr>
            <p:cNvPr id="194" name="矩形: 圓角 193" hidden="1">
              <a:extLst>
                <a:ext uri="{FF2B5EF4-FFF2-40B4-BE49-F238E27FC236}">
                  <a16:creationId xmlns:a16="http://schemas.microsoft.com/office/drawing/2014/main" id="{13368A10-845C-D53D-88D1-1032304EDC21}"/>
                </a:ext>
              </a:extLst>
            </p:cNvPr>
            <p:cNvSpPr/>
            <p:nvPr/>
          </p:nvSpPr>
          <p:spPr>
            <a:xfrm>
              <a:off x="9004475" y="-2379654"/>
              <a:ext cx="3425373" cy="803476"/>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a:solidFill>
                    <a:schemeClr val="tx1"/>
                  </a:solidFill>
                  <a:latin typeface="Arial" panose="020B0604020202020204" pitchFamily="34" charset="0"/>
                  <a:cs typeface="Arial" panose="020B0604020202020204" pitchFamily="34" charset="0"/>
                </a:rPr>
                <a:t>USB 3.2 Gen2 (10Gbps)</a:t>
              </a:r>
            </a:p>
            <a:p>
              <a:pPr algn="ctr"/>
              <a:r>
                <a:rPr lang="zh-TW" altLang="en-US">
                  <a:solidFill>
                    <a:schemeClr val="tx1"/>
                  </a:solidFill>
                  <a:latin typeface="Arial" panose="020B0604020202020204" pitchFamily="34" charset="0"/>
                  <a:cs typeface="Arial" panose="020B0604020202020204" pitchFamily="34" charset="0"/>
                </a:rPr>
                <a:t>與</a:t>
              </a:r>
              <a:r>
                <a:rPr lang="en-US" altLang="zh-TW">
                  <a:solidFill>
                    <a:schemeClr val="tx1"/>
                  </a:solidFill>
                  <a:latin typeface="Arial" panose="020B0604020202020204" pitchFamily="34" charset="0"/>
                  <a:cs typeface="Arial" panose="020B0604020202020204" pitchFamily="34" charset="0"/>
                </a:rPr>
                <a:t> One-Touch-Copy</a:t>
              </a:r>
              <a:endParaRPr lang="zh-TW" altLang="en-US">
                <a:solidFill>
                  <a:schemeClr val="tx1"/>
                </a:solidFill>
                <a:latin typeface="Arial" panose="020B0604020202020204" pitchFamily="34" charset="0"/>
                <a:cs typeface="Arial" panose="020B0604020202020204" pitchFamily="34" charset="0"/>
              </a:endParaRPr>
            </a:p>
          </p:txBody>
        </p:sp>
        <p:sp>
          <p:nvSpPr>
            <p:cNvPr id="197" name="矩形: 圓角 196">
              <a:extLst>
                <a:ext uri="{FF2B5EF4-FFF2-40B4-BE49-F238E27FC236}">
                  <a16:creationId xmlns:a16="http://schemas.microsoft.com/office/drawing/2014/main" id="{E58BCD7B-5B39-D6D8-7408-148454BE3DD5}"/>
                </a:ext>
              </a:extLst>
            </p:cNvPr>
            <p:cNvSpPr/>
            <p:nvPr/>
          </p:nvSpPr>
          <p:spPr>
            <a:xfrm>
              <a:off x="11027056" y="4890870"/>
              <a:ext cx="1146146" cy="1908131"/>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b="1">
                <a:solidFill>
                  <a:schemeClr val="tx1"/>
                </a:solidFill>
                <a:latin typeface="Arial" panose="020B0604020202020204" pitchFamily="34" charset="0"/>
                <a:cs typeface="Arial" panose="020B0604020202020204" pitchFamily="34" charset="0"/>
              </a:endParaRPr>
            </a:p>
          </p:txBody>
        </p:sp>
        <p:sp>
          <p:nvSpPr>
            <p:cNvPr id="198" name="矩形: 圓角 197">
              <a:extLst>
                <a:ext uri="{FF2B5EF4-FFF2-40B4-BE49-F238E27FC236}">
                  <a16:creationId xmlns:a16="http://schemas.microsoft.com/office/drawing/2014/main" id="{47F4B0B8-8529-020F-A85B-0DF21458F673}"/>
                </a:ext>
              </a:extLst>
            </p:cNvPr>
            <p:cNvSpPr/>
            <p:nvPr/>
          </p:nvSpPr>
          <p:spPr>
            <a:xfrm>
              <a:off x="260572" y="4890870"/>
              <a:ext cx="3692265" cy="1908131"/>
            </a:xfrm>
            <a:prstGeom prst="roundRect">
              <a:avLst>
                <a:gd name="adj" fmla="val 9231"/>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b="1">
                <a:solidFill>
                  <a:schemeClr val="tx1"/>
                </a:solidFill>
                <a:latin typeface="Arial" panose="020B0604020202020204" pitchFamily="34" charset="0"/>
                <a:ea typeface="新細明體"/>
                <a:cs typeface="Arial" panose="020B0604020202020204" pitchFamily="34" charset="0"/>
              </a:endParaRPr>
            </a:p>
            <a:p>
              <a:pPr algn="ctr"/>
              <a:endParaRPr lang="en-US" altLang="zh-TW">
                <a:solidFill>
                  <a:schemeClr val="tx1"/>
                </a:solidFill>
                <a:latin typeface="Arial" panose="020B0604020202020204" pitchFamily="34" charset="0"/>
                <a:cs typeface="Arial" panose="020B0604020202020204" pitchFamily="34" charset="0"/>
              </a:endParaRPr>
            </a:p>
            <a:p>
              <a:pPr algn="ctr"/>
              <a:endParaRPr lang="en-US" altLang="zh-TW">
                <a:solidFill>
                  <a:schemeClr val="tx1"/>
                </a:solidFill>
                <a:latin typeface="Arial" panose="020B0604020202020204" pitchFamily="34" charset="0"/>
                <a:cs typeface="Arial" panose="020B0604020202020204" pitchFamily="34" charset="0"/>
              </a:endParaRPr>
            </a:p>
          </p:txBody>
        </p:sp>
        <p:sp>
          <p:nvSpPr>
            <p:cNvPr id="199" name="矩形: 圓角 198">
              <a:extLst>
                <a:ext uri="{FF2B5EF4-FFF2-40B4-BE49-F238E27FC236}">
                  <a16:creationId xmlns:a16="http://schemas.microsoft.com/office/drawing/2014/main" id="{A5AA60C4-7469-E6A0-259D-5B38CE7D4024}"/>
                </a:ext>
              </a:extLst>
            </p:cNvPr>
            <p:cNvSpPr/>
            <p:nvPr/>
          </p:nvSpPr>
          <p:spPr>
            <a:xfrm>
              <a:off x="260572" y="2861472"/>
              <a:ext cx="1970314" cy="1853349"/>
            </a:xfrm>
            <a:prstGeom prst="roundRect">
              <a:avLst>
                <a:gd name="adj" fmla="val 9236"/>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5400" b="1">
                  <a:solidFill>
                    <a:schemeClr val="tx1"/>
                  </a:solidFill>
                  <a:latin typeface="Arial" panose="020B0604020202020204" pitchFamily="34" charset="0"/>
                  <a:ea typeface="新細明體"/>
                  <a:cs typeface="Arial" panose="020B0604020202020204" pitchFamily="34" charset="0"/>
                </a:rPr>
                <a:t> </a:t>
              </a:r>
              <a:r>
                <a:rPr lang="en-US" altLang="zh-TW">
                  <a:solidFill>
                    <a:schemeClr val="tx1"/>
                  </a:solidFill>
                  <a:latin typeface="Arial" panose="020B0604020202020204" pitchFamily="34" charset="0"/>
                  <a:ea typeface="新細明體"/>
                  <a:cs typeface="Arial" panose="020B0604020202020204" pitchFamily="34" charset="0"/>
                </a:rPr>
                <a:t> </a:t>
              </a:r>
              <a:endParaRPr lang="zh-TW" altLang="en-US" sz="1600" b="1">
                <a:solidFill>
                  <a:schemeClr val="tx1"/>
                </a:solidFill>
                <a:latin typeface="Arial" panose="020B0604020202020204" pitchFamily="34" charset="0"/>
                <a:cs typeface="Arial" panose="020B0604020202020204" pitchFamily="34" charset="0"/>
              </a:endParaRPr>
            </a:p>
          </p:txBody>
        </p:sp>
        <p:sp>
          <p:nvSpPr>
            <p:cNvPr id="200" name="矩形: 圓角 199">
              <a:extLst>
                <a:ext uri="{FF2B5EF4-FFF2-40B4-BE49-F238E27FC236}">
                  <a16:creationId xmlns:a16="http://schemas.microsoft.com/office/drawing/2014/main" id="{96145A08-35F8-944B-E251-35CABE6FD8E2}"/>
                </a:ext>
              </a:extLst>
            </p:cNvPr>
            <p:cNvSpPr/>
            <p:nvPr/>
          </p:nvSpPr>
          <p:spPr>
            <a:xfrm>
              <a:off x="254131" y="1612419"/>
              <a:ext cx="1988596" cy="1120546"/>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b="1">
                  <a:solidFill>
                    <a:schemeClr val="tx1"/>
                  </a:solidFill>
                  <a:latin typeface="Arial" panose="020B0604020202020204" pitchFamily="34" charset="0"/>
                  <a:ea typeface="Microsoft JhengHei"/>
                  <a:cs typeface="Arial" panose="020B0604020202020204" pitchFamily="34" charset="0"/>
                </a:rPr>
                <a:t>Add 12 more HDDs via </a:t>
              </a:r>
            </a:p>
            <a:p>
              <a:pPr algn="ctr"/>
              <a:r>
                <a:rPr lang="zh-TW" altLang="en-US" sz="2000" b="1">
                  <a:solidFill>
                    <a:srgbClr val="00B0F0"/>
                  </a:solidFill>
                  <a:latin typeface="Arial" panose="020B0604020202020204" pitchFamily="34" charset="0"/>
                  <a:ea typeface="新細明體"/>
                  <a:cs typeface="Arial" panose="020B0604020202020204" pitchFamily="34" charset="0"/>
                </a:rPr>
                <a:t>USB</a:t>
              </a:r>
              <a:r>
                <a:rPr lang="zh-TW" altLang="en-US" sz="1600" b="1">
                  <a:solidFill>
                    <a:schemeClr val="tx1"/>
                  </a:solidFill>
                  <a:latin typeface="Arial" panose="020B0604020202020204" pitchFamily="34" charset="0"/>
                  <a:ea typeface="Microsoft JhengHei"/>
                  <a:cs typeface="Arial" panose="020B0604020202020204" pitchFamily="34" charset="0"/>
                </a:rPr>
                <a:t> </a:t>
              </a:r>
              <a:r>
                <a:rPr lang="en-US" altLang="zh-TW" sz="2000" b="1">
                  <a:solidFill>
                    <a:srgbClr val="00B0F0"/>
                  </a:solidFill>
                  <a:latin typeface="Arial" panose="020B0604020202020204" pitchFamily="34" charset="0"/>
                  <a:ea typeface="新細明體"/>
                  <a:cs typeface="Arial" panose="020B0604020202020204" pitchFamily="34" charset="0"/>
                </a:rPr>
                <a:t>JBOD </a:t>
              </a:r>
              <a:endParaRPr lang="en-US" altLang="zh-TW" sz="1600" b="1">
                <a:solidFill>
                  <a:schemeClr val="tx1"/>
                </a:solidFill>
                <a:latin typeface="Arial" panose="020B0604020202020204" pitchFamily="34" charset="0"/>
                <a:ea typeface="Microsoft JhengHei"/>
                <a:cs typeface="Arial" panose="020B0604020202020204" pitchFamily="34" charset="0"/>
              </a:endParaRPr>
            </a:p>
          </p:txBody>
        </p:sp>
      </p:grpSp>
      <p:pic>
        <p:nvPicPr>
          <p:cNvPr id="152" name="圖片 151" descr="一張含有 文字, 螢幕擷取畫面 的圖片&#10;&#10;自動產生的描述">
            <a:extLst>
              <a:ext uri="{FF2B5EF4-FFF2-40B4-BE49-F238E27FC236}">
                <a16:creationId xmlns:a16="http://schemas.microsoft.com/office/drawing/2014/main" id="{AEF3E02D-BD84-ACEE-77E8-90EA724B06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071" b="36071"/>
          <a:stretch/>
        </p:blipFill>
        <p:spPr>
          <a:xfrm>
            <a:off x="8632295" y="4779736"/>
            <a:ext cx="2050684" cy="571293"/>
          </a:xfrm>
          <a:prstGeom prst="rect">
            <a:avLst/>
          </a:prstGeom>
          <a:effectLst>
            <a:outerShdw blurRad="165100" dist="152400" dir="8100000" algn="tr" rotWithShape="0">
              <a:prstClr val="black">
                <a:alpha val="40000"/>
              </a:prstClr>
            </a:outerShdw>
          </a:effectLst>
        </p:spPr>
      </p:pic>
      <p:sp>
        <p:nvSpPr>
          <p:cNvPr id="153" name="文字方塊 42">
            <a:extLst>
              <a:ext uri="{FF2B5EF4-FFF2-40B4-BE49-F238E27FC236}">
                <a16:creationId xmlns:a16="http://schemas.microsoft.com/office/drawing/2014/main" id="{E1F0FC95-EAED-F7E3-3F67-AD0D01C0F067}"/>
              </a:ext>
            </a:extLst>
          </p:cNvPr>
          <p:cNvSpPr txBox="1"/>
          <p:nvPr/>
        </p:nvSpPr>
        <p:spPr>
          <a:xfrm>
            <a:off x="8932486" y="4878369"/>
            <a:ext cx="1491955" cy="338554"/>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b="1">
                <a:solidFill>
                  <a:srgbClr val="A4AAB9"/>
                </a:solidFill>
                <a:latin typeface="Arial" panose="020B0604020202020204" pitchFamily="34" charset="0"/>
                <a:ea typeface="微軟正黑體"/>
                <a:cs typeface="Arial" panose="020B0604020202020204" pitchFamily="34" charset="0"/>
              </a:rPr>
              <a:t>5 x M.2 2280</a:t>
            </a:r>
            <a:endParaRPr lang="zh-TW" altLang="en-US" sz="1600" b="1">
              <a:solidFill>
                <a:srgbClr val="A4AAB9"/>
              </a:solidFill>
              <a:latin typeface="Arial" panose="020B0604020202020204" pitchFamily="34" charset="0"/>
              <a:ea typeface="微軟正黑體"/>
              <a:cs typeface="Arial" panose="020B0604020202020204" pitchFamily="34" charset="0"/>
            </a:endParaRPr>
          </a:p>
        </p:txBody>
      </p:sp>
      <p:sp>
        <p:nvSpPr>
          <p:cNvPr id="154" name="矩形: 圓角 153">
            <a:extLst>
              <a:ext uri="{FF2B5EF4-FFF2-40B4-BE49-F238E27FC236}">
                <a16:creationId xmlns:a16="http://schemas.microsoft.com/office/drawing/2014/main" id="{4398BD05-6A67-E902-B692-83638FE52EDB}"/>
              </a:ext>
            </a:extLst>
          </p:cNvPr>
          <p:cNvSpPr/>
          <p:nvPr/>
        </p:nvSpPr>
        <p:spPr>
          <a:xfrm>
            <a:off x="10046513" y="1919862"/>
            <a:ext cx="1891605" cy="1101079"/>
          </a:xfrm>
          <a:prstGeom prst="roundRect">
            <a:avLst>
              <a:gd name="adj" fmla="val 0"/>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600" b="1">
                <a:solidFill>
                  <a:schemeClr val="tx1"/>
                </a:solidFill>
                <a:latin typeface="Arial" panose="020B0604020202020204" pitchFamily="34" charset="0"/>
                <a:ea typeface="微軟正黑體" panose="020B0604030504040204" pitchFamily="34" charset="-120"/>
                <a:cs typeface="Arial" panose="020B0604020202020204" pitchFamily="34" charset="0"/>
              </a:rPr>
              <a:t>USB-A 3.2 Gen2 </a:t>
            </a:r>
            <a:endParaRPr lang="zh-TW" altLang="en-US" sz="16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a:p>
            <a:r>
              <a:rPr lang="en-US" altLang="zh-TW" sz="1600" b="1">
                <a:solidFill>
                  <a:schemeClr val="tx1"/>
                </a:solidFill>
                <a:latin typeface="Arial" panose="020B0604020202020204" pitchFamily="34" charset="0"/>
                <a:ea typeface="微軟正黑體" panose="020B0604030504040204" pitchFamily="34" charset="-120"/>
                <a:cs typeface="Arial" panose="020B0604020202020204" pitchFamily="34" charset="0"/>
              </a:rPr>
              <a:t>(10Gbps)</a:t>
            </a:r>
            <a:r>
              <a:rPr lang="zh-TW" altLang="en-US" sz="1600" b="1">
                <a:solidFill>
                  <a:schemeClr val="tx1"/>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b="1">
                <a:solidFill>
                  <a:schemeClr val="tx1"/>
                </a:solidFill>
                <a:latin typeface="Arial" panose="020B0604020202020204" pitchFamily="34" charset="0"/>
                <a:ea typeface="微軟正黑體" panose="020B0604030504040204" pitchFamily="34" charset="-120"/>
                <a:cs typeface="Arial" panose="020B0604020202020204" pitchFamily="34" charset="0"/>
              </a:rPr>
              <a:t>&amp; One-Touch-Copy Button</a:t>
            </a:r>
            <a:endParaRPr lang="zh-TW" altLang="en-US" sz="1600"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57" name="文字方塊 49">
            <a:extLst>
              <a:ext uri="{FF2B5EF4-FFF2-40B4-BE49-F238E27FC236}">
                <a16:creationId xmlns:a16="http://schemas.microsoft.com/office/drawing/2014/main" id="{E0635212-1275-98D8-9D07-4C0CDA14F938}"/>
              </a:ext>
            </a:extLst>
          </p:cNvPr>
          <p:cNvSpPr txBox="1"/>
          <p:nvPr/>
        </p:nvSpPr>
        <p:spPr>
          <a:xfrm>
            <a:off x="8744058" y="3895736"/>
            <a:ext cx="2330535" cy="646331"/>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b="1">
                <a:latin typeface="Arial" panose="020B0604020202020204" pitchFamily="34" charset="0"/>
                <a:ea typeface="微軟正黑體"/>
                <a:cs typeface="Arial" panose="020B0604020202020204" pitchFamily="34" charset="0"/>
              </a:rPr>
              <a:t>1 x 10GBASE-T</a:t>
            </a:r>
          </a:p>
          <a:p>
            <a:pPr algn="ctr"/>
            <a:r>
              <a:rPr lang="en-US" altLang="zh-TW" b="1">
                <a:latin typeface="Arial" panose="020B0604020202020204" pitchFamily="34" charset="0"/>
                <a:ea typeface="微軟正黑體"/>
                <a:cs typeface="Arial" panose="020B0604020202020204" pitchFamily="34" charset="0"/>
              </a:rPr>
              <a:t>+ 1 x 2.5GbE</a:t>
            </a:r>
            <a:endParaRPr lang="en-US" altLang="zh-TW" b="1">
              <a:latin typeface="Arial" panose="020B0604020202020204" pitchFamily="34" charset="0"/>
              <a:ea typeface="微軟正黑體" panose="020B0604030504040204" pitchFamily="34" charset="-120"/>
              <a:cs typeface="Arial" panose="020B0604020202020204" pitchFamily="34" charset="0"/>
            </a:endParaRPr>
          </a:p>
        </p:txBody>
      </p:sp>
      <p:sp>
        <p:nvSpPr>
          <p:cNvPr id="158" name="文字方塊 51">
            <a:extLst>
              <a:ext uri="{FF2B5EF4-FFF2-40B4-BE49-F238E27FC236}">
                <a16:creationId xmlns:a16="http://schemas.microsoft.com/office/drawing/2014/main" id="{4C96C6C3-4612-CF8F-0FD3-1F47B083EE60}"/>
              </a:ext>
            </a:extLst>
          </p:cNvPr>
          <p:cNvSpPr txBox="1"/>
          <p:nvPr/>
        </p:nvSpPr>
        <p:spPr>
          <a:xfrm>
            <a:off x="4222092" y="5187014"/>
            <a:ext cx="2180030" cy="338554"/>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b="1">
                <a:latin typeface="Arial" panose="020B0604020202020204" pitchFamily="34" charset="0"/>
                <a:ea typeface="微軟正黑體"/>
                <a:cs typeface="Arial" panose="020B0604020202020204" pitchFamily="34" charset="0"/>
              </a:rPr>
              <a:t>Maximum Memory</a:t>
            </a:r>
            <a:endParaRPr lang="zh-TW" altLang="en-US" sz="1600" b="1">
              <a:latin typeface="Arial" panose="020B0604020202020204" pitchFamily="34" charset="0"/>
              <a:ea typeface="微軟正黑體"/>
              <a:cs typeface="Arial" panose="020B0604020202020204" pitchFamily="34" charset="0"/>
            </a:endParaRPr>
          </a:p>
        </p:txBody>
      </p:sp>
      <p:pic>
        <p:nvPicPr>
          <p:cNvPr id="159" name="圖片 158">
            <a:extLst>
              <a:ext uri="{FF2B5EF4-FFF2-40B4-BE49-F238E27FC236}">
                <a16:creationId xmlns:a16="http://schemas.microsoft.com/office/drawing/2014/main" id="{82B9C337-6E22-35EB-3416-E2CFF57C01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2288" y="939655"/>
            <a:ext cx="2863025" cy="618413"/>
          </a:xfrm>
          <a:prstGeom prst="rect">
            <a:avLst/>
          </a:prstGeom>
          <a:effectLst>
            <a:outerShdw blurRad="292100" dist="152400" dir="8100000" algn="tr" rotWithShape="0">
              <a:prstClr val="black">
                <a:alpha val="40000"/>
              </a:prstClr>
            </a:outerShdw>
          </a:effectLst>
        </p:spPr>
      </p:pic>
      <p:sp>
        <p:nvSpPr>
          <p:cNvPr id="160" name="文字方塊 61">
            <a:extLst>
              <a:ext uri="{FF2B5EF4-FFF2-40B4-BE49-F238E27FC236}">
                <a16:creationId xmlns:a16="http://schemas.microsoft.com/office/drawing/2014/main" id="{DA340DDB-ADFB-A5C2-FD90-D6B33308BAAE}"/>
              </a:ext>
            </a:extLst>
          </p:cNvPr>
          <p:cNvSpPr txBox="1"/>
          <p:nvPr/>
        </p:nvSpPr>
        <p:spPr>
          <a:xfrm>
            <a:off x="3993126" y="2565218"/>
            <a:ext cx="4469693" cy="523220"/>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800" b="1">
                <a:solidFill>
                  <a:srgbClr val="FE4F00"/>
                </a:solidFill>
                <a:latin typeface="Arial" panose="020B0604020202020204" pitchFamily="34" charset="0"/>
                <a:ea typeface="微軟正黑體"/>
                <a:cs typeface="Arial" panose="020B0604020202020204" pitchFamily="34" charset="0"/>
              </a:rPr>
              <a:t>TBS-h574TX</a:t>
            </a:r>
            <a:endParaRPr lang="en-US" altLang="zh-TW" sz="2800" b="1">
              <a:solidFill>
                <a:srgbClr val="FE4F00"/>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63" name="群組 162">
            <a:extLst>
              <a:ext uri="{FF2B5EF4-FFF2-40B4-BE49-F238E27FC236}">
                <a16:creationId xmlns:a16="http://schemas.microsoft.com/office/drawing/2014/main" id="{631D6888-C951-B041-FBB8-AA7D71F0DF80}"/>
              </a:ext>
            </a:extLst>
          </p:cNvPr>
          <p:cNvGrpSpPr>
            <a:grpSpLocks noChangeAspect="1"/>
          </p:cNvGrpSpPr>
          <p:nvPr/>
        </p:nvGrpSpPr>
        <p:grpSpPr>
          <a:xfrm>
            <a:off x="10987933" y="4974565"/>
            <a:ext cx="848046" cy="857878"/>
            <a:chOff x="10987933" y="4974565"/>
            <a:chExt cx="2233748" cy="2037805"/>
          </a:xfrm>
          <a:effectLst>
            <a:outerShdw blurRad="431800" dist="368300" dir="5760000" sx="106000" sy="106000" algn="ctr" rotWithShape="0">
              <a:srgbClr val="000000">
                <a:alpha val="34000"/>
              </a:srgbClr>
            </a:outerShdw>
          </a:effectLst>
        </p:grpSpPr>
        <p:sp>
          <p:nvSpPr>
            <p:cNvPr id="184" name="矩形 183">
              <a:extLst>
                <a:ext uri="{FF2B5EF4-FFF2-40B4-BE49-F238E27FC236}">
                  <a16:creationId xmlns:a16="http://schemas.microsoft.com/office/drawing/2014/main" id="{2D556D05-47FB-70C8-E6BE-B883C1963E53}"/>
                </a:ext>
              </a:extLst>
            </p:cNvPr>
            <p:cNvSpPr/>
            <p:nvPr/>
          </p:nvSpPr>
          <p:spPr>
            <a:xfrm>
              <a:off x="10987933" y="4974565"/>
              <a:ext cx="2233748" cy="20378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89">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185" name="圖形 12">
              <a:extLst>
                <a:ext uri="{FF2B5EF4-FFF2-40B4-BE49-F238E27FC236}">
                  <a16:creationId xmlns:a16="http://schemas.microsoft.com/office/drawing/2014/main" id="{B1CAE870-7383-2043-A2C9-282BFE6942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91146" y="5020563"/>
              <a:ext cx="2038686" cy="1832876"/>
            </a:xfrm>
            <a:prstGeom prst="rect">
              <a:avLst/>
            </a:prstGeom>
          </p:spPr>
        </p:pic>
      </p:grpSp>
      <p:sp>
        <p:nvSpPr>
          <p:cNvPr id="164" name="矩形 163">
            <a:extLst>
              <a:ext uri="{FF2B5EF4-FFF2-40B4-BE49-F238E27FC236}">
                <a16:creationId xmlns:a16="http://schemas.microsoft.com/office/drawing/2014/main" id="{3A6B5028-7C2D-DE1C-ADFB-E8FB9AA60617}"/>
              </a:ext>
            </a:extLst>
          </p:cNvPr>
          <p:cNvSpPr/>
          <p:nvPr/>
        </p:nvSpPr>
        <p:spPr>
          <a:xfrm>
            <a:off x="10828095" y="5899915"/>
            <a:ext cx="1117604" cy="600164"/>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rPr>
              <a:t>Up to </a:t>
            </a:r>
          </a:p>
          <a:p>
            <a:pPr algn="ctr"/>
            <a:r>
              <a:rPr lang="en-US" altLang="zh-TW" sz="1100" b="1">
                <a:latin typeface="Arial" panose="020B0604020202020204" pitchFamily="34" charset="0"/>
                <a:ea typeface="微軟正黑體" panose="020B0604030504040204" pitchFamily="34" charset="-120"/>
                <a:cs typeface="Arial" panose="020B0604020202020204" pitchFamily="34" charset="0"/>
              </a:rPr>
              <a:t>5-year </a:t>
            </a:r>
          </a:p>
          <a:p>
            <a:pPr algn="ctr"/>
            <a:r>
              <a:rPr lang="en-US" altLang="zh-TW" sz="1100" b="1">
                <a:latin typeface="Arial" panose="020B0604020202020204" pitchFamily="34" charset="0"/>
                <a:ea typeface="微軟正黑體" panose="020B0604030504040204" pitchFamily="34" charset="-120"/>
                <a:cs typeface="Arial" panose="020B0604020202020204" pitchFamily="34" charset="0"/>
              </a:rPr>
              <a:t>warranty</a:t>
            </a:r>
            <a:r>
              <a:rPr lang="en-US" altLang="zh-TW" sz="1100">
                <a:latin typeface="Arial" panose="020B0604020202020204" pitchFamily="34" charset="0"/>
                <a:ea typeface="微軟正黑體" panose="020B0604030504040204" pitchFamily="34" charset="-120"/>
                <a:cs typeface="Arial" panose="020B0604020202020204" pitchFamily="34" charset="0"/>
              </a:rPr>
              <a:t>​</a:t>
            </a:r>
            <a:endParaRPr lang="en-US" altLang="zh-TW" sz="900" b="1">
              <a:latin typeface="Arial" panose="020B0604020202020204" pitchFamily="34" charset="0"/>
              <a:ea typeface="微軟正黑體" panose="020B0604030504040204" pitchFamily="34" charset="-120"/>
              <a:cs typeface="Arial" panose="020B0604020202020204" pitchFamily="34" charset="0"/>
            </a:endParaRPr>
          </a:p>
        </p:txBody>
      </p:sp>
      <p:sp>
        <p:nvSpPr>
          <p:cNvPr id="168" name="文字方塊 49">
            <a:extLst>
              <a:ext uri="{FF2B5EF4-FFF2-40B4-BE49-F238E27FC236}">
                <a16:creationId xmlns:a16="http://schemas.microsoft.com/office/drawing/2014/main" id="{943B8472-BE71-484A-BE8E-911D83429610}"/>
              </a:ext>
            </a:extLst>
          </p:cNvPr>
          <p:cNvSpPr txBox="1"/>
          <p:nvPr/>
        </p:nvSpPr>
        <p:spPr>
          <a:xfrm>
            <a:off x="304353" y="5877126"/>
            <a:ext cx="3504914" cy="830997"/>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altLang="zh-TW" sz="1600">
                <a:latin typeface="Arial" panose="020B0604020202020204" pitchFamily="34" charset="0"/>
                <a:cs typeface="Arial" panose="020B0604020202020204" pitchFamily="34" charset="0"/>
              </a:rPr>
              <a:t>Collaboration between Final Cut Pro and Adobe Premiere Users</a:t>
            </a:r>
            <a:r>
              <a:rPr lang="zh-TW" altLang="zh-TW" sz="1600">
                <a:latin typeface="Arial" panose="020B0604020202020204" pitchFamily="34" charset="0"/>
                <a:cs typeface="Arial" panose="020B0604020202020204" pitchFamily="34" charset="0"/>
              </a:rPr>
              <a:t>​</a:t>
            </a:r>
          </a:p>
          <a:p>
            <a:pPr fontAlgn="base"/>
            <a:endParaRPr lang="en-US" altLang="zh-TW" sz="1600">
              <a:latin typeface="Arial" panose="020B0604020202020204" pitchFamily="34" charset="0"/>
              <a:cs typeface="Arial" panose="020B0604020202020204" pitchFamily="34" charset="0"/>
            </a:endParaRPr>
          </a:p>
        </p:txBody>
      </p:sp>
      <p:pic>
        <p:nvPicPr>
          <p:cNvPr id="169" name="圖片 168" descr="一張含有 文字, 螢幕擷取畫面, 字型, 圖形 的圖片&#10;&#10;自動產生的描述">
            <a:extLst>
              <a:ext uri="{FF2B5EF4-FFF2-40B4-BE49-F238E27FC236}">
                <a16:creationId xmlns:a16="http://schemas.microsoft.com/office/drawing/2014/main" id="{6F81A9BA-0C63-C2A4-FB82-08D58C2C1844}"/>
              </a:ext>
            </a:extLst>
          </p:cNvPr>
          <p:cNvPicPr>
            <a:picLocks noChangeAspect="1"/>
          </p:cNvPicPr>
          <p:nvPr/>
        </p:nvPicPr>
        <p:blipFill>
          <a:blip r:embed="rId7"/>
          <a:stretch>
            <a:fillRect/>
          </a:stretch>
        </p:blipFill>
        <p:spPr>
          <a:xfrm>
            <a:off x="2503449" y="1920302"/>
            <a:ext cx="1126274" cy="1112398"/>
          </a:xfrm>
          <a:prstGeom prst="rect">
            <a:avLst/>
          </a:prstGeom>
        </p:spPr>
      </p:pic>
      <p:pic>
        <p:nvPicPr>
          <p:cNvPr id="170" name="圖片 169" descr="一張含有 鮮豔, 螢幕擷取畫面, 正方形, Rectangle 的圖片&#10;&#10;自動產生的描述">
            <a:extLst>
              <a:ext uri="{FF2B5EF4-FFF2-40B4-BE49-F238E27FC236}">
                <a16:creationId xmlns:a16="http://schemas.microsoft.com/office/drawing/2014/main" id="{92DC76A9-F567-A62B-CF42-B0532A5916CB}"/>
              </a:ext>
            </a:extLst>
          </p:cNvPr>
          <p:cNvPicPr>
            <a:picLocks noChangeAspect="1"/>
          </p:cNvPicPr>
          <p:nvPr/>
        </p:nvPicPr>
        <p:blipFill>
          <a:blip r:embed="rId8"/>
          <a:stretch>
            <a:fillRect/>
          </a:stretch>
        </p:blipFill>
        <p:spPr>
          <a:xfrm>
            <a:off x="1933924" y="5058820"/>
            <a:ext cx="1466154" cy="680457"/>
          </a:xfrm>
          <a:prstGeom prst="rect">
            <a:avLst/>
          </a:prstGeom>
        </p:spPr>
      </p:pic>
      <p:pic>
        <p:nvPicPr>
          <p:cNvPr id="171" name="圖片 170" descr="一張含有 場記板, 文字 的圖片&#10;&#10;自動產生的描述">
            <a:extLst>
              <a:ext uri="{FF2B5EF4-FFF2-40B4-BE49-F238E27FC236}">
                <a16:creationId xmlns:a16="http://schemas.microsoft.com/office/drawing/2014/main" id="{009BBCA8-BCAA-EB84-9551-285DDFCBE371}"/>
              </a:ext>
            </a:extLst>
          </p:cNvPr>
          <p:cNvPicPr>
            <a:picLocks noChangeAspect="1"/>
          </p:cNvPicPr>
          <p:nvPr/>
        </p:nvPicPr>
        <p:blipFill>
          <a:blip r:embed="rId9"/>
          <a:stretch>
            <a:fillRect/>
          </a:stretch>
        </p:blipFill>
        <p:spPr>
          <a:xfrm>
            <a:off x="868053" y="5003065"/>
            <a:ext cx="828675" cy="847725"/>
          </a:xfrm>
          <a:prstGeom prst="rect">
            <a:avLst/>
          </a:prstGeom>
        </p:spPr>
      </p:pic>
      <p:sp>
        <p:nvSpPr>
          <p:cNvPr id="172" name="矩形: 圓角 171">
            <a:extLst>
              <a:ext uri="{FF2B5EF4-FFF2-40B4-BE49-F238E27FC236}">
                <a16:creationId xmlns:a16="http://schemas.microsoft.com/office/drawing/2014/main" id="{96AF96F8-9CF8-32D6-A9CA-71EB41D2C14C}"/>
              </a:ext>
            </a:extLst>
          </p:cNvPr>
          <p:cNvSpPr/>
          <p:nvPr/>
        </p:nvSpPr>
        <p:spPr>
          <a:xfrm>
            <a:off x="351836" y="2721553"/>
            <a:ext cx="1695730" cy="1083140"/>
          </a:xfrm>
          <a:prstGeom prst="roundRect">
            <a:avLst>
              <a:gd name="adj" fmla="val 10241"/>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b="1">
                <a:solidFill>
                  <a:schemeClr val="tx1"/>
                </a:solidFill>
                <a:latin typeface="Arial" panose="020B0604020202020204" pitchFamily="34" charset="0"/>
                <a:ea typeface="微軟正黑體" panose="020B0604030504040204" pitchFamily="34" charset="-120"/>
                <a:cs typeface="Arial" panose="020B0604020202020204" pitchFamily="34" charset="0"/>
              </a:rPr>
              <a:t>Dual </a:t>
            </a:r>
            <a:r>
              <a:rPr lang="en-US" altLang="zh-TW" sz="1600" b="1">
                <a:solidFill>
                  <a:srgbClr val="00B0F0"/>
                </a:solidFill>
                <a:latin typeface="Arial" panose="020B0604020202020204" pitchFamily="34" charset="0"/>
                <a:ea typeface="微軟正黑體" panose="020B0604030504040204" pitchFamily="34" charset="-120"/>
                <a:cs typeface="Arial" panose="020B0604020202020204" pitchFamily="34" charset="0"/>
              </a:rPr>
              <a:t>Thunderbolt 4</a:t>
            </a:r>
          </a:p>
        </p:txBody>
      </p:sp>
      <p:pic>
        <p:nvPicPr>
          <p:cNvPr id="173" name="圖片 172" descr="一張含有 文字, 簽名、標誌 的圖片&#10;&#10;自動產生的描述">
            <a:extLst>
              <a:ext uri="{FF2B5EF4-FFF2-40B4-BE49-F238E27FC236}">
                <a16:creationId xmlns:a16="http://schemas.microsoft.com/office/drawing/2014/main" id="{53CB41B7-440F-8133-8946-5BD43BEB4E51}"/>
              </a:ext>
            </a:extLst>
          </p:cNvPr>
          <p:cNvPicPr>
            <a:picLocks noChangeAspect="1"/>
          </p:cNvPicPr>
          <p:nvPr/>
        </p:nvPicPr>
        <p:blipFill>
          <a:blip r:embed="rId10"/>
          <a:stretch>
            <a:fillRect/>
          </a:stretch>
        </p:blipFill>
        <p:spPr>
          <a:xfrm>
            <a:off x="904847" y="3497089"/>
            <a:ext cx="638492" cy="758021"/>
          </a:xfrm>
          <a:prstGeom prst="rect">
            <a:avLst/>
          </a:prstGeom>
        </p:spPr>
      </p:pic>
      <p:sp>
        <p:nvSpPr>
          <p:cNvPr id="177" name="矩形: 圓角 176">
            <a:extLst>
              <a:ext uri="{FF2B5EF4-FFF2-40B4-BE49-F238E27FC236}">
                <a16:creationId xmlns:a16="http://schemas.microsoft.com/office/drawing/2014/main" id="{3459B8CD-1D93-BEB5-E6C9-313416A4AD64}"/>
              </a:ext>
            </a:extLst>
          </p:cNvPr>
          <p:cNvSpPr/>
          <p:nvPr/>
        </p:nvSpPr>
        <p:spPr>
          <a:xfrm>
            <a:off x="8612846" y="1836563"/>
            <a:ext cx="1281291" cy="1870488"/>
          </a:xfrm>
          <a:prstGeom prst="roundRect">
            <a:avLst>
              <a:gd name="adj" fmla="val 9410"/>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79" name="矩形: 圓角 178">
            <a:extLst>
              <a:ext uri="{FF2B5EF4-FFF2-40B4-BE49-F238E27FC236}">
                <a16:creationId xmlns:a16="http://schemas.microsoft.com/office/drawing/2014/main" id="{4FE34E16-01AB-B7F3-E885-C718575957AE}"/>
              </a:ext>
            </a:extLst>
          </p:cNvPr>
          <p:cNvSpPr/>
          <p:nvPr/>
        </p:nvSpPr>
        <p:spPr>
          <a:xfrm>
            <a:off x="8585174" y="1996246"/>
            <a:ext cx="1405028" cy="948312"/>
          </a:xfrm>
          <a:prstGeom prst="roundRect">
            <a:avLst>
              <a:gd name="adj" fmla="val 0"/>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b="1">
                <a:solidFill>
                  <a:schemeClr val="tx1"/>
                </a:solidFill>
                <a:latin typeface="Arial" panose="020B0604020202020204" pitchFamily="34" charset="0"/>
                <a:ea typeface="微軟正黑體"/>
                <a:cs typeface="Arial" panose="020B0604020202020204" pitchFamily="34" charset="0"/>
              </a:rPr>
              <a:t>1 x HDMI </a:t>
            </a:r>
            <a:endParaRPr lang="zh-TW" altLang="en-US">
              <a:solidFill>
                <a:schemeClr val="tx1"/>
              </a:solidFill>
              <a:latin typeface="Arial" panose="020B0604020202020204" pitchFamily="34" charset="0"/>
              <a:ea typeface="微軟正黑體"/>
              <a:cs typeface="Arial" panose="020B0604020202020204" pitchFamily="34" charset="0"/>
            </a:endParaRPr>
          </a:p>
          <a:p>
            <a:pPr algn="ctr"/>
            <a:r>
              <a:rPr lang="en-US" altLang="zh-TW" sz="1600" b="1">
                <a:solidFill>
                  <a:schemeClr val="tx1"/>
                </a:solidFill>
                <a:latin typeface="Arial" panose="020B0604020202020204" pitchFamily="34" charset="0"/>
                <a:ea typeface="微軟正黑體"/>
                <a:cs typeface="Arial" panose="020B0604020202020204" pitchFamily="34" charset="0"/>
              </a:rPr>
              <a:t>4K output</a:t>
            </a:r>
          </a:p>
        </p:txBody>
      </p:sp>
      <p:sp>
        <p:nvSpPr>
          <p:cNvPr id="180" name="文字方塊 51">
            <a:extLst>
              <a:ext uri="{FF2B5EF4-FFF2-40B4-BE49-F238E27FC236}">
                <a16:creationId xmlns:a16="http://schemas.microsoft.com/office/drawing/2014/main" id="{A55B4FED-131E-9475-D0AF-EA9090B65A6F}"/>
              </a:ext>
            </a:extLst>
          </p:cNvPr>
          <p:cNvSpPr txBox="1"/>
          <p:nvPr/>
        </p:nvSpPr>
        <p:spPr>
          <a:xfrm>
            <a:off x="4226761" y="5730638"/>
            <a:ext cx="828815" cy="338554"/>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b="1">
                <a:latin typeface="Arial" panose="020B0604020202020204" pitchFamily="34" charset="0"/>
                <a:ea typeface="微軟正黑體" panose="020B0604030504040204" pitchFamily="34" charset="-120"/>
                <a:cs typeface="Arial" panose="020B0604020202020204" pitchFamily="34" charset="0"/>
              </a:rPr>
              <a:t>Up to</a:t>
            </a:r>
            <a:endParaRPr lang="zh-TW" altLang="en-US" sz="1600" b="1">
              <a:latin typeface="Arial" panose="020B0604020202020204" pitchFamily="34" charset="0"/>
              <a:ea typeface="微軟正黑體" panose="020B0604030504040204" pitchFamily="34" charset="-120"/>
              <a:cs typeface="Arial" panose="020B0604020202020204" pitchFamily="34" charset="0"/>
            </a:endParaRPr>
          </a:p>
        </p:txBody>
      </p:sp>
      <p:sp>
        <p:nvSpPr>
          <p:cNvPr id="181" name="矩形: 圓角 180">
            <a:extLst>
              <a:ext uri="{FF2B5EF4-FFF2-40B4-BE49-F238E27FC236}">
                <a16:creationId xmlns:a16="http://schemas.microsoft.com/office/drawing/2014/main" id="{19BD6227-FE33-F9C4-2DFC-9C8897355BA4}"/>
              </a:ext>
            </a:extLst>
          </p:cNvPr>
          <p:cNvSpPr/>
          <p:nvPr/>
        </p:nvSpPr>
        <p:spPr>
          <a:xfrm>
            <a:off x="4585543" y="5426927"/>
            <a:ext cx="1412295" cy="857106"/>
          </a:xfrm>
          <a:prstGeom prst="round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400" b="1">
                <a:solidFill>
                  <a:srgbClr val="00B0F0"/>
                </a:solidFill>
                <a:latin typeface="Arial" panose="020B0604020202020204" pitchFamily="34" charset="0"/>
                <a:ea typeface="微軟正黑體"/>
                <a:cs typeface="Arial" panose="020B0604020202020204" pitchFamily="34" charset="0"/>
              </a:rPr>
              <a:t>16TB</a:t>
            </a:r>
            <a:endParaRPr lang="zh-TW" altLang="en-US" sz="2400" b="1">
              <a:solidFill>
                <a:srgbClr val="00B0F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82" name="文字方塊 51">
            <a:extLst>
              <a:ext uri="{FF2B5EF4-FFF2-40B4-BE49-F238E27FC236}">
                <a16:creationId xmlns:a16="http://schemas.microsoft.com/office/drawing/2014/main" id="{C58604D1-2C98-56F4-B529-4E4CD4F0AB86}"/>
              </a:ext>
            </a:extLst>
          </p:cNvPr>
          <p:cNvSpPr txBox="1"/>
          <p:nvPr/>
        </p:nvSpPr>
        <p:spPr>
          <a:xfrm>
            <a:off x="4225166" y="6013715"/>
            <a:ext cx="1941550" cy="338554"/>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b="1">
                <a:latin typeface="Arial" panose="020B0604020202020204" pitchFamily="34" charset="0"/>
                <a:ea typeface="微軟正黑體" panose="020B0604030504040204" pitchFamily="34" charset="-120"/>
                <a:cs typeface="Arial" panose="020B0604020202020204" pitchFamily="34" charset="0"/>
              </a:rPr>
              <a:t>Storage capacity</a:t>
            </a:r>
            <a:endParaRPr lang="zh-TW" altLang="en-US" sz="1600" b="1">
              <a:latin typeface="Arial" panose="020B0604020202020204" pitchFamily="34" charset="0"/>
              <a:ea typeface="微軟正黑體" panose="020B0604030504040204" pitchFamily="34" charset="-120"/>
              <a:cs typeface="Arial" panose="020B0604020202020204" pitchFamily="34" charset="0"/>
            </a:endParaRPr>
          </a:p>
        </p:txBody>
      </p:sp>
      <p:sp>
        <p:nvSpPr>
          <p:cNvPr id="183" name="文字方塊 51">
            <a:extLst>
              <a:ext uri="{FF2B5EF4-FFF2-40B4-BE49-F238E27FC236}">
                <a16:creationId xmlns:a16="http://schemas.microsoft.com/office/drawing/2014/main" id="{6610DCCB-8916-2A60-318D-9CDD9EBB997D}"/>
              </a:ext>
            </a:extLst>
          </p:cNvPr>
          <p:cNvSpPr txBox="1"/>
          <p:nvPr/>
        </p:nvSpPr>
        <p:spPr>
          <a:xfrm>
            <a:off x="4168744" y="6280389"/>
            <a:ext cx="2201744" cy="230832"/>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900" b="1">
                <a:latin typeface="Arial" panose="020B0604020202020204" pitchFamily="34" charset="0"/>
                <a:ea typeface="微軟正黑體"/>
                <a:cs typeface="Arial" panose="020B0604020202020204" pitchFamily="34" charset="0"/>
              </a:rPr>
              <a:t>(TBS-h574TX </a:t>
            </a:r>
            <a:r>
              <a:rPr lang="en-US" altLang="zh-TW" sz="900" b="1">
                <a:latin typeface="Arial" panose="020B0604020202020204" pitchFamily="34" charset="0"/>
                <a:ea typeface="微軟正黑體"/>
                <a:cs typeface="Arial" panose="020B0604020202020204" pitchFamily="34" charset="0"/>
              </a:rPr>
              <a:t>with</a:t>
            </a:r>
            <a:r>
              <a:rPr lang="zh-TW" altLang="en-US" sz="900" b="1">
                <a:latin typeface="Arial" panose="020B0604020202020204" pitchFamily="34" charset="0"/>
                <a:ea typeface="微軟正黑體"/>
                <a:cs typeface="Arial" panose="020B0604020202020204" pitchFamily="34" charset="0"/>
              </a:rPr>
              <a:t> 4 TB SSD, RAID 5)</a:t>
            </a:r>
          </a:p>
        </p:txBody>
      </p:sp>
      <p:pic>
        <p:nvPicPr>
          <p:cNvPr id="2" name="圖片 1" descr="一張含有 電子產品, 機器 的圖片&#10;&#10;自動產生的描述">
            <a:extLst>
              <a:ext uri="{FF2B5EF4-FFF2-40B4-BE49-F238E27FC236}">
                <a16:creationId xmlns:a16="http://schemas.microsoft.com/office/drawing/2014/main" id="{3236A4F3-3F24-FFB3-BBA5-EB7E2EEBE0BA}"/>
              </a:ext>
            </a:extLst>
          </p:cNvPr>
          <p:cNvPicPr>
            <a:picLocks noChangeAspect="1"/>
          </p:cNvPicPr>
          <p:nvPr/>
        </p:nvPicPr>
        <p:blipFill>
          <a:blip r:embed="rId11"/>
          <a:stretch>
            <a:fillRect/>
          </a:stretch>
        </p:blipFill>
        <p:spPr>
          <a:xfrm>
            <a:off x="4137092" y="3259105"/>
            <a:ext cx="1983036" cy="1230894"/>
          </a:xfrm>
          <a:prstGeom prst="rect">
            <a:avLst/>
          </a:prstGeom>
          <a:ln>
            <a:noFill/>
          </a:ln>
          <a:effectLst>
            <a:outerShdw blurRad="292100" dist="139700" dir="2700000" algn="tl" rotWithShape="0">
              <a:srgbClr val="333333">
                <a:alpha val="65000"/>
              </a:srgbClr>
            </a:outerShdw>
          </a:effectLst>
        </p:spPr>
      </p:pic>
      <p:pic>
        <p:nvPicPr>
          <p:cNvPr id="3" name="圖片 2" descr="一張含有 電子產品, 突波抑制器 的圖片&#10;&#10;自動產生的描述">
            <a:extLst>
              <a:ext uri="{FF2B5EF4-FFF2-40B4-BE49-F238E27FC236}">
                <a16:creationId xmlns:a16="http://schemas.microsoft.com/office/drawing/2014/main" id="{3B64E739-262F-A4C4-E0F0-A57C6AC6340F}"/>
              </a:ext>
            </a:extLst>
          </p:cNvPr>
          <p:cNvPicPr>
            <a:picLocks noChangeAspect="1"/>
          </p:cNvPicPr>
          <p:nvPr/>
        </p:nvPicPr>
        <p:blipFill>
          <a:blip r:embed="rId12"/>
          <a:stretch>
            <a:fillRect/>
          </a:stretch>
        </p:blipFill>
        <p:spPr>
          <a:xfrm>
            <a:off x="6273847" y="3257269"/>
            <a:ext cx="2074843" cy="1295160"/>
          </a:xfrm>
          <a:prstGeom prst="rect">
            <a:avLst/>
          </a:prstGeom>
          <a:ln>
            <a:noFill/>
          </a:ln>
          <a:effectLst>
            <a:outerShdw blurRad="292100" dist="139700" dir="2700000" algn="tl" rotWithShape="0">
              <a:srgbClr val="333333">
                <a:alpha val="65000"/>
              </a:srgbClr>
            </a:outerShdw>
          </a:effectLst>
        </p:spPr>
      </p:pic>
      <p:pic>
        <p:nvPicPr>
          <p:cNvPr id="5" name="圖形 4">
            <a:extLst>
              <a:ext uri="{FF2B5EF4-FFF2-40B4-BE49-F238E27FC236}">
                <a16:creationId xmlns:a16="http://schemas.microsoft.com/office/drawing/2014/main" id="{8E5FE3AA-0BCC-CF88-939F-EE6E3E3073F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114575" y="3947876"/>
            <a:ext cx="668723" cy="486344"/>
          </a:xfrm>
          <a:prstGeom prst="rect">
            <a:avLst/>
          </a:prstGeom>
        </p:spPr>
      </p:pic>
      <p:pic>
        <p:nvPicPr>
          <p:cNvPr id="6" name="圖片 5" descr="一張含有 電子產品, 突波抑制器 的圖片&#10;&#10;自動產生的描述">
            <a:extLst>
              <a:ext uri="{FF2B5EF4-FFF2-40B4-BE49-F238E27FC236}">
                <a16:creationId xmlns:a16="http://schemas.microsoft.com/office/drawing/2014/main" id="{1349B34B-57F7-495C-BB84-D5FFD83C254F}"/>
              </a:ext>
            </a:extLst>
          </p:cNvPr>
          <p:cNvPicPr>
            <a:picLocks noChangeAspect="1"/>
          </p:cNvPicPr>
          <p:nvPr/>
        </p:nvPicPr>
        <p:blipFill rotWithShape="1">
          <a:blip r:embed="rId12"/>
          <a:srcRect l="53119" t="30884" r="40820" b="46398"/>
          <a:stretch/>
        </p:blipFill>
        <p:spPr>
          <a:xfrm>
            <a:off x="9115127" y="2768954"/>
            <a:ext cx="339897" cy="779716"/>
          </a:xfrm>
          <a:prstGeom prst="rect">
            <a:avLst/>
          </a:prstGeom>
          <a:ln>
            <a:noFill/>
          </a:ln>
          <a:effectLst>
            <a:outerShdw blurRad="292100" dist="139700" dir="2700000" algn="tl" rotWithShape="0">
              <a:srgbClr val="333333">
                <a:alpha val="65000"/>
              </a:srgbClr>
            </a:outerShdw>
          </a:effectLst>
        </p:spPr>
      </p:pic>
      <p:pic>
        <p:nvPicPr>
          <p:cNvPr id="7" name="圖片 6" descr="一張含有 電子產品, 機器 的圖片&#10;&#10;自動產生的描述">
            <a:extLst>
              <a:ext uri="{FF2B5EF4-FFF2-40B4-BE49-F238E27FC236}">
                <a16:creationId xmlns:a16="http://schemas.microsoft.com/office/drawing/2014/main" id="{6B6A3101-E62F-0723-1878-222269E3F0B7}"/>
              </a:ext>
            </a:extLst>
          </p:cNvPr>
          <p:cNvPicPr>
            <a:picLocks noChangeAspect="1"/>
          </p:cNvPicPr>
          <p:nvPr/>
        </p:nvPicPr>
        <p:blipFill rotWithShape="1">
          <a:blip r:embed="rId11"/>
          <a:srcRect l="14276" t="56836" r="68624" b="31276"/>
          <a:stretch/>
        </p:blipFill>
        <p:spPr>
          <a:xfrm>
            <a:off x="10518500" y="3084672"/>
            <a:ext cx="935636" cy="406056"/>
          </a:xfrm>
          <a:prstGeom prst="rect">
            <a:avLst/>
          </a:prstGeom>
          <a:ln>
            <a:noFill/>
          </a:ln>
          <a:effectLst>
            <a:outerShdw blurRad="292100" dist="139700" dir="2700000" algn="tl" rotWithShape="0">
              <a:srgbClr val="333333">
                <a:alpha val="65000"/>
              </a:srgbClr>
            </a:outerShdw>
          </a:effectLst>
        </p:spPr>
      </p:pic>
      <p:pic>
        <p:nvPicPr>
          <p:cNvPr id="9" name="圖形 8">
            <a:extLst>
              <a:ext uri="{FF2B5EF4-FFF2-40B4-BE49-F238E27FC236}">
                <a16:creationId xmlns:a16="http://schemas.microsoft.com/office/drawing/2014/main" id="{040FB24E-41E0-2230-195B-B57B02CD3B1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229732" y="808506"/>
            <a:ext cx="1123382" cy="970336"/>
          </a:xfrm>
          <a:prstGeom prst="rect">
            <a:avLst/>
          </a:prstGeom>
        </p:spPr>
      </p:pic>
      <p:pic>
        <p:nvPicPr>
          <p:cNvPr id="11" name="圖片 10" descr="一張含有 電子產品, 駕駛, 電子裝置, 電腦元件 的圖片&#10;&#10;自動產生的描述">
            <a:extLst>
              <a:ext uri="{FF2B5EF4-FFF2-40B4-BE49-F238E27FC236}">
                <a16:creationId xmlns:a16="http://schemas.microsoft.com/office/drawing/2014/main" id="{D694FB83-B469-7D50-BF4F-26213579A528}"/>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849" r="11699" b="29331"/>
          <a:stretch/>
        </p:blipFill>
        <p:spPr>
          <a:xfrm>
            <a:off x="6949807" y="1297648"/>
            <a:ext cx="1527358" cy="933614"/>
          </a:xfrm>
          <a:prstGeom prst="rect">
            <a:avLst/>
          </a:prstGeom>
        </p:spPr>
      </p:pic>
      <p:sp>
        <p:nvSpPr>
          <p:cNvPr id="12" name="矩形: 圓角 11">
            <a:extLst>
              <a:ext uri="{FF2B5EF4-FFF2-40B4-BE49-F238E27FC236}">
                <a16:creationId xmlns:a16="http://schemas.microsoft.com/office/drawing/2014/main" id="{B4201948-187E-DA0B-DCC5-E1568FE6F4E7}"/>
              </a:ext>
            </a:extLst>
          </p:cNvPr>
          <p:cNvSpPr/>
          <p:nvPr/>
        </p:nvSpPr>
        <p:spPr>
          <a:xfrm>
            <a:off x="4719002" y="2377608"/>
            <a:ext cx="3415604" cy="1631793"/>
          </a:xfrm>
          <a:prstGeom prst="roundRect">
            <a:avLst>
              <a:gd name="adj" fmla="val 0"/>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600" b="1">
                <a:solidFill>
                  <a:schemeClr val="tx1"/>
                </a:solidFill>
                <a:latin typeface="Arial" panose="020B0604020202020204" pitchFamily="34" charset="0"/>
                <a:ea typeface="微軟正黑體"/>
                <a:cs typeface="Arial" panose="020B0604020202020204" pitchFamily="34" charset="0"/>
              </a:rPr>
              <a:t>All Flash Thunderbolt 4 </a:t>
            </a:r>
            <a:r>
              <a:rPr lang="en-US" altLang="zh-TW" sz="1600" b="1" err="1">
                <a:solidFill>
                  <a:schemeClr val="tx1"/>
                </a:solidFill>
                <a:latin typeface="Arial" panose="020B0604020202020204" pitchFamily="34" charset="0"/>
                <a:ea typeface="微軟正黑體"/>
                <a:cs typeface="Arial" panose="020B0604020202020204" pitchFamily="34" charset="0"/>
              </a:rPr>
              <a:t>Nasbook</a:t>
            </a:r>
            <a:endParaRPr lang="zh-TW" err="1">
              <a:solidFill>
                <a:schemeClr val="tx1"/>
              </a:solidFill>
              <a:latin typeface="Arial" panose="020B0604020202020204" pitchFamily="34" charset="0"/>
              <a:cs typeface="Arial" panose="020B0604020202020204" pitchFamily="34" charset="0"/>
            </a:endParaRPr>
          </a:p>
        </p:txBody>
      </p:sp>
      <p:pic>
        <p:nvPicPr>
          <p:cNvPr id="14" name="圖形 13">
            <a:extLst>
              <a:ext uri="{FF2B5EF4-FFF2-40B4-BE49-F238E27FC236}">
                <a16:creationId xmlns:a16="http://schemas.microsoft.com/office/drawing/2014/main" id="{D0E2C227-8CB5-482C-9136-3ACDAE5F422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37986" y="585338"/>
            <a:ext cx="664553" cy="625461"/>
          </a:xfrm>
          <a:prstGeom prst="rect">
            <a:avLst/>
          </a:prstGeom>
        </p:spPr>
      </p:pic>
      <p:sp>
        <p:nvSpPr>
          <p:cNvPr id="15" name="文字方塊 14">
            <a:extLst>
              <a:ext uri="{FF2B5EF4-FFF2-40B4-BE49-F238E27FC236}">
                <a16:creationId xmlns:a16="http://schemas.microsoft.com/office/drawing/2014/main" id="{24552C32-7215-2C0E-1ABD-B8D10E240977}"/>
              </a:ext>
            </a:extLst>
          </p:cNvPr>
          <p:cNvSpPr txBox="1"/>
          <p:nvPr/>
        </p:nvSpPr>
        <p:spPr>
          <a:xfrm>
            <a:off x="1275650" y="626024"/>
            <a:ext cx="25096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err="1">
                <a:latin typeface="Arial" panose="020B0604020202020204" pitchFamily="34" charset="0"/>
                <a:ea typeface="微軟正黑體"/>
                <a:cs typeface="Arial" panose="020B0604020202020204" pitchFamily="34" charset="0"/>
              </a:rPr>
              <a:t>NASbook</a:t>
            </a:r>
            <a:r>
              <a:rPr lang="en-US" altLang="zh-TW" sz="1600" b="1">
                <a:latin typeface="Arial" panose="020B0604020202020204" pitchFamily="34" charset="0"/>
                <a:ea typeface="微軟正黑體"/>
                <a:cs typeface="Arial" panose="020B0604020202020204" pitchFamily="34" charset="0"/>
              </a:rPr>
              <a:t>, compact and metal chassis design</a:t>
            </a:r>
            <a:endParaRPr lang="zh-TW" altLang="en-US" sz="1600" b="1">
              <a:latin typeface="Arial" panose="020B0604020202020204" pitchFamily="34" charset="0"/>
              <a:ea typeface="微軟正黑體"/>
              <a:cs typeface="Arial" panose="020B0604020202020204" pitchFamily="34" charset="0"/>
            </a:endParaRPr>
          </a:p>
        </p:txBody>
      </p:sp>
      <p:sp>
        <p:nvSpPr>
          <p:cNvPr id="16" name="矩形 15">
            <a:extLst>
              <a:ext uri="{FF2B5EF4-FFF2-40B4-BE49-F238E27FC236}">
                <a16:creationId xmlns:a16="http://schemas.microsoft.com/office/drawing/2014/main" id="{7E2E1234-BDCA-4A06-A7A4-324F6CAD5F39}"/>
              </a:ext>
            </a:extLst>
          </p:cNvPr>
          <p:cNvSpPr/>
          <p:nvPr/>
        </p:nvSpPr>
        <p:spPr>
          <a:xfrm>
            <a:off x="8718877" y="5445526"/>
            <a:ext cx="1923607" cy="861774"/>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b="1">
                <a:latin typeface="Arial" panose="020B0604020202020204" pitchFamily="34" charset="0"/>
                <a:ea typeface="微軟正黑體"/>
                <a:cs typeface="Arial" panose="020B0604020202020204" pitchFamily="34" charset="0"/>
              </a:rPr>
              <a:t>Up to 5 x M.2 2280 </a:t>
            </a:r>
            <a:r>
              <a:rPr lang="en-US" altLang="zh-TW" sz="1400" b="1" err="1">
                <a:latin typeface="Arial" panose="020B0604020202020204" pitchFamily="34" charset="0"/>
                <a:ea typeface="微軟正黑體"/>
                <a:cs typeface="Arial" panose="020B0604020202020204" pitchFamily="34" charset="0"/>
              </a:rPr>
              <a:t>NVMe</a:t>
            </a:r>
            <a:r>
              <a:rPr lang="en-US" altLang="zh-TW" sz="1400" b="1">
                <a:latin typeface="Arial" panose="020B0604020202020204" pitchFamily="34" charset="0"/>
                <a:ea typeface="微軟正黑體"/>
                <a:cs typeface="Arial" panose="020B0604020202020204" pitchFamily="34" charset="0"/>
              </a:rPr>
              <a:t> SSD, Support</a:t>
            </a:r>
            <a:r>
              <a:rPr lang="en-US" altLang="zh-TW" b="1">
                <a:solidFill>
                  <a:srgbClr val="00B0F0"/>
                </a:solidFill>
                <a:latin typeface="Arial" panose="020B0604020202020204" pitchFamily="34" charset="0"/>
                <a:ea typeface="微軟正黑體"/>
                <a:cs typeface="Arial" panose="020B0604020202020204" pitchFamily="34" charset="0"/>
              </a:rPr>
              <a:t> hot-swapping</a:t>
            </a:r>
          </a:p>
        </p:txBody>
      </p:sp>
      <p:sp>
        <p:nvSpPr>
          <p:cNvPr id="17" name="文字方塊 16">
            <a:extLst>
              <a:ext uri="{FF2B5EF4-FFF2-40B4-BE49-F238E27FC236}">
                <a16:creationId xmlns:a16="http://schemas.microsoft.com/office/drawing/2014/main" id="{1C8FB144-6E8B-922A-B84A-C119D79D06E7}"/>
              </a:ext>
            </a:extLst>
          </p:cNvPr>
          <p:cNvSpPr txBox="1"/>
          <p:nvPr/>
        </p:nvSpPr>
        <p:spPr>
          <a:xfrm>
            <a:off x="6531467" y="4810107"/>
            <a:ext cx="198313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latin typeface="Arial" panose="020B0604020202020204" pitchFamily="34" charset="0"/>
                <a:ea typeface="新細明體"/>
                <a:cs typeface="Arial" panose="020B0604020202020204" pitchFamily="34" charset="0"/>
              </a:rPr>
              <a:t>Dual Thunderbolt 4 ensures two clients accessing &amp; editing</a:t>
            </a:r>
          </a:p>
          <a:p>
            <a:endParaRPr lang="en-US" altLang="zh-TW" sz="1400" b="1">
              <a:latin typeface="Arial" panose="020B0604020202020204" pitchFamily="34" charset="0"/>
              <a:ea typeface="新細明體"/>
              <a:cs typeface="Arial" panose="020B0604020202020204" pitchFamily="34" charset="0"/>
            </a:endParaRPr>
          </a:p>
        </p:txBody>
      </p:sp>
      <p:pic>
        <p:nvPicPr>
          <p:cNvPr id="18" name="圖片 17" descr="一張含有 文字, 簽名、標誌 的圖片&#10;&#10;自動產生的描述">
            <a:extLst>
              <a:ext uri="{FF2B5EF4-FFF2-40B4-BE49-F238E27FC236}">
                <a16:creationId xmlns:a16="http://schemas.microsoft.com/office/drawing/2014/main" id="{8900A3B7-68A8-0EE9-AD30-0859C7E69E44}"/>
              </a:ext>
            </a:extLst>
          </p:cNvPr>
          <p:cNvPicPr>
            <a:picLocks noChangeAspect="1"/>
          </p:cNvPicPr>
          <p:nvPr/>
        </p:nvPicPr>
        <p:blipFill>
          <a:blip r:embed="rId10"/>
          <a:stretch>
            <a:fillRect/>
          </a:stretch>
        </p:blipFill>
        <p:spPr>
          <a:xfrm>
            <a:off x="7200846" y="5572377"/>
            <a:ext cx="601770" cy="730479"/>
          </a:xfrm>
          <a:prstGeom prst="rect">
            <a:avLst/>
          </a:prstGeom>
        </p:spPr>
      </p:pic>
    </p:spTree>
    <p:extLst>
      <p:ext uri="{BB962C8B-B14F-4D97-AF65-F5344CB8AC3E}">
        <p14:creationId xmlns:p14="http://schemas.microsoft.com/office/powerpoint/2010/main" val="2085562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4D4450AD-680A-4845-8089-AE7921CD5D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6144" y="443084"/>
            <a:ext cx="1348877" cy="242926"/>
          </a:xfrm>
          <a:prstGeom prst="rect">
            <a:avLst/>
          </a:prstGeom>
        </p:spPr>
      </p:pic>
      <p:sp>
        <p:nvSpPr>
          <p:cNvPr id="10" name="文字方塊 9">
            <a:extLst>
              <a:ext uri="{FF2B5EF4-FFF2-40B4-BE49-F238E27FC236}">
                <a16:creationId xmlns:a16="http://schemas.microsoft.com/office/drawing/2014/main" id="{C56526E8-A287-4872-AD27-3F4A118DBCD7}"/>
              </a:ext>
            </a:extLst>
          </p:cNvPr>
          <p:cNvSpPr txBox="1"/>
          <p:nvPr/>
        </p:nvSpPr>
        <p:spPr>
          <a:xfrm>
            <a:off x="5800725" y="2447593"/>
            <a:ext cx="5610226" cy="728789"/>
          </a:xfrm>
          <a:prstGeom prst="rect">
            <a:avLst/>
          </a:prstGeom>
          <a:noFill/>
        </p:spPr>
        <p:txBody>
          <a:bodyPr wrap="square" rtlCol="0">
            <a:spAutoFit/>
          </a:bodyPr>
          <a:lstStyle/>
          <a:p>
            <a:pPr>
              <a:lnSpc>
                <a:spcPts val="2600"/>
              </a:lnSpc>
            </a:pPr>
            <a:r>
              <a:rPr lang="en-US" altLang="zh-TW" b="1">
                <a:solidFill>
                  <a:schemeClr val="tx1">
                    <a:lumMod val="75000"/>
                    <a:lumOff val="25000"/>
                  </a:schemeClr>
                </a:solidFill>
                <a:latin typeface="微軟正黑體" panose="020B0604030504040204" pitchFamily="34" charset="-120"/>
                <a:ea typeface="微軟正黑體" panose="020B0604030504040204" pitchFamily="34" charset="-120"/>
              </a:rPr>
              <a:t>Make your creativity bloom with the lightning-fast Thunderbolt™ 4 All-Flash </a:t>
            </a:r>
            <a:r>
              <a:rPr lang="en-US" altLang="zh-TW" b="1" err="1">
                <a:solidFill>
                  <a:schemeClr val="tx1">
                    <a:lumMod val="75000"/>
                    <a:lumOff val="25000"/>
                  </a:schemeClr>
                </a:solidFill>
                <a:latin typeface="微軟正黑體" panose="020B0604030504040204" pitchFamily="34" charset="-120"/>
                <a:ea typeface="微軟正黑體" panose="020B0604030504040204" pitchFamily="34" charset="-120"/>
              </a:rPr>
              <a:t>NASbook</a:t>
            </a:r>
            <a:endParaRPr lang="en-US" altLang="zh-TW" b="1">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5" name="文字方塊 1">
            <a:extLst>
              <a:ext uri="{FF2B5EF4-FFF2-40B4-BE49-F238E27FC236}">
                <a16:creationId xmlns:a16="http://schemas.microsoft.com/office/drawing/2014/main" id="{64C1443B-81B5-5025-FFFD-028E7AAF7C0E}"/>
              </a:ext>
            </a:extLst>
          </p:cNvPr>
          <p:cNvSpPr txBox="1"/>
          <p:nvPr/>
        </p:nvSpPr>
        <p:spPr>
          <a:xfrm>
            <a:off x="577118" y="5865129"/>
            <a:ext cx="7295690" cy="556306"/>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50000"/>
              </a:lnSpc>
            </a:pPr>
            <a:r>
              <a:rPr lang="en-US" altLang="zh-TW" sz="700" spc="150">
                <a:solidFill>
                  <a:schemeClr val="bg1">
                    <a:lumMod val="65000"/>
                  </a:schemeClr>
                </a:solidFill>
                <a:latin typeface="微軟正黑體" panose="020B0604030504040204" pitchFamily="34" charset="-120"/>
                <a:ea typeface="微軟正黑體" panose="020B0604030504040204" pitchFamily="34" charset="-120"/>
              </a:rPr>
              <a:t>Copyright© 2023 QNAP Systems, Inc. All rights reserved. QNAP® and other names of QNAP Products are proprietary marks or registered trademarks of QNAP Systems, Inc. Other products and company names mentioned herein are trademarks of their respective holders.​​​​​​​​​</a:t>
            </a:r>
            <a:endParaRPr lang="zh-TW" altLang="en-US" sz="700" spc="150">
              <a:solidFill>
                <a:schemeClr val="bg1">
                  <a:lumMod val="65000"/>
                </a:schemeClr>
              </a:solidFill>
              <a:latin typeface="微軟正黑體" panose="020B0604030504040204" pitchFamily="34" charset="-120"/>
              <a:ea typeface="微軟正黑體" panose="020B0604030504040204" pitchFamily="34" charset="-120"/>
            </a:endParaRPr>
          </a:p>
        </p:txBody>
      </p:sp>
      <p:pic>
        <p:nvPicPr>
          <p:cNvPr id="6" name="圖片 5" descr="一張含有 字型, 螢幕擷取畫面, 圖形, 黑色 的圖片&#10;&#10;自動產生的描述">
            <a:extLst>
              <a:ext uri="{FF2B5EF4-FFF2-40B4-BE49-F238E27FC236}">
                <a16:creationId xmlns:a16="http://schemas.microsoft.com/office/drawing/2014/main" id="{7085EA28-5993-C0C7-F3B0-EF1F4D929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2557" y="1520429"/>
            <a:ext cx="5132643" cy="730649"/>
          </a:xfrm>
          <a:prstGeom prst="rect">
            <a:avLst/>
          </a:prstGeom>
        </p:spPr>
      </p:pic>
    </p:spTree>
    <p:extLst>
      <p:ext uri="{BB962C8B-B14F-4D97-AF65-F5344CB8AC3E}">
        <p14:creationId xmlns:p14="http://schemas.microsoft.com/office/powerpoint/2010/main" val="3653709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圓角 3">
            <a:extLst>
              <a:ext uri="{FF2B5EF4-FFF2-40B4-BE49-F238E27FC236}">
                <a16:creationId xmlns:a16="http://schemas.microsoft.com/office/drawing/2014/main" id="{C5537B77-6F04-6CCE-1946-ABB443A4CECA}"/>
              </a:ext>
            </a:extLst>
          </p:cNvPr>
          <p:cNvSpPr/>
          <p:nvPr/>
        </p:nvSpPr>
        <p:spPr>
          <a:xfrm>
            <a:off x="5758448" y="2157773"/>
            <a:ext cx="1094600" cy="1094600"/>
          </a:xfrm>
          <a:prstGeom prst="roundRect">
            <a:avLst>
              <a:gd name="adj" fmla="val 10173"/>
            </a:avLst>
          </a:prstGeom>
          <a:gradFill>
            <a:gsLst>
              <a:gs pos="100000">
                <a:srgbClr val="D2994C"/>
              </a:gs>
              <a:gs pos="15000">
                <a:srgbClr val="29FFB8"/>
              </a:gs>
            </a:gsLst>
            <a:lin ang="2700000" scaled="0"/>
          </a:gradFill>
          <a:ln>
            <a:gradFill>
              <a:gsLst>
                <a:gs pos="0">
                  <a:srgbClr val="29FFB8"/>
                </a:gs>
                <a:gs pos="100000">
                  <a:srgbClr val="D2994C"/>
                </a:gs>
              </a:gsLst>
              <a:lin ang="5400000" scaled="1"/>
            </a:gradFill>
          </a:ln>
          <a:effectLst>
            <a:outerShdw blurRad="266700" dist="190500" dir="2100000" algn="l" rotWithShape="0">
              <a:srgbClr val="01014B">
                <a:alpha val="35000"/>
              </a:srgbClr>
            </a:outerShdw>
            <a:softEdge rad="25400"/>
          </a:effectLst>
          <a:scene3d>
            <a:camera prst="orthographicFront"/>
            <a:lightRig rig="soft" dir="t">
              <a:rot lat="0" lon="0" rev="16800000"/>
            </a:lightRig>
          </a:scene3d>
          <a:sp3d extrusionH="254000" prstMaterial="dkEdge">
            <a:bevelT w="381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zh-TW" altLang="en-US" sz="2400" b="1">
              <a:solidFill>
                <a:prstClr val="white"/>
              </a:solidFill>
              <a:latin typeface="Arial" panose="020B0604020202020204" pitchFamily="34" charset="0"/>
              <a:ea typeface="微軟正黑體" panose="020B0604030504040204" pitchFamily="34" charset="-120"/>
              <a:cs typeface="Arial" panose="020B0604020202020204" pitchFamily="34" charset="0"/>
              <a:rtl val="0"/>
            </a:endParaRPr>
          </a:p>
        </p:txBody>
      </p:sp>
      <p:sp>
        <p:nvSpPr>
          <p:cNvPr id="7" name="矩形: 圓角 3">
            <a:extLst>
              <a:ext uri="{FF2B5EF4-FFF2-40B4-BE49-F238E27FC236}">
                <a16:creationId xmlns:a16="http://schemas.microsoft.com/office/drawing/2014/main" id="{22EA2149-7646-3941-98AB-C2EBC4AD579E}"/>
              </a:ext>
            </a:extLst>
          </p:cNvPr>
          <p:cNvSpPr/>
          <p:nvPr/>
        </p:nvSpPr>
        <p:spPr>
          <a:xfrm>
            <a:off x="5758448" y="3774891"/>
            <a:ext cx="1094600" cy="1094600"/>
          </a:xfrm>
          <a:prstGeom prst="roundRect">
            <a:avLst>
              <a:gd name="adj" fmla="val 10173"/>
            </a:avLst>
          </a:prstGeom>
          <a:gradFill>
            <a:gsLst>
              <a:gs pos="100000">
                <a:srgbClr val="D2994C"/>
              </a:gs>
              <a:gs pos="15000">
                <a:srgbClr val="29FFB8"/>
              </a:gs>
            </a:gsLst>
            <a:lin ang="2700000" scaled="0"/>
          </a:gradFill>
          <a:ln>
            <a:gradFill>
              <a:gsLst>
                <a:gs pos="0">
                  <a:srgbClr val="29FFB8"/>
                </a:gs>
                <a:gs pos="100000">
                  <a:srgbClr val="D2994C"/>
                </a:gs>
              </a:gsLst>
              <a:lin ang="5400000" scaled="1"/>
            </a:gradFill>
          </a:ln>
          <a:effectLst>
            <a:outerShdw blurRad="266700" dist="190500" dir="2100000" algn="l" rotWithShape="0">
              <a:srgbClr val="01014B">
                <a:alpha val="35000"/>
              </a:srgbClr>
            </a:outerShdw>
            <a:softEdge rad="25400"/>
          </a:effectLst>
          <a:scene3d>
            <a:camera prst="orthographicFront"/>
            <a:lightRig rig="soft" dir="t">
              <a:rot lat="0" lon="0" rev="16800000"/>
            </a:lightRig>
          </a:scene3d>
          <a:sp3d extrusionH="254000" prstMaterial="dkEdge">
            <a:bevelT w="381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zh-TW" altLang="en-US" sz="2400" b="1">
              <a:solidFill>
                <a:prstClr val="white"/>
              </a:solidFill>
              <a:latin typeface="Arial" panose="020B0604020202020204" pitchFamily="34" charset="0"/>
              <a:ea typeface="微軟正黑體" panose="020B0604030504040204" pitchFamily="34" charset="-120"/>
              <a:cs typeface="Arial" panose="020B0604020202020204" pitchFamily="34" charset="0"/>
              <a:rtl val="0"/>
            </a:endParaRPr>
          </a:p>
        </p:txBody>
      </p:sp>
      <p:sp>
        <p:nvSpPr>
          <p:cNvPr id="8" name="矩形: 圓角 3">
            <a:extLst>
              <a:ext uri="{FF2B5EF4-FFF2-40B4-BE49-F238E27FC236}">
                <a16:creationId xmlns:a16="http://schemas.microsoft.com/office/drawing/2014/main" id="{5BB6F0BA-9830-A2BB-BBEC-72FBA9452C24}"/>
              </a:ext>
            </a:extLst>
          </p:cNvPr>
          <p:cNvSpPr/>
          <p:nvPr/>
        </p:nvSpPr>
        <p:spPr>
          <a:xfrm>
            <a:off x="5758448" y="5349628"/>
            <a:ext cx="1094600" cy="1094600"/>
          </a:xfrm>
          <a:prstGeom prst="roundRect">
            <a:avLst>
              <a:gd name="adj" fmla="val 10173"/>
            </a:avLst>
          </a:prstGeom>
          <a:gradFill>
            <a:gsLst>
              <a:gs pos="100000">
                <a:srgbClr val="D2994C"/>
              </a:gs>
              <a:gs pos="15000">
                <a:srgbClr val="29FFB8"/>
              </a:gs>
            </a:gsLst>
            <a:lin ang="2700000" scaled="0"/>
          </a:gradFill>
          <a:ln>
            <a:gradFill>
              <a:gsLst>
                <a:gs pos="0">
                  <a:srgbClr val="29FFB8"/>
                </a:gs>
                <a:gs pos="100000">
                  <a:srgbClr val="D2994C"/>
                </a:gs>
              </a:gsLst>
              <a:lin ang="5400000" scaled="1"/>
            </a:gradFill>
          </a:ln>
          <a:effectLst>
            <a:outerShdw blurRad="266700" dist="190500" dir="2100000" algn="l" rotWithShape="0">
              <a:srgbClr val="01014B">
                <a:alpha val="35000"/>
              </a:srgbClr>
            </a:outerShdw>
            <a:softEdge rad="25400"/>
          </a:effectLst>
          <a:scene3d>
            <a:camera prst="orthographicFront"/>
            <a:lightRig rig="soft" dir="t">
              <a:rot lat="0" lon="0" rev="16800000"/>
            </a:lightRig>
          </a:scene3d>
          <a:sp3d extrusionH="254000" prstMaterial="dkEdge">
            <a:bevelT w="381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zh-TW" altLang="en-US" sz="2400" b="1">
              <a:solidFill>
                <a:prstClr val="white"/>
              </a:solidFill>
              <a:latin typeface="Arial" panose="020B0604020202020204" pitchFamily="34" charset="0"/>
              <a:ea typeface="微軟正黑體" panose="020B0604030504040204" pitchFamily="34" charset="-120"/>
              <a:cs typeface="Arial" panose="020B0604020202020204" pitchFamily="34" charset="0"/>
              <a:rtl val="0"/>
            </a:endParaRPr>
          </a:p>
        </p:txBody>
      </p:sp>
      <p:sp>
        <p:nvSpPr>
          <p:cNvPr id="9" name="矩形: 圓角 3">
            <a:extLst>
              <a:ext uri="{FF2B5EF4-FFF2-40B4-BE49-F238E27FC236}">
                <a16:creationId xmlns:a16="http://schemas.microsoft.com/office/drawing/2014/main" id="{06CB2D8F-0E17-1305-BCBB-E4E4514B1C73}"/>
              </a:ext>
            </a:extLst>
          </p:cNvPr>
          <p:cNvSpPr/>
          <p:nvPr/>
        </p:nvSpPr>
        <p:spPr>
          <a:xfrm>
            <a:off x="422535" y="2157773"/>
            <a:ext cx="1094600" cy="1094600"/>
          </a:xfrm>
          <a:prstGeom prst="roundRect">
            <a:avLst>
              <a:gd name="adj" fmla="val 10173"/>
            </a:avLst>
          </a:prstGeom>
          <a:gradFill>
            <a:gsLst>
              <a:gs pos="100000">
                <a:srgbClr val="D2994C"/>
              </a:gs>
              <a:gs pos="15000">
                <a:srgbClr val="29FFB8"/>
              </a:gs>
            </a:gsLst>
            <a:lin ang="2700000" scaled="0"/>
          </a:gradFill>
          <a:ln>
            <a:gradFill>
              <a:gsLst>
                <a:gs pos="0">
                  <a:srgbClr val="29FFB8"/>
                </a:gs>
                <a:gs pos="100000">
                  <a:srgbClr val="D2994C"/>
                </a:gs>
              </a:gsLst>
              <a:lin ang="5400000" scaled="1"/>
            </a:gradFill>
          </a:ln>
          <a:effectLst>
            <a:outerShdw blurRad="266700" dist="190500" dir="2100000" algn="l" rotWithShape="0">
              <a:srgbClr val="01014B">
                <a:alpha val="35000"/>
              </a:srgbClr>
            </a:outerShdw>
            <a:softEdge rad="25400"/>
          </a:effectLst>
          <a:scene3d>
            <a:camera prst="orthographicFront"/>
            <a:lightRig rig="soft" dir="t">
              <a:rot lat="0" lon="0" rev="16800000"/>
            </a:lightRig>
          </a:scene3d>
          <a:sp3d extrusionH="254000" prstMaterial="dkEdge">
            <a:bevelT w="381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zh-TW" altLang="en-US" sz="2400" b="1">
              <a:solidFill>
                <a:prstClr val="white"/>
              </a:solidFill>
              <a:latin typeface="Arial" panose="020B0604020202020204" pitchFamily="34" charset="0"/>
              <a:ea typeface="微軟正黑體" panose="020B0604030504040204" pitchFamily="34" charset="-120"/>
              <a:cs typeface="Arial" panose="020B0604020202020204" pitchFamily="34" charset="0"/>
              <a:rtl val="0"/>
            </a:endParaRPr>
          </a:p>
        </p:txBody>
      </p:sp>
      <p:sp>
        <p:nvSpPr>
          <p:cNvPr id="11" name="矩形: 圓角 3">
            <a:extLst>
              <a:ext uri="{FF2B5EF4-FFF2-40B4-BE49-F238E27FC236}">
                <a16:creationId xmlns:a16="http://schemas.microsoft.com/office/drawing/2014/main" id="{5EAEB3C1-AB0C-3749-C98B-3C7A54B485C6}"/>
              </a:ext>
            </a:extLst>
          </p:cNvPr>
          <p:cNvSpPr/>
          <p:nvPr/>
        </p:nvSpPr>
        <p:spPr>
          <a:xfrm>
            <a:off x="422535" y="3774891"/>
            <a:ext cx="1094600" cy="1094600"/>
          </a:xfrm>
          <a:prstGeom prst="roundRect">
            <a:avLst>
              <a:gd name="adj" fmla="val 10173"/>
            </a:avLst>
          </a:prstGeom>
          <a:gradFill>
            <a:gsLst>
              <a:gs pos="100000">
                <a:srgbClr val="D2994C"/>
              </a:gs>
              <a:gs pos="15000">
                <a:srgbClr val="29FFB8"/>
              </a:gs>
            </a:gsLst>
            <a:lin ang="2700000" scaled="0"/>
          </a:gradFill>
          <a:ln>
            <a:gradFill>
              <a:gsLst>
                <a:gs pos="0">
                  <a:srgbClr val="29FFB8"/>
                </a:gs>
                <a:gs pos="100000">
                  <a:srgbClr val="D2994C"/>
                </a:gs>
              </a:gsLst>
              <a:lin ang="5400000" scaled="1"/>
            </a:gradFill>
          </a:ln>
          <a:effectLst>
            <a:outerShdw blurRad="266700" dist="190500" dir="2100000" algn="l" rotWithShape="0">
              <a:srgbClr val="01014B">
                <a:alpha val="35000"/>
              </a:srgbClr>
            </a:outerShdw>
            <a:softEdge rad="25400"/>
          </a:effectLst>
          <a:scene3d>
            <a:camera prst="orthographicFront"/>
            <a:lightRig rig="soft" dir="t">
              <a:rot lat="0" lon="0" rev="16800000"/>
            </a:lightRig>
          </a:scene3d>
          <a:sp3d extrusionH="254000" prstMaterial="dkEdge">
            <a:bevelT w="381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zh-TW" altLang="en-US" sz="2400" b="1">
              <a:solidFill>
                <a:prstClr val="white"/>
              </a:solidFill>
              <a:latin typeface="Arial" panose="020B0604020202020204" pitchFamily="34" charset="0"/>
              <a:ea typeface="微軟正黑體" panose="020B0604030504040204" pitchFamily="34" charset="-120"/>
              <a:cs typeface="Arial" panose="020B0604020202020204" pitchFamily="34" charset="0"/>
              <a:rtl val="0"/>
            </a:endParaRPr>
          </a:p>
        </p:txBody>
      </p:sp>
      <p:sp>
        <p:nvSpPr>
          <p:cNvPr id="12" name="矩形: 圓角 3">
            <a:extLst>
              <a:ext uri="{FF2B5EF4-FFF2-40B4-BE49-F238E27FC236}">
                <a16:creationId xmlns:a16="http://schemas.microsoft.com/office/drawing/2014/main" id="{2A1976A9-38BD-25B8-F9E4-98836C1B3A86}"/>
              </a:ext>
            </a:extLst>
          </p:cNvPr>
          <p:cNvSpPr/>
          <p:nvPr/>
        </p:nvSpPr>
        <p:spPr>
          <a:xfrm>
            <a:off x="422535" y="5349628"/>
            <a:ext cx="1094600" cy="1094600"/>
          </a:xfrm>
          <a:prstGeom prst="roundRect">
            <a:avLst>
              <a:gd name="adj" fmla="val 10173"/>
            </a:avLst>
          </a:prstGeom>
          <a:gradFill>
            <a:gsLst>
              <a:gs pos="100000">
                <a:srgbClr val="D2994C"/>
              </a:gs>
              <a:gs pos="15000">
                <a:srgbClr val="29FFB8"/>
              </a:gs>
            </a:gsLst>
            <a:lin ang="2700000" scaled="0"/>
          </a:gradFill>
          <a:ln>
            <a:gradFill>
              <a:gsLst>
                <a:gs pos="0">
                  <a:srgbClr val="29FFB8"/>
                </a:gs>
                <a:gs pos="100000">
                  <a:srgbClr val="D2994C"/>
                </a:gs>
              </a:gsLst>
              <a:lin ang="5400000" scaled="1"/>
            </a:gradFill>
          </a:ln>
          <a:effectLst>
            <a:outerShdw blurRad="266700" dist="190500" dir="2100000" algn="l" rotWithShape="0">
              <a:srgbClr val="01014B">
                <a:alpha val="35000"/>
              </a:srgbClr>
            </a:outerShdw>
            <a:softEdge rad="25400"/>
          </a:effectLst>
          <a:scene3d>
            <a:camera prst="orthographicFront"/>
            <a:lightRig rig="soft" dir="t">
              <a:rot lat="0" lon="0" rev="16800000"/>
            </a:lightRig>
          </a:scene3d>
          <a:sp3d extrusionH="254000" prstMaterial="dkEdge">
            <a:bevelT w="381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zh-TW" altLang="en-US" sz="2400" b="1">
              <a:solidFill>
                <a:prstClr val="white"/>
              </a:solidFill>
              <a:latin typeface="Arial" panose="020B0604020202020204" pitchFamily="34" charset="0"/>
              <a:ea typeface="微軟正黑體" panose="020B0604030504040204" pitchFamily="34" charset="-120"/>
              <a:cs typeface="Arial" panose="020B0604020202020204" pitchFamily="34" charset="0"/>
              <a:rtl val="0"/>
            </a:endParaRPr>
          </a:p>
        </p:txBody>
      </p:sp>
      <p:sp>
        <p:nvSpPr>
          <p:cNvPr id="6" name="文字方塊 5">
            <a:extLst>
              <a:ext uri="{FF2B5EF4-FFF2-40B4-BE49-F238E27FC236}">
                <a16:creationId xmlns:a16="http://schemas.microsoft.com/office/drawing/2014/main" id="{74FF805F-6521-4307-B6BF-1A0874627BC2}"/>
              </a:ext>
            </a:extLst>
          </p:cNvPr>
          <p:cNvSpPr txBox="1"/>
          <p:nvPr/>
        </p:nvSpPr>
        <p:spPr>
          <a:xfrm>
            <a:off x="267855" y="333156"/>
            <a:ext cx="11656290" cy="1323439"/>
          </a:xfrm>
          <a:prstGeom prst="rect">
            <a:avLst/>
          </a:prstGeom>
          <a:noFill/>
        </p:spPr>
        <p:txBody>
          <a:bodyPr wrap="square" lIns="91440" tIns="45720" rIns="91440" bIns="45720" rtlCol="0" anchor="t">
            <a:spAutoFit/>
          </a:bodyPr>
          <a:lstStyle/>
          <a:p>
            <a:pPr algn="ctr"/>
            <a:r>
              <a:rPr lang="en-US" altLang="zh-TW" sz="4000" b="1">
                <a:solidFill>
                  <a:srgbClr val="E1BA87"/>
                </a:solidFill>
                <a:latin typeface="Arial" panose="020B0604020202020204" pitchFamily="34" charset="0"/>
                <a:ea typeface="微軟正黑體"/>
                <a:cs typeface="Arial" panose="020B0604020202020204" pitchFamily="34" charset="0"/>
              </a:rPr>
              <a:t>TBS-h574TX All-Flash Thunderbolt 4 NAS,</a:t>
            </a:r>
            <a:br>
              <a:rPr lang="en-US" altLang="zh-TW" sz="4000" b="1">
                <a:latin typeface="Arial" panose="020B0604020202020204" pitchFamily="34" charset="0"/>
                <a:ea typeface="微軟正黑體"/>
                <a:cs typeface="Arial" panose="020B0604020202020204" pitchFamily="34" charset="0"/>
              </a:rPr>
            </a:br>
            <a:r>
              <a:rPr lang="en-US" altLang="zh-TW" sz="4000" b="1">
                <a:solidFill>
                  <a:srgbClr val="E1BA87"/>
                </a:solidFill>
                <a:latin typeface="Arial" panose="020B0604020202020204" pitchFamily="34" charset="0"/>
                <a:ea typeface="微軟正黑體"/>
                <a:cs typeface="Arial" panose="020B0604020202020204" pitchFamily="34" charset="0"/>
              </a:rPr>
              <a:t>Powered by</a:t>
            </a:r>
            <a:r>
              <a:rPr lang="zh-TW" altLang="en-US" sz="4000" b="1">
                <a:solidFill>
                  <a:srgbClr val="E1BA87"/>
                </a:solidFill>
                <a:latin typeface="Arial" panose="020B0604020202020204" pitchFamily="34" charset="0"/>
                <a:ea typeface="微軟正黑體"/>
                <a:cs typeface="Arial" panose="020B0604020202020204" pitchFamily="34" charset="0"/>
              </a:rPr>
              <a:t> </a:t>
            </a:r>
            <a:r>
              <a:rPr lang="en-US" altLang="zh-TW" sz="4000" b="1">
                <a:solidFill>
                  <a:srgbClr val="E1BA87"/>
                </a:solidFill>
                <a:latin typeface="Arial" panose="020B0604020202020204" pitchFamily="34" charset="0"/>
                <a:ea typeface="微軟正黑體"/>
                <a:cs typeface="Arial" panose="020B0604020202020204" pitchFamily="34" charset="0"/>
              </a:rPr>
              <a:t>a </a:t>
            </a:r>
            <a:r>
              <a:rPr lang="en-US" altLang="zh-TW" sz="4000" b="1">
                <a:solidFill>
                  <a:srgbClr val="E1BA87"/>
                </a:solidFill>
                <a:latin typeface="Arial" panose="020B0604020202020204" pitchFamily="34" charset="0"/>
                <a:ea typeface="微軟正黑體"/>
                <a:cs typeface="Arial" panose="020B0604020202020204" pitchFamily="34" charset="0"/>
                <a:sym typeface="Arial" panose="020B0604020202020204" pitchFamily="34" charset="0"/>
              </a:rPr>
              <a:t>13</a:t>
            </a:r>
            <a:r>
              <a:rPr lang="en-US" altLang="zh-TW" sz="4000" b="1" baseline="30000">
                <a:solidFill>
                  <a:srgbClr val="E1BA87"/>
                </a:solidFill>
                <a:latin typeface="Arial" panose="020B0604020202020204" pitchFamily="34" charset="0"/>
                <a:ea typeface="微軟正黑體"/>
                <a:cs typeface="Arial" panose="020B0604020202020204" pitchFamily="34" charset="0"/>
                <a:sym typeface="Arial" panose="020B0604020202020204" pitchFamily="34" charset="0"/>
              </a:rPr>
              <a:t>th</a:t>
            </a:r>
            <a:r>
              <a:rPr lang="en-US" altLang="zh-TW" sz="4000" b="1">
                <a:solidFill>
                  <a:srgbClr val="E1BA87"/>
                </a:solidFill>
                <a:latin typeface="Arial" panose="020B0604020202020204" pitchFamily="34" charset="0"/>
                <a:ea typeface="微軟正黑體"/>
                <a:cs typeface="Arial" panose="020B0604020202020204" pitchFamily="34" charset="0"/>
                <a:sym typeface="Arial" panose="020B0604020202020204" pitchFamily="34" charset="0"/>
              </a:rPr>
              <a:t> Gen </a:t>
            </a:r>
            <a:r>
              <a:rPr lang="en-US" altLang="zh-TW" sz="4000" b="1">
                <a:solidFill>
                  <a:srgbClr val="E1BA87"/>
                </a:solidFill>
                <a:latin typeface="Arial" panose="020B0604020202020204" pitchFamily="34" charset="0"/>
                <a:ea typeface="微軟正黑體"/>
                <a:cs typeface="Arial" panose="020B0604020202020204" pitchFamily="34" charset="0"/>
              </a:rPr>
              <a:t>Intel</a:t>
            </a:r>
            <a:r>
              <a:rPr lang="en-US" altLang="zh-TW" sz="4000" baseline="30000">
                <a:solidFill>
                  <a:srgbClr val="E1BA87"/>
                </a:solidFill>
                <a:latin typeface="Arial" panose="020B0604020202020204" pitchFamily="34" charset="0"/>
                <a:ea typeface="微軟正黑體"/>
                <a:cs typeface="Arial" panose="020B0604020202020204" pitchFamily="34" charset="0"/>
                <a:sym typeface="Arial" panose="020B0604020202020204" pitchFamily="34" charset="0"/>
              </a:rPr>
              <a:t>®</a:t>
            </a:r>
            <a:r>
              <a:rPr lang="zh-TW" altLang="en-US" sz="4000" b="1">
                <a:solidFill>
                  <a:srgbClr val="E1BA87"/>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4000" b="1">
                <a:solidFill>
                  <a:srgbClr val="E1BA87"/>
                </a:solidFill>
                <a:latin typeface="Arial" panose="020B0604020202020204" pitchFamily="34" charset="0"/>
                <a:ea typeface="微軟正黑體"/>
                <a:cs typeface="Arial" panose="020B0604020202020204" pitchFamily="34" charset="0"/>
                <a:sym typeface="Arial" panose="020B0604020202020204" pitchFamily="34" charset="0"/>
              </a:rPr>
              <a:t>Core Processor</a:t>
            </a:r>
            <a:endParaRPr lang="zh-TW" altLang="en-US" sz="4000" b="1" baseline="30000">
              <a:solidFill>
                <a:srgbClr val="E1BA87"/>
              </a:solidFill>
              <a:latin typeface="Arial" panose="020B0604020202020204" pitchFamily="34" charset="0"/>
              <a:ea typeface="微軟正黑體"/>
              <a:cs typeface="Arial" panose="020B0604020202020204" pitchFamily="34" charset="0"/>
            </a:endParaRPr>
          </a:p>
        </p:txBody>
      </p:sp>
      <p:grpSp>
        <p:nvGrpSpPr>
          <p:cNvPr id="46" name="群組 45">
            <a:extLst>
              <a:ext uri="{FF2B5EF4-FFF2-40B4-BE49-F238E27FC236}">
                <a16:creationId xmlns:a16="http://schemas.microsoft.com/office/drawing/2014/main" id="{D4309FA2-D673-4DD2-67F2-23C77CA48152}"/>
              </a:ext>
            </a:extLst>
          </p:cNvPr>
          <p:cNvGrpSpPr/>
          <p:nvPr/>
        </p:nvGrpSpPr>
        <p:grpSpPr>
          <a:xfrm>
            <a:off x="1712952" y="2074064"/>
            <a:ext cx="4459283" cy="1217856"/>
            <a:chOff x="1897102" y="2139380"/>
            <a:chExt cx="4459283" cy="1217856"/>
          </a:xfrm>
        </p:grpSpPr>
        <p:sp>
          <p:nvSpPr>
            <p:cNvPr id="20" name="文字方塊 19">
              <a:extLst>
                <a:ext uri="{FF2B5EF4-FFF2-40B4-BE49-F238E27FC236}">
                  <a16:creationId xmlns:a16="http://schemas.microsoft.com/office/drawing/2014/main" id="{EE3D7673-34F1-44E9-A938-E65DE6E40925}"/>
                </a:ext>
              </a:extLst>
            </p:cNvPr>
            <p:cNvSpPr txBox="1"/>
            <p:nvPr/>
          </p:nvSpPr>
          <p:spPr>
            <a:xfrm>
              <a:off x="1898226" y="2139380"/>
              <a:ext cx="445815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ltLang="zh-TW" sz="2000" b="1">
                  <a:solidFill>
                    <a:srgbClr val="E6E6E6"/>
                  </a:solidFill>
                  <a:latin typeface="Arial" panose="020B0604020202020204" pitchFamily="34" charset="0"/>
                  <a:ea typeface="微軟正黑體"/>
                  <a:cs typeface="Arial" panose="020B0604020202020204" pitchFamily="34" charset="0"/>
                  <a:sym typeface="Arial" panose="020B0604020202020204" pitchFamily="34" charset="0"/>
                </a:rPr>
                <a:t>Intel</a:t>
              </a:r>
              <a:r>
                <a:rPr lang="en-US" altLang="zh-TW" sz="2000" b="1" baseline="30000">
                  <a:solidFill>
                    <a:srgbClr val="E6E6E6"/>
                  </a:solidFill>
                  <a:latin typeface="Arial" panose="020B0604020202020204" pitchFamily="34" charset="0"/>
                  <a:ea typeface="微軟正黑體"/>
                  <a:cs typeface="Arial" panose="020B0604020202020204" pitchFamily="34" charset="0"/>
                  <a:sym typeface="Arial" panose="020B0604020202020204" pitchFamily="34" charset="0"/>
                </a:rPr>
                <a:t>®</a:t>
              </a:r>
              <a:r>
                <a:rPr lang="en-US" altLang="zh-TW" sz="2000" b="1">
                  <a:solidFill>
                    <a:srgbClr val="E6E6E6"/>
                  </a:solidFill>
                  <a:latin typeface="Arial" panose="020B0604020202020204" pitchFamily="34" charset="0"/>
                  <a:ea typeface="微軟正黑體"/>
                  <a:cs typeface="Arial" panose="020B0604020202020204" pitchFamily="34" charset="0"/>
                  <a:sym typeface="Arial" panose="020B0604020202020204" pitchFamily="34" charset="0"/>
                </a:rPr>
                <a:t> Core 13</a:t>
              </a:r>
              <a:r>
                <a:rPr lang="en-US" altLang="zh-TW" sz="2000" b="1" baseline="30000">
                  <a:solidFill>
                    <a:srgbClr val="E6E6E6"/>
                  </a:solidFill>
                  <a:latin typeface="Arial" panose="020B0604020202020204" pitchFamily="34" charset="0"/>
                  <a:ea typeface="微軟正黑體"/>
                  <a:cs typeface="Arial" panose="020B0604020202020204" pitchFamily="34" charset="0"/>
                  <a:sym typeface="Arial" panose="020B0604020202020204" pitchFamily="34" charset="0"/>
                </a:rPr>
                <a:t>th</a:t>
              </a:r>
              <a:r>
                <a:rPr lang="en-US" altLang="zh-TW" sz="2000" b="1">
                  <a:solidFill>
                    <a:srgbClr val="E6E6E6"/>
                  </a:solidFill>
                  <a:latin typeface="Arial" panose="020B0604020202020204" pitchFamily="34" charset="0"/>
                  <a:ea typeface="微軟正黑體"/>
                  <a:cs typeface="Arial" panose="020B0604020202020204" pitchFamily="34" charset="0"/>
                  <a:sym typeface="Arial" panose="020B0604020202020204" pitchFamily="34" charset="0"/>
                </a:rPr>
                <a:t> Gen processor</a:t>
              </a:r>
              <a:endParaRPr lang="zh-TW" altLang="en-US" sz="2000" b="1" kern="1200">
                <a:solidFill>
                  <a:srgbClr val="E6E6E6"/>
                </a:solidFill>
                <a:latin typeface="Arial" panose="020B0604020202020204" pitchFamily="34" charset="0"/>
                <a:ea typeface="微軟正黑體"/>
                <a:cs typeface="Arial" panose="020B0604020202020204" pitchFamily="34" charset="0"/>
                <a:sym typeface="Arial" panose="020B0604020202020204" pitchFamily="34" charset="0"/>
              </a:endParaRPr>
            </a:p>
          </p:txBody>
        </p:sp>
        <p:sp>
          <p:nvSpPr>
            <p:cNvPr id="40" name="文字方塊 39"/>
            <p:cNvSpPr txBox="1"/>
            <p:nvPr/>
          </p:nvSpPr>
          <p:spPr>
            <a:xfrm>
              <a:off x="1897102" y="2533934"/>
              <a:ext cx="3578609" cy="823302"/>
            </a:xfrm>
            <a:prstGeom prst="rect">
              <a:avLst/>
            </a:prstGeom>
            <a:noFill/>
          </p:spPr>
          <p:txBody>
            <a:bodyPr wrap="square" lIns="91440" tIns="45720" rIns="91440" bIns="45720" rtlCol="0" anchor="t">
              <a:spAutoFit/>
            </a:bodyPr>
            <a:lstStyle/>
            <a:p>
              <a:pPr>
                <a:lnSpc>
                  <a:spcPts val="1920"/>
                </a:lnSpc>
                <a:spcBef>
                  <a:spcPts val="2000"/>
                </a:spcBef>
                <a:buClr>
                  <a:prstClr val="black"/>
                </a:buClr>
                <a:buNone/>
                <a:defRPr/>
              </a:pPr>
              <a:r>
                <a:rPr lang="en-US" sz="1600">
                  <a:solidFill>
                    <a:srgbClr val="A7BDD1"/>
                  </a:solidFill>
                  <a:latin typeface="Arial" panose="020B0604020202020204" pitchFamily="34" charset="0"/>
                  <a:ea typeface="微軟正黑體"/>
                  <a:cs typeface="Arial" panose="020B0604020202020204" pitchFamily="34" charset="0"/>
                </a:rPr>
                <a:t>Core™ i3 / i5 </a:t>
              </a:r>
              <a:r>
                <a:rPr lang="en-US" sz="1600">
                  <a:solidFill>
                    <a:srgbClr val="A7BDD1"/>
                  </a:solidFill>
                  <a:latin typeface="Arial" panose="020B0604020202020204" pitchFamily="34" charset="0"/>
                  <a:ea typeface="微軟正黑體"/>
                  <a:cs typeface="Arial" panose="020B0604020202020204" pitchFamily="34" charset="0"/>
                  <a:sym typeface="Arial" panose="020B0604020202020204" pitchFamily="34" charset="0"/>
                </a:rPr>
                <a:t>o</a:t>
              </a:r>
              <a:r>
                <a:rPr lang="en-US" altLang="zh-TW" sz="1600">
                  <a:solidFill>
                    <a:srgbClr val="A7BDD1"/>
                  </a:solidFill>
                  <a:latin typeface="Arial" panose="020B0604020202020204" pitchFamily="34" charset="0"/>
                  <a:ea typeface="微軟正黑體"/>
                  <a:cs typeface="Arial" panose="020B0604020202020204" pitchFamily="34" charset="0"/>
                  <a:sym typeface="Arial" panose="020B0604020202020204" pitchFamily="34" charset="0"/>
                </a:rPr>
                <a:t>ptimizes your content creation and productivity with Intel powerful hybrid architecture</a:t>
              </a:r>
              <a:endParaRPr lang="zh-TW" altLang="en-US" sz="1600">
                <a:solidFill>
                  <a:srgbClr val="A7BDD1"/>
                </a:solidFill>
                <a:latin typeface="Arial" panose="020B0604020202020204" pitchFamily="34" charset="0"/>
                <a:ea typeface="微軟正黑體"/>
                <a:cs typeface="Arial" panose="020B0604020202020204" pitchFamily="34" charset="0"/>
                <a:sym typeface="Arial" panose="020B0604020202020204" pitchFamily="34" charset="0"/>
              </a:endParaRPr>
            </a:p>
          </p:txBody>
        </p:sp>
      </p:grpSp>
      <p:grpSp>
        <p:nvGrpSpPr>
          <p:cNvPr id="47" name="群組 46">
            <a:extLst>
              <a:ext uri="{FF2B5EF4-FFF2-40B4-BE49-F238E27FC236}">
                <a16:creationId xmlns:a16="http://schemas.microsoft.com/office/drawing/2014/main" id="{545E3549-EBF5-D99D-F7BF-652344ECFE1E}"/>
              </a:ext>
            </a:extLst>
          </p:cNvPr>
          <p:cNvGrpSpPr/>
          <p:nvPr/>
        </p:nvGrpSpPr>
        <p:grpSpPr>
          <a:xfrm>
            <a:off x="1708442" y="3644577"/>
            <a:ext cx="4227685" cy="1217856"/>
            <a:chOff x="1897102" y="2139380"/>
            <a:chExt cx="4227685" cy="1217856"/>
          </a:xfrm>
        </p:grpSpPr>
        <p:sp>
          <p:nvSpPr>
            <p:cNvPr id="48" name="文字方塊 47">
              <a:extLst>
                <a:ext uri="{FF2B5EF4-FFF2-40B4-BE49-F238E27FC236}">
                  <a16:creationId xmlns:a16="http://schemas.microsoft.com/office/drawing/2014/main" id="{D36BE946-F35A-B55F-57DA-EC6A89E42622}"/>
                </a:ext>
              </a:extLst>
            </p:cNvPr>
            <p:cNvSpPr txBox="1"/>
            <p:nvPr/>
          </p:nvSpPr>
          <p:spPr>
            <a:xfrm>
              <a:off x="1898227" y="2139380"/>
              <a:ext cx="42265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ltLang="zh-TW" sz="2000" b="1">
                  <a:solidFill>
                    <a:srgbClr val="E6E6E6"/>
                  </a:solidFill>
                  <a:latin typeface="Arial" panose="020B0604020202020204" pitchFamily="34" charset="0"/>
                  <a:ea typeface="微軟正黑體"/>
                  <a:cs typeface="Arial" panose="020B0604020202020204" pitchFamily="34" charset="0"/>
                  <a:sym typeface="Arial" panose="020B0604020202020204" pitchFamily="34" charset="0"/>
                </a:rPr>
                <a:t>Dual</a:t>
              </a:r>
              <a:r>
                <a:rPr lang="zh-TW" altLang="en-US" sz="2000" b="1">
                  <a:solidFill>
                    <a:srgbClr val="E6E6E6"/>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2000" b="1">
                  <a:solidFill>
                    <a:srgbClr val="E6E6E6"/>
                  </a:solidFill>
                  <a:latin typeface="Arial" panose="020B0604020202020204" pitchFamily="34" charset="0"/>
                  <a:ea typeface="微軟正黑體"/>
                  <a:cs typeface="Arial" panose="020B0604020202020204" pitchFamily="34" charset="0"/>
                  <a:sym typeface="Arial" panose="020B0604020202020204" pitchFamily="34" charset="0"/>
                </a:rPr>
                <a:t>Thunderbolt 4 </a:t>
              </a:r>
              <a:endParaRPr lang="zh-TW" altLang="en-US" sz="2000" b="1">
                <a:solidFill>
                  <a:srgbClr val="E6E6E6"/>
                </a:solidFill>
                <a:latin typeface="Arial" panose="020B0604020202020204" pitchFamily="34" charset="0"/>
                <a:ea typeface="微軟正黑體"/>
                <a:cs typeface="Arial" panose="020B0604020202020204" pitchFamily="34" charset="0"/>
                <a:sym typeface="Arial" panose="020B0604020202020204" pitchFamily="34" charset="0"/>
              </a:endParaRPr>
            </a:p>
          </p:txBody>
        </p:sp>
        <p:sp>
          <p:nvSpPr>
            <p:cNvPr id="49" name="文字方塊 48">
              <a:extLst>
                <a:ext uri="{FF2B5EF4-FFF2-40B4-BE49-F238E27FC236}">
                  <a16:creationId xmlns:a16="http://schemas.microsoft.com/office/drawing/2014/main" id="{B3C5D8EF-FEC6-21B2-25A8-67D60B45305B}"/>
                </a:ext>
              </a:extLst>
            </p:cNvPr>
            <p:cNvSpPr txBox="1"/>
            <p:nvPr/>
          </p:nvSpPr>
          <p:spPr>
            <a:xfrm>
              <a:off x="1897102" y="2533934"/>
              <a:ext cx="3578609" cy="823302"/>
            </a:xfrm>
            <a:prstGeom prst="rect">
              <a:avLst/>
            </a:prstGeom>
            <a:noFill/>
          </p:spPr>
          <p:txBody>
            <a:bodyPr wrap="square" rtlCol="0" anchor="t">
              <a:spAutoFit/>
            </a:bodyPr>
            <a:lstStyle/>
            <a:p>
              <a:pPr>
                <a:lnSpc>
                  <a:spcPts val="1920"/>
                </a:lnSpc>
                <a:spcBef>
                  <a:spcPts val="2000"/>
                </a:spcBef>
                <a:buClr>
                  <a:prstClr val="black"/>
                </a:buClr>
                <a:buNone/>
                <a:defRPr/>
              </a:pPr>
              <a:r>
                <a:rPr lang="en-US" altLang="zh-TW" sz="1600">
                  <a:solidFill>
                    <a:srgbClr val="A7BDD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Provides two Thunderbolt 4 ports to support high transfer speeds so you can focus more on content creation</a:t>
              </a:r>
              <a:endParaRPr lang="zh-TW" altLang="en-US" sz="1600">
                <a:solidFill>
                  <a:srgbClr val="A7BDD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50" name="群組 49">
            <a:extLst>
              <a:ext uri="{FF2B5EF4-FFF2-40B4-BE49-F238E27FC236}">
                <a16:creationId xmlns:a16="http://schemas.microsoft.com/office/drawing/2014/main" id="{A65B2B90-BDEC-6D27-4136-1C3CE0D473D1}"/>
              </a:ext>
            </a:extLst>
          </p:cNvPr>
          <p:cNvGrpSpPr/>
          <p:nvPr/>
        </p:nvGrpSpPr>
        <p:grpSpPr>
          <a:xfrm>
            <a:off x="1708442" y="5212551"/>
            <a:ext cx="4227685" cy="1447150"/>
            <a:chOff x="1897102" y="2139380"/>
            <a:chExt cx="4227685" cy="1447150"/>
          </a:xfrm>
        </p:grpSpPr>
        <p:sp>
          <p:nvSpPr>
            <p:cNvPr id="51" name="文字方塊 50">
              <a:extLst>
                <a:ext uri="{FF2B5EF4-FFF2-40B4-BE49-F238E27FC236}">
                  <a16:creationId xmlns:a16="http://schemas.microsoft.com/office/drawing/2014/main" id="{82F1D283-3417-01A0-416B-9B396E4BD848}"/>
                </a:ext>
              </a:extLst>
            </p:cNvPr>
            <p:cNvSpPr txBox="1"/>
            <p:nvPr/>
          </p:nvSpPr>
          <p:spPr>
            <a:xfrm>
              <a:off x="1898227" y="2139380"/>
              <a:ext cx="42265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377">
                <a:buClr>
                  <a:prstClr val="black"/>
                </a:buClr>
                <a:buSzPts val="935"/>
                <a:defRPr/>
              </a:pP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Compact and metal chassis design</a:t>
              </a:r>
            </a:p>
          </p:txBody>
        </p:sp>
        <p:sp>
          <p:nvSpPr>
            <p:cNvPr id="52" name="文字方塊 51">
              <a:extLst>
                <a:ext uri="{FF2B5EF4-FFF2-40B4-BE49-F238E27FC236}">
                  <a16:creationId xmlns:a16="http://schemas.microsoft.com/office/drawing/2014/main" id="{0029D986-F304-09DF-1647-2D358C8B2A77}"/>
                </a:ext>
              </a:extLst>
            </p:cNvPr>
            <p:cNvSpPr txBox="1"/>
            <p:nvPr/>
          </p:nvSpPr>
          <p:spPr>
            <a:xfrm>
              <a:off x="1897102" y="2533934"/>
              <a:ext cx="3755228" cy="1052596"/>
            </a:xfrm>
            <a:prstGeom prst="rect">
              <a:avLst/>
            </a:prstGeom>
            <a:noFill/>
          </p:spPr>
          <p:txBody>
            <a:bodyPr wrap="square" lIns="91440" tIns="45720" rIns="91440" bIns="45720" rtlCol="0" anchor="t">
              <a:spAutoFit/>
            </a:bodyPr>
            <a:lstStyle/>
            <a:p>
              <a:pPr>
                <a:lnSpc>
                  <a:spcPct val="130000"/>
                </a:lnSpc>
                <a:spcBef>
                  <a:spcPts val="800"/>
                </a:spcBef>
                <a:buClr>
                  <a:srgbClr val="F4D088"/>
                </a:buClr>
                <a:buSzPct val="100000"/>
                <a:defRPr/>
              </a:pPr>
              <a:r>
                <a:rPr lang="en-US" altLang="zh-TW" sz="1600">
                  <a:solidFill>
                    <a:srgbClr val="A7BDD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 compact and silver metal chassis design can better fit into your working environment.</a:t>
              </a:r>
              <a:endParaRPr lang="en-US" altLang="zh-TW" sz="1600">
                <a:solidFill>
                  <a:srgbClr val="A7BDD1"/>
                </a:solidFill>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53" name="群組 52">
            <a:extLst>
              <a:ext uri="{FF2B5EF4-FFF2-40B4-BE49-F238E27FC236}">
                <a16:creationId xmlns:a16="http://schemas.microsoft.com/office/drawing/2014/main" id="{FD42F570-EA99-ECF9-D663-5A785E7E8475}"/>
              </a:ext>
            </a:extLst>
          </p:cNvPr>
          <p:cNvGrpSpPr/>
          <p:nvPr/>
        </p:nvGrpSpPr>
        <p:grpSpPr>
          <a:xfrm>
            <a:off x="7070390" y="3710054"/>
            <a:ext cx="4805575" cy="954131"/>
            <a:chOff x="1897102" y="2139380"/>
            <a:chExt cx="4805575" cy="954131"/>
          </a:xfrm>
        </p:grpSpPr>
        <p:sp>
          <p:nvSpPr>
            <p:cNvPr id="54" name="文字方塊 53">
              <a:extLst>
                <a:ext uri="{FF2B5EF4-FFF2-40B4-BE49-F238E27FC236}">
                  <a16:creationId xmlns:a16="http://schemas.microsoft.com/office/drawing/2014/main" id="{EAB6BA61-CE70-7449-19A2-3C85FA6D97FB}"/>
                </a:ext>
              </a:extLst>
            </p:cNvPr>
            <p:cNvSpPr txBox="1"/>
            <p:nvPr/>
          </p:nvSpPr>
          <p:spPr>
            <a:xfrm>
              <a:off x="1898227" y="2139380"/>
              <a:ext cx="480445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ltLang="zh-TW" sz="2000" b="1" kern="1200">
                  <a:solidFill>
                    <a:srgbClr val="E6E6E6"/>
                  </a:solidFill>
                  <a:latin typeface="Arial" panose="020B0604020202020204" pitchFamily="34" charset="0"/>
                  <a:ea typeface="微軟正黑體"/>
                  <a:cs typeface="Arial" panose="020B0604020202020204" pitchFamily="34" charset="0"/>
                  <a:sym typeface="Arial" panose="020B0604020202020204" pitchFamily="34" charset="0"/>
                </a:rPr>
                <a:t>1 x 10GBASE-T &amp; 1 x 2.5GbE</a:t>
              </a:r>
            </a:p>
          </p:txBody>
        </p:sp>
        <p:sp>
          <p:nvSpPr>
            <p:cNvPr id="55" name="文字方塊 54">
              <a:extLst>
                <a:ext uri="{FF2B5EF4-FFF2-40B4-BE49-F238E27FC236}">
                  <a16:creationId xmlns:a16="http://schemas.microsoft.com/office/drawing/2014/main" id="{85484687-245D-2628-2FC4-CCE3BE9DA9BB}"/>
                </a:ext>
              </a:extLst>
            </p:cNvPr>
            <p:cNvSpPr txBox="1"/>
            <p:nvPr/>
          </p:nvSpPr>
          <p:spPr>
            <a:xfrm>
              <a:off x="1897102" y="2533934"/>
              <a:ext cx="4699075" cy="559577"/>
            </a:xfrm>
            <a:prstGeom prst="rect">
              <a:avLst/>
            </a:prstGeom>
            <a:noFill/>
          </p:spPr>
          <p:txBody>
            <a:bodyPr wrap="square" rtlCol="0" anchor="t">
              <a:spAutoFit/>
            </a:bodyPr>
            <a:lstStyle/>
            <a:p>
              <a:pPr>
                <a:lnSpc>
                  <a:spcPts val="1920"/>
                </a:lnSpc>
                <a:spcBef>
                  <a:spcPts val="2000"/>
                </a:spcBef>
                <a:buClr>
                  <a:prstClr val="black"/>
                </a:buClr>
                <a:buNone/>
                <a:defRPr/>
              </a:pPr>
              <a:r>
                <a:rPr lang="en-US" altLang="zh-TW" sz="1400">
                  <a:solidFill>
                    <a:srgbClr val="A7BDD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Provides 10GbE / 2.5GbE LAN ports to help you enjoy a smooth data transmission experience</a:t>
              </a:r>
              <a:endParaRPr lang="zh-TW" altLang="en-US" sz="1400">
                <a:solidFill>
                  <a:srgbClr val="A7BDD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59" name="群組 58">
            <a:extLst>
              <a:ext uri="{FF2B5EF4-FFF2-40B4-BE49-F238E27FC236}">
                <a16:creationId xmlns:a16="http://schemas.microsoft.com/office/drawing/2014/main" id="{AFF63362-CFD2-FD79-DC77-181698943016}"/>
              </a:ext>
            </a:extLst>
          </p:cNvPr>
          <p:cNvGrpSpPr/>
          <p:nvPr/>
        </p:nvGrpSpPr>
        <p:grpSpPr>
          <a:xfrm>
            <a:off x="7030281" y="2119459"/>
            <a:ext cx="5042045" cy="1181132"/>
            <a:chOff x="1861503" y="2176104"/>
            <a:chExt cx="5042045" cy="1181132"/>
          </a:xfrm>
        </p:grpSpPr>
        <p:sp>
          <p:nvSpPr>
            <p:cNvPr id="60" name="文字方塊 59">
              <a:extLst>
                <a:ext uri="{FF2B5EF4-FFF2-40B4-BE49-F238E27FC236}">
                  <a16:creationId xmlns:a16="http://schemas.microsoft.com/office/drawing/2014/main" id="{73FDDF97-5AD0-5DCB-E349-039F94CF3F83}"/>
                </a:ext>
              </a:extLst>
            </p:cNvPr>
            <p:cNvSpPr txBox="1"/>
            <p:nvPr/>
          </p:nvSpPr>
          <p:spPr>
            <a:xfrm>
              <a:off x="1861503" y="2176104"/>
              <a:ext cx="50420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rgbClr val="F4D088"/>
                </a:buClr>
                <a:buSzPct val="100000"/>
              </a:pPr>
              <a:r>
                <a:rPr lang="en-US" altLang="zh-CN" sz="2000" b="1">
                  <a:solidFill>
                    <a:srgbClr val="E6E6E6"/>
                  </a:solidFill>
                  <a:latin typeface="Arial" panose="020B0604020202020204" pitchFamily="34" charset="0"/>
                  <a:ea typeface="微軟正黑體"/>
                  <a:cs typeface="Arial" panose="020B0604020202020204" pitchFamily="34" charset="0"/>
                </a:rPr>
                <a:t>5 x E1.S </a:t>
              </a:r>
              <a:r>
                <a:rPr lang="en-US" altLang="zh-TW" sz="2000" b="1">
                  <a:solidFill>
                    <a:srgbClr val="E6E6E6"/>
                  </a:solidFill>
                  <a:latin typeface="Arial" panose="020B0604020202020204" pitchFamily="34" charset="0"/>
                  <a:ea typeface="微軟正黑體"/>
                  <a:cs typeface="Arial" panose="020B0604020202020204" pitchFamily="34" charset="0"/>
                </a:rPr>
                <a:t>(preinstalled M.2 adapter)</a:t>
              </a:r>
              <a:r>
                <a:rPr lang="zh-TW" altLang="en-US" sz="2000" b="1">
                  <a:solidFill>
                    <a:srgbClr val="E6E6E6"/>
                  </a:solidFill>
                  <a:latin typeface="Arial" panose="020B0604020202020204" pitchFamily="34" charset="0"/>
                  <a:ea typeface="微軟正黑體"/>
                  <a:cs typeface="Arial" panose="020B0604020202020204" pitchFamily="34" charset="0"/>
                </a:rPr>
                <a:t> </a:t>
              </a:r>
              <a:r>
                <a:rPr lang="en-US" altLang="zh-TW" sz="2000" b="1">
                  <a:solidFill>
                    <a:srgbClr val="E6E6E6"/>
                  </a:solidFill>
                  <a:latin typeface="Arial" panose="020B0604020202020204" pitchFamily="34" charset="0"/>
                  <a:ea typeface="微軟正黑體"/>
                  <a:cs typeface="Arial" panose="020B0604020202020204" pitchFamily="34" charset="0"/>
                </a:rPr>
                <a:t>slots</a:t>
              </a:r>
              <a:r>
                <a:rPr lang="en-US" altLang="zh-CN" sz="2000" b="1">
                  <a:solidFill>
                    <a:srgbClr val="E6E6E6"/>
                  </a:solidFill>
                  <a:latin typeface="Arial" panose="020B0604020202020204" pitchFamily="34" charset="0"/>
                  <a:ea typeface="微軟正黑體"/>
                  <a:cs typeface="Arial" panose="020B0604020202020204" pitchFamily="34" charset="0"/>
                </a:rPr>
                <a:t> </a:t>
              </a:r>
            </a:p>
          </p:txBody>
        </p:sp>
        <p:sp>
          <p:nvSpPr>
            <p:cNvPr id="61" name="文字方塊 60">
              <a:extLst>
                <a:ext uri="{FF2B5EF4-FFF2-40B4-BE49-F238E27FC236}">
                  <a16:creationId xmlns:a16="http://schemas.microsoft.com/office/drawing/2014/main" id="{0A362F23-F8EB-4C0B-B683-C5ACF7EED3E7}"/>
                </a:ext>
              </a:extLst>
            </p:cNvPr>
            <p:cNvSpPr txBox="1"/>
            <p:nvPr/>
          </p:nvSpPr>
          <p:spPr>
            <a:xfrm>
              <a:off x="1897101" y="2533934"/>
              <a:ext cx="4858266" cy="823302"/>
            </a:xfrm>
            <a:prstGeom prst="rect">
              <a:avLst/>
            </a:prstGeom>
            <a:noFill/>
          </p:spPr>
          <p:txBody>
            <a:bodyPr wrap="square" rtlCol="0" anchor="t">
              <a:spAutoFit/>
            </a:bodyPr>
            <a:lstStyle/>
            <a:p>
              <a:pPr>
                <a:lnSpc>
                  <a:spcPts val="1920"/>
                </a:lnSpc>
                <a:spcBef>
                  <a:spcPts val="2000"/>
                </a:spcBef>
                <a:buClr>
                  <a:prstClr val="black"/>
                </a:buClr>
                <a:buNone/>
                <a:defRPr/>
              </a:pPr>
              <a:r>
                <a:rPr lang="en-US" altLang="zh-TW" sz="1600">
                  <a:solidFill>
                    <a:srgbClr val="A7BDD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Provides 5 of E1.S PCIe SSD slots, supporting up to 15mm E1.S. Five of M.2 adapters are included to support M.2 2280 </a:t>
              </a:r>
              <a:r>
                <a:rPr lang="en-US" altLang="zh-TW" sz="1600" err="1">
                  <a:solidFill>
                    <a:srgbClr val="A7BDD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NVMe</a:t>
              </a:r>
              <a:r>
                <a:rPr lang="en-US" altLang="zh-TW" sz="1600">
                  <a:solidFill>
                    <a:srgbClr val="A7BDD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SSD</a:t>
              </a:r>
              <a:endParaRPr lang="en-US" altLang="zh-TW" sz="1600" kern="1200">
                <a:solidFill>
                  <a:srgbClr val="A7BDD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66" name="群組 65">
            <a:extLst>
              <a:ext uri="{FF2B5EF4-FFF2-40B4-BE49-F238E27FC236}">
                <a16:creationId xmlns:a16="http://schemas.microsoft.com/office/drawing/2014/main" id="{FD42F570-EA99-ECF9-D663-5A785E7E8475}"/>
              </a:ext>
            </a:extLst>
          </p:cNvPr>
          <p:cNvGrpSpPr/>
          <p:nvPr/>
        </p:nvGrpSpPr>
        <p:grpSpPr>
          <a:xfrm>
            <a:off x="7070952" y="5212551"/>
            <a:ext cx="4805575" cy="1217856"/>
            <a:chOff x="1897102" y="2139380"/>
            <a:chExt cx="4805575" cy="1217856"/>
          </a:xfrm>
        </p:grpSpPr>
        <p:sp>
          <p:nvSpPr>
            <p:cNvPr id="67" name="文字方塊 66">
              <a:extLst>
                <a:ext uri="{FF2B5EF4-FFF2-40B4-BE49-F238E27FC236}">
                  <a16:creationId xmlns:a16="http://schemas.microsoft.com/office/drawing/2014/main" id="{EAB6BA61-CE70-7449-19A2-3C85FA6D97FB}"/>
                </a:ext>
              </a:extLst>
            </p:cNvPr>
            <p:cNvSpPr txBox="1"/>
            <p:nvPr/>
          </p:nvSpPr>
          <p:spPr>
            <a:xfrm>
              <a:off x="1898227" y="2139380"/>
              <a:ext cx="480445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ltLang="zh-TW" sz="2000" b="1" kern="1200">
                  <a:solidFill>
                    <a:srgbClr val="E6E6E6"/>
                  </a:solidFill>
                  <a:latin typeface="Arial" panose="020B0604020202020204" pitchFamily="34" charset="0"/>
                  <a:ea typeface="微軟正黑體"/>
                  <a:cs typeface="Arial" panose="020B0604020202020204" pitchFamily="34" charset="0"/>
                  <a:sym typeface="Arial" panose="020B0604020202020204" pitchFamily="34" charset="0"/>
                </a:rPr>
                <a:t>USB</a:t>
              </a:r>
              <a:r>
                <a:rPr lang="zh-TW" altLang="en-US" sz="2000" b="1" kern="1200">
                  <a:solidFill>
                    <a:srgbClr val="E6E6E6"/>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2000" b="1">
                  <a:solidFill>
                    <a:srgbClr val="E6E6E6"/>
                  </a:solidFill>
                  <a:latin typeface="Arial" panose="020B0604020202020204" pitchFamily="34" charset="0"/>
                  <a:ea typeface="微軟正黑體"/>
                  <a:cs typeface="Arial" panose="020B0604020202020204" pitchFamily="34" charset="0"/>
                  <a:sym typeface="Arial" panose="020B0604020202020204" pitchFamily="34" charset="0"/>
                </a:rPr>
                <a:t>One-Touch-Copy button</a:t>
              </a:r>
              <a:endParaRPr lang="en-US" altLang="zh-TW" sz="2000" b="1" kern="1200">
                <a:solidFill>
                  <a:srgbClr val="E6E6E6"/>
                </a:solidFill>
                <a:latin typeface="Arial" panose="020B0604020202020204" pitchFamily="34" charset="0"/>
                <a:ea typeface="微軟正黑體"/>
                <a:cs typeface="Arial" panose="020B0604020202020204" pitchFamily="34" charset="0"/>
                <a:sym typeface="Arial" panose="020B0604020202020204" pitchFamily="34" charset="0"/>
              </a:endParaRPr>
            </a:p>
          </p:txBody>
        </p:sp>
        <p:sp>
          <p:nvSpPr>
            <p:cNvPr id="68" name="文字方塊 67">
              <a:extLst>
                <a:ext uri="{FF2B5EF4-FFF2-40B4-BE49-F238E27FC236}">
                  <a16:creationId xmlns:a16="http://schemas.microsoft.com/office/drawing/2014/main" id="{85484687-245D-2628-2FC4-CCE3BE9DA9BB}"/>
                </a:ext>
              </a:extLst>
            </p:cNvPr>
            <p:cNvSpPr txBox="1"/>
            <p:nvPr/>
          </p:nvSpPr>
          <p:spPr>
            <a:xfrm>
              <a:off x="1897102" y="2533934"/>
              <a:ext cx="3578609" cy="823302"/>
            </a:xfrm>
            <a:prstGeom prst="rect">
              <a:avLst/>
            </a:prstGeom>
            <a:noFill/>
          </p:spPr>
          <p:txBody>
            <a:bodyPr wrap="square" lIns="91440" tIns="45720" rIns="91440" bIns="45720" rtlCol="0" anchor="t">
              <a:spAutoFit/>
            </a:bodyPr>
            <a:lstStyle/>
            <a:p>
              <a:pPr>
                <a:lnSpc>
                  <a:spcPts val="1920"/>
                </a:lnSpc>
                <a:spcBef>
                  <a:spcPts val="2000"/>
                </a:spcBef>
                <a:buClr>
                  <a:prstClr val="black"/>
                </a:buClr>
                <a:buNone/>
                <a:defRPr/>
              </a:pPr>
              <a:r>
                <a:rPr lang="en-US" altLang="zh-TW" sz="1400">
                  <a:solidFill>
                    <a:srgbClr val="A7BDD1"/>
                  </a:solidFill>
                  <a:latin typeface="Arial" panose="020B0604020202020204" pitchFamily="34" charset="0"/>
                  <a:ea typeface="微軟正黑體"/>
                  <a:cs typeface="Arial" panose="020B0604020202020204" pitchFamily="34" charset="0"/>
                  <a:sym typeface="Arial" panose="020B0604020202020204" pitchFamily="34" charset="0"/>
                </a:rPr>
                <a:t>Provides USB One-Touch-Copy button, allowing you to easily copy files in the USB folder to the NAS</a:t>
              </a:r>
              <a:endParaRPr lang="zh-TW" altLang="en-US" sz="1400">
                <a:solidFill>
                  <a:srgbClr val="A7BDD1"/>
                </a:solidFill>
                <a:latin typeface="Arial" panose="020B0604020202020204" pitchFamily="34" charset="0"/>
                <a:ea typeface="微軟正黑體"/>
                <a:cs typeface="Arial" panose="020B0604020202020204" pitchFamily="34" charset="0"/>
                <a:sym typeface="Arial" panose="020B0604020202020204" pitchFamily="34" charset="0"/>
              </a:endParaRPr>
            </a:p>
          </p:txBody>
        </p:sp>
      </p:grpSp>
      <p:pic>
        <p:nvPicPr>
          <p:cNvPr id="39" name="圖形 38">
            <a:extLst>
              <a:ext uri="{FF2B5EF4-FFF2-40B4-BE49-F238E27FC236}">
                <a16:creationId xmlns:a16="http://schemas.microsoft.com/office/drawing/2014/main" id="{B8DC5C90-5B7B-DBF3-F880-01329144D6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9310" y="2298178"/>
            <a:ext cx="781050" cy="781050"/>
          </a:xfrm>
          <a:prstGeom prst="rect">
            <a:avLst/>
          </a:prstGeom>
        </p:spPr>
      </p:pic>
      <p:pic>
        <p:nvPicPr>
          <p:cNvPr id="43" name="圖形 42">
            <a:extLst>
              <a:ext uri="{FF2B5EF4-FFF2-40B4-BE49-F238E27FC236}">
                <a16:creationId xmlns:a16="http://schemas.microsoft.com/office/drawing/2014/main" id="{43C1F247-341F-08C5-3AC5-A5BD03E17A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9943" y="3973033"/>
            <a:ext cx="567102" cy="690833"/>
          </a:xfrm>
          <a:prstGeom prst="rect">
            <a:avLst/>
          </a:prstGeom>
        </p:spPr>
      </p:pic>
      <p:pic>
        <p:nvPicPr>
          <p:cNvPr id="56" name="圖形 55">
            <a:extLst>
              <a:ext uri="{FF2B5EF4-FFF2-40B4-BE49-F238E27FC236}">
                <a16:creationId xmlns:a16="http://schemas.microsoft.com/office/drawing/2014/main" id="{79E0B7CD-F4E5-9FFA-612A-F3676DAB68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9258" y="5561290"/>
            <a:ext cx="664553" cy="625461"/>
          </a:xfrm>
          <a:prstGeom prst="rect">
            <a:avLst/>
          </a:prstGeom>
        </p:spPr>
      </p:pic>
      <p:pic>
        <p:nvPicPr>
          <p:cNvPr id="64" name="圖形 63">
            <a:extLst>
              <a:ext uri="{FF2B5EF4-FFF2-40B4-BE49-F238E27FC236}">
                <a16:creationId xmlns:a16="http://schemas.microsoft.com/office/drawing/2014/main" id="{97A8B917-FFEB-23C5-602E-6BA0B9D315E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63654" y="4103948"/>
            <a:ext cx="668723" cy="486344"/>
          </a:xfrm>
          <a:prstGeom prst="rect">
            <a:avLst/>
          </a:prstGeom>
        </p:spPr>
      </p:pic>
      <p:pic>
        <p:nvPicPr>
          <p:cNvPr id="69" name="圖形 68">
            <a:extLst>
              <a:ext uri="{FF2B5EF4-FFF2-40B4-BE49-F238E27FC236}">
                <a16:creationId xmlns:a16="http://schemas.microsoft.com/office/drawing/2014/main" id="{8513F368-8265-1BE4-8C39-0AE9135019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00088" y="5549137"/>
            <a:ext cx="798339" cy="712364"/>
          </a:xfrm>
          <a:prstGeom prst="rect">
            <a:avLst/>
          </a:prstGeom>
        </p:spPr>
      </p:pic>
      <p:pic>
        <p:nvPicPr>
          <p:cNvPr id="3" name="圖形 2">
            <a:extLst>
              <a:ext uri="{FF2B5EF4-FFF2-40B4-BE49-F238E27FC236}">
                <a16:creationId xmlns:a16="http://schemas.microsoft.com/office/drawing/2014/main" id="{D072A6F0-7198-FB2F-5BBB-F6E417D5402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900088" y="2378409"/>
            <a:ext cx="783695" cy="685733"/>
          </a:xfrm>
          <a:prstGeom prst="rect">
            <a:avLst/>
          </a:prstGeom>
        </p:spPr>
      </p:pic>
    </p:spTree>
    <p:extLst>
      <p:ext uri="{BB962C8B-B14F-4D97-AF65-F5344CB8AC3E}">
        <p14:creationId xmlns:p14="http://schemas.microsoft.com/office/powerpoint/2010/main" val="301696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B81B7ED6-8761-6DA5-D654-0543AA6A7B1A}"/>
              </a:ext>
            </a:extLst>
          </p:cNvPr>
          <p:cNvSpPr txBox="1"/>
          <p:nvPr/>
        </p:nvSpPr>
        <p:spPr>
          <a:xfrm>
            <a:off x="1" y="204232"/>
            <a:ext cx="12191999" cy="1569660"/>
          </a:xfrm>
          <a:prstGeom prst="rect">
            <a:avLst/>
          </a:prstGeom>
          <a:noFill/>
        </p:spPr>
        <p:txBody>
          <a:bodyPr wrap="square" lIns="91440" tIns="45720" rIns="91440" bIns="45720" rtlCol="0" anchor="t">
            <a:spAutoFit/>
          </a:bodyPr>
          <a:lstStyle/>
          <a:p>
            <a:pPr algn="ctr"/>
            <a:r>
              <a:rPr lang="en-US" altLang="zh-TW" sz="4800" b="1">
                <a:solidFill>
                  <a:srgbClr val="E1BA87"/>
                </a:solidFill>
                <a:latin typeface="Arial" panose="020B0604020202020204" pitchFamily="34" charset="0"/>
                <a:ea typeface="微軟正黑體"/>
                <a:cs typeface="Arial" panose="020B0604020202020204" pitchFamily="34" charset="0"/>
                <a:sym typeface="+mn-lt"/>
              </a:rPr>
              <a:t>Switch NAS Operating Systems between</a:t>
            </a:r>
          </a:p>
          <a:p>
            <a:pPr algn="ctr"/>
            <a:r>
              <a:rPr lang="en-US" altLang="zh-TW" sz="4800" b="1" err="1">
                <a:solidFill>
                  <a:srgbClr val="E1BA87"/>
                </a:solidFill>
                <a:latin typeface="Arial" panose="020B0604020202020204" pitchFamily="34" charset="0"/>
                <a:ea typeface="微軟正黑體"/>
                <a:cs typeface="Arial" panose="020B0604020202020204" pitchFamily="34" charset="0"/>
                <a:sym typeface="+mn-lt"/>
              </a:rPr>
              <a:t>QuTS</a:t>
            </a:r>
            <a:r>
              <a:rPr lang="en-US" altLang="zh-TW" sz="4800" b="1">
                <a:solidFill>
                  <a:srgbClr val="E1BA87"/>
                </a:solidFill>
                <a:latin typeface="Arial" panose="020B0604020202020204" pitchFamily="34" charset="0"/>
                <a:ea typeface="微軟正黑體"/>
                <a:cs typeface="Arial" panose="020B0604020202020204" pitchFamily="34" charset="0"/>
                <a:sym typeface="+mn-lt"/>
              </a:rPr>
              <a:t> hero and QTS during Setup</a:t>
            </a:r>
          </a:p>
        </p:txBody>
      </p:sp>
      <p:sp>
        <p:nvSpPr>
          <p:cNvPr id="2" name="矩形 1">
            <a:extLst>
              <a:ext uri="{FF2B5EF4-FFF2-40B4-BE49-F238E27FC236}">
                <a16:creationId xmlns:a16="http://schemas.microsoft.com/office/drawing/2014/main" id="{6BABA2F5-0193-63FE-7958-3E02C1B00DBB}"/>
              </a:ext>
            </a:extLst>
          </p:cNvPr>
          <p:cNvSpPr/>
          <p:nvPr/>
        </p:nvSpPr>
        <p:spPr>
          <a:xfrm>
            <a:off x="274709" y="2037082"/>
            <a:ext cx="4324077" cy="1368275"/>
          </a:xfrm>
          <a:prstGeom prst="rect">
            <a:avLst/>
          </a:prstGeom>
        </p:spPr>
        <p:txBody>
          <a:bodyPr vert="horz" lIns="121920" tIns="60960" rIns="121920" bIns="60960" rtlCol="0" anchor="t">
            <a:noAutofit/>
          </a:bodyPr>
          <a:lstStyle/>
          <a:p>
            <a:pPr defTabSz="1219170" fontAlgn="base">
              <a:lnSpc>
                <a:spcPts val="2800"/>
              </a:lnSpc>
              <a:buClr>
                <a:srgbClr val="000000"/>
              </a:buClr>
            </a:pPr>
            <a:r>
              <a:rPr lang="en-US" altLang="zh-TW" sz="1600" kern="0">
                <a:solidFill>
                  <a:schemeClr val="bg1"/>
                </a:solidFill>
                <a:latin typeface="Arial"/>
                <a:ea typeface="微軟正黑體"/>
                <a:cs typeface="Arial"/>
                <a:sym typeface="+mn-lt"/>
              </a:rPr>
              <a:t>TBS-h574TX is shipped with the </a:t>
            </a:r>
            <a:r>
              <a:rPr lang="en-US" altLang="zh-TW" sz="1600" kern="0" err="1">
                <a:solidFill>
                  <a:schemeClr val="bg1"/>
                </a:solidFill>
                <a:latin typeface="Arial"/>
                <a:ea typeface="微軟正黑體"/>
                <a:cs typeface="Arial"/>
                <a:sym typeface="+mn-lt"/>
              </a:rPr>
              <a:t>QuTS</a:t>
            </a:r>
            <a:r>
              <a:rPr lang="en-US" altLang="zh-TW" sz="1600" kern="0">
                <a:solidFill>
                  <a:schemeClr val="bg1"/>
                </a:solidFill>
                <a:latin typeface="Arial"/>
                <a:ea typeface="微軟正黑體"/>
                <a:cs typeface="Arial"/>
                <a:sym typeface="+mn-lt"/>
              </a:rPr>
              <a:t> hero operating system. And also supports QTS - QNAP’s standard NAS operating system – that provides performance, efficient memory utilization</a:t>
            </a:r>
            <a:endParaRPr lang="en-US" altLang="zh-TW" sz="1600" kern="0">
              <a:solidFill>
                <a:schemeClr val="bg1"/>
              </a:solidFill>
              <a:latin typeface="Arial"/>
              <a:ea typeface="微軟正黑體"/>
              <a:cs typeface="Arial"/>
            </a:endParaRPr>
          </a:p>
        </p:txBody>
      </p:sp>
      <p:sp>
        <p:nvSpPr>
          <p:cNvPr id="13" name="矩形: 圓角 12">
            <a:extLst>
              <a:ext uri="{FF2B5EF4-FFF2-40B4-BE49-F238E27FC236}">
                <a16:creationId xmlns:a16="http://schemas.microsoft.com/office/drawing/2014/main" id="{CAAB2511-344A-6FFA-89EF-4EBBE2BCBBED}"/>
              </a:ext>
            </a:extLst>
          </p:cNvPr>
          <p:cNvSpPr/>
          <p:nvPr/>
        </p:nvSpPr>
        <p:spPr>
          <a:xfrm>
            <a:off x="382186" y="4655574"/>
            <a:ext cx="905888" cy="307615"/>
          </a:xfrm>
          <a:prstGeom prst="roundRect">
            <a:avLst>
              <a:gd name="adj" fmla="val 50000"/>
            </a:avLst>
          </a:prstGeom>
          <a:gradFill>
            <a:gsLst>
              <a:gs pos="0">
                <a:srgbClr val="D2994C"/>
              </a:gs>
              <a:gs pos="100000">
                <a:srgbClr val="4D3413"/>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600" b="1">
                <a:latin typeface="Arial" panose="020B0604020202020204" pitchFamily="34" charset="0"/>
                <a:ea typeface="微軟正黑體" panose="020B0604030504040204" pitchFamily="34" charset="-120"/>
                <a:cs typeface="Arial" panose="020B0604020202020204" pitchFamily="34" charset="0"/>
              </a:rPr>
              <a:t>Note</a:t>
            </a:r>
            <a:endParaRPr lang="zh-TW" altLang="en-US" sz="1600" b="1">
              <a:latin typeface="Arial" panose="020B0604020202020204" pitchFamily="34" charset="0"/>
              <a:ea typeface="微軟正黑體" panose="020B0604030504040204" pitchFamily="34" charset="-120"/>
              <a:cs typeface="Arial" panose="020B0604020202020204" pitchFamily="34" charset="0"/>
            </a:endParaRPr>
          </a:p>
        </p:txBody>
      </p:sp>
      <p:pic>
        <p:nvPicPr>
          <p:cNvPr id="14" name="圖片 13" descr="一張含有 文字, 螢幕擷取畫面, 設計 的圖片&#10;&#10;自動產生的描述">
            <a:extLst>
              <a:ext uri="{FF2B5EF4-FFF2-40B4-BE49-F238E27FC236}">
                <a16:creationId xmlns:a16="http://schemas.microsoft.com/office/drawing/2014/main" id="{DC69DE7B-0BB5-D41C-B729-D4E897008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1810" y="2037082"/>
            <a:ext cx="6950188" cy="4373479"/>
          </a:xfrm>
          <a:prstGeom prst="rect">
            <a:avLst/>
          </a:prstGeom>
          <a:effectLst>
            <a:reflection blurRad="165100" stA="50000" endA="300" endPos="55500" dist="50800" dir="5400000" sy="-100000" algn="bl" rotWithShape="0"/>
          </a:effectLst>
        </p:spPr>
      </p:pic>
      <p:sp>
        <p:nvSpPr>
          <p:cNvPr id="3" name="矩形 2"/>
          <p:cNvSpPr/>
          <p:nvPr/>
        </p:nvSpPr>
        <p:spPr>
          <a:xfrm>
            <a:off x="334830" y="5026689"/>
            <a:ext cx="4585468" cy="738664"/>
          </a:xfrm>
          <a:prstGeom prst="rect">
            <a:avLst/>
          </a:prstGeom>
        </p:spPr>
        <p:txBody>
          <a:bodyPr wrap="square">
            <a:spAutoFit/>
          </a:bodyPr>
          <a:lstStyle/>
          <a:p>
            <a:r>
              <a:rPr lang="zh-TW" altLang="zh-TW" sz="1400">
                <a:solidFill>
                  <a:srgbClr val="FFFFFF"/>
                </a:solidFill>
                <a:latin typeface="Arial" panose="020B0604020202020204" pitchFamily="34" charset="0"/>
                <a:ea typeface="Arial" panose="020B0604020202020204" pitchFamily="34" charset="0"/>
                <a:cs typeface="Arial" panose="020B0604020202020204" pitchFamily="34" charset="0"/>
              </a:rPr>
              <a:t>​​</a:t>
            </a:r>
            <a:r>
              <a:rPr lang="en-US" altLang="zh-TW" sz="1400">
                <a:solidFill>
                  <a:srgbClr val="FFFFFF"/>
                </a:solidFill>
                <a:latin typeface="Arial" panose="020B0604020202020204" pitchFamily="34" charset="0"/>
                <a:cs typeface="Arial" panose="020B0604020202020204" pitchFamily="34" charset="0"/>
              </a:rPr>
              <a:t>QTS and </a:t>
            </a:r>
            <a:r>
              <a:rPr lang="en-US" altLang="zh-TW" sz="1400" err="1">
                <a:solidFill>
                  <a:srgbClr val="FFFFFF"/>
                </a:solidFill>
                <a:latin typeface="Arial" panose="020B0604020202020204" pitchFamily="34" charset="0"/>
                <a:cs typeface="Arial" panose="020B0604020202020204" pitchFamily="34" charset="0"/>
              </a:rPr>
              <a:t>QuTS</a:t>
            </a:r>
            <a:r>
              <a:rPr lang="en-US" altLang="zh-TW" sz="1400">
                <a:solidFill>
                  <a:srgbClr val="FFFFFF"/>
                </a:solidFill>
                <a:latin typeface="Arial" panose="020B0604020202020204" pitchFamily="34" charset="0"/>
                <a:cs typeface="Arial" panose="020B0604020202020204" pitchFamily="34" charset="0"/>
              </a:rPr>
              <a:t> hero use different file systems. You must remove all the drives from the TBS-h574TX before switching from </a:t>
            </a:r>
            <a:r>
              <a:rPr lang="en-US" altLang="zh-TW" sz="1400" err="1">
                <a:solidFill>
                  <a:srgbClr val="FFFFFF"/>
                </a:solidFill>
                <a:latin typeface="Arial" panose="020B0604020202020204" pitchFamily="34" charset="0"/>
                <a:cs typeface="Arial" panose="020B0604020202020204" pitchFamily="34" charset="0"/>
              </a:rPr>
              <a:t>QuTS</a:t>
            </a:r>
            <a:r>
              <a:rPr lang="en-US" altLang="zh-TW" sz="1400">
                <a:solidFill>
                  <a:srgbClr val="FFFFFF"/>
                </a:solidFill>
                <a:latin typeface="Arial" panose="020B0604020202020204" pitchFamily="34" charset="0"/>
                <a:cs typeface="Arial" panose="020B0604020202020204" pitchFamily="34" charset="0"/>
              </a:rPr>
              <a:t> hero to QTS.</a:t>
            </a:r>
            <a:endParaRPr lang="zh-TW" altLang="en-US"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808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873932300"/>
              </p:ext>
            </p:extLst>
          </p:nvPr>
        </p:nvGraphicFramePr>
        <p:xfrm>
          <a:off x="838200" y="2663638"/>
          <a:ext cx="10515600" cy="4191606"/>
        </p:xfrm>
        <a:graphic>
          <a:graphicData uri="http://schemas.openxmlformats.org/drawingml/2006/table">
            <a:tbl>
              <a:tblPr/>
              <a:tblGrid>
                <a:gridCol w="3611880">
                  <a:extLst>
                    <a:ext uri="{9D8B030D-6E8A-4147-A177-3AD203B41FA5}">
                      <a16:colId xmlns:a16="http://schemas.microsoft.com/office/drawing/2014/main" val="999140502"/>
                    </a:ext>
                  </a:extLst>
                </a:gridCol>
                <a:gridCol w="3721608">
                  <a:extLst>
                    <a:ext uri="{9D8B030D-6E8A-4147-A177-3AD203B41FA5}">
                      <a16:colId xmlns:a16="http://schemas.microsoft.com/office/drawing/2014/main" val="2720734239"/>
                    </a:ext>
                  </a:extLst>
                </a:gridCol>
                <a:gridCol w="3182112">
                  <a:extLst>
                    <a:ext uri="{9D8B030D-6E8A-4147-A177-3AD203B41FA5}">
                      <a16:colId xmlns:a16="http://schemas.microsoft.com/office/drawing/2014/main" val="1390952042"/>
                    </a:ext>
                  </a:extLst>
                </a:gridCol>
              </a:tblGrid>
              <a:tr h="246888">
                <a:tc>
                  <a:txBody>
                    <a:bodyPr/>
                    <a:lstStyle/>
                    <a:p>
                      <a:pPr algn="ctr" fontAlgn="base"/>
                      <a:r>
                        <a:rPr lang="en-US" sz="800" b="1" i="0">
                          <a:solidFill>
                            <a:srgbClr val="000000"/>
                          </a:solidFill>
                          <a:effectLst/>
                          <a:latin typeface="Arial" panose="020B0604020202020204" pitchFamily="34" charset="0"/>
                        </a:rPr>
                        <a:t>​</a:t>
                      </a:r>
                      <a:r>
                        <a:rPr lang="en-US" sz="800" b="0" i="0">
                          <a:solidFill>
                            <a:srgbClr val="000000"/>
                          </a:solidFill>
                          <a:effectLst/>
                          <a:latin typeface="Arial" panose="020B0604020202020204" pitchFamily="34" charset="0"/>
                        </a:rPr>
                        <a:t>​</a:t>
                      </a:r>
                      <a:endParaRPr lang="en-US" sz="1700" b="0" i="0">
                        <a:solidFill>
                          <a:srgbClr val="000000"/>
                        </a:solidFill>
                        <a:effectLst/>
                      </a:endParaRPr>
                    </a:p>
                  </a:txBody>
                  <a:tcPr marL="87782" marR="87782" marT="43891" marB="43891" anchor="ctr">
                    <a:lnL w="9525" cap="flat" cmpd="sng" algn="ctr">
                      <a:solidFill>
                        <a:srgbClr val="000000"/>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fontAlgn="base"/>
                      <a:r>
                        <a:rPr lang="en-US" sz="1000" b="1" i="0" err="1">
                          <a:solidFill>
                            <a:srgbClr val="FFFFFF"/>
                          </a:solidFill>
                          <a:effectLst/>
                          <a:latin typeface="Arial" panose="020B0604020202020204" pitchFamily="34" charset="0"/>
                        </a:rPr>
                        <a:t>QuTS</a:t>
                      </a:r>
                      <a:r>
                        <a:rPr lang="en-US" sz="1000" b="1" i="0">
                          <a:solidFill>
                            <a:srgbClr val="FFFFFF"/>
                          </a:solidFill>
                          <a:effectLst/>
                          <a:latin typeface="Arial" panose="020B0604020202020204" pitchFamily="34" charset="0"/>
                        </a:rPr>
                        <a:t> hero</a:t>
                      </a:r>
                      <a:r>
                        <a:rPr lang="en-US" sz="1000" b="0" i="0">
                          <a:solidFill>
                            <a:srgbClr val="FFFFFF"/>
                          </a:solidFill>
                          <a:effectLst/>
                          <a:latin typeface="Arial" panose="020B0604020202020204" pitchFamily="34" charset="0"/>
                        </a:rPr>
                        <a:t>​​</a:t>
                      </a:r>
                      <a:endParaRPr lang="en-US" sz="17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C00000"/>
                    </a:solidFill>
                  </a:tcPr>
                </a:tc>
                <a:tc>
                  <a:txBody>
                    <a:bodyPr/>
                    <a:lstStyle/>
                    <a:p>
                      <a:pPr algn="ctr" fontAlgn="base"/>
                      <a:r>
                        <a:rPr lang="en-US" sz="1000" b="1" i="0">
                          <a:solidFill>
                            <a:srgbClr val="FFFFFF"/>
                          </a:solidFill>
                          <a:effectLst/>
                          <a:latin typeface="Arial" panose="020B0604020202020204" pitchFamily="34" charset="0"/>
                        </a:rPr>
                        <a:t>QTS</a:t>
                      </a:r>
                      <a:r>
                        <a:rPr lang="en-US" sz="1000" b="0" i="0">
                          <a:solidFill>
                            <a:srgbClr val="FFFFFF"/>
                          </a:solidFill>
                          <a:effectLst/>
                          <a:latin typeface="Arial" panose="020B0604020202020204" pitchFamily="34" charset="0"/>
                        </a:rPr>
                        <a:t>​​</a:t>
                      </a:r>
                      <a:endParaRPr lang="en-US" sz="17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004CD0"/>
                    </a:solidFill>
                  </a:tcPr>
                </a:tc>
                <a:extLst>
                  <a:ext uri="{0D108BD9-81ED-4DB2-BD59-A6C34878D82A}">
                    <a16:rowId xmlns:a16="http://schemas.microsoft.com/office/drawing/2014/main" val="877757377"/>
                  </a:ext>
                </a:extLst>
              </a:tr>
              <a:tr h="219456">
                <a:tc>
                  <a:txBody>
                    <a:bodyPr/>
                    <a:lstStyle/>
                    <a:p>
                      <a:pPr algn="ctr" fontAlgn="base"/>
                      <a:r>
                        <a:rPr lang="en-US" sz="900" b="1" i="0">
                          <a:solidFill>
                            <a:srgbClr val="000000"/>
                          </a:solidFill>
                          <a:effectLst/>
                          <a:latin typeface="Arial" panose="020B0604020202020204" pitchFamily="34" charset="0"/>
                        </a:rPr>
                        <a:t>Filesystem</a:t>
                      </a:r>
                      <a:r>
                        <a:rPr lang="en-US" sz="900" b="0" i="0">
                          <a:solidFill>
                            <a:srgbClr val="000000"/>
                          </a:solidFill>
                          <a:effectLst/>
                          <a:latin typeface="Arial" panose="020B0604020202020204" pitchFamily="34" charset="0"/>
                        </a:rPr>
                        <a:t>​​</a:t>
                      </a:r>
                      <a:endParaRPr lang="en-US" sz="900" b="0" i="0">
                        <a:solidFill>
                          <a:srgbClr val="000000"/>
                        </a:solidFill>
                        <a:effectLst/>
                      </a:endParaRPr>
                    </a:p>
                  </a:txBody>
                  <a:tcPr marL="87782" marR="87782" marT="43891" marB="43891" anchor="ctr">
                    <a:lnL w="9525" cap="flat" cmpd="sng" algn="ctr">
                      <a:solidFill>
                        <a:srgbClr val="000000"/>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CF0F3"/>
                    </a:solidFill>
                  </a:tcPr>
                </a:tc>
                <a:tc>
                  <a:txBody>
                    <a:bodyPr/>
                    <a:lstStyle/>
                    <a:p>
                      <a:pPr algn="ctr" fontAlgn="base"/>
                      <a:r>
                        <a:rPr lang="en-US" sz="900" b="0" i="0">
                          <a:solidFill>
                            <a:srgbClr val="000000"/>
                          </a:solidFill>
                          <a:effectLst/>
                          <a:latin typeface="Arial" panose="020B0604020202020204" pitchFamily="34" charset="0"/>
                        </a:rPr>
                        <a:t>ZFS​​</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CF0F3"/>
                    </a:solidFill>
                  </a:tcPr>
                </a:tc>
                <a:tc>
                  <a:txBody>
                    <a:bodyPr/>
                    <a:lstStyle/>
                    <a:p>
                      <a:pPr algn="ctr" fontAlgn="base"/>
                      <a:r>
                        <a:rPr lang="en-US" sz="900" b="0" i="0">
                          <a:solidFill>
                            <a:srgbClr val="000000"/>
                          </a:solidFill>
                          <a:effectLst/>
                          <a:latin typeface="Arial" panose="020B0604020202020204" pitchFamily="34" charset="0"/>
                        </a:rPr>
                        <a:t>Ext4​​</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CF0F3"/>
                    </a:solidFill>
                  </a:tcPr>
                </a:tc>
                <a:extLst>
                  <a:ext uri="{0D108BD9-81ED-4DB2-BD59-A6C34878D82A}">
                    <a16:rowId xmlns:a16="http://schemas.microsoft.com/office/drawing/2014/main" val="3738441055"/>
                  </a:ext>
                </a:extLst>
              </a:tr>
              <a:tr h="438912">
                <a:tc>
                  <a:txBody>
                    <a:bodyPr/>
                    <a:lstStyle/>
                    <a:p>
                      <a:pPr algn="ctr" fontAlgn="base"/>
                      <a:r>
                        <a:rPr lang="en-US" sz="900" b="1" i="0">
                          <a:solidFill>
                            <a:srgbClr val="000000"/>
                          </a:solidFill>
                          <a:effectLst/>
                          <a:latin typeface="Arial" panose="020B0604020202020204" pitchFamily="34" charset="0"/>
                        </a:rPr>
                        <a:t>SSD Cache</a:t>
                      </a:r>
                      <a:r>
                        <a:rPr lang="en-US" sz="900" b="0" i="0">
                          <a:solidFill>
                            <a:srgbClr val="000000"/>
                          </a:solidFill>
                          <a:effectLst/>
                          <a:latin typeface="Arial" panose="020B0604020202020204" pitchFamily="34" charset="0"/>
                        </a:rPr>
                        <a:t>​​</a:t>
                      </a:r>
                      <a:endParaRPr lang="en-US" sz="900" b="0" i="0">
                        <a:solidFill>
                          <a:srgbClr val="000000"/>
                        </a:solidFill>
                        <a:effectLst/>
                      </a:endParaRPr>
                    </a:p>
                  </a:txBody>
                  <a:tcPr marL="87782" marR="87782" marT="43891" marB="43891" anchor="ctr">
                    <a:lnL w="9525" cap="flat" cmpd="sng" algn="ctr">
                      <a:solidFill>
                        <a:srgbClr val="000000"/>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9E1E7"/>
                    </a:solidFill>
                  </a:tcPr>
                </a:tc>
                <a:tc>
                  <a:txBody>
                    <a:bodyPr/>
                    <a:lstStyle/>
                    <a:p>
                      <a:pPr algn="ctr" fontAlgn="base"/>
                      <a:r>
                        <a:rPr lang="en-US" sz="900" b="0" i="0">
                          <a:solidFill>
                            <a:srgbClr val="000000"/>
                          </a:solidFill>
                          <a:effectLst/>
                          <a:latin typeface="Arial" panose="020B0604020202020204" pitchFamily="34" charset="0"/>
                        </a:rPr>
                        <a:t>Read Cache​​</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9E1E7"/>
                    </a:solidFill>
                  </a:tcPr>
                </a:tc>
                <a:tc>
                  <a:txBody>
                    <a:bodyPr/>
                    <a:lstStyle/>
                    <a:p>
                      <a:pPr algn="ctr" fontAlgn="base"/>
                      <a:r>
                        <a:rPr lang="en-US" sz="900" b="0" i="0">
                          <a:solidFill>
                            <a:srgbClr val="000000"/>
                          </a:solidFill>
                          <a:effectLst/>
                          <a:latin typeface="Arial" panose="020B0604020202020204" pitchFamily="34" charset="0"/>
                        </a:rPr>
                        <a:t>Read/Write Cache​​</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Read Cache​​</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Write Cache​​</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9E1E7"/>
                    </a:solidFill>
                  </a:tcPr>
                </a:tc>
                <a:extLst>
                  <a:ext uri="{0D108BD9-81ED-4DB2-BD59-A6C34878D82A}">
                    <a16:rowId xmlns:a16="http://schemas.microsoft.com/office/drawing/2014/main" val="2519813719"/>
                  </a:ext>
                </a:extLst>
              </a:tr>
              <a:tr h="321869">
                <a:tc>
                  <a:txBody>
                    <a:bodyPr/>
                    <a:lstStyle/>
                    <a:p>
                      <a:pPr algn="ctr" fontAlgn="base"/>
                      <a:r>
                        <a:rPr lang="en-US" sz="900" b="1" i="0">
                          <a:solidFill>
                            <a:srgbClr val="000000"/>
                          </a:solidFill>
                          <a:effectLst/>
                          <a:latin typeface="Arial" panose="020B0604020202020204" pitchFamily="34" charset="0"/>
                        </a:rPr>
                        <a:t>Inline Compression</a:t>
                      </a:r>
                      <a:r>
                        <a:rPr lang="en-US" sz="900" b="0" i="0">
                          <a:solidFill>
                            <a:srgbClr val="000000"/>
                          </a:solidFill>
                          <a:effectLst/>
                          <a:latin typeface="Arial" panose="020B0604020202020204" pitchFamily="34" charset="0"/>
                        </a:rPr>
                        <a:t>​​</a:t>
                      </a:r>
                      <a:endParaRPr lang="en-US" sz="900" b="0" i="0">
                        <a:solidFill>
                          <a:srgbClr val="000000"/>
                        </a:solidFill>
                        <a:effectLst/>
                      </a:endParaRPr>
                    </a:p>
                  </a:txBody>
                  <a:tcPr marL="87782" marR="87782" marT="43891" marB="43891" anchor="ctr">
                    <a:lnL w="9525" cap="flat" cmpd="sng" algn="ctr">
                      <a:solidFill>
                        <a:srgbClr val="000000"/>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CF0F3"/>
                    </a:solidFill>
                  </a:tcPr>
                </a:tc>
                <a:tc>
                  <a:txBody>
                    <a:bodyPr/>
                    <a:lstStyle/>
                    <a:p>
                      <a:pPr algn="ctr" fontAlgn="base"/>
                      <a:r>
                        <a:rPr lang="en-US" sz="900" b="0" i="0">
                          <a:solidFill>
                            <a:srgbClr val="FF0000"/>
                          </a:solidFill>
                          <a:effectLst/>
                          <a:latin typeface="Arial" panose="020B0604020202020204" pitchFamily="34" charset="0"/>
                        </a:rPr>
                        <a:t>Yes​​</a:t>
                      </a:r>
                      <a:br>
                        <a:rPr lang="en-US" sz="900" b="0" i="0">
                          <a:solidFill>
                            <a:srgbClr val="FF0000"/>
                          </a:solidFill>
                          <a:effectLst/>
                          <a:latin typeface="Arial" panose="020B0604020202020204" pitchFamily="34" charset="0"/>
                        </a:rPr>
                      </a:br>
                      <a:r>
                        <a:rPr lang="en-US" sz="900" b="0" i="0">
                          <a:solidFill>
                            <a:srgbClr val="FF0000"/>
                          </a:solidFill>
                          <a:effectLst/>
                          <a:latin typeface="Arial" panose="020B0604020202020204" pitchFamily="34" charset="0"/>
                        </a:rPr>
                        <a:t>(LZ4 compression, ideal for RAW files and document files)​​</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CF0F3"/>
                    </a:solidFill>
                  </a:tcPr>
                </a:tc>
                <a:tc>
                  <a:txBody>
                    <a:bodyPr/>
                    <a:lstStyle/>
                    <a:p>
                      <a:pPr algn="ctr" fontAlgn="base"/>
                      <a:r>
                        <a:rPr lang="en-US" sz="900" b="0" i="0">
                          <a:solidFill>
                            <a:srgbClr val="000000"/>
                          </a:solidFill>
                          <a:effectLst/>
                          <a:latin typeface="Arial" panose="020B0604020202020204" pitchFamily="34" charset="0"/>
                        </a:rPr>
                        <a:t>No​​</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CF0F3"/>
                    </a:solidFill>
                  </a:tcPr>
                </a:tc>
                <a:extLst>
                  <a:ext uri="{0D108BD9-81ED-4DB2-BD59-A6C34878D82A}">
                    <a16:rowId xmlns:a16="http://schemas.microsoft.com/office/drawing/2014/main" val="3088107163"/>
                  </a:ext>
                </a:extLst>
              </a:tr>
              <a:tr h="321869">
                <a:tc>
                  <a:txBody>
                    <a:bodyPr/>
                    <a:lstStyle/>
                    <a:p>
                      <a:pPr algn="ctr" fontAlgn="base"/>
                      <a:r>
                        <a:rPr lang="en-US" sz="900" b="1" i="0">
                          <a:solidFill>
                            <a:srgbClr val="000000"/>
                          </a:solidFill>
                          <a:effectLst/>
                          <a:latin typeface="Arial" panose="020B0604020202020204" pitchFamily="34" charset="0"/>
                        </a:rPr>
                        <a:t>Inline Deduplication</a:t>
                      </a:r>
                      <a:r>
                        <a:rPr lang="en-US" sz="900" b="0" i="0">
                          <a:solidFill>
                            <a:srgbClr val="000000"/>
                          </a:solidFill>
                          <a:effectLst/>
                          <a:latin typeface="Arial" panose="020B0604020202020204" pitchFamily="34" charset="0"/>
                        </a:rPr>
                        <a:t>​​</a:t>
                      </a:r>
                      <a:endParaRPr lang="en-US" sz="900" b="0" i="0">
                        <a:solidFill>
                          <a:srgbClr val="000000"/>
                        </a:solidFill>
                        <a:effectLst/>
                      </a:endParaRPr>
                    </a:p>
                  </a:txBody>
                  <a:tcPr marL="87782" marR="87782" marT="43891" marB="43891" anchor="ctr">
                    <a:lnL w="9525" cap="flat" cmpd="sng" algn="ctr">
                      <a:solidFill>
                        <a:srgbClr val="000000"/>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9E1E7"/>
                    </a:solidFill>
                  </a:tcPr>
                </a:tc>
                <a:tc>
                  <a:txBody>
                    <a:bodyPr/>
                    <a:lstStyle/>
                    <a:p>
                      <a:pPr algn="ctr" fontAlgn="base"/>
                      <a:r>
                        <a:rPr lang="en-US" sz="900" b="0" i="0">
                          <a:solidFill>
                            <a:srgbClr val="FF0000"/>
                          </a:solidFill>
                          <a:effectLst/>
                          <a:latin typeface="Arial" panose="020B0604020202020204" pitchFamily="34" charset="0"/>
                        </a:rPr>
                        <a:t>Yes​​</a:t>
                      </a:r>
                      <a:br>
                        <a:rPr lang="en-US" sz="900" b="0" i="0">
                          <a:solidFill>
                            <a:srgbClr val="FF0000"/>
                          </a:solidFill>
                          <a:effectLst/>
                          <a:latin typeface="Arial" panose="020B0604020202020204" pitchFamily="34" charset="0"/>
                        </a:rPr>
                      </a:br>
                      <a:r>
                        <a:rPr lang="en-US" sz="900" b="0" i="0">
                          <a:solidFill>
                            <a:srgbClr val="FF0000"/>
                          </a:solidFill>
                          <a:effectLst/>
                          <a:latin typeface="Arial" panose="020B0604020202020204" pitchFamily="34" charset="0"/>
                        </a:rPr>
                        <a:t>(At least 16 GB RAM required, TBS-h574TX-i3-12G is not supported)​​</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9E1E7"/>
                    </a:solidFill>
                  </a:tcPr>
                </a:tc>
                <a:tc>
                  <a:txBody>
                    <a:bodyPr/>
                    <a:lstStyle/>
                    <a:p>
                      <a:pPr algn="ctr" fontAlgn="base"/>
                      <a:r>
                        <a:rPr lang="en-US" sz="900" b="0" i="0">
                          <a:solidFill>
                            <a:srgbClr val="000000"/>
                          </a:solidFill>
                          <a:effectLst/>
                          <a:latin typeface="Arial" panose="020B0604020202020204" pitchFamily="34" charset="0"/>
                        </a:rPr>
                        <a:t>No​​</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9E1E7"/>
                    </a:solidFill>
                  </a:tcPr>
                </a:tc>
                <a:extLst>
                  <a:ext uri="{0D108BD9-81ED-4DB2-BD59-A6C34878D82A}">
                    <a16:rowId xmlns:a16="http://schemas.microsoft.com/office/drawing/2014/main" val="673299939"/>
                  </a:ext>
                </a:extLst>
              </a:tr>
              <a:tr h="438912">
                <a:tc>
                  <a:txBody>
                    <a:bodyPr/>
                    <a:lstStyle/>
                    <a:p>
                      <a:pPr algn="ctr" fontAlgn="base"/>
                      <a:r>
                        <a:rPr lang="en-US" sz="900" b="1" i="0">
                          <a:solidFill>
                            <a:srgbClr val="000000"/>
                          </a:solidFill>
                          <a:effectLst/>
                          <a:latin typeface="Arial" panose="020B0604020202020204" pitchFamily="34" charset="0"/>
                        </a:rPr>
                        <a:t>Power Failure Protection (Software)</a:t>
                      </a:r>
                      <a:r>
                        <a:rPr lang="en-US" sz="900" b="0" i="0">
                          <a:solidFill>
                            <a:srgbClr val="000000"/>
                          </a:solidFill>
                          <a:effectLst/>
                          <a:latin typeface="Arial" panose="020B0604020202020204" pitchFamily="34" charset="0"/>
                        </a:rPr>
                        <a:t>​​</a:t>
                      </a:r>
                      <a:endParaRPr lang="en-US" sz="900" b="0" i="0">
                        <a:solidFill>
                          <a:srgbClr val="000000"/>
                        </a:solidFill>
                        <a:effectLst/>
                      </a:endParaRPr>
                    </a:p>
                  </a:txBody>
                  <a:tcPr marL="87782" marR="87782" marT="43891" marB="43891" anchor="ctr">
                    <a:lnL w="9525" cap="flat" cmpd="sng" algn="ctr">
                      <a:solidFill>
                        <a:srgbClr val="000000"/>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CF0F3"/>
                    </a:solidFill>
                  </a:tcPr>
                </a:tc>
                <a:tc>
                  <a:txBody>
                    <a:bodyPr/>
                    <a:lstStyle/>
                    <a:p>
                      <a:pPr algn="ctr" fontAlgn="base"/>
                      <a:r>
                        <a:rPr lang="en-US" sz="900" b="0" i="0">
                          <a:solidFill>
                            <a:srgbClr val="000000"/>
                          </a:solidFill>
                          <a:effectLst/>
                          <a:latin typeface="Arial" panose="020B0604020202020204" pitchFamily="34" charset="0"/>
                        </a:rPr>
                        <a:t>ZIL​​</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Copy-On-Write​​</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(Service continues after power recovery)​​</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CF0F3"/>
                    </a:solidFill>
                  </a:tcPr>
                </a:tc>
                <a:tc>
                  <a:txBody>
                    <a:bodyPr/>
                    <a:lstStyle/>
                    <a:p>
                      <a:pPr algn="ctr" fontAlgn="base"/>
                      <a:r>
                        <a:rPr lang="en-US" sz="900" b="0" i="0">
                          <a:solidFill>
                            <a:srgbClr val="000000"/>
                          </a:solidFill>
                          <a:effectLst/>
                          <a:latin typeface="Arial" panose="020B0604020202020204" pitchFamily="34" charset="0"/>
                        </a:rPr>
                        <a:t>No​​</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(Risk of filesystem-level corruption on power-loss and system downtime required for “</a:t>
                      </a:r>
                      <a:r>
                        <a:rPr lang="en-US" sz="900" b="0" i="0" u="sng" strike="noStrike">
                          <a:solidFill>
                            <a:srgbClr val="0563C1"/>
                          </a:solidFill>
                          <a:effectLst/>
                          <a:latin typeface="Arial" panose="020B0604020202020204" pitchFamily="34" charset="0"/>
                          <a:hlinkClick r:id="rId3"/>
                        </a:rPr>
                        <a:t>Check File System</a:t>
                      </a:r>
                      <a:r>
                        <a:rPr lang="en-US" sz="900" b="0" i="0">
                          <a:solidFill>
                            <a:srgbClr val="000000"/>
                          </a:solidFill>
                          <a:effectLst/>
                          <a:latin typeface="Arial" panose="020B0604020202020204" pitchFamily="34" charset="0"/>
                        </a:rPr>
                        <a:t>”)​​</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CF0F3"/>
                    </a:solidFill>
                  </a:tcPr>
                </a:tc>
                <a:extLst>
                  <a:ext uri="{0D108BD9-81ED-4DB2-BD59-A6C34878D82A}">
                    <a16:rowId xmlns:a16="http://schemas.microsoft.com/office/drawing/2014/main" val="1606070710"/>
                  </a:ext>
                </a:extLst>
              </a:tr>
              <a:tr h="204826">
                <a:tc>
                  <a:txBody>
                    <a:bodyPr/>
                    <a:lstStyle/>
                    <a:p>
                      <a:pPr algn="ctr" fontAlgn="base"/>
                      <a:r>
                        <a:rPr lang="en-US" sz="900" b="1" i="0">
                          <a:solidFill>
                            <a:srgbClr val="000000"/>
                          </a:solidFill>
                          <a:effectLst/>
                          <a:latin typeface="Arial" panose="020B0604020202020204" pitchFamily="34" charset="0"/>
                        </a:rPr>
                        <a:t>Permission Management</a:t>
                      </a:r>
                      <a:r>
                        <a:rPr lang="en-US" sz="900" b="0" i="0">
                          <a:solidFill>
                            <a:srgbClr val="000000"/>
                          </a:solidFill>
                          <a:effectLst/>
                          <a:latin typeface="Arial" panose="020B0604020202020204" pitchFamily="34" charset="0"/>
                        </a:rPr>
                        <a:t>​​</a:t>
                      </a:r>
                      <a:endParaRPr lang="en-US" sz="900" b="0" i="0">
                        <a:solidFill>
                          <a:srgbClr val="000000"/>
                        </a:solidFill>
                        <a:effectLst/>
                      </a:endParaRPr>
                    </a:p>
                  </a:txBody>
                  <a:tcPr marL="87782" marR="87782" marT="43891" marB="43891" anchor="ctr">
                    <a:lnL w="9525" cap="flat" cmpd="sng" algn="ctr">
                      <a:solidFill>
                        <a:srgbClr val="000000"/>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9E1E7"/>
                    </a:solidFill>
                  </a:tcPr>
                </a:tc>
                <a:tc>
                  <a:txBody>
                    <a:bodyPr/>
                    <a:lstStyle/>
                    <a:p>
                      <a:pPr algn="ctr" fontAlgn="base"/>
                      <a:r>
                        <a:rPr lang="en-US" sz="900" b="0" i="0">
                          <a:solidFill>
                            <a:srgbClr val="000000"/>
                          </a:solidFill>
                          <a:effectLst/>
                          <a:latin typeface="Arial" panose="020B0604020202020204" pitchFamily="34" charset="0"/>
                        </a:rPr>
                        <a:t>Rich ACL (14 types)​​</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9E1E7"/>
                    </a:solidFill>
                  </a:tcPr>
                </a:tc>
                <a:tc>
                  <a:txBody>
                    <a:bodyPr/>
                    <a:lstStyle/>
                    <a:p>
                      <a:pPr algn="ctr" fontAlgn="base"/>
                      <a:r>
                        <a:rPr lang="fr-FR" sz="900" b="0" i="0">
                          <a:solidFill>
                            <a:srgbClr val="000000"/>
                          </a:solidFill>
                          <a:effectLst/>
                          <a:latin typeface="Arial" panose="020B0604020202020204" pitchFamily="34" charset="0"/>
                        </a:rPr>
                        <a:t>POSIX ACLs (3 types) + certain special permissions​​</a:t>
                      </a:r>
                      <a:endParaRPr lang="fr-FR"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9E1E7"/>
                    </a:solidFill>
                  </a:tcPr>
                </a:tc>
                <a:extLst>
                  <a:ext uri="{0D108BD9-81ED-4DB2-BD59-A6C34878D82A}">
                    <a16:rowId xmlns:a16="http://schemas.microsoft.com/office/drawing/2014/main" val="483253664"/>
                  </a:ext>
                </a:extLst>
              </a:tr>
              <a:tr h="555955">
                <a:tc>
                  <a:txBody>
                    <a:bodyPr/>
                    <a:lstStyle/>
                    <a:p>
                      <a:pPr algn="ctr" fontAlgn="base"/>
                      <a:r>
                        <a:rPr lang="en-US" sz="900" b="1" i="0">
                          <a:solidFill>
                            <a:srgbClr val="000000"/>
                          </a:solidFill>
                          <a:effectLst/>
                          <a:latin typeface="Arial" panose="020B0604020202020204" pitchFamily="34" charset="0"/>
                        </a:rPr>
                        <a:t>Capacity Expansion</a:t>
                      </a:r>
                      <a:r>
                        <a:rPr lang="en-US" sz="900" b="0" i="0">
                          <a:solidFill>
                            <a:srgbClr val="000000"/>
                          </a:solidFill>
                          <a:effectLst/>
                          <a:latin typeface="Arial" panose="020B0604020202020204" pitchFamily="34" charset="0"/>
                        </a:rPr>
                        <a:t>​​</a:t>
                      </a:r>
                      <a:endParaRPr lang="en-US" sz="900" b="0" i="0">
                        <a:solidFill>
                          <a:srgbClr val="000000"/>
                        </a:solidFill>
                        <a:effectLst/>
                      </a:endParaRPr>
                    </a:p>
                  </a:txBody>
                  <a:tcPr marL="87782" marR="87782" marT="43891" marB="43891" anchor="ctr">
                    <a:lnL w="9525" cap="flat" cmpd="sng" algn="ctr">
                      <a:solidFill>
                        <a:srgbClr val="000000"/>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CF0F3"/>
                    </a:solidFill>
                  </a:tcPr>
                </a:tc>
                <a:tc>
                  <a:txBody>
                    <a:bodyPr/>
                    <a:lstStyle/>
                    <a:p>
                      <a:pPr algn="ctr" fontAlgn="base"/>
                      <a:r>
                        <a:rPr lang="en-US" sz="900" b="0" i="0">
                          <a:solidFill>
                            <a:srgbClr val="000000"/>
                          </a:solidFill>
                          <a:effectLst/>
                          <a:latin typeface="Arial" panose="020B0604020202020204" pitchFamily="34" charset="0"/>
                        </a:rPr>
                        <a:t>Upgrade RAID capacity​​</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Change higher capacity disk drives​​</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Attach expansion enclosures/JBODs​​</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CF0F3"/>
                    </a:solidFill>
                  </a:tcPr>
                </a:tc>
                <a:tc>
                  <a:txBody>
                    <a:bodyPr/>
                    <a:lstStyle/>
                    <a:p>
                      <a:pPr algn="ctr" fontAlgn="base"/>
                      <a:r>
                        <a:rPr lang="en-US" sz="900" b="0" i="0">
                          <a:solidFill>
                            <a:srgbClr val="000000"/>
                          </a:solidFill>
                          <a:effectLst/>
                          <a:latin typeface="Arial" panose="020B0604020202020204" pitchFamily="34" charset="0"/>
                        </a:rPr>
                        <a:t>Add a disk drive to a RAID group​​</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Upgrade RAID capacity​​</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Change higher capacity disk drives​​</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Attach expansion enclosures/JBODs​​</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CF0F3"/>
                    </a:solidFill>
                  </a:tcPr>
                </a:tc>
                <a:extLst>
                  <a:ext uri="{0D108BD9-81ED-4DB2-BD59-A6C34878D82A}">
                    <a16:rowId xmlns:a16="http://schemas.microsoft.com/office/drawing/2014/main" val="625822555"/>
                  </a:ext>
                </a:extLst>
              </a:tr>
              <a:tr h="321869">
                <a:tc>
                  <a:txBody>
                    <a:bodyPr/>
                    <a:lstStyle/>
                    <a:p>
                      <a:pPr algn="ctr" fontAlgn="base"/>
                      <a:r>
                        <a:rPr lang="en-US" sz="900" b="1" i="0">
                          <a:solidFill>
                            <a:srgbClr val="000000"/>
                          </a:solidFill>
                          <a:effectLst/>
                          <a:latin typeface="Arial" panose="020B0604020202020204" pitchFamily="34" charset="0"/>
                        </a:rPr>
                        <a:t>Data Security</a:t>
                      </a:r>
                      <a:r>
                        <a:rPr lang="en-US" sz="900" b="0" i="0">
                          <a:solidFill>
                            <a:srgbClr val="000000"/>
                          </a:solidFill>
                          <a:effectLst/>
                          <a:latin typeface="Arial" panose="020B0604020202020204" pitchFamily="34" charset="0"/>
                        </a:rPr>
                        <a:t>​​</a:t>
                      </a:r>
                      <a:endParaRPr lang="en-US" sz="900" b="0" i="0">
                        <a:solidFill>
                          <a:srgbClr val="000000"/>
                        </a:solidFill>
                        <a:effectLst/>
                      </a:endParaRPr>
                    </a:p>
                  </a:txBody>
                  <a:tcPr marL="87782" marR="87782" marT="43891" marB="43891" anchor="ctr">
                    <a:lnL w="9525" cap="flat" cmpd="sng" algn="ctr">
                      <a:solidFill>
                        <a:srgbClr val="000000"/>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9E1E7"/>
                    </a:solidFill>
                  </a:tcPr>
                </a:tc>
                <a:tc>
                  <a:txBody>
                    <a:bodyPr/>
                    <a:lstStyle/>
                    <a:p>
                      <a:pPr algn="ctr" fontAlgn="base"/>
                      <a:r>
                        <a:rPr lang="en-US" sz="900" b="0" i="0">
                          <a:solidFill>
                            <a:srgbClr val="000000"/>
                          </a:solidFill>
                          <a:effectLst/>
                          <a:latin typeface="Arial" panose="020B0604020202020204" pitchFamily="34" charset="0"/>
                        </a:rPr>
                        <a:t>Better​​</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(Self-Healing &amp; Copy-on-Write)​​</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9E1E7"/>
                    </a:solidFill>
                  </a:tcPr>
                </a:tc>
                <a:tc>
                  <a:txBody>
                    <a:bodyPr/>
                    <a:lstStyle/>
                    <a:p>
                      <a:pPr algn="ctr" fontAlgn="base"/>
                      <a:r>
                        <a:rPr lang="en-US" sz="900" b="0" i="0">
                          <a:solidFill>
                            <a:srgbClr val="000000"/>
                          </a:solidFill>
                          <a:effectLst/>
                          <a:latin typeface="Arial" panose="020B0604020202020204" pitchFamily="34" charset="0"/>
                        </a:rPr>
                        <a:t>Standard​​</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9E1E7"/>
                    </a:solidFill>
                  </a:tcPr>
                </a:tc>
                <a:extLst>
                  <a:ext uri="{0D108BD9-81ED-4DB2-BD59-A6C34878D82A}">
                    <a16:rowId xmlns:a16="http://schemas.microsoft.com/office/drawing/2014/main" val="3283347989"/>
                  </a:ext>
                </a:extLst>
              </a:tr>
              <a:tr h="672998">
                <a:tc>
                  <a:txBody>
                    <a:bodyPr/>
                    <a:lstStyle/>
                    <a:p>
                      <a:pPr algn="ctr" fontAlgn="base"/>
                      <a:r>
                        <a:rPr lang="en-US" sz="900" b="0" i="0">
                          <a:solidFill>
                            <a:srgbClr val="000000"/>
                          </a:solidFill>
                          <a:effectLst/>
                          <a:latin typeface="Arial" panose="020B0604020202020204" pitchFamily="34" charset="0"/>
                        </a:rPr>
                        <a:t>Recommendation SSD Configuration for Video Editing Applications​​</a:t>
                      </a:r>
                      <a:endParaRPr lang="en-US" sz="900" b="0" i="0">
                        <a:solidFill>
                          <a:srgbClr val="000000"/>
                        </a:solidFill>
                        <a:effectLst/>
                      </a:endParaRPr>
                    </a:p>
                  </a:txBody>
                  <a:tcPr marL="87782" marR="87782" marT="43891" marB="43891" anchor="ctr">
                    <a:lnL w="9525" cap="flat" cmpd="sng" algn="ctr">
                      <a:solidFill>
                        <a:srgbClr val="000000"/>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1E7"/>
                    </a:solidFill>
                  </a:tcPr>
                </a:tc>
                <a:tc>
                  <a:txBody>
                    <a:bodyPr/>
                    <a:lstStyle/>
                    <a:p>
                      <a:pPr algn="ctr" fontAlgn="base"/>
                      <a:r>
                        <a:rPr lang="en-US" sz="900" b="0" i="0">
                          <a:solidFill>
                            <a:srgbClr val="000000"/>
                          </a:solidFill>
                          <a:effectLst/>
                          <a:latin typeface="Arial" panose="020B0604020202020204" pitchFamily="34" charset="0"/>
                        </a:rPr>
                        <a:t>Use SSD Pools​​</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Note: Set the block size 128K when creating Folders/LUNs​​</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1E7"/>
                    </a:solidFill>
                  </a:tcPr>
                </a:tc>
                <a:tc>
                  <a:txBody>
                    <a:bodyPr/>
                    <a:lstStyle/>
                    <a:p>
                      <a:pPr algn="ctr" fontAlgn="base"/>
                      <a:r>
                        <a:rPr lang="en-US" sz="900" b="0" i="0">
                          <a:solidFill>
                            <a:srgbClr val="000000"/>
                          </a:solidFill>
                          <a:effectLst/>
                          <a:latin typeface="Arial" panose="020B0604020202020204" pitchFamily="34" charset="0"/>
                        </a:rPr>
                        <a:t>Editing (from original/RAW files): Use SSD Pools​​</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Post production: Enable Read/Write cache​​</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Note: Set the block size to 32K or 64K when creating Volumes, and choose “All I/O” for cache mode.​​</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1E7"/>
                    </a:solidFill>
                  </a:tcPr>
                </a:tc>
                <a:extLst>
                  <a:ext uri="{0D108BD9-81ED-4DB2-BD59-A6C34878D82A}">
                    <a16:rowId xmlns:a16="http://schemas.microsoft.com/office/drawing/2014/main" val="810592700"/>
                  </a:ext>
                </a:extLst>
              </a:tr>
            </a:tbl>
          </a:graphicData>
        </a:graphic>
      </p:graphicFrame>
      <p:sp>
        <p:nvSpPr>
          <p:cNvPr id="5" name="Rectangle 1"/>
          <p:cNvSpPr>
            <a:spLocks noChangeArrowheads="1"/>
          </p:cNvSpPr>
          <p:nvPr/>
        </p:nvSpPr>
        <p:spPr bwMode="auto">
          <a:xfrm>
            <a:off x="882161" y="2568294"/>
            <a:ext cx="1219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800" b="0" i="0" u="none" strike="noStrike" cap="none" normalizeH="0" baseline="0">
                <a:ln>
                  <a:noFill/>
                </a:ln>
                <a:solidFill>
                  <a:srgbClr val="000000"/>
                </a:solidFill>
                <a:effectLst/>
                <a:cs typeface="Arial" panose="020B0604020202020204" pitchFamily="34" charset="0"/>
              </a:rPr>
              <a:t> </a:t>
            </a:r>
            <a:endParaRPr kumimoji="0" lang="zh-TW" altLang="zh-TW" sz="1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cs typeface="Arial" panose="020B0604020202020204" pitchFamily="34" charset="0"/>
            </a:endParaRPr>
          </a:p>
        </p:txBody>
      </p:sp>
      <p:grpSp>
        <p:nvGrpSpPr>
          <p:cNvPr id="4" name="群組 3">
            <a:extLst>
              <a:ext uri="{FF2B5EF4-FFF2-40B4-BE49-F238E27FC236}">
                <a16:creationId xmlns:a16="http://schemas.microsoft.com/office/drawing/2014/main" id="{9D122F68-606A-98E0-9BBD-217F4DBA1F80}"/>
              </a:ext>
            </a:extLst>
          </p:cNvPr>
          <p:cNvGrpSpPr/>
          <p:nvPr/>
        </p:nvGrpSpPr>
        <p:grpSpPr>
          <a:xfrm>
            <a:off x="4115288" y="2512183"/>
            <a:ext cx="4057679" cy="4002532"/>
            <a:chOff x="4136585" y="2740620"/>
            <a:chExt cx="4080344" cy="4176648"/>
          </a:xfrm>
        </p:grpSpPr>
        <p:pic>
          <p:nvPicPr>
            <p:cNvPr id="19" name="图片 57">
              <a:extLst>
                <a:ext uri="{FF2B5EF4-FFF2-40B4-BE49-F238E27FC236}">
                  <a16:creationId xmlns:a16="http://schemas.microsoft.com/office/drawing/2014/main" id="{BDF09C8A-28C3-9A98-988E-15D66F57920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2219908" y="4657297"/>
              <a:ext cx="4176401" cy="343047"/>
            </a:xfrm>
            <a:prstGeom prst="rect">
              <a:avLst/>
            </a:prstGeom>
          </p:spPr>
        </p:pic>
        <p:pic>
          <p:nvPicPr>
            <p:cNvPr id="23" name="图片 57">
              <a:extLst>
                <a:ext uri="{FF2B5EF4-FFF2-40B4-BE49-F238E27FC236}">
                  <a16:creationId xmlns:a16="http://schemas.microsoft.com/office/drawing/2014/main" id="{9293F225-254D-4225-86A4-47944528A13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5957205" y="4657543"/>
              <a:ext cx="4176402" cy="343047"/>
            </a:xfrm>
            <a:prstGeom prst="rect">
              <a:avLst/>
            </a:prstGeom>
          </p:spPr>
        </p:pic>
      </p:grpSp>
      <p:sp>
        <p:nvSpPr>
          <p:cNvPr id="8" name="Rectangle 1"/>
          <p:cNvSpPr>
            <a:spLocks noChangeArrowheads="1"/>
          </p:cNvSpPr>
          <p:nvPr/>
        </p:nvSpPr>
        <p:spPr bwMode="auto">
          <a:xfrm>
            <a:off x="980679" y="2157660"/>
            <a:ext cx="1219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800" b="0" i="0" u="none" strike="noStrike" cap="none" normalizeH="0" baseline="0">
                <a:ln>
                  <a:noFill/>
                </a:ln>
                <a:solidFill>
                  <a:srgbClr val="000000"/>
                </a:solidFill>
                <a:effectLst/>
                <a:cs typeface="Arial" panose="020B0604020202020204" pitchFamily="34" charset="0"/>
              </a:rPr>
              <a:t> </a:t>
            </a:r>
            <a:endParaRPr kumimoji="0" lang="zh-TW" altLang="zh-TW" sz="1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cs typeface="Arial" panose="020B0604020202020204" pitchFamily="34" charset="0"/>
            </a:endParaRPr>
          </a:p>
        </p:txBody>
      </p:sp>
      <p:sp>
        <p:nvSpPr>
          <p:cNvPr id="3" name="文字方塊 2">
            <a:extLst>
              <a:ext uri="{FF2B5EF4-FFF2-40B4-BE49-F238E27FC236}">
                <a16:creationId xmlns:a16="http://schemas.microsoft.com/office/drawing/2014/main" id="{85F1EB47-9BCC-B5BF-B9BD-184EF07A1CAE}"/>
              </a:ext>
            </a:extLst>
          </p:cNvPr>
          <p:cNvSpPr txBox="1"/>
          <p:nvPr/>
        </p:nvSpPr>
        <p:spPr>
          <a:xfrm>
            <a:off x="-1" y="77230"/>
            <a:ext cx="12191999" cy="1384995"/>
          </a:xfrm>
          <a:prstGeom prst="rect">
            <a:avLst/>
          </a:prstGeom>
          <a:noFill/>
        </p:spPr>
        <p:txBody>
          <a:bodyPr wrap="square" lIns="91440" tIns="45720" rIns="91440" bIns="45720" rtlCol="0" anchor="t">
            <a:spAutoFit/>
          </a:bodyPr>
          <a:lstStyle/>
          <a:p>
            <a:pPr algn="ctr"/>
            <a:r>
              <a:rPr lang="en-US" altLang="zh-TW" sz="4200" b="1">
                <a:solidFill>
                  <a:srgbClr val="E1BA87"/>
                </a:solidFill>
                <a:latin typeface="Arial" panose="020B0604020202020204" pitchFamily="34" charset="0"/>
                <a:ea typeface="微軟正黑體"/>
                <a:cs typeface="Arial" panose="020B0604020202020204" pitchFamily="34" charset="0"/>
                <a:sym typeface="+mn-lt"/>
              </a:rPr>
              <a:t>Choose between ​​</a:t>
            </a:r>
          </a:p>
          <a:p>
            <a:pPr algn="ctr"/>
            <a:r>
              <a:rPr lang="en-US" altLang="zh-TW" sz="4200" b="1">
                <a:solidFill>
                  <a:srgbClr val="E1BA87"/>
                </a:solidFill>
                <a:latin typeface="Arial" panose="020B0604020202020204" pitchFamily="34" charset="0"/>
                <a:ea typeface="微軟正黑體"/>
                <a:cs typeface="Arial" panose="020B0604020202020204" pitchFamily="34" charset="0"/>
                <a:sym typeface="+mn-lt"/>
              </a:rPr>
              <a:t>QTS and ZFS based </a:t>
            </a:r>
            <a:r>
              <a:rPr lang="en-US" altLang="zh-TW" sz="4200" b="1" err="1">
                <a:solidFill>
                  <a:srgbClr val="E1BA87"/>
                </a:solidFill>
                <a:latin typeface="Arial" panose="020B0604020202020204" pitchFamily="34" charset="0"/>
                <a:ea typeface="微軟正黑體"/>
                <a:cs typeface="Arial" panose="020B0604020202020204" pitchFamily="34" charset="0"/>
                <a:sym typeface="+mn-lt"/>
              </a:rPr>
              <a:t>QuTS</a:t>
            </a:r>
            <a:r>
              <a:rPr lang="en-US" altLang="zh-TW" sz="4200" b="1">
                <a:solidFill>
                  <a:srgbClr val="E1BA87"/>
                </a:solidFill>
                <a:latin typeface="Arial" panose="020B0604020202020204" pitchFamily="34" charset="0"/>
                <a:ea typeface="微軟正黑體"/>
                <a:cs typeface="Arial" panose="020B0604020202020204" pitchFamily="34" charset="0"/>
                <a:sym typeface="+mn-lt"/>
              </a:rPr>
              <a:t> hero​​</a:t>
            </a:r>
          </a:p>
        </p:txBody>
      </p:sp>
      <p:sp>
        <p:nvSpPr>
          <p:cNvPr id="6" name="文字方塊 5">
            <a:extLst>
              <a:ext uri="{FF2B5EF4-FFF2-40B4-BE49-F238E27FC236}">
                <a16:creationId xmlns:a16="http://schemas.microsoft.com/office/drawing/2014/main" id="{75E8E767-27DF-123F-31A4-191EAF5C71E2}"/>
              </a:ext>
            </a:extLst>
          </p:cNvPr>
          <p:cNvSpPr txBox="1"/>
          <p:nvPr/>
        </p:nvSpPr>
        <p:spPr>
          <a:xfrm>
            <a:off x="451640" y="1822899"/>
            <a:ext cx="11630297" cy="769441"/>
          </a:xfrm>
          <a:prstGeom prst="rect">
            <a:avLst/>
          </a:prstGeom>
          <a:noFill/>
        </p:spPr>
        <p:txBody>
          <a:bodyPr wrap="square">
            <a:spAutoFit/>
          </a:bodyPr>
          <a:lstStyle/>
          <a:p>
            <a:pPr fontAlgn="base"/>
            <a:r>
              <a:rPr lang="en-US" altLang="zh-TW"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Faced with the explosive growth of data, VDI popularity, increasing SSD adoption, 8K media, and other disruptive IT trends, modern businesses need dependable storage systems to meet future demands. QNAP’s new “</a:t>
            </a:r>
            <a:r>
              <a:rPr lang="en-US" altLang="zh-TW" sz="11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QuTS</a:t>
            </a:r>
            <a:r>
              <a:rPr lang="en-US" altLang="zh-TW"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 hero” operating system combines the app-based QTS with a 128-bit ZFS file system to provide flexible storage management, comprehensive data protection and optimized performance to meet the needs of business-critical applications.​​</a:t>
            </a:r>
          </a:p>
          <a:p>
            <a:pPr fontAlgn="base"/>
            <a:r>
              <a:rPr lang="en-US" altLang="zh-TW"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Learn More: </a:t>
            </a:r>
            <a:r>
              <a:rPr lang="en-US" altLang="zh-TW" sz="1100" u="sng">
                <a:solidFill>
                  <a:srgbClr val="00B0F0"/>
                </a:solidFill>
                <a:latin typeface="Arial" panose="020B0604020202020204" pitchFamily="34" charset="0"/>
                <a:ea typeface="微軟正黑體" panose="020B0604030504040204" pitchFamily="34" charset="-120"/>
                <a:cs typeface="Arial" panose="020B0604020202020204" pitchFamily="34" charset="0"/>
                <a:sym typeface="+mn-lt"/>
              </a:rPr>
              <a:t>Why QNAP business NAS uses ZFS​​</a:t>
            </a:r>
            <a:endParaRPr lang="zh-TW" altLang="en-US" sz="1100" b="0" i="0" u="sng" strike="noStrike">
              <a:solidFill>
                <a:srgbClr val="00B0F0"/>
              </a:solidFill>
              <a:effectLst/>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9" name="文字方塊 8">
            <a:extLst>
              <a:ext uri="{FF2B5EF4-FFF2-40B4-BE49-F238E27FC236}">
                <a16:creationId xmlns:a16="http://schemas.microsoft.com/office/drawing/2014/main" id="{D8E86F18-7E16-4F71-5FC4-1B6DC55A7AEF}"/>
              </a:ext>
            </a:extLst>
          </p:cNvPr>
          <p:cNvSpPr txBox="1"/>
          <p:nvPr/>
        </p:nvSpPr>
        <p:spPr>
          <a:xfrm>
            <a:off x="118530" y="1503527"/>
            <a:ext cx="11834949" cy="369332"/>
          </a:xfrm>
          <a:prstGeom prst="rect">
            <a:avLst/>
          </a:prstGeom>
          <a:noFill/>
        </p:spPr>
        <p:txBody>
          <a:bodyPr wrap="square">
            <a:spAutoFit/>
          </a:bodyPr>
          <a:lstStyle/>
          <a:p>
            <a:pPr algn="ctr" fontAlgn="base"/>
            <a:r>
              <a:rPr lang="en-US" altLang="zh-TW" b="1">
                <a:solidFill>
                  <a:srgbClr val="FF0000"/>
                </a:solidFill>
                <a:latin typeface="Arial" panose="020B0604020202020204" pitchFamily="34" charset="0"/>
                <a:ea typeface="微軟正黑體" panose="020B0604030504040204" pitchFamily="34" charset="-120"/>
                <a:cs typeface="Arial" panose="020B0604020202020204" pitchFamily="34" charset="0"/>
                <a:sym typeface="+mn-lt"/>
              </a:rPr>
              <a:t>ZFS-based </a:t>
            </a:r>
            <a:r>
              <a:rPr lang="en-US" altLang="zh-TW" b="1" err="1">
                <a:solidFill>
                  <a:srgbClr val="FF0000"/>
                </a:solidFill>
                <a:latin typeface="Arial" panose="020B0604020202020204" pitchFamily="34" charset="0"/>
                <a:ea typeface="微軟正黑體" panose="020B0604030504040204" pitchFamily="34" charset="-120"/>
                <a:cs typeface="Arial" panose="020B0604020202020204" pitchFamily="34" charset="0"/>
                <a:sym typeface="+mn-lt"/>
              </a:rPr>
              <a:t>QuTS</a:t>
            </a:r>
            <a:r>
              <a:rPr lang="en-US" altLang="zh-TW" b="1">
                <a:solidFill>
                  <a:srgbClr val="FF0000"/>
                </a:solidFill>
                <a:latin typeface="Arial" panose="020B0604020202020204" pitchFamily="34" charset="0"/>
                <a:ea typeface="微軟正黑體" panose="020B0604030504040204" pitchFamily="34" charset="-120"/>
                <a:cs typeface="Arial" panose="020B0604020202020204" pitchFamily="34" charset="0"/>
                <a:sym typeface="+mn-lt"/>
              </a:rPr>
              <a:t> hero ensures performance and data integrity​</a:t>
            </a:r>
            <a:endParaRPr lang="zh-TW" altLang="en-US" sz="1100" b="0" i="0" u="none" strike="noStrike">
              <a:solidFill>
                <a:srgbClr val="FF0000"/>
              </a:solidFill>
              <a:effectLst/>
              <a:latin typeface="Arial" panose="020B0604020202020204" pitchFamily="34" charset="0"/>
              <a:ea typeface="微軟正黑體" panose="020B0604030504040204" pitchFamily="34" charset="-120"/>
              <a:cs typeface="Arial" panose="020B0604020202020204" pitchFamily="34" charset="0"/>
              <a:sym typeface="+mn-lt"/>
            </a:endParaRPr>
          </a:p>
        </p:txBody>
      </p:sp>
    </p:spTree>
    <p:extLst>
      <p:ext uri="{BB962C8B-B14F-4D97-AF65-F5344CB8AC3E}">
        <p14:creationId xmlns:p14="http://schemas.microsoft.com/office/powerpoint/2010/main" val="4282629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字方塊 27">
            <a:extLst>
              <a:ext uri="{FF2B5EF4-FFF2-40B4-BE49-F238E27FC236}">
                <a16:creationId xmlns:a16="http://schemas.microsoft.com/office/drawing/2014/main" id="{ADC53D77-E6F3-BCEC-E01A-703703B1DD08}"/>
              </a:ext>
            </a:extLst>
          </p:cNvPr>
          <p:cNvSpPr txBox="1"/>
          <p:nvPr/>
        </p:nvSpPr>
        <p:spPr>
          <a:xfrm>
            <a:off x="617347" y="409941"/>
            <a:ext cx="11177386" cy="800219"/>
          </a:xfrm>
          <a:prstGeom prst="rect">
            <a:avLst/>
          </a:prstGeom>
          <a:noFill/>
        </p:spPr>
        <p:txBody>
          <a:bodyPr wrap="square" lIns="91440" tIns="45720" rIns="91440" bIns="45720" rtlCol="0" anchor="t">
            <a:spAutoFit/>
          </a:bodyPr>
          <a:lstStyle/>
          <a:p>
            <a:pPr algn="ctr"/>
            <a:r>
              <a:rPr lang="en-US" altLang="zh-TW" sz="4600" b="1">
                <a:solidFill>
                  <a:srgbClr val="E1BA87"/>
                </a:solidFill>
                <a:latin typeface="Arial" panose="020B0604020202020204" pitchFamily="34" charset="0"/>
                <a:ea typeface="微軟正黑體"/>
                <a:cs typeface="Arial" panose="020B0604020202020204" pitchFamily="34" charset="0"/>
              </a:rPr>
              <a:t>TBS-h574TX Front View</a:t>
            </a:r>
            <a:endParaRPr lang="en-US" altLang="zh-TW" sz="4600" b="1">
              <a:solidFill>
                <a:srgbClr val="E1BA87"/>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 name="文字方塊 2">
            <a:extLst>
              <a:ext uri="{FF2B5EF4-FFF2-40B4-BE49-F238E27FC236}">
                <a16:creationId xmlns:a16="http://schemas.microsoft.com/office/drawing/2014/main" id="{7914AF26-734A-8614-31E2-CE40321F0394}"/>
              </a:ext>
            </a:extLst>
          </p:cNvPr>
          <p:cNvSpPr txBox="1"/>
          <p:nvPr/>
        </p:nvSpPr>
        <p:spPr>
          <a:xfrm>
            <a:off x="790034" y="5124448"/>
            <a:ext cx="28900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a:solidFill>
                  <a:schemeClr val="bg1"/>
                </a:solidFill>
                <a:latin typeface="Arial" panose="020B0604020202020204" pitchFamily="34" charset="0"/>
                <a:ea typeface="Microsoft JhengHei"/>
                <a:cs typeface="Arial" panose="020B0604020202020204" pitchFamily="34" charset="0"/>
              </a:rPr>
              <a:t>Thunderbolt 4 </a:t>
            </a:r>
            <a:r>
              <a:rPr lang="en-US" altLang="zh-TW" sz="1400">
                <a:solidFill>
                  <a:schemeClr val="bg1"/>
                </a:solidFill>
                <a:latin typeface="Arial" panose="020B0604020202020204" pitchFamily="34" charset="0"/>
                <a:ea typeface="Microsoft JhengHei"/>
                <a:cs typeface="Arial" panose="020B0604020202020204" pitchFamily="34" charset="0"/>
              </a:rPr>
              <a:t>port</a:t>
            </a:r>
            <a:endParaRPr lang="zh-TW" altLang="en-US" sz="1400">
              <a:solidFill>
                <a:schemeClr val="bg1"/>
              </a:solidFill>
              <a:latin typeface="Arial" panose="020B0604020202020204" pitchFamily="34" charset="0"/>
              <a:ea typeface="Microsoft JhengHei"/>
              <a:cs typeface="Arial" panose="020B0604020202020204" pitchFamily="34" charset="0"/>
            </a:endParaRPr>
          </a:p>
        </p:txBody>
      </p:sp>
      <p:sp>
        <p:nvSpPr>
          <p:cNvPr id="4" name="文字方塊 3">
            <a:extLst>
              <a:ext uri="{FF2B5EF4-FFF2-40B4-BE49-F238E27FC236}">
                <a16:creationId xmlns:a16="http://schemas.microsoft.com/office/drawing/2014/main" id="{6690BD18-EE8F-A2F3-CA98-CD7E658629C6}"/>
              </a:ext>
            </a:extLst>
          </p:cNvPr>
          <p:cNvSpPr txBox="1"/>
          <p:nvPr/>
        </p:nvSpPr>
        <p:spPr>
          <a:xfrm>
            <a:off x="751122" y="5697190"/>
            <a:ext cx="28900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a:solidFill>
                  <a:schemeClr val="bg1"/>
                </a:solidFill>
                <a:latin typeface="Arial" panose="020B0604020202020204" pitchFamily="34" charset="0"/>
                <a:ea typeface="Microsoft JhengHei"/>
                <a:cs typeface="Arial" panose="020B0604020202020204" pitchFamily="34" charset="0"/>
              </a:rPr>
              <a:t>USB 3.2 Gen 2 Type-A</a:t>
            </a:r>
          </a:p>
        </p:txBody>
      </p:sp>
      <p:sp>
        <p:nvSpPr>
          <p:cNvPr id="5" name="文字方塊 4">
            <a:extLst>
              <a:ext uri="{FF2B5EF4-FFF2-40B4-BE49-F238E27FC236}">
                <a16:creationId xmlns:a16="http://schemas.microsoft.com/office/drawing/2014/main" id="{3E2AD401-146E-30CC-25ED-7424A4296B12}"/>
              </a:ext>
            </a:extLst>
          </p:cNvPr>
          <p:cNvSpPr txBox="1"/>
          <p:nvPr/>
        </p:nvSpPr>
        <p:spPr>
          <a:xfrm>
            <a:off x="5790382" y="5697190"/>
            <a:ext cx="28900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a:solidFill>
                  <a:schemeClr val="bg1"/>
                </a:solidFill>
                <a:latin typeface="Arial" panose="020B0604020202020204" pitchFamily="34" charset="0"/>
                <a:ea typeface="Microsoft JhengHei"/>
                <a:cs typeface="Arial" panose="020B0604020202020204" pitchFamily="34" charset="0"/>
              </a:rPr>
              <a:t>USB One-Touch copy </a:t>
            </a:r>
            <a:r>
              <a:rPr lang="en-US" altLang="zh-TW" sz="1400">
                <a:solidFill>
                  <a:schemeClr val="bg1"/>
                </a:solidFill>
                <a:latin typeface="Arial" panose="020B0604020202020204" pitchFamily="34" charset="0"/>
                <a:ea typeface="Microsoft JhengHei"/>
                <a:cs typeface="Arial" panose="020B0604020202020204" pitchFamily="34" charset="0"/>
              </a:rPr>
              <a:t>button</a:t>
            </a:r>
            <a:endParaRPr lang="zh-TW" altLang="en-US" sz="1400">
              <a:solidFill>
                <a:schemeClr val="bg1"/>
              </a:solidFill>
              <a:latin typeface="Arial" panose="020B0604020202020204" pitchFamily="34" charset="0"/>
              <a:ea typeface="Microsoft JhengHei"/>
              <a:cs typeface="Arial" panose="020B0604020202020204" pitchFamily="34" charset="0"/>
            </a:endParaRPr>
          </a:p>
        </p:txBody>
      </p:sp>
      <p:sp>
        <p:nvSpPr>
          <p:cNvPr id="6" name="文字方塊 5">
            <a:extLst>
              <a:ext uri="{FF2B5EF4-FFF2-40B4-BE49-F238E27FC236}">
                <a16:creationId xmlns:a16="http://schemas.microsoft.com/office/drawing/2014/main" id="{8797B888-F7CD-5F1F-9575-3EA4C9E3E1A7}"/>
              </a:ext>
            </a:extLst>
          </p:cNvPr>
          <p:cNvSpPr txBox="1"/>
          <p:nvPr/>
        </p:nvSpPr>
        <p:spPr>
          <a:xfrm>
            <a:off x="5770926" y="5124447"/>
            <a:ext cx="28900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solidFill>
                  <a:schemeClr val="bg1"/>
                </a:solidFill>
                <a:latin typeface="Arial" panose="020B0604020202020204" pitchFamily="34" charset="0"/>
                <a:ea typeface="Microsoft JhengHei"/>
                <a:cs typeface="Arial" panose="020B0604020202020204" pitchFamily="34" charset="0"/>
              </a:rPr>
              <a:t>Power button</a:t>
            </a:r>
            <a:endParaRPr lang="zh-TW" altLang="en-US" sz="1400">
              <a:solidFill>
                <a:schemeClr val="bg1"/>
              </a:solidFill>
              <a:latin typeface="Arial" panose="020B0604020202020204" pitchFamily="34" charset="0"/>
              <a:ea typeface="Microsoft JhengHei"/>
              <a:cs typeface="Arial" panose="020B0604020202020204" pitchFamily="34" charset="0"/>
            </a:endParaRPr>
          </a:p>
        </p:txBody>
      </p:sp>
      <p:sp>
        <p:nvSpPr>
          <p:cNvPr id="7" name="文字方塊 6">
            <a:extLst>
              <a:ext uri="{FF2B5EF4-FFF2-40B4-BE49-F238E27FC236}">
                <a16:creationId xmlns:a16="http://schemas.microsoft.com/office/drawing/2014/main" id="{78112BAF-D131-6373-E74C-0B40C3348C22}"/>
              </a:ext>
            </a:extLst>
          </p:cNvPr>
          <p:cNvSpPr txBox="1"/>
          <p:nvPr/>
        </p:nvSpPr>
        <p:spPr>
          <a:xfrm>
            <a:off x="8978664" y="5124447"/>
            <a:ext cx="289002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a:solidFill>
                  <a:schemeClr val="bg1"/>
                </a:solidFill>
                <a:latin typeface="Arial" panose="020B0604020202020204" pitchFamily="34" charset="0"/>
                <a:ea typeface="Microsoft JhengHei"/>
                <a:cs typeface="Arial" panose="020B0604020202020204" pitchFamily="34" charset="0"/>
              </a:rPr>
              <a:t>LED  </a:t>
            </a:r>
            <a:r>
              <a:rPr lang="en-US" altLang="zh-TW" sz="1400">
                <a:solidFill>
                  <a:schemeClr val="bg1"/>
                </a:solidFill>
                <a:latin typeface="Arial" panose="020B0604020202020204" pitchFamily="34" charset="0"/>
                <a:ea typeface="Microsoft JhengHei"/>
                <a:cs typeface="Arial" panose="020B0604020202020204" pitchFamily="34" charset="0"/>
              </a:rPr>
              <a:t>Indicator</a:t>
            </a:r>
            <a:r>
              <a:rPr lang="zh-TW" altLang="en-US" sz="1400">
                <a:solidFill>
                  <a:schemeClr val="bg1"/>
                </a:solidFill>
                <a:latin typeface="Arial" panose="020B0604020202020204" pitchFamily="34" charset="0"/>
                <a:ea typeface="Microsoft JhengHei"/>
                <a:cs typeface="Arial" panose="020B0604020202020204" pitchFamily="34" charset="0"/>
              </a:rPr>
              <a:t>: </a:t>
            </a:r>
          </a:p>
          <a:p>
            <a:r>
              <a:rPr lang="zh-TW" altLang="en-US" sz="1400">
                <a:solidFill>
                  <a:schemeClr val="bg1"/>
                </a:solidFill>
                <a:latin typeface="Arial" panose="020B0604020202020204" pitchFamily="34" charset="0"/>
                <a:ea typeface="Microsoft JhengHei"/>
                <a:cs typeface="Arial" panose="020B0604020202020204" pitchFamily="34" charset="0"/>
              </a:rPr>
              <a:t>USB Copy, </a:t>
            </a:r>
            <a:r>
              <a:rPr lang="en-US" altLang="zh-TW" sz="1400">
                <a:solidFill>
                  <a:schemeClr val="bg1"/>
                </a:solidFill>
                <a:latin typeface="Arial" panose="020B0604020202020204" pitchFamily="34" charset="0"/>
                <a:ea typeface="Microsoft JhengHei"/>
                <a:cs typeface="Arial" panose="020B0604020202020204" pitchFamily="34" charset="0"/>
              </a:rPr>
              <a:t>Status</a:t>
            </a:r>
            <a:endParaRPr lang="zh-TW" altLang="en-US" sz="1400">
              <a:solidFill>
                <a:schemeClr val="bg1"/>
              </a:solidFill>
              <a:latin typeface="Arial" panose="020B0604020202020204" pitchFamily="34" charset="0"/>
              <a:ea typeface="Microsoft JhengHei"/>
              <a:cs typeface="Arial" panose="020B0604020202020204" pitchFamily="34" charset="0"/>
            </a:endParaRPr>
          </a:p>
        </p:txBody>
      </p:sp>
      <p:sp>
        <p:nvSpPr>
          <p:cNvPr id="8" name="文字方塊 7">
            <a:extLst>
              <a:ext uri="{FF2B5EF4-FFF2-40B4-BE49-F238E27FC236}">
                <a16:creationId xmlns:a16="http://schemas.microsoft.com/office/drawing/2014/main" id="{5B2FCC18-EA1C-9152-9525-BCCE2A8A2FFC}"/>
              </a:ext>
            </a:extLst>
          </p:cNvPr>
          <p:cNvSpPr txBox="1"/>
          <p:nvPr/>
        </p:nvSpPr>
        <p:spPr>
          <a:xfrm>
            <a:off x="3418449" y="1853315"/>
            <a:ext cx="5507172" cy="6269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200"/>
              </a:lnSpc>
            </a:pPr>
            <a:r>
              <a:rPr lang="zh-TW" altLang="en-US" sz="1400">
                <a:solidFill>
                  <a:schemeClr val="bg1"/>
                </a:solidFill>
                <a:latin typeface="Arial" panose="020B0604020202020204" pitchFamily="34" charset="0"/>
                <a:ea typeface="Microsoft JhengHei"/>
                <a:cs typeface="Arial" panose="020B0604020202020204" pitchFamily="34" charset="0"/>
              </a:rPr>
              <a:t>5 x E1.S NMVe SSD </a:t>
            </a:r>
            <a:r>
              <a:rPr lang="en-US" altLang="zh-TW" sz="1400">
                <a:solidFill>
                  <a:schemeClr val="bg1"/>
                </a:solidFill>
                <a:latin typeface="Arial" panose="020B0604020202020204" pitchFamily="34" charset="0"/>
                <a:ea typeface="Microsoft JhengHei"/>
                <a:cs typeface="Arial" panose="020B0604020202020204" pitchFamily="34" charset="0"/>
              </a:rPr>
              <a:t>slots, support</a:t>
            </a:r>
            <a:r>
              <a:rPr lang="zh-TW" altLang="en-US" sz="1400">
                <a:solidFill>
                  <a:schemeClr val="bg1"/>
                </a:solidFill>
                <a:latin typeface="Arial" panose="020B0604020202020204" pitchFamily="34" charset="0"/>
                <a:ea typeface="Microsoft JhengHei"/>
                <a:cs typeface="Arial" panose="020B0604020202020204" pitchFamily="34" charset="0"/>
              </a:rPr>
              <a:t> </a:t>
            </a:r>
            <a:r>
              <a:rPr lang="en-US" altLang="zh-TW" sz="1400">
                <a:solidFill>
                  <a:schemeClr val="bg1"/>
                </a:solidFill>
                <a:latin typeface="Arial" panose="020B0604020202020204" pitchFamily="34" charset="0"/>
                <a:ea typeface="Microsoft JhengHei"/>
                <a:cs typeface="Arial" panose="020B0604020202020204" pitchFamily="34" charset="0"/>
              </a:rPr>
              <a:t>up to </a:t>
            </a:r>
            <a:r>
              <a:rPr lang="zh-TW" altLang="en-US" sz="1400">
                <a:solidFill>
                  <a:schemeClr val="bg1"/>
                </a:solidFill>
                <a:latin typeface="Arial" panose="020B0604020202020204" pitchFamily="34" charset="0"/>
                <a:ea typeface="Microsoft JhengHei"/>
                <a:cs typeface="Arial" panose="020B0604020202020204" pitchFamily="34" charset="0"/>
              </a:rPr>
              <a:t>15mm </a:t>
            </a:r>
            <a:r>
              <a:rPr lang="en-US" altLang="zh-TW" sz="1400">
                <a:solidFill>
                  <a:schemeClr val="bg1"/>
                </a:solidFill>
                <a:latin typeface="Arial" panose="020B0604020202020204" pitchFamily="34" charset="0"/>
                <a:ea typeface="Microsoft JhengHei"/>
                <a:cs typeface="Arial" panose="020B0604020202020204" pitchFamily="34" charset="0"/>
              </a:rPr>
              <a:t>E1.S SSD, and </a:t>
            </a:r>
          </a:p>
          <a:p>
            <a:pPr>
              <a:lnSpc>
                <a:spcPts val="2200"/>
              </a:lnSpc>
            </a:pPr>
            <a:r>
              <a:rPr lang="en-US" altLang="zh-TW" sz="1400">
                <a:solidFill>
                  <a:schemeClr val="bg1"/>
                </a:solidFill>
                <a:latin typeface="Arial" panose="020B0604020202020204" pitchFamily="34" charset="0"/>
                <a:ea typeface="Microsoft JhengHei"/>
                <a:cs typeface="Arial" panose="020B0604020202020204" pitchFamily="34" charset="0"/>
              </a:rPr>
              <a:t>pre-installed adapters to support M.2 2280 PCIe SSD for each slot</a:t>
            </a:r>
            <a:endParaRPr lang="zh-TW" altLang="en-US" sz="1400">
              <a:solidFill>
                <a:schemeClr val="bg1"/>
              </a:solidFill>
              <a:latin typeface="Arial" panose="020B0604020202020204" pitchFamily="34" charset="0"/>
              <a:ea typeface="Microsoft JhengHei"/>
              <a:cs typeface="Arial" panose="020B0604020202020204" pitchFamily="34" charset="0"/>
            </a:endParaRPr>
          </a:p>
        </p:txBody>
      </p:sp>
    </p:spTree>
    <p:extLst>
      <p:ext uri="{BB962C8B-B14F-4D97-AF65-F5344CB8AC3E}">
        <p14:creationId xmlns:p14="http://schemas.microsoft.com/office/powerpoint/2010/main" val="4263310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字方塊 27">
            <a:extLst>
              <a:ext uri="{FF2B5EF4-FFF2-40B4-BE49-F238E27FC236}">
                <a16:creationId xmlns:a16="http://schemas.microsoft.com/office/drawing/2014/main" id="{ADC53D77-E6F3-BCEC-E01A-703703B1DD08}"/>
              </a:ext>
            </a:extLst>
          </p:cNvPr>
          <p:cNvSpPr txBox="1"/>
          <p:nvPr/>
        </p:nvSpPr>
        <p:spPr>
          <a:xfrm>
            <a:off x="2222941" y="493743"/>
            <a:ext cx="7728534" cy="800219"/>
          </a:xfrm>
          <a:prstGeom prst="rect">
            <a:avLst/>
          </a:prstGeom>
          <a:noFill/>
        </p:spPr>
        <p:txBody>
          <a:bodyPr wrap="square" lIns="91440" tIns="45720" rIns="91440" bIns="45720" rtlCol="0" anchor="t">
            <a:spAutoFit/>
          </a:bodyPr>
          <a:lstStyle/>
          <a:p>
            <a:pPr algn="ctr"/>
            <a:r>
              <a:rPr lang="en-US" altLang="zh-TW" sz="4600" b="1">
                <a:solidFill>
                  <a:srgbClr val="E1BA87"/>
                </a:solidFill>
                <a:latin typeface="Arial" panose="020B0604020202020204" pitchFamily="34" charset="0"/>
                <a:ea typeface="微軟正黑體"/>
                <a:cs typeface="Arial" panose="020B0604020202020204" pitchFamily="34" charset="0"/>
              </a:rPr>
              <a:t>TBS-h574TX Rear View</a:t>
            </a:r>
            <a:endParaRPr lang="en-US" altLang="zh-TW" sz="4600" b="1">
              <a:solidFill>
                <a:srgbClr val="E1BA87"/>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 name="文字方塊 6">
            <a:extLst>
              <a:ext uri="{FF2B5EF4-FFF2-40B4-BE49-F238E27FC236}">
                <a16:creationId xmlns:a16="http://schemas.microsoft.com/office/drawing/2014/main" id="{5ADE475C-BD2E-DD04-692C-9F9D93BAFFCD}"/>
              </a:ext>
            </a:extLst>
          </p:cNvPr>
          <p:cNvSpPr txBox="1"/>
          <p:nvPr/>
        </p:nvSpPr>
        <p:spPr>
          <a:xfrm>
            <a:off x="7206731" y="2340856"/>
            <a:ext cx="28900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a:solidFill>
                  <a:schemeClr val="bg1"/>
                </a:solidFill>
                <a:latin typeface="Arial" panose="020B0604020202020204" pitchFamily="34" charset="0"/>
                <a:ea typeface="Microsoft JhengHei"/>
                <a:cs typeface="Arial" panose="020B0604020202020204" pitchFamily="34" charset="0"/>
              </a:rPr>
              <a:t>Thunderbolt 4 </a:t>
            </a:r>
            <a:r>
              <a:rPr lang="en-US" altLang="zh-TW" sz="1400">
                <a:solidFill>
                  <a:schemeClr val="bg1"/>
                </a:solidFill>
                <a:latin typeface="Arial" panose="020B0604020202020204" pitchFamily="34" charset="0"/>
                <a:ea typeface="Microsoft JhengHei"/>
                <a:cs typeface="Arial" panose="020B0604020202020204" pitchFamily="34" charset="0"/>
              </a:rPr>
              <a:t>port</a:t>
            </a:r>
            <a:endParaRPr lang="zh-TW" altLang="en-US" sz="1400">
              <a:solidFill>
                <a:schemeClr val="bg1"/>
              </a:solidFill>
              <a:latin typeface="Arial" panose="020B0604020202020204" pitchFamily="34" charset="0"/>
              <a:ea typeface="Microsoft JhengHei"/>
              <a:cs typeface="Arial" panose="020B0604020202020204" pitchFamily="34" charset="0"/>
            </a:endParaRPr>
          </a:p>
        </p:txBody>
      </p:sp>
      <p:sp>
        <p:nvSpPr>
          <p:cNvPr id="8" name="文字方塊 7">
            <a:extLst>
              <a:ext uri="{FF2B5EF4-FFF2-40B4-BE49-F238E27FC236}">
                <a16:creationId xmlns:a16="http://schemas.microsoft.com/office/drawing/2014/main" id="{7DF7172D-1483-F4BB-63DF-9B0A494C637C}"/>
              </a:ext>
            </a:extLst>
          </p:cNvPr>
          <p:cNvSpPr txBox="1"/>
          <p:nvPr/>
        </p:nvSpPr>
        <p:spPr>
          <a:xfrm>
            <a:off x="7206730" y="1780965"/>
            <a:ext cx="28900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a:solidFill>
                  <a:schemeClr val="bg1"/>
                </a:solidFill>
                <a:latin typeface="Arial" panose="020B0604020202020204" pitchFamily="34" charset="0"/>
                <a:ea typeface="Microsoft JhengHei"/>
                <a:cs typeface="Arial" panose="020B0604020202020204" pitchFamily="34" charset="0"/>
              </a:rPr>
              <a:t>HDMI 1.4b</a:t>
            </a:r>
            <a:r>
              <a:rPr lang="en-US" altLang="zh-TW" sz="1400">
                <a:solidFill>
                  <a:schemeClr val="bg1"/>
                </a:solidFill>
                <a:latin typeface="Arial" panose="020B0604020202020204" pitchFamily="34" charset="0"/>
                <a:ea typeface="Microsoft JhengHei"/>
                <a:cs typeface="Arial" panose="020B0604020202020204" pitchFamily="34" charset="0"/>
              </a:rPr>
              <a:t>, support 4K output</a:t>
            </a:r>
            <a:endParaRPr lang="zh-TW" altLang="en-US" sz="1400">
              <a:solidFill>
                <a:schemeClr val="bg1"/>
              </a:solidFill>
              <a:latin typeface="Arial" panose="020B0604020202020204" pitchFamily="34" charset="0"/>
              <a:ea typeface="Microsoft JhengHei"/>
              <a:cs typeface="Arial" panose="020B0604020202020204" pitchFamily="34" charset="0"/>
            </a:endParaRPr>
          </a:p>
        </p:txBody>
      </p:sp>
      <p:sp>
        <p:nvSpPr>
          <p:cNvPr id="9" name="文字方塊 8">
            <a:extLst>
              <a:ext uri="{FF2B5EF4-FFF2-40B4-BE49-F238E27FC236}">
                <a16:creationId xmlns:a16="http://schemas.microsoft.com/office/drawing/2014/main" id="{CDC92D3C-38A9-1E6D-995E-75ED8995B500}"/>
              </a:ext>
            </a:extLst>
          </p:cNvPr>
          <p:cNvSpPr txBox="1"/>
          <p:nvPr/>
        </p:nvSpPr>
        <p:spPr>
          <a:xfrm>
            <a:off x="3579734" y="1780965"/>
            <a:ext cx="28900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a:solidFill>
                  <a:schemeClr val="bg1"/>
                </a:solidFill>
                <a:latin typeface="Arial" panose="020B0604020202020204" pitchFamily="34" charset="0"/>
                <a:ea typeface="Microsoft JhengHei"/>
                <a:cs typeface="Arial" panose="020B0604020202020204" pitchFamily="34" charset="0"/>
              </a:rPr>
              <a:t>2.5GbE </a:t>
            </a:r>
            <a:r>
              <a:rPr lang="en-US" altLang="zh-TW" sz="1400">
                <a:solidFill>
                  <a:schemeClr val="bg1"/>
                </a:solidFill>
                <a:latin typeface="Arial" panose="020B0604020202020204" pitchFamily="34" charset="0"/>
                <a:ea typeface="Microsoft JhengHei"/>
                <a:cs typeface="Arial" panose="020B0604020202020204" pitchFamily="34" charset="0"/>
              </a:rPr>
              <a:t>LAN port</a:t>
            </a:r>
            <a:endParaRPr lang="zh-TW" altLang="en-US" sz="1400">
              <a:solidFill>
                <a:schemeClr val="bg1"/>
              </a:solidFill>
              <a:latin typeface="Arial" panose="020B0604020202020204" pitchFamily="34" charset="0"/>
              <a:ea typeface="Microsoft JhengHei"/>
              <a:cs typeface="Arial" panose="020B0604020202020204" pitchFamily="34" charset="0"/>
            </a:endParaRPr>
          </a:p>
        </p:txBody>
      </p:sp>
      <p:sp>
        <p:nvSpPr>
          <p:cNvPr id="10" name="文字方塊 9">
            <a:extLst>
              <a:ext uri="{FF2B5EF4-FFF2-40B4-BE49-F238E27FC236}">
                <a16:creationId xmlns:a16="http://schemas.microsoft.com/office/drawing/2014/main" id="{C59C285E-91EA-C620-204F-42F08DF2FA23}"/>
              </a:ext>
            </a:extLst>
          </p:cNvPr>
          <p:cNvSpPr txBox="1"/>
          <p:nvPr/>
        </p:nvSpPr>
        <p:spPr>
          <a:xfrm>
            <a:off x="4030067" y="2298433"/>
            <a:ext cx="289002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a:solidFill>
                  <a:schemeClr val="bg1"/>
                </a:solidFill>
                <a:latin typeface="Arial" panose="020B0604020202020204" pitchFamily="34" charset="0"/>
                <a:ea typeface="Microsoft JhengHei"/>
                <a:cs typeface="Arial" panose="020B0604020202020204" pitchFamily="34" charset="0"/>
              </a:rPr>
              <a:t>10GBASE-T </a:t>
            </a:r>
            <a:br>
              <a:rPr lang="en-US" altLang="zh-TW" sz="1400">
                <a:solidFill>
                  <a:schemeClr val="bg1"/>
                </a:solidFill>
                <a:latin typeface="Arial" panose="020B0604020202020204" pitchFamily="34" charset="0"/>
                <a:ea typeface="Microsoft JhengHei"/>
                <a:cs typeface="Arial" panose="020B0604020202020204" pitchFamily="34" charset="0"/>
              </a:rPr>
            </a:br>
            <a:r>
              <a:rPr lang="en-US" altLang="zh-TW" sz="1400">
                <a:solidFill>
                  <a:schemeClr val="bg1"/>
                </a:solidFill>
                <a:latin typeface="Arial" panose="020B0604020202020204" pitchFamily="34" charset="0"/>
                <a:ea typeface="Microsoft JhengHei"/>
                <a:cs typeface="Arial" panose="020B0604020202020204" pitchFamily="34" charset="0"/>
              </a:rPr>
              <a:t>LAN port</a:t>
            </a:r>
            <a:endParaRPr lang="zh-TW" altLang="en-US" sz="1400">
              <a:solidFill>
                <a:schemeClr val="bg1"/>
              </a:solidFill>
              <a:latin typeface="Arial" panose="020B0604020202020204" pitchFamily="34" charset="0"/>
              <a:ea typeface="Microsoft JhengHei"/>
              <a:cs typeface="Arial" panose="020B0604020202020204" pitchFamily="34" charset="0"/>
            </a:endParaRPr>
          </a:p>
        </p:txBody>
      </p:sp>
      <p:sp>
        <p:nvSpPr>
          <p:cNvPr id="11" name="文字方塊 10">
            <a:extLst>
              <a:ext uri="{FF2B5EF4-FFF2-40B4-BE49-F238E27FC236}">
                <a16:creationId xmlns:a16="http://schemas.microsoft.com/office/drawing/2014/main" id="{5F4210D5-5A11-52DB-1653-B57D58772E4E}"/>
              </a:ext>
            </a:extLst>
          </p:cNvPr>
          <p:cNvSpPr txBox="1"/>
          <p:nvPr/>
        </p:nvSpPr>
        <p:spPr>
          <a:xfrm>
            <a:off x="2095246" y="2340855"/>
            <a:ext cx="14067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solidFill>
                  <a:schemeClr val="bg1"/>
                </a:solidFill>
                <a:latin typeface="Arial" panose="020B0604020202020204" pitchFamily="34" charset="0"/>
                <a:ea typeface="Microsoft JhengHei"/>
                <a:cs typeface="Arial" panose="020B0604020202020204" pitchFamily="34" charset="0"/>
              </a:rPr>
              <a:t>DC input</a:t>
            </a:r>
            <a:endParaRPr lang="zh-TW" altLang="en-US" sz="1400">
              <a:solidFill>
                <a:schemeClr val="bg1"/>
              </a:solidFill>
              <a:latin typeface="Arial" panose="020B0604020202020204" pitchFamily="34" charset="0"/>
              <a:ea typeface="Microsoft JhengHei"/>
              <a:cs typeface="Arial" panose="020B0604020202020204" pitchFamily="34" charset="0"/>
            </a:endParaRPr>
          </a:p>
        </p:txBody>
      </p:sp>
      <p:sp>
        <p:nvSpPr>
          <p:cNvPr id="12" name="文字方塊 11">
            <a:extLst>
              <a:ext uri="{FF2B5EF4-FFF2-40B4-BE49-F238E27FC236}">
                <a16:creationId xmlns:a16="http://schemas.microsoft.com/office/drawing/2014/main" id="{65C6DC3F-ECA0-679B-F36E-25E86A999AED}"/>
              </a:ext>
            </a:extLst>
          </p:cNvPr>
          <p:cNvSpPr txBox="1"/>
          <p:nvPr/>
        </p:nvSpPr>
        <p:spPr>
          <a:xfrm>
            <a:off x="1652954" y="2751876"/>
            <a:ext cx="13512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solidFill>
                  <a:schemeClr val="bg1"/>
                </a:solidFill>
                <a:latin typeface="Arial" panose="020B0604020202020204" pitchFamily="34" charset="0"/>
                <a:ea typeface="Microsoft JhengHei"/>
                <a:cs typeface="Arial" panose="020B0604020202020204" pitchFamily="34" charset="0"/>
              </a:rPr>
              <a:t>Reset button</a:t>
            </a:r>
            <a:endParaRPr lang="zh-TW" altLang="en-US" sz="1400">
              <a:solidFill>
                <a:schemeClr val="bg1"/>
              </a:solidFill>
              <a:latin typeface="Arial" panose="020B0604020202020204" pitchFamily="34" charset="0"/>
              <a:ea typeface="Microsoft JhengHei"/>
              <a:cs typeface="Arial" panose="020B0604020202020204" pitchFamily="34" charset="0"/>
            </a:endParaRPr>
          </a:p>
        </p:txBody>
      </p:sp>
      <p:sp>
        <p:nvSpPr>
          <p:cNvPr id="13" name="文字方塊 12">
            <a:extLst>
              <a:ext uri="{FF2B5EF4-FFF2-40B4-BE49-F238E27FC236}">
                <a16:creationId xmlns:a16="http://schemas.microsoft.com/office/drawing/2014/main" id="{016098EC-C8C0-C96C-A2D5-9102C8C0D75C}"/>
              </a:ext>
            </a:extLst>
          </p:cNvPr>
          <p:cNvSpPr txBox="1"/>
          <p:nvPr/>
        </p:nvSpPr>
        <p:spPr>
          <a:xfrm>
            <a:off x="5121461" y="5133121"/>
            <a:ext cx="28900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solidFill>
                  <a:schemeClr val="bg1"/>
                </a:solidFill>
                <a:latin typeface="Arial" panose="020B0604020202020204" pitchFamily="34" charset="0"/>
                <a:ea typeface="Microsoft JhengHei"/>
                <a:cs typeface="Arial" panose="020B0604020202020204" pitchFamily="34" charset="0"/>
              </a:rPr>
              <a:t>System Fan </a:t>
            </a:r>
            <a:r>
              <a:rPr lang="zh-TW" altLang="en-US" sz="1400">
                <a:solidFill>
                  <a:schemeClr val="bg1"/>
                </a:solidFill>
                <a:latin typeface="Arial" panose="020B0604020202020204" pitchFamily="34" charset="0"/>
                <a:ea typeface="Microsoft JhengHei"/>
                <a:cs typeface="Arial" panose="020B0604020202020204" pitchFamily="34" charset="0"/>
              </a:rPr>
              <a:t>: 2 x 40mm</a:t>
            </a:r>
          </a:p>
        </p:txBody>
      </p:sp>
      <p:sp>
        <p:nvSpPr>
          <p:cNvPr id="14" name="文字方塊 13">
            <a:extLst>
              <a:ext uri="{FF2B5EF4-FFF2-40B4-BE49-F238E27FC236}">
                <a16:creationId xmlns:a16="http://schemas.microsoft.com/office/drawing/2014/main" id="{CB4429BF-C097-85EF-9FE8-B48FE77F03BC}"/>
              </a:ext>
            </a:extLst>
          </p:cNvPr>
          <p:cNvSpPr txBox="1"/>
          <p:nvPr/>
        </p:nvSpPr>
        <p:spPr>
          <a:xfrm>
            <a:off x="8270411" y="5287010"/>
            <a:ext cx="289002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a:solidFill>
                  <a:schemeClr val="bg1"/>
                </a:solidFill>
                <a:latin typeface="Arial" panose="020B0604020202020204" pitchFamily="34" charset="0"/>
                <a:ea typeface="Microsoft JhengHei"/>
                <a:cs typeface="Arial" panose="020B0604020202020204" pitchFamily="34" charset="0"/>
              </a:rPr>
              <a:t>1 x USB 2.0</a:t>
            </a:r>
          </a:p>
          <a:p>
            <a:r>
              <a:rPr lang="zh-TW" altLang="en-US" sz="1400">
                <a:solidFill>
                  <a:schemeClr val="bg1"/>
                </a:solidFill>
                <a:latin typeface="Arial" panose="020B0604020202020204" pitchFamily="34" charset="0"/>
                <a:ea typeface="Microsoft JhengHei"/>
                <a:cs typeface="Arial" panose="020B0604020202020204" pitchFamily="34" charset="0"/>
              </a:rPr>
              <a:t>1 x USB 3.2 Gen 2 Type-A</a:t>
            </a:r>
          </a:p>
        </p:txBody>
      </p:sp>
    </p:spTree>
    <p:extLst>
      <p:ext uri="{BB962C8B-B14F-4D97-AF65-F5344CB8AC3E}">
        <p14:creationId xmlns:p14="http://schemas.microsoft.com/office/powerpoint/2010/main" val="3367405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圓角 8">
            <a:extLst>
              <a:ext uri="{FF2B5EF4-FFF2-40B4-BE49-F238E27FC236}">
                <a16:creationId xmlns:a16="http://schemas.microsoft.com/office/drawing/2014/main" id="{48F2EA89-E216-A820-E1B4-426DF5C7CB7E}"/>
              </a:ext>
            </a:extLst>
          </p:cNvPr>
          <p:cNvSpPr/>
          <p:nvPr/>
        </p:nvSpPr>
        <p:spPr>
          <a:xfrm>
            <a:off x="911738" y="4074291"/>
            <a:ext cx="5663664" cy="2098969"/>
          </a:xfrm>
          <a:prstGeom prst="roundRect">
            <a:avLst>
              <a:gd name="adj" fmla="val 5320"/>
            </a:avLst>
          </a:prstGeom>
          <a:gradFill>
            <a:gsLst>
              <a:gs pos="73400">
                <a:srgbClr val="FFFFFF"/>
              </a:gs>
              <a:gs pos="0">
                <a:schemeClr val="bg1"/>
              </a:gs>
              <a:gs pos="100000">
                <a:schemeClr val="bg1">
                  <a:alpha val="58000"/>
                </a:schemeClr>
              </a:gs>
            </a:gsLst>
            <a:lin ang="5400000" scaled="1"/>
          </a:gradFill>
          <a:ln>
            <a:noFill/>
          </a:ln>
          <a:effectLst>
            <a:outerShdw blurRad="469900" dist="304800" dir="2700000" algn="tl" rotWithShape="0">
              <a:srgbClr val="51390F">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4" name="矩形: 圓角 3">
            <a:extLst>
              <a:ext uri="{FF2B5EF4-FFF2-40B4-BE49-F238E27FC236}">
                <a16:creationId xmlns:a16="http://schemas.microsoft.com/office/drawing/2014/main" id="{F008B58B-F097-B329-0791-EF9A4708C8D2}"/>
              </a:ext>
            </a:extLst>
          </p:cNvPr>
          <p:cNvSpPr/>
          <p:nvPr/>
        </p:nvSpPr>
        <p:spPr>
          <a:xfrm>
            <a:off x="0" y="1"/>
            <a:ext cx="12192000" cy="2063686"/>
          </a:xfrm>
          <a:prstGeom prst="roundRect">
            <a:avLst>
              <a:gd name="adj" fmla="val 0"/>
            </a:avLst>
          </a:prstGeom>
          <a:gradFill>
            <a:gsLst>
              <a:gs pos="0">
                <a:srgbClr val="000000"/>
              </a:gs>
              <a:gs pos="89000">
                <a:schemeClr val="tx1">
                  <a:lumMod val="75000"/>
                  <a:lumOff val="25000"/>
                </a:schemeClr>
              </a:gs>
            </a:gsLst>
            <a:lin ang="5400000" scaled="1"/>
          </a:gradFill>
          <a:ln>
            <a:noFill/>
          </a:ln>
          <a:effectLst>
            <a:outerShdw blurRad="469900" dist="304800" dir="2700000" algn="tl" rotWithShape="0">
              <a:srgbClr val="383328">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76" name="文字方塊 75">
            <a:extLst>
              <a:ext uri="{FF2B5EF4-FFF2-40B4-BE49-F238E27FC236}">
                <a16:creationId xmlns:a16="http://schemas.microsoft.com/office/drawing/2014/main" id="{BF593FEB-FC6E-46AA-A9E8-94A7AC0A4D09}"/>
              </a:ext>
            </a:extLst>
          </p:cNvPr>
          <p:cNvSpPr txBox="1"/>
          <p:nvPr/>
        </p:nvSpPr>
        <p:spPr>
          <a:xfrm>
            <a:off x="911738" y="2350661"/>
            <a:ext cx="5800212" cy="1191160"/>
          </a:xfrm>
          <a:prstGeom prst="rect">
            <a:avLst/>
          </a:prstGeom>
          <a:noFill/>
        </p:spPr>
        <p:txBody>
          <a:bodyPr wrap="square" rtlCol="0">
            <a:spAutoFit/>
          </a:bodyPr>
          <a:lstStyle/>
          <a:p>
            <a:pPr>
              <a:lnSpc>
                <a:spcPts val="3000"/>
              </a:lnSpc>
              <a:spcBef>
                <a:spcPts val="1800"/>
              </a:spcBef>
            </a:pPr>
            <a:r>
              <a:rPr lang="en-US" altLang="zh-TW" sz="1600">
                <a:latin typeface="Arial" panose="020B0604020202020204" pitchFamily="34" charset="0"/>
                <a:ea typeface="微軟正黑體" panose="020B0604030504040204" pitchFamily="34" charset="-120"/>
                <a:cs typeface="Arial" panose="020B0604020202020204" pitchFamily="34" charset="0"/>
                <a:sym typeface="+mn-lt"/>
              </a:rPr>
              <a:t>Large-capacity storage space is required for video editing, and frequent reading and writing of SSDs is more likely to cause damage and require replacement of the SSDs.</a:t>
            </a:r>
            <a:endParaRPr lang="zh-TW" altLang="en-US" sz="1600">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1" name="文字方塊 20">
            <a:extLst>
              <a:ext uri="{FF2B5EF4-FFF2-40B4-BE49-F238E27FC236}">
                <a16:creationId xmlns:a16="http://schemas.microsoft.com/office/drawing/2014/main" id="{BF593FEB-FC6E-46AA-A9E8-94A7AC0A4D09}"/>
              </a:ext>
            </a:extLst>
          </p:cNvPr>
          <p:cNvSpPr txBox="1"/>
          <p:nvPr/>
        </p:nvSpPr>
        <p:spPr>
          <a:xfrm>
            <a:off x="1169867" y="4269534"/>
            <a:ext cx="5319509" cy="1759456"/>
          </a:xfrm>
          <a:prstGeom prst="rect">
            <a:avLst/>
          </a:prstGeom>
          <a:noFill/>
        </p:spPr>
        <p:txBody>
          <a:bodyPr wrap="square" lIns="91440" tIns="45720" rIns="91440" bIns="45720" rtlCol="0" anchor="t">
            <a:spAutoFit/>
          </a:bodyPr>
          <a:lstStyle/>
          <a:p>
            <a:pPr>
              <a:lnSpc>
                <a:spcPts val="2600"/>
              </a:lnSpc>
              <a:spcBef>
                <a:spcPts val="1800"/>
              </a:spcBef>
            </a:pPr>
            <a:r>
              <a:rPr lang="en-US" altLang="zh-TW" sz="1100" spc="100">
                <a:latin typeface="Arial" panose="020B0604020202020204" pitchFamily="34" charset="0"/>
                <a:ea typeface="微軟正黑體"/>
                <a:cs typeface="Arial" panose="020B0604020202020204" pitchFamily="34" charset="0"/>
                <a:sym typeface="+mn-lt"/>
              </a:rPr>
              <a:t>TBS-h574TX is QNAP's new E1.S NAS solution, providing 5 E1.S SSD slots and supporting up to 15mm-height E1.S SSDs. Also comes standard with an M.2 transfer adapter to support M.2 2280 </a:t>
            </a:r>
            <a:r>
              <a:rPr lang="en-US" altLang="zh-TW" sz="1100" spc="100" err="1">
                <a:latin typeface="Arial" panose="020B0604020202020204" pitchFamily="34" charset="0"/>
                <a:ea typeface="微軟正黑體"/>
                <a:cs typeface="Arial" panose="020B0604020202020204" pitchFamily="34" charset="0"/>
                <a:sym typeface="+mn-lt"/>
              </a:rPr>
              <a:t>NVMe</a:t>
            </a:r>
            <a:r>
              <a:rPr lang="en-US" altLang="zh-TW" sz="1100" spc="100">
                <a:latin typeface="Arial" panose="020B0604020202020204" pitchFamily="34" charset="0"/>
                <a:ea typeface="微軟正黑體"/>
                <a:cs typeface="Arial" panose="020B0604020202020204" pitchFamily="34" charset="0"/>
                <a:sym typeface="+mn-lt"/>
              </a:rPr>
              <a:t> SSD, allowing you to support hot swapping under the M.2 storage architecture.</a:t>
            </a:r>
            <a:endParaRPr lang="zh-TW" altLang="en-US" sz="1100" spc="100">
              <a:latin typeface="Arial" panose="020B0604020202020204" pitchFamily="34" charset="0"/>
              <a:ea typeface="微軟正黑體"/>
              <a:cs typeface="Arial" panose="020B0604020202020204" pitchFamily="34" charset="0"/>
              <a:sym typeface="+mn-lt"/>
            </a:endParaRPr>
          </a:p>
        </p:txBody>
      </p:sp>
      <p:sp>
        <p:nvSpPr>
          <p:cNvPr id="5" name="文字方塊 4">
            <a:extLst>
              <a:ext uri="{FF2B5EF4-FFF2-40B4-BE49-F238E27FC236}">
                <a16:creationId xmlns:a16="http://schemas.microsoft.com/office/drawing/2014/main" id="{580A456E-E111-16E0-BE14-D8C7C7DFEBB2}"/>
              </a:ext>
            </a:extLst>
          </p:cNvPr>
          <p:cNvSpPr txBox="1"/>
          <p:nvPr/>
        </p:nvSpPr>
        <p:spPr>
          <a:xfrm>
            <a:off x="136187" y="204191"/>
            <a:ext cx="12055813" cy="1323439"/>
          </a:xfrm>
          <a:prstGeom prst="rect">
            <a:avLst/>
          </a:prstGeom>
          <a:noFill/>
        </p:spPr>
        <p:txBody>
          <a:bodyPr wrap="square" rtlCol="0">
            <a:spAutoFit/>
          </a:bodyPr>
          <a:lstStyle/>
          <a:p>
            <a:r>
              <a:rPr lang="en-US" altLang="zh-TW" sz="4000" b="1">
                <a:solidFill>
                  <a:srgbClr val="E1BA87"/>
                </a:solidFill>
                <a:latin typeface="Arial" panose="020B0604020202020204" pitchFamily="34" charset="0"/>
                <a:ea typeface="微軟正黑體" panose="020B0604030504040204" pitchFamily="34" charset="-120"/>
                <a:cs typeface="Arial" panose="020B0604020202020204" pitchFamily="34" charset="0"/>
              </a:rPr>
              <a:t>E1.S SSD Provides Small Storage Solutions with Higher Capacity and Hot-swappable Applications</a:t>
            </a:r>
            <a:endParaRPr lang="zh-TW" altLang="en-US" sz="4000" b="1">
              <a:solidFill>
                <a:srgbClr val="E1BA87"/>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8" name="圖片 7" descr="一張含有 電子產品, 駕駛, 電子裝置, 電腦元件 的圖片&#10;&#10;自動產生的描述">
            <a:extLst>
              <a:ext uri="{FF2B5EF4-FFF2-40B4-BE49-F238E27FC236}">
                <a16:creationId xmlns:a16="http://schemas.microsoft.com/office/drawing/2014/main" id="{AE52BD2C-B362-E2A2-5EFE-32A05E294E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891"/>
          <a:stretch/>
        </p:blipFill>
        <p:spPr>
          <a:xfrm>
            <a:off x="6096000" y="1409700"/>
            <a:ext cx="6096000" cy="5161325"/>
          </a:xfrm>
          <a:prstGeom prst="rect">
            <a:avLst/>
          </a:prstGeom>
        </p:spPr>
      </p:pic>
    </p:spTree>
    <p:extLst>
      <p:ext uri="{BB962C8B-B14F-4D97-AF65-F5344CB8AC3E}">
        <p14:creationId xmlns:p14="http://schemas.microsoft.com/office/powerpoint/2010/main" val="92433908"/>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3887</Words>
  <Application>Microsoft Macintosh PowerPoint</Application>
  <PresentationFormat>寬螢幕</PresentationFormat>
  <Paragraphs>533</Paragraphs>
  <Slides>38</Slides>
  <Notes>35</Notes>
  <HiddenSlides>0</HiddenSlides>
  <MMClips>0</MMClips>
  <ScaleCrop>false</ScaleCrop>
  <HeadingPairs>
    <vt:vector size="6" baseType="variant">
      <vt:variant>
        <vt:lpstr>使用字型</vt:lpstr>
      </vt:variant>
      <vt:variant>
        <vt:i4>9</vt:i4>
      </vt:variant>
      <vt:variant>
        <vt:lpstr>佈景主題</vt:lpstr>
      </vt:variant>
      <vt:variant>
        <vt:i4>2</vt:i4>
      </vt:variant>
      <vt:variant>
        <vt:lpstr>投影片標題</vt:lpstr>
      </vt:variant>
      <vt:variant>
        <vt:i4>38</vt:i4>
      </vt:variant>
    </vt:vector>
  </HeadingPairs>
  <TitlesOfParts>
    <vt:vector size="49" baseType="lpstr">
      <vt:lpstr>微軟正黑體</vt:lpstr>
      <vt:lpstr>微軟正黑體</vt:lpstr>
      <vt:lpstr>新細明體</vt:lpstr>
      <vt:lpstr>等线</vt:lpstr>
      <vt:lpstr>Arial</vt:lpstr>
      <vt:lpstr>Calibri</vt:lpstr>
      <vt:lpstr>Calibri Light</vt:lpstr>
      <vt:lpstr>Lato</vt:lpstr>
      <vt:lpstr>Wingdings</vt:lpstr>
      <vt:lpstr>Office 佈景主題</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QNAP Thunderbolt Accessories: ​ Thunderbolt 3 &amp; Thunderbolt 4 Cables​</vt:lpstr>
      <vt:lpstr>10GBASE-T and 2.5GbE LAN Ports for High-speed Network Environment Right out of the Box</vt:lpstr>
      <vt:lpstr>Built-in HDMI Port for 4K Video Output</vt:lpstr>
      <vt:lpstr>Video Editing Storage Solution</vt:lpstr>
      <vt:lpstr>Video File Management Solution for Pre-production – Raw Footage On-site Editing and Powerful Video Transcoding</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QuTS hero O.S. with Powerful Data Reduction Technologies to Extend SSD Endurance</vt:lpstr>
      <vt:lpstr>PowerPoint 簡報</vt:lpstr>
      <vt:lpstr>Smart and Automatic File Management​</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en_TBS-574TX</dc:title>
  <dc:creator>AndyChuang</dc:creator>
  <cp:lastModifiedBy>Eddie Chuang 莊峻愷</cp:lastModifiedBy>
  <cp:revision>6</cp:revision>
  <dcterms:created xsi:type="dcterms:W3CDTF">2023-07-23T13:25:40Z</dcterms:created>
  <dcterms:modified xsi:type="dcterms:W3CDTF">2026-03-06T09:44:13Z</dcterms:modified>
</cp:coreProperties>
</file>