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648" r:id="rId2"/>
  </p:sldMasterIdLst>
  <p:notesMasterIdLst>
    <p:notesMasterId r:id="rId41"/>
  </p:notesMasterIdLst>
  <p:sldIdLst>
    <p:sldId id="256" r:id="rId3"/>
    <p:sldId id="266" r:id="rId4"/>
    <p:sldId id="282" r:id="rId5"/>
    <p:sldId id="269" r:id="rId6"/>
    <p:sldId id="283" r:id="rId7"/>
    <p:sldId id="284" r:id="rId8"/>
    <p:sldId id="277" r:id="rId9"/>
    <p:sldId id="260" r:id="rId10"/>
    <p:sldId id="272" r:id="rId11"/>
    <p:sldId id="285" r:id="rId12"/>
    <p:sldId id="286" r:id="rId13"/>
    <p:sldId id="273" r:id="rId14"/>
    <p:sldId id="264" r:id="rId15"/>
    <p:sldId id="270" r:id="rId16"/>
    <p:sldId id="353" r:id="rId17"/>
    <p:sldId id="341" r:id="rId18"/>
    <p:sldId id="281" r:id="rId19"/>
    <p:sldId id="275" r:id="rId20"/>
    <p:sldId id="279" r:id="rId21"/>
    <p:sldId id="280" r:id="rId22"/>
    <p:sldId id="356" r:id="rId23"/>
    <p:sldId id="278" r:id="rId24"/>
    <p:sldId id="276" r:id="rId25"/>
    <p:sldId id="354" r:id="rId26"/>
    <p:sldId id="258" r:id="rId27"/>
    <p:sldId id="351" r:id="rId28"/>
    <p:sldId id="342" r:id="rId29"/>
    <p:sldId id="343" r:id="rId30"/>
    <p:sldId id="344" r:id="rId31"/>
    <p:sldId id="345" r:id="rId32"/>
    <p:sldId id="346" r:id="rId33"/>
    <p:sldId id="357" r:id="rId34"/>
    <p:sldId id="347" r:id="rId35"/>
    <p:sldId id="348" r:id="rId36"/>
    <p:sldId id="349" r:id="rId37"/>
    <p:sldId id="350" r:id="rId38"/>
    <p:sldId id="352" r:id="rId39"/>
    <p:sldId id="340" r:id="rId40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BA87"/>
    <a:srgbClr val="D9C89F"/>
    <a:srgbClr val="383328"/>
    <a:srgbClr val="C29B62"/>
    <a:srgbClr val="000000"/>
    <a:srgbClr val="51390F"/>
    <a:srgbClr val="D2994C"/>
    <a:srgbClr val="F2E1CA"/>
    <a:srgbClr val="FFFFFF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8F69D7-6FEE-30DE-0D06-6F8F36A13897}" v="231" dt="2023-12-04T06:40:04.465"/>
    <p1510:client id="{AC6F24A3-690D-4041-8EB1-F624111053C3}" v="3" dt="2023-12-04T08:16:57.254"/>
    <p1510:client id="{DBF5342B-1A4B-B846-737E-88D9B385D7F4}" v="48" dt="2023-12-04T02:10:10.993"/>
  </p1510:revLst>
</p1510:revInfo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89195" autoAdjust="0"/>
  </p:normalViewPr>
  <p:slideViewPr>
    <p:cSldViewPr snapToGrid="0">
      <p:cViewPr varScale="1">
        <p:scale>
          <a:sx n="103" d="100"/>
          <a:sy n="103" d="100"/>
        </p:scale>
        <p:origin x="9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microsoft.com/office/2015/10/relationships/revisionInfo" Target="revisionInfo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數列 1</c:v>
                </c:pt>
              </c:strCache>
            </c:strRef>
          </c:tx>
          <c:spPr>
            <a:gradFill>
              <a:gsLst>
                <a:gs pos="89000">
                  <a:srgbClr val="00489D"/>
                </a:gs>
                <a:gs pos="0">
                  <a:srgbClr val="2FABFF"/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89000">
                    <a:srgbClr val="AF5619"/>
                  </a:gs>
                  <a:gs pos="0">
                    <a:srgbClr val="FF9C44"/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3DE-4BDC-AB9F-08FFDEE8402E}"/>
              </c:ext>
            </c:extLst>
          </c:dPt>
          <c:cat>
            <c:strRef>
              <c:f>工作表1!$A$2:$A$3</c:f>
              <c:strCache>
                <c:ptCount val="2"/>
                <c:pt idx="0">
                  <c:v>上傳</c:v>
                </c:pt>
                <c:pt idx="1">
                  <c:v>下載</c:v>
                </c:pt>
              </c:strCache>
            </c:strRef>
          </c:cat>
          <c:val>
            <c:numRef>
              <c:f>工作表1!$B$2:$B$3</c:f>
              <c:numCache>
                <c:formatCode>General</c:formatCode>
                <c:ptCount val="2"/>
                <c:pt idx="0">
                  <c:v>295</c:v>
                </c:pt>
                <c:pt idx="1">
                  <c:v>295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3DE-4BDC-AB9F-08FFDEE840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72774864"/>
        <c:axId val="572770288"/>
      </c:barChart>
      <c:catAx>
        <c:axId val="572774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TW"/>
          </a:p>
        </c:txPr>
        <c:crossAx val="572770288"/>
        <c:crosses val="autoZero"/>
        <c:auto val="1"/>
        <c:lblAlgn val="ctr"/>
        <c:lblOffset val="100"/>
        <c:noMultiLvlLbl val="0"/>
      </c:catAx>
      <c:valAx>
        <c:axId val="572770288"/>
        <c:scaling>
          <c:orientation val="minMax"/>
          <c:max val="400"/>
          <c:min val="0"/>
        </c:scaling>
        <c:delete val="0"/>
        <c:axPos val="l"/>
        <c:majorGridlines>
          <c:spPr>
            <a:ln w="9525" cap="flat" cmpd="sng" algn="ctr">
              <a:solidFill>
                <a:srgbClr val="E8E8E8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r>
                  <a:rPr lang="en-US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MB/s</a:t>
                </a:r>
                <a:endParaRPr lang="zh-TW" baseline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ea"/>
                  <a:sym typeface="+mn-lt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TW"/>
          </a:p>
        </c:txPr>
        <c:crossAx val="572774864"/>
        <c:crosses val="autoZero"/>
        <c:crossBetween val="between"/>
        <c:majorUnit val="2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TW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數列 1</c:v>
                </c:pt>
              </c:strCache>
            </c:strRef>
          </c:tx>
          <c:spPr>
            <a:gradFill>
              <a:gsLst>
                <a:gs pos="89000">
                  <a:srgbClr val="00489D"/>
                </a:gs>
                <a:gs pos="0">
                  <a:srgbClr val="2FABFF"/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89000">
                    <a:srgbClr val="AF5619"/>
                  </a:gs>
                  <a:gs pos="0">
                    <a:srgbClr val="FF9C44"/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B71-4A16-B7ED-167E3AD816C5}"/>
              </c:ext>
            </c:extLst>
          </c:dPt>
          <c:cat>
            <c:strRef>
              <c:f>工作表1!$A$2:$A$3</c:f>
              <c:strCache>
                <c:ptCount val="2"/>
                <c:pt idx="0">
                  <c:v>寫入</c:v>
                </c:pt>
                <c:pt idx="1">
                  <c:v>讀取</c:v>
                </c:pt>
              </c:strCache>
            </c:strRef>
          </c:cat>
          <c:val>
            <c:numRef>
              <c:f>工作表1!$B$2:$B$3</c:f>
              <c:numCache>
                <c:formatCode>General</c:formatCode>
                <c:ptCount val="2"/>
                <c:pt idx="0">
                  <c:v>1182</c:v>
                </c:pt>
                <c:pt idx="1">
                  <c:v>1181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B71-4A16-B7ED-167E3AD816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72774864"/>
        <c:axId val="572770288"/>
      </c:barChart>
      <c:catAx>
        <c:axId val="572774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TW"/>
          </a:p>
        </c:txPr>
        <c:crossAx val="572770288"/>
        <c:crosses val="autoZero"/>
        <c:auto val="1"/>
        <c:lblAlgn val="ctr"/>
        <c:lblOffset val="100"/>
        <c:noMultiLvlLbl val="0"/>
      </c:catAx>
      <c:valAx>
        <c:axId val="572770288"/>
        <c:scaling>
          <c:orientation val="minMax"/>
          <c:max val="1500"/>
          <c:min val="0"/>
        </c:scaling>
        <c:delete val="0"/>
        <c:axPos val="l"/>
        <c:majorGridlines>
          <c:spPr>
            <a:ln w="9525" cap="flat" cmpd="sng" algn="ctr">
              <a:solidFill>
                <a:srgbClr val="E8E8E8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r>
                  <a:rPr lang="en-US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MB/s</a:t>
                </a:r>
                <a:endParaRPr lang="zh-TW" baseline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ea"/>
                  <a:sym typeface="+mn-lt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TW"/>
          </a:p>
        </c:txPr>
        <c:crossAx val="572774864"/>
        <c:crosses val="autoZero"/>
        <c:crossBetween val="between"/>
        <c:majorUnit val="5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341FA3-CA0C-430B-956B-13E8277D0C00}" type="datetimeFigureOut">
              <a:rPr lang="zh-TW" altLang="en-US" smtClean="0"/>
              <a:t>2026/3/6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ABDE61-1E53-4880-BD9D-4CD550CDAB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9660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我們將深入研究市場上的各種視訊規格，以解釋高速傳輸的需求。以下是一些常見的影片格式及其對應的資料速率：</a:t>
            </a:r>
            <a:endParaRPr lang="en-US"/>
          </a:p>
          <a:p>
            <a:pPr marL="171450" indent="-171450">
              <a:buFont typeface="Arial,Sans-Serif"/>
              <a:buChar char="•"/>
            </a:pPr>
            <a:r>
              <a:rPr lang="en-US"/>
              <a:t>HD 1080P (</a:t>
            </a:r>
            <a:r>
              <a:rPr lang="en-US" err="1"/>
              <a:t>ProRes</a:t>
            </a:r>
            <a:r>
              <a:rPr lang="en-US"/>
              <a:t> 422): 220 Mb/s, </a:t>
            </a:r>
            <a:r>
              <a:rPr lang="zh-CN" altLang="en-US">
                <a:ea typeface="等线"/>
              </a:rPr>
              <a:t>大約</a:t>
            </a:r>
            <a:r>
              <a:rPr lang="en-US"/>
              <a:t> </a:t>
            </a:r>
            <a:r>
              <a:rPr lang="zh-CN" altLang="en-US">
                <a:ea typeface="等线"/>
              </a:rPr>
              <a:t>每小時</a:t>
            </a:r>
            <a:r>
              <a:rPr lang="en-US"/>
              <a:t> 90 GB </a:t>
            </a:r>
          </a:p>
          <a:p>
            <a:pPr marL="171450" indent="-171450">
              <a:buFont typeface="Arial,Sans-Serif"/>
              <a:buChar char="•"/>
            </a:pPr>
            <a:r>
              <a:rPr lang="en-US"/>
              <a:t>4K (</a:t>
            </a:r>
            <a:r>
              <a:rPr lang="en-US" err="1"/>
              <a:t>ProRes</a:t>
            </a:r>
            <a:r>
              <a:rPr lang="en-US"/>
              <a:t> 422): 630 Mb/s, </a:t>
            </a:r>
            <a:r>
              <a:rPr lang="zh-CN" altLang="en-US">
                <a:ea typeface="等线"/>
              </a:rPr>
              <a:t>大約</a:t>
            </a:r>
            <a:r>
              <a:rPr lang="en-US"/>
              <a:t> </a:t>
            </a:r>
            <a:r>
              <a:rPr lang="zh-CN" altLang="en-US">
                <a:ea typeface="等线"/>
              </a:rPr>
              <a:t>每小時</a:t>
            </a:r>
            <a:r>
              <a:rPr lang="en-US"/>
              <a:t> 300 GB </a:t>
            </a:r>
          </a:p>
          <a:p>
            <a:pPr marL="171450" indent="-171450">
              <a:buFont typeface="Arial,Sans-Serif"/>
              <a:buChar char="•"/>
            </a:pPr>
            <a:r>
              <a:rPr lang="en-US" err="1"/>
              <a:t>BlackMagic</a:t>
            </a:r>
            <a:r>
              <a:rPr lang="en-US"/>
              <a:t> 4K: 1.4 Gb/s, </a:t>
            </a:r>
            <a:r>
              <a:rPr lang="zh-CN" altLang="en-US">
                <a:ea typeface="等线"/>
              </a:rPr>
              <a:t>大約</a:t>
            </a:r>
            <a:r>
              <a:rPr lang="en-US"/>
              <a:t> </a:t>
            </a:r>
            <a:r>
              <a:rPr lang="zh-CN" altLang="en-US">
                <a:ea typeface="等线"/>
              </a:rPr>
              <a:t>每小時</a:t>
            </a:r>
            <a:r>
              <a:rPr lang="en-US"/>
              <a:t> 630 GB </a:t>
            </a:r>
          </a:p>
          <a:p>
            <a:pPr marL="171450" indent="-171450">
              <a:buFont typeface="Arial,Sans-Serif"/>
              <a:buChar char="•"/>
            </a:pPr>
            <a:r>
              <a:rPr lang="en-US"/>
              <a:t>Canon 4K: 2.3 Gb/s, </a:t>
            </a:r>
            <a:r>
              <a:rPr lang="zh-CN" altLang="en-US">
                <a:ea typeface="等线"/>
              </a:rPr>
              <a:t>大約</a:t>
            </a:r>
            <a:r>
              <a:rPr lang="en-US"/>
              <a:t> </a:t>
            </a:r>
            <a:r>
              <a:rPr lang="zh-CN" altLang="en-US">
                <a:ea typeface="等线"/>
              </a:rPr>
              <a:t>每小時 </a:t>
            </a:r>
            <a:r>
              <a:rPr lang="en-US"/>
              <a:t>1 TB </a:t>
            </a:r>
          </a:p>
          <a:p>
            <a:pPr marL="171450" indent="-171450">
              <a:buFont typeface="Arial,Sans-Serif"/>
              <a:buChar char="•"/>
            </a:pPr>
            <a:r>
              <a:rPr lang="en-US"/>
              <a:t>Phantom Flex 4K: 2.3 Gb/s, </a:t>
            </a:r>
            <a:r>
              <a:rPr lang="zh-CN" altLang="en-US">
                <a:ea typeface="等线"/>
              </a:rPr>
              <a:t>大約</a:t>
            </a:r>
            <a:r>
              <a:rPr lang="en-US"/>
              <a:t> </a:t>
            </a:r>
            <a:r>
              <a:rPr lang="zh-CN" altLang="en-US">
                <a:ea typeface="等线"/>
              </a:rPr>
              <a:t>每小時</a:t>
            </a:r>
            <a:r>
              <a:rPr lang="en-US"/>
              <a:t> 1 TB </a:t>
            </a:r>
          </a:p>
          <a:p>
            <a:pPr marL="171450" indent="-171450">
              <a:buFont typeface="Arial,Sans-Serif"/>
              <a:buChar char="•"/>
            </a:pPr>
            <a:r>
              <a:rPr lang="en-US"/>
              <a:t>Red 8K: 2.4 Gb/s, </a:t>
            </a:r>
            <a:r>
              <a:rPr lang="zh-CN" altLang="en-US">
                <a:ea typeface="等线"/>
              </a:rPr>
              <a:t>大約</a:t>
            </a:r>
            <a:r>
              <a:rPr lang="en-US"/>
              <a:t> </a:t>
            </a:r>
            <a:r>
              <a:rPr lang="zh-CN" altLang="en-US">
                <a:ea typeface="等线"/>
              </a:rPr>
              <a:t>每小時</a:t>
            </a:r>
            <a:r>
              <a:rPr lang="en-US"/>
              <a:t>1.1 TB </a:t>
            </a:r>
          </a:p>
          <a:p>
            <a:pPr marL="171450" indent="-171450">
              <a:buFont typeface="Arial,Sans-Serif"/>
              <a:buChar char="•"/>
            </a:pPr>
            <a:r>
              <a:rPr lang="en-US"/>
              <a:t>ARRI Alexa 6.5K RAW: 7.3 Gb/s, </a:t>
            </a:r>
            <a:r>
              <a:rPr lang="zh-CN" altLang="en-US">
                <a:ea typeface="等线"/>
              </a:rPr>
              <a:t>大約</a:t>
            </a:r>
            <a:r>
              <a:rPr lang="en-US"/>
              <a:t> </a:t>
            </a:r>
            <a:r>
              <a:rPr lang="zh-CN" altLang="en-US">
                <a:ea typeface="等线"/>
              </a:rPr>
              <a:t>每小時</a:t>
            </a:r>
            <a:r>
              <a:rPr lang="en-US"/>
              <a:t> 3.3 TB</a:t>
            </a:r>
          </a:p>
          <a:p>
            <a:r>
              <a:rPr lang="zh-TW" altLang="en-US">
                <a:ea typeface="新細明體"/>
              </a:rPr>
              <a:t>這些視訊格式需要很高的資料速率，範圍從每秒數</a:t>
            </a:r>
            <a:r>
              <a:rPr lang="en-US" altLang="zh-TW">
                <a:ea typeface="新細明體"/>
              </a:rPr>
              <a:t>GB</a:t>
            </a:r>
            <a:r>
              <a:rPr lang="zh-TW" altLang="en-US">
                <a:ea typeface="新細明體"/>
              </a:rPr>
              <a:t>到每秒數</a:t>
            </a:r>
            <a:r>
              <a:rPr lang="en-US" altLang="zh-TW">
                <a:ea typeface="新細明體"/>
              </a:rPr>
              <a:t>TB</a:t>
            </a:r>
            <a:r>
              <a:rPr lang="zh-TW" altLang="en-US">
                <a:ea typeface="新細明體"/>
              </a:rPr>
              <a:t>。</a:t>
            </a:r>
            <a:r>
              <a:rPr lang="en-US" altLang="zh-TW">
                <a:ea typeface="新細明體"/>
              </a:rPr>
              <a:t> </a:t>
            </a:r>
            <a:r>
              <a:rPr lang="zh-TW" altLang="en-US">
                <a:ea typeface="新細明體"/>
              </a:rPr>
              <a:t>處理如此高解析度和資料密集的素材需要強大的高速傳輸解決方案。</a:t>
            </a:r>
            <a:endParaRPr lang="zh-TW" altLang="en-US">
              <a:ea typeface="新細明體"/>
              <a:cs typeface="Calibri"/>
            </a:endParaRPr>
          </a:p>
          <a:p>
            <a:endParaRPr lang="en-US" altLang="zh-TW"/>
          </a:p>
          <a:p>
            <a:endParaRPr lang="en-US"/>
          </a:p>
          <a:p>
            <a:endParaRPr lang="en-US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80364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>
              <a:ea typeface="新細明體"/>
              <a:cs typeface="+mn-lt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28527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e860f3358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e860f3358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zh-TW" altLang="en-US" dirty="0"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96464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e860f3358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e860f3358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zh-TW" altLang="en-US" dirty="0"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82480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Shape 725"/>
          <p:cNvSpPr txBox="1"/>
          <p:nvPr/>
        </p:nvSpPr>
        <p:spPr>
          <a:xfrm>
            <a:off x="3887788" y="8689975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16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6" name="Shape 7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27" name="Shape 72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endParaRPr lang="zh-TW" altLang="en-US" dirty="0"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34048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e860f3358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e860f3358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zh-TW" altLang="en-US"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63309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e860f3358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e860f3358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zh-TW" altLang="en-US" dirty="0"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09315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e860f3358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e860f3358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zh-TW" altLang="en-US" dirty="0"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02493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e860f3358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e860f3358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zh-TW" altLang="en-US" dirty="0"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28803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e860f3358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e860f3358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zh-TW" b="1" dirty="0">
              <a:ea typeface="新細明體"/>
              <a:cs typeface="Calibri"/>
            </a:endParaRPr>
          </a:p>
          <a:p>
            <a:endParaRPr lang="zh-TW" altLang="en-US" dirty="0"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27137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e860f3358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e860f3358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zh-TW" altLang="en-US" dirty="0"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0333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等线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2467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56805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+mn-lt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2888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+mn-lt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26329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+mn-lt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69748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55395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134DBAD-4833-584E-ACDA-B6AB6135B046}" type="slidenum">
              <a:rPr kumimoji="1" lang="zh-TW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28</a:t>
            </a:fld>
            <a:endParaRPr kumimoji="1" lang="zh-TW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71163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EDECBF60-BD95-FB4C-91CE-6D01F0698F47}" type="slidenum">
              <a:rPr kumimoji="1" lang="zh-TW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29</a:t>
            </a:fld>
            <a:endParaRPr kumimoji="1" lang="zh-TW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97825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BDE61-1E53-4880-BD9D-4CD550CDABC6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73751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8E944ED-08EB-4D93-ACE1-7399A139B7A7}" type="slidenum">
              <a:rPr kumimoji="0" lang="en-US" altLang="zh-TW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31</a:t>
            </a:fld>
            <a:endParaRPr kumimoji="0" lang="zh-TW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75193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8E944ED-08EB-4D93-ACE1-7399A139B7A7}" type="slidenum">
              <a:rPr kumimoji="0" lang="en-US" altLang="zh-TW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32</a:t>
            </a:fld>
            <a:endParaRPr kumimoji="0" lang="zh-TW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5871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00918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BDE61-1E53-4880-BD9D-4CD550CDABC6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56630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BAAED-B32E-9E47-A175-32DE969A6369}" type="slidenum">
              <a:rPr lang="en-TW" smtClean="0"/>
              <a:t>34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778359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b="1" dirty="0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BAAED-B32E-9E47-A175-32DE969A6369}" type="slidenum">
              <a:rPr lang="en-TW" smtClean="0"/>
              <a:t>35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4860963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BDE61-1E53-4880-BD9D-4CD550CDABC6}" type="slidenum">
              <a:rPr lang="zh-TW" altLang="en-US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19322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4128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BDE61-1E53-4880-BD9D-4CD550CDABC6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4398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BDE61-1E53-4880-BD9D-4CD550CDABC6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28003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83957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BDE61-1E53-4880-BD9D-4CD550CDABC6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62189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BDE61-1E53-4880-BD9D-4CD550CDABC6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99648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5148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jpe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jpe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jpe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jpe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jpe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jpe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jpe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jpe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67FAD-C3CF-434C-B4F9-138700E50252}" type="datetimeFigureOut">
              <a:rPr lang="zh-TW" altLang="en-US" smtClean="0"/>
              <a:t>2026/3/6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08C48-28FB-4C92-B851-71CD296B8C7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1392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67FAD-C3CF-434C-B4F9-138700E50252}" type="datetimeFigureOut">
              <a:rPr lang="zh-TW" altLang="en-US" smtClean="0"/>
              <a:t>2026/3/6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08C48-28FB-4C92-B851-71CD296B8C7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652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67FAD-C3CF-434C-B4F9-138700E50252}" type="datetimeFigureOut">
              <a:rPr lang="zh-TW" altLang="en-US" smtClean="0"/>
              <a:t>2026/3/6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08C48-28FB-4C92-B851-71CD296B8C7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7806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形 10">
            <a:extLst>
              <a:ext uri="{FF2B5EF4-FFF2-40B4-BE49-F238E27FC236}">
                <a16:creationId xmlns:a16="http://schemas.microsoft.com/office/drawing/2014/main" id="{787669FC-2605-4022-9C8A-7FDA15F7F4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737" y="1533525"/>
            <a:ext cx="11820525" cy="5324474"/>
          </a:xfrm>
          <a:prstGeom prst="rect">
            <a:avLst/>
          </a:prstGeom>
        </p:spPr>
      </p:pic>
      <p:pic>
        <p:nvPicPr>
          <p:cNvPr id="6" name="圖片 5" descr="一張含有 螢幕擷取畫面, 黑色 的圖片&#10;&#10;自動產生的描述">
            <a:extLst>
              <a:ext uri="{FF2B5EF4-FFF2-40B4-BE49-F238E27FC236}">
                <a16:creationId xmlns:a16="http://schemas.microsoft.com/office/drawing/2014/main" id="{87F54CBA-CA0D-5E4D-513F-ED8C2552E3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2818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形 10">
            <a:extLst>
              <a:ext uri="{FF2B5EF4-FFF2-40B4-BE49-F238E27FC236}">
                <a16:creationId xmlns:a16="http://schemas.microsoft.com/office/drawing/2014/main" id="{787669FC-2605-4022-9C8A-7FDA15F7F4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737" y="1533525"/>
            <a:ext cx="11820525" cy="5324474"/>
          </a:xfrm>
          <a:prstGeom prst="rect">
            <a:avLst/>
          </a:prstGeom>
        </p:spPr>
      </p:pic>
      <p:pic>
        <p:nvPicPr>
          <p:cNvPr id="6" name="圖片 5" descr="一張含有 螢幕擷取畫面, 黑色 的圖片&#10;&#10;自動產生的描述">
            <a:extLst>
              <a:ext uri="{FF2B5EF4-FFF2-40B4-BE49-F238E27FC236}">
                <a16:creationId xmlns:a16="http://schemas.microsoft.com/office/drawing/2014/main" id="{87F54CBA-CA0D-5E4D-513F-ED8C2552E3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圓角 1">
            <a:extLst>
              <a:ext uri="{FF2B5EF4-FFF2-40B4-BE49-F238E27FC236}">
                <a16:creationId xmlns:a16="http://schemas.microsoft.com/office/drawing/2014/main" id="{40E14FF9-F7AC-4F2B-9990-03B7759A7B8F}"/>
              </a:ext>
            </a:extLst>
          </p:cNvPr>
          <p:cNvSpPr/>
          <p:nvPr userDrawn="1"/>
        </p:nvSpPr>
        <p:spPr>
          <a:xfrm>
            <a:off x="368214" y="1838528"/>
            <a:ext cx="11452225" cy="5019472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>
            <a:gradFill>
              <a:gsLst>
                <a:gs pos="0">
                  <a:srgbClr val="979285"/>
                </a:gs>
                <a:gs pos="100000">
                  <a:srgbClr val="3A270E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44977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形 10">
            <a:extLst>
              <a:ext uri="{FF2B5EF4-FFF2-40B4-BE49-F238E27FC236}">
                <a16:creationId xmlns:a16="http://schemas.microsoft.com/office/drawing/2014/main" id="{787669FC-2605-4022-9C8A-7FDA15F7F4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737" y="1533525"/>
            <a:ext cx="11820525" cy="5324474"/>
          </a:xfrm>
          <a:prstGeom prst="rect">
            <a:avLst/>
          </a:prstGeom>
        </p:spPr>
      </p:pic>
      <p:pic>
        <p:nvPicPr>
          <p:cNvPr id="2" name="圖片 1" descr="一張含有 電子產品, 電子裝置, 筆記型電腦, 駕駛 的圖片&#10;&#10;自動產生的描述">
            <a:extLst>
              <a:ext uri="{FF2B5EF4-FFF2-40B4-BE49-F238E27FC236}">
                <a16:creationId xmlns:a16="http://schemas.microsoft.com/office/drawing/2014/main" id="{48C7BF3E-5B7E-31A7-8D07-A3E0F65B9D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9" t="4146" r="5719" b="72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5583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螢幕擷取畫面, 黑色 的圖片&#10;&#10;自動產生的描述">
            <a:extLst>
              <a:ext uri="{FF2B5EF4-FFF2-40B4-BE49-F238E27FC236}">
                <a16:creationId xmlns:a16="http://schemas.microsoft.com/office/drawing/2014/main" id="{F351E59F-3E76-C969-CAB1-A768207100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圖片 13" descr="一張含有 設計 的圖片&#10;&#10;描述是以低可信度自動產生">
            <a:extLst>
              <a:ext uri="{FF2B5EF4-FFF2-40B4-BE49-F238E27FC236}">
                <a16:creationId xmlns:a16="http://schemas.microsoft.com/office/drawing/2014/main" id="{087DF4A8-D757-2F4B-58E0-9D1821FBAF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03" y="570123"/>
            <a:ext cx="10193591" cy="636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4971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螢幕擷取畫面, 黑色 的圖片&#10;&#10;自動產生的描述">
            <a:extLst>
              <a:ext uri="{FF2B5EF4-FFF2-40B4-BE49-F238E27FC236}">
                <a16:creationId xmlns:a16="http://schemas.microsoft.com/office/drawing/2014/main" id="{F351E59F-3E76-C969-CAB1-A768207100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圖片 3" descr="一張含有 螢幕擷取畫面, 電子產品, 設計 的圖片&#10;&#10;自動產生的描述">
            <a:extLst>
              <a:ext uri="{FF2B5EF4-FFF2-40B4-BE49-F238E27FC236}">
                <a16:creationId xmlns:a16="http://schemas.microsoft.com/office/drawing/2014/main" id="{F588D0D1-41A2-5454-A6E9-04171F5D0A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02" y="570123"/>
            <a:ext cx="10193592" cy="636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2261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 descr="一張含有 電子產品, 電子裝置, 小工具, 纜線 的圖片&#10;&#10;自動產生的描述">
            <a:extLst>
              <a:ext uri="{FF2B5EF4-FFF2-40B4-BE49-F238E27FC236}">
                <a16:creationId xmlns:a16="http://schemas.microsoft.com/office/drawing/2014/main" id="{92CF9D4B-41CE-9F38-8A66-B8DD7FE482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1908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5EFCFBD-36A3-B7AF-009A-D73EB9102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2929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一張含有 文字, 室內, 電子產品, 電子裝置 的圖片&#10;&#10;自動產生的描述">
            <a:extLst>
              <a:ext uri="{FF2B5EF4-FFF2-40B4-BE49-F238E27FC236}">
                <a16:creationId xmlns:a16="http://schemas.microsoft.com/office/drawing/2014/main" id="{2D6FB015-A147-CF89-BFF6-8E949DAA94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866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67FAD-C3CF-434C-B4F9-138700E50252}" type="datetimeFigureOut">
              <a:rPr lang="zh-TW" altLang="en-US" smtClean="0"/>
              <a:t>2026/3/6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08C48-28FB-4C92-B851-71CD296B8C7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19385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電視, 牆, 室內, 平板顯示器 的圖片&#10;&#10;自動產生的描述">
            <a:extLst>
              <a:ext uri="{FF2B5EF4-FFF2-40B4-BE49-F238E27FC236}">
                <a16:creationId xmlns:a16="http://schemas.microsoft.com/office/drawing/2014/main" id="{B6F8A0E2-2D0E-1286-C971-7DAF82BB04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0347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文字, 室內, 牆, 辦公用品 的圖片&#10;&#10;自動產生的描述">
            <a:extLst>
              <a:ext uri="{FF2B5EF4-FFF2-40B4-BE49-F238E27FC236}">
                <a16:creationId xmlns:a16="http://schemas.microsoft.com/office/drawing/2014/main" id="{B2D4D527-23F7-5EA2-3BC6-84A5F265CA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217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室內, 人員, 文字, 電腦 的圖片&#10;&#10;自動產生的描述">
            <a:extLst>
              <a:ext uri="{FF2B5EF4-FFF2-40B4-BE49-F238E27FC236}">
                <a16:creationId xmlns:a16="http://schemas.microsoft.com/office/drawing/2014/main" id="{CD156E98-B8E4-BFC0-DF33-502682BAF7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2" r="75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2430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形 10">
            <a:extLst>
              <a:ext uri="{FF2B5EF4-FFF2-40B4-BE49-F238E27FC236}">
                <a16:creationId xmlns:a16="http://schemas.microsoft.com/office/drawing/2014/main" id="{787669FC-2605-4022-9C8A-7FDA15F7F4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5737" y="1533525"/>
            <a:ext cx="11820525" cy="5324474"/>
          </a:xfrm>
          <a:prstGeom prst="rect">
            <a:avLst/>
          </a:prstGeom>
        </p:spPr>
      </p:pic>
      <p:pic>
        <p:nvPicPr>
          <p:cNvPr id="6" name="圖片 5" descr="一張含有 螢幕擷取畫面 的圖片&#10;&#10;自動產生的描述">
            <a:extLst>
              <a:ext uri="{FF2B5EF4-FFF2-40B4-BE49-F238E27FC236}">
                <a16:creationId xmlns:a16="http://schemas.microsoft.com/office/drawing/2014/main" id="{B9920426-AC74-400D-BC49-B3BBC393F3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圖片 2" descr="一張含有 螢幕擷取畫面 的圖片&#10;&#10;自動產生的描述">
            <a:extLst>
              <a:ext uri="{FF2B5EF4-FFF2-40B4-BE49-F238E27FC236}">
                <a16:creationId xmlns:a16="http://schemas.microsoft.com/office/drawing/2014/main" id="{E2B04259-53D2-6733-DAB9-8AC701532AE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1607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形 10">
            <a:extLst>
              <a:ext uri="{FF2B5EF4-FFF2-40B4-BE49-F238E27FC236}">
                <a16:creationId xmlns:a16="http://schemas.microsoft.com/office/drawing/2014/main" id="{787669FC-2605-4022-9C8A-7FDA15F7F4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5737" y="1533525"/>
            <a:ext cx="11820525" cy="5324474"/>
          </a:xfrm>
          <a:prstGeom prst="rect">
            <a:avLst/>
          </a:prstGeom>
        </p:spPr>
      </p:pic>
      <p:pic>
        <p:nvPicPr>
          <p:cNvPr id="3" name="圖片 2" descr="一張含有 螢幕擷取畫面, 鮮豔, 柳橙 的圖片&#10;&#10;自動產生的描述">
            <a:extLst>
              <a:ext uri="{FF2B5EF4-FFF2-40B4-BE49-F238E27FC236}">
                <a16:creationId xmlns:a16="http://schemas.microsoft.com/office/drawing/2014/main" id="{C61EBAE5-F850-4D40-7C9A-94E9B3344B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圖片 3" descr="一張含有 螢幕擷取畫面 的圖片&#10;&#10;自動產生的描述">
            <a:extLst>
              <a:ext uri="{FF2B5EF4-FFF2-40B4-BE49-F238E27FC236}">
                <a16:creationId xmlns:a16="http://schemas.microsoft.com/office/drawing/2014/main" id="{75A8E05D-4717-7E09-4932-6E9E74B1CC9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578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形 10">
            <a:extLst>
              <a:ext uri="{FF2B5EF4-FFF2-40B4-BE49-F238E27FC236}">
                <a16:creationId xmlns:a16="http://schemas.microsoft.com/office/drawing/2014/main" id="{787669FC-2605-4022-9C8A-7FDA15F7F4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5737" y="1533525"/>
            <a:ext cx="11820525" cy="5324474"/>
          </a:xfrm>
          <a:prstGeom prst="rect">
            <a:avLst/>
          </a:prstGeom>
        </p:spPr>
      </p:pic>
      <p:pic>
        <p:nvPicPr>
          <p:cNvPr id="6" name="圖片 5" descr="一張含有 螢幕擷取畫面 的圖片&#10;&#10;自動產生的描述">
            <a:extLst>
              <a:ext uri="{FF2B5EF4-FFF2-40B4-BE49-F238E27FC236}">
                <a16:creationId xmlns:a16="http://schemas.microsoft.com/office/drawing/2014/main" id="{B9920426-AC74-400D-BC49-B3BBC393F3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1607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形 10">
            <a:extLst>
              <a:ext uri="{FF2B5EF4-FFF2-40B4-BE49-F238E27FC236}">
                <a16:creationId xmlns:a16="http://schemas.microsoft.com/office/drawing/2014/main" id="{787669FC-2605-4022-9C8A-7FDA15F7F4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5737" y="1533525"/>
            <a:ext cx="11820525" cy="5324474"/>
          </a:xfrm>
          <a:prstGeom prst="rect">
            <a:avLst/>
          </a:prstGeom>
        </p:spPr>
      </p:pic>
      <p:pic>
        <p:nvPicPr>
          <p:cNvPr id="3" name="圖片 2" descr="一張含有 螢幕擷取畫面, 鮮豔, 柳橙 的圖片&#10;&#10;自動產生的描述">
            <a:extLst>
              <a:ext uri="{FF2B5EF4-FFF2-40B4-BE49-F238E27FC236}">
                <a16:creationId xmlns:a16="http://schemas.microsoft.com/office/drawing/2014/main" id="{C61EBAE5-F850-4D40-7C9A-94E9B3344B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578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形 10">
            <a:extLst>
              <a:ext uri="{FF2B5EF4-FFF2-40B4-BE49-F238E27FC236}">
                <a16:creationId xmlns:a16="http://schemas.microsoft.com/office/drawing/2014/main" id="{787669FC-2605-4022-9C8A-7FDA15F7F4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5737" y="1533525"/>
            <a:ext cx="11820525" cy="5324474"/>
          </a:xfrm>
          <a:prstGeom prst="rect">
            <a:avLst/>
          </a:prstGeom>
        </p:spPr>
      </p:pic>
      <p:pic>
        <p:nvPicPr>
          <p:cNvPr id="6" name="圖片 5" descr="一張含有 螢幕擷取畫面 的圖片&#10;&#10;自動產生的描述">
            <a:extLst>
              <a:ext uri="{FF2B5EF4-FFF2-40B4-BE49-F238E27FC236}">
                <a16:creationId xmlns:a16="http://schemas.microsoft.com/office/drawing/2014/main" id="{B9920426-AC74-400D-BC49-B3BBC393F3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1607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形 10">
            <a:extLst>
              <a:ext uri="{FF2B5EF4-FFF2-40B4-BE49-F238E27FC236}">
                <a16:creationId xmlns:a16="http://schemas.microsoft.com/office/drawing/2014/main" id="{787669FC-2605-4022-9C8A-7FDA15F7F4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5737" y="1533525"/>
            <a:ext cx="11820525" cy="5324474"/>
          </a:xfrm>
          <a:prstGeom prst="rect">
            <a:avLst/>
          </a:prstGeom>
        </p:spPr>
      </p:pic>
      <p:pic>
        <p:nvPicPr>
          <p:cNvPr id="3" name="圖片 2" descr="一張含有 螢幕擷取畫面, 鮮豔, 柳橙 的圖片&#10;&#10;自動產生的描述">
            <a:extLst>
              <a:ext uri="{FF2B5EF4-FFF2-40B4-BE49-F238E27FC236}">
                <a16:creationId xmlns:a16="http://schemas.microsoft.com/office/drawing/2014/main" id="{C61EBAE5-F850-4D40-7C9A-94E9B3344B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578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形 10">
            <a:extLst>
              <a:ext uri="{FF2B5EF4-FFF2-40B4-BE49-F238E27FC236}">
                <a16:creationId xmlns:a16="http://schemas.microsoft.com/office/drawing/2014/main" id="{787669FC-2605-4022-9C8A-7FDA15F7F4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5737" y="1533525"/>
            <a:ext cx="11820525" cy="5324474"/>
          </a:xfrm>
          <a:prstGeom prst="rect">
            <a:avLst/>
          </a:prstGeom>
        </p:spPr>
      </p:pic>
      <p:pic>
        <p:nvPicPr>
          <p:cNvPr id="3" name="圖片 2" descr="一張含有 螢幕擷取畫面, 鮮豔, 柳橙 的圖片&#10;&#10;自動產生的描述">
            <a:extLst>
              <a:ext uri="{FF2B5EF4-FFF2-40B4-BE49-F238E27FC236}">
                <a16:creationId xmlns:a16="http://schemas.microsoft.com/office/drawing/2014/main" id="{C61EBAE5-F850-4D40-7C9A-94E9B3344B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57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67FAD-C3CF-434C-B4F9-138700E50252}" type="datetimeFigureOut">
              <a:rPr lang="zh-TW" altLang="en-US" smtClean="0"/>
              <a:t>2026/3/6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08C48-28FB-4C92-B851-71CD296B8C7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31521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形 10">
            <a:extLst>
              <a:ext uri="{FF2B5EF4-FFF2-40B4-BE49-F238E27FC236}">
                <a16:creationId xmlns:a16="http://schemas.microsoft.com/office/drawing/2014/main" id="{787669FC-2605-4022-9C8A-7FDA15F7F4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5737" y="1533525"/>
            <a:ext cx="11820525" cy="5324474"/>
          </a:xfrm>
          <a:prstGeom prst="rect">
            <a:avLst/>
          </a:prstGeom>
        </p:spPr>
      </p:pic>
      <p:pic>
        <p:nvPicPr>
          <p:cNvPr id="6" name="圖片 5" descr="一張含有 螢幕擷取畫面 的圖片&#10;&#10;自動產生的描述">
            <a:extLst>
              <a:ext uri="{FF2B5EF4-FFF2-40B4-BE49-F238E27FC236}">
                <a16:creationId xmlns:a16="http://schemas.microsoft.com/office/drawing/2014/main" id="{B9920426-AC74-400D-BC49-B3BBC393F3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1607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形 10">
            <a:extLst>
              <a:ext uri="{FF2B5EF4-FFF2-40B4-BE49-F238E27FC236}">
                <a16:creationId xmlns:a16="http://schemas.microsoft.com/office/drawing/2014/main" id="{787669FC-2605-4022-9C8A-7FDA15F7F4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5737" y="1533525"/>
            <a:ext cx="11820525" cy="5324474"/>
          </a:xfrm>
          <a:prstGeom prst="rect">
            <a:avLst/>
          </a:prstGeom>
        </p:spPr>
      </p:pic>
      <p:pic>
        <p:nvPicPr>
          <p:cNvPr id="6" name="圖片 5" descr="一張含有 螢幕擷取畫面 的圖片&#10;&#10;自動產生的描述">
            <a:extLst>
              <a:ext uri="{FF2B5EF4-FFF2-40B4-BE49-F238E27FC236}">
                <a16:creationId xmlns:a16="http://schemas.microsoft.com/office/drawing/2014/main" id="{B9920426-AC74-400D-BC49-B3BBC393F3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1607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形 10">
            <a:extLst>
              <a:ext uri="{FF2B5EF4-FFF2-40B4-BE49-F238E27FC236}">
                <a16:creationId xmlns:a16="http://schemas.microsoft.com/office/drawing/2014/main" id="{787669FC-2605-4022-9C8A-7FDA15F7F4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5737" y="1533525"/>
            <a:ext cx="11820525" cy="5324474"/>
          </a:xfrm>
          <a:prstGeom prst="rect">
            <a:avLst/>
          </a:prstGeom>
        </p:spPr>
      </p:pic>
      <p:pic>
        <p:nvPicPr>
          <p:cNvPr id="3" name="圖片 2" descr="一張含有 螢幕擷取畫面, 鮮豔, 柳橙 的圖片&#10;&#10;自動產生的描述">
            <a:extLst>
              <a:ext uri="{FF2B5EF4-FFF2-40B4-BE49-F238E27FC236}">
                <a16:creationId xmlns:a16="http://schemas.microsoft.com/office/drawing/2014/main" id="{C61EBAE5-F850-4D40-7C9A-94E9B3344B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578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形 10">
            <a:extLst>
              <a:ext uri="{FF2B5EF4-FFF2-40B4-BE49-F238E27FC236}">
                <a16:creationId xmlns:a16="http://schemas.microsoft.com/office/drawing/2014/main" id="{787669FC-2605-4022-9C8A-7FDA15F7F4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5737" y="1533525"/>
            <a:ext cx="11820525" cy="5324474"/>
          </a:xfrm>
          <a:prstGeom prst="rect">
            <a:avLst/>
          </a:prstGeom>
        </p:spPr>
      </p:pic>
      <p:pic>
        <p:nvPicPr>
          <p:cNvPr id="6" name="圖片 5" descr="一張含有 文字, 螢幕擷取畫面, 揚聲器, 設計 的圖片&#10;&#10;自動產生的描述">
            <a:extLst>
              <a:ext uri="{FF2B5EF4-FFF2-40B4-BE49-F238E27FC236}">
                <a16:creationId xmlns:a16="http://schemas.microsoft.com/office/drawing/2014/main" id="{16DF5EB5-955B-6C9A-B7AB-CA42818A94B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2357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形 10">
            <a:extLst>
              <a:ext uri="{FF2B5EF4-FFF2-40B4-BE49-F238E27FC236}">
                <a16:creationId xmlns:a16="http://schemas.microsoft.com/office/drawing/2014/main" id="{787669FC-2605-4022-9C8A-7FDA15F7F4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5737" y="1533525"/>
            <a:ext cx="11820525" cy="5324474"/>
          </a:xfrm>
          <a:prstGeom prst="rect">
            <a:avLst/>
          </a:prstGeom>
        </p:spPr>
      </p:pic>
      <p:pic>
        <p:nvPicPr>
          <p:cNvPr id="17" name="圖片 16" descr="一張含有 顯示裝置, 室內, 牆, 電視機 的圖片&#10;&#10;自動產生的描述">
            <a:extLst>
              <a:ext uri="{FF2B5EF4-FFF2-40B4-BE49-F238E27FC236}">
                <a16:creationId xmlns:a16="http://schemas.microsoft.com/office/drawing/2014/main" id="{F9D41CD3-8675-E73E-EB3D-AFD960D0D5E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148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67FAD-C3CF-434C-B4F9-138700E50252}" type="datetimeFigureOut">
              <a:rPr lang="zh-TW" altLang="en-US" smtClean="0"/>
              <a:t>2026/3/6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08C48-28FB-4C92-B851-71CD296B8C7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39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67FAD-C3CF-434C-B4F9-138700E50252}" type="datetimeFigureOut">
              <a:rPr lang="zh-TW" altLang="en-US" smtClean="0"/>
              <a:t>2026/3/6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08C48-28FB-4C92-B851-71CD296B8C7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9122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67FAD-C3CF-434C-B4F9-138700E50252}" type="datetimeFigureOut">
              <a:rPr lang="zh-TW" altLang="en-US" smtClean="0"/>
              <a:t>2026/3/6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08C48-28FB-4C92-B851-71CD296B8C7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626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67FAD-C3CF-434C-B4F9-138700E50252}" type="datetimeFigureOut">
              <a:rPr lang="zh-TW" altLang="en-US" smtClean="0"/>
              <a:t>2026/3/6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08C48-28FB-4C92-B851-71CD296B8C7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9553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67FAD-C3CF-434C-B4F9-138700E50252}" type="datetimeFigureOut">
              <a:rPr lang="zh-TW" altLang="en-US" smtClean="0"/>
              <a:t>2026/3/6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08C48-28FB-4C92-B851-71CD296B8C7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486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67FAD-C3CF-434C-B4F9-138700E50252}" type="datetimeFigureOut">
              <a:rPr lang="zh-TW" altLang="en-US" smtClean="0"/>
              <a:t>2026/3/6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08C48-28FB-4C92-B851-71CD296B8C7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454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D67FAD-C3CF-434C-B4F9-138700E50252}" type="datetimeFigureOut">
              <a:rPr lang="zh-TW" altLang="en-US" smtClean="0"/>
              <a:t>2026/3/6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08C48-28FB-4C92-B851-71CD296B8C7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8408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8" r:id="rId13"/>
    <p:sldLayoutId id="2147483666" r:id="rId14"/>
    <p:sldLayoutId id="2147483664" r:id="rId15"/>
    <p:sldLayoutId id="2147483665" r:id="rId16"/>
    <p:sldLayoutId id="2147483689" r:id="rId17"/>
    <p:sldLayoutId id="2147483697" r:id="rId18"/>
    <p:sldLayoutId id="2147483667" r:id="rId19"/>
    <p:sldLayoutId id="2147483696" r:id="rId20"/>
    <p:sldLayoutId id="2147483670" r:id="rId21"/>
    <p:sldLayoutId id="2147483669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C284822A-1CE3-438A-AE03-8AC089266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CB68353-53A7-40C3-8BDB-8BAC04B64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3E0C7E2-8DDD-4DA1-BBA9-C8677D66AE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9F199-D2CE-4B33-A64D-862126EB1810}" type="datetimeFigureOut">
              <a:rPr lang="zh-TW" altLang="en-US" smtClean="0"/>
              <a:t>2026/3/6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7332899-1D27-427F-A4CC-AFEE744D1E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241ECE4-D3D2-4F58-AFC5-5EA5C7B2EE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5A0D8-6F38-4C69-BF63-7F72F54355A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5597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98" r:id="rId2"/>
    <p:sldLayoutId id="2147483695" r:id="rId3"/>
    <p:sldLayoutId id="2147483694" r:id="rId4"/>
    <p:sldLayoutId id="2147483693" r:id="rId5"/>
    <p:sldLayoutId id="2147483692" r:id="rId6"/>
    <p:sldLayoutId id="2147483691" r:id="rId7"/>
    <p:sldLayoutId id="2147483690" r:id="rId8"/>
    <p:sldLayoutId id="2147483661" r:id="rId9"/>
    <p:sldLayoutId id="2147483684" r:id="rId10"/>
    <p:sldLayoutId id="2147483688" r:id="rId11"/>
    <p:sldLayoutId id="21474836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5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0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49.png"/><Relationship Id="rId7" Type="http://schemas.openxmlformats.org/officeDocument/2006/relationships/hyperlink" Target="https://www.qnap.com/go/solution/myqnapcloud-storage/" TargetMode="External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11" Type="http://schemas.openxmlformats.org/officeDocument/2006/relationships/image" Target="../media/image59.png"/><Relationship Id="rId5" Type="http://schemas.openxmlformats.org/officeDocument/2006/relationships/image" Target="../media/image54.png"/><Relationship Id="rId10" Type="http://schemas.openxmlformats.org/officeDocument/2006/relationships/image" Target="../media/image58.png"/><Relationship Id="rId4" Type="http://schemas.openxmlformats.org/officeDocument/2006/relationships/image" Target="../media/image50.svg"/><Relationship Id="rId9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9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11" Type="http://schemas.openxmlformats.org/officeDocument/2006/relationships/image" Target="../media/image64.png"/><Relationship Id="rId5" Type="http://schemas.openxmlformats.org/officeDocument/2006/relationships/image" Target="../media/image62.png"/><Relationship Id="rId10" Type="http://schemas.openxmlformats.org/officeDocument/2006/relationships/image" Target="../media/image63.png"/><Relationship Id="rId4" Type="http://schemas.openxmlformats.org/officeDocument/2006/relationships/image" Target="../media/image50.svg"/><Relationship Id="rId9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3" Type="http://schemas.openxmlformats.org/officeDocument/2006/relationships/image" Target="../media/image55.png"/><Relationship Id="rId7" Type="http://schemas.openxmlformats.org/officeDocument/2006/relationships/image" Target="../media/image66.png"/><Relationship Id="rId12" Type="http://schemas.openxmlformats.org/officeDocument/2006/relationships/image" Target="../media/image71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jpeg"/><Relationship Id="rId11" Type="http://schemas.openxmlformats.org/officeDocument/2006/relationships/image" Target="../media/image70.png"/><Relationship Id="rId5" Type="http://schemas.openxmlformats.org/officeDocument/2006/relationships/image" Target="../media/image50.svg"/><Relationship Id="rId10" Type="http://schemas.openxmlformats.org/officeDocument/2006/relationships/image" Target="../media/image69.svg"/><Relationship Id="rId4" Type="http://schemas.openxmlformats.org/officeDocument/2006/relationships/image" Target="../media/image49.png"/><Relationship Id="rId9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9.png"/><Relationship Id="rId7" Type="http://schemas.openxmlformats.org/officeDocument/2006/relationships/image" Target="../media/image55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png"/><Relationship Id="rId11" Type="http://schemas.openxmlformats.org/officeDocument/2006/relationships/image" Target="../media/image58.png"/><Relationship Id="rId5" Type="http://schemas.openxmlformats.org/officeDocument/2006/relationships/image" Target="../media/image72.png"/><Relationship Id="rId10" Type="http://schemas.openxmlformats.org/officeDocument/2006/relationships/image" Target="../media/image54.png"/><Relationship Id="rId4" Type="http://schemas.openxmlformats.org/officeDocument/2006/relationships/image" Target="../media/image50.svg"/><Relationship Id="rId9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81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3" Type="http://schemas.openxmlformats.org/officeDocument/2006/relationships/image" Target="../media/image82.png"/><Relationship Id="rId7" Type="http://schemas.openxmlformats.org/officeDocument/2006/relationships/image" Target="../media/image86.svg"/><Relationship Id="rId12" Type="http://schemas.openxmlformats.org/officeDocument/2006/relationships/image" Target="../media/image91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5.sv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jpe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Relationship Id="rId9" Type="http://schemas.openxmlformats.org/officeDocument/2006/relationships/image" Target="../media/image99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3.tiff"/><Relationship Id="rId5" Type="http://schemas.openxmlformats.org/officeDocument/2006/relationships/image" Target="../media/image102.tiff"/><Relationship Id="rId4" Type="http://schemas.openxmlformats.org/officeDocument/2006/relationships/image" Target="../media/image101.tiff"/><Relationship Id="rId9" Type="http://schemas.openxmlformats.org/officeDocument/2006/relationships/image" Target="../media/image10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11.sv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0.png"/><Relationship Id="rId5" Type="http://schemas.openxmlformats.org/officeDocument/2006/relationships/image" Target="../media/image109.svg"/><Relationship Id="rId4" Type="http://schemas.openxmlformats.org/officeDocument/2006/relationships/image" Target="../media/image108.png"/><Relationship Id="rId9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5.png"/><Relationship Id="rId5" Type="http://schemas.openxmlformats.org/officeDocument/2006/relationships/image" Target="../media/image55.png"/><Relationship Id="rId4" Type="http://schemas.openxmlformats.org/officeDocument/2006/relationships/image" Target="../media/image11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sv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Relationship Id="rId9" Type="http://schemas.openxmlformats.org/officeDocument/2006/relationships/image" Target="../media/image12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5.png"/><Relationship Id="rId4" Type="http://schemas.openxmlformats.org/officeDocument/2006/relationships/image" Target="../media/image131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139.svg"/><Relationship Id="rId18" Type="http://schemas.openxmlformats.org/officeDocument/2006/relationships/image" Target="../media/image142.svg"/><Relationship Id="rId3" Type="http://schemas.openxmlformats.org/officeDocument/2006/relationships/image" Target="../media/image133.png"/><Relationship Id="rId7" Type="http://schemas.openxmlformats.org/officeDocument/2006/relationships/image" Target="../media/image135.png"/><Relationship Id="rId12" Type="http://schemas.openxmlformats.org/officeDocument/2006/relationships/image" Target="../media/image28.png"/><Relationship Id="rId17" Type="http://schemas.openxmlformats.org/officeDocument/2006/relationships/image" Target="../media/image26.png"/><Relationship Id="rId2" Type="http://schemas.openxmlformats.org/officeDocument/2006/relationships/image" Target="../media/image132.png"/><Relationship Id="rId16" Type="http://schemas.openxmlformats.org/officeDocument/2006/relationships/image" Target="../media/image1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4.png"/><Relationship Id="rId11" Type="http://schemas.openxmlformats.org/officeDocument/2006/relationships/image" Target="../media/image138.png"/><Relationship Id="rId5" Type="http://schemas.openxmlformats.org/officeDocument/2006/relationships/image" Target="../media/image131.svg"/><Relationship Id="rId15" Type="http://schemas.openxmlformats.org/officeDocument/2006/relationships/image" Target="../media/image140.svg"/><Relationship Id="rId10" Type="http://schemas.openxmlformats.org/officeDocument/2006/relationships/image" Target="../media/image137.png"/><Relationship Id="rId4" Type="http://schemas.openxmlformats.org/officeDocument/2006/relationships/image" Target="../media/image130.png"/><Relationship Id="rId9" Type="http://schemas.openxmlformats.org/officeDocument/2006/relationships/image" Target="../media/image54.png"/><Relationship Id="rId1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43.png"/><Relationship Id="rId4" Type="http://schemas.openxmlformats.org/officeDocument/2006/relationships/image" Target="../media/image8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28.png"/><Relationship Id="rId14" Type="http://schemas.openxmlformats.org/officeDocument/2006/relationships/image" Target="../media/image3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qnap.com/go/how-to/faq/article/why-does-my-nas-system-log-report-that-the-file-system-is-not-clean" TargetMode="External"/><Relationship Id="rId5" Type="http://schemas.openxmlformats.org/officeDocument/2006/relationships/hyperlink" Target="https://www.qnap.com/go/solution/qnap-zfs/" TargetMode="Externa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電腦, 桌, 室內 的圖片&#10;&#10;自動產生的描述">
            <a:extLst>
              <a:ext uri="{FF2B5EF4-FFF2-40B4-BE49-F238E27FC236}">
                <a16:creationId xmlns:a16="http://schemas.microsoft.com/office/drawing/2014/main" id="{2303AAFC-3CC3-FDF7-8A61-DF0032727A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150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字方塊 27">
            <a:extLst>
              <a:ext uri="{FF2B5EF4-FFF2-40B4-BE49-F238E27FC236}">
                <a16:creationId xmlns:a16="http://schemas.microsoft.com/office/drawing/2014/main" id="{ADC53D77-E6F3-BCEC-E01A-703703B1DD08}"/>
              </a:ext>
            </a:extLst>
          </p:cNvPr>
          <p:cNvSpPr txBox="1"/>
          <p:nvPr/>
        </p:nvSpPr>
        <p:spPr>
          <a:xfrm>
            <a:off x="1207" y="484563"/>
            <a:ext cx="12208725" cy="8002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4600" b="1" err="1">
                <a:solidFill>
                  <a:srgbClr val="E1BA87"/>
                </a:solidFill>
                <a:latin typeface="Arial"/>
                <a:ea typeface="微軟正黑體"/>
                <a:cs typeface="Arial"/>
              </a:rPr>
              <a:t>免工具快速安裝</a:t>
            </a:r>
            <a:r>
              <a:rPr lang="en-US" altLang="zh-TW" sz="4600" b="1">
                <a:solidFill>
                  <a:srgbClr val="E1BA87"/>
                </a:solidFill>
                <a:latin typeface="Arial"/>
                <a:ea typeface="微軟正黑體"/>
                <a:cs typeface="Arial"/>
              </a:rPr>
              <a:t> M.2 </a:t>
            </a:r>
            <a:r>
              <a:rPr lang="en-US" altLang="zh-TW" sz="4600" b="1" err="1">
                <a:solidFill>
                  <a:srgbClr val="E1BA87"/>
                </a:solidFill>
                <a:latin typeface="Arial"/>
                <a:ea typeface="微軟正黑體"/>
                <a:cs typeface="Arial"/>
              </a:rPr>
              <a:t>SSD，並支援熱插拔應用</a:t>
            </a:r>
            <a:endParaRPr lang="en-US" altLang="zh-TW" sz="4600" b="1" err="1">
              <a:solidFill>
                <a:srgbClr val="E1BA87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4A7ED1C7-D1C5-CC2D-424A-7137B73FA458}"/>
              </a:ext>
            </a:extLst>
          </p:cNvPr>
          <p:cNvSpPr txBox="1"/>
          <p:nvPr/>
        </p:nvSpPr>
        <p:spPr>
          <a:xfrm>
            <a:off x="3259859" y="4006016"/>
            <a:ext cx="1889325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400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將右側鎖扣下扳，即可取下前蓋並將硬碟盤取出</a:t>
            </a:r>
            <a:endParaRPr lang="zh-TW" altLang="en-US" sz="1400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54CBC562-C970-FACD-3005-8A1F6AC2EF23}"/>
              </a:ext>
            </a:extLst>
          </p:cNvPr>
          <p:cNvSpPr txBox="1"/>
          <p:nvPr/>
        </p:nvSpPr>
        <p:spPr>
          <a:xfrm>
            <a:off x="8781624" y="2107865"/>
            <a:ext cx="3114617" cy="46935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400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若 M.2 裸版要再加裝散熱模組，可以選購散熱片 HS-M2SSD-07 及散熱墊 TPAD-M2SSD-04。</a:t>
            </a:r>
          </a:p>
          <a:p>
            <a:endParaRPr lang="zh-TW" altLang="en-US" sz="1400">
              <a:solidFill>
                <a:schemeClr val="bg1"/>
              </a:solidFill>
              <a:latin typeface="Microsoft JhengHei"/>
              <a:ea typeface="Microsoft JhengHei"/>
              <a:cs typeface="Calibri"/>
            </a:endParaRPr>
          </a:p>
          <a:p>
            <a:pPr>
              <a:spcBef>
                <a:spcPts val="600"/>
              </a:spcBef>
            </a:pPr>
            <a:r>
              <a:rPr lang="zh-TW" altLang="en-US" sz="1400">
                <a:solidFill>
                  <a:srgbClr val="E1BA87"/>
                </a:solidFill>
                <a:latin typeface="Microsoft JhengHei"/>
                <a:ea typeface="Microsoft JhengHei"/>
                <a:cs typeface="Calibri"/>
              </a:rPr>
              <a:t>Step 1 : </a:t>
            </a:r>
            <a:endParaRPr lang="en-US" altLang="zh-TW" sz="1400">
              <a:solidFill>
                <a:srgbClr val="E1BA87"/>
              </a:solidFill>
              <a:latin typeface="Microsoft JhengHei"/>
              <a:ea typeface="Microsoft JhengHei"/>
              <a:cs typeface="Calibri"/>
            </a:endParaRPr>
          </a:p>
          <a:p>
            <a:pPr>
              <a:spcBef>
                <a:spcPts val="600"/>
              </a:spcBef>
            </a:pPr>
            <a:r>
              <a:rPr lang="zh-TW" altLang="en-US" sz="1200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將散熱片貼在 M.2 SSD 控制器上</a:t>
            </a:r>
          </a:p>
          <a:p>
            <a:pPr>
              <a:spcBef>
                <a:spcPts val="600"/>
              </a:spcBef>
            </a:pPr>
            <a:endParaRPr lang="zh-TW" altLang="en-US" sz="1400">
              <a:solidFill>
                <a:schemeClr val="bg1"/>
              </a:solidFill>
              <a:latin typeface="Microsoft JhengHei"/>
              <a:ea typeface="Microsoft JhengHei"/>
              <a:cs typeface="Calibri"/>
            </a:endParaRPr>
          </a:p>
          <a:p>
            <a:pPr>
              <a:spcBef>
                <a:spcPts val="600"/>
              </a:spcBef>
            </a:pPr>
            <a:r>
              <a:rPr lang="zh-TW" altLang="en-US" sz="1400">
                <a:solidFill>
                  <a:srgbClr val="E1BA87"/>
                </a:solidFill>
                <a:latin typeface="Microsoft JhengHei"/>
                <a:ea typeface="Microsoft JhengHei"/>
                <a:cs typeface="Calibri"/>
              </a:rPr>
              <a:t>Step 2 : 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zh-TW" altLang="en-US" sz="1200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單面 M.2 SSD : 將厚跟薄的散熱墊貼在硬碟槽中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zh-TW" altLang="en-US" sz="1200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雙面 M.2 SSD : </a:t>
            </a:r>
            <a:r>
              <a:rPr lang="zh-TW" sz="1200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將厚的散熱墊貼在硬碟槽</a:t>
            </a:r>
            <a:r>
              <a:rPr lang="zh-TW" altLang="en-US" sz="1200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中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endParaRPr lang="zh-TW" sz="1400">
              <a:solidFill>
                <a:schemeClr val="bg1"/>
              </a:solidFill>
              <a:latin typeface="Microsoft JhengHei"/>
              <a:ea typeface="Microsoft JhengHei"/>
              <a:cs typeface="Calibri"/>
            </a:endParaRPr>
          </a:p>
          <a:p>
            <a:pPr>
              <a:spcBef>
                <a:spcPts val="600"/>
              </a:spcBef>
            </a:pPr>
            <a:r>
              <a:rPr lang="en-US" altLang="zh-TW" sz="1400">
                <a:solidFill>
                  <a:srgbClr val="E1BA87"/>
                </a:solidFill>
                <a:latin typeface="Microsoft JhengHei"/>
                <a:ea typeface="Microsoft JhengHei"/>
                <a:cs typeface="Calibri"/>
              </a:rPr>
              <a:t>Step</a:t>
            </a:r>
            <a:r>
              <a:rPr lang="zh-TW" sz="1400">
                <a:solidFill>
                  <a:srgbClr val="E1BA87"/>
                </a:solidFill>
                <a:latin typeface="Microsoft JhengHei"/>
                <a:ea typeface="Microsoft JhengHei"/>
                <a:cs typeface="Calibri"/>
              </a:rPr>
              <a:t> </a:t>
            </a:r>
            <a:r>
              <a:rPr lang="en-US" altLang="zh-TW" sz="1400">
                <a:solidFill>
                  <a:srgbClr val="E1BA87"/>
                </a:solidFill>
                <a:latin typeface="Microsoft JhengHei"/>
                <a:ea typeface="Microsoft JhengHei"/>
                <a:cs typeface="Calibri"/>
              </a:rPr>
              <a:t>3</a:t>
            </a:r>
            <a:r>
              <a:rPr lang="zh-TW" altLang="en-US" sz="1400">
                <a:solidFill>
                  <a:srgbClr val="E1BA87"/>
                </a:solidFill>
                <a:latin typeface="Microsoft JhengHei"/>
                <a:ea typeface="Microsoft JhengHei"/>
                <a:cs typeface="Calibri"/>
              </a:rPr>
              <a:t> : </a:t>
            </a:r>
            <a:endParaRPr lang="en-US" altLang="zh-TW" sz="1400">
              <a:solidFill>
                <a:srgbClr val="E1BA87"/>
              </a:solidFill>
              <a:latin typeface="Microsoft JhengHei"/>
              <a:ea typeface="Microsoft JhengHei"/>
              <a:cs typeface="Calibri"/>
            </a:endParaRPr>
          </a:p>
          <a:p>
            <a:pPr>
              <a:spcBef>
                <a:spcPts val="600"/>
              </a:spcBef>
            </a:pPr>
            <a:r>
              <a:rPr lang="zh-TW" altLang="en-US" sz="1200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將 M.2 SSD 以 45 度角插入，並將鎖扣往外滑，即可將 SSD 固定</a:t>
            </a:r>
          </a:p>
          <a:p>
            <a:pPr>
              <a:spcBef>
                <a:spcPts val="600"/>
              </a:spcBef>
            </a:pPr>
            <a:endParaRPr lang="zh-TW" altLang="en-US" sz="1400">
              <a:solidFill>
                <a:schemeClr val="bg1"/>
              </a:solidFill>
              <a:latin typeface="Microsoft JhengHei"/>
              <a:ea typeface="Microsoft JhengHei"/>
              <a:cs typeface="Calibri"/>
            </a:endParaRPr>
          </a:p>
          <a:p>
            <a:pPr>
              <a:spcBef>
                <a:spcPts val="600"/>
              </a:spcBef>
            </a:pPr>
            <a:r>
              <a:rPr lang="zh-TW" altLang="en-US" sz="1000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備註 : 若要另購他廠散熱片，高度最高只能 4.5 mm</a:t>
            </a: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A360FF55-7AB5-F767-AC01-C7D2D4B75686}"/>
              </a:ext>
            </a:extLst>
          </p:cNvPr>
          <p:cNvGrpSpPr/>
          <p:nvPr/>
        </p:nvGrpSpPr>
        <p:grpSpPr>
          <a:xfrm>
            <a:off x="0" y="1892180"/>
            <a:ext cx="3132454" cy="4965820"/>
            <a:chOff x="488196" y="1892180"/>
            <a:chExt cx="3132454" cy="4965820"/>
          </a:xfrm>
        </p:grpSpPr>
        <p:sp>
          <p:nvSpPr>
            <p:cNvPr id="12" name="手繪多邊形: 圖案 11">
              <a:extLst>
                <a:ext uri="{FF2B5EF4-FFF2-40B4-BE49-F238E27FC236}">
                  <a16:creationId xmlns:a16="http://schemas.microsoft.com/office/drawing/2014/main" id="{EAF95A86-8B7C-6B5A-D195-0D1419377EB2}"/>
                </a:ext>
              </a:extLst>
            </p:cNvPr>
            <p:cNvSpPr/>
            <p:nvPr/>
          </p:nvSpPr>
          <p:spPr>
            <a:xfrm>
              <a:off x="496944" y="1892180"/>
              <a:ext cx="3122072" cy="499894"/>
            </a:xfrm>
            <a:custGeom>
              <a:avLst/>
              <a:gdLst>
                <a:gd name="connsiteX0" fmla="*/ 2753746 w 3122072"/>
                <a:gd name="connsiteY0" fmla="*/ 0 h 499894"/>
                <a:gd name="connsiteX1" fmla="*/ 0 w 3122072"/>
                <a:gd name="connsiteY1" fmla="*/ 0 h 499894"/>
                <a:gd name="connsiteX2" fmla="*/ 0 w 3122072"/>
                <a:gd name="connsiteY2" fmla="*/ 499894 h 499894"/>
                <a:gd name="connsiteX3" fmla="*/ 3122073 w 3122072"/>
                <a:gd name="connsiteY3" fmla="*/ 499894 h 499894"/>
                <a:gd name="connsiteX4" fmla="*/ 3122073 w 3122072"/>
                <a:gd name="connsiteY4" fmla="*/ 368326 h 499894"/>
                <a:gd name="connsiteX5" fmla="*/ 2753746 w 3122072"/>
                <a:gd name="connsiteY5" fmla="*/ 0 h 499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22072" h="499894">
                  <a:moveTo>
                    <a:pt x="2753746" y="0"/>
                  </a:moveTo>
                  <a:lnTo>
                    <a:pt x="0" y="0"/>
                  </a:lnTo>
                  <a:lnTo>
                    <a:pt x="0" y="499894"/>
                  </a:lnTo>
                  <a:lnTo>
                    <a:pt x="3122073" y="499894"/>
                  </a:lnTo>
                  <a:lnTo>
                    <a:pt x="3122073" y="368326"/>
                  </a:lnTo>
                  <a:lnTo>
                    <a:pt x="2753746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2A1F1BED-E04B-6742-7CBB-4BB6FBD86C3C}"/>
                </a:ext>
              </a:extLst>
            </p:cNvPr>
            <p:cNvSpPr/>
            <p:nvPr/>
          </p:nvSpPr>
          <p:spPr>
            <a:xfrm>
              <a:off x="496944" y="2368597"/>
              <a:ext cx="3122072" cy="44894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9" name="圖片 8" descr="一張含有 寫生, 輪, 圖畫, 汽車零件 的圖片&#10;&#10;自動產生的描述">
              <a:extLst>
                <a:ext uri="{FF2B5EF4-FFF2-40B4-BE49-F238E27FC236}">
                  <a16:creationId xmlns:a16="http://schemas.microsoft.com/office/drawing/2014/main" id="{0898F50E-4A4E-98A5-CE95-B2DEA78726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308" t="3035" r="7032" b="3501"/>
            <a:stretch/>
          </p:blipFill>
          <p:spPr>
            <a:xfrm>
              <a:off x="758647" y="2205315"/>
              <a:ext cx="2590800" cy="4489404"/>
            </a:xfrm>
            <a:prstGeom prst="rect">
              <a:avLst/>
            </a:prstGeom>
          </p:spPr>
        </p:pic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E0093455-B5FC-6AB4-02F5-B6CCD77AD61D}"/>
                </a:ext>
              </a:extLst>
            </p:cNvPr>
            <p:cNvSpPr/>
            <p:nvPr/>
          </p:nvSpPr>
          <p:spPr>
            <a:xfrm rot="10800000">
              <a:off x="488196" y="6509068"/>
              <a:ext cx="3131703" cy="348931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手繪多邊形: 圖案 13">
              <a:extLst>
                <a:ext uri="{FF2B5EF4-FFF2-40B4-BE49-F238E27FC236}">
                  <a16:creationId xmlns:a16="http://schemas.microsoft.com/office/drawing/2014/main" id="{FD7018F4-A929-4E47-BE2B-14E4C3CA660D}"/>
                </a:ext>
              </a:extLst>
            </p:cNvPr>
            <p:cNvSpPr/>
            <p:nvPr/>
          </p:nvSpPr>
          <p:spPr>
            <a:xfrm>
              <a:off x="3249027" y="1892180"/>
              <a:ext cx="371623" cy="371623"/>
            </a:xfrm>
            <a:custGeom>
              <a:avLst/>
              <a:gdLst>
                <a:gd name="connsiteX0" fmla="*/ 371624 w 371623"/>
                <a:gd name="connsiteY0" fmla="*/ 371623 h 371623"/>
                <a:gd name="connsiteX1" fmla="*/ 0 w 371623"/>
                <a:gd name="connsiteY1" fmla="*/ 371623 h 371623"/>
                <a:gd name="connsiteX2" fmla="*/ 0 w 371623"/>
                <a:gd name="connsiteY2" fmla="*/ 0 h 371623"/>
                <a:gd name="connsiteX3" fmla="*/ 371624 w 371623"/>
                <a:gd name="connsiteY3" fmla="*/ 371623 h 371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1623" h="371623">
                  <a:moveTo>
                    <a:pt x="371624" y="371623"/>
                  </a:moveTo>
                  <a:lnTo>
                    <a:pt x="0" y="371623"/>
                  </a:lnTo>
                  <a:lnTo>
                    <a:pt x="0" y="0"/>
                  </a:lnTo>
                  <a:lnTo>
                    <a:pt x="371624" y="371623"/>
                  </a:lnTo>
                  <a:close/>
                </a:path>
              </a:pathLst>
            </a:custGeom>
            <a:solidFill>
              <a:srgbClr val="CCCCC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36658E2E-DE09-48D2-B546-C10F51FA1292}"/>
              </a:ext>
            </a:extLst>
          </p:cNvPr>
          <p:cNvGrpSpPr/>
          <p:nvPr/>
        </p:nvGrpSpPr>
        <p:grpSpPr>
          <a:xfrm>
            <a:off x="5266971" y="1903526"/>
            <a:ext cx="3278945" cy="4965820"/>
            <a:chOff x="5624724" y="1903526"/>
            <a:chExt cx="3278945" cy="4965820"/>
          </a:xfrm>
        </p:grpSpPr>
        <p:sp>
          <p:nvSpPr>
            <p:cNvPr id="18" name="手繪多邊形: 圖案 17">
              <a:extLst>
                <a:ext uri="{FF2B5EF4-FFF2-40B4-BE49-F238E27FC236}">
                  <a16:creationId xmlns:a16="http://schemas.microsoft.com/office/drawing/2014/main" id="{8C8EF554-2886-7671-51ED-7B8CC3AF4D85}"/>
                </a:ext>
              </a:extLst>
            </p:cNvPr>
            <p:cNvSpPr/>
            <p:nvPr/>
          </p:nvSpPr>
          <p:spPr>
            <a:xfrm>
              <a:off x="5625608" y="1903526"/>
              <a:ext cx="3276427" cy="499894"/>
            </a:xfrm>
            <a:custGeom>
              <a:avLst/>
              <a:gdLst>
                <a:gd name="connsiteX0" fmla="*/ 2753746 w 3122072"/>
                <a:gd name="connsiteY0" fmla="*/ 0 h 499894"/>
                <a:gd name="connsiteX1" fmla="*/ 0 w 3122072"/>
                <a:gd name="connsiteY1" fmla="*/ 0 h 499894"/>
                <a:gd name="connsiteX2" fmla="*/ 0 w 3122072"/>
                <a:gd name="connsiteY2" fmla="*/ 499894 h 499894"/>
                <a:gd name="connsiteX3" fmla="*/ 3122073 w 3122072"/>
                <a:gd name="connsiteY3" fmla="*/ 499894 h 499894"/>
                <a:gd name="connsiteX4" fmla="*/ 3122073 w 3122072"/>
                <a:gd name="connsiteY4" fmla="*/ 368326 h 499894"/>
                <a:gd name="connsiteX5" fmla="*/ 2753746 w 3122072"/>
                <a:gd name="connsiteY5" fmla="*/ 0 h 499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22072" h="499894">
                  <a:moveTo>
                    <a:pt x="2753746" y="0"/>
                  </a:moveTo>
                  <a:lnTo>
                    <a:pt x="0" y="0"/>
                  </a:lnTo>
                  <a:lnTo>
                    <a:pt x="0" y="499894"/>
                  </a:lnTo>
                  <a:lnTo>
                    <a:pt x="3122073" y="499894"/>
                  </a:lnTo>
                  <a:lnTo>
                    <a:pt x="3122073" y="368326"/>
                  </a:lnTo>
                  <a:lnTo>
                    <a:pt x="2753746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218413BC-6860-8DDA-A874-7CFF9F94D4C7}"/>
                </a:ext>
              </a:extLst>
            </p:cNvPr>
            <p:cNvSpPr/>
            <p:nvPr/>
          </p:nvSpPr>
          <p:spPr>
            <a:xfrm>
              <a:off x="5625608" y="2379943"/>
              <a:ext cx="3276427" cy="44894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BACAC7D1-FA48-A6E2-308F-DB3D2798527E}"/>
                </a:ext>
              </a:extLst>
            </p:cNvPr>
            <p:cNvSpPr/>
            <p:nvPr/>
          </p:nvSpPr>
          <p:spPr>
            <a:xfrm rot="10800000">
              <a:off x="5624724" y="6520413"/>
              <a:ext cx="3278193" cy="348931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3" name="圖片 22" descr="一張含有 文字, 寫生, 圖畫, 圖表 的圖片&#10;&#10;自動產生的描述">
              <a:extLst>
                <a:ext uri="{FF2B5EF4-FFF2-40B4-BE49-F238E27FC236}">
                  <a16:creationId xmlns:a16="http://schemas.microsoft.com/office/drawing/2014/main" id="{C21C58DB-7B8C-89E5-E952-F30D990903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713"/>
            <a:stretch/>
          </p:blipFill>
          <p:spPr>
            <a:xfrm>
              <a:off x="5862950" y="2107865"/>
              <a:ext cx="2885656" cy="4534967"/>
            </a:xfrm>
            <a:prstGeom prst="rect">
              <a:avLst/>
            </a:prstGeom>
          </p:spPr>
        </p:pic>
        <p:sp>
          <p:nvSpPr>
            <p:cNvPr id="25" name="手繪多邊形: 圖案 24">
              <a:extLst>
                <a:ext uri="{FF2B5EF4-FFF2-40B4-BE49-F238E27FC236}">
                  <a16:creationId xmlns:a16="http://schemas.microsoft.com/office/drawing/2014/main" id="{BE149EDE-1C3B-475D-B93D-B83B7E8E255D}"/>
                </a:ext>
              </a:extLst>
            </p:cNvPr>
            <p:cNvSpPr/>
            <p:nvPr/>
          </p:nvSpPr>
          <p:spPr>
            <a:xfrm>
              <a:off x="8532046" y="1903526"/>
              <a:ext cx="371623" cy="371623"/>
            </a:xfrm>
            <a:custGeom>
              <a:avLst/>
              <a:gdLst>
                <a:gd name="connsiteX0" fmla="*/ 371624 w 371623"/>
                <a:gd name="connsiteY0" fmla="*/ 371623 h 371623"/>
                <a:gd name="connsiteX1" fmla="*/ 0 w 371623"/>
                <a:gd name="connsiteY1" fmla="*/ 371623 h 371623"/>
                <a:gd name="connsiteX2" fmla="*/ 0 w 371623"/>
                <a:gd name="connsiteY2" fmla="*/ 0 h 371623"/>
                <a:gd name="connsiteX3" fmla="*/ 371624 w 371623"/>
                <a:gd name="connsiteY3" fmla="*/ 371623 h 371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1623" h="371623">
                  <a:moveTo>
                    <a:pt x="371624" y="371623"/>
                  </a:moveTo>
                  <a:lnTo>
                    <a:pt x="0" y="371623"/>
                  </a:lnTo>
                  <a:lnTo>
                    <a:pt x="0" y="0"/>
                  </a:lnTo>
                  <a:lnTo>
                    <a:pt x="371624" y="371623"/>
                  </a:lnTo>
                  <a:close/>
                </a:path>
              </a:pathLst>
            </a:custGeom>
            <a:solidFill>
              <a:srgbClr val="CCCCC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668027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字方塊 27">
            <a:extLst>
              <a:ext uri="{FF2B5EF4-FFF2-40B4-BE49-F238E27FC236}">
                <a16:creationId xmlns:a16="http://schemas.microsoft.com/office/drawing/2014/main" id="{ADC53D77-E6F3-BCEC-E01A-703703B1DD08}"/>
              </a:ext>
            </a:extLst>
          </p:cNvPr>
          <p:cNvSpPr txBox="1"/>
          <p:nvPr/>
        </p:nvSpPr>
        <p:spPr>
          <a:xfrm>
            <a:off x="5895975" y="543549"/>
            <a:ext cx="6476226" cy="21236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4400" b="1">
                <a:solidFill>
                  <a:srgbClr val="E1BA87"/>
                </a:solidFill>
                <a:latin typeface="Arial"/>
                <a:ea typeface="微軟正黑體"/>
                <a:cs typeface="Arial"/>
              </a:rPr>
              <a:t>5 個 E1.S </a:t>
            </a:r>
            <a:r>
              <a:rPr lang="en-US" altLang="zh-TW" sz="4400" b="1" err="1">
                <a:solidFill>
                  <a:srgbClr val="E1BA87"/>
                </a:solidFill>
                <a:latin typeface="Arial"/>
                <a:ea typeface="微軟正黑體"/>
                <a:cs typeface="Arial"/>
              </a:rPr>
              <a:t>NVMe</a:t>
            </a:r>
            <a:r>
              <a:rPr lang="en-US" altLang="zh-TW" sz="4400" b="1">
                <a:solidFill>
                  <a:srgbClr val="E1BA87"/>
                </a:solidFill>
                <a:latin typeface="Arial"/>
                <a:ea typeface="微軟正黑體"/>
                <a:cs typeface="Arial"/>
              </a:rPr>
              <a:t> SSD </a:t>
            </a:r>
            <a:br>
              <a:rPr lang="en-US" altLang="zh-TW" sz="4400" b="1">
                <a:solidFill>
                  <a:srgbClr val="E1BA87"/>
                </a:solidFill>
                <a:latin typeface="Arial"/>
                <a:ea typeface="微軟正黑體"/>
                <a:cs typeface="Arial"/>
              </a:rPr>
            </a:br>
            <a:r>
              <a:rPr lang="en-US" altLang="zh-TW" sz="4400" b="1" err="1">
                <a:solidFill>
                  <a:srgbClr val="E1BA87"/>
                </a:solidFill>
                <a:latin typeface="Arial"/>
                <a:ea typeface="微軟正黑體"/>
                <a:cs typeface="Arial"/>
              </a:rPr>
              <a:t>硬碟槽，最高支援</a:t>
            </a:r>
            <a:r>
              <a:rPr lang="en-US" altLang="zh-TW" sz="4400" b="1">
                <a:solidFill>
                  <a:srgbClr val="E1BA87"/>
                </a:solidFill>
                <a:latin typeface="Arial"/>
                <a:ea typeface="微軟正黑體"/>
                <a:cs typeface="Arial"/>
              </a:rPr>
              <a:t> </a:t>
            </a:r>
            <a:br>
              <a:rPr lang="en-US" altLang="zh-TW" sz="4400" b="1">
                <a:solidFill>
                  <a:srgbClr val="E1BA87"/>
                </a:solidFill>
                <a:latin typeface="Arial"/>
                <a:ea typeface="微軟正黑體"/>
                <a:cs typeface="Arial"/>
              </a:rPr>
            </a:br>
            <a:r>
              <a:rPr lang="en-US" altLang="zh-TW" sz="4400" b="1">
                <a:solidFill>
                  <a:srgbClr val="E1BA87"/>
                </a:solidFill>
                <a:latin typeface="Arial"/>
                <a:ea typeface="微軟正黑體"/>
                <a:cs typeface="Arial"/>
              </a:rPr>
              <a:t>15mm E1.S SSD</a:t>
            </a:r>
            <a:endParaRPr lang="en-US" altLang="zh-TW" sz="4400" b="1">
              <a:solidFill>
                <a:srgbClr val="E1BA87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54CBC562-C970-FACD-3005-8A1F6AC2EF23}"/>
              </a:ext>
            </a:extLst>
          </p:cNvPr>
          <p:cNvSpPr txBox="1"/>
          <p:nvPr/>
        </p:nvSpPr>
        <p:spPr>
          <a:xfrm>
            <a:off x="6029842" y="2672735"/>
            <a:ext cx="4378734" cy="9368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200"/>
              </a:lnSpc>
            </a:pPr>
            <a:r>
              <a:rPr lang="zh-TW" altLang="en-US" sz="1400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TBS-h574TX 內含 5 個 E1.S NVMe SSD 硬碟槽，最高支援 15mm 含散熱鰭片的 E1.S SSD，讓您擁有多種 SSD 選擇來建置儲存空間</a:t>
            </a:r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409738DF-8501-D1AB-8056-4478463082EF}"/>
              </a:ext>
            </a:extLst>
          </p:cNvPr>
          <p:cNvGrpSpPr/>
          <p:nvPr/>
        </p:nvGrpSpPr>
        <p:grpSpPr>
          <a:xfrm>
            <a:off x="6087600" y="3909410"/>
            <a:ext cx="5198944" cy="2948589"/>
            <a:chOff x="6087600" y="3922640"/>
            <a:chExt cx="5198944" cy="2948589"/>
          </a:xfrm>
        </p:grpSpPr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FAAA92C4-365D-DB39-0D57-10FB78EA0978}"/>
                </a:ext>
              </a:extLst>
            </p:cNvPr>
            <p:cNvSpPr/>
            <p:nvPr/>
          </p:nvSpPr>
          <p:spPr>
            <a:xfrm>
              <a:off x="6087600" y="3922640"/>
              <a:ext cx="5198943" cy="29353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EE6251D1-8426-EB7F-3695-BFCCF2F81CC4}"/>
                </a:ext>
              </a:extLst>
            </p:cNvPr>
            <p:cNvGrpSpPr/>
            <p:nvPr/>
          </p:nvGrpSpPr>
          <p:grpSpPr>
            <a:xfrm>
              <a:off x="6201046" y="4042304"/>
              <a:ext cx="4914900" cy="2447112"/>
              <a:chOff x="-184797" y="3227400"/>
              <a:chExt cx="6324461" cy="3739680"/>
            </a:xfrm>
          </p:grpSpPr>
          <p:sp>
            <p:nvSpPr>
              <p:cNvPr id="7" name="CustomShape 4">
                <a:extLst>
                  <a:ext uri="{FF2B5EF4-FFF2-40B4-BE49-F238E27FC236}">
                    <a16:creationId xmlns:a16="http://schemas.microsoft.com/office/drawing/2014/main" id="{2B9E9A1C-45A5-5F14-A2A8-C31D288985C4}"/>
                  </a:ext>
                </a:extLst>
              </p:cNvPr>
              <p:cNvSpPr/>
              <p:nvPr/>
            </p:nvSpPr>
            <p:spPr>
              <a:xfrm>
                <a:off x="-184797" y="3227400"/>
                <a:ext cx="6324461" cy="37396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pic>
            <p:nvPicPr>
              <p:cNvPr id="9" name="圖片 8" descr="一張含有 標誌 的圖片&#10;&#10;自動產生的描述">
                <a:extLst>
                  <a:ext uri="{FF2B5EF4-FFF2-40B4-BE49-F238E27FC236}">
                    <a16:creationId xmlns:a16="http://schemas.microsoft.com/office/drawing/2014/main" id="{75E3AD27-6A4A-94CD-3D50-B77B4AA2B061}"/>
                  </a:ext>
                </a:extLst>
              </p:cNvPr>
              <p:cNvPicPr/>
              <p:nvPr/>
            </p:nvPicPr>
            <p:blipFill>
              <a:blip r:embed="rId3"/>
              <a:stretch/>
            </p:blipFill>
            <p:spPr>
              <a:xfrm>
                <a:off x="3030358" y="4859837"/>
                <a:ext cx="3059638" cy="204048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10" name="圖片 9">
                <a:extLst>
                  <a:ext uri="{FF2B5EF4-FFF2-40B4-BE49-F238E27FC236}">
                    <a16:creationId xmlns:a16="http://schemas.microsoft.com/office/drawing/2014/main" id="{75AB4CB7-A157-BF9F-7F23-A9E58AC50D15}"/>
                  </a:ext>
                </a:extLst>
              </p:cNvPr>
              <p:cNvPicPr/>
              <p:nvPr/>
            </p:nvPicPr>
            <p:blipFill>
              <a:blip r:embed="rId4"/>
              <a:srcRect t="7114"/>
              <a:stretch/>
            </p:blipFill>
            <p:spPr>
              <a:xfrm>
                <a:off x="-47436" y="5068234"/>
                <a:ext cx="2934721" cy="1895399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13" name="圖片 12" descr="一張含有 標誌 的圖片&#10;&#10;自動產生的描述">
                <a:extLst>
                  <a:ext uri="{FF2B5EF4-FFF2-40B4-BE49-F238E27FC236}">
                    <a16:creationId xmlns:a16="http://schemas.microsoft.com/office/drawing/2014/main" id="{18BEA9AE-4783-783A-753C-A3A2886B559B}"/>
                  </a:ext>
                </a:extLst>
              </p:cNvPr>
              <p:cNvPicPr/>
              <p:nvPr/>
            </p:nvPicPr>
            <p:blipFill>
              <a:blip r:embed="rId5"/>
              <a:stretch/>
            </p:blipFill>
            <p:spPr>
              <a:xfrm>
                <a:off x="-184797" y="3227400"/>
                <a:ext cx="3171960" cy="1749959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14" name="圖片 13">
                <a:extLst>
                  <a:ext uri="{FF2B5EF4-FFF2-40B4-BE49-F238E27FC236}">
                    <a16:creationId xmlns:a16="http://schemas.microsoft.com/office/drawing/2014/main" id="{31B10AE2-6BDF-7411-7EBF-2D73C5A65830}"/>
                  </a:ext>
                </a:extLst>
              </p:cNvPr>
              <p:cNvPicPr/>
              <p:nvPr/>
            </p:nvPicPr>
            <p:blipFill>
              <a:blip r:embed="rId6"/>
              <a:stretch/>
            </p:blipFill>
            <p:spPr>
              <a:xfrm>
                <a:off x="3075480" y="3227400"/>
                <a:ext cx="2781000" cy="1749960"/>
              </a:xfrm>
              <a:prstGeom prst="rect">
                <a:avLst/>
              </a:prstGeom>
              <a:ln w="0">
                <a:noFill/>
              </a:ln>
            </p:spPr>
          </p:pic>
        </p:grp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9B47991F-973D-1E86-AAA5-C6D3248E3866}"/>
                </a:ext>
              </a:extLst>
            </p:cNvPr>
            <p:cNvSpPr/>
            <p:nvPr/>
          </p:nvSpPr>
          <p:spPr>
            <a:xfrm rot="10800000">
              <a:off x="6087600" y="6414105"/>
              <a:ext cx="5198944" cy="457124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95DB7DFC-3F9F-33F8-1BA4-A9DC0AAF382D}"/>
              </a:ext>
            </a:extLst>
          </p:cNvPr>
          <p:cNvGrpSpPr/>
          <p:nvPr/>
        </p:nvGrpSpPr>
        <p:grpSpPr>
          <a:xfrm>
            <a:off x="298326" y="352425"/>
            <a:ext cx="5200065" cy="6505575"/>
            <a:chOff x="298326" y="352425"/>
            <a:chExt cx="5200065" cy="6505575"/>
          </a:xfrm>
        </p:grpSpPr>
        <p:grpSp>
          <p:nvGrpSpPr>
            <p:cNvPr id="21" name="群組 20">
              <a:extLst>
                <a:ext uri="{FF2B5EF4-FFF2-40B4-BE49-F238E27FC236}">
                  <a16:creationId xmlns:a16="http://schemas.microsoft.com/office/drawing/2014/main" id="{F71AD778-BF86-0F6E-8CA0-6CE26DC520FE}"/>
                </a:ext>
              </a:extLst>
            </p:cNvPr>
            <p:cNvGrpSpPr/>
            <p:nvPr/>
          </p:nvGrpSpPr>
          <p:grpSpPr>
            <a:xfrm>
              <a:off x="298326" y="352425"/>
              <a:ext cx="5198944" cy="6505575"/>
              <a:chOff x="212601" y="352425"/>
              <a:chExt cx="5198944" cy="6505575"/>
            </a:xfrm>
          </p:grpSpPr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23EFF53C-2DB5-DD5D-5A6E-E0590AF8DDE6}"/>
                  </a:ext>
                </a:extLst>
              </p:cNvPr>
              <p:cNvSpPr/>
              <p:nvPr/>
            </p:nvSpPr>
            <p:spPr>
              <a:xfrm>
                <a:off x="212602" y="352425"/>
                <a:ext cx="3807548" cy="65055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grpSp>
            <p:nvGrpSpPr>
              <p:cNvPr id="18" name="群組 17">
                <a:extLst>
                  <a:ext uri="{FF2B5EF4-FFF2-40B4-BE49-F238E27FC236}">
                    <a16:creationId xmlns:a16="http://schemas.microsoft.com/office/drawing/2014/main" id="{7E5C1F13-2C07-553B-F81D-DB6F410875DC}"/>
                  </a:ext>
                </a:extLst>
              </p:cNvPr>
              <p:cNvGrpSpPr/>
              <p:nvPr/>
            </p:nvGrpSpPr>
            <p:grpSpPr>
              <a:xfrm>
                <a:off x="746493" y="352425"/>
                <a:ext cx="4663733" cy="6505575"/>
                <a:chOff x="14045" y="302882"/>
                <a:chExt cx="5012532" cy="6555118"/>
              </a:xfrm>
            </p:grpSpPr>
            <p:sp>
              <p:nvSpPr>
                <p:cNvPr id="4" name="手繪多邊形: 圖案 3">
                  <a:extLst>
                    <a:ext uri="{FF2B5EF4-FFF2-40B4-BE49-F238E27FC236}">
                      <a16:creationId xmlns:a16="http://schemas.microsoft.com/office/drawing/2014/main" id="{FDE9273B-B53E-C6D8-4562-88E44300E300}"/>
                    </a:ext>
                  </a:extLst>
                </p:cNvPr>
                <p:cNvSpPr/>
                <p:nvPr/>
              </p:nvSpPr>
              <p:spPr>
                <a:xfrm>
                  <a:off x="14045" y="302882"/>
                  <a:ext cx="5012532" cy="659884"/>
                </a:xfrm>
                <a:custGeom>
                  <a:avLst/>
                  <a:gdLst>
                    <a:gd name="connsiteX0" fmla="*/ 2753746 w 3122072"/>
                    <a:gd name="connsiteY0" fmla="*/ 0 h 499894"/>
                    <a:gd name="connsiteX1" fmla="*/ 0 w 3122072"/>
                    <a:gd name="connsiteY1" fmla="*/ 0 h 499894"/>
                    <a:gd name="connsiteX2" fmla="*/ 0 w 3122072"/>
                    <a:gd name="connsiteY2" fmla="*/ 499894 h 499894"/>
                    <a:gd name="connsiteX3" fmla="*/ 3122073 w 3122072"/>
                    <a:gd name="connsiteY3" fmla="*/ 499894 h 499894"/>
                    <a:gd name="connsiteX4" fmla="*/ 3122073 w 3122072"/>
                    <a:gd name="connsiteY4" fmla="*/ 368326 h 499894"/>
                    <a:gd name="connsiteX5" fmla="*/ 2753746 w 3122072"/>
                    <a:gd name="connsiteY5" fmla="*/ 0 h 499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122072" h="499894">
                      <a:moveTo>
                        <a:pt x="2753746" y="0"/>
                      </a:moveTo>
                      <a:lnTo>
                        <a:pt x="0" y="0"/>
                      </a:lnTo>
                      <a:lnTo>
                        <a:pt x="0" y="499894"/>
                      </a:lnTo>
                      <a:lnTo>
                        <a:pt x="3122073" y="499894"/>
                      </a:lnTo>
                      <a:lnTo>
                        <a:pt x="3122073" y="368326"/>
                      </a:lnTo>
                      <a:lnTo>
                        <a:pt x="275374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6" name="矩形 5">
                  <a:extLst>
                    <a:ext uri="{FF2B5EF4-FFF2-40B4-BE49-F238E27FC236}">
                      <a16:creationId xmlns:a16="http://schemas.microsoft.com/office/drawing/2014/main" id="{486A84C8-DE0E-C552-E290-313449E78757}"/>
                    </a:ext>
                  </a:extLst>
                </p:cNvPr>
                <p:cNvSpPr/>
                <p:nvPr/>
              </p:nvSpPr>
              <p:spPr>
                <a:xfrm>
                  <a:off x="14045" y="931775"/>
                  <a:ext cx="5012532" cy="592622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pic>
            <p:nvPicPr>
              <p:cNvPr id="2" name="圖片 1">
                <a:extLst>
                  <a:ext uri="{FF2B5EF4-FFF2-40B4-BE49-F238E27FC236}">
                    <a16:creationId xmlns:a16="http://schemas.microsoft.com/office/drawing/2014/main" id="{33BE9F93-EDAF-071B-6A20-A77DEA4333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1164" b="3920"/>
              <a:stretch/>
            </p:blipFill>
            <p:spPr>
              <a:xfrm>
                <a:off x="565021" y="693439"/>
                <a:ext cx="4445129" cy="5915142"/>
              </a:xfrm>
              <a:prstGeom prst="rect">
                <a:avLst/>
              </a:prstGeom>
            </p:spPr>
          </p:pic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73CFCD67-E0DC-521B-112B-E79127A507A0}"/>
                  </a:ext>
                </a:extLst>
              </p:cNvPr>
              <p:cNvSpPr/>
              <p:nvPr/>
            </p:nvSpPr>
            <p:spPr>
              <a:xfrm rot="10800000">
                <a:off x="212601" y="6400874"/>
                <a:ext cx="5198944" cy="457124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26" name="手繪多邊形: 圖案 25">
              <a:extLst>
                <a:ext uri="{FF2B5EF4-FFF2-40B4-BE49-F238E27FC236}">
                  <a16:creationId xmlns:a16="http://schemas.microsoft.com/office/drawing/2014/main" id="{6F083A1E-6D71-D293-BB8A-5FF73CAC4F34}"/>
                </a:ext>
              </a:extLst>
            </p:cNvPr>
            <p:cNvSpPr/>
            <p:nvPr/>
          </p:nvSpPr>
          <p:spPr>
            <a:xfrm>
              <a:off x="4943263" y="352425"/>
              <a:ext cx="555128" cy="486852"/>
            </a:xfrm>
            <a:custGeom>
              <a:avLst/>
              <a:gdLst>
                <a:gd name="connsiteX0" fmla="*/ 371624 w 371623"/>
                <a:gd name="connsiteY0" fmla="*/ 371623 h 371623"/>
                <a:gd name="connsiteX1" fmla="*/ 0 w 371623"/>
                <a:gd name="connsiteY1" fmla="*/ 371623 h 371623"/>
                <a:gd name="connsiteX2" fmla="*/ 0 w 371623"/>
                <a:gd name="connsiteY2" fmla="*/ 0 h 371623"/>
                <a:gd name="connsiteX3" fmla="*/ 371624 w 371623"/>
                <a:gd name="connsiteY3" fmla="*/ 371623 h 371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1623" h="371623">
                  <a:moveTo>
                    <a:pt x="371624" y="371623"/>
                  </a:moveTo>
                  <a:lnTo>
                    <a:pt x="0" y="371623"/>
                  </a:lnTo>
                  <a:lnTo>
                    <a:pt x="0" y="0"/>
                  </a:lnTo>
                  <a:lnTo>
                    <a:pt x="371624" y="371623"/>
                  </a:lnTo>
                  <a:close/>
                </a:path>
              </a:pathLst>
            </a:custGeom>
            <a:solidFill>
              <a:srgbClr val="CCCCC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9679255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ED4149BE-7CF3-143A-ED82-DCE768EBC2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969" y="2152403"/>
            <a:ext cx="3913009" cy="2611627"/>
          </a:xfrm>
          <a:prstGeom prst="rect">
            <a:avLst/>
          </a:prstGeom>
          <a:effectLst>
            <a:reflection blurRad="114300" stA="28000" endPos="55500" dist="114300" dir="5400000" sy="-100000" algn="bl" rotWithShape="0"/>
          </a:effec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444760" y="458471"/>
            <a:ext cx="116562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>
                <a:solidFill>
                  <a:srgbClr val="E1BA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高達 </a:t>
            </a:r>
            <a:r>
              <a:rPr lang="en-US" altLang="zh-TW" sz="4400" b="1" dirty="0">
                <a:solidFill>
                  <a:srgbClr val="E1BA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12 </a:t>
            </a:r>
            <a:r>
              <a:rPr lang="zh-TW" altLang="en-US" sz="4400" b="1" dirty="0">
                <a:solidFill>
                  <a:srgbClr val="E1BA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核心 </a:t>
            </a:r>
            <a:r>
              <a:rPr lang="en-US" altLang="zh-TW" sz="4400" b="1" dirty="0">
                <a:solidFill>
                  <a:srgbClr val="E1BA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16 </a:t>
            </a:r>
            <a:r>
              <a:rPr lang="zh-TW" altLang="en-US" sz="4400" b="1" dirty="0">
                <a:solidFill>
                  <a:srgbClr val="E1BA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執行緒的 </a:t>
            </a:r>
            <a:r>
              <a:rPr lang="en-US" altLang="zh-TW" sz="4400" b="1" dirty="0">
                <a:solidFill>
                  <a:srgbClr val="E1BA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13 </a:t>
            </a:r>
            <a:r>
              <a:rPr lang="zh-TW" altLang="en-US" sz="4400" b="1" dirty="0">
                <a:solidFill>
                  <a:srgbClr val="E1BA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代高效能處理器</a:t>
            </a:r>
          </a:p>
        </p:txBody>
      </p:sp>
      <p:pic>
        <p:nvPicPr>
          <p:cNvPr id="37" name="圖片 36">
            <a:extLst>
              <a:ext uri="{FF2B5EF4-FFF2-40B4-BE49-F238E27FC236}">
                <a16:creationId xmlns:a16="http://schemas.microsoft.com/office/drawing/2014/main" id="{CFAED535-6C44-E3FD-D098-561C56C750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73" y="3397678"/>
            <a:ext cx="3048641" cy="3048641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24000"/>
              </a:srgbClr>
            </a:outerShdw>
          </a:effectLst>
        </p:spPr>
      </p:pic>
      <p:sp>
        <p:nvSpPr>
          <p:cNvPr id="39" name="文字方塊 38">
            <a:extLst>
              <a:ext uri="{FF2B5EF4-FFF2-40B4-BE49-F238E27FC236}">
                <a16:creationId xmlns:a16="http://schemas.microsoft.com/office/drawing/2014/main" id="{3120A837-1A2D-4F30-A6F7-CD5D03B28E74}"/>
              </a:ext>
            </a:extLst>
          </p:cNvPr>
          <p:cNvSpPr txBox="1"/>
          <p:nvPr/>
        </p:nvSpPr>
        <p:spPr>
          <a:xfrm>
            <a:off x="444760" y="1445108"/>
            <a:ext cx="6598669" cy="468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00"/>
              </a:lnSpc>
            </a:pPr>
            <a:r>
              <a:rPr lang="zh-TW" altLang="en-US" sz="2000" b="1">
                <a:solidFill>
                  <a:srgbClr val="21C0F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效能強勁</a:t>
            </a:r>
            <a:r>
              <a:rPr lang="en-US" altLang="zh-TW" sz="2000" b="1">
                <a:solidFill>
                  <a:srgbClr val="21C0F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13</a:t>
            </a:r>
            <a:r>
              <a:rPr lang="zh-TW" altLang="en-US" sz="2000" b="1">
                <a:solidFill>
                  <a:srgbClr val="21C0F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代</a:t>
            </a:r>
            <a:r>
              <a:rPr lang="en-US" altLang="zh-TW" sz="2000" b="1">
                <a:solidFill>
                  <a:srgbClr val="21C0F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</a:t>
            </a:r>
            <a:r>
              <a:rPr lang="en" altLang="zh-TW" sz="2000" b="1">
                <a:solidFill>
                  <a:srgbClr val="21C0F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Intel</a:t>
            </a:r>
            <a:r>
              <a:rPr lang="zh-TW" altLang="en-US" sz="2000" b="1">
                <a:solidFill>
                  <a:srgbClr val="21C0F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</a:t>
            </a:r>
            <a:r>
              <a:rPr lang="en" altLang="zh-TW" sz="2000" b="1" baseline="30000">
                <a:solidFill>
                  <a:srgbClr val="21C0F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®</a:t>
            </a:r>
            <a:r>
              <a:rPr lang="en-US" altLang="zh-TW" sz="2000" b="1">
                <a:solidFill>
                  <a:srgbClr val="21C0F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</a:t>
            </a:r>
            <a:r>
              <a:rPr lang="en" altLang="zh-TW" sz="2000" b="1">
                <a:solidFill>
                  <a:srgbClr val="21C0F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Core™</a:t>
            </a:r>
            <a:r>
              <a:rPr lang="zh-TW" altLang="en-US" sz="2000" b="1">
                <a:solidFill>
                  <a:srgbClr val="21C0F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</a:t>
            </a:r>
            <a:r>
              <a:rPr lang="en-US" altLang="zh-TW" sz="2000" b="1">
                <a:solidFill>
                  <a:srgbClr val="21C0F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i3 / i5 </a:t>
            </a:r>
            <a:r>
              <a:rPr lang="zh-TW" altLang="en-US" sz="2000" b="1">
                <a:solidFill>
                  <a:srgbClr val="21C0F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系列處理器</a:t>
            </a: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BF593FEB-FC6E-46AA-A9E8-94A7AC0A4D09}"/>
              </a:ext>
            </a:extLst>
          </p:cNvPr>
          <p:cNvSpPr txBox="1"/>
          <p:nvPr/>
        </p:nvSpPr>
        <p:spPr>
          <a:xfrm>
            <a:off x="444760" y="1932158"/>
            <a:ext cx="6446269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  <a:spcBef>
                <a:spcPts val="1800"/>
              </a:spcBef>
            </a:pPr>
            <a:r>
              <a:rPr lang="zh-TW" altLang="en-US" sz="1600" spc="1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搭載 </a:t>
            </a:r>
            <a:r>
              <a:rPr lang="en-US" altLang="zh-TW" sz="1600" spc="1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Intel 13 </a:t>
            </a:r>
            <a:r>
              <a:rPr lang="zh-TW" altLang="en-US" sz="1600" spc="1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代高效能處理器提供強勁性能，持續使用 </a:t>
            </a:r>
            <a:r>
              <a:rPr lang="en-US" altLang="zh-TW" sz="1600" spc="1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Intel </a:t>
            </a:r>
            <a:r>
              <a:rPr lang="zh-TW" altLang="en-US" sz="1600" spc="1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的效能混合架構，將您的內容創作和生產力最佳化，也提供高達</a:t>
            </a:r>
            <a:r>
              <a:rPr lang="en-US" altLang="zh-TW" sz="1600" spc="1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12MB</a:t>
            </a:r>
            <a:r>
              <a:rPr lang="zh-TW" altLang="en-US" sz="1600" spc="1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快取、渦輪加速</a:t>
            </a:r>
            <a:r>
              <a:rPr lang="en-US" altLang="zh-TW" sz="1600" spc="1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Max</a:t>
            </a:r>
            <a:r>
              <a:rPr lang="zh-TW" altLang="en-US" sz="1600" spc="1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技術最高頻率可至</a:t>
            </a:r>
            <a:r>
              <a:rPr lang="en-US" altLang="zh-TW" sz="1600" spc="1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4.6GHz</a:t>
            </a:r>
            <a:r>
              <a:rPr lang="zh-TW" altLang="en-US" sz="1600" spc="1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、整合最新 </a:t>
            </a:r>
            <a:r>
              <a:rPr lang="en-US" altLang="zh-TW" sz="1600" spc="1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Intel Graphics </a:t>
            </a:r>
            <a:r>
              <a:rPr lang="zh-TW" altLang="en-US" sz="1600" spc="1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可支援</a:t>
            </a:r>
            <a:r>
              <a:rPr lang="en-US" altLang="zh-TW" sz="1600" spc="1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4K </a:t>
            </a:r>
            <a:r>
              <a:rPr lang="zh-TW" altLang="en-US" sz="1600" spc="1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影片轉檔及加速各種 </a:t>
            </a:r>
            <a:r>
              <a:rPr lang="en-US" altLang="zh-TW" sz="1600" spc="1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AI</a:t>
            </a:r>
            <a:r>
              <a:rPr lang="zh-TW" altLang="en-US" sz="1600" spc="1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應用。</a:t>
            </a:r>
          </a:p>
        </p:txBody>
      </p:sp>
      <p:sp>
        <p:nvSpPr>
          <p:cNvPr id="76" name="文字方塊 75">
            <a:extLst>
              <a:ext uri="{FF2B5EF4-FFF2-40B4-BE49-F238E27FC236}">
                <a16:creationId xmlns:a16="http://schemas.microsoft.com/office/drawing/2014/main" id="{BF593FEB-FC6E-46AA-A9E8-94A7AC0A4D09}"/>
              </a:ext>
            </a:extLst>
          </p:cNvPr>
          <p:cNvSpPr txBox="1"/>
          <p:nvPr/>
        </p:nvSpPr>
        <p:spPr>
          <a:xfrm>
            <a:off x="7630969" y="5002264"/>
            <a:ext cx="4116271" cy="915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  <a:spcBef>
                <a:spcPts val="1800"/>
              </a:spcBef>
            </a:pPr>
            <a:r>
              <a:rPr lang="en-US" altLang="zh-TW" sz="1600" spc="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P-core</a:t>
            </a:r>
            <a:r>
              <a:rPr lang="zh-TW" altLang="en-US" sz="1600" spc="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高性能注重效能，</a:t>
            </a:r>
            <a:r>
              <a:rPr lang="en-US" altLang="zh-TW" sz="1600" spc="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E-core</a:t>
            </a:r>
            <a:r>
              <a:rPr lang="zh-TW" altLang="en-US" sz="1600" spc="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低功耗注重多核運算，混合架構為工作任務帶來更高的效率</a:t>
            </a:r>
          </a:p>
        </p:txBody>
      </p:sp>
      <p:pic>
        <p:nvPicPr>
          <p:cNvPr id="5" name="圖片 4" descr="一張含有 文字, 螢幕擷取畫面, 字型, 圖形 的圖片&#10;&#10;自動產生的描述">
            <a:extLst>
              <a:ext uri="{FF2B5EF4-FFF2-40B4-BE49-F238E27FC236}">
                <a16:creationId xmlns:a16="http://schemas.microsoft.com/office/drawing/2014/main" id="{20CC55A9-702F-4819-4BC4-01770E2B64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388" y="3397678"/>
            <a:ext cx="3048641" cy="30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9894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4846328A-C06C-D112-36B8-B02F63D474D5}"/>
              </a:ext>
            </a:extLst>
          </p:cNvPr>
          <p:cNvSpPr txBox="1"/>
          <p:nvPr/>
        </p:nvSpPr>
        <p:spPr>
          <a:xfrm>
            <a:off x="387083" y="245795"/>
            <a:ext cx="8001658" cy="15081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600" b="1">
                <a:latin typeface="Arial"/>
                <a:ea typeface="微軟正黑體"/>
                <a:cs typeface="Arial"/>
              </a:rPr>
              <a:t>Thunderbolt 4 </a:t>
            </a:r>
            <a:br>
              <a:rPr lang="en-US" sz="4600" b="1">
                <a:latin typeface="Arial"/>
                <a:ea typeface="微軟正黑體"/>
                <a:cs typeface="Arial"/>
              </a:rPr>
            </a:br>
            <a:r>
              <a:rPr lang="zh-TW" altLang="en-US" sz="4600" b="1">
                <a:latin typeface="Arial"/>
                <a:ea typeface="微軟正黑體"/>
                <a:cs typeface="Arial"/>
              </a:rPr>
              <a:t>提供高速低延遲的傳輸服務</a:t>
            </a:r>
            <a:endParaRPr lang="en-US" sz="4600" b="1">
              <a:latin typeface="Arial"/>
              <a:ea typeface="微軟正黑體"/>
              <a:cs typeface="Arial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348B49B1-513E-B4AE-FDC7-EEF7415D11B0}"/>
              </a:ext>
            </a:extLst>
          </p:cNvPr>
          <p:cNvSpPr txBox="1"/>
          <p:nvPr/>
        </p:nvSpPr>
        <p:spPr>
          <a:xfrm>
            <a:off x="491468" y="1955461"/>
            <a:ext cx="7603126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zh-TW" altLang="en-US" sz="18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標配雙 Thunderbolt 4 </a:t>
            </a:r>
            <a:r>
              <a:rPr lang="zh-TW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傳輸埠</a:t>
            </a:r>
            <a:endParaRPr lang="zh-TW" altLang="en-US" sz="180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zh-TW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軟正黑體"/>
                <a:ea typeface="微軟正黑體"/>
                <a:cs typeface="Arial"/>
              </a:rPr>
              <a:t>Write: 1,637 MB/s, Read: 1,736 </a:t>
            </a:r>
            <a:r>
              <a:rPr lang="zh-TW" altLang="en-US" sz="18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/>
                <a:ea typeface="微軟正黑體"/>
                <a:cs typeface="Arial"/>
              </a:rPr>
              <a:t>MB/s</a:t>
            </a:r>
            <a:r>
              <a:rPr lang="zh-TW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軟正黑體"/>
                <a:ea typeface="微軟正黑體"/>
                <a:cs typeface="Arial"/>
              </a:rPr>
              <a:t> (AJA System Test)</a:t>
            </a:r>
            <a:endParaRPr lang="zh-TW" altLang="en-US" sz="1800">
              <a:solidFill>
                <a:schemeClr val="tx1">
                  <a:lumMod val="65000"/>
                  <a:lumOff val="35000"/>
                </a:schemeClr>
              </a:solidFill>
              <a:latin typeface="微軟正黑體"/>
              <a:ea typeface="微軟正黑體"/>
              <a:cs typeface="Arial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582A7D12-A5F8-A0A1-84A3-EAA793A6BADB}"/>
              </a:ext>
            </a:extLst>
          </p:cNvPr>
          <p:cNvSpPr txBox="1"/>
          <p:nvPr/>
        </p:nvSpPr>
        <p:spPr>
          <a:xfrm>
            <a:off x="7539132" y="6158649"/>
            <a:ext cx="609547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70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Calibri"/>
              </a:rPr>
              <a:t>NAS : TBS-h574TX-i5-16G</a:t>
            </a:r>
            <a:endParaRPr lang="zh-TW" sz="700">
              <a:solidFill>
                <a:schemeClr val="tx1">
                  <a:lumMod val="85000"/>
                  <a:lumOff val="15000"/>
                </a:schemeClr>
              </a:solidFill>
              <a:latin typeface="Microsoft JhengHei"/>
              <a:ea typeface="Microsoft JhengHei"/>
              <a:cs typeface="Calibri"/>
            </a:endParaRPr>
          </a:p>
          <a:p>
            <a:r>
              <a:rPr lang="zh-TW" altLang="en-US" sz="70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Calibri"/>
              </a:rPr>
              <a:t>O.S. : QuTS hero h5.1.2</a:t>
            </a:r>
          </a:p>
          <a:p>
            <a:r>
              <a:rPr lang="zh-TW" sz="70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Calibri"/>
              </a:rPr>
              <a:t>Volume Type :  Samsung 980 RPO 1TB x 3 + 970 EVO Plus 1TB x2, RAID 5</a:t>
            </a:r>
          </a:p>
          <a:p>
            <a:r>
              <a:rPr lang="zh-TW" sz="70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Calibri"/>
              </a:rPr>
              <a:t>Client PC：MacBook Pro M2 Pro, Mac OS 13.5, 16GB RAM</a:t>
            </a:r>
          </a:p>
          <a:p>
            <a:r>
              <a:rPr lang="en-US" altLang="zh-TW" sz="7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Calibri"/>
              </a:rPr>
              <a:t>AJA : </a:t>
            </a:r>
          </a:p>
          <a:p>
            <a:r>
              <a:rPr lang="en-US" altLang="zh-TW" sz="7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Calibri"/>
              </a:rPr>
              <a:t>Data Pattern : 5120 x 2700 5K RED / Testing Data Size : 16GB / Codec Type : 16bit RGBA</a:t>
            </a:r>
          </a:p>
          <a:p>
            <a:endParaRPr lang="zh-TW" sz="900" dirty="0">
              <a:solidFill>
                <a:schemeClr val="tx1">
                  <a:lumMod val="65000"/>
                  <a:lumOff val="35000"/>
                </a:schemeClr>
              </a:solidFill>
              <a:latin typeface="Microsoft JhengHei"/>
              <a:ea typeface="Microsoft JhengHei"/>
              <a:cs typeface="Calibri"/>
            </a:endParaRPr>
          </a:p>
          <a:p>
            <a:endParaRPr lang="zh-TW" altLang="en-US" sz="9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/>
              <a:ea typeface="新細明體"/>
              <a:cs typeface="Calibri"/>
            </a:endParaRPr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EF96C781-336A-B0CE-D0A2-6C148EE9AA66}"/>
              </a:ext>
            </a:extLst>
          </p:cNvPr>
          <p:cNvGrpSpPr/>
          <p:nvPr/>
        </p:nvGrpSpPr>
        <p:grpSpPr>
          <a:xfrm>
            <a:off x="0" y="2795260"/>
            <a:ext cx="7222382" cy="4087265"/>
            <a:chOff x="-263594" y="2287646"/>
            <a:chExt cx="7687358" cy="4350402"/>
          </a:xfrm>
        </p:grpSpPr>
        <p:pic>
          <p:nvPicPr>
            <p:cNvPr id="9" name="圖形 8">
              <a:extLst>
                <a:ext uri="{FF2B5EF4-FFF2-40B4-BE49-F238E27FC236}">
                  <a16:creationId xmlns:a16="http://schemas.microsoft.com/office/drawing/2014/main" id="{257AB3D0-7613-5816-9649-344A626DB4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87" r="-3092"/>
            <a:stretch/>
          </p:blipFill>
          <p:spPr>
            <a:xfrm>
              <a:off x="-263594" y="2287646"/>
              <a:ext cx="7687358" cy="4350402"/>
            </a:xfrm>
            <a:prstGeom prst="rect">
              <a:avLst/>
            </a:prstGeom>
          </p:spPr>
        </p:pic>
        <p:grpSp>
          <p:nvGrpSpPr>
            <p:cNvPr id="12" name="群組 11">
              <a:extLst>
                <a:ext uri="{FF2B5EF4-FFF2-40B4-BE49-F238E27FC236}">
                  <a16:creationId xmlns:a16="http://schemas.microsoft.com/office/drawing/2014/main" id="{03351623-330B-5E33-48D4-D505ACCCD9C2}"/>
                </a:ext>
              </a:extLst>
            </p:cNvPr>
            <p:cNvGrpSpPr/>
            <p:nvPr/>
          </p:nvGrpSpPr>
          <p:grpSpPr>
            <a:xfrm>
              <a:off x="576143" y="2599885"/>
              <a:ext cx="5504817" cy="3226983"/>
              <a:chOff x="1917759" y="3118518"/>
              <a:chExt cx="3855308" cy="2260023"/>
            </a:xfrm>
          </p:grpSpPr>
          <p:pic>
            <p:nvPicPr>
              <p:cNvPr id="6" name="圖片 6" descr="一張含有 文字 的圖片&#10;&#10;自動產生的描述">
                <a:extLst>
                  <a:ext uri="{FF2B5EF4-FFF2-40B4-BE49-F238E27FC236}">
                    <a16:creationId xmlns:a16="http://schemas.microsoft.com/office/drawing/2014/main" id="{9ACD0E60-BDDC-960F-D88F-0B89A8FFA3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9783"/>
              <a:stretch/>
            </p:blipFill>
            <p:spPr>
              <a:xfrm>
                <a:off x="1917759" y="3118518"/>
                <a:ext cx="3855308" cy="2260023"/>
              </a:xfrm>
              <a:prstGeom prst="rect">
                <a:avLst/>
              </a:prstGeom>
            </p:spPr>
          </p:pic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C80543C9-6B79-C7FD-729C-C943992A02E4}"/>
                  </a:ext>
                </a:extLst>
              </p:cNvPr>
              <p:cNvSpPr/>
              <p:nvPr/>
            </p:nvSpPr>
            <p:spPr>
              <a:xfrm>
                <a:off x="2434683" y="4116658"/>
                <a:ext cx="938560" cy="381000"/>
              </a:xfrm>
              <a:prstGeom prst="rect">
                <a:avLst/>
              </a:prstGeom>
              <a:solidFill>
                <a:srgbClr val="24201F"/>
              </a:solidFill>
              <a:ln>
                <a:solidFill>
                  <a:srgbClr val="24201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zh-TW" altLang="en-US" sz="2400">
                    <a:ea typeface="新細明體"/>
                    <a:cs typeface="Calibri"/>
                  </a:rPr>
                  <a:t>1,637</a:t>
                </a:r>
              </a:p>
            </p:txBody>
          </p:sp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FDB8D0E3-FBDA-12D6-04E4-BD890F0BE029}"/>
                  </a:ext>
                </a:extLst>
              </p:cNvPr>
              <p:cNvSpPr/>
              <p:nvPr/>
            </p:nvSpPr>
            <p:spPr>
              <a:xfrm>
                <a:off x="4423317" y="4070194"/>
                <a:ext cx="938560" cy="381000"/>
              </a:xfrm>
              <a:prstGeom prst="rect">
                <a:avLst/>
              </a:prstGeom>
              <a:solidFill>
                <a:srgbClr val="24201F"/>
              </a:solidFill>
              <a:ln>
                <a:solidFill>
                  <a:srgbClr val="24201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zh-TW" altLang="en-US" sz="2400">
                    <a:ea typeface="新細明體"/>
                    <a:cs typeface="Calibri"/>
                  </a:rPr>
                  <a:t>1,736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477210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94E61CDA-A435-2ED9-2D4F-3516CACD7098}"/>
              </a:ext>
            </a:extLst>
          </p:cNvPr>
          <p:cNvSpPr/>
          <p:nvPr/>
        </p:nvSpPr>
        <p:spPr>
          <a:xfrm>
            <a:off x="6309952" y="3511083"/>
            <a:ext cx="4782065" cy="2289819"/>
          </a:xfrm>
          <a:prstGeom prst="roundRect">
            <a:avLst>
              <a:gd name="adj" fmla="val 4972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93000">
                <a:srgbClr val="F3F4F4"/>
              </a:gs>
              <a:gs pos="4000">
                <a:srgbClr val="F6F9FB"/>
              </a:gs>
              <a:gs pos="78000">
                <a:srgbClr val="F4F6F7">
                  <a:alpha val="44000"/>
                </a:srgb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0500">
                  <a:schemeClr val="bg1">
                    <a:lumMod val="6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</a:ln>
          <a:effectLst>
            <a:outerShdw blurRad="368300" dist="342900" dir="2700000" algn="tl" rotWithShape="0">
              <a:prstClr val="black">
                <a:alpha val="62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C907E279-C5C8-0EBB-C311-0D5E29EAFE7D}"/>
              </a:ext>
            </a:extLst>
          </p:cNvPr>
          <p:cNvSpPr/>
          <p:nvPr/>
        </p:nvSpPr>
        <p:spPr>
          <a:xfrm>
            <a:off x="1052971" y="3511084"/>
            <a:ext cx="4782065" cy="2289819"/>
          </a:xfrm>
          <a:prstGeom prst="roundRect">
            <a:avLst>
              <a:gd name="adj" fmla="val 4972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93000">
                <a:srgbClr val="F3F4F4"/>
              </a:gs>
              <a:gs pos="4000">
                <a:srgbClr val="F6F9FB"/>
              </a:gs>
              <a:gs pos="78000">
                <a:srgbClr val="F4F6F7">
                  <a:alpha val="44000"/>
                </a:srgb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0500">
                  <a:schemeClr val="bg1">
                    <a:lumMod val="6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</a:ln>
          <a:effectLst>
            <a:outerShdw blurRad="368300" dist="342900" dir="2700000" algn="tl" rotWithShape="0">
              <a:prstClr val="black">
                <a:alpha val="62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9" name="Google Shape;309;p35"/>
          <p:cNvSpPr txBox="1">
            <a:spLocks noGrp="1"/>
          </p:cNvSpPr>
          <p:nvPr>
            <p:ph type="title" idx="4294967295"/>
          </p:nvPr>
        </p:nvSpPr>
        <p:spPr>
          <a:xfrm>
            <a:off x="0" y="37465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TW" sz="4200" b="1">
                <a:solidFill>
                  <a:srgbClr val="E1BA87"/>
                </a:solidFill>
                <a:latin typeface="微軟正黑體"/>
                <a:ea typeface="微軟正黑體"/>
                <a:cs typeface="Arial"/>
                <a:sym typeface="Arial" panose="020B0604020202020204" pitchFamily="34" charset="0"/>
              </a:rPr>
              <a:t>QNAP</a:t>
            </a:r>
            <a:r>
              <a:rPr lang="zh-TW" altLang="en-US" sz="4200" b="1">
                <a:solidFill>
                  <a:srgbClr val="E1BA87"/>
                </a:solidFill>
                <a:latin typeface="微軟正黑體"/>
                <a:ea typeface="微軟正黑體"/>
                <a:cs typeface="Arial"/>
                <a:sym typeface="Arial" panose="020B0604020202020204" pitchFamily="34" charset="0"/>
              </a:rPr>
              <a:t> 配件 </a:t>
            </a:r>
            <a:r>
              <a:rPr lang="en-US" altLang="en-US" sz="4200" b="1">
                <a:solidFill>
                  <a:srgbClr val="E1BA87"/>
                </a:solidFill>
                <a:latin typeface="微軟正黑體"/>
                <a:ea typeface="微軟正黑體"/>
                <a:cs typeface="Arial"/>
                <a:sym typeface="Arial" panose="020B0604020202020204" pitchFamily="34" charset="0"/>
              </a:rPr>
              <a:t>:</a:t>
            </a:r>
            <a:r>
              <a:rPr lang="zh-TW" altLang="en-US" sz="4200" b="1">
                <a:solidFill>
                  <a:srgbClr val="E1BA87"/>
                </a:solidFill>
                <a:latin typeface="微軟正黑體"/>
                <a:ea typeface="微軟正黑體"/>
                <a:cs typeface="Arial"/>
                <a:sym typeface="Arial" panose="020B0604020202020204" pitchFamily="34" charset="0"/>
              </a:rPr>
              <a:t> </a:t>
            </a:r>
            <a:r>
              <a:rPr lang="zh-TW" sz="4200" b="1">
                <a:solidFill>
                  <a:srgbClr val="E1BA87"/>
                </a:solidFill>
                <a:latin typeface="微軟正黑體"/>
                <a:ea typeface="微軟正黑體"/>
                <a:cs typeface="Arial"/>
                <a:sym typeface="Arial" panose="020B0604020202020204" pitchFamily="34" charset="0"/>
              </a:rPr>
              <a:t>Thunderbolt 3</a:t>
            </a:r>
            <a:r>
              <a:rPr lang="en-US" altLang="zh-TW" sz="4200" b="1">
                <a:solidFill>
                  <a:srgbClr val="E1BA87"/>
                </a:solidFill>
                <a:latin typeface="微軟正黑體"/>
                <a:ea typeface="微軟正黑體"/>
                <a:cs typeface="Arial"/>
                <a:sym typeface="Arial" panose="020B0604020202020204" pitchFamily="34" charset="0"/>
              </a:rPr>
              <a:t>/4</a:t>
            </a:r>
            <a:r>
              <a:rPr lang="zh-TW" altLang="en-US" sz="4200" b="1">
                <a:solidFill>
                  <a:srgbClr val="E1BA87"/>
                </a:solidFill>
                <a:latin typeface="微軟正黑體"/>
                <a:ea typeface="微軟正黑體"/>
                <a:cs typeface="Arial"/>
                <a:sym typeface="Arial" panose="020B0604020202020204" pitchFamily="34" charset="0"/>
              </a:rPr>
              <a:t> 線材</a:t>
            </a:r>
            <a:endParaRPr lang="en-US" altLang="zh-TW" sz="4200" b="1">
              <a:solidFill>
                <a:srgbClr val="E1BA87"/>
              </a:solidFill>
              <a:latin typeface="微軟正黑體"/>
              <a:ea typeface="微軟正黑體"/>
              <a:cs typeface="Arial"/>
            </a:endParaRPr>
          </a:p>
        </p:txBody>
      </p:sp>
      <p:sp>
        <p:nvSpPr>
          <p:cNvPr id="2" name="Google Shape;298;p34" hidden="1">
            <a:extLst>
              <a:ext uri="{FF2B5EF4-FFF2-40B4-BE49-F238E27FC236}">
                <a16:creationId xmlns:a16="http://schemas.microsoft.com/office/drawing/2014/main" id="{6F5A7FCE-BBFC-4561-97BA-2A559963D6AF}"/>
              </a:ext>
            </a:extLst>
          </p:cNvPr>
          <p:cNvSpPr txBox="1">
            <a:spLocks/>
          </p:cNvSpPr>
          <p:nvPr/>
        </p:nvSpPr>
        <p:spPr>
          <a:xfrm>
            <a:off x="5878134" y="7375924"/>
            <a:ext cx="8026727" cy="355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239994" marR="0" lvl="0" indent="-239994" algn="l" defTabSz="914400" rtl="0" eaLnBrk="1" fontAlgn="auto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4D088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altLang="zh-TW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12吋短機箱可支援市面上大部分的機櫃</a:t>
            </a:r>
          </a:p>
          <a:p>
            <a:pPr marL="239994" marR="0" lvl="0" indent="-239994" algn="l" defTabSz="914400" rtl="0" eaLnBrk="1" fontAlgn="auto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4D088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zh-TW" altLang="en-US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內建2埠M.2(PCIe Gen 3 x1)，可提供SSD快取，加速隨機存取的速度</a:t>
            </a:r>
            <a:endParaRPr kumimoji="0" lang="en-US" altLang="zh-TW" sz="2667" b="0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239994" marR="0" lvl="0" indent="-239994" algn="l" defTabSz="914400" rtl="0" eaLnBrk="1" fontAlgn="auto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4D088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altLang="zh-TW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PCIe Gen 3 x 8插槽，提供各式應用的高速擴充卡</a:t>
            </a:r>
          </a:p>
          <a:p>
            <a:pPr marL="239994" marR="0" lvl="0" indent="-239994" algn="l" defTabSz="914400" rtl="0" eaLnBrk="1" fontAlgn="auto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4D088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zh-CN" altLang="en-US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雙系統靈活切換配置QTS and </a:t>
            </a:r>
            <a:r>
              <a:rPr kumimoji="0" lang="en-US" sz="2667" b="0" i="0" u="none" strike="noStrike" kern="1200" cap="none" spc="0" normalizeH="0" baseline="0" noProof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Lato"/>
                <a:sym typeface="Arial" panose="020B0604020202020204" pitchFamily="34" charset="0"/>
              </a:rPr>
              <a:t>QuTS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Lato"/>
                <a:sym typeface="Arial" panose="020B0604020202020204" pitchFamily="34" charset="0"/>
              </a:rPr>
              <a:t> hero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Lato"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Lato"/>
                <a:sym typeface="Arial" panose="020B0604020202020204" pitchFamily="34" charset="0"/>
              </a:rPr>
              <a:t>  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Lato"/>
              <a:sym typeface="Arial" panose="020B0604020202020204" pitchFamily="34" charset="0"/>
            </a:endParaRPr>
          </a:p>
        </p:txBody>
      </p:sp>
      <p:pic>
        <p:nvPicPr>
          <p:cNvPr id="35" name="圖形 34" hidden="1">
            <a:extLst>
              <a:ext uri="{FF2B5EF4-FFF2-40B4-BE49-F238E27FC236}">
                <a16:creationId xmlns:a16="http://schemas.microsoft.com/office/drawing/2014/main" id="{DE332FF3-6E37-9903-DF86-08DF98EEC1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6442" t="22760" r="10955" b="29125"/>
          <a:stretch/>
        </p:blipFill>
        <p:spPr>
          <a:xfrm>
            <a:off x="5050643" y="4730026"/>
            <a:ext cx="2976763" cy="1705253"/>
          </a:xfrm>
          <a:prstGeom prst="rect">
            <a:avLst/>
          </a:prstGeom>
        </p:spPr>
      </p:pic>
      <p:pic>
        <p:nvPicPr>
          <p:cNvPr id="4" name="圖片 3" descr="一張含有 纜線, 連接器 的圖片&#10;&#10;自動產生的描述">
            <a:extLst>
              <a:ext uri="{FF2B5EF4-FFF2-40B4-BE49-F238E27FC236}">
                <a16:creationId xmlns:a16="http://schemas.microsoft.com/office/drawing/2014/main" id="{B10DBCEB-9E06-6B0F-6F0E-D1E7293D4E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2785" y="3978876"/>
            <a:ext cx="1681909" cy="1709451"/>
          </a:xfrm>
          <a:prstGeom prst="rect">
            <a:avLst/>
          </a:prstGeom>
        </p:spPr>
      </p:pic>
      <p:pic>
        <p:nvPicPr>
          <p:cNvPr id="6" name="圖片 5" descr="一張含有 連接器, 纜線 的圖片&#10;&#10;自動產生的描述">
            <a:extLst>
              <a:ext uri="{FF2B5EF4-FFF2-40B4-BE49-F238E27FC236}">
                <a16:creationId xmlns:a16="http://schemas.microsoft.com/office/drawing/2014/main" id="{C137670F-DF50-0805-E177-CA2C3A6B9B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7455" y="3830415"/>
            <a:ext cx="1801258" cy="1801259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D90215C9-C1A5-FDC7-D7C3-2D869802F811}"/>
              </a:ext>
            </a:extLst>
          </p:cNvPr>
          <p:cNvSpPr txBox="1"/>
          <p:nvPr/>
        </p:nvSpPr>
        <p:spPr>
          <a:xfrm>
            <a:off x="2890527" y="4122723"/>
            <a:ext cx="2491695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zh-TW" altLang="en-US" sz="1600" dirty="0">
                <a:latin typeface="Microsoft JhengHei"/>
                <a:ea typeface="Microsoft JhengHei"/>
                <a:cs typeface="Calibri"/>
              </a:rPr>
              <a:t>CAB-TBT4-2M :        </a:t>
            </a:r>
            <a:endParaRPr lang="en-US" altLang="zh-TW" sz="1600" dirty="0">
              <a:latin typeface="Microsoft JhengHei"/>
              <a:ea typeface="Microsoft JhengHei"/>
              <a:cs typeface="Calibri"/>
            </a:endParaRPr>
          </a:p>
          <a:p>
            <a:pPr lvl="1"/>
            <a:r>
              <a:rPr lang="en-US" altLang="zh-TW" sz="1600" dirty="0">
                <a:latin typeface="Microsoft JhengHei"/>
                <a:ea typeface="Microsoft JhengHei"/>
                <a:cs typeface="Calibri"/>
              </a:rPr>
              <a:t>2 </a:t>
            </a:r>
            <a:r>
              <a:rPr lang="zh-TW" altLang="en-US" sz="1600" dirty="0">
                <a:latin typeface="Microsoft JhengHei"/>
                <a:ea typeface="Microsoft JhengHei"/>
                <a:cs typeface="Calibri"/>
              </a:rPr>
              <a:t>公尺</a:t>
            </a:r>
            <a:endParaRPr lang="en-US" altLang="zh-TW" sz="1600" dirty="0">
              <a:latin typeface="Microsoft JhengHei"/>
              <a:ea typeface="Microsoft JhengHe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altLang="zh-TW" sz="1600" dirty="0">
                <a:latin typeface="Microsoft JhengHei"/>
                <a:ea typeface="Microsoft JhengHei"/>
                <a:cs typeface="Calibri"/>
              </a:rPr>
              <a:t>CAB-TBT4-0M5</a:t>
            </a:r>
            <a:r>
              <a:rPr lang="zh-TW" altLang="en-US" sz="1600" dirty="0">
                <a:latin typeface="Microsoft JhengHei"/>
                <a:ea typeface="Microsoft JhengHei"/>
                <a:cs typeface="Calibri"/>
              </a:rPr>
              <a:t> </a:t>
            </a:r>
            <a:r>
              <a:rPr lang="en-US" altLang="zh-TW" sz="1600" dirty="0">
                <a:latin typeface="Microsoft JhengHei"/>
                <a:ea typeface="Microsoft JhengHei"/>
                <a:cs typeface="Calibri"/>
              </a:rPr>
              <a:t>:</a:t>
            </a:r>
            <a:r>
              <a:rPr lang="zh-TW" altLang="en-US" sz="1600" dirty="0">
                <a:latin typeface="Microsoft JhengHei"/>
                <a:ea typeface="Microsoft JhengHei"/>
                <a:cs typeface="Calibri"/>
              </a:rPr>
              <a:t>  </a:t>
            </a:r>
            <a:endParaRPr lang="en-US" altLang="zh-TW" sz="1600" dirty="0">
              <a:latin typeface="Microsoft JhengHei"/>
              <a:ea typeface="Microsoft JhengHei"/>
              <a:cs typeface="Calibri"/>
            </a:endParaRPr>
          </a:p>
          <a:p>
            <a:pPr lvl="1"/>
            <a:r>
              <a:rPr lang="en-US" altLang="zh-TW" sz="1600" dirty="0">
                <a:latin typeface="Microsoft JhengHei"/>
                <a:ea typeface="Microsoft JhengHei"/>
                <a:cs typeface="Calibri"/>
              </a:rPr>
              <a:t>0.5</a:t>
            </a:r>
            <a:r>
              <a:rPr lang="zh-TW" altLang="en-US" sz="1600" dirty="0">
                <a:latin typeface="Microsoft JhengHei"/>
                <a:ea typeface="Microsoft JhengHei"/>
                <a:cs typeface="Calibri"/>
              </a:rPr>
              <a:t> 公尺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CFC1068F-C460-EAD3-78BE-81387C16DF1D}"/>
              </a:ext>
            </a:extLst>
          </p:cNvPr>
          <p:cNvSpPr txBox="1"/>
          <p:nvPr/>
        </p:nvSpPr>
        <p:spPr>
          <a:xfrm>
            <a:off x="7960134" y="4119068"/>
            <a:ext cx="3179657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zh-TW" altLang="en-US" sz="1600" dirty="0">
                <a:latin typeface="Microsoft JhengHei"/>
                <a:ea typeface="Microsoft JhengHei"/>
                <a:cs typeface="Calibri"/>
              </a:rPr>
              <a:t>CAB-TBT315M-40G :        </a:t>
            </a:r>
            <a:endParaRPr lang="en-US" altLang="zh-TW" sz="1600" dirty="0">
              <a:latin typeface="Microsoft JhengHei"/>
              <a:ea typeface="Microsoft JhengHei"/>
              <a:cs typeface="Calibri"/>
            </a:endParaRPr>
          </a:p>
          <a:p>
            <a:pPr lvl="1"/>
            <a:r>
              <a:rPr lang="zh-TW" altLang="en-US" sz="1600" dirty="0">
                <a:latin typeface="Microsoft JhengHei"/>
                <a:ea typeface="Microsoft JhengHei"/>
                <a:cs typeface="Calibri"/>
              </a:rPr>
              <a:t> </a:t>
            </a:r>
            <a:r>
              <a:rPr lang="zh-TW" sz="1600" dirty="0">
                <a:latin typeface="Microsoft JhengHei"/>
                <a:ea typeface="Microsoft JhengHei"/>
                <a:cs typeface="Calibri"/>
              </a:rPr>
              <a:t>1.5</a:t>
            </a:r>
            <a:r>
              <a:rPr lang="zh-TW" altLang="en-US" sz="1600" dirty="0">
                <a:latin typeface="Microsoft JhengHei"/>
                <a:ea typeface="Microsoft JhengHei"/>
                <a:cs typeface="Calibri"/>
              </a:rPr>
              <a:t> 公尺</a:t>
            </a:r>
            <a:endParaRPr lang="zh-TW" dirty="0"/>
          </a:p>
          <a:p>
            <a:pPr marL="285750" indent="-285750">
              <a:buFont typeface="Arial"/>
              <a:buChar char="•"/>
            </a:pPr>
            <a:r>
              <a:rPr lang="zh-TW" sz="1600" dirty="0">
                <a:latin typeface="Microsoft JhengHei"/>
                <a:ea typeface="Microsoft JhengHei"/>
                <a:cs typeface="Calibri"/>
              </a:rPr>
              <a:t>CAB-TBT</a:t>
            </a:r>
            <a:r>
              <a:rPr lang="en-US" altLang="zh-TW" sz="1600" dirty="0">
                <a:latin typeface="Microsoft JhengHei"/>
                <a:ea typeface="新細明體"/>
                <a:cs typeface="Calibri"/>
              </a:rPr>
              <a:t>320M-4</a:t>
            </a:r>
            <a:r>
              <a:rPr lang="zh-TW" sz="1600" dirty="0">
                <a:latin typeface="Microsoft JhengHei"/>
                <a:ea typeface="Microsoft JhengHei"/>
                <a:cs typeface="Calibri"/>
              </a:rPr>
              <a:t>0</a:t>
            </a:r>
            <a:r>
              <a:rPr lang="en-US" altLang="zh-TW" sz="1600" dirty="0">
                <a:latin typeface="Microsoft JhengHei"/>
                <a:ea typeface="新細明體"/>
                <a:cs typeface="Calibri"/>
              </a:rPr>
              <a:t>G-LINTES</a:t>
            </a:r>
            <a:r>
              <a:rPr lang="zh-TW" altLang="en-US" sz="1600" dirty="0">
                <a:latin typeface="Microsoft JhengHei"/>
                <a:ea typeface="Microsoft JhengHei"/>
                <a:cs typeface="Calibri"/>
              </a:rPr>
              <a:t> </a:t>
            </a:r>
            <a:r>
              <a:rPr lang="en-US" altLang="zh-TW" sz="1600" dirty="0">
                <a:latin typeface="Microsoft JhengHei"/>
                <a:ea typeface="新細明體"/>
                <a:cs typeface="Calibri"/>
              </a:rPr>
              <a:t>: </a:t>
            </a:r>
          </a:p>
          <a:p>
            <a:pPr lvl="1"/>
            <a:r>
              <a:rPr lang="en-US" altLang="zh-TW" sz="1600" dirty="0">
                <a:latin typeface="Microsoft JhengHei"/>
                <a:ea typeface="Microsoft JhengHei"/>
                <a:cs typeface="Calibri"/>
              </a:rPr>
              <a:t>2 </a:t>
            </a:r>
            <a:r>
              <a:rPr lang="zh-TW" altLang="en-US" sz="1600" dirty="0">
                <a:latin typeface="Microsoft JhengHei"/>
                <a:ea typeface="Microsoft JhengHei"/>
                <a:cs typeface="Calibri"/>
              </a:rPr>
              <a:t>公尺</a:t>
            </a:r>
          </a:p>
          <a:p>
            <a:pPr marL="285750" indent="-285750">
              <a:buFont typeface="Arial"/>
              <a:buChar char="•"/>
            </a:pPr>
            <a:endParaRPr lang="zh-TW" altLang="en-US" sz="1600" dirty="0">
              <a:latin typeface="Microsoft JhengHei"/>
              <a:ea typeface="Microsoft JhengHei"/>
              <a:cs typeface="Calibri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E2EC6C84-F690-ABBA-77D6-595708E8E1E2}"/>
              </a:ext>
            </a:extLst>
          </p:cNvPr>
          <p:cNvSpPr txBox="1"/>
          <p:nvPr/>
        </p:nvSpPr>
        <p:spPr>
          <a:xfrm>
            <a:off x="6535409" y="3611982"/>
            <a:ext cx="263853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solidFill>
                  <a:schemeClr val="accent1">
                    <a:lumMod val="75000"/>
                  </a:schemeClr>
                </a:solidFill>
                <a:ea typeface="新細明體"/>
                <a:cs typeface="Calibri"/>
              </a:rPr>
              <a:t>Thunderbolt 3</a:t>
            </a:r>
            <a:r>
              <a:rPr lang="zh-TW" altLang="en-US" b="1">
                <a:solidFill>
                  <a:schemeClr val="accent1">
                    <a:lumMod val="75000"/>
                  </a:schemeClr>
                </a:solidFill>
                <a:latin typeface="Microsoft JhengHei"/>
                <a:ea typeface="Microsoft JhengHei"/>
                <a:cs typeface="Calibri"/>
              </a:rPr>
              <a:t> 線</a:t>
            </a:r>
            <a:endParaRPr lang="zh-TW" b="1">
              <a:solidFill>
                <a:schemeClr val="accent1">
                  <a:lumMod val="75000"/>
                </a:schemeClr>
              </a:solidFill>
              <a:latin typeface="Microsoft JhengHei"/>
              <a:ea typeface="Microsoft JhengHei"/>
              <a:cs typeface="Calibri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BE1273ED-191C-F635-1B79-4601E168ED41}"/>
              </a:ext>
            </a:extLst>
          </p:cNvPr>
          <p:cNvSpPr txBox="1"/>
          <p:nvPr/>
        </p:nvSpPr>
        <p:spPr>
          <a:xfrm>
            <a:off x="1332909" y="3589570"/>
            <a:ext cx="263853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solidFill>
                  <a:schemeClr val="accent1">
                    <a:lumMod val="75000"/>
                  </a:schemeClr>
                </a:solidFill>
                <a:ea typeface="新細明體"/>
                <a:cs typeface="Calibri"/>
              </a:rPr>
              <a:t>Thunderbolt 4 </a:t>
            </a:r>
            <a:r>
              <a:rPr lang="zh-TW" altLang="en-US" b="1">
                <a:solidFill>
                  <a:schemeClr val="accent1">
                    <a:lumMod val="75000"/>
                  </a:schemeClr>
                </a:solidFill>
                <a:latin typeface="Microsoft JhengHei"/>
                <a:ea typeface="Microsoft JhengHei"/>
                <a:cs typeface="Calibri"/>
              </a:rPr>
              <a:t>線</a:t>
            </a:r>
            <a:endParaRPr lang="zh-TW" b="1">
              <a:solidFill>
                <a:schemeClr val="accent1">
                  <a:lumMod val="75000"/>
                </a:schemeClr>
              </a:solidFill>
              <a:latin typeface="Microsoft JhengHei"/>
              <a:ea typeface="Microsoft JhengHei"/>
              <a:cs typeface="Calibri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CFF4DD85-E3A7-E9BA-5359-1462F05D19BC}"/>
              </a:ext>
            </a:extLst>
          </p:cNvPr>
          <p:cNvSpPr txBox="1"/>
          <p:nvPr/>
        </p:nvSpPr>
        <p:spPr>
          <a:xfrm>
            <a:off x="1171460" y="2227244"/>
            <a:ext cx="975727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CN" altLang="en-US">
                <a:solidFill>
                  <a:schemeClr val="bg1"/>
                </a:solidFill>
                <a:latin typeface="Microsoft JhengHei"/>
                <a:ea typeface="Microsoft JhengHei"/>
              </a:rPr>
              <a:t>QNAP 亦提供多款 Thunderbolt 配件線材供選擇，除 Thunderbolt 4 線材之外，也有價格較親民的 Thunderbolt 3 線材供選擇，讓您可以用更低的成本來滿足高速傳輸。</a:t>
            </a:r>
          </a:p>
        </p:txBody>
      </p:sp>
    </p:spTree>
    <p:extLst>
      <p:ext uri="{BB962C8B-B14F-4D97-AF65-F5344CB8AC3E}">
        <p14:creationId xmlns:p14="http://schemas.microsoft.com/office/powerpoint/2010/main" val="3306330593"/>
      </p:ext>
    </p:extLst>
  </p:cSld>
  <p:clrMapOvr>
    <a:masterClrMapping/>
  </p:clrMapOvr>
  <p:transition spd="slow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圓角 5">
            <a:extLst>
              <a:ext uri="{FF2B5EF4-FFF2-40B4-BE49-F238E27FC236}">
                <a16:creationId xmlns:a16="http://schemas.microsoft.com/office/drawing/2014/main" id="{F81D6C3C-D6CC-31D5-3A84-65449A39F2E8}"/>
              </a:ext>
            </a:extLst>
          </p:cNvPr>
          <p:cNvSpPr/>
          <p:nvPr/>
        </p:nvSpPr>
        <p:spPr>
          <a:xfrm>
            <a:off x="6411983" y="1859812"/>
            <a:ext cx="5214024" cy="3936714"/>
          </a:xfrm>
          <a:prstGeom prst="roundRect">
            <a:avLst>
              <a:gd name="adj" fmla="val 4120"/>
            </a:avLst>
          </a:prstGeom>
          <a:gradFill>
            <a:gsLst>
              <a:gs pos="0">
                <a:schemeClr val="bg1">
                  <a:lumMod val="75000"/>
                  <a:alpha val="28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>
            <a:gradFill>
              <a:gsLst>
                <a:gs pos="0">
                  <a:srgbClr val="979285"/>
                </a:gs>
                <a:gs pos="100000">
                  <a:srgbClr val="3A270E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4A06D964-E4EA-0730-BCD9-D9DD3A9992CC}"/>
              </a:ext>
            </a:extLst>
          </p:cNvPr>
          <p:cNvSpPr/>
          <p:nvPr/>
        </p:nvSpPr>
        <p:spPr>
          <a:xfrm>
            <a:off x="613311" y="1859812"/>
            <a:ext cx="5214024" cy="3936714"/>
          </a:xfrm>
          <a:prstGeom prst="roundRect">
            <a:avLst>
              <a:gd name="adj" fmla="val 3152"/>
            </a:avLst>
          </a:prstGeom>
          <a:gradFill>
            <a:gsLst>
              <a:gs pos="0">
                <a:schemeClr val="bg1">
                  <a:lumMod val="75000"/>
                  <a:alpha val="28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>
            <a:gradFill>
              <a:gsLst>
                <a:gs pos="0">
                  <a:srgbClr val="979285"/>
                </a:gs>
                <a:gs pos="100000">
                  <a:srgbClr val="3A270E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9" name="Google Shape;309;p35"/>
          <p:cNvSpPr txBox="1">
            <a:spLocks noGrp="1"/>
          </p:cNvSpPr>
          <p:nvPr>
            <p:ph type="title" idx="4294967295"/>
          </p:nvPr>
        </p:nvSpPr>
        <p:spPr>
          <a:xfrm>
            <a:off x="0" y="37465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sz="4200" b="1">
                <a:solidFill>
                  <a:srgbClr val="E1BA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內建 </a:t>
            </a:r>
            <a:r>
              <a:rPr lang="en-US" altLang="zh-TW" sz="4200" b="1">
                <a:solidFill>
                  <a:srgbClr val="E1BA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10GBASE-T </a:t>
            </a:r>
            <a:r>
              <a:rPr lang="zh-TW" altLang="en-US" sz="4200" b="1">
                <a:solidFill>
                  <a:srgbClr val="E1BA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和 </a:t>
            </a:r>
            <a:r>
              <a:rPr lang="en-US" altLang="zh-TW" sz="4200" b="1">
                <a:solidFill>
                  <a:srgbClr val="E1BA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2.5 </a:t>
            </a:r>
            <a:r>
              <a:rPr lang="en-US" altLang="zh-TW" sz="4200" b="1" err="1">
                <a:solidFill>
                  <a:srgbClr val="E1BA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GbE</a:t>
            </a:r>
            <a:r>
              <a:rPr lang="en-US" altLang="zh-TW" sz="4200" b="1">
                <a:solidFill>
                  <a:srgbClr val="E1BA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zh-TW" altLang="en-US" sz="4200" b="1">
                <a:solidFill>
                  <a:srgbClr val="E1BA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網路埠，</a:t>
            </a:r>
            <a:br>
              <a:rPr lang="en-US" altLang="zh-TW" sz="4200" b="1">
                <a:solidFill>
                  <a:srgbClr val="E1BA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</a:br>
            <a:r>
              <a:rPr lang="zh-TW" altLang="en-US" sz="4200" b="1">
                <a:solidFill>
                  <a:srgbClr val="E1BA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開箱立即享有高速網路環境</a:t>
            </a:r>
            <a:endParaRPr lang="zh-TW" sz="4200">
              <a:solidFill>
                <a:srgbClr val="E1BA87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/>
            </a:endParaRPr>
          </a:p>
        </p:txBody>
      </p:sp>
      <p:sp>
        <p:nvSpPr>
          <p:cNvPr id="2" name="Google Shape;298;p34" hidden="1">
            <a:extLst>
              <a:ext uri="{FF2B5EF4-FFF2-40B4-BE49-F238E27FC236}">
                <a16:creationId xmlns:a16="http://schemas.microsoft.com/office/drawing/2014/main" id="{6F5A7FCE-BBFC-4561-97BA-2A559963D6AF}"/>
              </a:ext>
            </a:extLst>
          </p:cNvPr>
          <p:cNvSpPr txBox="1">
            <a:spLocks/>
          </p:cNvSpPr>
          <p:nvPr/>
        </p:nvSpPr>
        <p:spPr>
          <a:xfrm>
            <a:off x="5878134" y="7375924"/>
            <a:ext cx="8026727" cy="355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239994" marR="0" lvl="0" indent="-239994" algn="l" defTabSz="914400" rtl="0" eaLnBrk="1" fontAlgn="auto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4D088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altLang="zh-TW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12吋短機箱可支援市面上大部分的機櫃</a:t>
            </a:r>
          </a:p>
          <a:p>
            <a:pPr marL="239994" marR="0" lvl="0" indent="-239994" algn="l" defTabSz="914400" rtl="0" eaLnBrk="1" fontAlgn="auto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4D088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zh-TW" altLang="en-US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內建2埠M.2(PCIe Gen 3 x1)，可提供SSD快取，加速隨機存取的速度</a:t>
            </a:r>
            <a:endParaRPr kumimoji="0" lang="en-US" altLang="zh-TW" sz="2667" b="0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239994" marR="0" lvl="0" indent="-239994" algn="l" defTabSz="914400" rtl="0" eaLnBrk="1" fontAlgn="auto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4D088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altLang="zh-TW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PCIe Gen 3 x 8插槽，提供各式應用的高速擴充卡</a:t>
            </a:r>
          </a:p>
          <a:p>
            <a:pPr marL="239994" marR="0" lvl="0" indent="-239994" algn="l" defTabSz="914400" rtl="0" eaLnBrk="1" fontAlgn="auto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4D088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zh-CN" altLang="en-US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雙系統靈活切換配置QTS and </a:t>
            </a:r>
            <a:r>
              <a:rPr kumimoji="0" lang="en-US" sz="2667" b="0" i="0" u="none" strike="noStrike" kern="1200" cap="none" spc="0" normalizeH="0" baseline="0" noProof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Lato"/>
                <a:sym typeface="Arial" panose="020B0604020202020204" pitchFamily="34" charset="0"/>
              </a:rPr>
              <a:t>QuTS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Lato"/>
                <a:sym typeface="Arial" panose="020B0604020202020204" pitchFamily="34" charset="0"/>
              </a:rPr>
              <a:t> hero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Lato"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Lato"/>
                <a:sym typeface="Arial" panose="020B0604020202020204" pitchFamily="34" charset="0"/>
              </a:rPr>
              <a:t>  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Lato"/>
              <a:sym typeface="Arial" panose="020B0604020202020204" pitchFamily="34" charset="0"/>
            </a:endParaRPr>
          </a:p>
        </p:txBody>
      </p:sp>
      <p:pic>
        <p:nvPicPr>
          <p:cNvPr id="35" name="圖形 34" hidden="1">
            <a:extLst>
              <a:ext uri="{FF2B5EF4-FFF2-40B4-BE49-F238E27FC236}">
                <a16:creationId xmlns:a16="http://schemas.microsoft.com/office/drawing/2014/main" id="{DE332FF3-6E37-9903-DF86-08DF98EEC1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6442" t="22760" r="10955" b="29125"/>
          <a:stretch/>
        </p:blipFill>
        <p:spPr>
          <a:xfrm>
            <a:off x="5050643" y="4730026"/>
            <a:ext cx="2976763" cy="1705253"/>
          </a:xfrm>
          <a:prstGeom prst="rect">
            <a:avLst/>
          </a:prstGeom>
        </p:spPr>
      </p:pic>
      <p:sp>
        <p:nvSpPr>
          <p:cNvPr id="5" name="文字方塊 1">
            <a:extLst>
              <a:ext uri="{FF2B5EF4-FFF2-40B4-BE49-F238E27FC236}">
                <a16:creationId xmlns:a16="http://schemas.microsoft.com/office/drawing/2014/main" id="{569C4307-B91E-242C-FB8C-91A53F63B974}"/>
              </a:ext>
            </a:extLst>
          </p:cNvPr>
          <p:cNvSpPr txBox="1"/>
          <p:nvPr/>
        </p:nvSpPr>
        <p:spPr>
          <a:xfrm>
            <a:off x="1062239" y="1950758"/>
            <a:ext cx="4356505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1 x 2.5GbE Windows </a:t>
            </a:r>
          </a:p>
          <a:p>
            <a:pPr algn="ctr"/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檔案拖拉</a:t>
            </a:r>
          </a:p>
        </p:txBody>
      </p:sp>
      <p:graphicFrame>
        <p:nvGraphicFramePr>
          <p:cNvPr id="7" name="圖表 6">
            <a:extLst>
              <a:ext uri="{FF2B5EF4-FFF2-40B4-BE49-F238E27FC236}">
                <a16:creationId xmlns:a16="http://schemas.microsoft.com/office/drawing/2014/main" id="{00EAAC60-F443-E58C-3E27-B06F0FDD7BE0}"/>
              </a:ext>
            </a:extLst>
          </p:cNvPr>
          <p:cNvGraphicFramePr/>
          <p:nvPr/>
        </p:nvGraphicFramePr>
        <p:xfrm>
          <a:off x="676506" y="2925353"/>
          <a:ext cx="4721095" cy="28711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矩形 7">
            <a:extLst>
              <a:ext uri="{FF2B5EF4-FFF2-40B4-BE49-F238E27FC236}">
                <a16:creationId xmlns:a16="http://schemas.microsoft.com/office/drawing/2014/main" id="{6D8494BD-E1F8-EC7D-837A-E49EDE91425F}"/>
              </a:ext>
            </a:extLst>
          </p:cNvPr>
          <p:cNvSpPr/>
          <p:nvPr/>
        </p:nvSpPr>
        <p:spPr>
          <a:xfrm>
            <a:off x="1915867" y="3321732"/>
            <a:ext cx="960519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defRPr/>
            </a:pPr>
            <a:r>
              <a:rPr lang="en-US" altLang="zh-TW" sz="1400" b="1" kern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+mn-lt"/>
              </a:rPr>
              <a:t>295 MB</a:t>
            </a:r>
            <a:r>
              <a:rPr kumimoji="0" lang="en-US" altLang="zh-TW" sz="1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+mn-lt"/>
              </a:rPr>
              <a:t>/s</a:t>
            </a:r>
            <a:endParaRPr lang="zh-TW" altLang="en-US" sz="14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5C5F243-96A9-AFE2-EB64-B2B37D2DEF24}"/>
              </a:ext>
            </a:extLst>
          </p:cNvPr>
          <p:cNvSpPr/>
          <p:nvPr/>
        </p:nvSpPr>
        <p:spPr>
          <a:xfrm>
            <a:off x="3913253" y="3328350"/>
            <a:ext cx="910827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defRPr/>
            </a:pPr>
            <a:r>
              <a:rPr lang="en-US" altLang="zh-TW" sz="1400" b="1" kern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+mn-lt"/>
              </a:rPr>
              <a:t>295MB</a:t>
            </a:r>
            <a:r>
              <a:rPr kumimoji="0" lang="en-US" altLang="zh-TW" sz="1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軟正黑體"/>
                <a:cs typeface="+mn-ea"/>
                <a:sym typeface="+mn-lt"/>
              </a:rPr>
              <a:t>/s</a:t>
            </a:r>
            <a:endParaRPr kumimoji="0" lang="zh-TW" altLang="en-US" sz="14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微軟正黑體"/>
              <a:cs typeface="+mn-ea"/>
              <a:sym typeface="+mn-lt"/>
            </a:endParaRPr>
          </a:p>
        </p:txBody>
      </p:sp>
      <p:sp>
        <p:nvSpPr>
          <p:cNvPr id="10" name="文字方塊 5">
            <a:extLst>
              <a:ext uri="{FF2B5EF4-FFF2-40B4-BE49-F238E27FC236}">
                <a16:creationId xmlns:a16="http://schemas.microsoft.com/office/drawing/2014/main" id="{4B1D6255-96F7-CA23-882B-6B7E4B269A44}"/>
              </a:ext>
            </a:extLst>
          </p:cNvPr>
          <p:cNvSpPr txBox="1"/>
          <p:nvPr/>
        </p:nvSpPr>
        <p:spPr>
          <a:xfrm>
            <a:off x="7083002" y="1950758"/>
            <a:ext cx="4169283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1 x 10GbE SMB </a:t>
            </a:r>
            <a:endParaRPr lang="en-US" altLang="zh-TW" sz="2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</a:endParaRPr>
          </a:p>
          <a:p>
            <a:pPr algn="ctr"/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rPr>
              <a:t>循序傳輸 </a:t>
            </a:r>
            <a:r>
              <a:rPr lang="en-US" altLang="zh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rPr>
              <a:t>(1MB)</a:t>
            </a:r>
          </a:p>
        </p:txBody>
      </p:sp>
      <p:cxnSp>
        <p:nvCxnSpPr>
          <p:cNvPr id="14" name="Google Shape;1115;gc428d55399_0_337">
            <a:extLst>
              <a:ext uri="{FF2B5EF4-FFF2-40B4-BE49-F238E27FC236}">
                <a16:creationId xmlns:a16="http://schemas.microsoft.com/office/drawing/2014/main" id="{09BB9D41-01E1-A530-BE58-AA65A8105CD0}"/>
              </a:ext>
            </a:extLst>
          </p:cNvPr>
          <p:cNvCxnSpPr>
            <a:cxnSpLocks/>
          </p:cNvCxnSpPr>
          <p:nvPr/>
        </p:nvCxnSpPr>
        <p:spPr>
          <a:xfrm flipV="1">
            <a:off x="623999" y="2720199"/>
            <a:ext cx="5203336" cy="27770"/>
          </a:xfrm>
          <a:prstGeom prst="straightConnector1">
            <a:avLst/>
          </a:prstGeom>
          <a:noFill/>
          <a:ln w="25400" cap="flat" cmpd="sng">
            <a:gradFill>
              <a:gsLst>
                <a:gs pos="0">
                  <a:srgbClr val="A37554"/>
                </a:gs>
                <a:gs pos="100000">
                  <a:srgbClr val="FEDFA8"/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" name="Google Shape;1115;gc428d55399_0_337">
            <a:extLst>
              <a:ext uri="{FF2B5EF4-FFF2-40B4-BE49-F238E27FC236}">
                <a16:creationId xmlns:a16="http://schemas.microsoft.com/office/drawing/2014/main" id="{0AC76920-FE43-8663-E1F3-FCD25C04CF33}"/>
              </a:ext>
            </a:extLst>
          </p:cNvPr>
          <p:cNvCxnSpPr>
            <a:cxnSpLocks/>
          </p:cNvCxnSpPr>
          <p:nvPr/>
        </p:nvCxnSpPr>
        <p:spPr>
          <a:xfrm>
            <a:off x="6411983" y="2747969"/>
            <a:ext cx="5214024" cy="0"/>
          </a:xfrm>
          <a:prstGeom prst="straightConnector1">
            <a:avLst/>
          </a:prstGeom>
          <a:noFill/>
          <a:ln w="25400" cap="flat" cmpd="sng">
            <a:gradFill>
              <a:gsLst>
                <a:gs pos="0">
                  <a:srgbClr val="A37554"/>
                </a:gs>
                <a:gs pos="100000">
                  <a:srgbClr val="FEDFA8"/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453CAED8-7912-D69C-C9DF-0C88F2194901}"/>
              </a:ext>
            </a:extLst>
          </p:cNvPr>
          <p:cNvSpPr txBox="1"/>
          <p:nvPr/>
        </p:nvSpPr>
        <p:spPr>
          <a:xfrm>
            <a:off x="665276" y="5956125"/>
            <a:ext cx="802957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800">
                <a:solidFill>
                  <a:schemeClr val="bg1">
                    <a:lumMod val="75000"/>
                  </a:schemeClr>
                </a:solidFill>
                <a:latin typeface="Arial"/>
                <a:ea typeface="ＭＳ Ｐゴシック"/>
                <a:cs typeface="Segoe UI"/>
              </a:rPr>
              <a:t>測試環境 </a:t>
            </a:r>
            <a:r>
              <a:rPr lang="en-US" altLang="zh-TW" sz="800">
                <a:solidFill>
                  <a:schemeClr val="bg1">
                    <a:lumMod val="75000"/>
                  </a:schemeClr>
                </a:solidFill>
                <a:latin typeface="Arial"/>
                <a:ea typeface="ＭＳ Ｐゴシック"/>
                <a:cs typeface="Segoe UI"/>
              </a:rPr>
              <a:t>:</a:t>
            </a:r>
            <a:r>
              <a:rPr lang="zh-TW" altLang="en-US" sz="800">
                <a:solidFill>
                  <a:schemeClr val="bg1">
                    <a:lumMod val="75000"/>
                  </a:schemeClr>
                </a:solidFill>
                <a:latin typeface="Arial"/>
                <a:ea typeface="ＭＳ Ｐゴシック"/>
                <a:cs typeface="Segoe UI"/>
              </a:rPr>
              <a:t> </a:t>
            </a:r>
            <a:r>
              <a:rPr lang="zh-TW" sz="800">
                <a:solidFill>
                  <a:schemeClr val="bg1">
                    <a:lumMod val="75000"/>
                  </a:schemeClr>
                </a:solidFill>
                <a:ea typeface="微軟正黑體"/>
                <a:cs typeface="Arial"/>
              </a:rPr>
              <a:t>​</a:t>
            </a:r>
            <a:br>
              <a:rPr lang="zh-TW" sz="800">
                <a:solidFill>
                  <a:schemeClr val="bg1">
                    <a:lumMod val="75000"/>
                  </a:schemeClr>
                </a:solidFill>
                <a:cs typeface="Arial"/>
              </a:rPr>
            </a:br>
            <a:r>
              <a:rPr lang="en-US" altLang="zh-TW" sz="800">
                <a:solidFill>
                  <a:schemeClr val="bg1">
                    <a:lumMod val="75000"/>
                  </a:schemeClr>
                </a:solidFill>
                <a:ea typeface="微軟正黑體"/>
                <a:cs typeface="Segoe UI"/>
              </a:rPr>
              <a:t>NAS: TBS-h574TX</a:t>
            </a:r>
            <a:br>
              <a:rPr lang="zh-TW" sz="800">
                <a:solidFill>
                  <a:schemeClr val="bg1">
                    <a:lumMod val="75000"/>
                  </a:schemeClr>
                </a:solidFill>
                <a:cs typeface="Arial"/>
              </a:rPr>
            </a:br>
            <a:r>
              <a:rPr lang="en-US" altLang="zh-TW" sz="800">
                <a:solidFill>
                  <a:schemeClr val="bg1">
                    <a:lumMod val="75000"/>
                  </a:schemeClr>
                </a:solidFill>
                <a:ea typeface="微軟正黑體"/>
                <a:cs typeface="Segoe UI"/>
              </a:rPr>
              <a:t>OS</a:t>
            </a:r>
            <a:r>
              <a:rPr lang="zh-TW" altLang="en-US" sz="800">
                <a:solidFill>
                  <a:schemeClr val="bg1">
                    <a:lumMod val="75000"/>
                  </a:schemeClr>
                </a:solidFill>
                <a:ea typeface="微軟正黑體"/>
                <a:cs typeface="Segoe UI"/>
              </a:rPr>
              <a:t>：</a:t>
            </a:r>
            <a:r>
              <a:rPr lang="en-US" altLang="zh-TW" sz="800" err="1">
                <a:solidFill>
                  <a:schemeClr val="bg1">
                    <a:lumMod val="75000"/>
                  </a:schemeClr>
                </a:solidFill>
                <a:ea typeface="微軟正黑體"/>
                <a:cs typeface="Segoe UI"/>
              </a:rPr>
              <a:t>QuTS</a:t>
            </a:r>
            <a:r>
              <a:rPr lang="en-US" altLang="zh-TW" sz="800">
                <a:solidFill>
                  <a:schemeClr val="bg1">
                    <a:lumMod val="75000"/>
                  </a:schemeClr>
                </a:solidFill>
                <a:ea typeface="微軟正黑體"/>
                <a:cs typeface="Segoe UI"/>
              </a:rPr>
              <a:t> hero h5.1.2</a:t>
            </a:r>
            <a:endParaRPr lang="zh-TW" altLang="en-US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altLang="zh-TW" sz="800">
                <a:solidFill>
                  <a:schemeClr val="bg1">
                    <a:lumMod val="75000"/>
                  </a:schemeClr>
                </a:solidFill>
                <a:ea typeface="微軟正黑體"/>
                <a:cs typeface="Segoe UI"/>
              </a:rPr>
              <a:t>Volume type: Samsung 980 RPO 1TB x 3 + 970 EVO Plus 1TB x2, RAID 5</a:t>
            </a:r>
          </a:p>
          <a:p>
            <a:r>
              <a:rPr lang="en-US" altLang="zh-TW" sz="800">
                <a:solidFill>
                  <a:schemeClr val="bg1">
                    <a:lumMod val="75000"/>
                  </a:schemeClr>
                </a:solidFill>
                <a:ea typeface="微軟正黑體"/>
                <a:cs typeface="Segoe UI"/>
              </a:rPr>
              <a:t>Client PC: Windows Server 2022, AMD EPYC 7302P 3.0GHz, 96GB RAM,</a:t>
            </a:r>
          </a:p>
          <a:p>
            <a:r>
              <a:rPr lang="en-US" sz="800" err="1">
                <a:solidFill>
                  <a:schemeClr val="bg1">
                    <a:lumMod val="75000"/>
                  </a:schemeClr>
                </a:solidFill>
                <a:latin typeface="Arial"/>
                <a:ea typeface="Microsoft JhengHei"/>
                <a:cs typeface="Segoe UI"/>
              </a:rPr>
              <a:t>IOmeter</a:t>
            </a:r>
            <a:r>
              <a:rPr lang="en-US" sz="800">
                <a:solidFill>
                  <a:schemeClr val="bg1">
                    <a:lumMod val="75000"/>
                  </a:schemeClr>
                </a:solidFill>
                <a:latin typeface="Arial"/>
                <a:ea typeface="Microsoft JhengHei"/>
                <a:cs typeface="Segoe UI"/>
              </a:rPr>
              <a:t> : 16MB, 30-sec ramp up time, 3-min seq. run time, 8 worker, 16-outstanding</a:t>
            </a:r>
            <a:endParaRPr lang="en-US">
              <a:solidFill>
                <a:schemeClr val="bg1">
                  <a:lumMod val="75000"/>
                </a:schemeClr>
              </a:solidFill>
              <a:latin typeface="Arial"/>
            </a:endParaRPr>
          </a:p>
        </p:txBody>
      </p:sp>
      <p:graphicFrame>
        <p:nvGraphicFramePr>
          <p:cNvPr id="18" name="圖表 17">
            <a:extLst>
              <a:ext uri="{FF2B5EF4-FFF2-40B4-BE49-F238E27FC236}">
                <a16:creationId xmlns:a16="http://schemas.microsoft.com/office/drawing/2014/main" id="{0B25AD85-AF4E-2A6A-8CD3-CD382645F8E2}"/>
              </a:ext>
            </a:extLst>
          </p:cNvPr>
          <p:cNvGraphicFramePr/>
          <p:nvPr/>
        </p:nvGraphicFramePr>
        <p:xfrm>
          <a:off x="6500215" y="2925352"/>
          <a:ext cx="4721095" cy="28711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9" name="矩形 18">
            <a:extLst>
              <a:ext uri="{FF2B5EF4-FFF2-40B4-BE49-F238E27FC236}">
                <a16:creationId xmlns:a16="http://schemas.microsoft.com/office/drawing/2014/main" id="{078437BD-9333-C364-C360-FEC102C36CC7}"/>
              </a:ext>
            </a:extLst>
          </p:cNvPr>
          <p:cNvSpPr/>
          <p:nvPr/>
        </p:nvSpPr>
        <p:spPr>
          <a:xfrm>
            <a:off x="7790074" y="3240667"/>
            <a:ext cx="1059906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defRPr/>
            </a:pPr>
            <a:r>
              <a:rPr lang="en-US" altLang="zh-TW" sz="1400" b="1" kern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+mn-lt"/>
              </a:rPr>
              <a:t>1182 MB</a:t>
            </a:r>
            <a:r>
              <a:rPr kumimoji="0" lang="en-US" altLang="zh-TW" sz="1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+mn-lt"/>
              </a:rPr>
              <a:t>/s</a:t>
            </a:r>
            <a:endParaRPr lang="zh-TW" altLang="en-US" sz="14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0A97E90A-5029-6489-74C9-4890FC4A8F2D}"/>
              </a:ext>
            </a:extLst>
          </p:cNvPr>
          <p:cNvSpPr/>
          <p:nvPr/>
        </p:nvSpPr>
        <p:spPr>
          <a:xfrm>
            <a:off x="9609886" y="3247285"/>
            <a:ext cx="1059906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defRPr/>
            </a:pPr>
            <a:r>
              <a:rPr lang="en-US" altLang="zh-TW" sz="1400" b="1" kern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+mn-lt"/>
              </a:rPr>
              <a:t>1181 MB</a:t>
            </a:r>
            <a:r>
              <a:rPr kumimoji="0" lang="en-US" altLang="zh-TW" sz="1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軟正黑體"/>
                <a:cs typeface="+mn-ea"/>
                <a:sym typeface="+mn-lt"/>
              </a:rPr>
              <a:t>/s</a:t>
            </a:r>
            <a:endParaRPr kumimoji="0" lang="zh-TW" altLang="en-US" sz="14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微軟正黑體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47897963"/>
      </p:ext>
    </p:extLst>
  </p:cSld>
  <p:clrMapOvr>
    <a:masterClrMapping/>
  </p:clrMapOvr>
  <p:transition spd="slow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Shape 731"/>
          <p:cNvSpPr/>
          <p:nvPr/>
        </p:nvSpPr>
        <p:spPr>
          <a:xfrm>
            <a:off x="1" y="0"/>
            <a:ext cx="12192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67" rIns="91400" bIns="45667" anchor="ctr" anchorCtr="0">
            <a:noAutofit/>
          </a:bodyPr>
          <a:lstStyle/>
          <a:p>
            <a:pPr>
              <a:buClr>
                <a:srgbClr val="000000"/>
              </a:buClr>
              <a:buSzPts val="350"/>
            </a:pPr>
            <a:br>
              <a:rPr lang="zh-TW" altLang="en-US" sz="1867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</a:br>
            <a:endParaRPr lang="zh-TW" altLang="en-US" sz="1867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  <a:p>
            <a:pPr>
              <a:buClr>
                <a:srgbClr val="000000"/>
              </a:buClr>
              <a:buSzPts val="1400"/>
            </a:pPr>
            <a:endParaRPr lang="zh-TW" altLang="en-US" sz="1867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734" name="Shape 734"/>
          <p:cNvSpPr/>
          <p:nvPr/>
        </p:nvSpPr>
        <p:spPr>
          <a:xfrm>
            <a:off x="1" y="0"/>
            <a:ext cx="12192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67" rIns="91400" bIns="45667" anchor="ctr" anchorCtr="0">
            <a:noAutofit/>
          </a:bodyPr>
          <a:lstStyle/>
          <a:p>
            <a:pPr>
              <a:buClr>
                <a:srgbClr val="000000"/>
              </a:buClr>
              <a:buSzPts val="350"/>
            </a:pPr>
            <a:br>
              <a:rPr lang="zh-TW" altLang="en-US" sz="1867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</a:br>
            <a:endParaRPr lang="zh-TW" altLang="en-US" sz="1867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  <a:p>
            <a:pPr>
              <a:buClr>
                <a:srgbClr val="000000"/>
              </a:buClr>
              <a:buSzPts val="1400"/>
            </a:pPr>
            <a:endParaRPr lang="zh-TW" altLang="en-US" sz="1867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19" name="標題 18"/>
          <p:cNvSpPr>
            <a:spLocks noGrp="1"/>
          </p:cNvSpPr>
          <p:nvPr>
            <p:ph type="title" idx="4294967295"/>
          </p:nvPr>
        </p:nvSpPr>
        <p:spPr>
          <a:xfrm>
            <a:off x="0" y="159964"/>
            <a:ext cx="12192000" cy="1143000"/>
          </a:xfrm>
        </p:spPr>
        <p:txBody>
          <a:bodyPr>
            <a:norm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內建顯示輸出，提供一個 HDMI 輸出埠</a:t>
            </a:r>
          </a:p>
        </p:txBody>
      </p:sp>
      <p:pic>
        <p:nvPicPr>
          <p:cNvPr id="7" name="Picture 15" descr="C:\Users\user\Desktop\CHT TS-251A451A Presentation File_PPT\HDMI.png">
            <a:extLst>
              <a:ext uri="{FF2B5EF4-FFF2-40B4-BE49-F238E27FC236}">
                <a16:creationId xmlns:a16="http://schemas.microsoft.com/office/drawing/2014/main" id="{D82346D5-CB10-404B-B020-0BF65DC07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5491" y="5585341"/>
            <a:ext cx="1567516" cy="36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44">
            <a:extLst>
              <a:ext uri="{FF2B5EF4-FFF2-40B4-BE49-F238E27FC236}">
                <a16:creationId xmlns:a16="http://schemas.microsoft.com/office/drawing/2014/main" id="{AE36ADD6-3F71-40D3-BDFE-1A1BAB506F46}"/>
              </a:ext>
            </a:extLst>
          </p:cNvPr>
          <p:cNvSpPr txBox="1"/>
          <p:nvPr/>
        </p:nvSpPr>
        <p:spPr>
          <a:xfrm>
            <a:off x="2310201" y="4233353"/>
            <a:ext cx="2900113" cy="718129"/>
          </a:xfrm>
          <a:prstGeom prst="rect">
            <a:avLst/>
          </a:prstGeom>
          <a:noFill/>
          <a:effectLst/>
        </p:spPr>
        <p:txBody>
          <a:bodyPr wrap="square" lIns="162544" tIns="81272" rIns="162544" bIns="81272" anchor="t">
            <a:spAutoFit/>
          </a:bodyPr>
          <a:lstStyle/>
          <a:p>
            <a:pPr algn="r">
              <a:defRPr/>
            </a:pPr>
            <a:r>
              <a:rPr lang="en-US" b="1">
                <a:solidFill>
                  <a:srgbClr val="FE4F00"/>
                </a:solidFill>
                <a:latin typeface="微軟正黑體"/>
                <a:ea typeface="微軟正黑體"/>
                <a:cs typeface="+mn-ea"/>
                <a:sym typeface="+mn-lt"/>
              </a:rPr>
              <a:t>HDMI </a:t>
            </a:r>
            <a:r>
              <a:rPr lang="en-US" altLang="zh-TW" b="1">
                <a:solidFill>
                  <a:srgbClr val="FE4F00"/>
                </a:solidFill>
                <a:latin typeface="微軟正黑體"/>
                <a:ea typeface="微軟正黑體"/>
                <a:cs typeface="+mn-ea"/>
                <a:sym typeface="+mn-lt"/>
              </a:rPr>
              <a:t>4K </a:t>
            </a:r>
            <a:r>
              <a:rPr lang="en-US" altLang="zh-TW" b="1" err="1">
                <a:solidFill>
                  <a:srgbClr val="FE4F00"/>
                </a:solidFill>
                <a:latin typeface="微軟正黑體"/>
                <a:ea typeface="微軟正黑體"/>
                <a:cs typeface="+mn-ea"/>
                <a:sym typeface="+mn-lt"/>
              </a:rPr>
              <a:t>螢幕</a:t>
            </a:r>
            <a:r>
              <a:rPr lang="zh-TW" altLang="en-US" b="1">
                <a:solidFill>
                  <a:srgbClr val="FE4F00"/>
                </a:solidFill>
                <a:latin typeface="微軟正黑體"/>
                <a:ea typeface="微軟正黑體"/>
                <a:cs typeface="+mn-ea"/>
                <a:sym typeface="+mn-lt"/>
              </a:rPr>
              <a:t>輸出</a:t>
            </a:r>
            <a:endParaRPr lang="en-US" altLang="zh-TW" b="1">
              <a:solidFill>
                <a:srgbClr val="FE4F00"/>
              </a:solidFill>
              <a:latin typeface="微軟正黑體"/>
              <a:ea typeface="微軟正黑體"/>
              <a:cs typeface="+mn-ea"/>
              <a:sym typeface="+mn-lt"/>
            </a:endParaRPr>
          </a:p>
          <a:p>
            <a:pPr algn="r" eaLnBrk="1" hangingPunct="1">
              <a:defRPr/>
            </a:pPr>
            <a:r>
              <a:rPr lang="en-US" altLang="zh-TW" b="1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1 x HDMI 1.4b</a:t>
            </a:r>
            <a:endParaRPr 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10" name="TextBox 45">
            <a:extLst>
              <a:ext uri="{FF2B5EF4-FFF2-40B4-BE49-F238E27FC236}">
                <a16:creationId xmlns:a16="http://schemas.microsoft.com/office/drawing/2014/main" id="{43740F9C-C699-4623-AAD4-C3A1BFF79FA2}"/>
              </a:ext>
            </a:extLst>
          </p:cNvPr>
          <p:cNvSpPr txBox="1"/>
          <p:nvPr/>
        </p:nvSpPr>
        <p:spPr>
          <a:xfrm>
            <a:off x="2133271" y="2897587"/>
            <a:ext cx="3077043" cy="890356"/>
          </a:xfrm>
          <a:prstGeom prst="rect">
            <a:avLst/>
          </a:prstGeom>
          <a:noFill/>
          <a:effectLst/>
        </p:spPr>
        <p:txBody>
          <a:bodyPr wrap="square" lIns="162544" tIns="81272" rIns="162544" bIns="81272" anchor="t">
            <a:spAutoFit/>
          </a:bodyPr>
          <a:lstStyle/>
          <a:p>
            <a:pPr algn="r">
              <a:lnSpc>
                <a:spcPts val="3000"/>
              </a:lnSpc>
              <a:defRPr/>
            </a:pPr>
            <a:r>
              <a:rPr lang="zh-TW" altLang="en-US" sz="2300" b="1">
                <a:solidFill>
                  <a:srgbClr val="FE4F00"/>
                </a:solidFill>
                <a:latin typeface="微軟正黑體"/>
                <a:ea typeface="微軟正黑體"/>
                <a:cs typeface="+mn-ea"/>
                <a:sym typeface="+mn-lt"/>
              </a:rPr>
              <a:t>最高達 80</a:t>
            </a:r>
            <a:r>
              <a:rPr lang="en-US" altLang="zh-TW" sz="2300" b="1">
                <a:solidFill>
                  <a:srgbClr val="FE4F00"/>
                </a:solidFill>
                <a:latin typeface="微軟正黑體"/>
                <a:ea typeface="微軟正黑體"/>
                <a:cs typeface="+mn-ea"/>
                <a:sym typeface="+mn-lt"/>
              </a:rPr>
              <a:t> EUs</a:t>
            </a:r>
          </a:p>
          <a:p>
            <a:pPr algn="r" eaLnBrk="1" hangingPunct="1">
              <a:lnSpc>
                <a:spcPts val="3000"/>
              </a:lnSpc>
              <a:defRPr/>
            </a:pP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顯示專用執行單元</a:t>
            </a:r>
            <a:endParaRPr 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11" name="TextBox 18">
            <a:extLst>
              <a:ext uri="{FF2B5EF4-FFF2-40B4-BE49-F238E27FC236}">
                <a16:creationId xmlns:a16="http://schemas.microsoft.com/office/drawing/2014/main" id="{D4E2B95D-2055-40E1-ACFA-EDDA3E7AC98D}"/>
              </a:ext>
            </a:extLst>
          </p:cNvPr>
          <p:cNvSpPr txBox="1"/>
          <p:nvPr/>
        </p:nvSpPr>
        <p:spPr>
          <a:xfrm>
            <a:off x="2310201" y="1552576"/>
            <a:ext cx="2900113" cy="1072072"/>
          </a:xfrm>
          <a:prstGeom prst="rect">
            <a:avLst/>
          </a:prstGeom>
          <a:noFill/>
          <a:effectLst/>
        </p:spPr>
        <p:txBody>
          <a:bodyPr wrap="square" lIns="162544" tIns="81272" rIns="162544" bIns="81272" anchor="t">
            <a:spAutoFit/>
          </a:bodyPr>
          <a:lstStyle/>
          <a:p>
            <a:pPr algn="r">
              <a:defRPr/>
            </a:pPr>
            <a:r>
              <a:rPr lang="zh-TW" altLang="en-US" b="1">
                <a:solidFill>
                  <a:srgbClr val="FE4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繪圖最大動態頻率</a:t>
            </a:r>
            <a:endParaRPr lang="en-US" altLang="zh-TW" b="1">
              <a:solidFill>
                <a:srgbClr val="FE4F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  <a:p>
            <a:pPr algn="r">
              <a:defRPr/>
            </a:pPr>
            <a:r>
              <a:rPr lang="en-US" sz="2300" b="1">
                <a:solidFill>
                  <a:srgbClr val="FE4F00"/>
                </a:solidFill>
                <a:latin typeface="微軟正黑體"/>
                <a:ea typeface="微軟正黑體"/>
                <a:cs typeface="+mn-ea"/>
                <a:sym typeface="+mn-lt"/>
              </a:rPr>
              <a:t>1.35 GHz</a:t>
            </a:r>
            <a:endParaRPr lang="en-US" sz="2300" b="1">
              <a:solidFill>
                <a:srgbClr val="FE4F00"/>
              </a:solidFill>
              <a:latin typeface="微軟正黑體"/>
              <a:ea typeface="微軟正黑體"/>
              <a:cs typeface="+mn-ea"/>
            </a:endParaRPr>
          </a:p>
          <a:p>
            <a:pPr algn="r">
              <a:defRPr/>
            </a:pPr>
            <a:r>
              <a:rPr lang="en-US" b="1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Intel</a:t>
            </a:r>
            <a:r>
              <a:rPr lang="en-US" b="1" baseline="30000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®</a:t>
            </a:r>
            <a:r>
              <a:rPr lang="en-US" b="1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 Iris</a:t>
            </a:r>
            <a:r>
              <a:rPr lang="en-US" b="1" baseline="30000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®</a:t>
            </a:r>
            <a:r>
              <a:rPr lang="en-US" b="1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 Graphic</a:t>
            </a:r>
            <a:endParaRPr lang="en-US" b="1">
              <a:solidFill>
                <a:schemeClr val="bg1"/>
              </a:solidFill>
              <a:latin typeface="Microsoft JhengHei"/>
              <a:ea typeface="Microsoft JhengHei"/>
              <a:cs typeface="Calibri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89FF7406-3E94-B49C-6EFA-214F4EFA3546}"/>
              </a:ext>
            </a:extLst>
          </p:cNvPr>
          <p:cNvGrpSpPr/>
          <p:nvPr/>
        </p:nvGrpSpPr>
        <p:grpSpPr>
          <a:xfrm>
            <a:off x="564090" y="6114234"/>
            <a:ext cx="2675310" cy="533463"/>
            <a:chOff x="2343127" y="5578920"/>
            <a:chExt cx="2675310" cy="533463"/>
          </a:xfrm>
        </p:grpSpPr>
        <p:sp>
          <p:nvSpPr>
            <p:cNvPr id="16" name="Shape 882">
              <a:extLst>
                <a:ext uri="{FF2B5EF4-FFF2-40B4-BE49-F238E27FC236}">
                  <a16:creationId xmlns:a16="http://schemas.microsoft.com/office/drawing/2014/main" id="{1A73A7A8-DE69-4B7E-A966-A2A9BD2DADC3}"/>
                </a:ext>
              </a:extLst>
            </p:cNvPr>
            <p:cNvSpPr/>
            <p:nvPr/>
          </p:nvSpPr>
          <p:spPr>
            <a:xfrm flipH="1">
              <a:off x="2343127" y="5702918"/>
              <a:ext cx="341708" cy="26624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1626" y="29908"/>
                  </a:moveTo>
                  <a:cubicBezTo>
                    <a:pt x="55535" y="29908"/>
                    <a:pt x="58705" y="33750"/>
                    <a:pt x="58705" y="38489"/>
                  </a:cubicBezTo>
                  <a:cubicBezTo>
                    <a:pt x="58705" y="43229"/>
                    <a:pt x="55535" y="47071"/>
                    <a:pt x="51626" y="47071"/>
                  </a:cubicBezTo>
                  <a:cubicBezTo>
                    <a:pt x="47716" y="47071"/>
                    <a:pt x="44546" y="43229"/>
                    <a:pt x="44546" y="38489"/>
                  </a:cubicBezTo>
                  <a:cubicBezTo>
                    <a:pt x="44546" y="33750"/>
                    <a:pt x="47716" y="29908"/>
                    <a:pt x="51626" y="29908"/>
                  </a:cubicBezTo>
                  <a:close/>
                  <a:moveTo>
                    <a:pt x="74345" y="29908"/>
                  </a:moveTo>
                  <a:cubicBezTo>
                    <a:pt x="78255" y="29908"/>
                    <a:pt x="81424" y="33750"/>
                    <a:pt x="81424" y="38489"/>
                  </a:cubicBezTo>
                  <a:cubicBezTo>
                    <a:pt x="81424" y="43229"/>
                    <a:pt x="78255" y="47071"/>
                    <a:pt x="74345" y="47071"/>
                  </a:cubicBezTo>
                  <a:cubicBezTo>
                    <a:pt x="70435" y="47071"/>
                    <a:pt x="67266" y="43229"/>
                    <a:pt x="67266" y="38489"/>
                  </a:cubicBezTo>
                  <a:cubicBezTo>
                    <a:pt x="67266" y="33750"/>
                    <a:pt x="70435" y="29908"/>
                    <a:pt x="74345" y="29908"/>
                  </a:cubicBezTo>
                  <a:close/>
                  <a:moveTo>
                    <a:pt x="97064" y="29908"/>
                  </a:moveTo>
                  <a:cubicBezTo>
                    <a:pt x="100974" y="29908"/>
                    <a:pt x="104143" y="33750"/>
                    <a:pt x="104143" y="38489"/>
                  </a:cubicBezTo>
                  <a:cubicBezTo>
                    <a:pt x="104143" y="43229"/>
                    <a:pt x="100974" y="47071"/>
                    <a:pt x="97064" y="47071"/>
                  </a:cubicBezTo>
                  <a:cubicBezTo>
                    <a:pt x="93154" y="47071"/>
                    <a:pt x="89985" y="43229"/>
                    <a:pt x="89985" y="38489"/>
                  </a:cubicBezTo>
                  <a:cubicBezTo>
                    <a:pt x="89985" y="33750"/>
                    <a:pt x="93154" y="29908"/>
                    <a:pt x="97064" y="29908"/>
                  </a:cubicBezTo>
                  <a:close/>
                  <a:moveTo>
                    <a:pt x="25253" y="25746"/>
                  </a:moveTo>
                  <a:lnTo>
                    <a:pt x="12341" y="25746"/>
                  </a:lnTo>
                  <a:cubicBezTo>
                    <a:pt x="5525" y="25746"/>
                    <a:pt x="0" y="32444"/>
                    <a:pt x="0" y="40707"/>
                  </a:cubicBezTo>
                  <a:lnTo>
                    <a:pt x="0" y="88250"/>
                  </a:lnTo>
                  <a:cubicBezTo>
                    <a:pt x="0" y="96512"/>
                    <a:pt x="5525" y="103210"/>
                    <a:pt x="12341" y="103210"/>
                  </a:cubicBezTo>
                  <a:lnTo>
                    <a:pt x="26542" y="103210"/>
                  </a:lnTo>
                  <a:cubicBezTo>
                    <a:pt x="23858" y="108250"/>
                    <a:pt x="24133" y="111919"/>
                    <a:pt x="10259" y="120000"/>
                  </a:cubicBezTo>
                  <a:cubicBezTo>
                    <a:pt x="33603" y="116808"/>
                    <a:pt x="37236" y="115403"/>
                    <a:pt x="48279" y="103210"/>
                  </a:cubicBezTo>
                  <a:lnTo>
                    <a:pt x="78967" y="103210"/>
                  </a:lnTo>
                  <a:cubicBezTo>
                    <a:pt x="83972" y="103210"/>
                    <a:pt x="88281" y="99599"/>
                    <a:pt x="90194" y="94396"/>
                  </a:cubicBezTo>
                  <a:cubicBezTo>
                    <a:pt x="82256" y="91458"/>
                    <a:pt x="75819" y="87372"/>
                    <a:pt x="68282" y="81348"/>
                  </a:cubicBezTo>
                  <a:lnTo>
                    <a:pt x="37594" y="81348"/>
                  </a:lnTo>
                  <a:cubicBezTo>
                    <a:pt x="30778" y="81348"/>
                    <a:pt x="25253" y="74650"/>
                    <a:pt x="25253" y="66387"/>
                  </a:cubicBezTo>
                  <a:lnTo>
                    <a:pt x="25253" y="25746"/>
                  </a:lnTo>
                  <a:close/>
                  <a:moveTo>
                    <a:pt x="107658" y="0"/>
                  </a:moveTo>
                  <a:lnTo>
                    <a:pt x="41032" y="0"/>
                  </a:lnTo>
                  <a:cubicBezTo>
                    <a:pt x="34216" y="0"/>
                    <a:pt x="28690" y="6698"/>
                    <a:pt x="28690" y="14960"/>
                  </a:cubicBezTo>
                  <a:lnTo>
                    <a:pt x="28690" y="62503"/>
                  </a:lnTo>
                  <a:cubicBezTo>
                    <a:pt x="28690" y="70766"/>
                    <a:pt x="34216" y="77464"/>
                    <a:pt x="41032" y="77464"/>
                  </a:cubicBezTo>
                  <a:lnTo>
                    <a:pt x="71720" y="77464"/>
                  </a:lnTo>
                  <a:cubicBezTo>
                    <a:pt x="85817" y="88731"/>
                    <a:pt x="91486" y="90753"/>
                    <a:pt x="114830" y="93944"/>
                  </a:cubicBezTo>
                  <a:cubicBezTo>
                    <a:pt x="101210" y="84938"/>
                    <a:pt x="99704" y="85896"/>
                    <a:pt x="93457" y="77464"/>
                  </a:cubicBezTo>
                  <a:lnTo>
                    <a:pt x="107658" y="77464"/>
                  </a:lnTo>
                  <a:cubicBezTo>
                    <a:pt x="114474" y="77464"/>
                    <a:pt x="120000" y="70766"/>
                    <a:pt x="120000" y="62503"/>
                  </a:cubicBezTo>
                  <a:lnTo>
                    <a:pt x="120000" y="14960"/>
                  </a:lnTo>
                  <a:cubicBezTo>
                    <a:pt x="120000" y="6698"/>
                    <a:pt x="114474" y="0"/>
                    <a:pt x="107658" y="0"/>
                  </a:cubicBezTo>
                  <a:close/>
                </a:path>
              </a:pathLst>
            </a:custGeom>
            <a:solidFill>
              <a:srgbClr val="D9C89F"/>
            </a:solidFill>
            <a:ln>
              <a:noFill/>
            </a:ln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/>
              <a:endParaRPr lang="zh-TW" altLang="en-US" sz="240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  <p:sp>
          <p:nvSpPr>
            <p:cNvPr id="15" name="Rectangle 60">
              <a:extLst>
                <a:ext uri="{FF2B5EF4-FFF2-40B4-BE49-F238E27FC236}">
                  <a16:creationId xmlns:a16="http://schemas.microsoft.com/office/drawing/2014/main" id="{C40030A8-4F03-4DC5-92C3-386304B733E6}"/>
                </a:ext>
              </a:extLst>
            </p:cNvPr>
            <p:cNvSpPr/>
            <p:nvPr/>
          </p:nvSpPr>
          <p:spPr>
            <a:xfrm>
              <a:off x="2590836" y="5578920"/>
              <a:ext cx="2427601" cy="533463"/>
            </a:xfrm>
            <a:prstGeom prst="rect">
              <a:avLst/>
            </a:prstGeom>
          </p:spPr>
          <p:txBody>
            <a:bodyPr wrap="square" lIns="162544" tIns="81272" rIns="162544" bIns="81272" anchor="ctr">
              <a:spAutoFit/>
            </a:bodyPr>
            <a:lstStyle/>
            <a:p>
              <a:pPr marL="228600" indent="-228600">
                <a:buAutoNum type="arabicPeriod"/>
              </a:pPr>
              <a:r>
                <a:rPr lang="zh-TW" altLang="en-US" sz="800">
                  <a:solidFill>
                    <a:srgbClr val="D9C89F"/>
                  </a:solidFill>
                  <a:latin typeface="微軟正黑體"/>
                  <a:ea typeface="微軟正黑體"/>
                  <a:cs typeface="+mn-ea"/>
                  <a:sym typeface="+mn-lt"/>
                </a:rPr>
                <a:t>支援的影片及音效格式會因使用軟體的支援度而有差異</a:t>
              </a:r>
            </a:p>
            <a:p>
              <a:pPr marL="228600" indent="-228600">
                <a:buAutoNum type="arabicPeriod"/>
              </a:pPr>
              <a:r>
                <a:rPr lang="zh-TW" altLang="en-US" sz="800">
                  <a:solidFill>
                    <a:srgbClr val="D9C89F"/>
                  </a:solidFill>
                  <a:latin typeface="微軟正黑體"/>
                  <a:ea typeface="微軟正黑體"/>
                  <a:cs typeface="+mn-ea"/>
                </a:rPr>
                <a:t>以上為 Intel Core i5 1340PE GPU規格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0388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8;p34" hidden="1">
            <a:extLst>
              <a:ext uri="{FF2B5EF4-FFF2-40B4-BE49-F238E27FC236}">
                <a16:creationId xmlns:a16="http://schemas.microsoft.com/office/drawing/2014/main" id="{6F5A7FCE-BBFC-4561-97BA-2A559963D6AF}"/>
              </a:ext>
            </a:extLst>
          </p:cNvPr>
          <p:cNvSpPr txBox="1">
            <a:spLocks/>
          </p:cNvSpPr>
          <p:nvPr/>
        </p:nvSpPr>
        <p:spPr>
          <a:xfrm>
            <a:off x="5878134" y="7375924"/>
            <a:ext cx="8026727" cy="355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239994" marR="0" lvl="0" indent="-239994" algn="l" defTabSz="914400" rtl="0" eaLnBrk="1" fontAlgn="auto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4D088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altLang="zh-TW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12吋短機箱可支援市面上大部分的機櫃</a:t>
            </a:r>
          </a:p>
          <a:p>
            <a:pPr marL="239994" marR="0" lvl="0" indent="-239994" algn="l" defTabSz="914400" rtl="0" eaLnBrk="1" fontAlgn="auto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4D088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zh-TW" altLang="en-US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內建2埠M.2(PCIe Gen 3 x1)，可提供SSD快取，加速隨機存取的速度</a:t>
            </a:r>
            <a:endParaRPr kumimoji="0" lang="en-US" altLang="zh-TW" sz="2667" b="0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239994" marR="0" lvl="0" indent="-239994" algn="l" defTabSz="914400" rtl="0" eaLnBrk="1" fontAlgn="auto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4D088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altLang="zh-TW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PCIe Gen 3 x 8插槽，提供各式應用的高速擴充卡</a:t>
            </a:r>
          </a:p>
          <a:p>
            <a:pPr marL="239994" marR="0" lvl="0" indent="-239994" algn="l" defTabSz="914400" rtl="0" eaLnBrk="1" fontAlgn="auto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4D088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zh-CN" altLang="en-US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雙系統靈活切換配置QTS and </a:t>
            </a:r>
            <a:r>
              <a:rPr kumimoji="0" lang="en-US" sz="2667" b="0" i="0" u="none" strike="noStrike" kern="1200" cap="none" spc="0" normalizeH="0" baseline="0" noProof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Lato"/>
                <a:sym typeface="Arial" panose="020B0604020202020204" pitchFamily="34" charset="0"/>
              </a:rPr>
              <a:t>QuTS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Lato"/>
                <a:sym typeface="Arial" panose="020B0604020202020204" pitchFamily="34" charset="0"/>
              </a:rPr>
              <a:t> hero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Lato"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Lato"/>
                <a:sym typeface="Arial" panose="020B0604020202020204" pitchFamily="34" charset="0"/>
              </a:rPr>
              <a:t>  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Lato"/>
              <a:sym typeface="Arial" panose="020B0604020202020204" pitchFamily="34" charset="0"/>
            </a:endParaRPr>
          </a:p>
        </p:txBody>
      </p:sp>
      <p:pic>
        <p:nvPicPr>
          <p:cNvPr id="35" name="圖形 34" hidden="1">
            <a:extLst>
              <a:ext uri="{FF2B5EF4-FFF2-40B4-BE49-F238E27FC236}">
                <a16:creationId xmlns:a16="http://schemas.microsoft.com/office/drawing/2014/main" id="{DE332FF3-6E37-9903-DF86-08DF98EEC1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6442" t="22760" r="10955" b="29125"/>
          <a:stretch/>
        </p:blipFill>
        <p:spPr>
          <a:xfrm>
            <a:off x="5050643" y="4730026"/>
            <a:ext cx="2976763" cy="1705253"/>
          </a:xfrm>
          <a:prstGeom prst="rect">
            <a:avLst/>
          </a:prstGeom>
        </p:spPr>
      </p:pic>
      <p:sp>
        <p:nvSpPr>
          <p:cNvPr id="6" name="標題 5">
            <a:extLst>
              <a:ext uri="{FF2B5EF4-FFF2-40B4-BE49-F238E27FC236}">
                <a16:creationId xmlns:a16="http://schemas.microsoft.com/office/drawing/2014/main" id="{580FF5A4-1B36-BD13-E28D-F02D660DF89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872920" y="1976979"/>
            <a:ext cx="4987046" cy="1325562"/>
          </a:xfrm>
        </p:spPr>
        <p:txBody>
          <a:bodyPr>
            <a:noAutofit/>
          </a:bodyPr>
          <a:lstStyle/>
          <a:p>
            <a:r>
              <a:rPr lang="en-US" altLang="zh-TW" sz="4600" b="1" spc="30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影音編輯</a:t>
            </a:r>
            <a:br>
              <a:rPr lang="en-US" altLang="zh-TW" sz="4600" b="1" spc="3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4600" b="1" spc="30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儲存方案</a:t>
            </a:r>
            <a:endParaRPr lang="zh-TW" sz="4600" b="1" spc="300" err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346545230"/>
      </p:ext>
    </p:extLst>
  </p:cSld>
  <p:clrMapOvr>
    <a:masterClrMapping/>
  </p:clrMapOvr>
  <p:transition spd="slow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B309E2A4-A2BD-23C1-64AD-0A692F005DA5}"/>
              </a:ext>
            </a:extLst>
          </p:cNvPr>
          <p:cNvCxnSpPr>
            <a:cxnSpLocks/>
          </p:cNvCxnSpPr>
          <p:nvPr/>
        </p:nvCxnSpPr>
        <p:spPr>
          <a:xfrm>
            <a:off x="7016262" y="3319064"/>
            <a:ext cx="0" cy="1875506"/>
          </a:xfrm>
          <a:prstGeom prst="straightConnector1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9" name="Google Shape;309;p35"/>
          <p:cNvSpPr txBox="1">
            <a:spLocks noGrp="1"/>
          </p:cNvSpPr>
          <p:nvPr>
            <p:ph type="title" idx="4294967295"/>
          </p:nvPr>
        </p:nvSpPr>
        <p:spPr>
          <a:xfrm>
            <a:off x="0" y="306388"/>
            <a:ext cx="12192000" cy="1325562"/>
          </a:xfrm>
        </p:spPr>
        <p:txBody>
          <a:bodyPr>
            <a:normAutofit/>
          </a:bodyPr>
          <a:lstStyle/>
          <a:p>
            <a:pPr algn="ctr"/>
            <a:r>
              <a:rPr lang="en-US" altLang="zh-TW" sz="4200" b="1">
                <a:solidFill>
                  <a:srgbClr val="E1BA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TBS-h574TX </a:t>
            </a:r>
            <a:r>
              <a:rPr lang="en-US" altLang="zh-TW" sz="4200" b="1" err="1">
                <a:solidFill>
                  <a:srgbClr val="E1BA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滿足強悍轉檔並滿足初剪需求</a:t>
            </a:r>
            <a:r>
              <a:rPr lang="en-US" altLang="zh-TW" sz="4200" b="1">
                <a:solidFill>
                  <a:srgbClr val="E1BA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，</a:t>
            </a:r>
            <a:br>
              <a:rPr lang="en-US" altLang="zh-TW" sz="4200" b="1">
                <a:solidFill>
                  <a:srgbClr val="E1BA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</a:br>
            <a:r>
              <a:rPr lang="en-US" altLang="zh-TW" sz="4200" b="1">
                <a:solidFill>
                  <a:srgbClr val="E1BA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是 DIT </a:t>
            </a:r>
            <a:r>
              <a:rPr lang="en-US" altLang="zh-TW" sz="4200" b="1" err="1">
                <a:solidFill>
                  <a:srgbClr val="E1BA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影像管理利器</a:t>
            </a:r>
            <a:endParaRPr lang="en-US" altLang="zh-TW" sz="4200" b="1" err="1">
              <a:solidFill>
                <a:srgbClr val="E1BA87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2" name="Google Shape;298;p34" hidden="1">
            <a:extLst>
              <a:ext uri="{FF2B5EF4-FFF2-40B4-BE49-F238E27FC236}">
                <a16:creationId xmlns:a16="http://schemas.microsoft.com/office/drawing/2014/main" id="{6F5A7FCE-BBFC-4561-97BA-2A559963D6AF}"/>
              </a:ext>
            </a:extLst>
          </p:cNvPr>
          <p:cNvSpPr txBox="1">
            <a:spLocks/>
          </p:cNvSpPr>
          <p:nvPr/>
        </p:nvSpPr>
        <p:spPr>
          <a:xfrm>
            <a:off x="5878134" y="7375924"/>
            <a:ext cx="8026727" cy="355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239994" marR="0" lvl="0" indent="-239994" algn="l" defTabSz="914400" rtl="0" eaLnBrk="1" fontAlgn="auto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4D088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altLang="zh-TW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12吋短機箱可支援市面上大部分的機櫃</a:t>
            </a:r>
          </a:p>
          <a:p>
            <a:pPr marL="239994" marR="0" lvl="0" indent="-239994" algn="l" defTabSz="914400" rtl="0" eaLnBrk="1" fontAlgn="auto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4D088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zh-TW" altLang="en-US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內建2埠M.2(PCIe Gen 3 x1)，可提供SSD快取，加速隨機存取的速度</a:t>
            </a:r>
            <a:endParaRPr kumimoji="0" lang="en-US" altLang="zh-TW" sz="2667" b="0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239994" marR="0" lvl="0" indent="-239994" algn="l" defTabSz="914400" rtl="0" eaLnBrk="1" fontAlgn="auto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4D088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altLang="zh-TW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PCIe Gen 3 x 8插槽，提供各式應用的高速擴充卡</a:t>
            </a:r>
          </a:p>
          <a:p>
            <a:pPr marL="239994" marR="0" lvl="0" indent="-239994" algn="l" defTabSz="914400" rtl="0" eaLnBrk="1" fontAlgn="auto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4D088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zh-CN" altLang="en-US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雙系統靈活切換配置QTS and </a:t>
            </a:r>
            <a:r>
              <a:rPr kumimoji="0" lang="en-US" sz="2667" b="0" i="0" u="none" strike="noStrike" kern="1200" cap="none" spc="0" normalizeH="0" baseline="0" noProof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Lato"/>
                <a:sym typeface="Arial" panose="020B0604020202020204" pitchFamily="34" charset="0"/>
              </a:rPr>
              <a:t>QuTS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Lato"/>
                <a:sym typeface="Arial" panose="020B0604020202020204" pitchFamily="34" charset="0"/>
              </a:rPr>
              <a:t> hero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Lato"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Lato"/>
                <a:sym typeface="Arial" panose="020B0604020202020204" pitchFamily="34" charset="0"/>
              </a:rPr>
              <a:t>  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Lato"/>
              <a:sym typeface="Arial" panose="020B0604020202020204" pitchFamily="34" charset="0"/>
            </a:endParaRPr>
          </a:p>
        </p:txBody>
      </p:sp>
      <p:pic>
        <p:nvPicPr>
          <p:cNvPr id="35" name="圖形 34" hidden="1">
            <a:extLst>
              <a:ext uri="{FF2B5EF4-FFF2-40B4-BE49-F238E27FC236}">
                <a16:creationId xmlns:a16="http://schemas.microsoft.com/office/drawing/2014/main" id="{DE332FF3-6E37-9903-DF86-08DF98EEC1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6442" t="22760" r="10955" b="29125"/>
          <a:stretch/>
        </p:blipFill>
        <p:spPr>
          <a:xfrm>
            <a:off x="5050643" y="4730026"/>
            <a:ext cx="2976763" cy="1705253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2374CAD5-725E-0DDD-38E3-E9EC4A7B8E8D}"/>
              </a:ext>
            </a:extLst>
          </p:cNvPr>
          <p:cNvSpPr txBox="1"/>
          <p:nvPr/>
        </p:nvSpPr>
        <p:spPr>
          <a:xfrm>
            <a:off x="88900" y="5666317"/>
            <a:ext cx="213995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zh-TW" altLang="en-US" sz="1000">
              <a:solidFill>
                <a:srgbClr val="FFFFFF"/>
              </a:solidFill>
              <a:latin typeface="Arial"/>
              <a:ea typeface="新細明體"/>
              <a:cs typeface="Arial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9A62F192-DA8F-AFD1-2B10-C50EA0AC9100}"/>
              </a:ext>
            </a:extLst>
          </p:cNvPr>
          <p:cNvSpPr txBox="1"/>
          <p:nvPr/>
        </p:nvSpPr>
        <p:spPr>
          <a:xfrm>
            <a:off x="6523826" y="2390046"/>
            <a:ext cx="1301414" cy="3170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altLang="zh-TW" sz="1400" b="1">
                <a:latin typeface="微軟正黑體"/>
                <a:ea typeface="微軟正黑體"/>
                <a:cs typeface="Calibri"/>
              </a:rPr>
              <a:t>TBS-h574TX</a:t>
            </a:r>
            <a:endParaRPr lang="zh-TW" altLang="en-US" sz="14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4F9D047B-29B0-6279-2485-B451FFF01184}"/>
              </a:ext>
            </a:extLst>
          </p:cNvPr>
          <p:cNvSpPr txBox="1"/>
          <p:nvPr/>
        </p:nvSpPr>
        <p:spPr>
          <a:xfrm>
            <a:off x="9829693" y="4862816"/>
            <a:ext cx="199409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拍攝照片</a:t>
            </a:r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/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影片並將原始檔案上傳到 </a:t>
            </a:r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TBS-h574TX</a:t>
            </a:r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F6CBF6F1-088F-2BCE-AB0D-0C3234B1492D}"/>
              </a:ext>
            </a:extLst>
          </p:cNvPr>
          <p:cNvGrpSpPr/>
          <p:nvPr/>
        </p:nvGrpSpPr>
        <p:grpSpPr>
          <a:xfrm>
            <a:off x="8049253" y="2805425"/>
            <a:ext cx="2816052" cy="581393"/>
            <a:chOff x="8448675" y="2805425"/>
            <a:chExt cx="2416629" cy="581393"/>
          </a:xfrm>
        </p:grpSpPr>
        <p:cxnSp>
          <p:nvCxnSpPr>
            <p:cNvPr id="36" name="直線單箭頭接點 35">
              <a:extLst>
                <a:ext uri="{FF2B5EF4-FFF2-40B4-BE49-F238E27FC236}">
                  <a16:creationId xmlns:a16="http://schemas.microsoft.com/office/drawing/2014/main" id="{F58BC782-77CA-326E-5B01-B38A6EA42E15}"/>
                </a:ext>
              </a:extLst>
            </p:cNvPr>
            <p:cNvCxnSpPr/>
            <p:nvPr/>
          </p:nvCxnSpPr>
          <p:spPr>
            <a:xfrm flipH="1" flipV="1">
              <a:off x="8448675" y="3375933"/>
              <a:ext cx="2416629" cy="10885"/>
            </a:xfrm>
            <a:prstGeom prst="straightConnector1">
              <a:avLst/>
            </a:prstGeom>
            <a:ln w="25400">
              <a:solidFill>
                <a:srgbClr val="293FE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單箭頭接點 38">
              <a:extLst>
                <a:ext uri="{FF2B5EF4-FFF2-40B4-BE49-F238E27FC236}">
                  <a16:creationId xmlns:a16="http://schemas.microsoft.com/office/drawing/2014/main" id="{CE782720-05E2-6639-0300-245F1FE22AC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48675" y="2805425"/>
              <a:ext cx="2416629" cy="10885"/>
            </a:xfrm>
            <a:prstGeom prst="straightConnector1">
              <a:avLst/>
            </a:prstGeom>
            <a:ln w="25400">
              <a:solidFill>
                <a:srgbClr val="293FE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0098DE6E-DB6A-3948-4817-94541E6CF5CE}"/>
              </a:ext>
            </a:extLst>
          </p:cNvPr>
          <p:cNvSpPr txBox="1"/>
          <p:nvPr/>
        </p:nvSpPr>
        <p:spPr>
          <a:xfrm>
            <a:off x="8049252" y="2252052"/>
            <a:ext cx="236777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sz="12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Thunderbo</a:t>
            </a:r>
            <a:r>
              <a:rPr lang="en-US" altLang="zh-TW" sz="1200" err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lt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™ </a:t>
            </a:r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4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 連接埠現場直</a:t>
            </a:r>
            <a:r>
              <a:rPr lang="zh-TW" sz="12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連工作站初剪</a:t>
            </a:r>
            <a:endParaRPr 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1" name="圖片 17" descr="一張含有 文字, 簽名、標誌 的圖片&#10;&#10;自動產生的描述">
            <a:extLst>
              <a:ext uri="{FF2B5EF4-FFF2-40B4-BE49-F238E27FC236}">
                <a16:creationId xmlns:a16="http://schemas.microsoft.com/office/drawing/2014/main" id="{6E05029A-130F-D0B3-DB99-267DE66201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8867" y="2902588"/>
            <a:ext cx="342477" cy="413094"/>
          </a:xfrm>
          <a:prstGeom prst="rect">
            <a:avLst/>
          </a:prstGeom>
        </p:spPr>
      </p:pic>
      <p:cxnSp>
        <p:nvCxnSpPr>
          <p:cNvPr id="42" name="直線單箭頭接點 41">
            <a:extLst>
              <a:ext uri="{FF2B5EF4-FFF2-40B4-BE49-F238E27FC236}">
                <a16:creationId xmlns:a16="http://schemas.microsoft.com/office/drawing/2014/main" id="{5FDB0DB9-5685-ED08-2999-F4AB6479AFC8}"/>
              </a:ext>
            </a:extLst>
          </p:cNvPr>
          <p:cNvCxnSpPr>
            <a:cxnSpLocks/>
          </p:cNvCxnSpPr>
          <p:nvPr/>
        </p:nvCxnSpPr>
        <p:spPr>
          <a:xfrm flipH="1" flipV="1">
            <a:off x="7654017" y="3554770"/>
            <a:ext cx="9527" cy="984572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單箭頭接點 42">
            <a:extLst>
              <a:ext uri="{FF2B5EF4-FFF2-40B4-BE49-F238E27FC236}">
                <a16:creationId xmlns:a16="http://schemas.microsoft.com/office/drawing/2014/main" id="{02A5DB4C-3AD3-420D-D186-B1F6E8EF08CF}"/>
              </a:ext>
            </a:extLst>
          </p:cNvPr>
          <p:cNvCxnSpPr/>
          <p:nvPr/>
        </p:nvCxnSpPr>
        <p:spPr>
          <a:xfrm>
            <a:off x="7654017" y="4540704"/>
            <a:ext cx="3113315" cy="0"/>
          </a:xfrm>
          <a:prstGeom prst="straightConnector1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圖片 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072" y="2509052"/>
            <a:ext cx="1928922" cy="1205790"/>
          </a:xfrm>
          <a:prstGeom prst="rect">
            <a:avLst/>
          </a:prstGeom>
          <a:ln>
            <a:noFill/>
          </a:ln>
          <a:effectLst>
            <a:outerShdw blurRad="495300" dist="2794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EE803168-1B5F-B4D6-DCF6-AC4CE6E14923}"/>
              </a:ext>
            </a:extLst>
          </p:cNvPr>
          <p:cNvSpPr txBox="1"/>
          <p:nvPr/>
        </p:nvSpPr>
        <p:spPr>
          <a:xfrm>
            <a:off x="613998" y="2177898"/>
            <a:ext cx="5325979" cy="47089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000"/>
              </a:lnSpc>
            </a:pPr>
            <a:r>
              <a:rPr lang="zh-TW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影片拍攝現場的檔案管理至為重要，這也是為什麼現代影像團隊越來越重視</a:t>
            </a:r>
            <a:r>
              <a:rPr lang="en-US" altLang="zh-TW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 DIT (Digital Imaging Technician) </a:t>
            </a:r>
            <a:r>
              <a:rPr lang="zh-TW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的角色。 </a:t>
            </a:r>
          </a:p>
          <a:p>
            <a:pPr>
              <a:lnSpc>
                <a:spcPts val="2000"/>
              </a:lnSpc>
            </a:pPr>
            <a:endParaRPr lang="zh-TW" sz="1300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  <a:p>
            <a:pPr>
              <a:lnSpc>
                <a:spcPts val="2000"/>
              </a:lnSpc>
            </a:pPr>
            <a:r>
              <a:rPr lang="zh-TW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透過</a:t>
            </a:r>
            <a:r>
              <a:rPr lang="en-US" altLang="zh-TW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 USB 3.2 Gen 2 (10Gbps) </a:t>
            </a:r>
            <a:r>
              <a:rPr lang="zh-TW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快速將攝影機記憶卡匯入 </a:t>
            </a:r>
            <a:r>
              <a:rPr lang="en-US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TBS-h574TX</a:t>
            </a:r>
            <a:r>
              <a:rPr lang="zh-TW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並進行轉檔工作。</a:t>
            </a:r>
            <a:r>
              <a:rPr lang="en-US" altLang="zh-TW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DIT </a:t>
            </a:r>
            <a:r>
              <a:rPr lang="zh-TW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除了可保存</a:t>
            </a:r>
            <a:r>
              <a:rPr lang="en-US" altLang="zh-TW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 RAW </a:t>
            </a:r>
            <a:r>
              <a:rPr lang="zh-TW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檔，也能輕鬆將小檔分享至遠端團隊進行討論與確認，或是保存於外接式硬碟或雲端空間。</a:t>
            </a:r>
            <a:r>
              <a:rPr lang="zh-TW" sz="1300"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br>
              <a:rPr lang="zh-TW" sz="13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 </a:t>
            </a:r>
          </a:p>
          <a:p>
            <a:pPr>
              <a:lnSpc>
                <a:spcPts val="2000"/>
              </a:lnSpc>
            </a:pPr>
            <a:r>
              <a:rPr lang="en-US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TBS-h574TX</a:t>
            </a:r>
            <a:r>
              <a:rPr lang="zh-TW" altLang="en-US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 </a:t>
            </a:r>
            <a:r>
              <a:rPr lang="zh-TW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內建 </a:t>
            </a:r>
            <a:r>
              <a:rPr lang="en-US" altLang="zh-TW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HDMI™ </a:t>
            </a:r>
            <a:r>
              <a:rPr lang="zh-TW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輸出，現場人員可以立即將</a:t>
            </a:r>
            <a:r>
              <a:rPr lang="en-US" altLang="zh-TW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 NAS </a:t>
            </a:r>
            <a:r>
              <a:rPr lang="zh-TW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裡的影片播放至大螢幕觀看及確認。團隊亦能透過</a:t>
            </a:r>
            <a:r>
              <a:rPr lang="en-US" altLang="zh-TW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 Thunderbolt™ 4 </a:t>
            </a:r>
            <a:r>
              <a:rPr lang="zh-TW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現場完成初剪，大幅降低後期團隊的作業難度。 </a:t>
            </a:r>
            <a:endParaRPr lang="zh-TW" sz="13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000"/>
              </a:lnSpc>
            </a:pPr>
            <a:endParaRPr lang="zh-TW" sz="1300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  <a:p>
            <a:pPr>
              <a:lnSpc>
                <a:spcPts val="2000"/>
              </a:lnSpc>
            </a:pPr>
            <a:r>
              <a:rPr lang="zh-TW" sz="13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使用 </a:t>
            </a:r>
            <a:r>
              <a:rPr lang="en-US" altLang="zh-TW" sz="13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TBS-h574TX</a:t>
            </a:r>
            <a:r>
              <a:rPr lang="zh-TW" sz="13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，前期團隊可享以下紅利： </a:t>
            </a:r>
          </a:p>
          <a:p>
            <a:pPr>
              <a:lnSpc>
                <a:spcPts val="2000"/>
              </a:lnSpc>
              <a:buChar char="•"/>
            </a:pPr>
            <a:r>
              <a:rPr lang="zh-TW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記憶卡高速匯入</a:t>
            </a:r>
            <a:r>
              <a:rPr lang="en-US" altLang="zh-TW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 NAS </a:t>
            </a:r>
            <a:r>
              <a:rPr lang="zh-TW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過帶 </a:t>
            </a:r>
          </a:p>
          <a:p>
            <a:pPr>
              <a:lnSpc>
                <a:spcPts val="2000"/>
              </a:lnSpc>
              <a:buChar char="•"/>
            </a:pPr>
            <a:r>
              <a:rPr lang="zh-TW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小檔儲存至</a:t>
            </a:r>
            <a:r>
              <a:rPr lang="zh-TW" altLang="en-US" sz="130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 </a:t>
            </a:r>
            <a:r>
              <a:rPr lang="en-US" altLang="zh-TW" sz="1300">
                <a:solidFill>
                  <a:srgbClr val="0563C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hlinkClick r:id="rId7"/>
              </a:rPr>
              <a:t>myQNAPcloud Storage</a:t>
            </a:r>
            <a:r>
              <a:rPr lang="zh-TW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 </a:t>
            </a:r>
          </a:p>
          <a:p>
            <a:pPr>
              <a:lnSpc>
                <a:spcPts val="2000"/>
              </a:lnSpc>
              <a:buChar char="•"/>
            </a:pPr>
            <a:r>
              <a:rPr lang="zh-TW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樣片遠端存取與分享 </a:t>
            </a:r>
          </a:p>
          <a:p>
            <a:pPr>
              <a:lnSpc>
                <a:spcPts val="2000"/>
              </a:lnSpc>
              <a:buChar char="•"/>
            </a:pPr>
            <a:r>
              <a:rPr lang="en-US" altLang="zh-TW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HDMI™ </a:t>
            </a:r>
            <a:r>
              <a:rPr lang="zh-TW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現場播放 </a:t>
            </a:r>
          </a:p>
          <a:p>
            <a:pPr>
              <a:lnSpc>
                <a:spcPts val="2000"/>
              </a:lnSpc>
              <a:buChar char="•"/>
            </a:pPr>
            <a:r>
              <a:rPr lang="en-US" altLang="zh-TW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Thunderbolt™ 4 </a:t>
            </a:r>
            <a:r>
              <a:rPr lang="zh-TW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連接埠現場直連工作站初剪</a:t>
            </a:r>
          </a:p>
          <a:p>
            <a:pPr>
              <a:lnSpc>
                <a:spcPts val="2000"/>
              </a:lnSpc>
            </a:pPr>
            <a:endParaRPr lang="zh-TW">
              <a:cs typeface="Calibri"/>
            </a:endParaRPr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8E987661-94B1-6271-1428-23C4398C41A2}"/>
              </a:ext>
            </a:extLst>
          </p:cNvPr>
          <p:cNvCxnSpPr/>
          <p:nvPr/>
        </p:nvCxnSpPr>
        <p:spPr>
          <a:xfrm flipV="1">
            <a:off x="8809571" y="3834682"/>
            <a:ext cx="595182" cy="2060"/>
          </a:xfrm>
          <a:prstGeom prst="straightConnector1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圖片 7" descr="一張含有 圖形, 電子藍, 標誌, 螢幕擷取畫面 的圖片&#10;&#10;自動產生的描述">
            <a:extLst>
              <a:ext uri="{FF2B5EF4-FFF2-40B4-BE49-F238E27FC236}">
                <a16:creationId xmlns:a16="http://schemas.microsoft.com/office/drawing/2014/main" id="{D1A9E1A2-5221-A03F-1673-45D19F6AAF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5144" y="3544888"/>
            <a:ext cx="607484" cy="607484"/>
          </a:xfrm>
          <a:prstGeom prst="rect">
            <a:avLst/>
          </a:prstGeom>
        </p:spPr>
      </p:pic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8A2839E1-563E-2B50-8337-71C22C98522E}"/>
              </a:ext>
            </a:extLst>
          </p:cNvPr>
          <p:cNvCxnSpPr>
            <a:cxnSpLocks/>
          </p:cNvCxnSpPr>
          <p:nvPr/>
        </p:nvCxnSpPr>
        <p:spPr>
          <a:xfrm>
            <a:off x="9406814" y="3825857"/>
            <a:ext cx="12073" cy="1615080"/>
          </a:xfrm>
          <a:prstGeom prst="straightConnector1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214B9D2A-F0C6-4468-6AE4-F48B970F3406}"/>
              </a:ext>
            </a:extLst>
          </p:cNvPr>
          <p:cNvSpPr txBox="1"/>
          <p:nvPr/>
        </p:nvSpPr>
        <p:spPr>
          <a:xfrm>
            <a:off x="8268558" y="4163057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b="1">
                <a:latin typeface="Arial"/>
                <a:ea typeface="微軟正黑體"/>
                <a:cs typeface="Arial"/>
              </a:rPr>
              <a:t>Backup</a:t>
            </a:r>
          </a:p>
        </p:txBody>
      </p:sp>
      <p:pic>
        <p:nvPicPr>
          <p:cNvPr id="14" name="圖片 13" descr="一張含有 圖形, 字型, 螢幕擷取畫面, 標誌 的圖片&#10;&#10;自動產生的描述">
            <a:extLst>
              <a:ext uri="{FF2B5EF4-FFF2-40B4-BE49-F238E27FC236}">
                <a16:creationId xmlns:a16="http://schemas.microsoft.com/office/drawing/2014/main" id="{812280B3-8F24-E507-7331-2CA06A7B3B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62277" y="5440937"/>
            <a:ext cx="2026263" cy="1057659"/>
          </a:xfrm>
          <a:prstGeom prst="rect">
            <a:avLst/>
          </a:prstGeom>
        </p:spPr>
      </p:pic>
      <p:pic>
        <p:nvPicPr>
          <p:cNvPr id="8" name="圖片 9" descr="一張含有 文字, 室內, 電子產品, 電腦 的圖片&#10;&#10;自動產生的描述">
            <a:extLst>
              <a:ext uri="{FF2B5EF4-FFF2-40B4-BE49-F238E27FC236}">
                <a16:creationId xmlns:a16="http://schemas.microsoft.com/office/drawing/2014/main" id="{EE4405DC-C2AD-FB75-9581-D1ABE49131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81215" y="3126202"/>
            <a:ext cx="1087911" cy="711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圖片 10" descr="一張含有 網站 的圖片&#10;&#10;自動產生的描述">
            <a:extLst>
              <a:ext uri="{FF2B5EF4-FFF2-40B4-BE49-F238E27FC236}">
                <a16:creationId xmlns:a16="http://schemas.microsoft.com/office/drawing/2014/main" id="{C604EA03-8A6F-A422-31CB-5BF4470299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78566" y="2142037"/>
            <a:ext cx="1091736" cy="780943"/>
          </a:xfrm>
          <a:prstGeom prst="rect">
            <a:avLst/>
          </a:prstGeom>
        </p:spPr>
      </p:pic>
      <p:pic>
        <p:nvPicPr>
          <p:cNvPr id="16" name="圖片 15" descr="一張含有 文字, 輸出裝置, 平板顯示器, 顯示裝置 的圖片&#10;&#10;自動產生的描述">
            <a:extLst>
              <a:ext uri="{FF2B5EF4-FFF2-40B4-BE49-F238E27FC236}">
                <a16:creationId xmlns:a16="http://schemas.microsoft.com/office/drawing/2014/main" id="{6A082D2D-B840-675C-D0B8-7BCBB6EEEE5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652" y="5100478"/>
            <a:ext cx="1874848" cy="1479893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DF48F204-3985-A41F-D023-A5562844BFAE}"/>
              </a:ext>
            </a:extLst>
          </p:cNvPr>
          <p:cNvSpPr txBox="1"/>
          <p:nvPr/>
        </p:nvSpPr>
        <p:spPr>
          <a:xfrm>
            <a:off x="5661566" y="5359036"/>
            <a:ext cx="284901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透過 HDMI 4K </a:t>
            </a:r>
            <a:b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</a:b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螢幕輸出素材</a:t>
            </a:r>
          </a:p>
        </p:txBody>
      </p:sp>
      <p:pic>
        <p:nvPicPr>
          <p:cNvPr id="18" name="圖片 13" descr="一張含有 電子產品, 相機 的圖片&#10;&#10;自動產生的描述">
            <a:extLst>
              <a:ext uri="{FF2B5EF4-FFF2-40B4-BE49-F238E27FC236}">
                <a16:creationId xmlns:a16="http://schemas.microsoft.com/office/drawing/2014/main" id="{B1FC2B06-3B01-BF51-CBAD-EDE7345CB0B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19548" y="4073284"/>
            <a:ext cx="809772" cy="77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533298"/>
      </p:ext>
    </p:extLst>
  </p:cSld>
  <p:clrMapOvr>
    <a:masterClrMapping/>
  </p:clrMapOvr>
  <p:transition spd="slow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群組 44">
            <a:extLst>
              <a:ext uri="{FF2B5EF4-FFF2-40B4-BE49-F238E27FC236}">
                <a16:creationId xmlns:a16="http://schemas.microsoft.com/office/drawing/2014/main" id="{97EAFB2B-3672-FA6C-FEB1-162B57F80268}"/>
              </a:ext>
            </a:extLst>
          </p:cNvPr>
          <p:cNvGrpSpPr/>
          <p:nvPr/>
        </p:nvGrpSpPr>
        <p:grpSpPr>
          <a:xfrm>
            <a:off x="6549144" y="4802394"/>
            <a:ext cx="1028080" cy="1188485"/>
            <a:chOff x="6549144" y="4802394"/>
            <a:chExt cx="1028080" cy="1482985"/>
          </a:xfrm>
        </p:grpSpPr>
        <p:cxnSp>
          <p:nvCxnSpPr>
            <p:cNvPr id="31" name="直線單箭頭接點 30">
              <a:extLst>
                <a:ext uri="{FF2B5EF4-FFF2-40B4-BE49-F238E27FC236}">
                  <a16:creationId xmlns:a16="http://schemas.microsoft.com/office/drawing/2014/main" id="{73658B91-5E5D-DC04-C5E3-DCD1C2440406}"/>
                </a:ext>
              </a:extLst>
            </p:cNvPr>
            <p:cNvCxnSpPr>
              <a:cxnSpLocks/>
            </p:cNvCxnSpPr>
            <p:nvPr/>
          </p:nvCxnSpPr>
          <p:spPr>
            <a:xfrm>
              <a:off x="6549144" y="4829293"/>
              <a:ext cx="0" cy="1456086"/>
            </a:xfrm>
            <a:prstGeom prst="straightConnector1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單箭頭接點 29">
              <a:extLst>
                <a:ext uri="{FF2B5EF4-FFF2-40B4-BE49-F238E27FC236}">
                  <a16:creationId xmlns:a16="http://schemas.microsoft.com/office/drawing/2014/main" id="{420B81B0-9152-8661-06BD-E6B3084AF2E1}"/>
                </a:ext>
              </a:extLst>
            </p:cNvPr>
            <p:cNvCxnSpPr>
              <a:cxnSpLocks/>
            </p:cNvCxnSpPr>
            <p:nvPr/>
          </p:nvCxnSpPr>
          <p:spPr>
            <a:xfrm>
              <a:off x="7577224" y="4802394"/>
              <a:ext cx="0" cy="1456086"/>
            </a:xfrm>
            <a:prstGeom prst="straightConnector1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C06DD8A3-182F-229A-9414-168F1DEB94F8}"/>
              </a:ext>
            </a:extLst>
          </p:cNvPr>
          <p:cNvCxnSpPr>
            <a:cxnSpLocks/>
          </p:cNvCxnSpPr>
          <p:nvPr/>
        </p:nvCxnSpPr>
        <p:spPr>
          <a:xfrm>
            <a:off x="7016262" y="3429000"/>
            <a:ext cx="0" cy="1456086"/>
          </a:xfrm>
          <a:prstGeom prst="straightConnector1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Google Shape;309;p35">
            <a:extLst>
              <a:ext uri="{FF2B5EF4-FFF2-40B4-BE49-F238E27FC236}">
                <a16:creationId xmlns:a16="http://schemas.microsoft.com/office/drawing/2014/main" id="{83D51195-D706-6B2C-963E-8CD235A98A73}"/>
              </a:ext>
            </a:extLst>
          </p:cNvPr>
          <p:cNvSpPr txBox="1">
            <a:spLocks/>
          </p:cNvSpPr>
          <p:nvPr/>
        </p:nvSpPr>
        <p:spPr>
          <a:xfrm>
            <a:off x="0" y="306822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4200" b="1">
                <a:solidFill>
                  <a:srgbClr val="E1BA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TBS-h574TX </a:t>
            </a:r>
            <a:r>
              <a:rPr lang="zh-TW" altLang="en-US" sz="4200" b="1">
                <a:solidFill>
                  <a:srgbClr val="E1BA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助您實現高效協作力，</a:t>
            </a:r>
            <a:br>
              <a:rPr lang="zh-TW" altLang="en-US" sz="4200" b="1">
                <a:solidFill>
                  <a:srgbClr val="E1BA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</a:br>
            <a:r>
              <a:rPr lang="zh-TW" altLang="en-US" sz="4200" b="1">
                <a:solidFill>
                  <a:srgbClr val="E1BA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後期製作也零煩惱</a:t>
            </a:r>
            <a:endParaRPr lang="en-US" altLang="zh-TW" sz="4200" b="1">
              <a:solidFill>
                <a:srgbClr val="E1BA87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2" name="Google Shape;298;p34" hidden="1">
            <a:extLst>
              <a:ext uri="{FF2B5EF4-FFF2-40B4-BE49-F238E27FC236}">
                <a16:creationId xmlns:a16="http://schemas.microsoft.com/office/drawing/2014/main" id="{6F5A7FCE-BBFC-4561-97BA-2A559963D6AF}"/>
              </a:ext>
            </a:extLst>
          </p:cNvPr>
          <p:cNvSpPr txBox="1">
            <a:spLocks/>
          </p:cNvSpPr>
          <p:nvPr/>
        </p:nvSpPr>
        <p:spPr>
          <a:xfrm>
            <a:off x="5878134" y="7375924"/>
            <a:ext cx="8026727" cy="355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239994" marR="0" lvl="0" indent="-239994" algn="l" defTabSz="914400" rtl="0" eaLnBrk="1" fontAlgn="auto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4D088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altLang="zh-TW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12吋短機箱可支援市面上大部分的機櫃</a:t>
            </a:r>
          </a:p>
          <a:p>
            <a:pPr marL="239994" marR="0" lvl="0" indent="-239994" algn="l" defTabSz="914400" rtl="0" eaLnBrk="1" fontAlgn="auto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4D088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zh-TW" altLang="en-US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內建2埠M.2(PCIe Gen 3 x1)，可提供SSD快取，加速隨機存取的速度</a:t>
            </a:r>
            <a:endParaRPr kumimoji="0" lang="en-US" altLang="zh-TW" sz="2667" b="0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239994" marR="0" lvl="0" indent="-239994" algn="l" defTabSz="914400" rtl="0" eaLnBrk="1" fontAlgn="auto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4D088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altLang="zh-TW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PCIe Gen 3 x 8插槽，提供各式應用的高速擴充卡</a:t>
            </a:r>
          </a:p>
          <a:p>
            <a:pPr marL="239994" marR="0" lvl="0" indent="-239994" algn="l" defTabSz="914400" rtl="0" eaLnBrk="1" fontAlgn="auto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4D088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zh-CN" altLang="en-US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雙系統靈活切換配置QTS and </a:t>
            </a:r>
            <a:r>
              <a:rPr kumimoji="0" lang="en-US" sz="2667" b="0" i="0" u="none" strike="noStrike" kern="1200" cap="none" spc="0" normalizeH="0" baseline="0" noProof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Lato"/>
                <a:sym typeface="Arial" panose="020B0604020202020204" pitchFamily="34" charset="0"/>
              </a:rPr>
              <a:t>QuTS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Lato"/>
                <a:sym typeface="Arial" panose="020B0604020202020204" pitchFamily="34" charset="0"/>
              </a:rPr>
              <a:t> hero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Lato"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Lato"/>
                <a:sym typeface="Arial" panose="020B0604020202020204" pitchFamily="34" charset="0"/>
              </a:rPr>
              <a:t>  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Lato"/>
              <a:sym typeface="Arial" panose="020B0604020202020204" pitchFamily="34" charset="0"/>
            </a:endParaRPr>
          </a:p>
        </p:txBody>
      </p:sp>
      <p:pic>
        <p:nvPicPr>
          <p:cNvPr id="35" name="圖形 34" hidden="1">
            <a:extLst>
              <a:ext uri="{FF2B5EF4-FFF2-40B4-BE49-F238E27FC236}">
                <a16:creationId xmlns:a16="http://schemas.microsoft.com/office/drawing/2014/main" id="{DE332FF3-6E37-9903-DF86-08DF98EEC1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6442" t="22760" r="10955" b="29125"/>
          <a:stretch/>
        </p:blipFill>
        <p:spPr>
          <a:xfrm>
            <a:off x="5050643" y="4730026"/>
            <a:ext cx="2976763" cy="1705253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2374CAD5-725E-0DDD-38E3-E9EC4A7B8E8D}"/>
              </a:ext>
            </a:extLst>
          </p:cNvPr>
          <p:cNvSpPr txBox="1"/>
          <p:nvPr/>
        </p:nvSpPr>
        <p:spPr>
          <a:xfrm>
            <a:off x="88900" y="5666317"/>
            <a:ext cx="213995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zh-TW" altLang="en-US" sz="1000">
              <a:solidFill>
                <a:srgbClr val="FFFFFF"/>
              </a:solidFill>
              <a:latin typeface="Arial"/>
              <a:ea typeface="新細明體"/>
              <a:cs typeface="Arial"/>
            </a:endParaRPr>
          </a:p>
        </p:txBody>
      </p:sp>
      <p:pic>
        <p:nvPicPr>
          <p:cNvPr id="267" name="圖片 266" descr="一張含有 電子產品, 接收機, 控制, 立體聲 的圖片&#10;&#10;自動產生的描述">
            <a:extLst>
              <a:ext uri="{FF2B5EF4-FFF2-40B4-BE49-F238E27FC236}">
                <a16:creationId xmlns:a16="http://schemas.microsoft.com/office/drawing/2014/main" id="{2DE08FBF-7DB0-1D5D-54C3-A546A59D23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5529" b="24886"/>
          <a:stretch/>
        </p:blipFill>
        <p:spPr>
          <a:xfrm>
            <a:off x="6092374" y="4539342"/>
            <a:ext cx="1925444" cy="596862"/>
          </a:xfrm>
          <a:prstGeom prst="rect">
            <a:avLst/>
          </a:prstGeom>
        </p:spPr>
      </p:pic>
      <p:sp>
        <p:nvSpPr>
          <p:cNvPr id="269" name="文字方塊 268">
            <a:extLst>
              <a:ext uri="{FF2B5EF4-FFF2-40B4-BE49-F238E27FC236}">
                <a16:creationId xmlns:a16="http://schemas.microsoft.com/office/drawing/2014/main" id="{A9467827-537E-B662-5B13-A46611F30C71}"/>
              </a:ext>
            </a:extLst>
          </p:cNvPr>
          <p:cNvSpPr txBox="1"/>
          <p:nvPr/>
        </p:nvSpPr>
        <p:spPr>
          <a:xfrm>
            <a:off x="8006082" y="4612984"/>
            <a:ext cx="218906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sz="1400" b="1">
                <a:latin typeface="微軟正黑體"/>
                <a:ea typeface="微軟正黑體"/>
                <a:cs typeface="Arial"/>
              </a:rPr>
              <a:t>QSW </a:t>
            </a:r>
            <a:r>
              <a:rPr lang="en-US" altLang="zh-TW" sz="1400" b="1">
                <a:latin typeface="微軟正黑體"/>
                <a:ea typeface="微軟正黑體"/>
                <a:cs typeface="Arial"/>
              </a:rPr>
              <a:t>10GbE</a:t>
            </a:r>
            <a:r>
              <a:rPr lang="zh-TW" sz="1400" b="1">
                <a:latin typeface="微軟正黑體"/>
                <a:ea typeface="微軟正黑體"/>
                <a:cs typeface="Arial"/>
              </a:rPr>
              <a:t> </a:t>
            </a:r>
            <a:br>
              <a:rPr lang="en-US" altLang="zh-TW" sz="1400" b="1">
                <a:latin typeface="微軟正黑體"/>
                <a:ea typeface="微軟正黑體"/>
                <a:cs typeface="Arial"/>
              </a:rPr>
            </a:br>
            <a:r>
              <a:rPr lang="zh-TW" altLang="en-US" sz="1400" b="1">
                <a:latin typeface="微軟正黑體"/>
                <a:ea typeface="微軟正黑體"/>
                <a:cs typeface="Arial"/>
              </a:rPr>
              <a:t>網路交換器</a:t>
            </a:r>
            <a:endParaRPr lang="zh-TW" sz="1400" b="1">
              <a:latin typeface="微軟正黑體"/>
              <a:ea typeface="微軟正黑體"/>
              <a:cs typeface="Calibri"/>
            </a:endParaRPr>
          </a:p>
        </p:txBody>
      </p:sp>
      <p:sp>
        <p:nvSpPr>
          <p:cNvPr id="274" name="文字方塊 273">
            <a:extLst>
              <a:ext uri="{FF2B5EF4-FFF2-40B4-BE49-F238E27FC236}">
                <a16:creationId xmlns:a16="http://schemas.microsoft.com/office/drawing/2014/main" id="{B5FF4C50-0707-F63A-483C-F41E86E469EF}"/>
              </a:ext>
            </a:extLst>
          </p:cNvPr>
          <p:cNvSpPr txBox="1"/>
          <p:nvPr/>
        </p:nvSpPr>
        <p:spPr>
          <a:xfrm>
            <a:off x="7628362" y="6360251"/>
            <a:ext cx="51511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400" b="1">
                <a:latin typeface="微軟正黑體"/>
                <a:ea typeface="微軟正黑體"/>
                <a:cs typeface="Arial"/>
              </a:rPr>
              <a:t>P</a:t>
            </a:r>
            <a:r>
              <a:rPr lang="zh-TW" sz="1400" b="1">
                <a:latin typeface="微軟正黑體"/>
                <a:ea typeface="微軟正黑體"/>
                <a:cs typeface="Arial"/>
              </a:rPr>
              <a:t>C</a:t>
            </a:r>
            <a:endParaRPr lang="zh-TW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1D1EC89-FF19-B33F-3317-824AD66820CE}"/>
              </a:ext>
            </a:extLst>
          </p:cNvPr>
          <p:cNvSpPr txBox="1"/>
          <p:nvPr/>
        </p:nvSpPr>
        <p:spPr>
          <a:xfrm>
            <a:off x="6523826" y="2428605"/>
            <a:ext cx="1301414" cy="3170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altLang="zh-TW" sz="1400" b="1">
                <a:latin typeface="微軟正黑體"/>
                <a:ea typeface="微軟正黑體"/>
                <a:cs typeface="Calibri"/>
              </a:rPr>
              <a:t>TBS-h574TX</a:t>
            </a:r>
            <a:endParaRPr lang="zh-TW" altLang="en-US" sz="14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FF7D986E-0960-944F-BB3F-C37D2BFA5E91}"/>
              </a:ext>
            </a:extLst>
          </p:cNvPr>
          <p:cNvSpPr txBox="1"/>
          <p:nvPr/>
        </p:nvSpPr>
        <p:spPr>
          <a:xfrm>
            <a:off x="10049860" y="4829293"/>
            <a:ext cx="190637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將成品檔案保存於 </a:t>
            </a:r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USB 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外接 </a:t>
            </a:r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DAS</a:t>
            </a:r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68B58FFA-5A84-C02B-A0FD-CCE637BC02EF}"/>
              </a:ext>
            </a:extLst>
          </p:cNvPr>
          <p:cNvGrpSpPr/>
          <p:nvPr/>
        </p:nvGrpSpPr>
        <p:grpSpPr>
          <a:xfrm>
            <a:off x="8117221" y="2805425"/>
            <a:ext cx="2748084" cy="581393"/>
            <a:chOff x="8448675" y="2805425"/>
            <a:chExt cx="2416629" cy="581393"/>
          </a:xfrm>
        </p:grpSpPr>
        <p:cxnSp>
          <p:nvCxnSpPr>
            <p:cNvPr id="8" name="直線單箭頭接點 7">
              <a:extLst>
                <a:ext uri="{FF2B5EF4-FFF2-40B4-BE49-F238E27FC236}">
                  <a16:creationId xmlns:a16="http://schemas.microsoft.com/office/drawing/2014/main" id="{7C1D377B-817F-3E56-745C-1FBB963B902C}"/>
                </a:ext>
              </a:extLst>
            </p:cNvPr>
            <p:cNvCxnSpPr/>
            <p:nvPr/>
          </p:nvCxnSpPr>
          <p:spPr>
            <a:xfrm flipH="1" flipV="1">
              <a:off x="8448675" y="3375933"/>
              <a:ext cx="2416629" cy="10885"/>
            </a:xfrm>
            <a:prstGeom prst="straightConnector1">
              <a:avLst/>
            </a:prstGeom>
            <a:ln w="25400">
              <a:solidFill>
                <a:srgbClr val="293FE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單箭頭接點 8">
              <a:extLst>
                <a:ext uri="{FF2B5EF4-FFF2-40B4-BE49-F238E27FC236}">
                  <a16:creationId xmlns:a16="http://schemas.microsoft.com/office/drawing/2014/main" id="{D7AECED5-1F15-1B80-FCA5-542E8284285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48675" y="2805425"/>
              <a:ext cx="2416629" cy="10885"/>
            </a:xfrm>
            <a:prstGeom prst="straightConnector1">
              <a:avLst/>
            </a:prstGeom>
            <a:ln w="25400">
              <a:solidFill>
                <a:srgbClr val="293FE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文字方塊 9">
            <a:extLst>
              <a:ext uri="{FF2B5EF4-FFF2-40B4-BE49-F238E27FC236}">
                <a16:creationId xmlns:a16="http://schemas.microsoft.com/office/drawing/2014/main" id="{652D5034-97C1-2AB8-BE2A-00A30174914F}"/>
              </a:ext>
            </a:extLst>
          </p:cNvPr>
          <p:cNvSpPr txBox="1"/>
          <p:nvPr/>
        </p:nvSpPr>
        <p:spPr>
          <a:xfrm>
            <a:off x="8049252" y="2252052"/>
            <a:ext cx="236777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Thunderbolt™ 4 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連接埠提供 </a:t>
            </a:r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Mac 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電腦直連</a:t>
            </a:r>
          </a:p>
        </p:txBody>
      </p:sp>
      <p:pic>
        <p:nvPicPr>
          <p:cNvPr id="11" name="圖片 17" descr="一張含有 文字, 簽名、標誌 的圖片&#10;&#10;自動產生的描述">
            <a:extLst>
              <a:ext uri="{FF2B5EF4-FFF2-40B4-BE49-F238E27FC236}">
                <a16:creationId xmlns:a16="http://schemas.microsoft.com/office/drawing/2014/main" id="{738983EA-3D46-F71D-0805-D92E98A3D5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4636" y="2902588"/>
            <a:ext cx="342477" cy="413094"/>
          </a:xfrm>
          <a:prstGeom prst="rect">
            <a:avLst/>
          </a:prstGeom>
        </p:spPr>
      </p:pic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C5CF6D63-E767-CE99-8EA6-48B1E94A49CA}"/>
              </a:ext>
            </a:extLst>
          </p:cNvPr>
          <p:cNvCxnSpPr>
            <a:cxnSpLocks/>
          </p:cNvCxnSpPr>
          <p:nvPr/>
        </p:nvCxnSpPr>
        <p:spPr>
          <a:xfrm flipV="1">
            <a:off x="7663544" y="3642088"/>
            <a:ext cx="0" cy="897254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C961A7E2-EA17-6DA7-9308-DE0B9F3EDE6F}"/>
              </a:ext>
            </a:extLst>
          </p:cNvPr>
          <p:cNvCxnSpPr/>
          <p:nvPr/>
        </p:nvCxnSpPr>
        <p:spPr>
          <a:xfrm>
            <a:off x="7654017" y="4540704"/>
            <a:ext cx="3113315" cy="0"/>
          </a:xfrm>
          <a:prstGeom prst="straightConnector1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圖片 13">
            <a:extLst>
              <a:ext uri="{FF2B5EF4-FFF2-40B4-BE49-F238E27FC236}">
                <a16:creationId xmlns:a16="http://schemas.microsoft.com/office/drawing/2014/main" id="{6244C2B6-B821-F347-F4B8-047A2BFB6A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072" y="2638371"/>
            <a:ext cx="1928922" cy="1205790"/>
          </a:xfrm>
          <a:prstGeom prst="rect">
            <a:avLst/>
          </a:prstGeom>
          <a:ln>
            <a:noFill/>
          </a:ln>
          <a:effectLst>
            <a:outerShdw blurRad="495300" dist="2794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圖片 9" descr="一張含有 文字, 室內, 電子產品, 電腦 的圖片&#10;&#10;自動產生的描述">
            <a:extLst>
              <a:ext uri="{FF2B5EF4-FFF2-40B4-BE49-F238E27FC236}">
                <a16:creationId xmlns:a16="http://schemas.microsoft.com/office/drawing/2014/main" id="{8367604C-5D4D-80BC-A18A-FEDA4C4275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81215" y="3126202"/>
            <a:ext cx="1087911" cy="711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圖片 10" descr="一張含有 網站 的圖片&#10;&#10;自動產生的描述">
            <a:extLst>
              <a:ext uri="{FF2B5EF4-FFF2-40B4-BE49-F238E27FC236}">
                <a16:creationId xmlns:a16="http://schemas.microsoft.com/office/drawing/2014/main" id="{58C06111-B77B-A57E-8308-78313CF447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78566" y="2142037"/>
            <a:ext cx="1091736" cy="780943"/>
          </a:xfrm>
          <a:prstGeom prst="rect">
            <a:avLst/>
          </a:prstGeom>
        </p:spPr>
      </p:pic>
      <p:pic>
        <p:nvPicPr>
          <p:cNvPr id="28" name="圖片 27" descr="一張含有 電子產品, 電子裝置, 電腦 的圖片&#10;&#10;自動產生的描述">
            <a:extLst>
              <a:ext uri="{FF2B5EF4-FFF2-40B4-BE49-F238E27FC236}">
                <a16:creationId xmlns:a16="http://schemas.microsoft.com/office/drawing/2014/main" id="{3B71F3C0-E688-366F-6DE4-B1BD8F1953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55788" y="3951808"/>
            <a:ext cx="1349298" cy="850586"/>
          </a:xfrm>
          <a:prstGeom prst="rect">
            <a:avLst/>
          </a:prstGeom>
        </p:spPr>
      </p:pic>
      <p:sp>
        <p:nvSpPr>
          <p:cNvPr id="32" name="文字方塊 31">
            <a:extLst>
              <a:ext uri="{FF2B5EF4-FFF2-40B4-BE49-F238E27FC236}">
                <a16:creationId xmlns:a16="http://schemas.microsoft.com/office/drawing/2014/main" id="{9CAC8789-DECB-B9CA-552C-A602565D16CF}"/>
              </a:ext>
            </a:extLst>
          </p:cNvPr>
          <p:cNvSpPr txBox="1"/>
          <p:nvPr/>
        </p:nvSpPr>
        <p:spPr>
          <a:xfrm>
            <a:off x="613999" y="2177898"/>
            <a:ext cx="5061470" cy="42919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200"/>
              </a:lnSpc>
            </a:pPr>
            <a:r>
              <a:rPr lang="en-US" altLang="zh-TW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NAS </a:t>
            </a:r>
            <a:r>
              <a:rPr lang="zh-TW" altLang="en-US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與 </a:t>
            </a:r>
            <a:r>
              <a:rPr lang="en-US" altLang="zh-TW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DAS </a:t>
            </a:r>
            <a:r>
              <a:rPr lang="zh-TW" altLang="en-US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最大的差異，在於共享協作的能力。</a:t>
            </a:r>
          </a:p>
          <a:p>
            <a:pPr>
              <a:lnSpc>
                <a:spcPts val="2200"/>
              </a:lnSpc>
            </a:pPr>
            <a:r>
              <a:rPr lang="en-US" altLang="zh-TW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TBS-h574TX </a:t>
            </a:r>
            <a:r>
              <a:rPr lang="zh-TW" altLang="en-US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可透過 </a:t>
            </a:r>
            <a:r>
              <a:rPr lang="en-US" altLang="zh-TW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Thunderbolt™ 4</a:t>
            </a:r>
            <a:r>
              <a:rPr lang="zh-TW" altLang="en-US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、</a:t>
            </a:r>
            <a:r>
              <a:rPr lang="en-US" altLang="zh-TW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10GbE </a:t>
            </a:r>
            <a:r>
              <a:rPr lang="zh-TW" altLang="en-US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網路埠，讓後期多人工作團隊可以在線剪輯存在於 </a:t>
            </a:r>
            <a:r>
              <a:rPr lang="en-US" altLang="zh-TW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NAS </a:t>
            </a:r>
            <a:r>
              <a:rPr lang="zh-TW" altLang="en-US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的檔案，免去大型檔案搬遷耗時的困擾。</a:t>
            </a:r>
          </a:p>
          <a:p>
            <a:pPr>
              <a:lnSpc>
                <a:spcPts val="2200"/>
              </a:lnSpc>
            </a:pPr>
            <a:endParaRPr lang="zh-TW" altLang="en-US" sz="1300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  <a:p>
            <a:pPr>
              <a:lnSpc>
                <a:spcPts val="2200"/>
              </a:lnSpc>
            </a:pPr>
            <a:r>
              <a:rPr lang="zh-TW" altLang="en-US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在 </a:t>
            </a:r>
            <a:r>
              <a:rPr lang="en-US" altLang="zh-TW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TBS-h574TX </a:t>
            </a:r>
            <a:r>
              <a:rPr lang="zh-TW" altLang="en-US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上完成當前任務的影像編輯，並將成品檔案保存於 </a:t>
            </a:r>
            <a:r>
              <a:rPr lang="en-US" altLang="zh-TW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USB </a:t>
            </a:r>
            <a:r>
              <a:rPr lang="zh-TW" altLang="en-US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外接 </a:t>
            </a:r>
            <a:r>
              <a:rPr lang="en-US" altLang="zh-TW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DAS (</a:t>
            </a:r>
            <a:r>
              <a:rPr lang="zh-TW" altLang="en-US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例如 </a:t>
            </a:r>
            <a:r>
              <a:rPr lang="en-US" altLang="zh-TW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TR-004) </a:t>
            </a:r>
            <a:r>
              <a:rPr lang="zh-TW" altLang="en-US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中，讓儲存空間保持充裕狀態，以迎接下一個專案！</a:t>
            </a:r>
          </a:p>
          <a:p>
            <a:pPr>
              <a:lnSpc>
                <a:spcPts val="2200"/>
              </a:lnSpc>
            </a:pPr>
            <a:br>
              <a:rPr lang="zh-TW" altLang="en-US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</a:br>
            <a:r>
              <a:rPr lang="zh-TW" altLang="en-US" sz="13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使用 </a:t>
            </a:r>
            <a:r>
              <a:rPr lang="en-US" altLang="zh-TW" sz="13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TBS-h574TX </a:t>
            </a:r>
            <a:r>
              <a:rPr lang="zh-TW" altLang="en-US" sz="13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上，後期團隊可享以下紅利：</a:t>
            </a:r>
          </a:p>
          <a:p>
            <a:pPr marL="285750" indent="-285750">
              <a:lnSpc>
                <a:spcPts val="2200"/>
              </a:lnSpc>
              <a:buSzPct val="80000"/>
              <a:buFont typeface="Wingdings" panose="05000000000000000000" pitchFamily="2" charset="2"/>
              <a:buChar char="l"/>
            </a:pPr>
            <a:r>
              <a:rPr lang="en-US" altLang="zh-TW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Thunderbolt™ 4 </a:t>
            </a:r>
            <a:r>
              <a:rPr lang="zh-TW" altLang="en-US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連接埠提供 </a:t>
            </a:r>
            <a:r>
              <a:rPr lang="en-US" altLang="zh-TW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Mac® </a:t>
            </a:r>
            <a:r>
              <a:rPr lang="zh-TW" altLang="en-US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電腦直連</a:t>
            </a:r>
          </a:p>
          <a:p>
            <a:pPr marL="285750" indent="-285750">
              <a:lnSpc>
                <a:spcPts val="2200"/>
              </a:lnSpc>
              <a:buSzPct val="80000"/>
              <a:buFont typeface="Wingdings" panose="05000000000000000000" pitchFamily="2" charset="2"/>
              <a:buChar char="l"/>
            </a:pPr>
            <a:r>
              <a:rPr lang="en-US" altLang="zh-TW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10GbE </a:t>
            </a:r>
            <a:r>
              <a:rPr lang="zh-TW" altLang="en-US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與 </a:t>
            </a:r>
            <a:r>
              <a:rPr lang="en-US" altLang="zh-TW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2.5GbE </a:t>
            </a:r>
            <a:r>
              <a:rPr lang="zh-TW" altLang="en-US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網路提供 </a:t>
            </a:r>
            <a:r>
              <a:rPr lang="en-US" altLang="zh-TW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Windows® </a:t>
            </a:r>
            <a:r>
              <a:rPr lang="zh-TW" altLang="en-US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電腦直連</a:t>
            </a:r>
          </a:p>
          <a:p>
            <a:pPr marL="285750" indent="-285750">
              <a:lnSpc>
                <a:spcPts val="2200"/>
              </a:lnSpc>
              <a:buSzPct val="80000"/>
              <a:buFont typeface="Wingdings" panose="05000000000000000000" pitchFamily="2" charset="2"/>
              <a:buChar char="l"/>
            </a:pPr>
            <a:r>
              <a:rPr lang="en-US" altLang="zh-TW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USB 3.2 Gen 2 </a:t>
            </a:r>
            <a:r>
              <a:rPr lang="zh-TW" altLang="en-US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高速的資料傳輸速度，擴充外接式儲存裝置 </a:t>
            </a:r>
            <a:r>
              <a:rPr lang="en-US" altLang="zh-TW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DAS </a:t>
            </a:r>
            <a:r>
              <a:rPr lang="zh-TW" altLang="en-US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保存巨量創意</a:t>
            </a:r>
          </a:p>
          <a:p>
            <a:pPr>
              <a:lnSpc>
                <a:spcPts val="2200"/>
              </a:lnSpc>
            </a:pPr>
            <a:endParaRPr lang="zh-TW" altLang="en-US" sz="1300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pic>
        <p:nvPicPr>
          <p:cNvPr id="42" name="圖片 41" descr="一張含有 螢幕, 電子裝置, 輸出裝置, 電腦 的圖片&#10;&#10;自動產生的描述">
            <a:extLst>
              <a:ext uri="{FF2B5EF4-FFF2-40B4-BE49-F238E27FC236}">
                <a16:creationId xmlns:a16="http://schemas.microsoft.com/office/drawing/2014/main" id="{5F064429-E539-163F-5769-9445CF503DC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539" y="5646499"/>
            <a:ext cx="1069210" cy="634441"/>
          </a:xfrm>
          <a:prstGeom prst="rect">
            <a:avLst/>
          </a:prstGeom>
        </p:spPr>
      </p:pic>
      <p:pic>
        <p:nvPicPr>
          <p:cNvPr id="44" name="圖片 43" descr="一張含有 螢幕, 電子裝置, 輸出裝置, 電腦 的圖片&#10;&#10;自動產生的描述">
            <a:extLst>
              <a:ext uri="{FF2B5EF4-FFF2-40B4-BE49-F238E27FC236}">
                <a16:creationId xmlns:a16="http://schemas.microsoft.com/office/drawing/2014/main" id="{BDCBC701-8B71-AAD6-7EB7-CB2D4DA1D8E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494" y="5646498"/>
            <a:ext cx="1069210" cy="634441"/>
          </a:xfrm>
          <a:prstGeom prst="rect">
            <a:avLst/>
          </a:prstGeom>
        </p:spPr>
      </p:pic>
      <p:sp>
        <p:nvSpPr>
          <p:cNvPr id="46" name="文字方塊 45">
            <a:extLst>
              <a:ext uri="{FF2B5EF4-FFF2-40B4-BE49-F238E27FC236}">
                <a16:creationId xmlns:a16="http://schemas.microsoft.com/office/drawing/2014/main" id="{1F9C422A-5889-2FEC-37E5-958ECE0BA2B2}"/>
              </a:ext>
            </a:extLst>
          </p:cNvPr>
          <p:cNvSpPr txBox="1"/>
          <p:nvPr/>
        </p:nvSpPr>
        <p:spPr>
          <a:xfrm>
            <a:off x="6266271" y="6360250"/>
            <a:ext cx="51511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400" b="1">
                <a:latin typeface="微軟正黑體"/>
                <a:ea typeface="微軟正黑體"/>
                <a:cs typeface="Arial"/>
              </a:rPr>
              <a:t>P</a:t>
            </a:r>
            <a:r>
              <a:rPr lang="zh-TW" sz="1400" b="1">
                <a:latin typeface="微軟正黑體"/>
                <a:ea typeface="微軟正黑體"/>
                <a:cs typeface="Arial"/>
              </a:rPr>
              <a:t>C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010139542"/>
      </p:ext>
    </p:extLst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人員, 室內, 天花板 的圖片&#10;&#10;自動產生的描述">
            <a:extLst>
              <a:ext uri="{FF2B5EF4-FFF2-40B4-BE49-F238E27FC236}">
                <a16:creationId xmlns:a16="http://schemas.microsoft.com/office/drawing/2014/main" id="{B292D49D-9718-D363-9F58-1F83D0D5C0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" t="4277" r="16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F642F55-E6A9-0CE4-EE90-1F34B5770E4E}"/>
              </a:ext>
            </a:extLst>
          </p:cNvPr>
          <p:cNvSpPr/>
          <p:nvPr/>
        </p:nvSpPr>
        <p:spPr>
          <a:xfrm rot="10800000">
            <a:off x="-1" y="-430"/>
            <a:ext cx="12192000" cy="4300056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矩形 1"/>
          <p:cNvSpPr/>
          <p:nvPr/>
        </p:nvSpPr>
        <p:spPr>
          <a:xfrm>
            <a:off x="894080" y="625498"/>
            <a:ext cx="1040384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6600" b="1" baseline="30000">
                <a:solidFill>
                  <a:srgbClr val="E1BA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隨著影音市場的快速成長，儲存設備也要跟上不斷增長的資料傳輸率</a:t>
            </a:r>
          </a:p>
        </p:txBody>
      </p:sp>
      <p:graphicFrame>
        <p:nvGraphicFramePr>
          <p:cNvPr id="4" name="表格 2">
            <a:extLst>
              <a:ext uri="{FF2B5EF4-FFF2-40B4-BE49-F238E27FC236}">
                <a16:creationId xmlns:a16="http://schemas.microsoft.com/office/drawing/2014/main" id="{BE3344B6-5783-4A17-B2E1-BD50E497AD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5186905"/>
              </p:ext>
            </p:extLst>
          </p:nvPr>
        </p:nvGraphicFramePr>
        <p:xfrm>
          <a:off x="505840" y="2488347"/>
          <a:ext cx="6108970" cy="3382243"/>
        </p:xfrm>
        <a:graphic>
          <a:graphicData uri="http://schemas.openxmlformats.org/drawingml/2006/table">
            <a:tbl>
              <a:tblPr firstRow="1" bandRow="1">
                <a:effectLst>
                  <a:outerShdw blurRad="279400" dist="393700" dir="5400000" sx="96000" sy="96000" algn="t" rotWithShape="0">
                    <a:prstClr val="black">
                      <a:alpha val="54000"/>
                    </a:prstClr>
                  </a:outerShdw>
                </a:effectLst>
                <a:tableStyleId>{5C22544A-7EE6-4342-B048-85BDC9FD1C3A}</a:tableStyleId>
              </a:tblPr>
              <a:tblGrid>
                <a:gridCol w="2480551">
                  <a:extLst>
                    <a:ext uri="{9D8B030D-6E8A-4147-A177-3AD203B41FA5}">
                      <a16:colId xmlns:a16="http://schemas.microsoft.com/office/drawing/2014/main" val="1611152212"/>
                    </a:ext>
                  </a:extLst>
                </a:gridCol>
                <a:gridCol w="1906622">
                  <a:extLst>
                    <a:ext uri="{9D8B030D-6E8A-4147-A177-3AD203B41FA5}">
                      <a16:colId xmlns:a16="http://schemas.microsoft.com/office/drawing/2014/main" val="3086726967"/>
                    </a:ext>
                  </a:extLst>
                </a:gridCol>
                <a:gridCol w="1721797">
                  <a:extLst>
                    <a:ext uri="{9D8B030D-6E8A-4147-A177-3AD203B41FA5}">
                      <a16:colId xmlns:a16="http://schemas.microsoft.com/office/drawing/2014/main" val="3910095801"/>
                    </a:ext>
                  </a:extLst>
                </a:gridCol>
              </a:tblGrid>
              <a:tr h="501004">
                <a:tc>
                  <a:txBody>
                    <a:bodyPr/>
                    <a:lstStyle/>
                    <a:p>
                      <a:endParaRPr lang="zh-TW" altLang="en-US">
                        <a:solidFill>
                          <a:srgbClr val="FE4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82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FF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傳輸率</a:t>
                      </a:r>
                      <a:endParaRPr lang="en-US" altLang="zh-TW" sz="1800" b="1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D82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82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FF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800" b="1" kern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檔案大小</a:t>
                      </a:r>
                      <a:endParaRPr lang="zh-TW" altLang="zh-TW" sz="1800" b="1" kern="12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D82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FF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7753678"/>
                  </a:ext>
                </a:extLst>
              </a:tr>
              <a:tr h="381230">
                <a:tc>
                  <a:txBody>
                    <a:bodyPr/>
                    <a:lstStyle/>
                    <a:p>
                      <a:pPr marL="0" marR="0" indent="0" algn="ctr"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f-ZA" altLang="zh-TW" sz="1400" spc="0" baseline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HD 1080P (ProRes 422)</a:t>
                      </a:r>
                      <a:endParaRPr lang="af-ZA" altLang="zh-TW" sz="14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82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f-ZA" altLang="zh-TW" sz="1500" spc="0" baseline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220 Mb/s</a:t>
                      </a:r>
                      <a:endParaRPr lang="af-ZA" altLang="zh-TW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D82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82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f-ZA" altLang="zh-TW" sz="1500" spc="0" baseline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90 GB/hr</a:t>
                      </a:r>
                      <a:endParaRPr lang="af-ZA" altLang="zh-TW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D82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692072"/>
                  </a:ext>
                </a:extLst>
              </a:tr>
              <a:tr h="434875">
                <a:tc>
                  <a:txBody>
                    <a:bodyPr/>
                    <a:lstStyle/>
                    <a:p>
                      <a:pPr marL="0" marR="0" indent="0" algn="ctr"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f-ZA" altLang="zh-TW" sz="1400" spc="0" baseline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4K (ProRes 422)</a:t>
                      </a:r>
                      <a:endParaRPr lang="af-ZA" altLang="zh-TW" sz="14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82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f-ZA" altLang="zh-TW" sz="1500" spc="0" baseline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630 Mb/s</a:t>
                      </a:r>
                      <a:endParaRPr lang="af-ZA" altLang="zh-TW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D82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82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f-ZA" altLang="zh-TW" sz="1500" spc="0" baseline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300 GB/hr</a:t>
                      </a:r>
                      <a:endParaRPr lang="af-ZA" altLang="zh-TW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D82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9511678"/>
                  </a:ext>
                </a:extLst>
              </a:tr>
              <a:tr h="411431">
                <a:tc>
                  <a:txBody>
                    <a:bodyPr/>
                    <a:lstStyle/>
                    <a:p>
                      <a:pPr marL="0" marR="0" indent="0" algn="ctr"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f-ZA" altLang="zh-TW" sz="1400" spc="0" baseline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BlackMagic 4K</a:t>
                      </a:r>
                      <a:endParaRPr lang="af-ZA" altLang="zh-TW" sz="14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82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f-ZA" altLang="zh-TW" sz="1500" spc="0" baseline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1.4 Gb/s</a:t>
                      </a:r>
                      <a:endParaRPr lang="af-ZA" altLang="zh-TW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D82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82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f-ZA" altLang="zh-TW" sz="1500" spc="0" baseline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630 GB/hr</a:t>
                      </a:r>
                      <a:endParaRPr lang="af-ZA" altLang="zh-TW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D82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1326405"/>
                  </a:ext>
                </a:extLst>
              </a:tr>
              <a:tr h="428017">
                <a:tc>
                  <a:txBody>
                    <a:bodyPr/>
                    <a:lstStyle/>
                    <a:p>
                      <a:pPr marL="0" marR="0" indent="0" algn="ctr"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f-ZA" altLang="zh-TW" sz="1400" spc="0" baseline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Canon 4K</a:t>
                      </a:r>
                      <a:endParaRPr lang="af-ZA" altLang="zh-TW" sz="14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82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f-ZA" altLang="zh-TW" sz="1500" spc="0" baseline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2.3 Gb/s</a:t>
                      </a:r>
                      <a:endParaRPr lang="af-ZA" altLang="zh-TW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D82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82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f-ZA" altLang="zh-TW" sz="1500" spc="0" baseline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 TB/hr</a:t>
                      </a:r>
                      <a:endParaRPr lang="af-ZA" altLang="zh-TW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D82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2426106"/>
                  </a:ext>
                </a:extLst>
              </a:tr>
              <a:tr h="408562">
                <a:tc>
                  <a:txBody>
                    <a:bodyPr/>
                    <a:lstStyle/>
                    <a:p>
                      <a:pPr marL="0" marR="0" indent="0" algn="ctr"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f-ZA" altLang="zh-TW" sz="1400" spc="0" baseline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Phantom Flex 4K</a:t>
                      </a:r>
                      <a:endParaRPr lang="af-ZA" altLang="zh-TW" sz="14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82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f-ZA" altLang="zh-TW" sz="1500" spc="0" baseline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2.3 Gb/s</a:t>
                      </a:r>
                      <a:endParaRPr lang="af-ZA" altLang="zh-TW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D82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82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f-ZA" altLang="zh-TW" sz="1500" spc="0" baseline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 TB/hr</a:t>
                      </a:r>
                      <a:endParaRPr lang="af-ZA" altLang="zh-TW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D82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0601936"/>
                  </a:ext>
                </a:extLst>
              </a:tr>
              <a:tr h="398834">
                <a:tc>
                  <a:txBody>
                    <a:bodyPr/>
                    <a:lstStyle/>
                    <a:p>
                      <a:pPr marL="0" marR="0" indent="0" algn="ctr"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f-ZA" altLang="zh-TW" sz="1400" spc="0" baseline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Red 8K</a:t>
                      </a:r>
                      <a:endParaRPr lang="af-ZA" altLang="zh-TW" sz="14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82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f-ZA" altLang="zh-TW" sz="1500" spc="0" baseline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2.4 Gb/s</a:t>
                      </a:r>
                      <a:endParaRPr lang="af-ZA" altLang="zh-TW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D82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82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f-ZA" altLang="zh-TW" sz="1500" spc="0" baseline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1.1 TB/hr</a:t>
                      </a:r>
                      <a:endParaRPr lang="af-ZA" altLang="zh-TW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D82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489697"/>
                  </a:ext>
                </a:extLst>
              </a:tr>
              <a:tr h="418290">
                <a:tc>
                  <a:txBody>
                    <a:bodyPr/>
                    <a:lstStyle/>
                    <a:p>
                      <a:pPr marL="0" marR="0" indent="0" algn="ctr"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f-ZA" altLang="zh-TW" sz="1400" spc="0" baseline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ARRI Alexa 6.5K</a:t>
                      </a:r>
                      <a:r>
                        <a:rPr lang="af-ZA" sz="1400" spc="0" baseline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RAW</a:t>
                      </a:r>
                      <a:endParaRPr lang="af-ZA" altLang="zh-TW" sz="14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82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29FF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f-ZA" altLang="zh-TW" sz="1500" spc="0" baseline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7.3 Gb/s</a:t>
                      </a:r>
                      <a:endParaRPr lang="af-ZA" altLang="zh-TW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D82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82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29FF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f-ZA" altLang="zh-TW" sz="1500" spc="0" baseline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3.3 TB/hr</a:t>
                      </a:r>
                      <a:endParaRPr lang="af-ZA" altLang="zh-TW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D82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29FF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44138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1147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>
            <a:extLst>
              <a:ext uri="{FF2B5EF4-FFF2-40B4-BE49-F238E27FC236}">
                <a16:creationId xmlns:a16="http://schemas.microsoft.com/office/drawing/2014/main" id="{43944BF3-10A4-F174-3AB4-2FBA88F343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620" y="2443561"/>
            <a:ext cx="1928922" cy="1205790"/>
          </a:xfrm>
          <a:prstGeom prst="rect">
            <a:avLst/>
          </a:prstGeom>
          <a:ln>
            <a:noFill/>
          </a:ln>
          <a:effectLst>
            <a:outerShdw blurRad="495300" dist="2794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Google Shape;298;p34" hidden="1">
            <a:extLst>
              <a:ext uri="{FF2B5EF4-FFF2-40B4-BE49-F238E27FC236}">
                <a16:creationId xmlns:a16="http://schemas.microsoft.com/office/drawing/2014/main" id="{6F5A7FCE-BBFC-4561-97BA-2A559963D6AF}"/>
              </a:ext>
            </a:extLst>
          </p:cNvPr>
          <p:cNvSpPr txBox="1">
            <a:spLocks/>
          </p:cNvSpPr>
          <p:nvPr/>
        </p:nvSpPr>
        <p:spPr>
          <a:xfrm>
            <a:off x="5878134" y="7375924"/>
            <a:ext cx="8026727" cy="355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239994" marR="0" lvl="0" indent="-239994" algn="l" defTabSz="914400" rtl="0" eaLnBrk="1" fontAlgn="auto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4D088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altLang="zh-TW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12吋短機箱可支援市面上大部分的機櫃</a:t>
            </a:r>
          </a:p>
          <a:p>
            <a:pPr marL="239994" marR="0" lvl="0" indent="-239994" algn="l" defTabSz="914400" rtl="0" eaLnBrk="1" fontAlgn="auto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4D088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zh-TW" altLang="en-US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內建2埠M.2(PCIe Gen 3 x1)，可提供SSD快取，加速隨機存取的速度</a:t>
            </a:r>
            <a:endParaRPr kumimoji="0" lang="en-US" altLang="zh-TW" sz="2667" b="0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239994" marR="0" lvl="0" indent="-239994" algn="l" defTabSz="914400" rtl="0" eaLnBrk="1" fontAlgn="auto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4D088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altLang="zh-TW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PCIe Gen 3 x 8插槽，提供各式應用的高速擴充卡</a:t>
            </a:r>
          </a:p>
          <a:p>
            <a:pPr marL="239994" marR="0" lvl="0" indent="-239994" algn="l" defTabSz="914400" rtl="0" eaLnBrk="1" fontAlgn="auto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4D088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zh-CN" altLang="en-US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雙系統靈活切換配置QTS and </a:t>
            </a:r>
            <a:r>
              <a:rPr kumimoji="0" lang="en-US" sz="2667" b="0" i="0" u="none" strike="noStrike" kern="1200" cap="none" spc="0" normalizeH="0" baseline="0" noProof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Lato"/>
                <a:sym typeface="Arial" panose="020B0604020202020204" pitchFamily="34" charset="0"/>
              </a:rPr>
              <a:t>QuTS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Lato"/>
                <a:sym typeface="Arial" panose="020B0604020202020204" pitchFamily="34" charset="0"/>
              </a:rPr>
              <a:t> hero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Lato"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Lato"/>
                <a:sym typeface="Arial" panose="020B0604020202020204" pitchFamily="34" charset="0"/>
              </a:rPr>
              <a:t>  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Lato"/>
              <a:sym typeface="Arial" panose="020B0604020202020204" pitchFamily="34" charset="0"/>
            </a:endParaRPr>
          </a:p>
        </p:txBody>
      </p:sp>
      <p:pic>
        <p:nvPicPr>
          <p:cNvPr id="35" name="圖形 34" hidden="1">
            <a:extLst>
              <a:ext uri="{FF2B5EF4-FFF2-40B4-BE49-F238E27FC236}">
                <a16:creationId xmlns:a16="http://schemas.microsoft.com/office/drawing/2014/main" id="{DE332FF3-6E37-9903-DF86-08DF98EEC1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6442" t="22760" r="10955" b="29125"/>
          <a:stretch/>
        </p:blipFill>
        <p:spPr>
          <a:xfrm>
            <a:off x="5050643" y="4730026"/>
            <a:ext cx="2976763" cy="1705253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2374CAD5-725E-0DDD-38E3-E9EC4A7B8E8D}"/>
              </a:ext>
            </a:extLst>
          </p:cNvPr>
          <p:cNvSpPr txBox="1"/>
          <p:nvPr/>
        </p:nvSpPr>
        <p:spPr>
          <a:xfrm>
            <a:off x="88900" y="5666317"/>
            <a:ext cx="213995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zh-TW" altLang="en-US" sz="1000">
              <a:solidFill>
                <a:srgbClr val="FFFFFF"/>
              </a:solidFill>
              <a:latin typeface="Arial"/>
              <a:ea typeface="新細明體"/>
              <a:cs typeface="Arial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9A62F192-DA8F-AFD1-2B10-C50EA0AC9100}"/>
              </a:ext>
            </a:extLst>
          </p:cNvPr>
          <p:cNvSpPr txBox="1"/>
          <p:nvPr/>
        </p:nvSpPr>
        <p:spPr>
          <a:xfrm>
            <a:off x="8592297" y="3499898"/>
            <a:ext cx="2593097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400" b="1">
                <a:latin typeface="微軟正黑體"/>
                <a:ea typeface="微軟正黑體"/>
                <a:cs typeface="Calibri"/>
              </a:rPr>
              <a:t>*</a:t>
            </a:r>
            <a:r>
              <a:rPr lang="en-US" altLang="zh-TW" sz="1400" b="1" err="1">
                <a:latin typeface="微軟正黑體"/>
                <a:ea typeface="微軟正黑體"/>
                <a:cs typeface="Calibri"/>
              </a:rPr>
              <a:t>將其中一台</a:t>
            </a:r>
            <a:r>
              <a:rPr lang="en-US" altLang="zh-TW" sz="1400" b="1">
                <a:latin typeface="微軟正黑體"/>
                <a:ea typeface="微軟正黑體"/>
                <a:cs typeface="Calibri"/>
              </a:rPr>
              <a:t> TBS-h574TX 的 SSD 1 </a:t>
            </a:r>
            <a:r>
              <a:rPr lang="en-US" altLang="zh-TW" sz="1400" b="1" err="1">
                <a:latin typeface="微軟正黑體"/>
                <a:ea typeface="微軟正黑體"/>
                <a:cs typeface="Calibri"/>
              </a:rPr>
              <a:t>設定為系統碟，其於</a:t>
            </a:r>
            <a:r>
              <a:rPr lang="en-US" altLang="zh-TW" sz="1400" b="1">
                <a:latin typeface="微軟正黑體"/>
                <a:ea typeface="微軟正黑體"/>
                <a:cs typeface="Calibri"/>
              </a:rPr>
              <a:t> SSD </a:t>
            </a:r>
            <a:r>
              <a:rPr lang="en-US" altLang="zh-TW" sz="1400" b="1" err="1">
                <a:latin typeface="微軟正黑體"/>
                <a:ea typeface="微軟正黑體"/>
                <a:cs typeface="Calibri"/>
              </a:rPr>
              <a:t>可以組</a:t>
            </a:r>
            <a:r>
              <a:rPr lang="en-US" altLang="zh-TW" sz="1400" b="1">
                <a:latin typeface="微軟正黑體"/>
                <a:ea typeface="微軟正黑體"/>
                <a:cs typeface="Calibri"/>
              </a:rPr>
              <a:t> RAID </a:t>
            </a:r>
            <a:r>
              <a:rPr lang="en-US" altLang="zh-TW" sz="1400" b="1" err="1">
                <a:latin typeface="微軟正黑體"/>
                <a:ea typeface="微軟正黑體"/>
                <a:cs typeface="Calibri"/>
              </a:rPr>
              <a:t>或是</a:t>
            </a:r>
            <a:r>
              <a:rPr lang="en-US" altLang="zh-TW" sz="1400" b="1">
                <a:latin typeface="微軟正黑體"/>
                <a:ea typeface="微軟正黑體"/>
                <a:cs typeface="Calibri"/>
              </a:rPr>
              <a:t> </a:t>
            </a:r>
            <a:r>
              <a:rPr lang="en-US" altLang="zh-TW" sz="1400" b="1" err="1">
                <a:latin typeface="微軟正黑體"/>
                <a:ea typeface="微軟正黑體"/>
                <a:cs typeface="Calibri"/>
              </a:rPr>
              <a:t>Single，透過熱插拔的支援，可以在不關機的情況下轉移儲存池到另一台</a:t>
            </a:r>
            <a:r>
              <a:rPr lang="en-US" altLang="zh-TW" sz="1400" b="1">
                <a:latin typeface="微軟正黑體"/>
                <a:ea typeface="微軟正黑體"/>
                <a:cs typeface="Calibri"/>
              </a:rPr>
              <a:t> TBS-h574TX</a:t>
            </a:r>
            <a:endParaRPr lang="en-US" altLang="zh-TW" sz="1400" b="1" err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EE803168-1B5F-B4D6-DCF6-AC4CE6E14923}"/>
              </a:ext>
            </a:extLst>
          </p:cNvPr>
          <p:cNvSpPr txBox="1"/>
          <p:nvPr/>
        </p:nvSpPr>
        <p:spPr>
          <a:xfrm>
            <a:off x="1072376" y="2633546"/>
            <a:ext cx="4564565" cy="33804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200"/>
              </a:lnSpc>
            </a:pPr>
            <a:r>
              <a:rPr lang="zh-TW" altLang="en-US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由</a:t>
            </a:r>
            <a:r>
              <a:rPr lang="zh-TW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於龐大的影像檔案難以透過網路分享，分處於異地的影像團隊</a:t>
            </a:r>
            <a:r>
              <a:rPr lang="zh-TW" altLang="en-US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常透過外接式硬碟實體交換檔案。</a:t>
            </a:r>
            <a:r>
              <a:rPr lang="en-US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TBS-h574TX</a:t>
            </a:r>
            <a:r>
              <a:rPr lang="en-US" altLang="zh-TW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 </a:t>
            </a:r>
            <a:r>
              <a:rPr lang="zh-TW" altLang="en-US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 也能夠實現</a:t>
            </a:r>
            <a:r>
              <a:rPr lang="zh-TW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可攜式的檔案交換方案。</a:t>
            </a:r>
            <a:endParaRPr lang="zh-TW" sz="13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200"/>
              </a:lnSpc>
            </a:pPr>
            <a:endParaRPr lang="zh-TW" sz="1300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  <a:p>
            <a:pPr>
              <a:lnSpc>
                <a:spcPts val="2200"/>
              </a:lnSpc>
            </a:pPr>
            <a:r>
              <a:rPr lang="zh-TW" altLang="en-US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您可以</a:t>
            </a:r>
            <a:r>
              <a:rPr lang="zh-TW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在兩地</a:t>
            </a:r>
            <a:r>
              <a:rPr lang="zh-TW" sz="1300"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工作團隊各配置一台 </a:t>
            </a:r>
            <a:r>
              <a:rPr lang="en-US" altLang="zh-TW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TBS-h574TX</a:t>
            </a:r>
            <a:r>
              <a:rPr lang="zh-TW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 ，並</a:t>
            </a:r>
            <a:r>
              <a:rPr lang="zh-TW" altLang="en-US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配置好系統碟以及 RAID 組態。透過便利</a:t>
            </a:r>
            <a:r>
              <a:rPr lang="zh-TW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的熱</a:t>
            </a:r>
            <a:r>
              <a:rPr lang="zh-TW" altLang="en-US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插</a:t>
            </a:r>
            <a:r>
              <a:rPr lang="zh-TW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拔技</a:t>
            </a:r>
            <a:r>
              <a:rPr lang="zh-TW" altLang="en-US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術， </a:t>
            </a:r>
            <a:r>
              <a:rPr lang="en-US" altLang="zh-TW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S</a:t>
            </a:r>
            <a:r>
              <a:rPr lang="zh-TW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S</a:t>
            </a:r>
            <a:r>
              <a:rPr lang="en-US" altLang="zh-TW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D</a:t>
            </a:r>
            <a:r>
              <a:rPr lang="zh-TW" altLang="en-US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 即可如同</a:t>
            </a:r>
            <a:r>
              <a:rPr lang="zh-TW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外接</a:t>
            </a:r>
            <a:r>
              <a:rPr lang="zh-TW" altLang="en-US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式硬碟一般</a:t>
            </a:r>
            <a:r>
              <a:rPr lang="zh-TW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使用</a:t>
            </a:r>
            <a:r>
              <a:rPr lang="zh-TW" altLang="en-US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：</a:t>
            </a:r>
            <a:r>
              <a:rPr lang="zh-TW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將 </a:t>
            </a:r>
            <a:r>
              <a:rPr lang="zh-TW" altLang="en-US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 </a:t>
            </a:r>
            <a:r>
              <a:rPr lang="zh-TW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S</a:t>
            </a:r>
            <a:r>
              <a:rPr lang="en-US" altLang="zh-TW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S</a:t>
            </a:r>
            <a:r>
              <a:rPr lang="zh-TW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D</a:t>
            </a:r>
            <a:r>
              <a:rPr lang="zh-TW" altLang="en-US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 從</a:t>
            </a:r>
            <a:r>
              <a:rPr lang="zh-TW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 N</a:t>
            </a:r>
            <a:r>
              <a:rPr lang="en-US" altLang="zh-TW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A</a:t>
            </a:r>
            <a:r>
              <a:rPr lang="zh-TW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S A</a:t>
            </a:r>
            <a:r>
              <a:rPr lang="zh-TW" altLang="en-US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 取出</a:t>
            </a:r>
            <a:r>
              <a:rPr lang="zh-TW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，</a:t>
            </a:r>
            <a:r>
              <a:rPr lang="zh-TW" altLang="en-US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並</a:t>
            </a:r>
            <a:r>
              <a:rPr lang="zh-TW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插入 </a:t>
            </a:r>
            <a:r>
              <a:rPr lang="en-US" altLang="zh-TW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NAS</a:t>
            </a:r>
            <a:r>
              <a:rPr lang="zh-TW" altLang="en-US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 </a:t>
            </a:r>
            <a:r>
              <a:rPr lang="en-US" altLang="zh-TW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B</a:t>
            </a:r>
            <a:r>
              <a:rPr lang="zh-TW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，即可完成大量</a:t>
            </a:r>
            <a:r>
              <a:rPr lang="zh-TW" altLang="en-US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檔</a:t>
            </a:r>
            <a:r>
              <a:rPr lang="zh-TW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案</a:t>
            </a:r>
            <a:r>
              <a:rPr lang="zh-TW" altLang="en-US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轉移。</a:t>
            </a:r>
            <a:br>
              <a:rPr lang="zh-TW" altLang="en-US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</a:br>
            <a:br>
              <a:rPr lang="zh-TW" altLang="en-US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</a:br>
            <a:r>
              <a:rPr lang="zh-TW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使用 </a:t>
            </a:r>
            <a:r>
              <a:rPr lang="en-US" altLang="zh-TW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TBS-h574TX</a:t>
            </a:r>
            <a:r>
              <a:rPr lang="zh-TW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，異地團隊可享以下紅利：</a:t>
            </a:r>
          </a:p>
          <a:p>
            <a:pPr marL="171450" indent="-171450">
              <a:lnSpc>
                <a:spcPts val="2200"/>
              </a:lnSpc>
              <a:buFont typeface="Arial"/>
              <a:buChar char="•"/>
            </a:pPr>
            <a:r>
              <a:rPr lang="zh-TW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利用熱插拔特性，以</a:t>
            </a:r>
            <a:r>
              <a:rPr lang="zh-TW" altLang="en-US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實體運</a:t>
            </a:r>
            <a:r>
              <a:rPr lang="zh-TW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/>
              </a:rPr>
              <a:t>送轉移大量資料</a:t>
            </a:r>
          </a:p>
          <a:p>
            <a:endParaRPr lang="zh-TW" altLang="en-US" sz="1200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cxnSp>
        <p:nvCxnSpPr>
          <p:cNvPr id="276" name="直線單箭頭接點 275">
            <a:extLst>
              <a:ext uri="{FF2B5EF4-FFF2-40B4-BE49-F238E27FC236}">
                <a16:creationId xmlns:a16="http://schemas.microsoft.com/office/drawing/2014/main" id="{8B8D279A-EC71-06E7-E829-0B5720D72F44}"/>
              </a:ext>
            </a:extLst>
          </p:cNvPr>
          <p:cNvCxnSpPr>
            <a:cxnSpLocks/>
          </p:cNvCxnSpPr>
          <p:nvPr/>
        </p:nvCxnSpPr>
        <p:spPr>
          <a:xfrm flipH="1">
            <a:off x="7525623" y="4467050"/>
            <a:ext cx="4070" cy="668520"/>
          </a:xfrm>
          <a:prstGeom prst="straightConnector1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4">
            <a:extLst>
              <a:ext uri="{FF2B5EF4-FFF2-40B4-BE49-F238E27FC236}">
                <a16:creationId xmlns:a16="http://schemas.microsoft.com/office/drawing/2014/main" id="{231DAC6F-510A-6BA3-D967-36A1B3AF0FEB}"/>
              </a:ext>
            </a:extLst>
          </p:cNvPr>
          <p:cNvSpPr txBox="1"/>
          <p:nvPr/>
        </p:nvSpPr>
        <p:spPr>
          <a:xfrm>
            <a:off x="1074516" y="6066469"/>
            <a:ext cx="4609609" cy="5078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900" b="1">
                <a:latin typeface="微軟正黑體"/>
                <a:ea typeface="微軟正黑體"/>
                <a:cs typeface="Calibri"/>
              </a:rPr>
              <a:t>*</a:t>
            </a:r>
            <a:r>
              <a:rPr lang="en-US" altLang="zh-TW" sz="900" b="1" err="1">
                <a:latin typeface="微軟正黑體"/>
                <a:ea typeface="微軟正黑體"/>
                <a:cs typeface="Calibri"/>
              </a:rPr>
              <a:t>備註</a:t>
            </a:r>
            <a:r>
              <a:rPr lang="en-US" altLang="zh-TW" sz="900" b="1">
                <a:latin typeface="微軟正黑體"/>
                <a:ea typeface="微軟正黑體"/>
                <a:cs typeface="Calibri"/>
              </a:rPr>
              <a:t> : </a:t>
            </a:r>
          </a:p>
          <a:p>
            <a:pPr marL="171450" indent="-171450">
              <a:buFont typeface="Arial"/>
              <a:buChar char="•"/>
            </a:pPr>
            <a:r>
              <a:rPr lang="en-US" altLang="zh-TW" sz="900" b="1" err="1">
                <a:latin typeface="微軟正黑體"/>
                <a:ea typeface="微軟正黑體"/>
                <a:cs typeface="Calibri"/>
              </a:rPr>
              <a:t>在轉移儲存池之前，需要先在</a:t>
            </a:r>
            <a:r>
              <a:rPr lang="en-US" altLang="zh-TW" sz="900" b="1">
                <a:latin typeface="微軟正黑體"/>
                <a:ea typeface="微軟正黑體"/>
                <a:cs typeface="Calibri"/>
              </a:rPr>
              <a:t> Storage &amp; Snapshots  </a:t>
            </a:r>
            <a:r>
              <a:rPr lang="en-US" altLang="zh-TW" sz="900" b="1" err="1">
                <a:latin typeface="微軟正黑體"/>
                <a:ea typeface="微軟正黑體"/>
                <a:cs typeface="Calibri"/>
              </a:rPr>
              <a:t>中點選安全卸載儲存池</a:t>
            </a:r>
            <a:endParaRPr lang="en-US" altLang="zh-TW" sz="900" b="1">
              <a:latin typeface="微軟正黑體"/>
              <a:ea typeface="微軟正黑體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altLang="zh-TW" sz="900" b="1" err="1">
                <a:latin typeface="微軟正黑體"/>
                <a:ea typeface="微軟正黑體"/>
                <a:cs typeface="Calibri"/>
              </a:rPr>
              <a:t>重建儲存池</a:t>
            </a:r>
            <a:r>
              <a:rPr lang="en-US" altLang="zh-TW" sz="900" b="1">
                <a:latin typeface="微軟正黑體"/>
                <a:ea typeface="微軟正黑體"/>
                <a:cs typeface="Calibri"/>
              </a:rPr>
              <a:t>，</a:t>
            </a:r>
            <a:r>
              <a:rPr lang="zh-TW" altLang="en-US" sz="900" b="1">
                <a:latin typeface="Microsoft JhengHei"/>
                <a:ea typeface="Microsoft JhengHei"/>
                <a:cs typeface="Calibri"/>
              </a:rPr>
              <a:t>需在</a:t>
            </a:r>
            <a:r>
              <a:rPr lang="en-US" sz="900" b="1">
                <a:latin typeface="Microsoft JhengHei"/>
                <a:ea typeface="Microsoft JhengHei"/>
                <a:cs typeface="Calibri"/>
              </a:rPr>
              <a:t> Storage &amp; Snapshots  </a:t>
            </a:r>
            <a:r>
              <a:rPr lang="zh-TW" altLang="en-US" sz="900" b="1">
                <a:latin typeface="Microsoft JhengHei"/>
                <a:ea typeface="Microsoft JhengHei"/>
                <a:cs typeface="Calibri"/>
              </a:rPr>
              <a:t>中點選重建儲存池</a:t>
            </a:r>
            <a:endParaRPr lang="en-US" altLang="zh-TW" sz="900" b="1" err="1">
              <a:latin typeface="微軟正黑體"/>
              <a:ea typeface="微軟正黑體"/>
              <a:cs typeface="Calibri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FBB8E2C-B18E-C062-AB25-DCAB03EFBC38}"/>
              </a:ext>
            </a:extLst>
          </p:cNvPr>
          <p:cNvSpPr/>
          <p:nvPr/>
        </p:nvSpPr>
        <p:spPr>
          <a:xfrm rot="5400000">
            <a:off x="6439828" y="3642731"/>
            <a:ext cx="538975" cy="269488"/>
          </a:xfrm>
          <a:prstGeom prst="rect">
            <a:avLst/>
          </a:prstGeom>
          <a:solidFill>
            <a:srgbClr val="92D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100">
                <a:ea typeface="新細明體"/>
                <a:cs typeface="Calibri"/>
              </a:rPr>
              <a:t>SSD 1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F51D95E-4712-11EC-CFCD-7F6B77AE283D}"/>
              </a:ext>
            </a:extLst>
          </p:cNvPr>
          <p:cNvSpPr/>
          <p:nvPr/>
        </p:nvSpPr>
        <p:spPr>
          <a:xfrm rot="5400000">
            <a:off x="6783657" y="3642731"/>
            <a:ext cx="538975" cy="26948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 sz="1100">
                <a:ea typeface="新細明體"/>
                <a:cs typeface="Calibri"/>
              </a:rPr>
              <a:t>SSD 2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BBAC72F-ECD3-26C2-CDD6-026A526A70F5}"/>
              </a:ext>
            </a:extLst>
          </p:cNvPr>
          <p:cNvSpPr/>
          <p:nvPr/>
        </p:nvSpPr>
        <p:spPr>
          <a:xfrm rot="5400000">
            <a:off x="7127486" y="3642730"/>
            <a:ext cx="538975" cy="26948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 sz="1100">
                <a:ea typeface="新細明體"/>
                <a:cs typeface="Calibri"/>
              </a:rPr>
              <a:t>SSD 3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CBEA9B2-6D36-FF4D-80A3-63EFF83C3181}"/>
              </a:ext>
            </a:extLst>
          </p:cNvPr>
          <p:cNvSpPr/>
          <p:nvPr/>
        </p:nvSpPr>
        <p:spPr>
          <a:xfrm rot="5400000">
            <a:off x="7471315" y="3642730"/>
            <a:ext cx="538975" cy="26948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 sz="1100">
                <a:ea typeface="新細明體"/>
                <a:cs typeface="Calibri"/>
              </a:rPr>
              <a:t>SSD 4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B22BCB9-1EBA-2986-83A5-888BDAB3BE5D}"/>
              </a:ext>
            </a:extLst>
          </p:cNvPr>
          <p:cNvSpPr/>
          <p:nvPr/>
        </p:nvSpPr>
        <p:spPr>
          <a:xfrm rot="5400000">
            <a:off x="7805851" y="3642730"/>
            <a:ext cx="538975" cy="26948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 sz="1100">
                <a:ea typeface="新細明體"/>
                <a:cs typeface="Calibri"/>
              </a:rPr>
              <a:t>SSD 5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2DB0C26-B481-CD44-80E1-2907F1611AFC}"/>
              </a:ext>
            </a:extLst>
          </p:cNvPr>
          <p:cNvSpPr/>
          <p:nvPr/>
        </p:nvSpPr>
        <p:spPr>
          <a:xfrm rot="5400000">
            <a:off x="6440989" y="5926424"/>
            <a:ext cx="538975" cy="269488"/>
          </a:xfrm>
          <a:prstGeom prst="rect">
            <a:avLst/>
          </a:prstGeom>
          <a:solidFill>
            <a:srgbClr val="92D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 sz="1100">
                <a:ea typeface="新細明體"/>
                <a:cs typeface="Calibri"/>
              </a:rPr>
              <a:t>SSD 6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5C1787C9-C121-36B0-D09C-E141BD8C8462}"/>
              </a:ext>
            </a:extLst>
          </p:cNvPr>
          <p:cNvSpPr txBox="1"/>
          <p:nvPr/>
        </p:nvSpPr>
        <p:spPr>
          <a:xfrm>
            <a:off x="7010400" y="4129668"/>
            <a:ext cx="1172737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050" b="1">
                <a:latin typeface="微軟正黑體"/>
                <a:ea typeface="新細明體"/>
              </a:rPr>
              <a:t>RAID or Single</a:t>
            </a:r>
          </a:p>
        </p:txBody>
      </p:sp>
      <p:sp>
        <p:nvSpPr>
          <p:cNvPr id="14" name="左中括弧 13">
            <a:extLst>
              <a:ext uri="{FF2B5EF4-FFF2-40B4-BE49-F238E27FC236}">
                <a16:creationId xmlns:a16="http://schemas.microsoft.com/office/drawing/2014/main" id="{41F9EE71-8184-B0F9-02EB-A475BA4DF843}"/>
              </a:ext>
            </a:extLst>
          </p:cNvPr>
          <p:cNvSpPr/>
          <p:nvPr/>
        </p:nvSpPr>
        <p:spPr>
          <a:xfrm rot="16200000">
            <a:off x="7480609" y="4191000"/>
            <a:ext cx="83634" cy="473926"/>
          </a:xfrm>
          <a:prstGeom prst="leftBracket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TW"/>
              <a:t>w</a:t>
            </a:r>
            <a:endParaRPr lang="zh-TW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1CE83173-BD24-4FBD-D1E5-1800D6FCE6FE}"/>
              </a:ext>
            </a:extLst>
          </p:cNvPr>
          <p:cNvSpPr/>
          <p:nvPr/>
        </p:nvSpPr>
        <p:spPr>
          <a:xfrm rot="5400000">
            <a:off x="6831281" y="5926424"/>
            <a:ext cx="538975" cy="26948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 sz="1100">
                <a:ea typeface="新細明體"/>
                <a:cs typeface="Calibri"/>
              </a:rPr>
              <a:t>SSD 2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26BDBC49-8466-8805-0A60-5387DD732470}"/>
              </a:ext>
            </a:extLst>
          </p:cNvPr>
          <p:cNvSpPr/>
          <p:nvPr/>
        </p:nvSpPr>
        <p:spPr>
          <a:xfrm rot="5400000">
            <a:off x="7175110" y="5926423"/>
            <a:ext cx="538975" cy="26948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 sz="1100">
                <a:ea typeface="新細明體"/>
                <a:cs typeface="Calibri"/>
              </a:rPr>
              <a:t>SSD 3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5C295C83-EE3D-19F6-F27B-12165038C61E}"/>
              </a:ext>
            </a:extLst>
          </p:cNvPr>
          <p:cNvSpPr/>
          <p:nvPr/>
        </p:nvSpPr>
        <p:spPr>
          <a:xfrm rot="5400000">
            <a:off x="7518939" y="5926423"/>
            <a:ext cx="538975" cy="26948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 sz="1100">
                <a:ea typeface="新細明體"/>
                <a:cs typeface="Calibri"/>
              </a:rPr>
              <a:t>SSD 4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02F6945E-3DF3-A284-F0E9-3304667C45E0}"/>
              </a:ext>
            </a:extLst>
          </p:cNvPr>
          <p:cNvSpPr/>
          <p:nvPr/>
        </p:nvSpPr>
        <p:spPr>
          <a:xfrm rot="5400000">
            <a:off x="7853475" y="5926423"/>
            <a:ext cx="538975" cy="26948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 sz="1100">
                <a:ea typeface="新細明體"/>
                <a:cs typeface="Calibri"/>
              </a:rPr>
              <a:t>SSD 5</a:t>
            </a:r>
          </a:p>
        </p:txBody>
      </p:sp>
      <p:sp>
        <p:nvSpPr>
          <p:cNvPr id="3" name="Google Shape;309;p35">
            <a:extLst>
              <a:ext uri="{FF2B5EF4-FFF2-40B4-BE49-F238E27FC236}">
                <a16:creationId xmlns:a16="http://schemas.microsoft.com/office/drawing/2014/main" id="{539C8634-02F9-8FBB-E65E-87F79D9B97DB}"/>
              </a:ext>
            </a:extLst>
          </p:cNvPr>
          <p:cNvSpPr txBox="1">
            <a:spLocks/>
          </p:cNvSpPr>
          <p:nvPr/>
        </p:nvSpPr>
        <p:spPr>
          <a:xfrm>
            <a:off x="0" y="306822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4200" b="1">
                <a:solidFill>
                  <a:srgbClr val="E1BA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TBS-h574TX </a:t>
            </a:r>
            <a:r>
              <a:rPr lang="zh-TW" altLang="en-US" sz="4200" b="1">
                <a:solidFill>
                  <a:srgbClr val="E1BA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異地協作：直接插拔，快速傳輸</a:t>
            </a:r>
            <a:endParaRPr lang="en-US" altLang="zh-TW" sz="4200" b="1">
              <a:solidFill>
                <a:srgbClr val="E1BA87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317A6AF9-6480-330A-FF24-C00D423EE5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663" y="4754224"/>
            <a:ext cx="1928922" cy="1205790"/>
          </a:xfrm>
          <a:prstGeom prst="rect">
            <a:avLst/>
          </a:prstGeom>
          <a:ln>
            <a:noFill/>
          </a:ln>
          <a:effectLst>
            <a:outerShdw blurRad="495300" dist="2794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7526226"/>
      </p:ext>
    </p:extLst>
  </p:cSld>
  <p:clrMapOvr>
    <a:masterClrMapping/>
  </p:clrMapOvr>
  <p:transition spd="slow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>
            <a:extLst>
              <a:ext uri="{FF2B5EF4-FFF2-40B4-BE49-F238E27FC236}">
                <a16:creationId xmlns:a16="http://schemas.microsoft.com/office/drawing/2014/main" id="{43944BF3-10A4-F174-3AB4-2FBA88F343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205" y="5026927"/>
            <a:ext cx="1928922" cy="1205790"/>
          </a:xfrm>
          <a:prstGeom prst="rect">
            <a:avLst/>
          </a:prstGeom>
          <a:ln>
            <a:noFill/>
          </a:ln>
          <a:effectLst>
            <a:outerShdw blurRad="495300" dist="2794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Google Shape;298;p34" hidden="1">
            <a:extLst>
              <a:ext uri="{FF2B5EF4-FFF2-40B4-BE49-F238E27FC236}">
                <a16:creationId xmlns:a16="http://schemas.microsoft.com/office/drawing/2014/main" id="{6F5A7FCE-BBFC-4561-97BA-2A559963D6AF}"/>
              </a:ext>
            </a:extLst>
          </p:cNvPr>
          <p:cNvSpPr txBox="1">
            <a:spLocks/>
          </p:cNvSpPr>
          <p:nvPr/>
        </p:nvSpPr>
        <p:spPr>
          <a:xfrm>
            <a:off x="5878134" y="7375924"/>
            <a:ext cx="8026727" cy="355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239994" marR="0" lvl="0" indent="-239994" algn="l" defTabSz="914400" rtl="0" eaLnBrk="1" fontAlgn="auto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4D088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altLang="zh-TW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12吋短機箱可支援市面上大部分的機櫃</a:t>
            </a:r>
          </a:p>
          <a:p>
            <a:pPr marL="239994" marR="0" lvl="0" indent="-239994" algn="l" defTabSz="914400" rtl="0" eaLnBrk="1" fontAlgn="auto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4D088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zh-TW" altLang="en-US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內建2埠M.2(PCIe Gen 3 x1)，可提供SSD快取，加速隨機存取的速度</a:t>
            </a:r>
            <a:endParaRPr kumimoji="0" lang="en-US" altLang="zh-TW" sz="2667" b="0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239994" marR="0" lvl="0" indent="-239994" algn="l" defTabSz="914400" rtl="0" eaLnBrk="1" fontAlgn="auto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4D088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altLang="zh-TW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PCIe Gen 3 x 8插槽，提供各式應用的高速擴充卡</a:t>
            </a:r>
          </a:p>
          <a:p>
            <a:pPr marL="239994" marR="0" lvl="0" indent="-239994" algn="l" defTabSz="914400" rtl="0" eaLnBrk="1" fontAlgn="auto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4D088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zh-CN" altLang="en-US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雙系統靈活切換配置QTS and </a:t>
            </a:r>
            <a:r>
              <a:rPr kumimoji="0" lang="en-US" sz="2667" b="0" i="0" u="none" strike="noStrike" kern="1200" cap="none" spc="0" normalizeH="0" baseline="0" noProof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Lato"/>
                <a:sym typeface="Arial" panose="020B0604020202020204" pitchFamily="34" charset="0"/>
              </a:rPr>
              <a:t>QuTS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Lato"/>
                <a:sym typeface="Arial" panose="020B0604020202020204" pitchFamily="34" charset="0"/>
              </a:rPr>
              <a:t> hero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Lato"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Lato"/>
                <a:sym typeface="Arial" panose="020B0604020202020204" pitchFamily="34" charset="0"/>
              </a:rPr>
              <a:t>  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Lato"/>
              <a:sym typeface="Arial" panose="020B0604020202020204" pitchFamily="34" charset="0"/>
            </a:endParaRPr>
          </a:p>
        </p:txBody>
      </p:sp>
      <p:pic>
        <p:nvPicPr>
          <p:cNvPr id="35" name="圖形 34" hidden="1">
            <a:extLst>
              <a:ext uri="{FF2B5EF4-FFF2-40B4-BE49-F238E27FC236}">
                <a16:creationId xmlns:a16="http://schemas.microsoft.com/office/drawing/2014/main" id="{DE332FF3-6E37-9903-DF86-08DF98EEC1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6442" t="22760" r="10955" b="29125"/>
          <a:stretch/>
        </p:blipFill>
        <p:spPr>
          <a:xfrm>
            <a:off x="5050643" y="4730026"/>
            <a:ext cx="2976763" cy="1705253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2374CAD5-725E-0DDD-38E3-E9EC4A7B8E8D}"/>
              </a:ext>
            </a:extLst>
          </p:cNvPr>
          <p:cNvSpPr txBox="1"/>
          <p:nvPr/>
        </p:nvSpPr>
        <p:spPr>
          <a:xfrm>
            <a:off x="88900" y="5666317"/>
            <a:ext cx="213995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zh-TW" altLang="en-US" sz="1000">
              <a:solidFill>
                <a:srgbClr val="FFFFFF"/>
              </a:solidFill>
              <a:latin typeface="Arial"/>
              <a:ea typeface="新細明體"/>
              <a:cs typeface="Arial"/>
            </a:endParaRPr>
          </a:p>
        </p:txBody>
      </p:sp>
      <p:sp>
        <p:nvSpPr>
          <p:cNvPr id="3" name="Google Shape;309;p35">
            <a:extLst>
              <a:ext uri="{FF2B5EF4-FFF2-40B4-BE49-F238E27FC236}">
                <a16:creationId xmlns:a16="http://schemas.microsoft.com/office/drawing/2014/main" id="{539C8634-02F9-8FBB-E65E-87F79D9B97DB}"/>
              </a:ext>
            </a:extLst>
          </p:cNvPr>
          <p:cNvSpPr txBox="1">
            <a:spLocks/>
          </p:cNvSpPr>
          <p:nvPr/>
        </p:nvSpPr>
        <p:spPr>
          <a:xfrm>
            <a:off x="0" y="306822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4200" b="1">
                <a:solidFill>
                  <a:srgbClr val="E1BA87"/>
                </a:solidFill>
                <a:latin typeface="微軟正黑體"/>
                <a:ea typeface="微軟正黑體"/>
                <a:cs typeface="Arial"/>
                <a:sym typeface="Arial" panose="020B0604020202020204" pitchFamily="34" charset="0"/>
              </a:rPr>
              <a:t>QNAP</a:t>
            </a:r>
            <a:r>
              <a:rPr lang="zh-TW" altLang="en-US" sz="4200" b="1">
                <a:solidFill>
                  <a:srgbClr val="E1BA87"/>
                </a:solidFill>
                <a:latin typeface="微軟正黑體"/>
                <a:ea typeface="微軟正黑體"/>
                <a:cs typeface="Arial"/>
                <a:sym typeface="Arial" panose="020B0604020202020204" pitchFamily="34" charset="0"/>
              </a:rPr>
              <a:t> 是 </a:t>
            </a:r>
            <a:r>
              <a:rPr lang="en-US" altLang="zh-TW" sz="4200" b="1">
                <a:solidFill>
                  <a:srgbClr val="E1BA87"/>
                </a:solidFill>
                <a:latin typeface="微軟正黑體"/>
                <a:ea typeface="微軟正黑體"/>
                <a:cs typeface="Arial"/>
                <a:sym typeface="Arial" panose="020B0604020202020204" pitchFamily="34" charset="0"/>
              </a:rPr>
              <a:t>Adobe</a:t>
            </a:r>
            <a:r>
              <a:rPr lang="zh-TW" altLang="en-US" sz="4200" b="1">
                <a:solidFill>
                  <a:srgbClr val="E1BA87"/>
                </a:solidFill>
                <a:latin typeface="微軟正黑體"/>
                <a:ea typeface="微軟正黑體"/>
                <a:cs typeface="Arial"/>
                <a:sym typeface="Arial" panose="020B0604020202020204" pitchFamily="34" charset="0"/>
              </a:rPr>
              <a:t> </a:t>
            </a:r>
            <a:br>
              <a:rPr lang="zh-TW" altLang="en-US" sz="4200" b="1">
                <a:solidFill>
                  <a:srgbClr val="E1BA87"/>
                </a:solidFill>
                <a:latin typeface="微軟正黑體"/>
                <a:ea typeface="微軟正黑體"/>
                <a:cs typeface="Arial"/>
                <a:sym typeface="Arial" panose="020B0604020202020204" pitchFamily="34" charset="0"/>
              </a:rPr>
            </a:br>
            <a:r>
              <a:rPr lang="zh-TW" sz="4200" b="1">
                <a:solidFill>
                  <a:srgbClr val="E1BA87"/>
                </a:solidFill>
                <a:latin typeface="微軟正黑體"/>
                <a:ea typeface="微軟正黑體"/>
                <a:cs typeface="Arial"/>
                <a:sym typeface="Arial" panose="020B0604020202020204" pitchFamily="34" charset="0"/>
              </a:rPr>
              <a:t>影音解決方案的官方合作夥伴</a:t>
            </a:r>
          </a:p>
        </p:txBody>
      </p:sp>
      <p:pic>
        <p:nvPicPr>
          <p:cNvPr id="22" name="圖片 21" descr="一張含有 螢幕擷取畫面, 文字, 正方形, Rectangle 的圖片&#10;&#10;自動產生的描述">
            <a:extLst>
              <a:ext uri="{FF2B5EF4-FFF2-40B4-BE49-F238E27FC236}">
                <a16:creationId xmlns:a16="http://schemas.microsoft.com/office/drawing/2014/main" id="{1F469873-4987-CC12-210C-775C38AC712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19" r="10768"/>
          <a:stretch/>
        </p:blipFill>
        <p:spPr>
          <a:xfrm>
            <a:off x="343829" y="1840818"/>
            <a:ext cx="5249577" cy="5101046"/>
          </a:xfrm>
          <a:prstGeom prst="rect">
            <a:avLst/>
          </a:prstGeom>
        </p:spPr>
      </p:pic>
      <p:grpSp>
        <p:nvGrpSpPr>
          <p:cNvPr id="28" name="群組 27">
            <a:extLst>
              <a:ext uri="{FF2B5EF4-FFF2-40B4-BE49-F238E27FC236}">
                <a16:creationId xmlns:a16="http://schemas.microsoft.com/office/drawing/2014/main" id="{2F28A420-D917-DFE0-2C22-F7F1DD17FE8B}"/>
              </a:ext>
            </a:extLst>
          </p:cNvPr>
          <p:cNvGrpSpPr/>
          <p:nvPr/>
        </p:nvGrpSpPr>
        <p:grpSpPr>
          <a:xfrm>
            <a:off x="5874354" y="3214738"/>
            <a:ext cx="5691222" cy="435886"/>
            <a:chOff x="5604865" y="924188"/>
            <a:chExt cx="6239490" cy="621740"/>
          </a:xfrm>
        </p:grpSpPr>
        <p:pic>
          <p:nvPicPr>
            <p:cNvPr id="25" name="圖形 24">
              <a:extLst>
                <a:ext uri="{FF2B5EF4-FFF2-40B4-BE49-F238E27FC236}">
                  <a16:creationId xmlns:a16="http://schemas.microsoft.com/office/drawing/2014/main" id="{D597B799-BD4B-E500-E596-1E16B6AB0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46218" y="924188"/>
              <a:ext cx="2398137" cy="621740"/>
            </a:xfrm>
            <a:prstGeom prst="rect">
              <a:avLst/>
            </a:prstGeom>
          </p:spPr>
        </p:pic>
        <p:pic>
          <p:nvPicPr>
            <p:cNvPr id="26" name="圖形 25">
              <a:extLst>
                <a:ext uri="{FF2B5EF4-FFF2-40B4-BE49-F238E27FC236}">
                  <a16:creationId xmlns:a16="http://schemas.microsoft.com/office/drawing/2014/main" id="{58E5A430-DC87-0609-A582-E8976B1EE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604865" y="924188"/>
              <a:ext cx="2894650" cy="521312"/>
            </a:xfrm>
            <a:prstGeom prst="rect">
              <a:avLst/>
            </a:prstGeom>
          </p:spPr>
        </p:pic>
        <p:pic>
          <p:nvPicPr>
            <p:cNvPr id="27" name="圖形 26">
              <a:extLst>
                <a:ext uri="{FF2B5EF4-FFF2-40B4-BE49-F238E27FC236}">
                  <a16:creationId xmlns:a16="http://schemas.microsoft.com/office/drawing/2014/main" id="{BFCFCC16-2624-D2BE-B41F-F7526AB4B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735382" y="980056"/>
              <a:ext cx="409575" cy="409575"/>
            </a:xfrm>
            <a:prstGeom prst="rect">
              <a:avLst/>
            </a:prstGeom>
          </p:spPr>
        </p:pic>
      </p:grp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D0916E6A-F120-443A-64E9-B0A1BD559A30}"/>
              </a:ext>
            </a:extLst>
          </p:cNvPr>
          <p:cNvSpPr txBox="1"/>
          <p:nvPr/>
        </p:nvSpPr>
        <p:spPr>
          <a:xfrm>
            <a:off x="5932449" y="3832302"/>
            <a:ext cx="562393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b="1">
                <a:latin typeface="微軟正黑體"/>
                <a:ea typeface="微軟正黑體"/>
              </a:rPr>
              <a:t>QNAP NAS </a:t>
            </a:r>
            <a:r>
              <a:rPr lang="zh-TW" sz="1200" b="1">
                <a:latin typeface="微軟正黑體"/>
                <a:ea typeface="微軟正黑體"/>
              </a:rPr>
              <a:t>提供 </a:t>
            </a:r>
            <a:r>
              <a:rPr lang="en-US" altLang="zh-TW" sz="1200" b="1">
                <a:latin typeface="微軟正黑體"/>
                <a:ea typeface="微軟正黑體"/>
              </a:rPr>
              <a:t>Adobe </a:t>
            </a:r>
            <a:r>
              <a:rPr lang="zh-TW" sz="1200" b="1">
                <a:latin typeface="微軟正黑體"/>
                <a:ea typeface="微軟正黑體"/>
              </a:rPr>
              <a:t>創作者最棒的集中儲存解決方案，可針對 </a:t>
            </a:r>
            <a:r>
              <a:rPr lang="en-US" altLang="zh-TW" sz="1200" b="1">
                <a:latin typeface="微軟正黑體"/>
                <a:ea typeface="微軟正黑體"/>
              </a:rPr>
              <a:t>Project (</a:t>
            </a:r>
            <a:r>
              <a:rPr lang="zh-TW" sz="1200" b="1">
                <a:latin typeface="微軟正黑體"/>
                <a:ea typeface="微軟正黑體"/>
              </a:rPr>
              <a:t>照片、圖像、影片、音樂</a:t>
            </a:r>
            <a:r>
              <a:rPr lang="en-US" altLang="zh-TW" sz="1200" b="1">
                <a:latin typeface="微軟正黑體"/>
                <a:ea typeface="微軟正黑體"/>
              </a:rPr>
              <a:t>) </a:t>
            </a:r>
            <a:r>
              <a:rPr lang="zh-TW" sz="1200" b="1">
                <a:latin typeface="微軟正黑體"/>
                <a:ea typeface="微軟正黑體"/>
              </a:rPr>
              <a:t>快速展開協作工作流；搭配 </a:t>
            </a:r>
            <a:r>
              <a:rPr lang="en-US" altLang="zh-TW" sz="1200" b="1">
                <a:latin typeface="微軟正黑體"/>
                <a:ea typeface="微軟正黑體"/>
              </a:rPr>
              <a:t>2.5GbE</a:t>
            </a:r>
            <a:r>
              <a:rPr lang="zh-TW" sz="1200" b="1">
                <a:latin typeface="微軟正黑體"/>
                <a:ea typeface="微軟正黑體"/>
              </a:rPr>
              <a:t>、</a:t>
            </a:r>
            <a:r>
              <a:rPr lang="en-US" altLang="zh-TW" sz="1200" b="1">
                <a:latin typeface="微軟正黑體"/>
                <a:ea typeface="微軟正黑體"/>
              </a:rPr>
              <a:t>10GbE </a:t>
            </a:r>
            <a:r>
              <a:rPr lang="zh-TW" sz="1200" b="1">
                <a:latin typeface="微軟正黑體"/>
                <a:ea typeface="微軟正黑體"/>
              </a:rPr>
              <a:t>或 </a:t>
            </a:r>
            <a:r>
              <a:rPr lang="en-US" altLang="zh-TW" sz="1200" b="1">
                <a:latin typeface="微軟正黑體"/>
                <a:ea typeface="微軟正黑體"/>
              </a:rPr>
              <a:t>Thunderbolt™ </a:t>
            </a:r>
            <a:r>
              <a:rPr lang="zh-TW" sz="1200" b="1">
                <a:latin typeface="微軟正黑體"/>
                <a:ea typeface="微軟正黑體"/>
              </a:rPr>
              <a:t>高速傳輸，讓檔案存取效率更高。您不用擔心容量的問題，</a:t>
            </a:r>
            <a:r>
              <a:rPr lang="en-US" altLang="zh-TW" sz="1200" b="1">
                <a:latin typeface="微軟正黑體"/>
                <a:ea typeface="微軟正黑體"/>
              </a:rPr>
              <a:t>QNAP NAS </a:t>
            </a:r>
            <a:r>
              <a:rPr lang="zh-TW" sz="1200" b="1">
                <a:latin typeface="微軟正黑體"/>
                <a:ea typeface="微軟正黑體"/>
              </a:rPr>
              <a:t>可輕鬆擴充極大容量妥善保存所有檔案，守護您的創意世界！</a:t>
            </a:r>
            <a:r>
              <a:rPr lang="zh-TW" sz="1200">
                <a:latin typeface="微軟正黑體"/>
                <a:ea typeface="微軟正黑體"/>
              </a:rPr>
              <a:t>​</a:t>
            </a:r>
            <a:endParaRPr lang="zh-TW" altLang="en-US"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7690166"/>
      </p:ext>
    </p:extLst>
  </p:cSld>
  <p:clrMapOvr>
    <a:masterClrMapping/>
  </p:clrMapOvr>
  <p:transition spd="slow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49D4FF99-9E1B-9523-4349-D4DF3927E438}"/>
              </a:ext>
            </a:extLst>
          </p:cNvPr>
          <p:cNvSpPr/>
          <p:nvPr/>
        </p:nvSpPr>
        <p:spPr>
          <a:xfrm>
            <a:off x="423969" y="1848255"/>
            <a:ext cx="11344062" cy="50097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Google Shape;298;p34" hidden="1">
            <a:extLst>
              <a:ext uri="{FF2B5EF4-FFF2-40B4-BE49-F238E27FC236}">
                <a16:creationId xmlns:a16="http://schemas.microsoft.com/office/drawing/2014/main" id="{6F5A7FCE-BBFC-4561-97BA-2A559963D6AF}"/>
              </a:ext>
            </a:extLst>
          </p:cNvPr>
          <p:cNvSpPr txBox="1">
            <a:spLocks/>
          </p:cNvSpPr>
          <p:nvPr/>
        </p:nvSpPr>
        <p:spPr>
          <a:xfrm>
            <a:off x="5878134" y="7375924"/>
            <a:ext cx="8026727" cy="355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239994" marR="0" lvl="0" indent="-239994" algn="l" defTabSz="914400" rtl="0" eaLnBrk="1" fontAlgn="auto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4D088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altLang="zh-TW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12吋短機箱可支援市面上大部分的機櫃</a:t>
            </a:r>
          </a:p>
          <a:p>
            <a:pPr marL="239994" marR="0" lvl="0" indent="-239994" algn="l" defTabSz="914400" rtl="0" eaLnBrk="1" fontAlgn="auto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4D088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zh-TW" altLang="en-US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內建2埠M.2(PCIe Gen 3 x1)，可提供SSD快取，加速隨機存取的速度</a:t>
            </a:r>
            <a:endParaRPr kumimoji="0" lang="en-US" altLang="zh-TW" sz="2667" b="0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239994" marR="0" lvl="0" indent="-239994" algn="l" defTabSz="914400" rtl="0" eaLnBrk="1" fontAlgn="auto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4D088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altLang="zh-TW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PCIe Gen 3 x 8插槽，提供各式應用的高速擴充卡</a:t>
            </a:r>
          </a:p>
          <a:p>
            <a:pPr marL="239994" marR="0" lvl="0" indent="-239994" algn="l" defTabSz="914400" rtl="0" eaLnBrk="1" fontAlgn="auto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4D088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zh-CN" altLang="en-US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雙系統靈活切換配置QTS and </a:t>
            </a:r>
            <a:r>
              <a:rPr kumimoji="0" lang="en-US" sz="2667" b="0" i="0" u="none" strike="noStrike" kern="1200" cap="none" spc="0" normalizeH="0" baseline="0" noProof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Lato"/>
                <a:sym typeface="Arial" panose="020B0604020202020204" pitchFamily="34" charset="0"/>
              </a:rPr>
              <a:t>QuTS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Lato"/>
                <a:sym typeface="Arial" panose="020B0604020202020204" pitchFamily="34" charset="0"/>
              </a:rPr>
              <a:t> hero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Lato"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Lato"/>
                <a:sym typeface="Arial" panose="020B0604020202020204" pitchFamily="34" charset="0"/>
              </a:rPr>
              <a:t>  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Lato"/>
              <a:sym typeface="Arial" panose="020B0604020202020204" pitchFamily="34" charset="0"/>
            </a:endParaRPr>
          </a:p>
        </p:txBody>
      </p:sp>
      <p:pic>
        <p:nvPicPr>
          <p:cNvPr id="35" name="圖形 34" hidden="1">
            <a:extLst>
              <a:ext uri="{FF2B5EF4-FFF2-40B4-BE49-F238E27FC236}">
                <a16:creationId xmlns:a16="http://schemas.microsoft.com/office/drawing/2014/main" id="{DE332FF3-6E37-9903-DF86-08DF98EEC1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6442" t="22760" r="10955" b="29125"/>
          <a:stretch/>
        </p:blipFill>
        <p:spPr>
          <a:xfrm>
            <a:off x="5050643" y="4730026"/>
            <a:ext cx="2976763" cy="1705253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2374CAD5-725E-0DDD-38E3-E9EC4A7B8E8D}"/>
              </a:ext>
            </a:extLst>
          </p:cNvPr>
          <p:cNvSpPr txBox="1"/>
          <p:nvPr/>
        </p:nvSpPr>
        <p:spPr>
          <a:xfrm>
            <a:off x="88900" y="5666317"/>
            <a:ext cx="213995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zh-TW" altLang="en-US" sz="1000">
              <a:solidFill>
                <a:srgbClr val="FFFFFF"/>
              </a:solidFill>
              <a:latin typeface="Arial"/>
              <a:ea typeface="新細明體"/>
              <a:cs typeface="Arial"/>
            </a:endParaRPr>
          </a:p>
        </p:txBody>
      </p:sp>
      <p:pic>
        <p:nvPicPr>
          <p:cNvPr id="20" name="圖片 10" descr="一張含有 圖表 的圖片&#10;&#10;自動產生的描述">
            <a:extLst>
              <a:ext uri="{FF2B5EF4-FFF2-40B4-BE49-F238E27FC236}">
                <a16:creationId xmlns:a16="http://schemas.microsoft.com/office/drawing/2014/main" id="{ECCF4E78-2B0F-C197-0060-769BEC947C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392" y="2962175"/>
            <a:ext cx="10120387" cy="3835740"/>
          </a:xfrm>
          <a:prstGeom prst="rect">
            <a:avLst/>
          </a:prstGeom>
        </p:spPr>
      </p:pic>
      <p:sp>
        <p:nvSpPr>
          <p:cNvPr id="23" name="文字方塊 22">
            <a:extLst>
              <a:ext uri="{FF2B5EF4-FFF2-40B4-BE49-F238E27FC236}">
                <a16:creationId xmlns:a16="http://schemas.microsoft.com/office/drawing/2014/main" id="{9A62F192-DA8F-AFD1-2B10-C50EA0AC9100}"/>
              </a:ext>
            </a:extLst>
          </p:cNvPr>
          <p:cNvSpPr txBox="1"/>
          <p:nvPr/>
        </p:nvSpPr>
        <p:spPr>
          <a:xfrm>
            <a:off x="6627397" y="2625146"/>
            <a:ext cx="144673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altLang="zh-TW" sz="1400" b="1">
                <a:latin typeface="微軟正黑體"/>
                <a:ea typeface="微軟正黑體"/>
                <a:cs typeface="Calibri"/>
              </a:rPr>
              <a:t>TBS-h574TX</a:t>
            </a:r>
            <a:endParaRPr lang="zh-TW" altLang="en-US" sz="14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273A9E50-25BA-3570-2B76-A646A51BCB08}"/>
              </a:ext>
            </a:extLst>
          </p:cNvPr>
          <p:cNvSpPr txBox="1"/>
          <p:nvPr/>
        </p:nvSpPr>
        <p:spPr>
          <a:xfrm>
            <a:off x="3046666" y="2581041"/>
            <a:ext cx="2291281" cy="10464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sz="1400" b="1">
                <a:latin typeface="微軟正黑體"/>
                <a:ea typeface="微軟正黑體"/>
                <a:cs typeface="Arial"/>
              </a:rPr>
              <a:t>QSW </a:t>
            </a:r>
            <a:r>
              <a:rPr lang="en-US" altLang="zh-TW" sz="1400" b="1" dirty="0">
                <a:latin typeface="微軟正黑體"/>
                <a:ea typeface="微軟正黑體"/>
                <a:cs typeface="Arial"/>
              </a:rPr>
              <a:t>10GbE</a:t>
            </a:r>
            <a:r>
              <a:rPr lang="zh-TW" sz="1400" b="1">
                <a:latin typeface="微軟正黑體"/>
                <a:ea typeface="微軟正黑體"/>
                <a:cs typeface="Arial"/>
              </a:rPr>
              <a:t> </a:t>
            </a:r>
            <a:r>
              <a:rPr lang="zh-TW" altLang="en-US" sz="1400" b="1">
                <a:latin typeface="微軟正黑體"/>
                <a:ea typeface="微軟正黑體"/>
                <a:cs typeface="Arial"/>
              </a:rPr>
              <a:t>網路交換器</a:t>
            </a:r>
            <a:r>
              <a:rPr lang="zh-TW" sz="1400" b="1">
                <a:latin typeface="微軟正黑體"/>
                <a:ea typeface="微軟正黑體"/>
                <a:cs typeface="Arial"/>
              </a:rPr>
              <a:t>QSW-3216R-8S8T</a:t>
            </a:r>
            <a:endParaRPr lang="zh-TW">
              <a:latin typeface="微軟正黑體"/>
              <a:ea typeface="微軟正黑體"/>
              <a:cs typeface="Calibri"/>
            </a:endParaRPr>
          </a:p>
          <a:p>
            <a:pPr algn="ctr"/>
            <a:endParaRPr lang="zh-TW" altLang="en-US" sz="14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  <a:p>
            <a:endParaRPr lang="zh-TW" altLang="en-US" sz="20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B86C8E11-B221-81BB-17FA-2AAEA1FF8219}"/>
              </a:ext>
            </a:extLst>
          </p:cNvPr>
          <p:cNvSpPr txBox="1"/>
          <p:nvPr/>
        </p:nvSpPr>
        <p:spPr>
          <a:xfrm>
            <a:off x="2425455" y="6393151"/>
            <a:ext cx="2743200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050">
                <a:latin typeface="Arial"/>
                <a:ea typeface="微軟正黑體"/>
                <a:cs typeface="Arial"/>
              </a:rPr>
              <a:t>FCPX &amp; Motion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5EC48E9D-A835-E321-6710-F13C801B9370}"/>
              </a:ext>
            </a:extLst>
          </p:cNvPr>
          <p:cNvSpPr txBox="1"/>
          <p:nvPr/>
        </p:nvSpPr>
        <p:spPr>
          <a:xfrm>
            <a:off x="5168655" y="6393151"/>
            <a:ext cx="2743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050">
                <a:latin typeface="Arial"/>
                <a:ea typeface="微軟正黑體"/>
                <a:cs typeface="Arial"/>
              </a:rPr>
              <a:t>Project for Adobe Creative Suite </a:t>
            </a: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36F4AF9A-6D22-B70C-C500-7417EA7896E6}"/>
              </a:ext>
            </a:extLst>
          </p:cNvPr>
          <p:cNvSpPr txBox="1"/>
          <p:nvPr/>
        </p:nvSpPr>
        <p:spPr>
          <a:xfrm>
            <a:off x="8277851" y="4051545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b="1">
                <a:latin typeface="Arial"/>
                <a:ea typeface="微軟正黑體"/>
                <a:cs typeface="Arial"/>
              </a:rPr>
              <a:t>Backup</a:t>
            </a:r>
          </a:p>
        </p:txBody>
      </p:sp>
      <p:pic>
        <p:nvPicPr>
          <p:cNvPr id="33" name="圖片 13" descr="一張含有 電子產品, 相機 的圖片&#10;&#10;自動產生的描述">
            <a:extLst>
              <a:ext uri="{FF2B5EF4-FFF2-40B4-BE49-F238E27FC236}">
                <a16:creationId xmlns:a16="http://schemas.microsoft.com/office/drawing/2014/main" id="{647004F1-4919-6995-8159-443D748E69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21588" y="4008755"/>
            <a:ext cx="734971" cy="704593"/>
          </a:xfrm>
          <a:prstGeom prst="rect">
            <a:avLst/>
          </a:prstGeom>
        </p:spPr>
      </p:pic>
      <p:sp>
        <p:nvSpPr>
          <p:cNvPr id="34" name="文字方塊 33">
            <a:extLst>
              <a:ext uri="{FF2B5EF4-FFF2-40B4-BE49-F238E27FC236}">
                <a16:creationId xmlns:a16="http://schemas.microsoft.com/office/drawing/2014/main" id="{4F9D047B-29B0-6279-2485-B451FFF01184}"/>
              </a:ext>
            </a:extLst>
          </p:cNvPr>
          <p:cNvSpPr txBox="1"/>
          <p:nvPr/>
        </p:nvSpPr>
        <p:spPr>
          <a:xfrm>
            <a:off x="10624338" y="4787347"/>
            <a:ext cx="117633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0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拍攝照片</a:t>
            </a:r>
            <a:r>
              <a:rPr lang="en-US" altLang="zh-TW" sz="10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/</a:t>
            </a:r>
            <a:r>
              <a:rPr lang="zh-TW" altLang="en-US" sz="10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影片並將原始檔案上傳到 </a:t>
            </a:r>
            <a:r>
              <a:rPr lang="en-US" altLang="zh-TW" sz="10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Thunderbolt NAS</a:t>
            </a:r>
            <a:endParaRPr lang="zh-TW" altLang="en-US" sz="1000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A7E8A639-12E1-8B2E-E3B0-BF452ABC86D7}"/>
              </a:ext>
            </a:extLst>
          </p:cNvPr>
          <p:cNvGrpSpPr/>
          <p:nvPr/>
        </p:nvGrpSpPr>
        <p:grpSpPr>
          <a:xfrm>
            <a:off x="8818864" y="3714345"/>
            <a:ext cx="597243" cy="2198193"/>
            <a:chOff x="8818864" y="3714345"/>
            <a:chExt cx="597243" cy="2198193"/>
          </a:xfrm>
        </p:grpSpPr>
        <p:cxnSp>
          <p:nvCxnSpPr>
            <p:cNvPr id="29" name="直線單箭頭接點 28">
              <a:extLst>
                <a:ext uri="{FF2B5EF4-FFF2-40B4-BE49-F238E27FC236}">
                  <a16:creationId xmlns:a16="http://schemas.microsoft.com/office/drawing/2014/main" id="{AD584494-3115-EACA-11F9-A9E7B56C4C23}"/>
                </a:ext>
              </a:extLst>
            </p:cNvPr>
            <p:cNvCxnSpPr>
              <a:cxnSpLocks/>
            </p:cNvCxnSpPr>
            <p:nvPr/>
          </p:nvCxnSpPr>
          <p:spPr>
            <a:xfrm>
              <a:off x="9416107" y="3714345"/>
              <a:ext cx="0" cy="2198193"/>
            </a:xfrm>
            <a:prstGeom prst="straightConnector1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單箭頭接點 26">
              <a:extLst>
                <a:ext uri="{FF2B5EF4-FFF2-40B4-BE49-F238E27FC236}">
                  <a16:creationId xmlns:a16="http://schemas.microsoft.com/office/drawing/2014/main" id="{8880D079-E4A6-22BB-0DCD-FF04F5B32BD8}"/>
                </a:ext>
              </a:extLst>
            </p:cNvPr>
            <p:cNvCxnSpPr/>
            <p:nvPr/>
          </p:nvCxnSpPr>
          <p:spPr>
            <a:xfrm flipV="1">
              <a:off x="8818864" y="3723170"/>
              <a:ext cx="595182" cy="2060"/>
            </a:xfrm>
            <a:prstGeom prst="straightConnector1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直線單箭頭接點 41">
            <a:extLst>
              <a:ext uri="{FF2B5EF4-FFF2-40B4-BE49-F238E27FC236}">
                <a16:creationId xmlns:a16="http://schemas.microsoft.com/office/drawing/2014/main" id="{5FDB0DB9-5685-ED08-2999-F4AB6479AFC8}"/>
              </a:ext>
            </a:extLst>
          </p:cNvPr>
          <p:cNvCxnSpPr>
            <a:cxnSpLocks/>
          </p:cNvCxnSpPr>
          <p:nvPr/>
        </p:nvCxnSpPr>
        <p:spPr>
          <a:xfrm flipV="1">
            <a:off x="7663544" y="3840390"/>
            <a:ext cx="0" cy="698952"/>
          </a:xfrm>
          <a:prstGeom prst="straightConnector1">
            <a:avLst/>
          </a:prstGeom>
          <a:ln w="158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單箭頭接點 42">
            <a:extLst>
              <a:ext uri="{FF2B5EF4-FFF2-40B4-BE49-F238E27FC236}">
                <a16:creationId xmlns:a16="http://schemas.microsoft.com/office/drawing/2014/main" id="{02A5DB4C-3AD3-420D-D186-B1F6E8EF08CF}"/>
              </a:ext>
            </a:extLst>
          </p:cNvPr>
          <p:cNvCxnSpPr/>
          <p:nvPr/>
        </p:nvCxnSpPr>
        <p:spPr>
          <a:xfrm>
            <a:off x="7654017" y="4540704"/>
            <a:ext cx="3113315" cy="0"/>
          </a:xfrm>
          <a:prstGeom prst="straightConnector1">
            <a:avLst/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矩形 43">
            <a:extLst>
              <a:ext uri="{FF2B5EF4-FFF2-40B4-BE49-F238E27FC236}">
                <a16:creationId xmlns:a16="http://schemas.microsoft.com/office/drawing/2014/main" id="{ECDABB6E-40F7-5311-768D-31D09B8A6FBE}"/>
              </a:ext>
            </a:extLst>
          </p:cNvPr>
          <p:cNvSpPr/>
          <p:nvPr/>
        </p:nvSpPr>
        <p:spPr>
          <a:xfrm>
            <a:off x="643581" y="4376351"/>
            <a:ext cx="790754" cy="848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1682E6E8-1A63-5F87-E9DD-A39D8B264E35}"/>
              </a:ext>
            </a:extLst>
          </p:cNvPr>
          <p:cNvSpPr/>
          <p:nvPr/>
        </p:nvSpPr>
        <p:spPr>
          <a:xfrm>
            <a:off x="1376826" y="4879558"/>
            <a:ext cx="1408980" cy="503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E9569DF3-C9F1-97FA-3159-7A8AB4248139}"/>
              </a:ext>
            </a:extLst>
          </p:cNvPr>
          <p:cNvSpPr txBox="1"/>
          <p:nvPr/>
        </p:nvSpPr>
        <p:spPr>
          <a:xfrm>
            <a:off x="736942" y="4970699"/>
            <a:ext cx="2321011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050" err="1">
                <a:latin typeface="Arial"/>
                <a:ea typeface="微軟正黑體"/>
                <a:cs typeface="Arial"/>
              </a:rPr>
              <a:t>DaVinci</a:t>
            </a:r>
            <a:r>
              <a:rPr lang="en-US" altLang="zh-TW" sz="1050">
                <a:latin typeface="Arial"/>
                <a:ea typeface="微軟正黑體"/>
                <a:cs typeface="Arial"/>
              </a:rPr>
              <a:t> Resolve + PostgreSQL</a:t>
            </a:r>
          </a:p>
        </p:txBody>
      </p:sp>
      <p:sp>
        <p:nvSpPr>
          <p:cNvPr id="4" name="Google Shape;309;p35">
            <a:extLst>
              <a:ext uri="{FF2B5EF4-FFF2-40B4-BE49-F238E27FC236}">
                <a16:creationId xmlns:a16="http://schemas.microsoft.com/office/drawing/2014/main" id="{8AAA261F-95D1-B40F-B06B-9A2C1425FFF9}"/>
              </a:ext>
            </a:extLst>
          </p:cNvPr>
          <p:cNvSpPr txBox="1">
            <a:spLocks/>
          </p:cNvSpPr>
          <p:nvPr/>
        </p:nvSpPr>
        <p:spPr>
          <a:xfrm>
            <a:off x="0" y="306822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4200" b="1">
                <a:solidFill>
                  <a:srgbClr val="E1BA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QNAP </a:t>
            </a:r>
            <a:r>
              <a:rPr lang="zh-TW" altLang="en-US" sz="4200" b="1">
                <a:solidFill>
                  <a:srgbClr val="E1BA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提供完善的解決方案，為 </a:t>
            </a:r>
            <a:r>
              <a:rPr lang="en-US" altLang="zh-TW" sz="4200" b="1">
                <a:solidFill>
                  <a:srgbClr val="E1BA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Mac</a:t>
            </a:r>
            <a:r>
              <a:rPr lang="en-US" altLang="zh-TW" sz="4200" b="1" baseline="30000">
                <a:solidFill>
                  <a:srgbClr val="E1BA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®</a:t>
            </a:r>
            <a:r>
              <a:rPr lang="en-US" altLang="zh-TW" sz="4200" b="1">
                <a:solidFill>
                  <a:srgbClr val="E1BA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zh-TW" altLang="en-US" sz="4200" b="1">
                <a:solidFill>
                  <a:srgbClr val="E1BA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與 </a:t>
            </a:r>
            <a:r>
              <a:rPr lang="en-US" altLang="zh-TW" sz="4200" b="1">
                <a:solidFill>
                  <a:srgbClr val="E1BA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Windows</a:t>
            </a:r>
            <a:r>
              <a:rPr lang="en-US" altLang="zh-TW" sz="4200" b="1" baseline="30000">
                <a:solidFill>
                  <a:srgbClr val="E1BA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®</a:t>
            </a:r>
            <a:r>
              <a:rPr lang="en-US" altLang="zh-TW" sz="4200" b="1">
                <a:solidFill>
                  <a:srgbClr val="E1BA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br>
              <a:rPr lang="en-US" altLang="zh-TW" sz="4200" b="1">
                <a:solidFill>
                  <a:srgbClr val="E1BA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</a:br>
            <a:r>
              <a:rPr lang="zh-TW" altLang="en-US" sz="4200" b="1">
                <a:solidFill>
                  <a:srgbClr val="E1BA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影像工作者打造高速高效與高安全性的協作環境。</a:t>
            </a:r>
            <a:endParaRPr lang="en-US" altLang="zh-TW" sz="4200" b="1">
              <a:solidFill>
                <a:srgbClr val="E1BA87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F534CB79-4162-890B-CDD1-A285D79F87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716" y="2754035"/>
            <a:ext cx="1764405" cy="1102949"/>
          </a:xfrm>
          <a:prstGeom prst="rect">
            <a:avLst/>
          </a:prstGeom>
          <a:ln>
            <a:noFill/>
          </a:ln>
          <a:effectLst>
            <a:outerShdw blurRad="495300" dist="2794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7">
            <a:extLst>
              <a:ext uri="{FF2B5EF4-FFF2-40B4-BE49-F238E27FC236}">
                <a16:creationId xmlns:a16="http://schemas.microsoft.com/office/drawing/2014/main" id="{FFE7BF13-FE53-04CD-DF63-B81126EE99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94437" y="3433376"/>
            <a:ext cx="607484" cy="607484"/>
          </a:xfrm>
          <a:prstGeom prst="rect">
            <a:avLst/>
          </a:prstGeom>
        </p:spPr>
      </p:pic>
      <p:grpSp>
        <p:nvGrpSpPr>
          <p:cNvPr id="15" name="群組 14">
            <a:extLst>
              <a:ext uri="{FF2B5EF4-FFF2-40B4-BE49-F238E27FC236}">
                <a16:creationId xmlns:a16="http://schemas.microsoft.com/office/drawing/2014/main" id="{66464FA5-DB39-ACBD-927F-85AC576AA98C}"/>
              </a:ext>
            </a:extLst>
          </p:cNvPr>
          <p:cNvGrpSpPr/>
          <p:nvPr/>
        </p:nvGrpSpPr>
        <p:grpSpPr>
          <a:xfrm>
            <a:off x="8277851" y="2242883"/>
            <a:ext cx="3292451" cy="1550002"/>
            <a:chOff x="8277851" y="2041260"/>
            <a:chExt cx="3292451" cy="1550002"/>
          </a:xfrm>
        </p:grpSpPr>
        <p:grpSp>
          <p:nvGrpSpPr>
            <p:cNvPr id="6" name="群組 5">
              <a:extLst>
                <a:ext uri="{FF2B5EF4-FFF2-40B4-BE49-F238E27FC236}">
                  <a16:creationId xmlns:a16="http://schemas.microsoft.com/office/drawing/2014/main" id="{BF399329-7916-1F87-D91F-4B3C63FC5509}"/>
                </a:ext>
              </a:extLst>
            </p:cNvPr>
            <p:cNvGrpSpPr/>
            <p:nvPr/>
          </p:nvGrpSpPr>
          <p:grpSpPr>
            <a:xfrm>
              <a:off x="8277851" y="2704648"/>
              <a:ext cx="2587454" cy="435428"/>
              <a:chOff x="8448675" y="2704648"/>
              <a:chExt cx="2416629" cy="435428"/>
            </a:xfrm>
          </p:grpSpPr>
          <p:cxnSp>
            <p:nvCxnSpPr>
              <p:cNvPr id="36" name="直線單箭頭接點 35">
                <a:extLst>
                  <a:ext uri="{FF2B5EF4-FFF2-40B4-BE49-F238E27FC236}">
                    <a16:creationId xmlns:a16="http://schemas.microsoft.com/office/drawing/2014/main" id="{F58BC782-77CA-326E-5B01-B38A6EA42E15}"/>
                  </a:ext>
                </a:extLst>
              </p:cNvPr>
              <p:cNvCxnSpPr/>
              <p:nvPr/>
            </p:nvCxnSpPr>
            <p:spPr>
              <a:xfrm flipH="1" flipV="1">
                <a:off x="8448675" y="3129191"/>
                <a:ext cx="2416629" cy="10885"/>
              </a:xfrm>
              <a:prstGeom prst="straightConnector1">
                <a:avLst/>
              </a:prstGeom>
              <a:ln w="15875">
                <a:solidFill>
                  <a:srgbClr val="293FE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線單箭頭接點 38">
                <a:extLst>
                  <a:ext uri="{FF2B5EF4-FFF2-40B4-BE49-F238E27FC236}">
                    <a16:creationId xmlns:a16="http://schemas.microsoft.com/office/drawing/2014/main" id="{CE782720-05E2-6639-0300-245F1FE22AC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448675" y="2704648"/>
                <a:ext cx="2416629" cy="10885"/>
              </a:xfrm>
              <a:prstGeom prst="straightConnector1">
                <a:avLst/>
              </a:prstGeom>
              <a:ln w="15875">
                <a:solidFill>
                  <a:srgbClr val="293FE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8" name="圖片 10" descr="一張含有 網站 的圖片&#10;&#10;自動產生的描述">
              <a:extLst>
                <a:ext uri="{FF2B5EF4-FFF2-40B4-BE49-F238E27FC236}">
                  <a16:creationId xmlns:a16="http://schemas.microsoft.com/office/drawing/2014/main" id="{DDD4F014-00D6-BD21-BE53-83CAAE6AB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478566" y="2041260"/>
              <a:ext cx="1091736" cy="780943"/>
            </a:xfrm>
            <a:prstGeom prst="rect">
              <a:avLst/>
            </a:prstGeom>
          </p:spPr>
        </p:pic>
        <p:sp>
          <p:nvSpPr>
            <p:cNvPr id="40" name="文字方塊 39">
              <a:extLst>
                <a:ext uri="{FF2B5EF4-FFF2-40B4-BE49-F238E27FC236}">
                  <a16:creationId xmlns:a16="http://schemas.microsoft.com/office/drawing/2014/main" id="{0098DE6E-DB6A-3948-4817-94541E6CF5CE}"/>
                </a:ext>
              </a:extLst>
            </p:cNvPr>
            <p:cNvSpPr txBox="1"/>
            <p:nvPr/>
          </p:nvSpPr>
          <p:spPr>
            <a:xfrm>
              <a:off x="8277851" y="2374830"/>
              <a:ext cx="2971799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zh-TW" altLang="en-US" sz="1000"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透過 </a:t>
              </a:r>
              <a:r>
                <a:rPr lang="en-US" altLang="zh-TW" sz="1000"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Thunderbolt </a:t>
              </a:r>
              <a:r>
                <a:rPr lang="zh-TW" altLang="en-US" sz="1000"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同時編輯影音</a:t>
              </a:r>
              <a:endParaRPr lang="zh-TW" altLang="en-US" sz="10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endParaRPr>
            </a:p>
          </p:txBody>
        </p:sp>
        <p:pic>
          <p:nvPicPr>
            <p:cNvPr id="41" name="圖片 17" descr="一張含有 文字, 簽名、標誌 的圖片&#10;&#10;自動產生的描述">
              <a:extLst>
                <a:ext uri="{FF2B5EF4-FFF2-40B4-BE49-F238E27FC236}">
                  <a16:creationId xmlns:a16="http://schemas.microsoft.com/office/drawing/2014/main" id="{6E05029A-130F-D0B3-DB99-267DE6620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210075" y="2704648"/>
              <a:ext cx="342477" cy="413094"/>
            </a:xfrm>
            <a:prstGeom prst="rect">
              <a:avLst/>
            </a:prstGeom>
          </p:spPr>
        </p:pic>
        <p:pic>
          <p:nvPicPr>
            <p:cNvPr id="14" name="圖片 9" descr="一張含有 文字, 室內, 電子產品, 電腦 的圖片&#10;&#10;自動產生的描述">
              <a:extLst>
                <a:ext uri="{FF2B5EF4-FFF2-40B4-BE49-F238E27FC236}">
                  <a16:creationId xmlns:a16="http://schemas.microsoft.com/office/drawing/2014/main" id="{1EE6E7BD-B1DE-63BB-15C9-E41B9CB1D3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481215" y="2879460"/>
              <a:ext cx="1087911" cy="7118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5" name="圖片 4" descr="一張含有 電子產品, 螢幕擷取畫面, 電路, 控制 的圖片&#10;&#10;自動產生的描述">
            <a:extLst>
              <a:ext uri="{FF2B5EF4-FFF2-40B4-BE49-F238E27FC236}">
                <a16:creationId xmlns:a16="http://schemas.microsoft.com/office/drawing/2014/main" id="{728855E3-AA1A-948D-6F57-A18865D8CB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87050" y="2581768"/>
            <a:ext cx="2601951" cy="160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763410"/>
      </p:ext>
    </p:extLst>
  </p:cSld>
  <p:clrMapOvr>
    <a:masterClrMapping/>
  </p:clrMapOvr>
  <p:transition spd="slow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62A56461-298A-7F0E-50FB-67A5FDB6CEF4}"/>
              </a:ext>
            </a:extLst>
          </p:cNvPr>
          <p:cNvSpPr/>
          <p:nvPr/>
        </p:nvSpPr>
        <p:spPr>
          <a:xfrm rot="10800000">
            <a:off x="0" y="0"/>
            <a:ext cx="12191999" cy="490274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7F3BDB2-E411-09ED-1A9A-B024936FE43A}"/>
              </a:ext>
            </a:extLst>
          </p:cNvPr>
          <p:cNvSpPr/>
          <p:nvPr/>
        </p:nvSpPr>
        <p:spPr>
          <a:xfrm>
            <a:off x="6731539" y="0"/>
            <a:ext cx="5460461" cy="6858001"/>
          </a:xfrm>
          <a:prstGeom prst="rect">
            <a:avLst/>
          </a:prstGeom>
          <a:solidFill>
            <a:schemeClr val="tx1">
              <a:lumMod val="95000"/>
              <a:lumOff val="5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1" y="444247"/>
            <a:ext cx="121919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err="1">
                <a:solidFill>
                  <a:srgbClr val="E1BA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NASbook</a:t>
            </a:r>
            <a:r>
              <a:rPr lang="en-US" altLang="zh-TW" sz="4000" b="1">
                <a:solidFill>
                  <a:srgbClr val="E1BA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4000" b="1">
                <a:solidFill>
                  <a:srgbClr val="E1BA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小機身金屬外殼設計，在不占空間的情況下提升您的影音儲存體驗</a:t>
            </a:r>
          </a:p>
        </p:txBody>
      </p:sp>
      <p:pic>
        <p:nvPicPr>
          <p:cNvPr id="7" name="圖形 12">
            <a:extLst>
              <a:ext uri="{FF2B5EF4-FFF2-40B4-BE49-F238E27FC236}">
                <a16:creationId xmlns:a16="http://schemas.microsoft.com/office/drawing/2014/main" id="{C96F6D7C-AC78-CE66-A843-4D33EA9E4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3833" y="3650883"/>
            <a:ext cx="3137650" cy="3207118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152B73F7-4670-A036-346F-F20B8097EB78}"/>
              </a:ext>
            </a:extLst>
          </p:cNvPr>
          <p:cNvSpPr txBox="1"/>
          <p:nvPr/>
        </p:nvSpPr>
        <p:spPr>
          <a:xfrm>
            <a:off x="7537918" y="2503365"/>
            <a:ext cx="5488641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4000" b="1">
                <a:solidFill>
                  <a:srgbClr val="6EFF76"/>
                </a:solidFill>
                <a:latin typeface="Arial"/>
                <a:ea typeface="新細明體"/>
                <a:cs typeface="Arial"/>
              </a:rPr>
              <a:t>2.24</a:t>
            </a:r>
            <a:r>
              <a:rPr lang="zh-TW" altLang="en-US" sz="4000" b="1">
                <a:solidFill>
                  <a:srgbClr val="6EFF76"/>
                </a:solidFill>
                <a:latin typeface="Arial"/>
                <a:ea typeface="新細明體"/>
                <a:cs typeface="Arial"/>
              </a:rPr>
              <a:t> </a:t>
            </a:r>
            <a:r>
              <a:rPr lang="zh-TW" altLang="en-US" sz="2400" b="1">
                <a:solidFill>
                  <a:srgbClr val="6EFF76"/>
                </a:solidFill>
                <a:latin typeface="微軟正黑體 Light"/>
                <a:ea typeface="微軟正黑體 Light"/>
                <a:cs typeface="Arial"/>
              </a:rPr>
              <a:t>公斤</a:t>
            </a:r>
            <a:r>
              <a:rPr lang="en-US" altLang="zh-TW" sz="2400" b="1">
                <a:solidFill>
                  <a:srgbClr val="6EFF76"/>
                </a:solidFill>
                <a:latin typeface="Arial"/>
                <a:ea typeface="新細明體"/>
                <a:cs typeface="Arial"/>
              </a:rPr>
              <a:t> </a:t>
            </a:r>
            <a:r>
              <a:rPr lang="en-US" altLang="zh-TW" sz="4000" b="1">
                <a:solidFill>
                  <a:srgbClr val="6EFF76"/>
                </a:solidFill>
                <a:latin typeface="Arial"/>
                <a:ea typeface="新細明體"/>
                <a:cs typeface="Arial"/>
              </a:rPr>
              <a:t>/ 4.94</a:t>
            </a:r>
            <a:r>
              <a:rPr lang="zh-TW" altLang="en-US" sz="2400" b="1">
                <a:solidFill>
                  <a:srgbClr val="6EFF76"/>
                </a:solidFill>
                <a:latin typeface="Arial"/>
                <a:ea typeface="新細明體"/>
                <a:cs typeface="Arial"/>
              </a:rPr>
              <a:t> </a:t>
            </a:r>
            <a:r>
              <a:rPr lang="zh-TW" altLang="en-US" sz="2400" b="1">
                <a:solidFill>
                  <a:srgbClr val="6EFF76"/>
                </a:solidFill>
                <a:latin typeface="微軟正黑體"/>
                <a:ea typeface="微軟正黑體"/>
                <a:cs typeface="Arial"/>
              </a:rPr>
              <a:t>磅</a:t>
            </a:r>
            <a:endParaRPr lang="en-US" altLang="zh-TW" sz="2400" b="1">
              <a:solidFill>
                <a:srgbClr val="6EFF76"/>
              </a:solidFill>
              <a:latin typeface="微軟正黑體"/>
              <a:ea typeface="微軟正黑體"/>
              <a:cs typeface="Arial"/>
            </a:endParaRPr>
          </a:p>
          <a:p>
            <a:r>
              <a:rPr lang="zh-TW" altLang="en-US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重量輕室外儲存應用也方便</a:t>
            </a:r>
            <a:endParaRPr lang="en-US" altLang="zh-TW" sz="20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8F6401B-4D75-5E63-1B33-F1D405744290}"/>
              </a:ext>
            </a:extLst>
          </p:cNvPr>
          <p:cNvSpPr txBox="1"/>
          <p:nvPr/>
        </p:nvSpPr>
        <p:spPr>
          <a:xfrm>
            <a:off x="7953117" y="4652539"/>
            <a:ext cx="2838503" cy="12464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400" b="1">
                <a:solidFill>
                  <a:srgbClr val="6EFF76"/>
                </a:solidFill>
                <a:latin typeface="微軟正黑體"/>
                <a:ea typeface="微軟正黑體"/>
                <a:cs typeface="Arial"/>
              </a:rPr>
              <a:t>小尺寸不占空間</a:t>
            </a:r>
          </a:p>
          <a:p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60 x 215 x 199 mm</a:t>
            </a:r>
          </a:p>
          <a:p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2.36 x 8.46 x 7.83 inch </a:t>
            </a:r>
            <a:b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</a:br>
            <a:r>
              <a:rPr lang="en-US" altLang="zh-TW" sz="150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(H x W x D)</a:t>
            </a:r>
          </a:p>
        </p:txBody>
      </p:sp>
    </p:spTree>
    <p:extLst>
      <p:ext uri="{BB962C8B-B14F-4D97-AF65-F5344CB8AC3E}">
        <p14:creationId xmlns:p14="http://schemas.microsoft.com/office/powerpoint/2010/main" val="37494450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字方塊 27">
            <a:extLst>
              <a:ext uri="{FF2B5EF4-FFF2-40B4-BE49-F238E27FC236}">
                <a16:creationId xmlns:a16="http://schemas.microsoft.com/office/drawing/2014/main" id="{ADC53D77-E6F3-BCEC-E01A-703703B1DD08}"/>
              </a:ext>
            </a:extLst>
          </p:cNvPr>
          <p:cNvSpPr txBox="1"/>
          <p:nvPr/>
        </p:nvSpPr>
        <p:spPr>
          <a:xfrm>
            <a:off x="617347" y="409941"/>
            <a:ext cx="11177386" cy="8002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4600" b="1">
                <a:solidFill>
                  <a:srgbClr val="E1BA87"/>
                </a:solidFill>
                <a:latin typeface="Arial"/>
                <a:ea typeface="微軟正黑體"/>
                <a:cs typeface="Arial"/>
              </a:rPr>
              <a:t>TBS-h574TX </a:t>
            </a:r>
            <a:r>
              <a:rPr lang="zh-TW" altLang="en-US" sz="4600" b="1">
                <a:solidFill>
                  <a:srgbClr val="E1BA87"/>
                </a:solidFill>
                <a:latin typeface="Arial"/>
                <a:ea typeface="微軟正黑體"/>
                <a:cs typeface="Arial"/>
              </a:rPr>
              <a:t>規格設計</a:t>
            </a:r>
            <a:endParaRPr lang="en-US" altLang="zh-TW" sz="4600" b="1">
              <a:solidFill>
                <a:srgbClr val="E1BA87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B921F3D9-C55C-BA88-EEAF-251C0336D4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3054815"/>
              </p:ext>
            </p:extLst>
          </p:nvPr>
        </p:nvGraphicFramePr>
        <p:xfrm>
          <a:off x="864705" y="1356728"/>
          <a:ext cx="10445007" cy="5091331"/>
        </p:xfrm>
        <a:graphic>
          <a:graphicData uri="http://schemas.openxmlformats.org/drawingml/2006/table">
            <a:tbl>
              <a:tblPr firstRow="1" bandRow="1">
                <a:effectLst>
                  <a:reflection blurRad="165100" stA="50000" endA="300" endPos="55000" dir="5400000" sy="-100000" algn="bl" rotWithShape="0"/>
                </a:effectLst>
                <a:tableStyleId>{5C22544A-7EE6-4342-B048-85BDC9FD1C3A}</a:tableStyleId>
              </a:tblPr>
              <a:tblGrid>
                <a:gridCol w="1473839">
                  <a:extLst>
                    <a:ext uri="{9D8B030D-6E8A-4147-A177-3AD203B41FA5}">
                      <a16:colId xmlns:a16="http://schemas.microsoft.com/office/drawing/2014/main" val="3256573471"/>
                    </a:ext>
                  </a:extLst>
                </a:gridCol>
                <a:gridCol w="3147066">
                  <a:extLst>
                    <a:ext uri="{9D8B030D-6E8A-4147-A177-3AD203B41FA5}">
                      <a16:colId xmlns:a16="http://schemas.microsoft.com/office/drawing/2014/main" val="1445618065"/>
                    </a:ext>
                  </a:extLst>
                </a:gridCol>
                <a:gridCol w="2912051">
                  <a:extLst>
                    <a:ext uri="{9D8B030D-6E8A-4147-A177-3AD203B41FA5}">
                      <a16:colId xmlns:a16="http://schemas.microsoft.com/office/drawing/2014/main" val="597740741"/>
                    </a:ext>
                  </a:extLst>
                </a:gridCol>
                <a:gridCol w="2912051">
                  <a:extLst>
                    <a:ext uri="{9D8B030D-6E8A-4147-A177-3AD203B41FA5}">
                      <a16:colId xmlns:a16="http://schemas.microsoft.com/office/drawing/2014/main" val="4077533756"/>
                    </a:ext>
                  </a:extLst>
                </a:gridCol>
              </a:tblGrid>
              <a:tr h="412750">
                <a:tc>
                  <a:txBody>
                    <a:bodyPr/>
                    <a:lstStyle/>
                    <a:p>
                      <a:pPr marL="0" indent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TW" altLang="en-US" sz="1800" b="1" kern="1200">
                        <a:solidFill>
                          <a:schemeClr val="lt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0001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TBS-h574TX-i3-12G</a:t>
                      </a:r>
                      <a:endParaRPr lang="en-US" altLang="zh-TW" sz="14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0001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TBS-h574TX-i5-16G</a:t>
                      </a:r>
                      <a:endParaRPr lang="en-US" altLang="zh-TW" sz="14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0001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kern="12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TBS-h574TX-i5U-16G</a:t>
                      </a:r>
                      <a:endParaRPr lang="en-US" altLang="zh-TW" sz="14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0001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2632409"/>
                  </a:ext>
                </a:extLst>
              </a:tr>
              <a:tr h="412750">
                <a:tc>
                  <a:txBody>
                    <a:bodyPr/>
                    <a:lstStyle/>
                    <a:p>
                      <a:pPr marL="0" indent="180975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b="1" kern="1200" spc="4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處理器</a:t>
                      </a:r>
                      <a:endParaRPr lang="en-US" altLang="zh-TW" sz="1200" b="1" spc="4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spc="40" dirty="0">
                          <a:solidFill>
                            <a:srgbClr val="E1BA87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Intel Core i3-1320PE 8C(4P+4E)/12T up to 4.50GHz</a:t>
                      </a:r>
                      <a:endParaRPr lang="en-US" altLang="zh-TW" sz="1200" b="1" spc="40" dirty="0">
                        <a:solidFill>
                          <a:srgbClr val="E1BA87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spc="40" dirty="0">
                          <a:solidFill>
                            <a:srgbClr val="E1BA87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Intel Core i5-1340PE 12C(4P+8E)/16T up to 4.50GHz</a:t>
                      </a:r>
                      <a:endParaRPr lang="en-US" altLang="zh-TW" sz="1200" b="1" kern="1200" spc="40" dirty="0">
                        <a:solidFill>
                          <a:srgbClr val="E1BA87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1" kern="1200" spc="40" dirty="0">
                          <a:solidFill>
                            <a:srgbClr val="E1BA87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Intel Core i5-1235U 10C(2P+8E)/12T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1" kern="1200" spc="40" dirty="0">
                          <a:solidFill>
                            <a:srgbClr val="E1BA87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up to 4.4GHz</a:t>
                      </a:r>
                      <a:endParaRPr lang="en-US" altLang="zh-TW" sz="1200" b="1" kern="1200" spc="40" dirty="0">
                        <a:solidFill>
                          <a:srgbClr val="E1BA87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173340"/>
                  </a:ext>
                </a:extLst>
              </a:tr>
              <a:tr h="412750">
                <a:tc>
                  <a:txBody>
                    <a:bodyPr/>
                    <a:lstStyle/>
                    <a:p>
                      <a:pPr marL="0" indent="180975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b="1" kern="1200" spc="4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記憶體</a:t>
                      </a:r>
                      <a:endParaRPr lang="en-US" altLang="zh-TW" sz="1200" b="1" kern="1200" spc="4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spc="4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12GB Onboard RAM (</a:t>
                      </a:r>
                      <a:r>
                        <a:rPr lang="zh-TW" altLang="en-US" sz="1200" kern="1200" spc="4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不可擴充</a:t>
                      </a:r>
                      <a:r>
                        <a:rPr lang="en-US" sz="1200" kern="1200" spc="4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)</a:t>
                      </a:r>
                      <a:endParaRPr lang="en-US" altLang="zh-TW" sz="1200" spc="4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spc="4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16GB Onboard</a:t>
                      </a:r>
                      <a:r>
                        <a:rPr lang="en-US" sz="1200" kern="1200" spc="40" baseline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 RAM</a:t>
                      </a:r>
                      <a:r>
                        <a:rPr lang="en-US" sz="1200" kern="1200" spc="4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 (</a:t>
                      </a:r>
                      <a:r>
                        <a:rPr lang="zh-TW" altLang="en-US" sz="1200" b="0" i="0" u="none" strike="noStrike" kern="1200" spc="40" noProof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不可擴充</a:t>
                      </a:r>
                      <a:r>
                        <a:rPr lang="en-US" sz="1200" kern="1200" spc="4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)</a:t>
                      </a:r>
                      <a:endParaRPr lang="en-US" altLang="zh-TW" sz="1200" spc="4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spc="4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16GB Onboard</a:t>
                      </a:r>
                      <a:r>
                        <a:rPr lang="en-US" altLang="zh-TW" sz="1200" kern="1200" spc="40" baseline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 RAM</a:t>
                      </a:r>
                      <a:r>
                        <a:rPr lang="en-US" altLang="zh-TW" sz="1200" kern="1200" spc="4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 (</a:t>
                      </a:r>
                      <a:r>
                        <a:rPr lang="zh-TW" altLang="en-US" sz="1200" b="0" i="0" u="none" strike="noStrike" kern="1200" spc="40" noProof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不可擴充</a:t>
                      </a:r>
                      <a:r>
                        <a:rPr lang="en-US" altLang="zh-TW" sz="1200" kern="1200" spc="4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)</a:t>
                      </a:r>
                      <a:endParaRPr lang="en-US" altLang="zh-TW" sz="1200" spc="4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7307619"/>
                  </a:ext>
                </a:extLst>
              </a:tr>
              <a:tr h="589661">
                <a:tc>
                  <a:txBody>
                    <a:bodyPr/>
                    <a:lstStyle/>
                    <a:p>
                      <a:pPr marL="0" indent="180975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b="1" kern="1200" spc="4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硬碟槽</a:t>
                      </a:r>
                      <a:endParaRPr lang="en-US" altLang="zh-TW" sz="1200" b="1" kern="1200" spc="4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indent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spc="40" dirty="0">
                          <a:solidFill>
                            <a:srgbClr val="E1BA87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5 x E1.S up to 15mm ( or 5 x M.2 2280 PCIe w/ QDA-E1SM )</a:t>
                      </a:r>
                    </a:p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200" b="1" kern="1200" spc="40" dirty="0">
                          <a:solidFill>
                            <a:srgbClr val="E1BA87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支援熱插拔</a:t>
                      </a:r>
                      <a:endParaRPr lang="en-US" sz="1200" b="1" kern="1200" spc="40" dirty="0">
                        <a:solidFill>
                          <a:srgbClr val="E1BA87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200" b="1" kern="1200" spc="40" dirty="0">
                        <a:solidFill>
                          <a:srgbClr val="E1BA87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5156697"/>
                  </a:ext>
                </a:extLst>
              </a:tr>
              <a:tr h="440972">
                <a:tc>
                  <a:txBody>
                    <a:bodyPr/>
                    <a:lstStyle/>
                    <a:p>
                      <a:pPr marL="0" indent="180975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b="1" kern="1200" spc="4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網路</a:t>
                      </a:r>
                      <a:endParaRPr lang="en-US" altLang="zh-TW" sz="1200" b="1" kern="1200" spc="4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indent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spc="40" dirty="0">
                          <a:solidFill>
                            <a:srgbClr val="E1BA87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1 x 10GBASE-T (RJ-45)</a:t>
                      </a:r>
                      <a:r>
                        <a:rPr lang="en-US" sz="1200" kern="1200" spc="40" dirty="0">
                          <a:solidFill>
                            <a:srgbClr val="E1BA87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 </a:t>
                      </a:r>
                      <a:r>
                        <a:rPr lang="en-US" sz="1200" kern="1200" spc="4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+ 1 x 2.5GbE (RJ-45)</a:t>
                      </a:r>
                      <a:endParaRPr lang="en-US" altLang="zh-TW" sz="1200" spc="4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indent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200" spc="4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6120994"/>
                  </a:ext>
                </a:extLst>
              </a:tr>
              <a:tr h="412750">
                <a:tc>
                  <a:txBody>
                    <a:bodyPr/>
                    <a:lstStyle/>
                    <a:p>
                      <a:pPr marL="0" indent="180975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spc="4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Thunderbolt</a:t>
                      </a:r>
                      <a:endParaRPr lang="en-US" altLang="zh-TW" sz="1200" b="1" kern="1200" spc="4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indent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b="1" kern="1200" spc="40" dirty="0">
                          <a:solidFill>
                            <a:srgbClr val="E1BA87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2 x Thunderbolt 4 </a:t>
                      </a:r>
                      <a:endParaRPr lang="de-DE" altLang="zh-TW" sz="1200" b="1" spc="40" dirty="0">
                        <a:solidFill>
                          <a:srgbClr val="E1BA87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indent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de-DE" altLang="zh-TW" sz="1200" b="1" spc="40" dirty="0">
                        <a:solidFill>
                          <a:srgbClr val="E1BA87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5470509"/>
                  </a:ext>
                </a:extLst>
              </a:tr>
              <a:tr h="758698">
                <a:tc>
                  <a:txBody>
                    <a:bodyPr/>
                    <a:lstStyle/>
                    <a:p>
                      <a:pPr marL="0" indent="180975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spc="4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USB</a:t>
                      </a:r>
                      <a:endParaRPr lang="en-US" altLang="zh-TW" sz="1200" b="1" kern="1200" spc="4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spc="4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1 x USB 3.2 Gen2x1 (10Gb/s, Type-A, front)</a:t>
                      </a:r>
                      <a:endParaRPr lang="zh-TW" altLang="en-US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kern="1200" spc="4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1 x USB 3.2 Gen2x1 (10Gb/s, Type-A, rear)</a:t>
                      </a:r>
                    </a:p>
                    <a:p>
                      <a:pPr marL="0" marR="0" indent="0" algn="ctr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spc="4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1 x USB 2.0 (Type-A, rear)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200" spc="4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7387157"/>
                  </a:ext>
                </a:extLst>
              </a:tr>
              <a:tr h="412750">
                <a:tc>
                  <a:txBody>
                    <a:bodyPr/>
                    <a:lstStyle/>
                    <a:p>
                      <a:pPr marL="0" indent="180975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b="1" kern="1200" spc="4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尺寸</a:t>
                      </a:r>
                      <a:endParaRPr lang="en-US" altLang="zh-TW" sz="1200" b="1" kern="1200" spc="4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indent="0" algn="ctr" rtl="0" eaLnBrk="1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spc="4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215</a:t>
                      </a:r>
                      <a:r>
                        <a:rPr lang="en-US" sz="1200" kern="1200" spc="40" baseline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 x </a:t>
                      </a:r>
                      <a:r>
                        <a:rPr lang="en-US" sz="1200" kern="1200" spc="4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199 x 60 mm</a:t>
                      </a:r>
                      <a:endParaRPr lang="en-US" altLang="zh-TW" sz="1200" spc="4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indent="0" algn="ctr" rtl="0" eaLnBrk="1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200" spc="4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658344"/>
                  </a:ext>
                </a:extLst>
              </a:tr>
              <a:tr h="412750">
                <a:tc>
                  <a:txBody>
                    <a:bodyPr/>
                    <a:lstStyle/>
                    <a:p>
                      <a:pPr marL="0" indent="180975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b="1" kern="1200" spc="4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重量</a:t>
                      </a:r>
                      <a:endParaRPr lang="en-US" altLang="zh-TW" sz="1200" b="1" kern="1200" spc="4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indent="0" algn="ctr" rtl="0" eaLnBrk="1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spc="4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2.24 kg</a:t>
                      </a:r>
                      <a:endParaRPr lang="en-US" altLang="zh-TW" sz="1200" spc="4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indent="0" algn="ctr" rtl="0" eaLnBrk="1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200" spc="4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6226613"/>
                  </a:ext>
                </a:extLst>
              </a:tr>
              <a:tr h="412750">
                <a:tc>
                  <a:txBody>
                    <a:bodyPr/>
                    <a:lstStyle/>
                    <a:p>
                      <a:pPr marL="0" indent="180975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spc="4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HDMI</a:t>
                      </a:r>
                      <a:endParaRPr lang="en-US" altLang="zh-TW" sz="1200" b="1" kern="1200" spc="4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indent="0" algn="ctr" rtl="0" eaLnBrk="1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spc="4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1 x HDMI (1.4b), </a:t>
                      </a:r>
                      <a:r>
                        <a:rPr lang="zh-TW" altLang="en-US" sz="1200" kern="1200" spc="4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支援</a:t>
                      </a:r>
                      <a:r>
                        <a:rPr lang="en-US" altLang="zh-TW" sz="1200" kern="1200" spc="4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 4K </a:t>
                      </a:r>
                      <a:r>
                        <a:rPr lang="en-US" altLang="zh-TW" sz="1200" kern="1200" spc="40" dirty="0" err="1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螢幕輸出</a:t>
                      </a:r>
                      <a:endParaRPr lang="en-US" altLang="zh-TW" sz="1200" spc="4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indent="0" algn="ctr" rtl="0" eaLnBrk="1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200" spc="4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596028"/>
                  </a:ext>
                </a:extLst>
              </a:tr>
              <a:tr h="412750">
                <a:tc>
                  <a:txBody>
                    <a:bodyPr/>
                    <a:lstStyle/>
                    <a:p>
                      <a:pPr marL="0" indent="180975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b="1" kern="1200" spc="4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電源</a:t>
                      </a:r>
                      <a:endParaRPr lang="en-US" altLang="zh-TW" sz="1200" b="1" kern="1200" spc="4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indent="0" algn="ctr" rtl="0" eaLnBrk="1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spc="4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120W</a:t>
                      </a:r>
                      <a:endParaRPr lang="en-US" altLang="zh-TW" sz="1200" spc="4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indent="0" algn="ctr" rtl="0" eaLnBrk="1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200" spc="4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68529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1508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圓角 1">
            <a:extLst>
              <a:ext uri="{FF2B5EF4-FFF2-40B4-BE49-F238E27FC236}">
                <a16:creationId xmlns:a16="http://schemas.microsoft.com/office/drawing/2014/main" id="{01CA6BFD-0ED7-C001-7C71-4FECAF5333CE}"/>
              </a:ext>
            </a:extLst>
          </p:cNvPr>
          <p:cNvSpPr/>
          <p:nvPr/>
        </p:nvSpPr>
        <p:spPr>
          <a:xfrm>
            <a:off x="617347" y="2495006"/>
            <a:ext cx="7344464" cy="3233057"/>
          </a:xfrm>
          <a:prstGeom prst="roundRect">
            <a:avLst>
              <a:gd name="adj" fmla="val 402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83000">
                <a:srgbClr val="F3F4F4"/>
              </a:gs>
              <a:gs pos="4000">
                <a:srgbClr val="F6F9FB"/>
              </a:gs>
              <a:gs pos="78000">
                <a:srgbClr val="F4F6F7">
                  <a:alpha val="72000"/>
                </a:srgb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0500">
                  <a:schemeClr val="bg1">
                    <a:lumMod val="6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</a:ln>
          <a:effectLst>
            <a:outerShdw blurRad="368300" dist="342900" dir="2700000" algn="tl" rotWithShape="0">
              <a:prstClr val="black">
                <a:alpha val="62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ADC53D77-E6F3-BCEC-E01A-703703B1DD08}"/>
              </a:ext>
            </a:extLst>
          </p:cNvPr>
          <p:cNvSpPr txBox="1"/>
          <p:nvPr/>
        </p:nvSpPr>
        <p:spPr>
          <a:xfrm>
            <a:off x="617347" y="409941"/>
            <a:ext cx="11177386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sz="4000" b="1" dirty="0">
                <a:solidFill>
                  <a:srgbClr val="E1BA87"/>
                </a:solidFill>
                <a:latin typeface="Arial"/>
                <a:ea typeface="微軟正黑體"/>
                <a:cs typeface="Arial"/>
              </a:rPr>
              <a:t>可再支援擴充兩櫃</a:t>
            </a:r>
            <a:r>
              <a:rPr lang="en-US" sz="4000" b="1" dirty="0">
                <a:solidFill>
                  <a:srgbClr val="E1BA87"/>
                </a:solidFill>
                <a:latin typeface="Arial"/>
                <a:ea typeface="微軟正黑體"/>
                <a:cs typeface="Arial"/>
              </a:rPr>
              <a:t> 12 顆 3.5”HDD </a:t>
            </a:r>
            <a:r>
              <a:rPr lang="en-US" sz="4000" b="1" dirty="0" err="1">
                <a:solidFill>
                  <a:srgbClr val="E1BA87"/>
                </a:solidFill>
                <a:latin typeface="Arial"/>
                <a:ea typeface="微軟正黑體"/>
                <a:cs typeface="Arial"/>
              </a:rPr>
              <a:t>擴充設備</a:t>
            </a:r>
            <a:r>
              <a:rPr lang="en-US" sz="4000" b="1" dirty="0">
                <a:solidFill>
                  <a:srgbClr val="E1BA87"/>
                </a:solidFill>
                <a:latin typeface="Arial"/>
                <a:ea typeface="微軟正黑體"/>
                <a:cs typeface="Arial"/>
              </a:rPr>
              <a:t>，</a:t>
            </a:r>
            <a:br>
              <a:rPr lang="en-US" sz="4000" b="1" dirty="0">
                <a:latin typeface="Arial"/>
                <a:ea typeface="微軟正黑體"/>
                <a:cs typeface="Arial"/>
              </a:rPr>
            </a:br>
            <a:r>
              <a:rPr lang="en-US" sz="4000" b="1" dirty="0" err="1">
                <a:solidFill>
                  <a:srgbClr val="E1BA87"/>
                </a:solidFill>
                <a:latin typeface="Arial"/>
                <a:ea typeface="微軟正黑體"/>
                <a:cs typeface="Arial"/>
              </a:rPr>
              <a:t>提供</a:t>
            </a:r>
            <a:r>
              <a:rPr lang="zh-TW" altLang="en-US" sz="4000" b="1" dirty="0">
                <a:solidFill>
                  <a:srgbClr val="E1BA87"/>
                </a:solidFill>
                <a:latin typeface="Arial"/>
                <a:ea typeface="微軟正黑體"/>
                <a:cs typeface="Arial"/>
              </a:rPr>
              <a:t>一櫃</a:t>
            </a:r>
            <a:r>
              <a:rPr lang="en-US" sz="4000" b="1" dirty="0">
                <a:solidFill>
                  <a:srgbClr val="E1BA87"/>
                </a:solidFill>
                <a:latin typeface="Arial"/>
                <a:ea typeface="微軟正黑體"/>
                <a:cs typeface="Arial"/>
              </a:rPr>
              <a:t> 264 TB ( 12 x 22TB ) </a:t>
            </a:r>
            <a:r>
              <a:rPr lang="en-US" sz="4000" b="1" dirty="0" err="1">
                <a:solidFill>
                  <a:srgbClr val="E1BA87"/>
                </a:solidFill>
                <a:latin typeface="Arial"/>
                <a:ea typeface="微軟正黑體"/>
                <a:cs typeface="Arial"/>
              </a:rPr>
              <a:t>的額外儲存空間</a:t>
            </a:r>
            <a:endParaRPr lang="en-US" sz="4000" b="1" dirty="0">
              <a:solidFill>
                <a:srgbClr val="E1BA87"/>
              </a:solidFill>
              <a:latin typeface="Arial"/>
              <a:ea typeface="微軟正黑體"/>
              <a:cs typeface="Arial"/>
            </a:endParaRPr>
          </a:p>
          <a:p>
            <a:pPr algn="ctr"/>
            <a:endParaRPr lang="en-US" altLang="zh-TW" sz="4000" b="1" dirty="0">
              <a:solidFill>
                <a:srgbClr val="E1BA87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0F1E985-5639-EE04-40A7-3265CD76C120}"/>
              </a:ext>
            </a:extLst>
          </p:cNvPr>
          <p:cNvSpPr txBox="1"/>
          <p:nvPr/>
        </p:nvSpPr>
        <p:spPr>
          <a:xfrm>
            <a:off x="2314182" y="3981651"/>
            <a:ext cx="85151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500" b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TR-002</a:t>
            </a:r>
          </a:p>
        </p:txBody>
      </p:sp>
      <p:pic>
        <p:nvPicPr>
          <p:cNvPr id="6" name="Picture 2" descr="一張含有 投影機 的圖片&#10;&#10;自動產生的描述">
            <a:extLst>
              <a:ext uri="{FF2B5EF4-FFF2-40B4-BE49-F238E27FC236}">
                <a16:creationId xmlns:a16="http://schemas.microsoft.com/office/drawing/2014/main" id="{A09DFEB9-A815-6089-E484-24C99AF2E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82212" y="4490124"/>
            <a:ext cx="2322170" cy="578325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圖片 7" descr="一張含有 室內, 電子用品, 黑色 的圖片&#10;&#10;自動產生的描述">
            <a:extLst>
              <a:ext uri="{FF2B5EF4-FFF2-40B4-BE49-F238E27FC236}">
                <a16:creationId xmlns:a16="http://schemas.microsoft.com/office/drawing/2014/main" id="{2C71B9C1-780F-2C68-31FD-3973FF05F2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6807" y="2991643"/>
            <a:ext cx="1450611" cy="9066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圖片 9" descr="一張含有 黑色, 電子用品 的圖片&#10;&#10;自動產生的描述">
            <a:extLst>
              <a:ext uri="{FF2B5EF4-FFF2-40B4-BE49-F238E27FC236}">
                <a16:creationId xmlns:a16="http://schemas.microsoft.com/office/drawing/2014/main" id="{79393604-23D4-1C2B-8889-A3FFAD1C9A7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7829" y="2991643"/>
            <a:ext cx="1477778" cy="92361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11" descr="一張含有 電子產品, 電子工程, 機器, 電氣線路 的圖片&#10;&#10;自動產生的描述">
            <a:extLst>
              <a:ext uri="{FF2B5EF4-FFF2-40B4-BE49-F238E27FC236}">
                <a16:creationId xmlns:a16="http://schemas.microsoft.com/office/drawing/2014/main" id="{52AE5A9B-340F-9EDA-07EC-54C355001B3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2249" y="4643980"/>
            <a:ext cx="2126297" cy="39469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圖片 13" descr="一張含有 文字, 室內, 電子用品, 電腦 的圖片&#10;&#10;自動產生的描述">
            <a:extLst>
              <a:ext uri="{FF2B5EF4-FFF2-40B4-BE49-F238E27FC236}">
                <a16:creationId xmlns:a16="http://schemas.microsoft.com/office/drawing/2014/main" id="{ABDF14CA-AC7E-E134-FC44-698F9817D74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7507" y="2833459"/>
            <a:ext cx="1956800" cy="122300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" name="文字方塊 7">
            <a:extLst>
              <a:ext uri="{FF2B5EF4-FFF2-40B4-BE49-F238E27FC236}">
                <a16:creationId xmlns:a16="http://schemas.microsoft.com/office/drawing/2014/main" id="{F2F6BBEA-6CCA-4C6C-1EB7-84354744FC1F}"/>
              </a:ext>
            </a:extLst>
          </p:cNvPr>
          <p:cNvSpPr txBox="1"/>
          <p:nvPr/>
        </p:nvSpPr>
        <p:spPr>
          <a:xfrm>
            <a:off x="2521931" y="5078898"/>
            <a:ext cx="99738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500" b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TR-004U</a:t>
            </a:r>
          </a:p>
        </p:txBody>
      </p:sp>
      <p:sp>
        <p:nvSpPr>
          <p:cNvPr id="18" name="文字方塊 8">
            <a:extLst>
              <a:ext uri="{FF2B5EF4-FFF2-40B4-BE49-F238E27FC236}">
                <a16:creationId xmlns:a16="http://schemas.microsoft.com/office/drawing/2014/main" id="{F002BDA1-821C-884B-B98B-DAE2411111AA}"/>
              </a:ext>
            </a:extLst>
          </p:cNvPr>
          <p:cNvSpPr txBox="1"/>
          <p:nvPr/>
        </p:nvSpPr>
        <p:spPr>
          <a:xfrm>
            <a:off x="4091961" y="3974910"/>
            <a:ext cx="85151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500" b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TR-004</a:t>
            </a:r>
          </a:p>
        </p:txBody>
      </p:sp>
      <p:sp>
        <p:nvSpPr>
          <p:cNvPr id="20" name="文字方塊 9">
            <a:extLst>
              <a:ext uri="{FF2B5EF4-FFF2-40B4-BE49-F238E27FC236}">
                <a16:creationId xmlns:a16="http://schemas.microsoft.com/office/drawing/2014/main" id="{47EB8E66-D876-5878-79DE-842E88F49594}"/>
              </a:ext>
            </a:extLst>
          </p:cNvPr>
          <p:cNvSpPr txBox="1"/>
          <p:nvPr/>
        </p:nvSpPr>
        <p:spPr>
          <a:xfrm>
            <a:off x="5087769" y="5078025"/>
            <a:ext cx="152317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500" b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TL-R1200C-RP</a:t>
            </a:r>
          </a:p>
        </p:txBody>
      </p:sp>
      <p:sp>
        <p:nvSpPr>
          <p:cNvPr id="22" name="文字方塊 10">
            <a:extLst>
              <a:ext uri="{FF2B5EF4-FFF2-40B4-BE49-F238E27FC236}">
                <a16:creationId xmlns:a16="http://schemas.microsoft.com/office/drawing/2014/main" id="{53449657-A6EB-EF74-A3B1-BEE87A878BA6}"/>
              </a:ext>
            </a:extLst>
          </p:cNvPr>
          <p:cNvSpPr txBox="1"/>
          <p:nvPr/>
        </p:nvSpPr>
        <p:spPr>
          <a:xfrm>
            <a:off x="5999028" y="3948920"/>
            <a:ext cx="110158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500" b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TL-D800C</a:t>
            </a:r>
          </a:p>
        </p:txBody>
      </p:sp>
      <p:sp>
        <p:nvSpPr>
          <p:cNvPr id="24" name="文字方塊 21">
            <a:extLst>
              <a:ext uri="{FF2B5EF4-FFF2-40B4-BE49-F238E27FC236}">
                <a16:creationId xmlns:a16="http://schemas.microsoft.com/office/drawing/2014/main" id="{65ECFB06-0D45-3D14-9EFA-030C72C8A0B5}"/>
              </a:ext>
            </a:extLst>
          </p:cNvPr>
          <p:cNvSpPr txBox="1"/>
          <p:nvPr/>
        </p:nvSpPr>
        <p:spPr>
          <a:xfrm>
            <a:off x="758182" y="2748588"/>
            <a:ext cx="1335622" cy="4001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000" b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USB </a:t>
            </a:r>
            <a:r>
              <a:rPr lang="en-US" altLang="zh-TW" sz="2000" b="1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介面</a:t>
            </a:r>
            <a:r>
              <a:rPr lang="zh-TW" altLang="en-US" sz="2000" b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 </a:t>
            </a:r>
            <a:endParaRPr lang="en-US" altLang="zh-TW" sz="2000" b="1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</a:endParaRPr>
          </a:p>
        </p:txBody>
      </p:sp>
      <p:graphicFrame>
        <p:nvGraphicFramePr>
          <p:cNvPr id="26" name="表格 25">
            <a:extLst>
              <a:ext uri="{FF2B5EF4-FFF2-40B4-BE49-F238E27FC236}">
                <a16:creationId xmlns:a16="http://schemas.microsoft.com/office/drawing/2014/main" id="{056EA74B-665E-17B8-7625-A57B6F3A2A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5813648"/>
              </p:ext>
            </p:extLst>
          </p:nvPr>
        </p:nvGraphicFramePr>
        <p:xfrm>
          <a:off x="8333411" y="2991643"/>
          <a:ext cx="3362325" cy="1562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8375">
                  <a:extLst>
                    <a:ext uri="{9D8B030D-6E8A-4147-A177-3AD203B41FA5}">
                      <a16:colId xmlns:a16="http://schemas.microsoft.com/office/drawing/2014/main" val="2681534537"/>
                    </a:ext>
                  </a:extLst>
                </a:gridCol>
                <a:gridCol w="1123950">
                  <a:extLst>
                    <a:ext uri="{9D8B030D-6E8A-4147-A177-3AD203B41FA5}">
                      <a16:colId xmlns:a16="http://schemas.microsoft.com/office/drawing/2014/main" val="3481696568"/>
                    </a:ext>
                  </a:extLst>
                </a:gridCol>
              </a:tblGrid>
              <a:tr h="272439">
                <a:tc gridSpan="2">
                  <a:txBody>
                    <a:bodyPr/>
                    <a:lstStyle/>
                    <a:p>
                      <a:pPr marL="0" marR="0" lvl="0" indent="0" algn="ctr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TW" sz="1050" b="1" u="none" strike="noStrike" cap="none" err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+mn-ea"/>
                        </a:rPr>
                        <a:t>最大支援</a:t>
                      </a:r>
                      <a:r>
                        <a:rPr lang="en-US" altLang="zh-TW" sz="1050" b="1" u="none" strike="noStrike" cap="none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+mn-ea"/>
                          <a:sym typeface="+mn-lt"/>
                        </a:rPr>
                        <a:t> JBOD / RAID </a:t>
                      </a:r>
                      <a:r>
                        <a:rPr lang="en-US" altLang="zh-TW" sz="1050" b="1" u="none" strike="noStrike" cap="none" err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+mn-ea"/>
                        </a:rPr>
                        <a:t>擴充櫃數量</a:t>
                      </a:r>
                      <a:r>
                        <a:rPr lang="zh-TW" altLang="en-US" sz="1250">
                          <a:effectLst/>
                          <a:latin typeface="微軟正黑體"/>
                          <a:ea typeface="微軟正黑體"/>
                        </a:rPr>
                        <a:t>​</a:t>
                      </a:r>
                      <a:endParaRPr lang="zh-TW" altLang="en-US" b="1">
                        <a:solidFill>
                          <a:srgbClr val="FFFFFF"/>
                        </a:solidFill>
                        <a:effectLst/>
                        <a:latin typeface="微軟正黑體"/>
                        <a:ea typeface="微軟正黑體"/>
                      </a:endParaRPr>
                    </a:p>
                  </a:txBody>
                  <a:tcPr>
                    <a:solidFill>
                      <a:srgbClr val="FE4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0812578"/>
                  </a:ext>
                </a:extLst>
              </a:tr>
              <a:tr h="256156">
                <a:tc>
                  <a:txBody>
                    <a:bodyPr/>
                    <a:lstStyle/>
                    <a:p>
                      <a:pPr fontAlgn="base"/>
                      <a:r>
                        <a:rPr lang="en-US" sz="1000" b="1">
                          <a:effectLst/>
                          <a:latin typeface="微軟正黑體"/>
                          <a:ea typeface="微軟正黑體"/>
                        </a:rPr>
                        <a:t>TR-002</a:t>
                      </a:r>
                      <a:r>
                        <a:rPr lang="en-US" altLang="zh-TW" sz="1000" b="1">
                          <a:effectLst/>
                          <a:latin typeface="微軟正黑體"/>
                          <a:ea typeface="微軟正黑體"/>
                        </a:rPr>
                        <a:t>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00">
                          <a:effectLst/>
                          <a:latin typeface="微軟正黑體"/>
                          <a:ea typeface="微軟正黑體"/>
                        </a:rPr>
                        <a:t>2</a:t>
                      </a:r>
                      <a:r>
                        <a:rPr lang="en-US" altLang="zh-TW" sz="1000">
                          <a:effectLst/>
                          <a:latin typeface="微軟正黑體"/>
                          <a:ea typeface="微軟正黑體"/>
                        </a:rPr>
                        <a:t>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5902756"/>
                  </a:ext>
                </a:extLst>
              </a:tr>
              <a:tr h="256156">
                <a:tc>
                  <a:txBody>
                    <a:bodyPr/>
                    <a:lstStyle/>
                    <a:p>
                      <a:pPr fontAlgn="base"/>
                      <a:r>
                        <a:rPr lang="en-US" sz="1000" b="1">
                          <a:effectLst/>
                          <a:latin typeface="微軟正黑體"/>
                          <a:ea typeface="微軟正黑體"/>
                        </a:rPr>
                        <a:t>TR-004</a:t>
                      </a:r>
                      <a:r>
                        <a:rPr lang="en-US" altLang="zh-TW" sz="1000" b="1">
                          <a:effectLst/>
                          <a:latin typeface="微軟正黑體"/>
                          <a:ea typeface="微軟正黑體"/>
                        </a:rPr>
                        <a:t>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00">
                          <a:effectLst/>
                          <a:latin typeface="微軟正黑體"/>
                          <a:ea typeface="微軟正黑體"/>
                        </a:rPr>
                        <a:t>2</a:t>
                      </a:r>
                      <a:r>
                        <a:rPr lang="en-US" altLang="zh-TW" sz="1000">
                          <a:effectLst/>
                          <a:latin typeface="微軟正黑體"/>
                          <a:ea typeface="微軟正黑體"/>
                        </a:rPr>
                        <a:t>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2648366"/>
                  </a:ext>
                </a:extLst>
              </a:tr>
              <a:tr h="256156">
                <a:tc>
                  <a:txBody>
                    <a:bodyPr/>
                    <a:lstStyle/>
                    <a:p>
                      <a:pPr fontAlgn="base"/>
                      <a:r>
                        <a:rPr lang="en-US" sz="1000" b="1">
                          <a:effectLst/>
                          <a:latin typeface="微軟正黑體"/>
                          <a:ea typeface="微軟正黑體"/>
                        </a:rPr>
                        <a:t>TR-004U</a:t>
                      </a:r>
                      <a:r>
                        <a:rPr lang="en-US" altLang="zh-TW" sz="1000" b="1">
                          <a:effectLst/>
                          <a:latin typeface="微軟正黑體"/>
                          <a:ea typeface="微軟正黑體"/>
                        </a:rPr>
                        <a:t>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00">
                          <a:effectLst/>
                          <a:latin typeface="微軟正黑體"/>
                          <a:ea typeface="微軟正黑體"/>
                        </a:rPr>
                        <a:t>2</a:t>
                      </a:r>
                      <a:r>
                        <a:rPr lang="en-US" altLang="zh-TW" sz="1000">
                          <a:effectLst/>
                          <a:latin typeface="微軟正黑體"/>
                          <a:ea typeface="微軟正黑體"/>
                        </a:rPr>
                        <a:t>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6332336"/>
                  </a:ext>
                </a:extLst>
              </a:tr>
              <a:tr h="256156">
                <a:tc>
                  <a:txBody>
                    <a:bodyPr/>
                    <a:lstStyle/>
                    <a:p>
                      <a:pPr fontAlgn="base"/>
                      <a:r>
                        <a:rPr lang="en-US" sz="1000" b="1">
                          <a:effectLst/>
                          <a:latin typeface="微軟正黑體"/>
                          <a:ea typeface="微軟正黑體"/>
                        </a:rPr>
                        <a:t>TL-D800C</a:t>
                      </a:r>
                      <a:r>
                        <a:rPr lang="en-US" altLang="zh-TW" sz="1000" b="1">
                          <a:effectLst/>
                          <a:latin typeface="微軟正黑體"/>
                          <a:ea typeface="微軟正黑體"/>
                        </a:rPr>
                        <a:t>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00" dirty="0">
                          <a:effectLst/>
                          <a:latin typeface="微軟正黑體"/>
                          <a:ea typeface="微軟正黑體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5516594"/>
                  </a:ext>
                </a:extLst>
              </a:tr>
              <a:tr h="256156">
                <a:tc>
                  <a:txBody>
                    <a:bodyPr/>
                    <a:lstStyle/>
                    <a:p>
                      <a:pPr fontAlgn="base"/>
                      <a:r>
                        <a:rPr lang="en-US" sz="1000" b="1">
                          <a:effectLst/>
                          <a:latin typeface="微軟正黑體"/>
                          <a:ea typeface="微軟正黑體"/>
                        </a:rPr>
                        <a:t>TL-R1200C-RP</a:t>
                      </a:r>
                      <a:r>
                        <a:rPr lang="en-US" altLang="zh-TW" sz="1000" b="1">
                          <a:effectLst/>
                          <a:latin typeface="微軟正黑體"/>
                          <a:ea typeface="微軟正黑體"/>
                        </a:rPr>
                        <a:t>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00" dirty="0">
                          <a:effectLst/>
                          <a:latin typeface="微軟正黑體"/>
                          <a:ea typeface="微軟正黑體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0494903"/>
                  </a:ext>
                </a:extLst>
              </a:tr>
            </a:tbl>
          </a:graphicData>
        </a:graphic>
      </p:graphicFrame>
      <p:pic>
        <p:nvPicPr>
          <p:cNvPr id="29" name="图片 57">
            <a:extLst>
              <a:ext uri="{FF2B5EF4-FFF2-40B4-BE49-F238E27FC236}">
                <a16:creationId xmlns:a16="http://schemas.microsoft.com/office/drawing/2014/main" id="{B416DC7D-4000-9A58-AB5B-0A64F335C27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5400000">
            <a:off x="9584022" y="3599410"/>
            <a:ext cx="1478083" cy="493862"/>
          </a:xfrm>
          <a:prstGeom prst="rect">
            <a:avLst/>
          </a:prstGeom>
        </p:spPr>
      </p:pic>
      <p:sp>
        <p:nvSpPr>
          <p:cNvPr id="33" name="文字方塊 32">
            <a:extLst>
              <a:ext uri="{FF2B5EF4-FFF2-40B4-BE49-F238E27FC236}">
                <a16:creationId xmlns:a16="http://schemas.microsoft.com/office/drawing/2014/main" id="{38947405-F967-3566-2841-56102911A6C2}"/>
              </a:ext>
            </a:extLst>
          </p:cNvPr>
          <p:cNvSpPr txBox="1"/>
          <p:nvPr/>
        </p:nvSpPr>
        <p:spPr>
          <a:xfrm>
            <a:off x="8199019" y="4833983"/>
            <a:ext cx="321346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200">
                <a:solidFill>
                  <a:schemeClr val="bg1"/>
                </a:solidFill>
                <a:latin typeface="Microsoft JhengHei"/>
                <a:ea typeface="Microsoft JhengHei"/>
                <a:cs typeface="Roboto"/>
              </a:rPr>
              <a:t>備註 : 僅能作為獨立的儲存池或磁碟區，無法與</a:t>
            </a:r>
            <a:r>
              <a:rPr lang="en-US" altLang="zh-TW" sz="1200">
                <a:solidFill>
                  <a:schemeClr val="bg1"/>
                </a:solidFill>
                <a:latin typeface="Microsoft JhengHei"/>
                <a:ea typeface="Roboto"/>
                <a:cs typeface="Roboto"/>
              </a:rPr>
              <a:t> NAS </a:t>
            </a:r>
            <a:r>
              <a:rPr lang="zh-TW" altLang="en-US" sz="1200">
                <a:solidFill>
                  <a:schemeClr val="bg1"/>
                </a:solidFill>
                <a:latin typeface="Microsoft JhengHei"/>
                <a:ea typeface="Microsoft JhengHei"/>
                <a:cs typeface="Roboto"/>
              </a:rPr>
              <a:t>主機的儲存池或磁碟區合併使用。</a:t>
            </a:r>
            <a:endParaRPr lang="en-US" altLang="zh-TW" sz="1200">
              <a:solidFill>
                <a:schemeClr val="bg1"/>
              </a:solidFill>
              <a:latin typeface="Microsoft JhengHei"/>
              <a:ea typeface="Microsoft JhengHe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43807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0822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10">
            <a:extLst>
              <a:ext uri="{FF2B5EF4-FFF2-40B4-BE49-F238E27FC236}">
                <a16:creationId xmlns:a16="http://schemas.microsoft.com/office/drawing/2014/main" id="{C56526E8-A287-4872-AD27-3F4A118DBCD7}"/>
              </a:ext>
            </a:extLst>
          </p:cNvPr>
          <p:cNvSpPr txBox="1"/>
          <p:nvPr/>
        </p:nvSpPr>
        <p:spPr>
          <a:xfrm>
            <a:off x="345573" y="2855414"/>
            <a:ext cx="5478823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500">
                <a:solidFill>
                  <a:srgbClr val="E1BA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企業級作業系統</a:t>
            </a:r>
            <a:br>
              <a:rPr lang="en-US" altLang="zh-TW" sz="2500">
                <a:solidFill>
                  <a:srgbClr val="D9C89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</a:br>
            <a:r>
              <a:rPr lang="zh-TW" altLang="en-US" sz="2500" b="1" kern="0" spc="300">
                <a:solidFill>
                  <a:srgbClr val="FE4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使用 </a:t>
            </a:r>
            <a:r>
              <a:rPr lang="en-US" altLang="zh-TW" sz="2500" b="1" kern="0" spc="300">
                <a:solidFill>
                  <a:srgbClr val="FE4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ZFS </a:t>
            </a:r>
            <a:r>
              <a:rPr lang="zh-TW" altLang="en-US" sz="2500" b="1" kern="0" spc="300">
                <a:solidFill>
                  <a:srgbClr val="FE4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的 </a:t>
            </a:r>
            <a:r>
              <a:rPr lang="en-US" altLang="zh-TW" sz="2500" b="1" kern="0" spc="300" err="1">
                <a:solidFill>
                  <a:srgbClr val="FE4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QuTS</a:t>
            </a:r>
            <a:r>
              <a:rPr lang="en-US" altLang="zh-TW" sz="2500" b="1" kern="0" spc="300">
                <a:solidFill>
                  <a:srgbClr val="FE4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hero</a:t>
            </a:r>
          </a:p>
          <a:p>
            <a:endParaRPr lang="zh-TW" altLang="en-US" sz="55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D08877CF-A201-4F59-C10E-B39C377DBE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839" y="539205"/>
            <a:ext cx="1348877" cy="24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1558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矩形: 圓角 71">
            <a:extLst>
              <a:ext uri="{FF2B5EF4-FFF2-40B4-BE49-F238E27FC236}">
                <a16:creationId xmlns:a16="http://schemas.microsoft.com/office/drawing/2014/main" id="{62DD20B1-DAA2-42D8-AEE6-A7F9470764AB}"/>
              </a:ext>
            </a:extLst>
          </p:cNvPr>
          <p:cNvSpPr/>
          <p:nvPr/>
        </p:nvSpPr>
        <p:spPr>
          <a:xfrm>
            <a:off x="636063" y="3233037"/>
            <a:ext cx="2804671" cy="2070787"/>
          </a:xfrm>
          <a:prstGeom prst="roundRect">
            <a:avLst>
              <a:gd name="adj" fmla="val 2988"/>
            </a:avLst>
          </a:prstGeom>
          <a:gradFill>
            <a:gsLst>
              <a:gs pos="0">
                <a:srgbClr val="0070C0">
                  <a:alpha val="80000"/>
                </a:srgbClr>
              </a:gs>
              <a:gs pos="100000">
                <a:srgbClr val="031B71">
                  <a:alpha val="50000"/>
                </a:srgbClr>
              </a:gs>
            </a:gsLst>
            <a:lin ang="5400000" scaled="0"/>
          </a:gradFill>
          <a:ln w="38100" cmpd="dbl">
            <a:solidFill>
              <a:srgbClr val="C5C5C5"/>
            </a:solidFill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788" kern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80" name="矩形: 圓角 79">
            <a:extLst>
              <a:ext uri="{FF2B5EF4-FFF2-40B4-BE49-F238E27FC236}">
                <a16:creationId xmlns:a16="http://schemas.microsoft.com/office/drawing/2014/main" id="{13668385-23D5-4793-BDB3-F321450D39A0}"/>
              </a:ext>
            </a:extLst>
          </p:cNvPr>
          <p:cNvSpPr/>
          <p:nvPr/>
        </p:nvSpPr>
        <p:spPr>
          <a:xfrm>
            <a:off x="636063" y="1948240"/>
            <a:ext cx="2804671" cy="1136517"/>
          </a:xfrm>
          <a:prstGeom prst="roundRect">
            <a:avLst>
              <a:gd name="adj" fmla="val 2988"/>
            </a:avLst>
          </a:prstGeom>
          <a:gradFill>
            <a:gsLst>
              <a:gs pos="0">
                <a:srgbClr val="0070C0">
                  <a:alpha val="80000"/>
                </a:srgbClr>
              </a:gs>
              <a:gs pos="100000">
                <a:srgbClr val="031B71">
                  <a:alpha val="50000"/>
                </a:srgbClr>
              </a:gs>
            </a:gsLst>
            <a:lin ang="5400000" scaled="0"/>
          </a:gradFill>
          <a:ln w="38100" cmpd="dbl">
            <a:solidFill>
              <a:srgbClr val="C5C5C5"/>
            </a:solidFill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219170">
              <a:buClr>
                <a:srgbClr val="000000"/>
              </a:buClr>
            </a:pPr>
            <a:endParaRPr lang="en-US" altLang="zh-TW" sz="750" kern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</a:endParaRPr>
          </a:p>
        </p:txBody>
      </p: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31D57431-6447-463D-A5E1-C1D87B96D35D}"/>
              </a:ext>
            </a:extLst>
          </p:cNvPr>
          <p:cNvGrpSpPr/>
          <p:nvPr/>
        </p:nvGrpSpPr>
        <p:grpSpPr>
          <a:xfrm>
            <a:off x="3285603" y="2802029"/>
            <a:ext cx="2900203" cy="1863607"/>
            <a:chOff x="2777649" y="1648820"/>
            <a:chExt cx="2384666" cy="1532335"/>
          </a:xfrm>
        </p:grpSpPr>
        <p:pic>
          <p:nvPicPr>
            <p:cNvPr id="46" name="Google Shape;465;p24">
              <a:extLst>
                <a:ext uri="{FF2B5EF4-FFF2-40B4-BE49-F238E27FC236}">
                  <a16:creationId xmlns:a16="http://schemas.microsoft.com/office/drawing/2014/main" id="{1CC464FD-9795-4604-A396-0DB13222BB1B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77649" y="1648820"/>
              <a:ext cx="2384666" cy="15323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" name="Google Shape;419;p23">
              <a:extLst>
                <a:ext uri="{FF2B5EF4-FFF2-40B4-BE49-F238E27FC236}">
                  <a16:creationId xmlns:a16="http://schemas.microsoft.com/office/drawing/2014/main" id="{F65E2B76-55ED-48DD-B7E4-58A6400ABC24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52421" y="1732568"/>
              <a:ext cx="1635125" cy="1049643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  <a:effectLst/>
          </p:spPr>
        </p:pic>
      </p:grpSp>
      <p:sp>
        <p:nvSpPr>
          <p:cNvPr id="48" name="手繪多邊形: 圖案 47">
            <a:extLst>
              <a:ext uri="{FF2B5EF4-FFF2-40B4-BE49-F238E27FC236}">
                <a16:creationId xmlns:a16="http://schemas.microsoft.com/office/drawing/2014/main" id="{6BBE9C99-CEEF-4429-A19E-8E6CDFFAF732}"/>
              </a:ext>
            </a:extLst>
          </p:cNvPr>
          <p:cNvSpPr/>
          <p:nvPr/>
        </p:nvSpPr>
        <p:spPr>
          <a:xfrm>
            <a:off x="3761775" y="1888778"/>
            <a:ext cx="7939158" cy="2159745"/>
          </a:xfrm>
          <a:custGeom>
            <a:avLst/>
            <a:gdLst>
              <a:gd name="connsiteX0" fmla="*/ 743712 w 3182112"/>
              <a:gd name="connsiteY0" fmla="*/ 621792 h 682752"/>
              <a:gd name="connsiteX1" fmla="*/ 0 w 3182112"/>
              <a:gd name="connsiteY1" fmla="*/ 0 h 682752"/>
              <a:gd name="connsiteX2" fmla="*/ 3182112 w 3182112"/>
              <a:gd name="connsiteY2" fmla="*/ 0 h 682752"/>
              <a:gd name="connsiteX3" fmla="*/ 2304288 w 3182112"/>
              <a:gd name="connsiteY3" fmla="*/ 658368 h 682752"/>
              <a:gd name="connsiteX4" fmla="*/ 804672 w 3182112"/>
              <a:gd name="connsiteY4" fmla="*/ 682752 h 682752"/>
              <a:gd name="connsiteX0" fmla="*/ 0 w 2438400"/>
              <a:gd name="connsiteY0" fmla="*/ 1626727 h 1687687"/>
              <a:gd name="connsiteX1" fmla="*/ 415131 w 2438400"/>
              <a:gd name="connsiteY1" fmla="*/ 0 h 1687687"/>
              <a:gd name="connsiteX2" fmla="*/ 2438400 w 2438400"/>
              <a:gd name="connsiteY2" fmla="*/ 1004935 h 1687687"/>
              <a:gd name="connsiteX3" fmla="*/ 1560576 w 2438400"/>
              <a:gd name="connsiteY3" fmla="*/ 1663303 h 1687687"/>
              <a:gd name="connsiteX4" fmla="*/ 60960 w 2438400"/>
              <a:gd name="connsiteY4" fmla="*/ 1687687 h 1687687"/>
              <a:gd name="connsiteX0" fmla="*/ 0 w 5389829"/>
              <a:gd name="connsiteY0" fmla="*/ 1626727 h 1687687"/>
              <a:gd name="connsiteX1" fmla="*/ 415131 w 5389829"/>
              <a:gd name="connsiteY1" fmla="*/ 0 h 1687687"/>
              <a:gd name="connsiteX2" fmla="*/ 5389829 w 5389829"/>
              <a:gd name="connsiteY2" fmla="*/ 1312753 h 1687687"/>
              <a:gd name="connsiteX3" fmla="*/ 1560576 w 5389829"/>
              <a:gd name="connsiteY3" fmla="*/ 1663303 h 1687687"/>
              <a:gd name="connsiteX4" fmla="*/ 60960 w 5389829"/>
              <a:gd name="connsiteY4" fmla="*/ 1687687 h 1687687"/>
              <a:gd name="connsiteX0" fmla="*/ 0 w 5389829"/>
              <a:gd name="connsiteY0" fmla="*/ 1626727 h 1863957"/>
              <a:gd name="connsiteX1" fmla="*/ 415131 w 5389829"/>
              <a:gd name="connsiteY1" fmla="*/ 0 h 1863957"/>
              <a:gd name="connsiteX2" fmla="*/ 5389829 w 5389829"/>
              <a:gd name="connsiteY2" fmla="*/ 1312753 h 1863957"/>
              <a:gd name="connsiteX3" fmla="*/ 1560576 w 5389829"/>
              <a:gd name="connsiteY3" fmla="*/ 1663303 h 1863957"/>
              <a:gd name="connsiteX4" fmla="*/ 512652 w 5389829"/>
              <a:gd name="connsiteY4" fmla="*/ 1863957 h 1863957"/>
              <a:gd name="connsiteX0" fmla="*/ 0 w 5389829"/>
              <a:gd name="connsiteY0" fmla="*/ 1626727 h 2114994"/>
              <a:gd name="connsiteX1" fmla="*/ 415131 w 5389829"/>
              <a:gd name="connsiteY1" fmla="*/ 0 h 2114994"/>
              <a:gd name="connsiteX2" fmla="*/ 5389829 w 5389829"/>
              <a:gd name="connsiteY2" fmla="*/ 1312753 h 2114994"/>
              <a:gd name="connsiteX3" fmla="*/ 1549559 w 5389829"/>
              <a:gd name="connsiteY3" fmla="*/ 2114994 h 2114994"/>
              <a:gd name="connsiteX4" fmla="*/ 512652 w 5389829"/>
              <a:gd name="connsiteY4" fmla="*/ 1863957 h 2114994"/>
              <a:gd name="connsiteX0" fmla="*/ 38191 w 5428020"/>
              <a:gd name="connsiteY0" fmla="*/ 1626727 h 2139379"/>
              <a:gd name="connsiteX1" fmla="*/ 453322 w 5428020"/>
              <a:gd name="connsiteY1" fmla="*/ 0 h 2139379"/>
              <a:gd name="connsiteX2" fmla="*/ 5428020 w 5428020"/>
              <a:gd name="connsiteY2" fmla="*/ 1312753 h 2139379"/>
              <a:gd name="connsiteX3" fmla="*/ 1587750 w 5428020"/>
              <a:gd name="connsiteY3" fmla="*/ 2114994 h 2139379"/>
              <a:gd name="connsiteX4" fmla="*/ 0 w 5428020"/>
              <a:gd name="connsiteY4" fmla="*/ 2139379 h 2139379"/>
              <a:gd name="connsiteX0" fmla="*/ 38191 w 5428020"/>
              <a:gd name="connsiteY0" fmla="*/ 1626727 h 2148044"/>
              <a:gd name="connsiteX1" fmla="*/ 453322 w 5428020"/>
              <a:gd name="connsiteY1" fmla="*/ 0 h 2148044"/>
              <a:gd name="connsiteX2" fmla="*/ 5428020 w 5428020"/>
              <a:gd name="connsiteY2" fmla="*/ 1312753 h 2148044"/>
              <a:gd name="connsiteX3" fmla="*/ 1565716 w 5428020"/>
              <a:gd name="connsiteY3" fmla="*/ 2148044 h 2148044"/>
              <a:gd name="connsiteX4" fmla="*/ 0 w 5428020"/>
              <a:gd name="connsiteY4" fmla="*/ 2139379 h 2148044"/>
              <a:gd name="connsiteX0" fmla="*/ 38191 w 5428020"/>
              <a:gd name="connsiteY0" fmla="*/ 1575927 h 2097244"/>
              <a:gd name="connsiteX1" fmla="*/ 491422 w 5428020"/>
              <a:gd name="connsiteY1" fmla="*/ 0 h 2097244"/>
              <a:gd name="connsiteX2" fmla="*/ 5428020 w 5428020"/>
              <a:gd name="connsiteY2" fmla="*/ 1261953 h 2097244"/>
              <a:gd name="connsiteX3" fmla="*/ 1565716 w 5428020"/>
              <a:gd name="connsiteY3" fmla="*/ 2097244 h 2097244"/>
              <a:gd name="connsiteX4" fmla="*/ 0 w 5428020"/>
              <a:gd name="connsiteY4" fmla="*/ 2088579 h 2097244"/>
              <a:gd name="connsiteX0" fmla="*/ 38191 w 6075720"/>
              <a:gd name="connsiteY0" fmla="*/ 1575927 h 2097244"/>
              <a:gd name="connsiteX1" fmla="*/ 491422 w 6075720"/>
              <a:gd name="connsiteY1" fmla="*/ 0 h 2097244"/>
              <a:gd name="connsiteX2" fmla="*/ 6075720 w 6075720"/>
              <a:gd name="connsiteY2" fmla="*/ 1490553 h 2097244"/>
              <a:gd name="connsiteX3" fmla="*/ 1565716 w 6075720"/>
              <a:gd name="connsiteY3" fmla="*/ 2097244 h 2097244"/>
              <a:gd name="connsiteX4" fmla="*/ 0 w 6075720"/>
              <a:gd name="connsiteY4" fmla="*/ 2088579 h 2097244"/>
              <a:gd name="connsiteX0" fmla="*/ 38191 w 6075720"/>
              <a:gd name="connsiteY0" fmla="*/ 1586943 h 2108260"/>
              <a:gd name="connsiteX1" fmla="*/ 2364290 w 6075720"/>
              <a:gd name="connsiteY1" fmla="*/ 0 h 2108260"/>
              <a:gd name="connsiteX2" fmla="*/ 6075720 w 6075720"/>
              <a:gd name="connsiteY2" fmla="*/ 1501569 h 2108260"/>
              <a:gd name="connsiteX3" fmla="*/ 1565716 w 6075720"/>
              <a:gd name="connsiteY3" fmla="*/ 2108260 h 2108260"/>
              <a:gd name="connsiteX4" fmla="*/ 0 w 6075720"/>
              <a:gd name="connsiteY4" fmla="*/ 2099595 h 2108260"/>
              <a:gd name="connsiteX0" fmla="*/ 38191 w 7915537"/>
              <a:gd name="connsiteY0" fmla="*/ 1586943 h 2108260"/>
              <a:gd name="connsiteX1" fmla="*/ 2364290 w 7915537"/>
              <a:gd name="connsiteY1" fmla="*/ 0 h 2108260"/>
              <a:gd name="connsiteX2" fmla="*/ 7915537 w 7915537"/>
              <a:gd name="connsiteY2" fmla="*/ 1512586 h 2108260"/>
              <a:gd name="connsiteX3" fmla="*/ 1565716 w 7915537"/>
              <a:gd name="connsiteY3" fmla="*/ 2108260 h 2108260"/>
              <a:gd name="connsiteX4" fmla="*/ 0 w 7915537"/>
              <a:gd name="connsiteY4" fmla="*/ 2099595 h 2108260"/>
              <a:gd name="connsiteX0" fmla="*/ 38191 w 7915537"/>
              <a:gd name="connsiteY0" fmla="*/ 1564910 h 2086227"/>
              <a:gd name="connsiteX1" fmla="*/ 1967683 w 7915537"/>
              <a:gd name="connsiteY1" fmla="*/ 0 h 2086227"/>
              <a:gd name="connsiteX2" fmla="*/ 7915537 w 7915537"/>
              <a:gd name="connsiteY2" fmla="*/ 1490553 h 2086227"/>
              <a:gd name="connsiteX3" fmla="*/ 1565716 w 7915537"/>
              <a:gd name="connsiteY3" fmla="*/ 2086227 h 2086227"/>
              <a:gd name="connsiteX4" fmla="*/ 0 w 7915537"/>
              <a:gd name="connsiteY4" fmla="*/ 2077562 h 2086227"/>
              <a:gd name="connsiteX0" fmla="*/ 182971 w 7915537"/>
              <a:gd name="connsiteY0" fmla="*/ 1549670 h 2086227"/>
              <a:gd name="connsiteX1" fmla="*/ 1967683 w 7915537"/>
              <a:gd name="connsiteY1" fmla="*/ 0 h 2086227"/>
              <a:gd name="connsiteX2" fmla="*/ 7915537 w 7915537"/>
              <a:gd name="connsiteY2" fmla="*/ 1490553 h 2086227"/>
              <a:gd name="connsiteX3" fmla="*/ 1565716 w 7915537"/>
              <a:gd name="connsiteY3" fmla="*/ 2086227 h 2086227"/>
              <a:gd name="connsiteX4" fmla="*/ 0 w 7915537"/>
              <a:gd name="connsiteY4" fmla="*/ 2077562 h 2086227"/>
              <a:gd name="connsiteX0" fmla="*/ 182971 w 7915537"/>
              <a:gd name="connsiteY0" fmla="*/ 1549670 h 2139567"/>
              <a:gd name="connsiteX1" fmla="*/ 1967683 w 7915537"/>
              <a:gd name="connsiteY1" fmla="*/ 0 h 2139567"/>
              <a:gd name="connsiteX2" fmla="*/ 7915537 w 7915537"/>
              <a:gd name="connsiteY2" fmla="*/ 1490553 h 2139567"/>
              <a:gd name="connsiteX3" fmla="*/ 2091496 w 7915537"/>
              <a:gd name="connsiteY3" fmla="*/ 2139567 h 2139567"/>
              <a:gd name="connsiteX4" fmla="*/ 0 w 7915537"/>
              <a:gd name="connsiteY4" fmla="*/ 2077562 h 2139567"/>
              <a:gd name="connsiteX0" fmla="*/ 0 w 7732566"/>
              <a:gd name="connsiteY0" fmla="*/ 1549670 h 2153762"/>
              <a:gd name="connsiteX1" fmla="*/ 1784712 w 7732566"/>
              <a:gd name="connsiteY1" fmla="*/ 0 h 2153762"/>
              <a:gd name="connsiteX2" fmla="*/ 7732566 w 7732566"/>
              <a:gd name="connsiteY2" fmla="*/ 1490553 h 2153762"/>
              <a:gd name="connsiteX3" fmla="*/ 1908525 w 7732566"/>
              <a:gd name="connsiteY3" fmla="*/ 2139567 h 2153762"/>
              <a:gd name="connsiteX4" fmla="*/ 7529 w 7732566"/>
              <a:gd name="connsiteY4" fmla="*/ 2153762 h 2153762"/>
              <a:gd name="connsiteX0" fmla="*/ 0 w 7782341"/>
              <a:gd name="connsiteY0" fmla="*/ 1578668 h 2182760"/>
              <a:gd name="connsiteX1" fmla="*/ 1784712 w 7782341"/>
              <a:gd name="connsiteY1" fmla="*/ 28998 h 2182760"/>
              <a:gd name="connsiteX2" fmla="*/ 7782341 w 7782341"/>
              <a:gd name="connsiteY2" fmla="*/ 47264 h 2182760"/>
              <a:gd name="connsiteX3" fmla="*/ 7732566 w 7782341"/>
              <a:gd name="connsiteY3" fmla="*/ 1519551 h 2182760"/>
              <a:gd name="connsiteX4" fmla="*/ 1908525 w 7782341"/>
              <a:gd name="connsiteY4" fmla="*/ 2168565 h 2182760"/>
              <a:gd name="connsiteX5" fmla="*/ 7529 w 7782341"/>
              <a:gd name="connsiteY5" fmla="*/ 2182760 h 2182760"/>
              <a:gd name="connsiteX0" fmla="*/ 0 w 7782341"/>
              <a:gd name="connsiteY0" fmla="*/ 1549670 h 2153762"/>
              <a:gd name="connsiteX1" fmla="*/ 1784712 w 7782341"/>
              <a:gd name="connsiteY1" fmla="*/ 0 h 2153762"/>
              <a:gd name="connsiteX2" fmla="*/ 7782341 w 7782341"/>
              <a:gd name="connsiteY2" fmla="*/ 18266 h 2153762"/>
              <a:gd name="connsiteX3" fmla="*/ 7732566 w 7782341"/>
              <a:gd name="connsiteY3" fmla="*/ 1490553 h 2153762"/>
              <a:gd name="connsiteX4" fmla="*/ 1908525 w 7782341"/>
              <a:gd name="connsiteY4" fmla="*/ 2139567 h 2153762"/>
              <a:gd name="connsiteX5" fmla="*/ 7529 w 7782341"/>
              <a:gd name="connsiteY5" fmla="*/ 2153762 h 2153762"/>
              <a:gd name="connsiteX0" fmla="*/ 0 w 7782341"/>
              <a:gd name="connsiteY0" fmla="*/ 1549670 h 2153762"/>
              <a:gd name="connsiteX1" fmla="*/ 1784712 w 7782341"/>
              <a:gd name="connsiteY1" fmla="*/ 0 h 2153762"/>
              <a:gd name="connsiteX2" fmla="*/ 7782341 w 7782341"/>
              <a:gd name="connsiteY2" fmla="*/ 18266 h 2153762"/>
              <a:gd name="connsiteX3" fmla="*/ 7732566 w 7782341"/>
              <a:gd name="connsiteY3" fmla="*/ 1490553 h 2153762"/>
              <a:gd name="connsiteX4" fmla="*/ 1908525 w 7782341"/>
              <a:gd name="connsiteY4" fmla="*/ 2139567 h 2153762"/>
              <a:gd name="connsiteX5" fmla="*/ 7529 w 7782341"/>
              <a:gd name="connsiteY5" fmla="*/ 2153762 h 2153762"/>
              <a:gd name="connsiteX0" fmla="*/ 0 w 7782341"/>
              <a:gd name="connsiteY0" fmla="*/ 1554804 h 2158896"/>
              <a:gd name="connsiteX1" fmla="*/ 1784712 w 7782341"/>
              <a:gd name="connsiteY1" fmla="*/ 5134 h 2158896"/>
              <a:gd name="connsiteX2" fmla="*/ 7782341 w 7782341"/>
              <a:gd name="connsiteY2" fmla="*/ 23400 h 2158896"/>
              <a:gd name="connsiteX3" fmla="*/ 7732566 w 7782341"/>
              <a:gd name="connsiteY3" fmla="*/ 1495687 h 2158896"/>
              <a:gd name="connsiteX4" fmla="*/ 1908525 w 7782341"/>
              <a:gd name="connsiteY4" fmla="*/ 2144701 h 2158896"/>
              <a:gd name="connsiteX5" fmla="*/ 7529 w 7782341"/>
              <a:gd name="connsiteY5" fmla="*/ 2158896 h 2158896"/>
              <a:gd name="connsiteX0" fmla="*/ 0 w 7782341"/>
              <a:gd name="connsiteY0" fmla="*/ 1554804 h 2158896"/>
              <a:gd name="connsiteX1" fmla="*/ 1784712 w 7782341"/>
              <a:gd name="connsiteY1" fmla="*/ 5134 h 2158896"/>
              <a:gd name="connsiteX2" fmla="*/ 7782341 w 7782341"/>
              <a:gd name="connsiteY2" fmla="*/ 23400 h 2158896"/>
              <a:gd name="connsiteX3" fmla="*/ 7732566 w 7782341"/>
              <a:gd name="connsiteY3" fmla="*/ 1617607 h 2158896"/>
              <a:gd name="connsiteX4" fmla="*/ 1908525 w 7782341"/>
              <a:gd name="connsiteY4" fmla="*/ 2144701 h 2158896"/>
              <a:gd name="connsiteX5" fmla="*/ 7529 w 7782341"/>
              <a:gd name="connsiteY5" fmla="*/ 2158896 h 2158896"/>
              <a:gd name="connsiteX0" fmla="*/ 0 w 7736621"/>
              <a:gd name="connsiteY0" fmla="*/ 1555653 h 2159745"/>
              <a:gd name="connsiteX1" fmla="*/ 1784712 w 7736621"/>
              <a:gd name="connsiteY1" fmla="*/ 5983 h 2159745"/>
              <a:gd name="connsiteX2" fmla="*/ 7736621 w 7736621"/>
              <a:gd name="connsiteY2" fmla="*/ 16629 h 2159745"/>
              <a:gd name="connsiteX3" fmla="*/ 7732566 w 7736621"/>
              <a:gd name="connsiteY3" fmla="*/ 1618456 h 2159745"/>
              <a:gd name="connsiteX4" fmla="*/ 1908525 w 7736621"/>
              <a:gd name="connsiteY4" fmla="*/ 2145550 h 2159745"/>
              <a:gd name="connsiteX5" fmla="*/ 7529 w 7736621"/>
              <a:gd name="connsiteY5" fmla="*/ 2159745 h 2159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36621" h="2159745">
                <a:moveTo>
                  <a:pt x="0" y="1555653"/>
                </a:moveTo>
                <a:lnTo>
                  <a:pt x="1784712" y="5983"/>
                </a:lnTo>
                <a:cubicBezTo>
                  <a:pt x="2704301" y="-13207"/>
                  <a:pt x="7455661" y="20216"/>
                  <a:pt x="7736621" y="16629"/>
                </a:cubicBezTo>
                <a:cubicBezTo>
                  <a:pt x="7735269" y="550571"/>
                  <a:pt x="7733918" y="1084514"/>
                  <a:pt x="7732566" y="1618456"/>
                </a:cubicBezTo>
                <a:lnTo>
                  <a:pt x="1908525" y="2145550"/>
                </a:lnTo>
                <a:lnTo>
                  <a:pt x="7529" y="2159745"/>
                </a:lnTo>
              </a:path>
            </a:pathLst>
          </a:custGeom>
          <a:gradFill flip="none" rotWithShape="1">
            <a:gsLst>
              <a:gs pos="53000">
                <a:srgbClr val="00B0F0">
                  <a:alpha val="69000"/>
                </a:srgbClr>
              </a:gs>
              <a:gs pos="100000">
                <a:srgbClr val="00B0F0">
                  <a:alpha val="0"/>
                </a:srgbClr>
              </a:gs>
            </a:gsLst>
            <a:lin ang="6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400" kern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FC7C351-FD7C-4D7C-900B-C716EEC47FC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36062" y="277913"/>
            <a:ext cx="11555937" cy="1379537"/>
          </a:xfrm>
        </p:spPr>
        <p:txBody>
          <a:bodyPr>
            <a:normAutofit fontScale="90000"/>
          </a:bodyPr>
          <a:lstStyle/>
          <a:p>
            <a:pPr>
              <a:lnSpc>
                <a:spcPts val="5100"/>
              </a:lnSpc>
            </a:pPr>
            <a:r>
              <a:rPr lang="zh-TW" altLang="en-US" b="1">
                <a:solidFill>
                  <a:srgbClr val="E1BA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強大的在線資料縮減技術 </a:t>
            </a:r>
            <a:br>
              <a:rPr lang="en-US" altLang="zh-TW" b="1">
                <a:solidFill>
                  <a:srgbClr val="E1BA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</a:br>
            <a:r>
              <a:rPr lang="en-US" altLang="zh-TW" b="1">
                <a:solidFill>
                  <a:srgbClr val="E1BA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– </a:t>
            </a:r>
            <a:r>
              <a:rPr lang="zh-TW" altLang="en-US" b="1">
                <a:solidFill>
                  <a:srgbClr val="E1BA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能大幅延長</a:t>
            </a:r>
            <a:r>
              <a:rPr lang="zh-CN" altLang="en-US" b="1">
                <a:solidFill>
                  <a:srgbClr val="E1BA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 </a:t>
            </a:r>
            <a:r>
              <a:rPr lang="en-US" altLang="zh-CN" b="1">
                <a:solidFill>
                  <a:srgbClr val="E1BA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SSD </a:t>
            </a:r>
            <a:r>
              <a:rPr lang="zh-TW" altLang="en-US" b="1">
                <a:solidFill>
                  <a:srgbClr val="E1BA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壽命</a:t>
            </a:r>
          </a:p>
        </p:txBody>
      </p:sp>
      <p:sp>
        <p:nvSpPr>
          <p:cNvPr id="5" name="Google Shape;426;p24">
            <a:extLst>
              <a:ext uri="{FF2B5EF4-FFF2-40B4-BE49-F238E27FC236}">
                <a16:creationId xmlns:a16="http://schemas.microsoft.com/office/drawing/2014/main" id="{EBD3C3D6-4C49-413B-8EC8-E7823449E085}"/>
              </a:ext>
            </a:extLst>
          </p:cNvPr>
          <p:cNvSpPr txBox="1"/>
          <p:nvPr/>
        </p:nvSpPr>
        <p:spPr>
          <a:xfrm>
            <a:off x="712712" y="2056548"/>
            <a:ext cx="2575499" cy="1042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112773" defTabSz="1219170">
              <a:lnSpc>
                <a:spcPts val="2200"/>
              </a:lnSpc>
              <a:buClr>
                <a:srgbClr val="C0504D"/>
              </a:buClr>
              <a:buSzPts val="2400"/>
            </a:pPr>
            <a:r>
              <a:rPr lang="en-US" sz="1600" b="1" ker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ZFS </a:t>
            </a:r>
            <a:r>
              <a:rPr lang="zh-TW" altLang="en-US" sz="1600" b="1" ker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檔案系統的重複數據刪除與壓縮功能</a:t>
            </a:r>
            <a:endParaRPr lang="en-US" sz="1600" b="1" kern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6" name="Google Shape;427;p24">
            <a:extLst>
              <a:ext uri="{FF2B5EF4-FFF2-40B4-BE49-F238E27FC236}">
                <a16:creationId xmlns:a16="http://schemas.microsoft.com/office/drawing/2014/main" id="{BED913A0-1CD7-4E97-A022-D52EF783264F}"/>
              </a:ext>
            </a:extLst>
          </p:cNvPr>
          <p:cNvSpPr txBox="1"/>
          <p:nvPr/>
        </p:nvSpPr>
        <p:spPr>
          <a:xfrm>
            <a:off x="656296" y="3289576"/>
            <a:ext cx="2688330" cy="19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697" defTabSz="1219170">
              <a:lnSpc>
                <a:spcPts val="2200"/>
              </a:lnSpc>
              <a:buClr>
                <a:srgbClr val="D8D8D8"/>
              </a:buClr>
              <a:buSzPts val="1400"/>
            </a:pPr>
            <a:r>
              <a:rPr lang="zh-TW" altLang="en-US" sz="1600" b="1" ker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透過資料減量來大幅減少 </a:t>
            </a:r>
            <a:r>
              <a:rPr lang="en-US" sz="1600" b="1" ker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SSD</a:t>
            </a:r>
            <a:r>
              <a:rPr lang="en-US" altLang="zh-TW" sz="1600" b="1" ker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</a:t>
            </a:r>
            <a:r>
              <a:rPr lang="zh-TW" altLang="en-US" sz="1600" b="1" ker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的寫入次數</a:t>
            </a:r>
            <a:r>
              <a:rPr lang="en-US" sz="1600" b="1" ker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，ZFS</a:t>
            </a:r>
            <a:r>
              <a:rPr lang="en-US" altLang="zh-TW" sz="1600" b="1" ker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</a:t>
            </a:r>
            <a:r>
              <a:rPr lang="zh-TW" altLang="en-US" sz="1600" b="1" ker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檔案系統也因此成為 </a:t>
            </a:r>
            <a:r>
              <a:rPr lang="en-US" altLang="zh-TW" sz="1600" b="1" ker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All Flash / </a:t>
            </a:r>
            <a:r>
              <a:rPr lang="zh-TW" altLang="en-US" sz="1600" b="1" ker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高速</a:t>
            </a:r>
            <a:r>
              <a:rPr lang="en-US" altLang="zh-TW" sz="1600" b="1" ker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SSD</a:t>
            </a:r>
            <a:r>
              <a:rPr lang="zh-TW" altLang="en-US" sz="1600" b="1" ker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系統</a:t>
            </a:r>
            <a:r>
              <a:rPr lang="en-US" sz="1600" b="1" kern="0" err="1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的最佳</a:t>
            </a:r>
            <a:r>
              <a:rPr lang="zh-TW" altLang="en-US" sz="1600" b="1" ker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搭配夥伴</a:t>
            </a:r>
            <a:r>
              <a:rPr lang="en-US" sz="1600" b="1" ker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。</a:t>
            </a:r>
            <a:endParaRPr lang="zh-TW" altLang="en-US" sz="1600" b="1" kern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754D5B3F-F0A5-4C41-9ECD-ECD40D4F4169}"/>
              </a:ext>
            </a:extLst>
          </p:cNvPr>
          <p:cNvGrpSpPr/>
          <p:nvPr/>
        </p:nvGrpSpPr>
        <p:grpSpPr>
          <a:xfrm>
            <a:off x="7672693" y="5235857"/>
            <a:ext cx="1793871" cy="1098480"/>
            <a:chOff x="9717799" y="4066229"/>
            <a:chExt cx="2786007" cy="1576868"/>
          </a:xfrm>
        </p:grpSpPr>
        <p:pic>
          <p:nvPicPr>
            <p:cNvPr id="8" name="圖形 48">
              <a:extLst>
                <a:ext uri="{FF2B5EF4-FFF2-40B4-BE49-F238E27FC236}">
                  <a16:creationId xmlns:a16="http://schemas.microsoft.com/office/drawing/2014/main" id="{9A649608-E709-423A-BE3D-C74B6AB04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717799" y="4066229"/>
              <a:ext cx="2786007" cy="1576868"/>
            </a:xfrm>
            <a:prstGeom prst="rect">
              <a:avLst/>
            </a:prstGeom>
          </p:spPr>
        </p:pic>
        <p:grpSp>
          <p:nvGrpSpPr>
            <p:cNvPr id="9" name="群組 47">
              <a:extLst>
                <a:ext uri="{FF2B5EF4-FFF2-40B4-BE49-F238E27FC236}">
                  <a16:creationId xmlns:a16="http://schemas.microsoft.com/office/drawing/2014/main" id="{86A65CE5-432F-4EDD-8013-C9529004A8A9}"/>
                </a:ext>
              </a:extLst>
            </p:cNvPr>
            <p:cNvGrpSpPr/>
            <p:nvPr/>
          </p:nvGrpSpPr>
          <p:grpSpPr>
            <a:xfrm>
              <a:off x="10477230" y="4528346"/>
              <a:ext cx="1362897" cy="406200"/>
              <a:chOff x="7584538" y="5498765"/>
              <a:chExt cx="1362897" cy="406200"/>
            </a:xfrm>
          </p:grpSpPr>
          <p:sp>
            <p:nvSpPr>
              <p:cNvPr id="11" name="Google Shape;442;p24">
                <a:extLst>
                  <a:ext uri="{FF2B5EF4-FFF2-40B4-BE49-F238E27FC236}">
                    <a16:creationId xmlns:a16="http://schemas.microsoft.com/office/drawing/2014/main" id="{4E8D15D3-EC50-411F-A33A-21E9BE7F11CF}"/>
                  </a:ext>
                </a:extLst>
              </p:cNvPr>
              <p:cNvSpPr/>
              <p:nvPr/>
            </p:nvSpPr>
            <p:spPr>
              <a:xfrm>
                <a:off x="7584538" y="5498765"/>
                <a:ext cx="280200" cy="406200"/>
              </a:xfrm>
              <a:prstGeom prst="rect">
                <a:avLst/>
              </a:prstGeom>
              <a:solidFill>
                <a:srgbClr val="00CCFF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 defTabSz="1219170">
                  <a:buClr>
                    <a:srgbClr val="D8D8D8"/>
                  </a:buClr>
                  <a:buSzPts val="1400"/>
                </a:pPr>
                <a:r>
                  <a:rPr lang="en-US" sz="1400" b="1" kern="0">
                    <a:solidFill>
                      <a:srgbClr val="0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A</a:t>
                </a:r>
                <a:endParaRPr sz="1400" b="1" kern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</p:txBody>
          </p:sp>
          <p:sp>
            <p:nvSpPr>
              <p:cNvPr id="12" name="Google Shape;443;p24">
                <a:extLst>
                  <a:ext uri="{FF2B5EF4-FFF2-40B4-BE49-F238E27FC236}">
                    <a16:creationId xmlns:a16="http://schemas.microsoft.com/office/drawing/2014/main" id="{08A27F3B-B2F3-4ABC-A545-C8431204245D}"/>
                  </a:ext>
                </a:extLst>
              </p:cNvPr>
              <p:cNvSpPr/>
              <p:nvPr/>
            </p:nvSpPr>
            <p:spPr>
              <a:xfrm>
                <a:off x="8306337" y="5498765"/>
                <a:ext cx="280200" cy="406200"/>
              </a:xfrm>
              <a:prstGeom prst="rect">
                <a:avLst/>
              </a:prstGeom>
              <a:solidFill>
                <a:srgbClr val="00FF99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 defTabSz="1219170">
                  <a:buClr>
                    <a:srgbClr val="D8D8D8"/>
                  </a:buClr>
                  <a:buSzPts val="1400"/>
                </a:pPr>
                <a:r>
                  <a:rPr lang="en-US" sz="1400" b="1" kern="0">
                    <a:solidFill>
                      <a:srgbClr val="0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C</a:t>
                </a:r>
                <a:endParaRPr sz="1400" b="1" kern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</p:txBody>
          </p:sp>
          <p:sp>
            <p:nvSpPr>
              <p:cNvPr id="13" name="Google Shape;444;p24">
                <a:extLst>
                  <a:ext uri="{FF2B5EF4-FFF2-40B4-BE49-F238E27FC236}">
                    <a16:creationId xmlns:a16="http://schemas.microsoft.com/office/drawing/2014/main" id="{07F64BAC-B71F-4A15-9798-D4F4A556295F}"/>
                  </a:ext>
                </a:extLst>
              </p:cNvPr>
              <p:cNvSpPr/>
              <p:nvPr/>
            </p:nvSpPr>
            <p:spPr>
              <a:xfrm>
                <a:off x="7945437" y="5498765"/>
                <a:ext cx="280200" cy="406200"/>
              </a:xfrm>
              <a:prstGeom prst="rect">
                <a:avLst/>
              </a:prstGeom>
              <a:solidFill>
                <a:srgbClr val="FFD41D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 defTabSz="1219170">
                  <a:buClr>
                    <a:srgbClr val="D8D8D8"/>
                  </a:buClr>
                  <a:buSzPts val="1400"/>
                </a:pPr>
                <a:r>
                  <a:rPr lang="en-US" sz="1400" b="1" kern="0">
                    <a:solidFill>
                      <a:srgbClr val="0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B</a:t>
                </a:r>
                <a:endParaRPr sz="1400" b="1" kern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</p:txBody>
          </p:sp>
          <p:sp>
            <p:nvSpPr>
              <p:cNvPr id="14" name="Google Shape;445;p24">
                <a:extLst>
                  <a:ext uri="{FF2B5EF4-FFF2-40B4-BE49-F238E27FC236}">
                    <a16:creationId xmlns:a16="http://schemas.microsoft.com/office/drawing/2014/main" id="{10114EE8-36EB-414C-A9EB-C10CFB10697E}"/>
                  </a:ext>
                </a:extLst>
              </p:cNvPr>
              <p:cNvSpPr/>
              <p:nvPr/>
            </p:nvSpPr>
            <p:spPr>
              <a:xfrm>
                <a:off x="8667235" y="5498765"/>
                <a:ext cx="280200" cy="406200"/>
              </a:xfrm>
              <a:prstGeom prst="rect">
                <a:avLst/>
              </a:prstGeom>
              <a:solidFill>
                <a:srgbClr val="EB6100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 defTabSz="1219170">
                  <a:buClr>
                    <a:srgbClr val="D8D8D8"/>
                  </a:buClr>
                  <a:buSzPts val="1400"/>
                </a:pPr>
                <a:r>
                  <a:rPr lang="en-US" sz="1400" b="1" kern="0">
                    <a:solidFill>
                      <a:srgbClr val="0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D</a:t>
                </a:r>
                <a:endParaRPr sz="1400" b="1" kern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6" name="圖形 45">
            <a:extLst>
              <a:ext uri="{FF2B5EF4-FFF2-40B4-BE49-F238E27FC236}">
                <a16:creationId xmlns:a16="http://schemas.microsoft.com/office/drawing/2014/main" id="{D2632166-490E-4EA4-B14A-227D9496A5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05987" y="5235858"/>
            <a:ext cx="1793871" cy="1127893"/>
          </a:xfrm>
          <a:prstGeom prst="rect">
            <a:avLst/>
          </a:prstGeom>
        </p:spPr>
      </p:pic>
      <p:sp>
        <p:nvSpPr>
          <p:cNvPr id="18" name="Google Shape;448;p24">
            <a:extLst>
              <a:ext uri="{FF2B5EF4-FFF2-40B4-BE49-F238E27FC236}">
                <a16:creationId xmlns:a16="http://schemas.microsoft.com/office/drawing/2014/main" id="{18FD0C58-9769-4DCF-B38C-2A2EF3D85822}"/>
              </a:ext>
            </a:extLst>
          </p:cNvPr>
          <p:cNvSpPr/>
          <p:nvPr/>
        </p:nvSpPr>
        <p:spPr>
          <a:xfrm>
            <a:off x="7750545" y="5953197"/>
            <a:ext cx="1766628" cy="202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1219170">
              <a:buSzPts val="1200"/>
            </a:pPr>
            <a:r>
              <a:rPr lang="zh-TW" altLang="en-US" sz="1200" b="1" kern="0">
                <a:solidFill>
                  <a:srgbClr val="00FFFF"/>
                </a:solidFill>
                <a:latin typeface="微軟正黑體"/>
                <a:ea typeface="微軟正黑體"/>
                <a:cs typeface="+mn-ea"/>
              </a:rPr>
              <a:t>重複資料刪除</a:t>
            </a:r>
            <a:endParaRPr lang="en-US" sz="1200" b="1" kern="0">
              <a:solidFill>
                <a:srgbClr val="00FFFF"/>
              </a:solidFill>
              <a:latin typeface="微軟正黑體"/>
              <a:ea typeface="微軟正黑體"/>
              <a:cs typeface="+mn-ea"/>
            </a:endParaRPr>
          </a:p>
        </p:txBody>
      </p:sp>
      <p:pic>
        <p:nvPicPr>
          <p:cNvPr id="24" name="圖形 42">
            <a:extLst>
              <a:ext uri="{FF2B5EF4-FFF2-40B4-BE49-F238E27FC236}">
                <a16:creationId xmlns:a16="http://schemas.microsoft.com/office/drawing/2014/main" id="{2A15936A-3FFB-466B-BA5E-6F0F2333DF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95011" y="5235858"/>
            <a:ext cx="1793871" cy="1127893"/>
          </a:xfrm>
          <a:prstGeom prst="rect">
            <a:avLst/>
          </a:prstGeom>
        </p:spPr>
      </p:pic>
      <p:grpSp>
        <p:nvGrpSpPr>
          <p:cNvPr id="25" name="群組 43">
            <a:extLst>
              <a:ext uri="{FF2B5EF4-FFF2-40B4-BE49-F238E27FC236}">
                <a16:creationId xmlns:a16="http://schemas.microsoft.com/office/drawing/2014/main" id="{7E1C7E63-E99A-4C2F-8DA2-B890C3CA3F11}"/>
              </a:ext>
            </a:extLst>
          </p:cNvPr>
          <p:cNvGrpSpPr/>
          <p:nvPr/>
        </p:nvGrpSpPr>
        <p:grpSpPr>
          <a:xfrm>
            <a:off x="3909800" y="5358181"/>
            <a:ext cx="1192950" cy="585839"/>
            <a:chOff x="4327765" y="3622547"/>
            <a:chExt cx="1852740" cy="909847"/>
          </a:xfrm>
        </p:grpSpPr>
        <p:sp>
          <p:nvSpPr>
            <p:cNvPr id="27" name="Google Shape;428;p24">
              <a:extLst>
                <a:ext uri="{FF2B5EF4-FFF2-40B4-BE49-F238E27FC236}">
                  <a16:creationId xmlns:a16="http://schemas.microsoft.com/office/drawing/2014/main" id="{016ECB6F-B995-4CF3-8B6A-01B7F4A648CA}"/>
                </a:ext>
              </a:extLst>
            </p:cNvPr>
            <p:cNvSpPr/>
            <p:nvPr/>
          </p:nvSpPr>
          <p:spPr>
            <a:xfrm>
              <a:off x="4327765" y="3622547"/>
              <a:ext cx="404700" cy="402886"/>
            </a:xfrm>
            <a:prstGeom prst="rect">
              <a:avLst/>
            </a:prstGeom>
            <a:solidFill>
              <a:srgbClr val="00CCFF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1219170">
                <a:buClr>
                  <a:srgbClr val="D8D8D8"/>
                </a:buClr>
                <a:buSzPts val="1400"/>
              </a:pPr>
              <a:r>
                <a:rPr lang="en-US" sz="1400" b="1" kern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A</a:t>
              </a:r>
              <a:endParaRPr sz="1400" b="1" ker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  <p:sp>
          <p:nvSpPr>
            <p:cNvPr id="28" name="Google Shape;429;p24">
              <a:extLst>
                <a:ext uri="{FF2B5EF4-FFF2-40B4-BE49-F238E27FC236}">
                  <a16:creationId xmlns:a16="http://schemas.microsoft.com/office/drawing/2014/main" id="{B02CDA60-37B0-4753-BE18-4DFCF879CDFE}"/>
                </a:ext>
              </a:extLst>
            </p:cNvPr>
            <p:cNvSpPr/>
            <p:nvPr/>
          </p:nvSpPr>
          <p:spPr>
            <a:xfrm>
              <a:off x="5293125" y="3622547"/>
              <a:ext cx="404700" cy="402886"/>
            </a:xfrm>
            <a:prstGeom prst="rect">
              <a:avLst/>
            </a:prstGeom>
            <a:solidFill>
              <a:srgbClr val="00FF99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1219170">
                <a:buClr>
                  <a:srgbClr val="D8D8D8"/>
                </a:buClr>
                <a:buSzPts val="1400"/>
              </a:pPr>
              <a:r>
                <a:rPr lang="en-US" sz="1400" b="1" kern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C</a:t>
              </a:r>
              <a:endParaRPr sz="1400" b="1" ker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  <p:sp>
          <p:nvSpPr>
            <p:cNvPr id="29" name="Google Shape;430;p24">
              <a:extLst>
                <a:ext uri="{FF2B5EF4-FFF2-40B4-BE49-F238E27FC236}">
                  <a16:creationId xmlns:a16="http://schemas.microsoft.com/office/drawing/2014/main" id="{12D8572A-95A8-4FD1-A6B5-004F18642F3B}"/>
                </a:ext>
              </a:extLst>
            </p:cNvPr>
            <p:cNvSpPr/>
            <p:nvPr/>
          </p:nvSpPr>
          <p:spPr>
            <a:xfrm>
              <a:off x="4810445" y="3622547"/>
              <a:ext cx="404700" cy="402886"/>
            </a:xfrm>
            <a:prstGeom prst="rect">
              <a:avLst/>
            </a:prstGeom>
            <a:solidFill>
              <a:srgbClr val="FFD41D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1219170">
                <a:buClr>
                  <a:srgbClr val="D8D8D8"/>
                </a:buClr>
                <a:buSzPts val="1400"/>
              </a:pPr>
              <a:r>
                <a:rPr lang="en-US" sz="1400" b="1" kern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B</a:t>
              </a:r>
              <a:endParaRPr sz="1400" b="1" ker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  <p:sp>
          <p:nvSpPr>
            <p:cNvPr id="30" name="Google Shape;431;p24">
              <a:extLst>
                <a:ext uri="{FF2B5EF4-FFF2-40B4-BE49-F238E27FC236}">
                  <a16:creationId xmlns:a16="http://schemas.microsoft.com/office/drawing/2014/main" id="{E535D319-5D34-4BA9-B02F-6B459EFC8A2F}"/>
                </a:ext>
              </a:extLst>
            </p:cNvPr>
            <p:cNvSpPr/>
            <p:nvPr/>
          </p:nvSpPr>
          <p:spPr>
            <a:xfrm>
              <a:off x="5775805" y="3622547"/>
              <a:ext cx="404700" cy="402886"/>
            </a:xfrm>
            <a:prstGeom prst="rect">
              <a:avLst/>
            </a:prstGeom>
            <a:solidFill>
              <a:srgbClr val="EB610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1219170">
                <a:buClr>
                  <a:srgbClr val="D8D8D8"/>
                </a:buClr>
                <a:buSzPts val="1400"/>
              </a:pPr>
              <a:r>
                <a:rPr lang="en-US" sz="1400" b="1" kern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D</a:t>
              </a:r>
              <a:endParaRPr sz="1400" b="1" ker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  <p:sp>
          <p:nvSpPr>
            <p:cNvPr id="31" name="Google Shape;432;p24">
              <a:extLst>
                <a:ext uri="{FF2B5EF4-FFF2-40B4-BE49-F238E27FC236}">
                  <a16:creationId xmlns:a16="http://schemas.microsoft.com/office/drawing/2014/main" id="{912A07D9-11F8-45BE-802A-71E58191D307}"/>
                </a:ext>
              </a:extLst>
            </p:cNvPr>
            <p:cNvSpPr/>
            <p:nvPr/>
          </p:nvSpPr>
          <p:spPr>
            <a:xfrm>
              <a:off x="5293125" y="4129508"/>
              <a:ext cx="404700" cy="402886"/>
            </a:xfrm>
            <a:prstGeom prst="rect">
              <a:avLst/>
            </a:prstGeom>
            <a:solidFill>
              <a:srgbClr val="00CCFF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1219170">
                <a:buClr>
                  <a:srgbClr val="D8D8D8"/>
                </a:buClr>
                <a:buSzPts val="1400"/>
              </a:pPr>
              <a:r>
                <a:rPr lang="en-US" sz="1400" b="1" kern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A</a:t>
              </a:r>
              <a:endParaRPr sz="1400" b="1" ker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  <p:sp>
          <p:nvSpPr>
            <p:cNvPr id="32" name="Google Shape;433;p24">
              <a:extLst>
                <a:ext uri="{FF2B5EF4-FFF2-40B4-BE49-F238E27FC236}">
                  <a16:creationId xmlns:a16="http://schemas.microsoft.com/office/drawing/2014/main" id="{337A1D43-A105-4575-B11E-CF7BF9D34BFF}"/>
                </a:ext>
              </a:extLst>
            </p:cNvPr>
            <p:cNvSpPr/>
            <p:nvPr/>
          </p:nvSpPr>
          <p:spPr>
            <a:xfrm>
              <a:off x="4810445" y="4129508"/>
              <a:ext cx="404700" cy="402886"/>
            </a:xfrm>
            <a:prstGeom prst="rect">
              <a:avLst/>
            </a:prstGeom>
            <a:solidFill>
              <a:srgbClr val="00FF99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1219170">
                <a:buClr>
                  <a:srgbClr val="D8D8D8"/>
                </a:buClr>
                <a:buSzPts val="1400"/>
              </a:pPr>
              <a:r>
                <a:rPr lang="en-US" sz="1400" b="1" kern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C</a:t>
              </a:r>
              <a:endParaRPr sz="1400" b="1" ker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  <p:sp>
          <p:nvSpPr>
            <p:cNvPr id="33" name="Google Shape;434;p24">
              <a:extLst>
                <a:ext uri="{FF2B5EF4-FFF2-40B4-BE49-F238E27FC236}">
                  <a16:creationId xmlns:a16="http://schemas.microsoft.com/office/drawing/2014/main" id="{075BE3CD-9791-4D3A-B493-EA34C202E4D0}"/>
                </a:ext>
              </a:extLst>
            </p:cNvPr>
            <p:cNvSpPr/>
            <p:nvPr/>
          </p:nvSpPr>
          <p:spPr>
            <a:xfrm>
              <a:off x="5775805" y="4129508"/>
              <a:ext cx="404700" cy="402886"/>
            </a:xfrm>
            <a:prstGeom prst="rect">
              <a:avLst/>
            </a:prstGeom>
            <a:solidFill>
              <a:srgbClr val="FFD41D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1219170">
                <a:buClr>
                  <a:srgbClr val="D8D8D8"/>
                </a:buClr>
                <a:buSzPts val="1400"/>
              </a:pPr>
              <a:r>
                <a:rPr lang="en-US" sz="1400" b="1" kern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B</a:t>
              </a:r>
              <a:endParaRPr sz="1400" b="1" ker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  <p:sp>
          <p:nvSpPr>
            <p:cNvPr id="34" name="Google Shape;435;p24">
              <a:extLst>
                <a:ext uri="{FF2B5EF4-FFF2-40B4-BE49-F238E27FC236}">
                  <a16:creationId xmlns:a16="http://schemas.microsoft.com/office/drawing/2014/main" id="{90B3B86C-B820-4BE2-AED9-CE437B7F0D56}"/>
                </a:ext>
              </a:extLst>
            </p:cNvPr>
            <p:cNvSpPr/>
            <p:nvPr/>
          </p:nvSpPr>
          <p:spPr>
            <a:xfrm>
              <a:off x="4327765" y="4129508"/>
              <a:ext cx="404700" cy="402886"/>
            </a:xfrm>
            <a:prstGeom prst="rect">
              <a:avLst/>
            </a:prstGeom>
            <a:solidFill>
              <a:srgbClr val="EB610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1219170">
                <a:buClr>
                  <a:srgbClr val="D8D8D8"/>
                </a:buClr>
                <a:buSzPts val="1400"/>
              </a:pPr>
              <a:r>
                <a:rPr lang="en-US" sz="1400" b="1" kern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D</a:t>
              </a:r>
              <a:endParaRPr sz="1400" b="1" ker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</p:grpSp>
      <p:sp>
        <p:nvSpPr>
          <p:cNvPr id="26" name="Google Shape;447;p24">
            <a:extLst>
              <a:ext uri="{FF2B5EF4-FFF2-40B4-BE49-F238E27FC236}">
                <a16:creationId xmlns:a16="http://schemas.microsoft.com/office/drawing/2014/main" id="{835921C6-DC9C-40DA-9D6F-25D731302BCE}"/>
              </a:ext>
            </a:extLst>
          </p:cNvPr>
          <p:cNvSpPr/>
          <p:nvPr/>
        </p:nvSpPr>
        <p:spPr>
          <a:xfrm>
            <a:off x="3706479" y="5953196"/>
            <a:ext cx="1566947" cy="263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1219170">
              <a:buClr>
                <a:srgbClr val="D8D8D8"/>
              </a:buClr>
              <a:buSzPts val="1200"/>
            </a:pPr>
            <a:r>
              <a:rPr lang="zh-TW" altLang="en-US" sz="1200" b="1" kern="0">
                <a:solidFill>
                  <a:srgbClr val="00FFFF"/>
                </a:solidFill>
                <a:latin typeface="微軟正黑體"/>
                <a:ea typeface="微軟正黑體"/>
                <a:cs typeface="+mn-ea"/>
                <a:sym typeface="+mn-lt"/>
              </a:rPr>
              <a:t>原始資料</a:t>
            </a:r>
            <a:endParaRPr lang="en-US" sz="1400" b="1" kern="0">
              <a:solidFill>
                <a:srgbClr val="00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pic>
        <p:nvPicPr>
          <p:cNvPr id="36" name="圖形 44">
            <a:extLst>
              <a:ext uri="{FF2B5EF4-FFF2-40B4-BE49-F238E27FC236}">
                <a16:creationId xmlns:a16="http://schemas.microsoft.com/office/drawing/2014/main" id="{6FF2E2DC-2E4B-4621-AF67-7B63265E3C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49806" y="5235857"/>
            <a:ext cx="1793871" cy="1098480"/>
          </a:xfrm>
          <a:prstGeom prst="rect">
            <a:avLst/>
          </a:prstGeom>
        </p:spPr>
      </p:pic>
      <p:sp>
        <p:nvSpPr>
          <p:cNvPr id="37" name="Google Shape;453;p24">
            <a:extLst>
              <a:ext uri="{FF2B5EF4-FFF2-40B4-BE49-F238E27FC236}">
                <a16:creationId xmlns:a16="http://schemas.microsoft.com/office/drawing/2014/main" id="{A242DB51-E193-437B-80F1-DEA63DBD66A5}"/>
              </a:ext>
            </a:extLst>
          </p:cNvPr>
          <p:cNvSpPr/>
          <p:nvPr/>
        </p:nvSpPr>
        <p:spPr>
          <a:xfrm>
            <a:off x="10193930" y="5982037"/>
            <a:ext cx="938207" cy="16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1219170">
              <a:buClr>
                <a:srgbClr val="D8D8D8"/>
              </a:buClr>
              <a:buSzPts val="1200"/>
            </a:pPr>
            <a:r>
              <a:rPr lang="en-US" sz="1200" b="1" kern="0">
                <a:solidFill>
                  <a:srgbClr val="00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SSD Pool</a:t>
            </a:r>
            <a:endParaRPr lang="en-US" sz="1400" b="1" kern="0">
              <a:solidFill>
                <a:srgbClr val="00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pic>
        <p:nvPicPr>
          <p:cNvPr id="38" name="圖形 37">
            <a:extLst>
              <a:ext uri="{FF2B5EF4-FFF2-40B4-BE49-F238E27FC236}">
                <a16:creationId xmlns:a16="http://schemas.microsoft.com/office/drawing/2014/main" id="{DFDDFB67-25A1-4869-A649-2A7A34D1AB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52021" y="5400895"/>
            <a:ext cx="397320" cy="505680"/>
          </a:xfrm>
          <a:prstGeom prst="rect">
            <a:avLst/>
          </a:prstGeom>
        </p:spPr>
      </p:pic>
      <p:pic>
        <p:nvPicPr>
          <p:cNvPr id="39" name="圖形 38">
            <a:extLst>
              <a:ext uri="{FF2B5EF4-FFF2-40B4-BE49-F238E27FC236}">
                <a16:creationId xmlns:a16="http://schemas.microsoft.com/office/drawing/2014/main" id="{894F30A5-F9A6-42CB-93FB-5989D24E10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52727" y="5400895"/>
            <a:ext cx="397320" cy="505680"/>
          </a:xfrm>
          <a:prstGeom prst="rect">
            <a:avLst/>
          </a:prstGeom>
        </p:spPr>
      </p:pic>
      <p:pic>
        <p:nvPicPr>
          <p:cNvPr id="40" name="圖形 39">
            <a:extLst>
              <a:ext uri="{FF2B5EF4-FFF2-40B4-BE49-F238E27FC236}">
                <a16:creationId xmlns:a16="http://schemas.microsoft.com/office/drawing/2014/main" id="{4E1F6ED3-8A80-483B-A47F-A8898A56D7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950452" y="5400895"/>
            <a:ext cx="397320" cy="505680"/>
          </a:xfrm>
          <a:prstGeom prst="rect">
            <a:avLst/>
          </a:prstGeom>
        </p:spPr>
      </p:pic>
      <p:sp>
        <p:nvSpPr>
          <p:cNvPr id="42" name="Google Shape;455;p24">
            <a:extLst>
              <a:ext uri="{FF2B5EF4-FFF2-40B4-BE49-F238E27FC236}">
                <a16:creationId xmlns:a16="http://schemas.microsoft.com/office/drawing/2014/main" id="{23A68C3D-3048-412C-A46D-DC92C4DDA415}"/>
              </a:ext>
            </a:extLst>
          </p:cNvPr>
          <p:cNvSpPr/>
          <p:nvPr/>
        </p:nvSpPr>
        <p:spPr>
          <a:xfrm rot="5400000">
            <a:off x="4236239" y="4521158"/>
            <a:ext cx="1150188" cy="253500"/>
          </a:xfrm>
          <a:prstGeom prst="rightArrow">
            <a:avLst>
              <a:gd name="adj1" fmla="val 50000"/>
              <a:gd name="adj2" fmla="val 50000"/>
            </a:avLst>
          </a:prstGeom>
          <a:gradFill flip="none" rotWithShape="1">
            <a:gsLst>
              <a:gs pos="0">
                <a:srgbClr val="BFBFBF">
                  <a:alpha val="0"/>
                </a:srgbClr>
              </a:gs>
              <a:gs pos="100000">
                <a:schemeClr val="bg1">
                  <a:lumMod val="95000"/>
                </a:schemeClr>
              </a:gs>
            </a:gsLst>
            <a:lin ang="0" scaled="0"/>
            <a:tileRect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</a:pPr>
            <a:endParaRPr sz="1400" ker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43" name="Google Shape;456;p24">
            <a:extLst>
              <a:ext uri="{FF2B5EF4-FFF2-40B4-BE49-F238E27FC236}">
                <a16:creationId xmlns:a16="http://schemas.microsoft.com/office/drawing/2014/main" id="{7E7CAFB3-F1B4-4F6E-8CB6-0FF66B57A259}"/>
              </a:ext>
            </a:extLst>
          </p:cNvPr>
          <p:cNvSpPr/>
          <p:nvPr/>
        </p:nvSpPr>
        <p:spPr>
          <a:xfrm rot="5400000">
            <a:off x="3914864" y="4521158"/>
            <a:ext cx="1150188" cy="253500"/>
          </a:xfrm>
          <a:prstGeom prst="rightArrow">
            <a:avLst>
              <a:gd name="adj1" fmla="val 50000"/>
              <a:gd name="adj2" fmla="val 50000"/>
            </a:avLst>
          </a:prstGeom>
          <a:gradFill flip="none" rotWithShape="1">
            <a:gsLst>
              <a:gs pos="0">
                <a:srgbClr val="BFBFBF">
                  <a:alpha val="0"/>
                </a:srgbClr>
              </a:gs>
              <a:gs pos="100000">
                <a:schemeClr val="bg1">
                  <a:lumMod val="95000"/>
                </a:schemeClr>
              </a:gs>
            </a:gsLst>
            <a:lin ang="0" scaled="0"/>
            <a:tileRect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</a:pPr>
            <a:endParaRPr sz="1400" ker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44" name="Google Shape;457;p24">
            <a:extLst>
              <a:ext uri="{FF2B5EF4-FFF2-40B4-BE49-F238E27FC236}">
                <a16:creationId xmlns:a16="http://schemas.microsoft.com/office/drawing/2014/main" id="{1A275510-ECB1-44F8-AD8E-7FC23C087668}"/>
              </a:ext>
            </a:extLst>
          </p:cNvPr>
          <p:cNvSpPr/>
          <p:nvPr/>
        </p:nvSpPr>
        <p:spPr>
          <a:xfrm rot="5400000">
            <a:off x="3593489" y="4521158"/>
            <a:ext cx="1150188" cy="253500"/>
          </a:xfrm>
          <a:prstGeom prst="rightArrow">
            <a:avLst>
              <a:gd name="adj1" fmla="val 50000"/>
              <a:gd name="adj2" fmla="val 50000"/>
            </a:avLst>
          </a:prstGeom>
          <a:gradFill flip="none" rotWithShape="1">
            <a:gsLst>
              <a:gs pos="0">
                <a:srgbClr val="BFBFBF">
                  <a:alpha val="0"/>
                </a:srgbClr>
              </a:gs>
              <a:gs pos="100000">
                <a:schemeClr val="bg1">
                  <a:lumMod val="95000"/>
                </a:schemeClr>
              </a:gs>
            </a:gsLst>
            <a:lin ang="0" scaled="0"/>
            <a:tileRect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</a:pPr>
            <a:endParaRPr sz="1400" ker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50" name="Google Shape;461;p24">
            <a:extLst>
              <a:ext uri="{FF2B5EF4-FFF2-40B4-BE49-F238E27FC236}">
                <a16:creationId xmlns:a16="http://schemas.microsoft.com/office/drawing/2014/main" id="{9F492E3E-586A-4AB3-9E1E-D1B25FBDE089}"/>
              </a:ext>
            </a:extLst>
          </p:cNvPr>
          <p:cNvSpPr/>
          <p:nvPr/>
        </p:nvSpPr>
        <p:spPr>
          <a:xfrm>
            <a:off x="4848945" y="4750449"/>
            <a:ext cx="794096" cy="259195"/>
          </a:xfrm>
          <a:prstGeom prst="rect">
            <a:avLst/>
          </a:prstGeom>
          <a:noFill/>
          <a:ln>
            <a:noFill/>
          </a:ln>
          <a:effectLst>
            <a:outerShdw blurRad="215900" dist="38100" dir="2700000" algn="tl" rotWithShape="0">
              <a:prstClr val="black">
                <a:alpha val="74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D8D8D8"/>
              </a:buClr>
              <a:buSzPts val="1200"/>
            </a:pPr>
            <a:r>
              <a:rPr lang="zh-TW" altLang="en-US" sz="1300" b="1" kern="0" err="1">
                <a:solidFill>
                  <a:schemeClr val="bg1"/>
                </a:solidFill>
                <a:latin typeface="微軟正黑體"/>
                <a:ea typeface="微軟正黑體"/>
                <a:cs typeface="+mn-ea"/>
              </a:rPr>
              <a:t>寫入</a:t>
            </a:r>
            <a:endParaRPr lang="en-US" sz="1300" b="1" kern="0" err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</a:endParaRPr>
          </a:p>
        </p:txBody>
      </p:sp>
      <p:sp>
        <p:nvSpPr>
          <p:cNvPr id="51" name="Google Shape;460;p24">
            <a:extLst>
              <a:ext uri="{FF2B5EF4-FFF2-40B4-BE49-F238E27FC236}">
                <a16:creationId xmlns:a16="http://schemas.microsoft.com/office/drawing/2014/main" id="{E2032D9E-7439-40F4-A1F0-9782FBC0BC50}"/>
              </a:ext>
            </a:extLst>
          </p:cNvPr>
          <p:cNvSpPr/>
          <p:nvPr/>
        </p:nvSpPr>
        <p:spPr>
          <a:xfrm>
            <a:off x="8429953" y="6337005"/>
            <a:ext cx="2479337" cy="536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1219170">
              <a:lnSpc>
                <a:spcPts val="1500"/>
              </a:lnSpc>
              <a:buClr>
                <a:srgbClr val="D8D8D8"/>
              </a:buClr>
              <a:buSzPts val="1200"/>
            </a:pPr>
            <a:r>
              <a:rPr lang="zh-TW" altLang="en-US" sz="1300" b="1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rPr>
              <a:t>寫入</a:t>
            </a:r>
            <a:endParaRPr lang="en-US" sz="1300" b="1" ker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</a:endParaRPr>
          </a:p>
        </p:txBody>
      </p:sp>
      <p:sp>
        <p:nvSpPr>
          <p:cNvPr id="52" name="Google Shape;459;p24">
            <a:extLst>
              <a:ext uri="{FF2B5EF4-FFF2-40B4-BE49-F238E27FC236}">
                <a16:creationId xmlns:a16="http://schemas.microsoft.com/office/drawing/2014/main" id="{473E2F7E-3B44-4FC5-B8C0-A378FA58AEA6}"/>
              </a:ext>
            </a:extLst>
          </p:cNvPr>
          <p:cNvSpPr/>
          <p:nvPr/>
        </p:nvSpPr>
        <p:spPr>
          <a:xfrm>
            <a:off x="5268953" y="6436494"/>
            <a:ext cx="1384891" cy="2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D8D8D8"/>
              </a:buClr>
              <a:buSzPts val="1200"/>
            </a:pPr>
            <a:r>
              <a:rPr lang="zh-TW" altLang="en-US" sz="1300" b="1" kern="0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壓縮</a:t>
            </a:r>
            <a:endParaRPr lang="en-US" sz="1333" b="1" ker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53" name="Google Shape;458;p24">
            <a:extLst>
              <a:ext uri="{FF2B5EF4-FFF2-40B4-BE49-F238E27FC236}">
                <a16:creationId xmlns:a16="http://schemas.microsoft.com/office/drawing/2014/main" id="{1D93076F-B5CD-48F4-BBA9-23138847AF7E}"/>
              </a:ext>
            </a:extLst>
          </p:cNvPr>
          <p:cNvSpPr/>
          <p:nvPr/>
        </p:nvSpPr>
        <p:spPr>
          <a:xfrm>
            <a:off x="7329675" y="6436494"/>
            <a:ext cx="1465977" cy="215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D8D8D8"/>
              </a:buClr>
              <a:buSzPts val="1200"/>
            </a:pPr>
            <a:r>
              <a:rPr lang="zh-TW" altLang="en-US" sz="1300" b="1" kern="0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去重</a:t>
            </a:r>
            <a:endParaRPr lang="en-US" sz="1333" b="1" ker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56" name="Google Shape;451;p24">
            <a:extLst>
              <a:ext uri="{FF2B5EF4-FFF2-40B4-BE49-F238E27FC236}">
                <a16:creationId xmlns:a16="http://schemas.microsoft.com/office/drawing/2014/main" id="{EE9DB14F-5C16-441E-A983-6CBE1E21477D}"/>
              </a:ext>
            </a:extLst>
          </p:cNvPr>
          <p:cNvSpPr/>
          <p:nvPr/>
        </p:nvSpPr>
        <p:spPr>
          <a:xfrm>
            <a:off x="7221330" y="5551051"/>
            <a:ext cx="579791" cy="454500"/>
          </a:xfrm>
          <a:prstGeom prst="rightArrow">
            <a:avLst>
              <a:gd name="adj1" fmla="val 50000"/>
              <a:gd name="adj2" fmla="val 50000"/>
            </a:avLst>
          </a:prstGeom>
          <a:gradFill flip="none" rotWithShape="1">
            <a:gsLst>
              <a:gs pos="0">
                <a:srgbClr val="BFBFBF">
                  <a:alpha val="0"/>
                </a:srgbClr>
              </a:gs>
              <a:gs pos="100000">
                <a:schemeClr val="bg1"/>
              </a:gs>
            </a:gsLst>
            <a:lin ang="0" scaled="0"/>
            <a:tileRect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</a:pPr>
            <a:endParaRPr lang="en-US" sz="1400" b="1" ker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57" name="Google Shape;451;p24">
            <a:extLst>
              <a:ext uri="{FF2B5EF4-FFF2-40B4-BE49-F238E27FC236}">
                <a16:creationId xmlns:a16="http://schemas.microsoft.com/office/drawing/2014/main" id="{5CA4425F-B621-457A-8A2D-1271A1534D53}"/>
              </a:ext>
            </a:extLst>
          </p:cNvPr>
          <p:cNvSpPr/>
          <p:nvPr/>
        </p:nvSpPr>
        <p:spPr>
          <a:xfrm>
            <a:off x="9313461" y="5551051"/>
            <a:ext cx="579791" cy="454500"/>
          </a:xfrm>
          <a:prstGeom prst="rightArrow">
            <a:avLst>
              <a:gd name="adj1" fmla="val 50000"/>
              <a:gd name="adj2" fmla="val 50000"/>
            </a:avLst>
          </a:prstGeom>
          <a:gradFill flip="none" rotWithShape="1">
            <a:gsLst>
              <a:gs pos="0">
                <a:srgbClr val="BFBFBF">
                  <a:alpha val="0"/>
                </a:srgbClr>
              </a:gs>
              <a:gs pos="100000">
                <a:schemeClr val="bg1"/>
              </a:gs>
            </a:gsLst>
            <a:lin ang="0" scaled="0"/>
            <a:tileRect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</a:pPr>
            <a:endParaRPr lang="en-US" sz="1400" b="1" ker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58" name="Google Shape;451;p24">
            <a:extLst>
              <a:ext uri="{FF2B5EF4-FFF2-40B4-BE49-F238E27FC236}">
                <a16:creationId xmlns:a16="http://schemas.microsoft.com/office/drawing/2014/main" id="{0B818020-B201-49D1-ABC6-42E4C8AD8B1E}"/>
              </a:ext>
            </a:extLst>
          </p:cNvPr>
          <p:cNvSpPr/>
          <p:nvPr/>
        </p:nvSpPr>
        <p:spPr>
          <a:xfrm>
            <a:off x="5209434" y="5551051"/>
            <a:ext cx="579791" cy="454500"/>
          </a:xfrm>
          <a:prstGeom prst="rightArrow">
            <a:avLst>
              <a:gd name="adj1" fmla="val 50000"/>
              <a:gd name="adj2" fmla="val 50000"/>
            </a:avLst>
          </a:prstGeom>
          <a:gradFill flip="none" rotWithShape="1">
            <a:gsLst>
              <a:gs pos="0">
                <a:srgbClr val="BFBFBF">
                  <a:alpha val="0"/>
                </a:srgbClr>
              </a:gs>
              <a:gs pos="100000">
                <a:schemeClr val="bg1"/>
              </a:gs>
            </a:gsLst>
            <a:lin ang="0" scaled="0"/>
            <a:tileRect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</a:pPr>
            <a:endParaRPr lang="en-US" sz="1400" b="1" ker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59" name="Google Shape;449;p24">
            <a:extLst>
              <a:ext uri="{FF2B5EF4-FFF2-40B4-BE49-F238E27FC236}">
                <a16:creationId xmlns:a16="http://schemas.microsoft.com/office/drawing/2014/main" id="{CCA07573-BE7E-4210-AC85-68A50B5029B4}"/>
              </a:ext>
            </a:extLst>
          </p:cNvPr>
          <p:cNvSpPr/>
          <p:nvPr/>
        </p:nvSpPr>
        <p:spPr>
          <a:xfrm>
            <a:off x="5574100" y="6002098"/>
            <a:ext cx="1915736" cy="201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1219170">
              <a:buSzPts val="1200"/>
            </a:pPr>
            <a:r>
              <a:rPr lang="zh-TW" altLang="en-US" sz="1200" b="1" kern="0">
                <a:solidFill>
                  <a:srgbClr val="00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rPr>
              <a:t>壓縮資料</a:t>
            </a:r>
            <a:endParaRPr lang="en-US" sz="1200" b="1" kern="0">
              <a:solidFill>
                <a:srgbClr val="00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</a:endParaRPr>
          </a:p>
        </p:txBody>
      </p:sp>
      <p:sp>
        <p:nvSpPr>
          <p:cNvPr id="60" name="Google Shape;442;p24">
            <a:extLst>
              <a:ext uri="{FF2B5EF4-FFF2-40B4-BE49-F238E27FC236}">
                <a16:creationId xmlns:a16="http://schemas.microsoft.com/office/drawing/2014/main" id="{2B8F21C5-35D3-4671-AE21-69D73C7CBE55}"/>
              </a:ext>
            </a:extLst>
          </p:cNvPr>
          <p:cNvSpPr/>
          <p:nvPr/>
        </p:nvSpPr>
        <p:spPr>
          <a:xfrm>
            <a:off x="6073434" y="5403747"/>
            <a:ext cx="180417" cy="261547"/>
          </a:xfrm>
          <a:prstGeom prst="rect">
            <a:avLst/>
          </a:prstGeom>
          <a:solidFill>
            <a:srgbClr val="00CCFF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1219170">
              <a:buClr>
                <a:srgbClr val="D8D8D8"/>
              </a:buClr>
              <a:buSzPts val="1400"/>
            </a:pPr>
            <a:r>
              <a:rPr lang="en-US" sz="1400" b="1" ker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A</a:t>
            </a:r>
            <a:endParaRPr lang="zh-TW" altLang="en-US" sz="1400" b="1" ker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61" name="Google Shape;443;p24">
            <a:extLst>
              <a:ext uri="{FF2B5EF4-FFF2-40B4-BE49-F238E27FC236}">
                <a16:creationId xmlns:a16="http://schemas.microsoft.com/office/drawing/2014/main" id="{7288F7F0-05F2-4881-A1D3-67A36AA06CB7}"/>
              </a:ext>
            </a:extLst>
          </p:cNvPr>
          <p:cNvSpPr/>
          <p:nvPr/>
        </p:nvSpPr>
        <p:spPr>
          <a:xfrm>
            <a:off x="6538190" y="5403747"/>
            <a:ext cx="180417" cy="261547"/>
          </a:xfrm>
          <a:prstGeom prst="rect">
            <a:avLst/>
          </a:prstGeom>
          <a:solidFill>
            <a:srgbClr val="00FF9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1219170">
              <a:buClr>
                <a:srgbClr val="D8D8D8"/>
              </a:buClr>
              <a:buSzPts val="1400"/>
            </a:pPr>
            <a:r>
              <a:rPr lang="en-US" sz="1400" b="1" ker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C</a:t>
            </a:r>
            <a:endParaRPr lang="zh-TW" altLang="en-US" sz="1400" b="1" ker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62" name="Google Shape;444;p24">
            <a:extLst>
              <a:ext uri="{FF2B5EF4-FFF2-40B4-BE49-F238E27FC236}">
                <a16:creationId xmlns:a16="http://schemas.microsoft.com/office/drawing/2014/main" id="{E47CCF98-D4F9-4A35-A917-8971B8083CC7}"/>
              </a:ext>
            </a:extLst>
          </p:cNvPr>
          <p:cNvSpPr/>
          <p:nvPr/>
        </p:nvSpPr>
        <p:spPr>
          <a:xfrm>
            <a:off x="6305812" y="5403747"/>
            <a:ext cx="180417" cy="261547"/>
          </a:xfrm>
          <a:prstGeom prst="rect">
            <a:avLst/>
          </a:prstGeom>
          <a:solidFill>
            <a:srgbClr val="FFD41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1219170">
              <a:buClr>
                <a:srgbClr val="D8D8D8"/>
              </a:buClr>
              <a:buSzPts val="1400"/>
            </a:pPr>
            <a:r>
              <a:rPr lang="en-US" sz="1400" b="1" ker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B</a:t>
            </a:r>
            <a:endParaRPr lang="zh-TW" altLang="en-US" sz="1400" b="1" ker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63" name="Google Shape;445;p24">
            <a:extLst>
              <a:ext uri="{FF2B5EF4-FFF2-40B4-BE49-F238E27FC236}">
                <a16:creationId xmlns:a16="http://schemas.microsoft.com/office/drawing/2014/main" id="{5AE9B2E0-7364-479B-B112-72380EE61265}"/>
              </a:ext>
            </a:extLst>
          </p:cNvPr>
          <p:cNvSpPr/>
          <p:nvPr/>
        </p:nvSpPr>
        <p:spPr>
          <a:xfrm>
            <a:off x="6770566" y="5403747"/>
            <a:ext cx="180417" cy="261547"/>
          </a:xfrm>
          <a:prstGeom prst="rect">
            <a:avLst/>
          </a:prstGeom>
          <a:solidFill>
            <a:srgbClr val="EB610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1219170">
              <a:buClr>
                <a:srgbClr val="D8D8D8"/>
              </a:buClr>
              <a:buSzPts val="1400"/>
            </a:pPr>
            <a:r>
              <a:rPr lang="en-US" sz="1400" b="1" ker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D</a:t>
            </a:r>
            <a:endParaRPr lang="zh-TW" altLang="en-US" sz="1400" b="1" ker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64" name="Google Shape;442;p24">
            <a:extLst>
              <a:ext uri="{FF2B5EF4-FFF2-40B4-BE49-F238E27FC236}">
                <a16:creationId xmlns:a16="http://schemas.microsoft.com/office/drawing/2014/main" id="{7C84B846-9693-4EF5-BF6B-B69E44F8F645}"/>
              </a:ext>
            </a:extLst>
          </p:cNvPr>
          <p:cNvSpPr/>
          <p:nvPr/>
        </p:nvSpPr>
        <p:spPr>
          <a:xfrm>
            <a:off x="6559260" y="5738013"/>
            <a:ext cx="180417" cy="261547"/>
          </a:xfrm>
          <a:prstGeom prst="rect">
            <a:avLst/>
          </a:prstGeom>
          <a:solidFill>
            <a:srgbClr val="00CCFF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1219170">
              <a:buClr>
                <a:srgbClr val="D8D8D8"/>
              </a:buClr>
              <a:buSzPts val="1400"/>
            </a:pPr>
            <a:r>
              <a:rPr lang="en-US" sz="1400" b="1" ker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A</a:t>
            </a:r>
            <a:endParaRPr lang="zh-TW" altLang="en-US" sz="1400" b="1" ker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65" name="Google Shape;443;p24">
            <a:extLst>
              <a:ext uri="{FF2B5EF4-FFF2-40B4-BE49-F238E27FC236}">
                <a16:creationId xmlns:a16="http://schemas.microsoft.com/office/drawing/2014/main" id="{F01A9A03-CE81-41F9-878F-F0C196157510}"/>
              </a:ext>
            </a:extLst>
          </p:cNvPr>
          <p:cNvSpPr/>
          <p:nvPr/>
        </p:nvSpPr>
        <p:spPr>
          <a:xfrm>
            <a:off x="6317554" y="5747537"/>
            <a:ext cx="180417" cy="261547"/>
          </a:xfrm>
          <a:prstGeom prst="rect">
            <a:avLst/>
          </a:prstGeom>
          <a:solidFill>
            <a:srgbClr val="00FF9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1219170">
              <a:buClr>
                <a:srgbClr val="D8D8D8"/>
              </a:buClr>
              <a:buSzPts val="1400"/>
            </a:pPr>
            <a:r>
              <a:rPr lang="en-US" sz="1400" b="1" ker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C</a:t>
            </a:r>
            <a:endParaRPr lang="zh-TW" altLang="en-US" sz="1400" b="1" ker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66" name="Google Shape;444;p24">
            <a:extLst>
              <a:ext uri="{FF2B5EF4-FFF2-40B4-BE49-F238E27FC236}">
                <a16:creationId xmlns:a16="http://schemas.microsoft.com/office/drawing/2014/main" id="{02045C6F-3850-47E0-BEBC-A74E5A1870E9}"/>
              </a:ext>
            </a:extLst>
          </p:cNvPr>
          <p:cNvSpPr/>
          <p:nvPr/>
        </p:nvSpPr>
        <p:spPr>
          <a:xfrm>
            <a:off x="6791853" y="5738013"/>
            <a:ext cx="180417" cy="261547"/>
          </a:xfrm>
          <a:prstGeom prst="rect">
            <a:avLst/>
          </a:prstGeom>
          <a:solidFill>
            <a:srgbClr val="FFD41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1219170">
              <a:buClr>
                <a:srgbClr val="D8D8D8"/>
              </a:buClr>
              <a:buSzPts val="1400"/>
            </a:pPr>
            <a:r>
              <a:rPr lang="en-US" sz="1400" b="1" ker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B</a:t>
            </a:r>
            <a:endParaRPr lang="zh-TW" altLang="en-US" sz="1400" b="1" ker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67" name="Google Shape;445;p24">
            <a:extLst>
              <a:ext uri="{FF2B5EF4-FFF2-40B4-BE49-F238E27FC236}">
                <a16:creationId xmlns:a16="http://schemas.microsoft.com/office/drawing/2014/main" id="{7FD82018-5F2F-4933-8212-081B85D26573}"/>
              </a:ext>
            </a:extLst>
          </p:cNvPr>
          <p:cNvSpPr/>
          <p:nvPr/>
        </p:nvSpPr>
        <p:spPr>
          <a:xfrm>
            <a:off x="6084920" y="5747539"/>
            <a:ext cx="180417" cy="261547"/>
          </a:xfrm>
          <a:prstGeom prst="rect">
            <a:avLst/>
          </a:prstGeom>
          <a:solidFill>
            <a:srgbClr val="EB610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1219170">
              <a:buClr>
                <a:srgbClr val="D8D8D8"/>
              </a:buClr>
              <a:buSzPts val="1400"/>
            </a:pPr>
            <a:r>
              <a:rPr lang="en-US" sz="1400" b="1" ker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D</a:t>
            </a:r>
            <a:endParaRPr lang="zh-TW" altLang="en-US" sz="1400" b="1" ker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pic>
        <p:nvPicPr>
          <p:cNvPr id="54" name="Google Shape;516;p26">
            <a:extLst>
              <a:ext uri="{FF2B5EF4-FFF2-40B4-BE49-F238E27FC236}">
                <a16:creationId xmlns:a16="http://schemas.microsoft.com/office/drawing/2014/main" id="{61D119A4-54B6-4D16-A0D8-D53D07DC09D6}"/>
              </a:ext>
            </a:extLst>
          </p:cNvPr>
          <p:cNvPicPr preferRelativeResize="0"/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4852" y="3518707"/>
            <a:ext cx="3846081" cy="1604581"/>
          </a:xfrm>
          <a:prstGeom prst="rect">
            <a:avLst/>
          </a:prstGeom>
          <a:noFill/>
          <a:ln w="31750">
            <a:solidFill>
              <a:srgbClr val="999999"/>
            </a:solidFill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77" name="圖形 76">
            <a:extLst>
              <a:ext uri="{FF2B5EF4-FFF2-40B4-BE49-F238E27FC236}">
                <a16:creationId xmlns:a16="http://schemas.microsoft.com/office/drawing/2014/main" id="{F2A1FA56-B7B4-4B91-A914-837F8B76A7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5400000">
            <a:off x="8177165" y="146337"/>
            <a:ext cx="952588" cy="6094946"/>
          </a:xfrm>
          <a:prstGeom prst="rect">
            <a:avLst/>
          </a:prstGeom>
        </p:spPr>
      </p:pic>
      <p:pic>
        <p:nvPicPr>
          <p:cNvPr id="49" name="Google Shape;419;p23">
            <a:extLst>
              <a:ext uri="{FF2B5EF4-FFF2-40B4-BE49-F238E27FC236}">
                <a16:creationId xmlns:a16="http://schemas.microsoft.com/office/drawing/2014/main" id="{A000E88E-C83C-45A9-B9BE-813134777F65}"/>
              </a:ext>
            </a:extLst>
          </p:cNvPr>
          <p:cNvPicPr preferRelativeResize="0"/>
          <p:nvPr/>
        </p:nvPicPr>
        <p:blipFill rotWithShape="1">
          <a:blip r:embed="rId1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4685" y="1756857"/>
            <a:ext cx="6136248" cy="1638278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C8F22BE1-55B4-4577-8B2F-ED5955C32BF1}"/>
              </a:ext>
            </a:extLst>
          </p:cNvPr>
          <p:cNvSpPr/>
          <p:nvPr/>
        </p:nvSpPr>
        <p:spPr>
          <a:xfrm flipH="1">
            <a:off x="8286695" y="1146804"/>
            <a:ext cx="3414237" cy="502766"/>
          </a:xfrm>
          <a:prstGeom prst="snip2DiagRect">
            <a:avLst>
              <a:gd name="adj1" fmla="val 0"/>
              <a:gd name="adj2" fmla="val 17253"/>
            </a:avLst>
          </a:prstGeom>
          <a:gradFill>
            <a:gsLst>
              <a:gs pos="100000">
                <a:srgbClr val="EE7100"/>
              </a:gs>
              <a:gs pos="0">
                <a:srgbClr val="EE6D2B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zh-TW" altLang="en-US" sz="2000" b="1" ker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必須在存入前減量才有效用</a:t>
            </a:r>
          </a:p>
        </p:txBody>
      </p:sp>
      <p:sp>
        <p:nvSpPr>
          <p:cNvPr id="68" name="矩形: 圓角 67">
            <a:extLst>
              <a:ext uri="{FF2B5EF4-FFF2-40B4-BE49-F238E27FC236}">
                <a16:creationId xmlns:a16="http://schemas.microsoft.com/office/drawing/2014/main" id="{FFFD3AF7-3B21-4382-B9C7-2960A5DAE764}"/>
              </a:ext>
            </a:extLst>
          </p:cNvPr>
          <p:cNvSpPr/>
          <p:nvPr/>
        </p:nvSpPr>
        <p:spPr>
          <a:xfrm>
            <a:off x="636063" y="5469433"/>
            <a:ext cx="2804671" cy="1051852"/>
          </a:xfrm>
          <a:prstGeom prst="roundRect">
            <a:avLst>
              <a:gd name="adj" fmla="val 2988"/>
            </a:avLst>
          </a:prstGeom>
          <a:gradFill>
            <a:gsLst>
              <a:gs pos="100000">
                <a:srgbClr val="A82400"/>
              </a:gs>
              <a:gs pos="0">
                <a:srgbClr val="D62E00"/>
              </a:gs>
            </a:gsLst>
            <a:lin ang="5400000" scaled="0"/>
          </a:gradFill>
          <a:ln w="38100" cmpd="dbl">
            <a:solidFill>
              <a:srgbClr val="C5C5C5"/>
            </a:solidFill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788" kern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69" name="Google Shape;426;p24">
            <a:extLst>
              <a:ext uri="{FF2B5EF4-FFF2-40B4-BE49-F238E27FC236}">
                <a16:creationId xmlns:a16="http://schemas.microsoft.com/office/drawing/2014/main" id="{7545BC99-5110-4B68-B63B-8247FCB915DA}"/>
              </a:ext>
            </a:extLst>
          </p:cNvPr>
          <p:cNvSpPr txBox="1"/>
          <p:nvPr/>
        </p:nvSpPr>
        <p:spPr>
          <a:xfrm>
            <a:off x="659012" y="5485447"/>
            <a:ext cx="2810683" cy="1042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/>
          <a:p>
            <a:pPr marL="112395" algn="ctr" defTabSz="1219170">
              <a:lnSpc>
                <a:spcPts val="2200"/>
              </a:lnSpc>
              <a:buClr>
                <a:srgbClr val="C0504D"/>
              </a:buClr>
              <a:buSzPts val="2400"/>
            </a:pPr>
            <a:r>
              <a:rPr lang="zh-TW" altLang="en-US" sz="1600" b="1" kern="0">
                <a:solidFill>
                  <a:prstClr val="white"/>
                </a:solidFill>
                <a:latin typeface="微軟正黑體"/>
                <a:ea typeface="微軟正黑體"/>
                <a:cs typeface="+mn-ea"/>
                <a:sym typeface="+mn-lt"/>
              </a:rPr>
              <a:t>Deduplication</a:t>
            </a:r>
            <a:endParaRPr lang="zh-TW" altLang="en-US" sz="1600">
              <a:solidFill>
                <a:prstClr val="white"/>
              </a:solidFill>
              <a:latin typeface="微軟正黑體"/>
              <a:ea typeface="微軟正黑體"/>
              <a:cs typeface="+mn-ea"/>
              <a:sym typeface="+mn-lt"/>
            </a:endParaRPr>
          </a:p>
          <a:p>
            <a:pPr marL="112395" algn="ctr" defTabSz="1219170">
              <a:lnSpc>
                <a:spcPts val="2200"/>
              </a:lnSpc>
              <a:buSzPts val="2400"/>
            </a:pPr>
            <a:r>
              <a:rPr lang="zh-TW" altLang="en-US" sz="1600" b="1" kern="0">
                <a:solidFill>
                  <a:prstClr val="white"/>
                </a:solidFill>
                <a:latin typeface="微軟正黑體"/>
                <a:ea typeface="微軟正黑體"/>
                <a:cs typeface="+mn-ea"/>
                <a:sym typeface="+mn-lt"/>
              </a:rPr>
              <a:t>(重複資料刪除)</a:t>
            </a:r>
            <a:r>
              <a:rPr lang="en-US" altLang="zh-TW" sz="1600" b="1" kern="0">
                <a:solidFill>
                  <a:prstClr val="white"/>
                </a:solidFill>
                <a:latin typeface="微軟正黑體"/>
                <a:ea typeface="微軟正黑體"/>
                <a:cs typeface="+mn-ea"/>
                <a:sym typeface="+mn-lt"/>
              </a:rPr>
              <a:t> </a:t>
            </a:r>
            <a:endParaRPr lang="zh-TW" altLang="en-US" sz="1600">
              <a:solidFill>
                <a:prstClr val="white"/>
              </a:solidFill>
              <a:latin typeface="微軟正黑體"/>
              <a:ea typeface="微軟正黑體"/>
            </a:endParaRPr>
          </a:p>
          <a:p>
            <a:pPr marL="112395" algn="ctr" defTabSz="1219170">
              <a:lnSpc>
                <a:spcPts val="2200"/>
              </a:lnSpc>
              <a:buClr>
                <a:srgbClr val="C0504D"/>
              </a:buClr>
              <a:buSzPts val="2400"/>
            </a:pPr>
            <a:r>
              <a:rPr lang="en-US" altLang="zh-TW" sz="1600" b="1" kern="0" err="1">
                <a:solidFill>
                  <a:prstClr val="white"/>
                </a:solidFill>
                <a:latin typeface="微軟正黑體"/>
                <a:ea typeface="微軟正黑體"/>
                <a:cs typeface="+mn-ea"/>
                <a:sym typeface="+mn-lt"/>
              </a:rPr>
              <a:t>最低需求</a:t>
            </a:r>
            <a:r>
              <a:rPr lang="zh-TW" altLang="en-US" sz="1600" b="1" kern="0">
                <a:solidFill>
                  <a:prstClr val="white"/>
                </a:solidFill>
                <a:latin typeface="微軟正黑體"/>
                <a:ea typeface="微軟正黑體"/>
                <a:cs typeface="+mn-ea"/>
                <a:sym typeface="+mn-lt"/>
              </a:rPr>
              <a:t>：</a:t>
            </a:r>
            <a:r>
              <a:rPr lang="en-US" altLang="zh-TW" sz="1600" b="1" kern="0">
                <a:solidFill>
                  <a:prstClr val="white"/>
                </a:solidFill>
                <a:latin typeface="微軟正黑體"/>
                <a:ea typeface="微軟正黑體"/>
                <a:cs typeface="+mn-ea"/>
                <a:sym typeface="+mn-lt"/>
              </a:rPr>
              <a:t>16GB RAM</a:t>
            </a:r>
            <a:endParaRPr lang="zh-TW" altLang="en-US" sz="1600" b="1" kern="0">
              <a:solidFill>
                <a:prstClr val="white"/>
              </a:solidFill>
              <a:latin typeface="微軟正黑體"/>
              <a:ea typeface="微軟正黑體"/>
              <a:cs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305665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 hidden="1">
            <a:extLst>
              <a:ext uri="{FF2B5EF4-FFF2-40B4-BE49-F238E27FC236}">
                <a16:creationId xmlns:a16="http://schemas.microsoft.com/office/drawing/2014/main" id="{3EB2510F-C6AF-4B11-95F4-E34181A816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"/>
            <a:ext cx="12191999" cy="1589740"/>
          </a:xfrm>
          <a:prstGeom prst="rect">
            <a:avLst/>
          </a:prstGeom>
        </p:spPr>
      </p:pic>
      <p:sp>
        <p:nvSpPr>
          <p:cNvPr id="6" name="矩形 5" hidden="1">
            <a:extLst>
              <a:ext uri="{FF2B5EF4-FFF2-40B4-BE49-F238E27FC236}">
                <a16:creationId xmlns:a16="http://schemas.microsoft.com/office/drawing/2014/main" id="{081AE828-1406-43AE-9C51-426991CBB2AD}"/>
              </a:ext>
            </a:extLst>
          </p:cNvPr>
          <p:cNvSpPr/>
          <p:nvPr/>
        </p:nvSpPr>
        <p:spPr>
          <a:xfrm>
            <a:off x="7097825" y="1570844"/>
            <a:ext cx="3202139" cy="4148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zh-TW" altLang="en-US" sz="2000" kern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  <a:sym typeface="+mn-lt"/>
              </a:rPr>
              <a:t>網頁瀏覽</a:t>
            </a:r>
          </a:p>
        </p:txBody>
      </p:sp>
      <p:sp>
        <p:nvSpPr>
          <p:cNvPr id="30" name="矩形 29" hidden="1">
            <a:extLst>
              <a:ext uri="{FF2B5EF4-FFF2-40B4-BE49-F238E27FC236}">
                <a16:creationId xmlns:a16="http://schemas.microsoft.com/office/drawing/2014/main" id="{7D546892-55E0-4C44-B362-AD5A8C36F83A}"/>
              </a:ext>
            </a:extLst>
          </p:cNvPr>
          <p:cNvSpPr/>
          <p:nvPr/>
        </p:nvSpPr>
        <p:spPr>
          <a:xfrm>
            <a:off x="1860455" y="1570844"/>
            <a:ext cx="3202139" cy="4148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zh-TW" altLang="en-US" sz="2000" kern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  <a:sym typeface="+mn-lt"/>
              </a:rPr>
              <a:t>手機瀏覽</a:t>
            </a:r>
          </a:p>
        </p:txBody>
      </p:sp>
      <p:grpSp>
        <p:nvGrpSpPr>
          <p:cNvPr id="5" name="群組 4"/>
          <p:cNvGrpSpPr/>
          <p:nvPr/>
        </p:nvGrpSpPr>
        <p:grpSpPr>
          <a:xfrm>
            <a:off x="1157034" y="2794605"/>
            <a:ext cx="9327460" cy="3809066"/>
            <a:chOff x="416271" y="1776073"/>
            <a:chExt cx="11134122" cy="5004502"/>
          </a:xfrm>
        </p:grpSpPr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37A61AD8-1A7C-4075-80DB-46AE467858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56753" y="2470942"/>
              <a:ext cx="4993640" cy="4309633"/>
            </a:xfrm>
            <a:prstGeom prst="rect">
              <a:avLst/>
            </a:prstGeom>
            <a:noFill/>
            <a:ln>
              <a:noFill/>
              <a:prstDash val="solid"/>
            </a:ln>
            <a:effectLst>
              <a:outerShdw blurRad="228600" dist="152400" dir="8100000" algn="tr" rotWithShape="0">
                <a:prstClr val="black">
                  <a:alpha val="28000"/>
                </a:prstClr>
              </a:outerShdw>
            </a:effectLst>
          </p:spPr>
        </p:pic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EFB4001E-73DC-41D2-AFDF-340F06FCD3D6}"/>
                </a:ext>
              </a:extLst>
            </p:cNvPr>
            <p:cNvSpPr/>
            <p:nvPr/>
          </p:nvSpPr>
          <p:spPr>
            <a:xfrm>
              <a:off x="1770440" y="1873029"/>
              <a:ext cx="1149827" cy="49668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t"/>
            <a:lstStyle/>
            <a:p>
              <a:pPr algn="ctr" defTabSz="1219170">
                <a:buClr>
                  <a:srgbClr val="000000"/>
                </a:buClr>
              </a:pPr>
              <a:r>
                <a:rPr lang="en-GB" altLang="zh-TW" sz="2400" b="1" kern="0" err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Qfile</a:t>
              </a:r>
              <a:endParaRPr lang="en-GB" altLang="zh-TW" sz="2400" b="1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endParaRPr>
            </a:p>
          </p:txBody>
        </p:sp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F5DC24D3-00DC-461E-B38C-809F76F7466E}"/>
                </a:ext>
              </a:extLst>
            </p:cNvPr>
            <p:cNvGrpSpPr/>
            <p:nvPr/>
          </p:nvGrpSpPr>
          <p:grpSpPr>
            <a:xfrm>
              <a:off x="416271" y="2279014"/>
              <a:ext cx="3822651" cy="4497236"/>
              <a:chOff x="3404225" y="1239925"/>
              <a:chExt cx="2264102" cy="2663649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3" name="Shape 486">
                <a:extLst>
                  <a:ext uri="{FF2B5EF4-FFF2-40B4-BE49-F238E27FC236}">
                    <a16:creationId xmlns:a16="http://schemas.microsoft.com/office/drawing/2014/main" id="{93D37101-B0CC-4A09-B5BD-F70CED82A6DF}"/>
                  </a:ext>
                </a:extLst>
              </p:cNvPr>
              <p:cNvPicPr preferRelativeResize="0"/>
              <p:nvPr/>
            </p:nvPicPr>
            <p:blipFill>
              <a:blip r:embed="rId5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04225" y="1239925"/>
                <a:ext cx="2264102" cy="266364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Shape 488">
                <a:extLst>
                  <a:ext uri="{FF2B5EF4-FFF2-40B4-BE49-F238E27FC236}">
                    <a16:creationId xmlns:a16="http://schemas.microsoft.com/office/drawing/2014/main" id="{C47FC85E-E317-43E4-AD0F-34F7413FB515}"/>
                  </a:ext>
                </a:extLst>
              </p:cNvPr>
              <p:cNvPicPr preferRelativeResize="0"/>
              <p:nvPr/>
            </p:nvPicPr>
            <p:blipFill>
              <a:blip r:embed="rId6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01523" y="1620750"/>
                <a:ext cx="1069500" cy="190228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6701917E-3891-49F1-AC05-552BB2FBB2A8}"/>
                </a:ext>
              </a:extLst>
            </p:cNvPr>
            <p:cNvSpPr/>
            <p:nvPr/>
          </p:nvSpPr>
          <p:spPr>
            <a:xfrm>
              <a:off x="6833393" y="1940713"/>
              <a:ext cx="2544084" cy="65808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t"/>
            <a:lstStyle/>
            <a:p>
              <a:pPr defTabSz="1219170">
                <a:buClr>
                  <a:srgbClr val="000000"/>
                </a:buClr>
              </a:pPr>
              <a:r>
                <a:rPr lang="en-GB" altLang="zh-TW" sz="2400" b="1" ker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File Station</a:t>
              </a:r>
              <a:endParaRPr lang="en-GB" altLang="zh-TW" sz="2400" b="1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endParaRPr>
            </a:p>
          </p:txBody>
        </p:sp>
        <p:pic>
          <p:nvPicPr>
            <p:cNvPr id="11" name="Shape 489">
              <a:extLst>
                <a:ext uri="{FF2B5EF4-FFF2-40B4-BE49-F238E27FC236}">
                  <a16:creationId xmlns:a16="http://schemas.microsoft.com/office/drawing/2014/main" id="{F624F3A2-4201-4621-BA1B-78B11825FAF5}"/>
                </a:ext>
              </a:extLst>
            </p:cNvPr>
            <p:cNvPicPr preferRelativeResize="0"/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9010" y="4050638"/>
              <a:ext cx="2732689" cy="2173332"/>
            </a:xfrm>
            <a:prstGeom prst="rect">
              <a:avLst/>
            </a:prstGeom>
            <a:noFill/>
            <a:ln>
              <a:noFill/>
              <a:prstDash val="solid"/>
            </a:ln>
            <a:effectLst>
              <a:outerShdw blurRad="228600" dist="152400" dir="8100000" algn="tr" rotWithShape="0">
                <a:prstClr val="black">
                  <a:alpha val="28000"/>
                </a:prstClr>
              </a:outerShdw>
            </a:effectLst>
          </p:spPr>
        </p:pic>
        <p:sp>
          <p:nvSpPr>
            <p:cNvPr id="12" name="文字方塊 32">
              <a:extLst>
                <a:ext uri="{FF2B5EF4-FFF2-40B4-BE49-F238E27FC236}">
                  <a16:creationId xmlns:a16="http://schemas.microsoft.com/office/drawing/2014/main" id="{EE6E4158-CECC-4694-98DB-0DACB055D8EB}"/>
                </a:ext>
              </a:extLst>
            </p:cNvPr>
            <p:cNvSpPr txBox="1"/>
            <p:nvPr/>
          </p:nvSpPr>
          <p:spPr>
            <a:xfrm>
              <a:off x="3972060" y="4357393"/>
              <a:ext cx="1885100" cy="40437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>
                <a:buClr>
                  <a:srgbClr val="000000"/>
                </a:buClr>
              </a:pPr>
              <a:r>
                <a:rPr lang="en-US" altLang="zh-TW" sz="1400" err="1">
                  <a:solidFill>
                    <a:schemeClr val="bg1"/>
                  </a:solidFill>
                  <a:latin typeface="微軟正黑體"/>
                  <a:ea typeface="微軟正黑體"/>
                  <a:cs typeface="+mn-ea"/>
                  <a:sym typeface="+mn-lt"/>
                </a:rPr>
                <a:t>本地</a:t>
              </a:r>
              <a:r>
                <a:rPr lang="en-US" altLang="zh-TW" sz="1400">
                  <a:solidFill>
                    <a:schemeClr val="bg1"/>
                  </a:solidFill>
                  <a:latin typeface="微軟正黑體"/>
                  <a:ea typeface="微軟正黑體"/>
                  <a:cs typeface="+mn-ea"/>
                  <a:sym typeface="+mn-lt"/>
                </a:rPr>
                <a:t> NAS</a:t>
              </a:r>
              <a:endParaRPr lang="en-US" altLang="zh-TW" sz="1400">
                <a:solidFill>
                  <a:schemeClr val="bg1"/>
                </a:solidFill>
                <a:latin typeface="微軟正黑體"/>
                <a:ea typeface="微軟正黑體"/>
                <a:cs typeface="+mn-ea"/>
              </a:endParaRPr>
            </a:p>
          </p:txBody>
        </p:sp>
        <p:sp>
          <p:nvSpPr>
            <p:cNvPr id="13" name="文字方塊 33">
              <a:extLst>
                <a:ext uri="{FF2B5EF4-FFF2-40B4-BE49-F238E27FC236}">
                  <a16:creationId xmlns:a16="http://schemas.microsoft.com/office/drawing/2014/main" id="{3A41BB56-B739-4152-8BF9-46650DACAA75}"/>
                </a:ext>
              </a:extLst>
            </p:cNvPr>
            <p:cNvSpPr txBox="1"/>
            <p:nvPr/>
          </p:nvSpPr>
          <p:spPr>
            <a:xfrm>
              <a:off x="4005859" y="5471183"/>
              <a:ext cx="1885100" cy="40437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>
                <a:buClr>
                  <a:srgbClr val="000000"/>
                </a:buClr>
              </a:pPr>
              <a:r>
                <a:rPr lang="en-US" altLang="zh-TW" sz="1400" err="1">
                  <a:solidFill>
                    <a:schemeClr val="bg1"/>
                  </a:solidFill>
                  <a:latin typeface="微軟正黑體"/>
                  <a:ea typeface="微軟正黑體"/>
                  <a:cs typeface="+mn-ea"/>
                  <a:sym typeface="+mn-lt"/>
                </a:rPr>
                <a:t>遠端</a:t>
              </a:r>
              <a:r>
                <a:rPr lang="en-US" altLang="zh-TW" sz="1400">
                  <a:solidFill>
                    <a:schemeClr val="bg1"/>
                  </a:solidFill>
                  <a:latin typeface="微軟正黑體"/>
                  <a:ea typeface="微軟正黑體"/>
                  <a:cs typeface="+mn-ea"/>
                  <a:sym typeface="+mn-lt"/>
                </a:rPr>
                <a:t> NAS</a:t>
              </a:r>
              <a:endParaRPr lang="zh-TW" altLang="en-US" sz="1400">
                <a:solidFill>
                  <a:schemeClr val="bg1"/>
                </a:solidFill>
                <a:latin typeface="微軟正黑體"/>
                <a:ea typeface="微軟正黑體"/>
                <a:cs typeface="+mn-ea"/>
              </a:endParaRPr>
            </a:p>
          </p:txBody>
        </p:sp>
        <p:sp>
          <p:nvSpPr>
            <p:cNvPr id="14" name="文字方塊 35">
              <a:extLst>
                <a:ext uri="{FF2B5EF4-FFF2-40B4-BE49-F238E27FC236}">
                  <a16:creationId xmlns:a16="http://schemas.microsoft.com/office/drawing/2014/main" id="{85F8CC74-5F36-4F52-8547-F6158ABE8E21}"/>
                </a:ext>
              </a:extLst>
            </p:cNvPr>
            <p:cNvSpPr txBox="1"/>
            <p:nvPr/>
          </p:nvSpPr>
          <p:spPr>
            <a:xfrm>
              <a:off x="3878581" y="5995329"/>
              <a:ext cx="2170946" cy="40437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/>
              <a:r>
                <a:rPr lang="en-US" altLang="zh-TW" sz="1400" err="1">
                  <a:solidFill>
                    <a:schemeClr val="bg1"/>
                  </a:solidFill>
                  <a:latin typeface="微軟正黑體"/>
                  <a:ea typeface="微軟正黑體"/>
                  <a:cs typeface="+mn-ea"/>
                </a:rPr>
                <a:t>雲端空間</a:t>
              </a:r>
              <a:endParaRPr lang="en-US" altLang="zh-TW" sz="140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endParaRPr>
            </a:p>
          </p:txBody>
        </p:sp>
        <p:sp>
          <p:nvSpPr>
            <p:cNvPr id="3" name="箭號: 向右 2">
              <a:extLst>
                <a:ext uri="{FF2B5EF4-FFF2-40B4-BE49-F238E27FC236}">
                  <a16:creationId xmlns:a16="http://schemas.microsoft.com/office/drawing/2014/main" id="{99380733-5DCC-41AB-BEEC-B412C044063E}"/>
                </a:ext>
              </a:extLst>
            </p:cNvPr>
            <p:cNvSpPr/>
            <p:nvPr/>
          </p:nvSpPr>
          <p:spPr>
            <a:xfrm flipH="1">
              <a:off x="3218001" y="4380039"/>
              <a:ext cx="1145864" cy="383195"/>
            </a:xfrm>
            <a:prstGeom prst="rightArrow">
              <a:avLst>
                <a:gd name="adj1" fmla="val 50000"/>
                <a:gd name="adj2" fmla="val 87117"/>
              </a:avLst>
            </a:prstGeom>
            <a:gradFill flip="none" rotWithShape="1">
              <a:gsLst>
                <a:gs pos="42000">
                  <a:srgbClr val="FF3C04">
                    <a:alpha val="50000"/>
                  </a:srgbClr>
                </a:gs>
                <a:gs pos="1000">
                  <a:srgbClr val="FF3C04">
                    <a:alpha val="0"/>
                  </a:srgbClr>
                </a:gs>
                <a:gs pos="90000">
                  <a:srgbClr val="FF3C0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1400" kern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endParaRPr>
            </a:p>
          </p:txBody>
        </p:sp>
        <p:sp>
          <p:nvSpPr>
            <p:cNvPr id="26" name="箭號: 向右 25">
              <a:extLst>
                <a:ext uri="{FF2B5EF4-FFF2-40B4-BE49-F238E27FC236}">
                  <a16:creationId xmlns:a16="http://schemas.microsoft.com/office/drawing/2014/main" id="{3BF5DF18-19C6-42DD-8116-56192C3D2927}"/>
                </a:ext>
              </a:extLst>
            </p:cNvPr>
            <p:cNvSpPr/>
            <p:nvPr/>
          </p:nvSpPr>
          <p:spPr>
            <a:xfrm flipH="1">
              <a:off x="3218001" y="5509303"/>
              <a:ext cx="1145864" cy="383195"/>
            </a:xfrm>
            <a:prstGeom prst="rightArrow">
              <a:avLst>
                <a:gd name="adj1" fmla="val 50000"/>
                <a:gd name="adj2" fmla="val 87117"/>
              </a:avLst>
            </a:prstGeom>
            <a:gradFill flip="none" rotWithShape="1">
              <a:gsLst>
                <a:gs pos="42000">
                  <a:srgbClr val="FF3C04">
                    <a:alpha val="50000"/>
                  </a:srgbClr>
                </a:gs>
                <a:gs pos="1000">
                  <a:srgbClr val="FF3C04">
                    <a:alpha val="0"/>
                  </a:srgbClr>
                </a:gs>
                <a:gs pos="90000">
                  <a:srgbClr val="FF3C0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1400" kern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endParaRPr>
            </a:p>
          </p:txBody>
        </p:sp>
        <p:sp>
          <p:nvSpPr>
            <p:cNvPr id="27" name="箭號: 向右 26">
              <a:extLst>
                <a:ext uri="{FF2B5EF4-FFF2-40B4-BE49-F238E27FC236}">
                  <a16:creationId xmlns:a16="http://schemas.microsoft.com/office/drawing/2014/main" id="{82C4D85E-233B-424A-B90D-CABE76966395}"/>
                </a:ext>
              </a:extLst>
            </p:cNvPr>
            <p:cNvSpPr/>
            <p:nvPr/>
          </p:nvSpPr>
          <p:spPr>
            <a:xfrm flipH="1">
              <a:off x="3250157" y="5960117"/>
              <a:ext cx="1145864" cy="383195"/>
            </a:xfrm>
            <a:prstGeom prst="rightArrow">
              <a:avLst>
                <a:gd name="adj1" fmla="val 50000"/>
                <a:gd name="adj2" fmla="val 87117"/>
              </a:avLst>
            </a:prstGeom>
            <a:gradFill flip="none" rotWithShape="1">
              <a:gsLst>
                <a:gs pos="42000">
                  <a:srgbClr val="FF3C04">
                    <a:alpha val="50000"/>
                  </a:srgbClr>
                </a:gs>
                <a:gs pos="1000">
                  <a:srgbClr val="FF3C04">
                    <a:alpha val="0"/>
                  </a:srgbClr>
                </a:gs>
                <a:gs pos="90000">
                  <a:srgbClr val="FF3C0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1400" kern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endParaRPr>
            </a:p>
          </p:txBody>
        </p:sp>
        <p:sp>
          <p:nvSpPr>
            <p:cNvPr id="31" name="箭號: 向右 30">
              <a:extLst>
                <a:ext uri="{FF2B5EF4-FFF2-40B4-BE49-F238E27FC236}">
                  <a16:creationId xmlns:a16="http://schemas.microsoft.com/office/drawing/2014/main" id="{A1AB5D39-58F9-44C8-846F-842C8A2F025A}"/>
                </a:ext>
              </a:extLst>
            </p:cNvPr>
            <p:cNvSpPr/>
            <p:nvPr/>
          </p:nvSpPr>
          <p:spPr>
            <a:xfrm>
              <a:off x="5511012" y="4380039"/>
              <a:ext cx="1145864" cy="383195"/>
            </a:xfrm>
            <a:prstGeom prst="rightArrow">
              <a:avLst>
                <a:gd name="adj1" fmla="val 50000"/>
                <a:gd name="adj2" fmla="val 87117"/>
              </a:avLst>
            </a:prstGeom>
            <a:gradFill flip="none" rotWithShape="1">
              <a:gsLst>
                <a:gs pos="42000">
                  <a:srgbClr val="FF3C04">
                    <a:alpha val="50000"/>
                  </a:srgbClr>
                </a:gs>
                <a:gs pos="1000">
                  <a:srgbClr val="FF3C04">
                    <a:alpha val="0"/>
                  </a:srgbClr>
                </a:gs>
                <a:gs pos="90000">
                  <a:srgbClr val="FF3C0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1400" kern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endParaRPr>
            </a:p>
          </p:txBody>
        </p:sp>
        <p:sp>
          <p:nvSpPr>
            <p:cNvPr id="32" name="箭號: 向右 31">
              <a:extLst>
                <a:ext uri="{FF2B5EF4-FFF2-40B4-BE49-F238E27FC236}">
                  <a16:creationId xmlns:a16="http://schemas.microsoft.com/office/drawing/2014/main" id="{669C5E86-D5BE-4D23-B84B-DF299D38D31A}"/>
                </a:ext>
              </a:extLst>
            </p:cNvPr>
            <p:cNvSpPr/>
            <p:nvPr/>
          </p:nvSpPr>
          <p:spPr>
            <a:xfrm>
              <a:off x="5537603" y="5496589"/>
              <a:ext cx="1145864" cy="383195"/>
            </a:xfrm>
            <a:prstGeom prst="rightArrow">
              <a:avLst>
                <a:gd name="adj1" fmla="val 50000"/>
                <a:gd name="adj2" fmla="val 87117"/>
              </a:avLst>
            </a:prstGeom>
            <a:gradFill flip="none" rotWithShape="1">
              <a:gsLst>
                <a:gs pos="42000">
                  <a:srgbClr val="FF3C04">
                    <a:alpha val="50000"/>
                  </a:srgbClr>
                </a:gs>
                <a:gs pos="1000">
                  <a:srgbClr val="FF3C04">
                    <a:alpha val="0"/>
                  </a:srgbClr>
                </a:gs>
                <a:gs pos="90000">
                  <a:srgbClr val="FF3C0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1400" kern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endParaRPr>
            </a:p>
          </p:txBody>
        </p:sp>
        <p:sp>
          <p:nvSpPr>
            <p:cNvPr id="33" name="箭號: 向右 32">
              <a:extLst>
                <a:ext uri="{FF2B5EF4-FFF2-40B4-BE49-F238E27FC236}">
                  <a16:creationId xmlns:a16="http://schemas.microsoft.com/office/drawing/2014/main" id="{FA34D855-C6E8-4603-941B-CDC45C821471}"/>
                </a:ext>
              </a:extLst>
            </p:cNvPr>
            <p:cNvSpPr/>
            <p:nvPr/>
          </p:nvSpPr>
          <p:spPr>
            <a:xfrm>
              <a:off x="5511012" y="6032372"/>
              <a:ext cx="1145864" cy="383195"/>
            </a:xfrm>
            <a:prstGeom prst="rightArrow">
              <a:avLst>
                <a:gd name="adj1" fmla="val 50000"/>
                <a:gd name="adj2" fmla="val 87117"/>
              </a:avLst>
            </a:prstGeom>
            <a:gradFill flip="none" rotWithShape="1">
              <a:gsLst>
                <a:gs pos="42000">
                  <a:srgbClr val="FF3C04">
                    <a:alpha val="50000"/>
                  </a:srgbClr>
                </a:gs>
                <a:gs pos="1000">
                  <a:srgbClr val="FF3C04">
                    <a:alpha val="0"/>
                  </a:srgbClr>
                </a:gs>
                <a:gs pos="90000">
                  <a:srgbClr val="FF3C0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1400" kern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endParaRPr>
            </a:p>
          </p:txBody>
        </p:sp>
        <p:pic>
          <p:nvPicPr>
            <p:cNvPr id="4" name="圖形 3">
              <a:extLst>
                <a:ext uri="{FF2B5EF4-FFF2-40B4-BE49-F238E27FC236}">
                  <a16:creationId xmlns:a16="http://schemas.microsoft.com/office/drawing/2014/main" id="{3B051982-FBC7-42F5-B4A7-A33E61322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23213" y="1776073"/>
              <a:ext cx="810851" cy="810851"/>
            </a:xfrm>
            <a:prstGeom prst="rect">
              <a:avLst/>
            </a:prstGeom>
            <a:effectLst>
              <a:outerShdw blurRad="228600" dist="152400" dir="8100000" algn="tr" rotWithShape="0">
                <a:prstClr val="black">
                  <a:alpha val="28000"/>
                </a:prstClr>
              </a:outerShdw>
            </a:effectLst>
          </p:spPr>
        </p:pic>
        <p:pic>
          <p:nvPicPr>
            <p:cNvPr id="34" name="圖形 33">
              <a:extLst>
                <a:ext uri="{FF2B5EF4-FFF2-40B4-BE49-F238E27FC236}">
                  <a16:creationId xmlns:a16="http://schemas.microsoft.com/office/drawing/2014/main" id="{80CA1A0B-9F7E-4030-973F-76F8C1543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022541" y="1776073"/>
              <a:ext cx="810851" cy="810851"/>
            </a:xfrm>
            <a:prstGeom prst="rect">
              <a:avLst/>
            </a:prstGeom>
            <a:effectLst>
              <a:outerShdw blurRad="228600" dist="152400" dir="8100000" algn="tr" rotWithShape="0">
                <a:prstClr val="black">
                  <a:alpha val="28000"/>
                </a:prstClr>
              </a:outerShdw>
            </a:effectLst>
          </p:spPr>
        </p:pic>
      </p:grpSp>
      <p:sp>
        <p:nvSpPr>
          <p:cNvPr id="7" name="矩形 6"/>
          <p:cNvSpPr/>
          <p:nvPr/>
        </p:nvSpPr>
        <p:spPr>
          <a:xfrm>
            <a:off x="733330" y="1792560"/>
            <a:ext cx="10891319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zh-TW" altLang="en-US">
                <a:solidFill>
                  <a:schemeClr val="bg1"/>
                </a:solidFill>
                <a:latin typeface="微軟正黑體 Light"/>
                <a:ea typeface="微軟正黑體 Light"/>
              </a:rPr>
              <a:t>只要透過網頁瀏覽器，就能用 </a:t>
            </a:r>
            <a:r>
              <a:rPr lang="en-US" altLang="zh-TW">
                <a:solidFill>
                  <a:schemeClr val="bg1"/>
                </a:solidFill>
                <a:latin typeface="微軟正黑體 Light"/>
                <a:ea typeface="新細明體"/>
              </a:rPr>
              <a:t>File Station </a:t>
            </a:r>
            <a:r>
              <a:rPr lang="zh-TW" altLang="en-US">
                <a:solidFill>
                  <a:schemeClr val="bg1"/>
                </a:solidFill>
                <a:latin typeface="微軟正黑體 Light"/>
                <a:ea typeface="微軟正黑體 Light"/>
              </a:rPr>
              <a:t>方便直覺地存取 </a:t>
            </a:r>
            <a:r>
              <a:rPr lang="en-US" altLang="zh-TW">
                <a:solidFill>
                  <a:schemeClr val="bg1"/>
                </a:solidFill>
                <a:latin typeface="微軟正黑體 Light"/>
                <a:ea typeface="新細明體"/>
              </a:rPr>
              <a:t>NAS </a:t>
            </a:r>
            <a:r>
              <a:rPr lang="zh-TW" altLang="en-US">
                <a:solidFill>
                  <a:schemeClr val="bg1"/>
                </a:solidFill>
                <a:latin typeface="微軟正黑體 Light"/>
                <a:ea typeface="微軟正黑體 Light"/>
              </a:rPr>
              <a:t>上共用資料夾的檔案，具備強大而完善的功能，不僅提供 </a:t>
            </a:r>
            <a:r>
              <a:rPr lang="en-US" altLang="zh-TW">
                <a:solidFill>
                  <a:schemeClr val="bg1"/>
                </a:solidFill>
                <a:latin typeface="微軟正黑體 Light"/>
                <a:ea typeface="新細明體"/>
              </a:rPr>
              <a:t>NAS </a:t>
            </a:r>
            <a:r>
              <a:rPr lang="zh-TW" altLang="en-US">
                <a:solidFill>
                  <a:schemeClr val="bg1"/>
                </a:solidFill>
                <a:latin typeface="微軟正黑體 Light"/>
                <a:ea typeface="微軟正黑體 Light"/>
              </a:rPr>
              <a:t>檔案管理，連雲端服務上的檔案也可輕鬆一網打盡。</a:t>
            </a: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1EF08B7D-B914-C48F-3A55-A494FA2F0981}"/>
              </a:ext>
            </a:extLst>
          </p:cNvPr>
          <p:cNvSpPr txBox="1">
            <a:spLocks/>
          </p:cNvSpPr>
          <p:nvPr/>
        </p:nvSpPr>
        <p:spPr>
          <a:xfrm>
            <a:off x="0" y="254329"/>
            <a:ext cx="12191999" cy="13795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5100"/>
              </a:lnSpc>
            </a:pPr>
            <a:r>
              <a:rPr lang="en-US" altLang="zh-TW" b="1" dirty="0">
                <a:solidFill>
                  <a:srgbClr val="E1BA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File Station : QNAP </a:t>
            </a:r>
            <a:r>
              <a:rPr lang="zh-TW" altLang="en-US" b="1" dirty="0">
                <a:solidFill>
                  <a:srgbClr val="E1BA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專屬的多功能檔案瀏覽器</a:t>
            </a:r>
          </a:p>
        </p:txBody>
      </p:sp>
    </p:spTree>
    <p:extLst>
      <p:ext uri="{BB962C8B-B14F-4D97-AF65-F5344CB8AC3E}">
        <p14:creationId xmlns:p14="http://schemas.microsoft.com/office/powerpoint/2010/main" val="1507610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字方塊 18">
            <a:extLst>
              <a:ext uri="{FF2B5EF4-FFF2-40B4-BE49-F238E27FC236}">
                <a16:creationId xmlns:a16="http://schemas.microsoft.com/office/drawing/2014/main" id="{E6D3B689-7626-F2F7-0D14-44A4AF6B14E7}"/>
              </a:ext>
            </a:extLst>
          </p:cNvPr>
          <p:cNvSpPr txBox="1"/>
          <p:nvPr/>
        </p:nvSpPr>
        <p:spPr>
          <a:xfrm>
            <a:off x="-5320" y="556369"/>
            <a:ext cx="12196222" cy="8002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sz="4600" b="1">
                <a:solidFill>
                  <a:srgbClr val="E1BA87"/>
                </a:solidFill>
                <a:latin typeface="Arial"/>
                <a:ea typeface="微軟正黑體"/>
                <a:cs typeface="Arial"/>
              </a:rPr>
              <a:t>用於影音編輯的 </a:t>
            </a:r>
            <a:r>
              <a:rPr lang="en-US" altLang="zh-TW" sz="4600" b="1">
                <a:solidFill>
                  <a:srgbClr val="E1BA87"/>
                </a:solidFill>
                <a:latin typeface="Arial"/>
                <a:ea typeface="微軟正黑體"/>
                <a:cs typeface="Arial"/>
              </a:rPr>
              <a:t>Thunderbolt NAS</a:t>
            </a:r>
          </a:p>
        </p:txBody>
      </p:sp>
      <p:graphicFrame>
        <p:nvGraphicFramePr>
          <p:cNvPr id="32" name="表格 2">
            <a:extLst>
              <a:ext uri="{FF2B5EF4-FFF2-40B4-BE49-F238E27FC236}">
                <a16:creationId xmlns:a16="http://schemas.microsoft.com/office/drawing/2014/main" id="{0F1E2E74-47C9-6D78-2936-24D41B8A52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3266666"/>
              </p:ext>
            </p:extLst>
          </p:nvPr>
        </p:nvGraphicFramePr>
        <p:xfrm>
          <a:off x="457669" y="1742713"/>
          <a:ext cx="11270243" cy="4757078"/>
        </p:xfrm>
        <a:graphic>
          <a:graphicData uri="http://schemas.openxmlformats.org/drawingml/2006/table">
            <a:tbl>
              <a:tblPr firstRow="1" bandRow="1">
                <a:effectLst>
                  <a:outerShdw blurRad="279400" dist="406400" dir="2700000" algn="tl" rotWithShape="0">
                    <a:prstClr val="black">
                      <a:alpha val="34000"/>
                    </a:prstClr>
                  </a:outerShdw>
                </a:effectLst>
                <a:tableStyleId>{5C22544A-7EE6-4342-B048-85BDC9FD1C3A}</a:tableStyleId>
              </a:tblPr>
              <a:tblGrid>
                <a:gridCol w="2270591">
                  <a:extLst>
                    <a:ext uri="{9D8B030D-6E8A-4147-A177-3AD203B41FA5}">
                      <a16:colId xmlns:a16="http://schemas.microsoft.com/office/drawing/2014/main" val="1611152212"/>
                    </a:ext>
                  </a:extLst>
                </a:gridCol>
                <a:gridCol w="8999652">
                  <a:extLst>
                    <a:ext uri="{9D8B030D-6E8A-4147-A177-3AD203B41FA5}">
                      <a16:colId xmlns:a16="http://schemas.microsoft.com/office/drawing/2014/main" val="3086726967"/>
                    </a:ext>
                  </a:extLst>
                </a:gridCol>
              </a:tblGrid>
              <a:tr h="676897">
                <a:tc>
                  <a:txBody>
                    <a:bodyPr/>
                    <a:lstStyle/>
                    <a:p>
                      <a:endParaRPr lang="zh-TW" altLang="en-US">
                        <a:solidFill>
                          <a:srgbClr val="FE4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82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FFB8"/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/>
                      <a:r>
                        <a:rPr lang="en-US" altLang="zh-TW" sz="2400" b="1" dirty="0">
                          <a:solidFill>
                            <a:schemeClr val="tx1"/>
                          </a:solidFill>
                          <a:latin typeface="Arial"/>
                          <a:ea typeface="微軟正黑體"/>
                          <a:cs typeface="Arial"/>
                        </a:rPr>
                        <a:t>Thunderbolt NAS</a:t>
                      </a:r>
                      <a:r>
                        <a:rPr lang="en-US" altLang="zh-TW" sz="2400" b="1" baseline="0" dirty="0">
                          <a:solidFill>
                            <a:schemeClr val="tx1"/>
                          </a:solidFill>
                          <a:latin typeface="Arial"/>
                          <a:ea typeface="微軟正黑體"/>
                          <a:cs typeface="Arial"/>
                        </a:rPr>
                        <a:t> </a:t>
                      </a:r>
                      <a:r>
                        <a:rPr lang="zh-TW" altLang="en-US" sz="2400" b="1" baseline="0">
                          <a:solidFill>
                            <a:schemeClr val="tx1"/>
                          </a:solidFill>
                          <a:latin typeface="Arial"/>
                          <a:ea typeface="微軟正黑體"/>
                          <a:cs typeface="Arial"/>
                        </a:rPr>
                        <a:t>能提供的效益</a:t>
                      </a:r>
                      <a:endParaRPr lang="zh-TW" altLang="en-US" sz="240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D82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FF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7753678"/>
                  </a:ext>
                </a:extLst>
              </a:tr>
              <a:tr h="1259779">
                <a:tc>
                  <a:txBody>
                    <a:bodyPr/>
                    <a:lstStyle/>
                    <a:p>
                      <a:pPr marL="0" marR="0" lvl="0" indent="174625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800" b="1" i="0" u="none" strike="noStrike" baseline="0" noProof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高協作性</a:t>
                      </a:r>
                      <a:endParaRPr lang="zh-TW" sz="18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82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6700" indent="-174625">
                        <a:buFont typeface="Arial"/>
                        <a:buChar char="•"/>
                      </a:pPr>
                      <a:r>
                        <a:rPr lang="zh-TW" altLang="en-US" sz="1600" spc="10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支援兩台 </a:t>
                      </a:r>
                      <a:r>
                        <a:rPr lang="en-US" altLang="zh-TW" sz="1600" spc="100" dirty="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Mac</a:t>
                      </a:r>
                      <a:r>
                        <a:rPr lang="en-US" altLang="zh-TW" sz="1600" spc="100" baseline="30000" dirty="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®</a:t>
                      </a:r>
                      <a:r>
                        <a:rPr lang="en-US" altLang="zh-TW" sz="1600" spc="100" dirty="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 </a:t>
                      </a:r>
                      <a:r>
                        <a:rPr lang="zh-TW" altLang="en-US" sz="1600" spc="10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或 </a:t>
                      </a:r>
                      <a:r>
                        <a:rPr lang="en-US" altLang="zh-TW" sz="1600" spc="100" dirty="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Windows</a:t>
                      </a:r>
                      <a:r>
                        <a:rPr lang="en-US" altLang="zh-TW" sz="1600" spc="100" baseline="30000" dirty="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®</a:t>
                      </a:r>
                      <a:r>
                        <a:rPr lang="en-US" altLang="zh-TW" sz="1600" spc="100" dirty="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 </a:t>
                      </a:r>
                      <a:r>
                        <a:rPr lang="zh-TW" altLang="en-US" sz="1600" spc="10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筆記型電腦</a:t>
                      </a:r>
                      <a:r>
                        <a:rPr lang="en-US" altLang="zh-TW" sz="1600" spc="100" dirty="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/</a:t>
                      </a:r>
                      <a:r>
                        <a:rPr lang="zh-TW" altLang="en-US" sz="1600" spc="10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工作站同時編輯照片 </a:t>
                      </a:r>
                      <a:r>
                        <a:rPr lang="en-US" altLang="zh-TW" sz="1600" spc="100" dirty="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/</a:t>
                      </a:r>
                      <a:r>
                        <a:rPr lang="zh-TW" altLang="en-US" sz="1600" spc="10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 影音</a:t>
                      </a:r>
                      <a:endParaRPr lang="en-US" altLang="zh-TW" sz="1600" spc="100">
                        <a:solidFill>
                          <a:schemeClr val="bg1"/>
                        </a:solidFill>
                        <a:latin typeface="微軟正黑體"/>
                        <a:ea typeface="微軟正黑體"/>
                        <a:cs typeface="Arial"/>
                      </a:endParaRPr>
                    </a:p>
                    <a:p>
                      <a:pPr marL="266700" lvl="0" indent="-174625">
                        <a:buFont typeface="Arial"/>
                        <a:buChar char="•"/>
                      </a:pPr>
                      <a:r>
                        <a:rPr lang="zh-TW" altLang="en-US" sz="1600" spc="1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透過乙太網連接到網絡，使專案協作、資源共享變得更加容易</a:t>
                      </a:r>
                      <a:endParaRPr lang="en-US" altLang="zh-TW" sz="1600" spc="10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D82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692072"/>
                  </a:ext>
                </a:extLst>
              </a:tr>
              <a:tr h="940134">
                <a:tc>
                  <a:txBody>
                    <a:bodyPr/>
                    <a:lstStyle/>
                    <a:p>
                      <a:pPr marL="0" marR="0" lvl="0" indent="174625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TW" altLang="en-US" sz="18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高擴充性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82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193675" algn="l">
                        <a:buFont typeface="Arial"/>
                        <a:buChar char="•"/>
                      </a:pPr>
                      <a:r>
                        <a:rPr lang="zh-TW" altLang="en-US" sz="1600" kern="1200" spc="10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內建多個硬碟槽，輕鬆建置高容量儲存空間</a:t>
                      </a:r>
                      <a:endParaRPr lang="zh-TW" altLang="en-US" sz="1600" kern="1200" spc="100" dirty="0">
                        <a:solidFill>
                          <a:schemeClr val="bg1"/>
                        </a:solidFill>
                        <a:latin typeface="微軟正黑體"/>
                        <a:ea typeface="微軟正黑體"/>
                        <a:cs typeface="Arial"/>
                      </a:endParaRPr>
                    </a:p>
                    <a:p>
                      <a:pPr marL="285750" indent="-193675" algn="l">
                        <a:buFont typeface="Arial"/>
                        <a:buChar char="•"/>
                      </a:pPr>
                      <a:r>
                        <a:rPr lang="zh-TW" altLang="en-US" sz="1600" kern="1200" spc="10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透過 </a:t>
                      </a:r>
                      <a:r>
                        <a:rPr lang="en-US" altLang="zh-TW" sz="1600" kern="1200" spc="100" dirty="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JBOD</a:t>
                      </a:r>
                      <a:r>
                        <a:rPr lang="zh-TW" altLang="en-US" sz="1600" kern="1200" spc="10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 方案，能輕鬆大幅提升儲存空間</a:t>
                      </a:r>
                      <a:endParaRPr lang="en-US" altLang="zh-TW" sz="1600" kern="1200" spc="100">
                        <a:solidFill>
                          <a:schemeClr val="bg1"/>
                        </a:solidFill>
                        <a:latin typeface="微軟正黑體"/>
                        <a:ea typeface="微軟正黑體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D82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9511678"/>
                  </a:ext>
                </a:extLst>
              </a:tr>
              <a:tr h="940134">
                <a:tc>
                  <a:txBody>
                    <a:bodyPr/>
                    <a:lstStyle/>
                    <a:p>
                      <a:pPr marL="0" marR="0" lvl="0" indent="174625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TW" altLang="en-US" sz="18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友善使用者體驗</a:t>
                      </a:r>
                      <a:endParaRPr lang="en-US" altLang="zh-TW" sz="18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82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193675" algn="l">
                        <a:buFont typeface="Arial"/>
                        <a:buChar char="•"/>
                      </a:pPr>
                      <a:r>
                        <a:rPr lang="zh-TW" altLang="en-US" sz="1600" kern="1200" spc="1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提供快速、流暢、好上手的操作系統</a:t>
                      </a:r>
                      <a:endParaRPr lang="en-US" altLang="zh-TW" sz="1600" kern="1200" spc="10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  <a:p>
                      <a:pPr marL="285750" indent="-193675" algn="l">
                        <a:buFont typeface="Arial"/>
                        <a:buChar char="•"/>
                      </a:pPr>
                      <a:r>
                        <a:rPr lang="zh-TW" altLang="en-US" sz="1600" kern="1200" spc="10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配套的手機應用程式可讓您遠端訪問 </a:t>
                      </a:r>
                      <a:r>
                        <a:rPr lang="en-US" altLang="zh-TW" sz="1600" kern="1200" spc="100" dirty="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NAS </a:t>
                      </a:r>
                      <a:r>
                        <a:rPr lang="zh-TW" altLang="en-US" sz="1600" kern="1200" spc="10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文件</a:t>
                      </a:r>
                      <a:endParaRPr lang="en-US" altLang="zh-TW" sz="1600" kern="1200" spc="100">
                        <a:solidFill>
                          <a:schemeClr val="bg1"/>
                        </a:solidFill>
                        <a:latin typeface="微軟正黑體"/>
                        <a:ea typeface="微軟正黑體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D82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1326405"/>
                  </a:ext>
                </a:extLst>
              </a:tr>
              <a:tr h="940134">
                <a:tc>
                  <a:txBody>
                    <a:bodyPr/>
                    <a:lstStyle/>
                    <a:p>
                      <a:pPr marL="0" marR="0" lvl="0" indent="174625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TW" altLang="en-US" sz="1800" b="1" kern="1200" spc="1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資料保護機制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82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193675" algn="l">
                        <a:buFont typeface="Arial"/>
                        <a:buChar char="•"/>
                      </a:pPr>
                      <a:r>
                        <a:rPr lang="zh-TW" altLang="en-US" sz="1600" kern="1200" spc="1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集中備份並確保備份與快照的一致性</a:t>
                      </a:r>
                      <a:endParaRPr lang="en-US" altLang="zh-TW" sz="1600" kern="1200" spc="10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  <a:p>
                      <a:pPr marL="285750" indent="-193675" algn="l">
                        <a:buFont typeface="Arial"/>
                        <a:buChar char="•"/>
                      </a:pPr>
                      <a:r>
                        <a:rPr lang="zh-TW" altLang="en-US" sz="1600" kern="1200" spc="1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您可以設置權限或密碼，防止文件被隨意窺探</a:t>
                      </a:r>
                      <a:endParaRPr lang="en-US" altLang="zh-TW" sz="1600" kern="1200" spc="10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D82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24261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72872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圓角 8">
            <a:extLst>
              <a:ext uri="{FF2B5EF4-FFF2-40B4-BE49-F238E27FC236}">
                <a16:creationId xmlns:a16="http://schemas.microsoft.com/office/drawing/2014/main" id="{723BDC8A-B531-474B-A635-9C70199F7948}"/>
              </a:ext>
            </a:extLst>
          </p:cNvPr>
          <p:cNvSpPr/>
          <p:nvPr/>
        </p:nvSpPr>
        <p:spPr>
          <a:xfrm>
            <a:off x="6203682" y="2003464"/>
            <a:ext cx="5425733" cy="4449177"/>
          </a:xfrm>
          <a:prstGeom prst="roundRect">
            <a:avLst>
              <a:gd name="adj" fmla="val 0"/>
            </a:avLst>
          </a:prstGeom>
          <a:solidFill>
            <a:schemeClr val="bg1">
              <a:alpha val="94000"/>
            </a:schemeClr>
          </a:solidFill>
          <a:ln w="1905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2400" ker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7" name="矩形: 圓角 8">
            <a:extLst>
              <a:ext uri="{FF2B5EF4-FFF2-40B4-BE49-F238E27FC236}">
                <a16:creationId xmlns:a16="http://schemas.microsoft.com/office/drawing/2014/main" id="{13AE7B4C-7F21-490B-8957-2C5603E67B17}"/>
              </a:ext>
            </a:extLst>
          </p:cNvPr>
          <p:cNvSpPr/>
          <p:nvPr/>
        </p:nvSpPr>
        <p:spPr>
          <a:xfrm>
            <a:off x="437852" y="1988837"/>
            <a:ext cx="5350873" cy="4449177"/>
          </a:xfrm>
          <a:prstGeom prst="roundRect">
            <a:avLst>
              <a:gd name="adj" fmla="val 0"/>
            </a:avLst>
          </a:prstGeom>
          <a:solidFill>
            <a:schemeClr val="bg1">
              <a:alpha val="94000"/>
            </a:schemeClr>
          </a:solidFill>
          <a:ln w="1905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2400" ker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D3E8F0C7-6620-F641-8CFA-54722EEE38C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04800"/>
            <a:ext cx="12192000" cy="1087438"/>
          </a:xfrm>
        </p:spPr>
        <p:txBody>
          <a:bodyPr>
            <a:noAutofit/>
          </a:bodyPr>
          <a:lstStyle/>
          <a:p>
            <a:pPr algn="ctr"/>
            <a:r>
              <a:rPr kumimoji="1" lang="zh-TW" altLang="en-US" sz="4400" b="1">
                <a:solidFill>
                  <a:srgbClr val="E1BA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智能與自動化檔案管理</a:t>
            </a:r>
          </a:p>
        </p:txBody>
      </p:sp>
      <p:sp>
        <p:nvSpPr>
          <p:cNvPr id="52" name="矩形 5">
            <a:extLst>
              <a:ext uri="{FF2B5EF4-FFF2-40B4-BE49-F238E27FC236}">
                <a16:creationId xmlns:a16="http://schemas.microsoft.com/office/drawing/2014/main" id="{4FF1C51A-0D24-F848-8BC9-CB2554C5CC56}"/>
              </a:ext>
            </a:extLst>
          </p:cNvPr>
          <p:cNvSpPr/>
          <p:nvPr/>
        </p:nvSpPr>
        <p:spPr>
          <a:xfrm>
            <a:off x="684761" y="3214911"/>
            <a:ext cx="4851721" cy="584775"/>
          </a:xfrm>
          <a:prstGeom prst="rect">
            <a:avLst/>
          </a:prstGeom>
        </p:spPr>
        <p:txBody>
          <a:bodyPr wrap="square" lIns="121920" tIns="60960" rIns="121920" bIns="60960" anchor="t">
            <a:spAutoFit/>
          </a:bodyPr>
          <a:lstStyle/>
          <a:p>
            <a:pPr algn="ctr" defTabSz="1219170">
              <a:lnSpc>
                <a:spcPct val="150000"/>
              </a:lnSpc>
              <a:buClr>
                <a:prstClr val="black">
                  <a:lumMod val="85000"/>
                  <a:lumOff val="15000"/>
                </a:prstClr>
              </a:buClr>
              <a:buSzPct val="100000"/>
            </a:pPr>
            <a:r>
              <a:rPr lang="zh-TW" altLang="en-US" sz="2000" b="1" ker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像 </a:t>
            </a:r>
            <a:r>
              <a:rPr lang="en-US" sz="2000" b="1" kern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Google™一樣強大的搜尋引擎</a:t>
            </a:r>
            <a:endParaRPr lang="en-US" altLang="zh-TW" sz="2000" ker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53" name="矩形 5">
            <a:extLst>
              <a:ext uri="{FF2B5EF4-FFF2-40B4-BE49-F238E27FC236}">
                <a16:creationId xmlns:a16="http://schemas.microsoft.com/office/drawing/2014/main" id="{F5909AE1-241E-3645-8780-6223FAA01DA6}"/>
              </a:ext>
            </a:extLst>
          </p:cNvPr>
          <p:cNvSpPr/>
          <p:nvPr/>
        </p:nvSpPr>
        <p:spPr>
          <a:xfrm>
            <a:off x="6354323" y="3237439"/>
            <a:ext cx="5249691" cy="573234"/>
          </a:xfrm>
          <a:prstGeom prst="rect">
            <a:avLst/>
          </a:prstGeom>
        </p:spPr>
        <p:txBody>
          <a:bodyPr wrap="square" lIns="121920" tIns="60960" rIns="121920" bIns="60960" anchor="t">
            <a:spAutoFit/>
          </a:bodyPr>
          <a:lstStyle/>
          <a:p>
            <a:pPr algn="ctr" defTabSz="1219170">
              <a:lnSpc>
                <a:spcPct val="150000"/>
              </a:lnSpc>
              <a:buClr>
                <a:prstClr val="black">
                  <a:lumMod val="85000"/>
                  <a:lumOff val="15000"/>
                </a:prstClr>
              </a:buClr>
              <a:buSzPct val="100000"/>
            </a:pPr>
            <a:r>
              <a:rPr lang="zh-TW" altLang="en-US" sz="1950" b="1" ker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全自動化歸檔，設定規則，剩的交給</a:t>
            </a:r>
            <a:r>
              <a:rPr lang="en-US" altLang="zh-TW" sz="1950" b="1" ker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</a:t>
            </a:r>
            <a:r>
              <a:rPr lang="en-US" altLang="zh-TW" sz="1950" b="1" kern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Qfiling</a:t>
            </a:r>
            <a:endParaRPr lang="en-US" altLang="zh-TW" sz="1950" b="1" ker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pic>
        <p:nvPicPr>
          <p:cNvPr id="54" name="Picture 2">
            <a:extLst>
              <a:ext uri="{FF2B5EF4-FFF2-40B4-BE49-F238E27FC236}">
                <a16:creationId xmlns:a16="http://schemas.microsoft.com/office/drawing/2014/main" id="{55A584E6-F458-A74B-BD61-65B2F7F65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8144" y="4115222"/>
            <a:ext cx="427200" cy="4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">
            <a:extLst>
              <a:ext uri="{FF2B5EF4-FFF2-40B4-BE49-F238E27FC236}">
                <a16:creationId xmlns:a16="http://schemas.microsoft.com/office/drawing/2014/main" id="{4DCCEBB4-CDE4-934A-BA5B-58E2B6F0470A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7792013" y="4115222"/>
            <a:ext cx="427200" cy="427200"/>
          </a:xfrm>
          <a:prstGeom prst="rect">
            <a:avLst/>
          </a:prstGeom>
          <a:noFill/>
        </p:spPr>
      </p:pic>
      <p:pic>
        <p:nvPicPr>
          <p:cNvPr id="56" name="Picture 6">
            <a:extLst>
              <a:ext uri="{FF2B5EF4-FFF2-40B4-BE49-F238E27FC236}">
                <a16:creationId xmlns:a16="http://schemas.microsoft.com/office/drawing/2014/main" id="{1216B924-1689-ED4C-B984-339E227904BF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</a:blip>
          <a:stretch>
            <a:fillRect/>
          </a:stretch>
        </p:blipFill>
        <p:spPr>
          <a:xfrm>
            <a:off x="8745882" y="4110321"/>
            <a:ext cx="432000" cy="432000"/>
          </a:xfrm>
          <a:prstGeom prst="rect">
            <a:avLst/>
          </a:prstGeom>
          <a:noFill/>
        </p:spPr>
      </p:pic>
      <p:pic>
        <p:nvPicPr>
          <p:cNvPr id="57" name="Picture 7">
            <a:extLst>
              <a:ext uri="{FF2B5EF4-FFF2-40B4-BE49-F238E27FC236}">
                <a16:creationId xmlns:a16="http://schemas.microsoft.com/office/drawing/2014/main" id="{6C65D3C9-E9B3-7C4B-9352-E0CB0E518849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75000"/>
          </a:blip>
          <a:stretch>
            <a:fillRect/>
          </a:stretch>
        </p:blipFill>
        <p:spPr>
          <a:xfrm>
            <a:off x="9699752" y="4110321"/>
            <a:ext cx="432000" cy="432000"/>
          </a:xfrm>
          <a:prstGeom prst="rect">
            <a:avLst/>
          </a:prstGeom>
          <a:noFill/>
        </p:spPr>
      </p:pic>
      <p:pic>
        <p:nvPicPr>
          <p:cNvPr id="58" name="Picture 4">
            <a:extLst>
              <a:ext uri="{FF2B5EF4-FFF2-40B4-BE49-F238E27FC236}">
                <a16:creationId xmlns:a16="http://schemas.microsoft.com/office/drawing/2014/main" id="{679D5876-8F56-0347-8857-C2180CFCD3F7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</a:blip>
          <a:stretch>
            <a:fillRect/>
          </a:stretch>
        </p:blipFill>
        <p:spPr>
          <a:xfrm>
            <a:off x="10653621" y="4110321"/>
            <a:ext cx="432000" cy="432000"/>
          </a:xfrm>
          <a:prstGeom prst="rect">
            <a:avLst/>
          </a:prstGeom>
          <a:noFill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8870C7-6FC8-F74F-B01F-C8FCB1F0583A}"/>
              </a:ext>
            </a:extLst>
          </p:cNvPr>
          <p:cNvSpPr txBox="1"/>
          <p:nvPr/>
        </p:nvSpPr>
        <p:spPr>
          <a:xfrm>
            <a:off x="6525681" y="4542322"/>
            <a:ext cx="104782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TW" sz="1333" ker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檔案來源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CEDE5B7-D254-2045-9B58-88CA9EA662C7}"/>
              </a:ext>
            </a:extLst>
          </p:cNvPr>
          <p:cNvSpPr txBox="1"/>
          <p:nvPr/>
        </p:nvSpPr>
        <p:spPr>
          <a:xfrm>
            <a:off x="7659944" y="4542321"/>
            <a:ext cx="715679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TW" sz="1333" ker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排程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27A7A52-FD69-F84E-8742-C76636D606AB}"/>
              </a:ext>
            </a:extLst>
          </p:cNvPr>
          <p:cNvSpPr txBox="1"/>
          <p:nvPr/>
        </p:nvSpPr>
        <p:spPr>
          <a:xfrm>
            <a:off x="8541032" y="4542322"/>
            <a:ext cx="865972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TW" sz="1333" ker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篩選器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A113BB5-F900-1D43-97C1-860624FE401D}"/>
              </a:ext>
            </a:extLst>
          </p:cNvPr>
          <p:cNvSpPr txBox="1"/>
          <p:nvPr/>
        </p:nvSpPr>
        <p:spPr>
          <a:xfrm>
            <a:off x="9495887" y="4542321"/>
            <a:ext cx="865972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TW" sz="1333" ker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編輯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98FA1ED-D854-244A-ADE6-04D00E7D06A1}"/>
              </a:ext>
            </a:extLst>
          </p:cNvPr>
          <p:cNvSpPr txBox="1"/>
          <p:nvPr/>
        </p:nvSpPr>
        <p:spPr>
          <a:xfrm>
            <a:off x="10440170" y="4542322"/>
            <a:ext cx="865972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TW" sz="1333" ker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目的地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B590BE19-A09A-9346-9854-3F5C616D4D2E}"/>
              </a:ext>
            </a:extLst>
          </p:cNvPr>
          <p:cNvSpPr/>
          <p:nvPr/>
        </p:nvSpPr>
        <p:spPr>
          <a:xfrm>
            <a:off x="7515195" y="4363103"/>
            <a:ext cx="159149" cy="149519"/>
          </a:xfrm>
          <a:prstGeom prst="rightArrow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TW" sz="1867" kern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64" name="Right Arrow 63">
            <a:extLst>
              <a:ext uri="{FF2B5EF4-FFF2-40B4-BE49-F238E27FC236}">
                <a16:creationId xmlns:a16="http://schemas.microsoft.com/office/drawing/2014/main" id="{DDB9CA6E-116B-A948-B24F-D3AB231B13CB}"/>
              </a:ext>
            </a:extLst>
          </p:cNvPr>
          <p:cNvSpPr/>
          <p:nvPr/>
        </p:nvSpPr>
        <p:spPr>
          <a:xfrm>
            <a:off x="8376145" y="4363103"/>
            <a:ext cx="159149" cy="149519"/>
          </a:xfrm>
          <a:prstGeom prst="rightArrow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TW" sz="1867" kern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65" name="Right Arrow 64">
            <a:extLst>
              <a:ext uri="{FF2B5EF4-FFF2-40B4-BE49-F238E27FC236}">
                <a16:creationId xmlns:a16="http://schemas.microsoft.com/office/drawing/2014/main" id="{F1E751CC-1E2F-5044-B0A7-894F0EBF15EE}"/>
              </a:ext>
            </a:extLst>
          </p:cNvPr>
          <p:cNvSpPr/>
          <p:nvPr/>
        </p:nvSpPr>
        <p:spPr>
          <a:xfrm>
            <a:off x="9346883" y="4363103"/>
            <a:ext cx="159149" cy="149519"/>
          </a:xfrm>
          <a:prstGeom prst="rightArrow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TW" sz="1867" kern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66" name="Right Arrow 65">
            <a:extLst>
              <a:ext uri="{FF2B5EF4-FFF2-40B4-BE49-F238E27FC236}">
                <a16:creationId xmlns:a16="http://schemas.microsoft.com/office/drawing/2014/main" id="{3C574722-2EA9-D649-BBB7-7B8FDC725137}"/>
              </a:ext>
            </a:extLst>
          </p:cNvPr>
          <p:cNvSpPr/>
          <p:nvPr/>
        </p:nvSpPr>
        <p:spPr>
          <a:xfrm>
            <a:off x="10300285" y="4363103"/>
            <a:ext cx="159149" cy="149519"/>
          </a:xfrm>
          <a:prstGeom prst="rightArrow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TW" sz="1867" kern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59A7A146-630E-8086-CABA-0FD82F7E7A9F}"/>
              </a:ext>
            </a:extLst>
          </p:cNvPr>
          <p:cNvSpPr/>
          <p:nvPr/>
        </p:nvSpPr>
        <p:spPr>
          <a:xfrm>
            <a:off x="569975" y="1981475"/>
            <a:ext cx="4997553" cy="927513"/>
          </a:xfrm>
          <a:prstGeom prst="roundRect">
            <a:avLst>
              <a:gd name="adj" fmla="val 0"/>
            </a:avLst>
          </a:prstGeom>
          <a:gradFill>
            <a:gsLst>
              <a:gs pos="8000">
                <a:srgbClr val="1167A7"/>
              </a:gs>
              <a:gs pos="100000">
                <a:srgbClr val="599AD5"/>
              </a:gs>
            </a:gsLst>
            <a:lin ang="0" scaled="0"/>
          </a:gradFill>
          <a:ln>
            <a:noFill/>
          </a:ln>
          <a:effectLst>
            <a:outerShdw blurRad="431800" dist="228600" dir="378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A1A343DD-934B-A7B8-15D2-B6CC319855B2}"/>
              </a:ext>
            </a:extLst>
          </p:cNvPr>
          <p:cNvSpPr/>
          <p:nvPr/>
        </p:nvSpPr>
        <p:spPr>
          <a:xfrm>
            <a:off x="6433372" y="1997970"/>
            <a:ext cx="4997553" cy="927513"/>
          </a:xfrm>
          <a:prstGeom prst="roundRect">
            <a:avLst>
              <a:gd name="adj" fmla="val 0"/>
            </a:avLst>
          </a:prstGeom>
          <a:gradFill>
            <a:gsLst>
              <a:gs pos="8000">
                <a:srgbClr val="1167A7"/>
              </a:gs>
              <a:gs pos="100000">
                <a:srgbClr val="599AD5"/>
              </a:gs>
            </a:gsLst>
            <a:lin ang="0" scaled="0"/>
          </a:gradFill>
          <a:ln>
            <a:noFill/>
          </a:ln>
          <a:effectLst>
            <a:outerShdw blurRad="431800" dist="228600" dir="378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7BF68AF-F0DA-AB46-BD75-2A72588E91DB}"/>
              </a:ext>
            </a:extLst>
          </p:cNvPr>
          <p:cNvSpPr/>
          <p:nvPr/>
        </p:nvSpPr>
        <p:spPr>
          <a:xfrm>
            <a:off x="2482518" y="2166853"/>
            <a:ext cx="1686680" cy="5436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 fontAlgn="base">
              <a:buClr>
                <a:srgbClr val="000000"/>
              </a:buClr>
            </a:pPr>
            <a:r>
              <a:rPr lang="en-US" altLang="zh-TW" sz="2933" b="1" kern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Qsirch</a:t>
            </a:r>
            <a:r>
              <a:rPr lang="en-US" altLang="zh-TW" sz="2933" b="1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5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9185FD8-4283-1245-94CA-A53458AC986B}"/>
              </a:ext>
            </a:extLst>
          </p:cNvPr>
          <p:cNvSpPr/>
          <p:nvPr/>
        </p:nvSpPr>
        <p:spPr>
          <a:xfrm>
            <a:off x="8337492" y="2166855"/>
            <a:ext cx="1739579" cy="5436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 fontAlgn="base">
              <a:buClr>
                <a:srgbClr val="000000"/>
              </a:buClr>
            </a:pPr>
            <a:r>
              <a:rPr lang="en-US" altLang="zh-TW" sz="2933" b="1" kern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Qfiling</a:t>
            </a:r>
            <a:r>
              <a:rPr lang="en-US" altLang="zh-TW" sz="2933" b="1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3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88AE743-1FF5-3944-9D40-77FD7271C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501" y="1828686"/>
            <a:ext cx="1222247" cy="1222247"/>
          </a:xfrm>
          <a:prstGeom prst="rect">
            <a:avLst/>
          </a:prstGeom>
          <a:effectLst>
            <a:outerShdw blurRad="431800" dist="368300" dir="5760000" sx="106000" sy="106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0F49B50-8B7D-BC43-A684-58D40C883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2689" y="1828686"/>
            <a:ext cx="1198123" cy="1198123"/>
          </a:xfrm>
          <a:prstGeom prst="rect">
            <a:avLst/>
          </a:prstGeom>
          <a:effectLst>
            <a:outerShdw blurRad="431800" dist="368300" dir="5760000" sx="106000" sy="106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矩形 5">
            <a:extLst>
              <a:ext uri="{FF2B5EF4-FFF2-40B4-BE49-F238E27FC236}">
                <a16:creationId xmlns:a16="http://schemas.microsoft.com/office/drawing/2014/main" id="{AC023CF7-753B-96A5-BC78-13942C9BB0B1}"/>
              </a:ext>
            </a:extLst>
          </p:cNvPr>
          <p:cNvSpPr/>
          <p:nvPr/>
        </p:nvSpPr>
        <p:spPr>
          <a:xfrm>
            <a:off x="6628107" y="4945540"/>
            <a:ext cx="4717227" cy="1302921"/>
          </a:xfrm>
          <a:prstGeom prst="rect">
            <a:avLst/>
          </a:prstGeom>
        </p:spPr>
        <p:txBody>
          <a:bodyPr wrap="square" lIns="121920" tIns="60960" rIns="121920" bIns="60960" anchor="t">
            <a:spAutoFit/>
          </a:bodyPr>
          <a:lstStyle/>
          <a:p>
            <a:pPr marL="237061" indent="-237061" defTabSz="1219170">
              <a:lnSpc>
                <a:spcPts val="2300"/>
              </a:lnSpc>
              <a:buClr>
                <a:prstClr val="black">
                  <a:lumMod val="85000"/>
                  <a:lumOff val="15000"/>
                </a:prst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sz="1600" u="sng" ker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2</a:t>
            </a:r>
            <a:r>
              <a:rPr lang="zh-TW" altLang="en-US" sz="1600" u="sng" ker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種任務</a:t>
            </a:r>
            <a:r>
              <a:rPr lang="zh-TW" altLang="en-US" sz="1600" ker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：歸檔任務、回收任務</a:t>
            </a:r>
            <a:endParaRPr lang="en-US" altLang="zh-TW" sz="1600" ker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  <a:p>
            <a:pPr marL="237061" indent="-237061" defTabSz="1219170">
              <a:lnSpc>
                <a:spcPts val="2300"/>
              </a:lnSpc>
              <a:buClr>
                <a:prstClr val="black">
                  <a:lumMod val="85000"/>
                  <a:lumOff val="15000"/>
                </a:prst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sz="1600" u="sng" ker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3 </a:t>
            </a:r>
            <a:r>
              <a:rPr lang="zh-TW" altLang="en-US" sz="1600" u="sng" ker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種排程規則</a:t>
            </a:r>
            <a:r>
              <a:rPr lang="zh-TW" altLang="en-US" sz="1600" ker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：一次性、時間排程、即時監測</a:t>
            </a:r>
            <a:endParaRPr lang="en-US" altLang="zh-TW" sz="1600" ker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  <a:p>
            <a:pPr marL="237061" indent="-237061" defTabSz="1219170">
              <a:lnSpc>
                <a:spcPts val="2300"/>
              </a:lnSpc>
              <a:buClr>
                <a:prstClr val="black">
                  <a:lumMod val="85000"/>
                  <a:lumOff val="15000"/>
                </a:prst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sz="1600" u="sng" ker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9</a:t>
            </a:r>
            <a:r>
              <a:rPr lang="zh-TW" altLang="en-US" sz="1600" u="sng" ker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個編輯模組</a:t>
            </a:r>
            <a:r>
              <a:rPr lang="zh-TW" altLang="en-US" sz="1600" ker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：如 </a:t>
            </a:r>
            <a:r>
              <a:rPr lang="en-US" altLang="zh-TW" sz="1600" ker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AI</a:t>
            </a:r>
            <a:r>
              <a:rPr lang="zh-TW" altLang="en-US" sz="1600" ker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臉部辨識模糊化、加密與解密、影片轉檔等</a:t>
            </a:r>
            <a:endParaRPr lang="en-US" altLang="zh-TW" sz="1600" ker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31" name="矩形 5">
            <a:extLst>
              <a:ext uri="{FF2B5EF4-FFF2-40B4-BE49-F238E27FC236}">
                <a16:creationId xmlns:a16="http://schemas.microsoft.com/office/drawing/2014/main" id="{08F4470D-CE99-ECAF-3805-C1F9D0608AA7}"/>
              </a:ext>
            </a:extLst>
          </p:cNvPr>
          <p:cNvSpPr/>
          <p:nvPr/>
        </p:nvSpPr>
        <p:spPr>
          <a:xfrm>
            <a:off x="728032" y="3982976"/>
            <a:ext cx="4851721" cy="2339102"/>
          </a:xfrm>
          <a:prstGeom prst="rect">
            <a:avLst/>
          </a:prstGeom>
        </p:spPr>
        <p:txBody>
          <a:bodyPr wrap="square" lIns="121920" tIns="60960" rIns="121920" bIns="60960" anchor="t">
            <a:spAutoFit/>
          </a:bodyPr>
          <a:lstStyle/>
          <a:p>
            <a:pPr marL="237061" indent="-237061" defTabSz="1219170">
              <a:lnSpc>
                <a:spcPct val="150000"/>
              </a:lnSpc>
              <a:buClr>
                <a:prstClr val="black">
                  <a:lumMod val="85000"/>
                  <a:lumOff val="15000"/>
                </a:prstClr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1600" ker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以關鍵字、篩選器迅速搜尋圖片、音樂、影片、文件以及電子郵件</a:t>
            </a:r>
          </a:p>
          <a:p>
            <a:pPr marL="237061" indent="-237061" defTabSz="1219170">
              <a:lnSpc>
                <a:spcPct val="150000"/>
              </a:lnSpc>
              <a:buClr>
                <a:prstClr val="black">
                  <a:lumMod val="85000"/>
                  <a:lumOff val="15000"/>
                </a:prstClr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1600" ker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五種進階照片搜尋：以人找圖、圖片內文字搜尋、物件搜尋、顏色搜尋、地圖搜尋</a:t>
            </a:r>
          </a:p>
          <a:p>
            <a:pPr marL="237061" indent="-237061" defTabSz="1219170">
              <a:lnSpc>
                <a:spcPct val="150000"/>
              </a:lnSpc>
              <a:buClr>
                <a:prstClr val="black">
                  <a:lumMod val="85000"/>
                  <a:lumOff val="15000"/>
                </a:prstClr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1600" ker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直接透過 </a:t>
            </a:r>
            <a:r>
              <a:rPr lang="en-US" altLang="zh-TW" sz="1600" kern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Qfiling</a:t>
            </a:r>
            <a:r>
              <a:rPr lang="en-US" altLang="zh-TW" sz="1600" ker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</a:t>
            </a:r>
            <a:r>
              <a:rPr lang="zh-TW" altLang="en-US" sz="1600" ker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啟用自動歸檔，全面提升檔案搜尋體驗</a:t>
            </a:r>
          </a:p>
        </p:txBody>
      </p:sp>
    </p:spTree>
    <p:extLst>
      <p:ext uri="{BB962C8B-B14F-4D97-AF65-F5344CB8AC3E}">
        <p14:creationId xmlns:p14="http://schemas.microsoft.com/office/powerpoint/2010/main" val="27582391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74F06C9A-3556-2DD3-9B9D-016D0A91DAB9}"/>
              </a:ext>
            </a:extLst>
          </p:cNvPr>
          <p:cNvSpPr txBox="1">
            <a:spLocks/>
          </p:cNvSpPr>
          <p:nvPr/>
        </p:nvSpPr>
        <p:spPr>
          <a:xfrm>
            <a:off x="0" y="254329"/>
            <a:ext cx="12191999" cy="1379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5100"/>
              </a:lnSpc>
            </a:pPr>
            <a:r>
              <a:rPr lang="en-US" altLang="zh-TW" b="1">
                <a:solidFill>
                  <a:srgbClr val="E1BA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HBS 3 </a:t>
            </a:r>
            <a:r>
              <a:rPr lang="zh-TW" altLang="en-US" b="1">
                <a:solidFill>
                  <a:srgbClr val="E1BA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輕鬆完成備份 </a:t>
            </a:r>
            <a:r>
              <a:rPr lang="en-US" altLang="zh-TW" b="1">
                <a:solidFill>
                  <a:srgbClr val="E1BA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3-2-1 </a:t>
            </a:r>
            <a:r>
              <a:rPr lang="zh-TW" altLang="en-US" b="1">
                <a:solidFill>
                  <a:srgbClr val="E1BA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的策略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ECAB7161-085F-7609-680A-A81EA7E4434F}"/>
              </a:ext>
            </a:extLst>
          </p:cNvPr>
          <p:cNvSpPr/>
          <p:nvPr/>
        </p:nvSpPr>
        <p:spPr>
          <a:xfrm>
            <a:off x="2373869" y="2136483"/>
            <a:ext cx="6699270" cy="61555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r>
              <a:rPr lang="en-US" sz="1700" b="1" kern="0" err="1">
                <a:solidFill>
                  <a:schemeClr val="bg1"/>
                </a:solidFill>
                <a:latin typeface="Arial"/>
                <a:ea typeface="微軟正黑體"/>
                <a:cs typeface="Arial"/>
                <a:sym typeface="+mn-lt"/>
              </a:rPr>
              <a:t>簡單完成</a:t>
            </a:r>
            <a:r>
              <a:rPr lang="en-US" sz="1700" b="1" kern="0">
                <a:solidFill>
                  <a:schemeClr val="bg1"/>
                </a:solidFill>
                <a:latin typeface="Arial"/>
                <a:ea typeface="微軟正黑體"/>
                <a:cs typeface="Arial"/>
                <a:sym typeface="+mn-lt"/>
              </a:rPr>
              <a:t> 3-2-1 </a:t>
            </a:r>
            <a:r>
              <a:rPr lang="en-US" sz="1700" b="1" kern="0" err="1">
                <a:solidFill>
                  <a:schemeClr val="bg1"/>
                </a:solidFill>
                <a:latin typeface="Arial"/>
                <a:ea typeface="微軟正黑體"/>
                <a:cs typeface="Arial"/>
                <a:sym typeface="+mn-lt"/>
              </a:rPr>
              <a:t>備份策略與步驟</a:t>
            </a:r>
            <a:r>
              <a:rPr lang="en-US" sz="1700" b="1" kern="0">
                <a:solidFill>
                  <a:schemeClr val="bg1"/>
                </a:solidFill>
                <a:latin typeface="Arial"/>
                <a:ea typeface="微軟正黑體"/>
                <a:cs typeface="Arial"/>
                <a:sym typeface="+mn-lt"/>
              </a:rPr>
              <a:t> (3副本</a:t>
            </a:r>
            <a:r>
              <a:rPr lang="zh-TW" altLang="en-US" sz="1700" b="1" kern="0">
                <a:solidFill>
                  <a:schemeClr val="bg1"/>
                </a:solidFill>
                <a:latin typeface="Arial"/>
                <a:ea typeface="微軟正黑體"/>
                <a:cs typeface="Arial"/>
                <a:sym typeface="+mn-lt"/>
              </a:rPr>
              <a:t>、</a:t>
            </a:r>
            <a:r>
              <a:rPr lang="en-US" sz="1700" b="1" kern="0">
                <a:solidFill>
                  <a:schemeClr val="bg1"/>
                </a:solidFill>
                <a:latin typeface="Arial"/>
                <a:ea typeface="微軟正黑體"/>
                <a:cs typeface="Arial"/>
                <a:sym typeface="+mn-lt"/>
              </a:rPr>
              <a:t>2種媒體</a:t>
            </a:r>
            <a:r>
              <a:rPr lang="zh-TW" altLang="en-US" sz="1700" b="1" kern="0">
                <a:solidFill>
                  <a:schemeClr val="bg1"/>
                </a:solidFill>
                <a:latin typeface="Arial"/>
                <a:ea typeface="微軟正黑體"/>
                <a:cs typeface="Arial"/>
                <a:sym typeface="+mn-lt"/>
              </a:rPr>
              <a:t>、</a:t>
            </a:r>
            <a:r>
              <a:rPr lang="en-US" sz="1700" b="1" kern="0">
                <a:solidFill>
                  <a:schemeClr val="bg1"/>
                </a:solidFill>
                <a:latin typeface="Arial"/>
                <a:ea typeface="微軟正黑體"/>
                <a:cs typeface="Arial"/>
                <a:sym typeface="+mn-lt"/>
              </a:rPr>
              <a:t>1個異地備援)</a:t>
            </a:r>
            <a:endParaRPr lang="zh-TW" altLang="en-US">
              <a:solidFill>
                <a:schemeClr val="bg1"/>
              </a:solidFill>
              <a:ea typeface="微軟正黑體"/>
              <a:sym typeface="+mn-lt"/>
            </a:endParaRPr>
          </a:p>
          <a:p>
            <a:pPr defTabSz="1219170"/>
            <a:endParaRPr lang="en-US" altLang="zh-TW" sz="1700" b="1" kern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1E1A41A-4005-6D1F-3C36-680610B768B3}"/>
              </a:ext>
            </a:extLst>
          </p:cNvPr>
          <p:cNvSpPr/>
          <p:nvPr/>
        </p:nvSpPr>
        <p:spPr>
          <a:xfrm>
            <a:off x="2430901" y="1677889"/>
            <a:ext cx="5493768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>
                <a:solidFill>
                  <a:srgbClr val="FE4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+mn-lt"/>
              </a:rPr>
              <a:t>HBS 3 (Hybrid Backup Sync 3)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34437A5-4386-403F-FBA0-93C6374E1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983" y="1737393"/>
            <a:ext cx="1002082" cy="1002082"/>
          </a:xfrm>
          <a:prstGeom prst="rect">
            <a:avLst/>
          </a:prstGeom>
          <a:effectLst>
            <a:outerShdw blurRad="431800" dist="368300" dir="5760000" algn="ctr" rotWithShape="0">
              <a:srgbClr val="000000">
                <a:alpha val="34000"/>
              </a:srgbClr>
            </a:outerShdw>
          </a:effec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A6B393FD-1A2B-4B56-85CD-FF32D38B9E0F}"/>
              </a:ext>
            </a:extLst>
          </p:cNvPr>
          <p:cNvSpPr/>
          <p:nvPr/>
        </p:nvSpPr>
        <p:spPr>
          <a:xfrm>
            <a:off x="3193192" y="5317377"/>
            <a:ext cx="1758373" cy="7053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zh-TW" sz="1600" err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副本</a:t>
            </a:r>
            <a:r>
              <a:rPr lang="en-US" altLang="zh-TW" sz="16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</a:t>
            </a:r>
            <a:r>
              <a:rPr lang="zh-TW" altLang="en-US" sz="16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1</a:t>
            </a:r>
          </a:p>
          <a:p>
            <a:pPr algn="ctr">
              <a:lnSpc>
                <a:spcPct val="120000"/>
              </a:lnSpc>
            </a:pP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NAS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CEF78D6-D666-332F-FB83-20BF1913B1AA}"/>
              </a:ext>
            </a:extLst>
          </p:cNvPr>
          <p:cNvSpPr/>
          <p:nvPr/>
        </p:nvSpPr>
        <p:spPr>
          <a:xfrm>
            <a:off x="5909882" y="5317377"/>
            <a:ext cx="1353430" cy="691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TW" altLang="en-US" sz="16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副本2</a:t>
            </a:r>
          </a:p>
          <a:p>
            <a:pPr algn="ctr">
              <a:lnSpc>
                <a:spcPct val="120000"/>
              </a:lnSpc>
            </a:pPr>
            <a:r>
              <a:rPr lang="zh-TW" altLang="en-US" sz="16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NAS </a:t>
            </a:r>
            <a:r>
              <a:rPr lang="en-US" altLang="zh-TW" sz="16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off-site</a:t>
            </a:r>
            <a:endParaRPr lang="zh-TW" altLang="en-US" sz="1600">
              <a:solidFill>
                <a:schemeClr val="bg1"/>
              </a:solidFill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8ED4619-B933-AF53-928E-9BFDEBF1CDA5}"/>
              </a:ext>
            </a:extLst>
          </p:cNvPr>
          <p:cNvSpPr/>
          <p:nvPr/>
        </p:nvSpPr>
        <p:spPr>
          <a:xfrm>
            <a:off x="8400114" y="5317377"/>
            <a:ext cx="1758373" cy="7053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TW" altLang="en-US" sz="16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副本 3</a:t>
            </a:r>
          </a:p>
          <a:p>
            <a:pPr algn="ctr">
              <a:lnSpc>
                <a:spcPct val="120000"/>
              </a:lnSpc>
            </a:pP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Google Drive</a:t>
            </a:r>
          </a:p>
        </p:txBody>
      </p:sp>
      <p:pic>
        <p:nvPicPr>
          <p:cNvPr id="10" name="圖形 20">
            <a:extLst>
              <a:ext uri="{FF2B5EF4-FFF2-40B4-BE49-F238E27FC236}">
                <a16:creationId xmlns:a16="http://schemas.microsoft.com/office/drawing/2014/main" id="{5EC339C4-64DD-5802-7954-0437D1A4D9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38597" y="3203370"/>
            <a:ext cx="1458941" cy="1290600"/>
          </a:xfrm>
          <a:prstGeom prst="rect">
            <a:avLst/>
          </a:prstGeom>
        </p:spPr>
      </p:pic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C336A805-17BF-9E4F-5478-29FD6CFB7F4C}"/>
              </a:ext>
            </a:extLst>
          </p:cNvPr>
          <p:cNvSpPr/>
          <p:nvPr/>
        </p:nvSpPr>
        <p:spPr>
          <a:xfrm>
            <a:off x="1493558" y="5270878"/>
            <a:ext cx="1461523" cy="487808"/>
          </a:xfrm>
          <a:prstGeom prst="roundRect">
            <a:avLst/>
          </a:prstGeom>
          <a:solidFill>
            <a:srgbClr val="DCB4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600">
                <a:solidFill>
                  <a:schemeClr val="tx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3</a:t>
            </a:r>
            <a:r>
              <a:rPr lang="zh-TW" altLang="en-US" sz="1600">
                <a:solidFill>
                  <a:schemeClr val="tx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個副本</a:t>
            </a:r>
            <a:endParaRPr lang="en-US" altLang="zh-TW" sz="16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12" name="接點: 肘形 11">
            <a:extLst>
              <a:ext uri="{FF2B5EF4-FFF2-40B4-BE49-F238E27FC236}">
                <a16:creationId xmlns:a16="http://schemas.microsoft.com/office/drawing/2014/main" id="{73347F32-4079-C055-4267-71EE2609F249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7510365" y="2166643"/>
            <a:ext cx="720976" cy="2794431"/>
          </a:xfrm>
          <a:prstGeom prst="bentConnector3">
            <a:avLst>
              <a:gd name="adj1" fmla="val -42276"/>
            </a:avLst>
          </a:prstGeom>
          <a:noFill/>
          <a:ln w="12700" cap="flat" cmpd="sng">
            <a:solidFill>
              <a:srgbClr val="DCB483"/>
            </a:solidFill>
            <a:prstDash val="solid"/>
            <a:round/>
            <a:headEnd type="none" w="sm" len="sm"/>
            <a:tailEnd type="oval" w="sm" len="sm"/>
          </a:ln>
          <a:effectLst/>
        </p:spPr>
      </p:cxn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5100C31E-FF38-CC94-6EB4-23E1B5679819}"/>
              </a:ext>
            </a:extLst>
          </p:cNvPr>
          <p:cNvSpPr/>
          <p:nvPr/>
        </p:nvSpPr>
        <p:spPr>
          <a:xfrm>
            <a:off x="3669413" y="5365488"/>
            <a:ext cx="785688" cy="310129"/>
          </a:xfrm>
          <a:prstGeom prst="roundRect">
            <a:avLst/>
          </a:prstGeom>
          <a:noFill/>
          <a:ln w="9525">
            <a:solidFill>
              <a:srgbClr val="DCB4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489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8E950AA5-F890-314B-6702-F3307758760D}"/>
              </a:ext>
            </a:extLst>
          </p:cNvPr>
          <p:cNvSpPr/>
          <p:nvPr/>
        </p:nvSpPr>
        <p:spPr>
          <a:xfrm>
            <a:off x="6183558" y="5365488"/>
            <a:ext cx="785688" cy="310129"/>
          </a:xfrm>
          <a:prstGeom prst="roundRect">
            <a:avLst/>
          </a:prstGeom>
          <a:noFill/>
          <a:ln w="9525">
            <a:solidFill>
              <a:srgbClr val="DCB4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489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3E37AC29-3044-D35F-E1F4-8A210BAA6D0F}"/>
              </a:ext>
            </a:extLst>
          </p:cNvPr>
          <p:cNvSpPr/>
          <p:nvPr/>
        </p:nvSpPr>
        <p:spPr>
          <a:xfrm>
            <a:off x="8871429" y="5365488"/>
            <a:ext cx="785688" cy="310129"/>
          </a:xfrm>
          <a:prstGeom prst="roundRect">
            <a:avLst/>
          </a:prstGeom>
          <a:noFill/>
          <a:ln w="9525">
            <a:solidFill>
              <a:srgbClr val="DCB4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489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16" name="接點: 肘形 29">
            <a:extLst>
              <a:ext uri="{FF2B5EF4-FFF2-40B4-BE49-F238E27FC236}">
                <a16:creationId xmlns:a16="http://schemas.microsoft.com/office/drawing/2014/main" id="{4FF8E097-B79B-343F-35D2-1DC24788D122}"/>
              </a:ext>
            </a:extLst>
          </p:cNvPr>
          <p:cNvCxnSpPr>
            <a:cxnSpLocks/>
          </p:cNvCxnSpPr>
          <p:nvPr/>
        </p:nvCxnSpPr>
        <p:spPr>
          <a:xfrm flipH="1">
            <a:off x="4455102" y="5520553"/>
            <a:ext cx="1728457" cy="0"/>
          </a:xfrm>
          <a:prstGeom prst="straightConnector1">
            <a:avLst/>
          </a:prstGeom>
          <a:noFill/>
          <a:ln w="12700" cap="flat" cmpd="sng">
            <a:solidFill>
              <a:srgbClr val="DCB483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17" name="接點: 肘形 29">
            <a:extLst>
              <a:ext uri="{FF2B5EF4-FFF2-40B4-BE49-F238E27FC236}">
                <a16:creationId xmlns:a16="http://schemas.microsoft.com/office/drawing/2014/main" id="{8872653F-0126-948B-A5AB-AA3D22CDDEB9}"/>
              </a:ext>
            </a:extLst>
          </p:cNvPr>
          <p:cNvCxnSpPr>
            <a:cxnSpLocks/>
          </p:cNvCxnSpPr>
          <p:nvPr/>
        </p:nvCxnSpPr>
        <p:spPr>
          <a:xfrm flipH="1" flipV="1">
            <a:off x="2570818" y="5474178"/>
            <a:ext cx="1100328" cy="46376"/>
          </a:xfrm>
          <a:prstGeom prst="straightConnector1">
            <a:avLst/>
          </a:prstGeom>
          <a:noFill/>
          <a:ln w="12700" cap="flat" cmpd="sng">
            <a:solidFill>
              <a:srgbClr val="DCB483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18" name="接點: 肘形 29">
            <a:extLst>
              <a:ext uri="{FF2B5EF4-FFF2-40B4-BE49-F238E27FC236}">
                <a16:creationId xmlns:a16="http://schemas.microsoft.com/office/drawing/2014/main" id="{9F7DF343-4466-BBA0-EAE2-145EAD20D3D0}"/>
              </a:ext>
            </a:extLst>
          </p:cNvPr>
          <p:cNvCxnSpPr>
            <a:cxnSpLocks/>
          </p:cNvCxnSpPr>
          <p:nvPr/>
        </p:nvCxnSpPr>
        <p:spPr>
          <a:xfrm flipH="1">
            <a:off x="6969247" y="5520553"/>
            <a:ext cx="1902183" cy="0"/>
          </a:xfrm>
          <a:prstGeom prst="straightConnector1">
            <a:avLst/>
          </a:prstGeom>
          <a:noFill/>
          <a:ln w="12700" cap="flat" cmpd="sng">
            <a:solidFill>
              <a:srgbClr val="DCB483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C347E599-DA0F-186C-B728-629D1FA2B930}"/>
              </a:ext>
            </a:extLst>
          </p:cNvPr>
          <p:cNvSpPr/>
          <p:nvPr/>
        </p:nvSpPr>
        <p:spPr>
          <a:xfrm>
            <a:off x="7140091" y="2658151"/>
            <a:ext cx="1461523" cy="487808"/>
          </a:xfrm>
          <a:prstGeom prst="roundRect">
            <a:avLst/>
          </a:prstGeom>
          <a:solidFill>
            <a:srgbClr val="DCB4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600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2 </a:t>
            </a:r>
            <a:r>
              <a:rPr lang="en-US" altLang="zh-TW" sz="1600" err="1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種媒體</a:t>
            </a:r>
            <a:endParaRPr lang="en-US" altLang="zh-TW" sz="1600" err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0" name="圖形 42">
            <a:extLst>
              <a:ext uri="{FF2B5EF4-FFF2-40B4-BE49-F238E27FC236}">
                <a16:creationId xmlns:a16="http://schemas.microsoft.com/office/drawing/2014/main" id="{8C6D0FE8-006E-2ED2-2D48-B85CE36EF6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86572" y="4598539"/>
            <a:ext cx="924685" cy="705656"/>
          </a:xfrm>
          <a:prstGeom prst="rect">
            <a:avLst/>
          </a:prstGeom>
        </p:spPr>
      </p:pic>
      <p:pic>
        <p:nvPicPr>
          <p:cNvPr id="21" name="圖形 44">
            <a:extLst>
              <a:ext uri="{FF2B5EF4-FFF2-40B4-BE49-F238E27FC236}">
                <a16:creationId xmlns:a16="http://schemas.microsoft.com/office/drawing/2014/main" id="{86CFA11A-0BFB-EC8A-006B-D31A9A47DC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04981" y="4598539"/>
            <a:ext cx="924685" cy="705656"/>
          </a:xfrm>
          <a:prstGeom prst="rect">
            <a:avLst/>
          </a:prstGeom>
        </p:spPr>
      </p:pic>
      <p:pic>
        <p:nvPicPr>
          <p:cNvPr id="22" name="圖形 46">
            <a:extLst>
              <a:ext uri="{FF2B5EF4-FFF2-40B4-BE49-F238E27FC236}">
                <a16:creationId xmlns:a16="http://schemas.microsoft.com/office/drawing/2014/main" id="{EE8683BC-B566-E603-4B0D-150107DC42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01930" y="4598539"/>
            <a:ext cx="924685" cy="705656"/>
          </a:xfrm>
          <a:prstGeom prst="rect">
            <a:avLst/>
          </a:prstGeom>
        </p:spPr>
      </p:pic>
      <p:pic>
        <p:nvPicPr>
          <p:cNvPr id="23" name="圖片 22" descr="一張含有 文字, 室內 的圖片&#10;&#10;自動產生的描述">
            <a:extLst>
              <a:ext uri="{FF2B5EF4-FFF2-40B4-BE49-F238E27FC236}">
                <a16:creationId xmlns:a16="http://schemas.microsoft.com/office/drawing/2014/main" id="{CFD62519-BA04-8001-B23C-9DC60B72C1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5120" y="3527127"/>
            <a:ext cx="1833153" cy="1142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圖片 27" descr="一張含有 電子產品, 駕駛, 電腦 的圖片&#10;&#10;自動產生的描述">
            <a:extLst>
              <a:ext uri="{FF2B5EF4-FFF2-40B4-BE49-F238E27FC236}">
                <a16:creationId xmlns:a16="http://schemas.microsoft.com/office/drawing/2014/main" id="{A2F332D2-E386-8EBB-87A8-619219F29C8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775" y="3524879"/>
            <a:ext cx="1827326" cy="1142247"/>
          </a:xfrm>
          <a:prstGeom prst="rect">
            <a:avLst/>
          </a:prstGeom>
          <a:ln>
            <a:noFill/>
          </a:ln>
          <a:effectLst>
            <a:outerShdw blurRad="495300" dist="2794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64819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CD352E1-9B57-94AB-7A96-06778577A76E}"/>
              </a:ext>
            </a:extLst>
          </p:cNvPr>
          <p:cNvSpPr txBox="1">
            <a:spLocks/>
          </p:cNvSpPr>
          <p:nvPr/>
        </p:nvSpPr>
        <p:spPr>
          <a:xfrm>
            <a:off x="0" y="254329"/>
            <a:ext cx="12191999" cy="1379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5100"/>
              </a:lnSpc>
            </a:pPr>
            <a:r>
              <a:rPr lang="en-US" altLang="zh-TW" sz="4000" b="1" dirty="0" err="1">
                <a:solidFill>
                  <a:srgbClr val="E1BA87"/>
                </a:solidFill>
                <a:latin typeface="微軟正黑體"/>
                <a:ea typeface="微軟正黑體"/>
                <a:cs typeface="+mn-ea"/>
                <a:sym typeface="+mn-lt"/>
              </a:rPr>
              <a:t>NetBak</a:t>
            </a:r>
            <a:r>
              <a:rPr lang="en-US" altLang="zh-TW" sz="4000" b="1" dirty="0">
                <a:solidFill>
                  <a:srgbClr val="E1BA87"/>
                </a:solidFill>
                <a:latin typeface="微軟正黑體"/>
                <a:ea typeface="微軟正黑體"/>
                <a:cs typeface="+mn-ea"/>
                <a:sym typeface="+mn-lt"/>
              </a:rPr>
              <a:t> PC Agent (Beta): </a:t>
            </a:r>
            <a:endParaRPr lang="en-US" altLang="zh-TW" sz="4000" b="1" dirty="0">
              <a:solidFill>
                <a:srgbClr val="E1BA87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</a:endParaRPr>
          </a:p>
          <a:p>
            <a:pPr algn="ctr">
              <a:lnSpc>
                <a:spcPts val="5100"/>
              </a:lnSpc>
            </a:pPr>
            <a:r>
              <a:rPr lang="en-US" sz="3200" b="1" dirty="0" err="1">
                <a:solidFill>
                  <a:srgbClr val="E1BA87"/>
                </a:solidFill>
                <a:latin typeface="微軟正黑體"/>
                <a:ea typeface="微軟正黑體"/>
                <a:cs typeface="+mn-ea"/>
                <a:sym typeface="+mn-lt"/>
              </a:rPr>
              <a:t>免授權</a:t>
            </a:r>
            <a:r>
              <a:rPr lang="en-US" sz="3200" b="1" dirty="0">
                <a:solidFill>
                  <a:srgbClr val="E1BA87"/>
                </a:solidFill>
                <a:latin typeface="微軟正黑體"/>
                <a:ea typeface="微軟正黑體"/>
                <a:cs typeface="+mn-ea"/>
                <a:sym typeface="+mn-lt"/>
              </a:rPr>
              <a:t> Windows</a:t>
            </a:r>
            <a:r>
              <a:rPr lang="en-US" sz="3200" b="1" baseline="30000" dirty="0">
                <a:solidFill>
                  <a:srgbClr val="E1BA87"/>
                </a:solidFill>
                <a:latin typeface="微軟正黑體"/>
                <a:ea typeface="微軟正黑體"/>
                <a:cs typeface="+mn-ea"/>
                <a:sym typeface="+mn-lt"/>
              </a:rPr>
              <a:t>®</a:t>
            </a:r>
            <a:r>
              <a:rPr lang="en-US" sz="3200" b="1" dirty="0">
                <a:solidFill>
                  <a:srgbClr val="E1BA87"/>
                </a:solidFill>
                <a:latin typeface="微軟正黑體"/>
                <a:ea typeface="微軟正黑體"/>
                <a:cs typeface="+mn-ea"/>
                <a:sym typeface="+mn-lt"/>
              </a:rPr>
              <a:t> PC /</a:t>
            </a:r>
            <a:r>
              <a:rPr lang="en-US" sz="3200" b="1" dirty="0" err="1">
                <a:solidFill>
                  <a:srgbClr val="E1BA87"/>
                </a:solidFill>
                <a:latin typeface="微軟正黑體"/>
                <a:ea typeface="微軟正黑體"/>
                <a:cs typeface="+mn-ea"/>
                <a:sym typeface="+mn-lt"/>
              </a:rPr>
              <a:t>伺服器備份與還原</a:t>
            </a:r>
            <a:endParaRPr lang="zh-TW" dirty="0" err="1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4B85DA2A-6FD7-8594-5C2E-5185F2712504}"/>
              </a:ext>
            </a:extLst>
          </p:cNvPr>
          <p:cNvSpPr/>
          <p:nvPr/>
        </p:nvSpPr>
        <p:spPr>
          <a:xfrm>
            <a:off x="424997" y="2311974"/>
            <a:ext cx="8774421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r>
              <a:rPr lang="en-US" b="1" err="1">
                <a:solidFill>
                  <a:schemeClr val="bg1"/>
                </a:solidFill>
                <a:ea typeface="Calibri"/>
              </a:rPr>
              <a:t>NetBak</a:t>
            </a:r>
            <a:r>
              <a:rPr lang="en-US" b="1" dirty="0">
                <a:solidFill>
                  <a:schemeClr val="bg1"/>
                </a:solidFill>
                <a:ea typeface="Calibri"/>
              </a:rPr>
              <a:t> PC Agent </a:t>
            </a:r>
            <a:r>
              <a:rPr lang="en-US" b="1" err="1">
                <a:solidFill>
                  <a:schemeClr val="bg1"/>
                </a:solidFill>
                <a:ea typeface="Calibri"/>
              </a:rPr>
              <a:t>是免費的</a:t>
            </a:r>
            <a:r>
              <a:rPr lang="en-US" b="1" dirty="0">
                <a:solidFill>
                  <a:schemeClr val="bg1"/>
                </a:solidFill>
                <a:ea typeface="Calibri"/>
              </a:rPr>
              <a:t> Windows® </a:t>
            </a:r>
            <a:r>
              <a:rPr lang="en-US" b="1" err="1">
                <a:solidFill>
                  <a:schemeClr val="bg1"/>
                </a:solidFill>
                <a:ea typeface="Calibri"/>
              </a:rPr>
              <a:t>應用程式，</a:t>
            </a:r>
            <a:r>
              <a:rPr lang="zh-TW" altLang="en-US" b="1" err="1">
                <a:solidFill>
                  <a:schemeClr val="bg1"/>
                </a:solidFill>
                <a:ea typeface="Calibri"/>
              </a:rPr>
              <a:t>將</a:t>
            </a:r>
            <a:r>
              <a:rPr lang="en-US" b="1">
                <a:solidFill>
                  <a:schemeClr val="bg1"/>
                </a:solidFill>
                <a:ea typeface="Calibri"/>
              </a:rPr>
              <a:t> Windows® PC </a:t>
            </a:r>
            <a:r>
              <a:rPr lang="zh-TW" altLang="en-US" b="1" err="1">
                <a:solidFill>
                  <a:schemeClr val="bg1"/>
                </a:solidFill>
                <a:ea typeface="Calibri"/>
              </a:rPr>
              <a:t>與伺服器的完整系統</a:t>
            </a:r>
            <a:r>
              <a:rPr lang="en-US" b="1" err="1">
                <a:solidFill>
                  <a:schemeClr val="bg1"/>
                </a:solidFill>
                <a:ea typeface="Calibri"/>
              </a:rPr>
              <a:t>、</a:t>
            </a:r>
            <a:r>
              <a:rPr lang="zh-TW" altLang="en-US" b="1" err="1">
                <a:solidFill>
                  <a:schemeClr val="bg1"/>
                </a:solidFill>
                <a:ea typeface="Calibri"/>
              </a:rPr>
              <a:t>磁碟</a:t>
            </a:r>
            <a:r>
              <a:rPr lang="en-US" b="1" err="1">
                <a:solidFill>
                  <a:schemeClr val="bg1"/>
                </a:solidFill>
                <a:ea typeface="Calibri"/>
              </a:rPr>
              <a:t>、</a:t>
            </a:r>
            <a:r>
              <a:rPr lang="zh-TW" altLang="en-US" b="1" err="1">
                <a:solidFill>
                  <a:schemeClr val="bg1"/>
                </a:solidFill>
                <a:ea typeface="Calibri"/>
              </a:rPr>
              <a:t>資料夾與檔案備份至</a:t>
            </a:r>
            <a:r>
              <a:rPr lang="en-US" b="1">
                <a:solidFill>
                  <a:schemeClr val="bg1"/>
                </a:solidFill>
                <a:ea typeface="Calibri"/>
              </a:rPr>
              <a:t> QNAP </a:t>
            </a:r>
            <a:r>
              <a:rPr lang="en-US" b="1" err="1">
                <a:solidFill>
                  <a:schemeClr val="bg1"/>
                </a:solidFill>
                <a:ea typeface="Calibri"/>
              </a:rPr>
              <a:t>NAS，並在需要時還原資料</a:t>
            </a:r>
            <a:r>
              <a:rPr lang="en-US" b="1">
                <a:solidFill>
                  <a:schemeClr val="bg1"/>
                </a:solidFill>
                <a:ea typeface="Calibri"/>
              </a:rPr>
              <a:t>。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9BD9AAD6-30DA-2679-FA2F-71354595309A}"/>
              </a:ext>
            </a:extLst>
          </p:cNvPr>
          <p:cNvSpPr/>
          <p:nvPr/>
        </p:nvSpPr>
        <p:spPr>
          <a:xfrm>
            <a:off x="428212" y="1872083"/>
            <a:ext cx="5493768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err="1">
                <a:solidFill>
                  <a:srgbClr val="FE4F00"/>
                </a:solidFill>
                <a:latin typeface="Arial"/>
                <a:ea typeface="微軟正黑體"/>
                <a:cs typeface="Arial"/>
                <a:sym typeface="+mn-lt"/>
              </a:rPr>
              <a:t>備份</a:t>
            </a:r>
            <a:r>
              <a:rPr lang="en-US" altLang="zh-TW" sz="2400" b="1">
                <a:solidFill>
                  <a:srgbClr val="FE4F00"/>
                </a:solidFill>
                <a:latin typeface="Arial"/>
                <a:ea typeface="微軟正黑體"/>
                <a:cs typeface="Arial"/>
                <a:sym typeface="+mn-lt"/>
              </a:rPr>
              <a:t> Windows</a:t>
            </a:r>
            <a:r>
              <a:rPr lang="en-US" altLang="zh-TW" sz="2400" b="1" baseline="30000">
                <a:solidFill>
                  <a:srgbClr val="FE4F00"/>
                </a:solidFill>
                <a:latin typeface="Arial"/>
                <a:ea typeface="微軟正黑體"/>
                <a:cs typeface="Arial"/>
                <a:sym typeface="+mn-lt"/>
              </a:rPr>
              <a:t>®</a:t>
            </a:r>
            <a:r>
              <a:rPr lang="en-US" altLang="zh-TW" sz="2400" b="1">
                <a:solidFill>
                  <a:srgbClr val="FE4F00"/>
                </a:solidFill>
                <a:latin typeface="Arial"/>
                <a:ea typeface="微軟正黑體"/>
                <a:cs typeface="Arial"/>
                <a:sym typeface="+mn-lt"/>
              </a:rPr>
              <a:t> PC/server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EF9D7DCB-7901-9857-AE66-5C85DFF305A4}"/>
              </a:ext>
            </a:extLst>
          </p:cNvPr>
          <p:cNvSpPr/>
          <p:nvPr/>
        </p:nvSpPr>
        <p:spPr>
          <a:xfrm>
            <a:off x="6472996" y="5906812"/>
            <a:ext cx="7536749" cy="73866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r>
              <a:rPr lang="en-US" altLang="zh-TW" sz="1400" b="1" i="1" err="1">
                <a:solidFill>
                  <a:schemeClr val="bg1"/>
                </a:solidFill>
                <a:ea typeface="微軟正黑體"/>
                <a:sym typeface="+mn-lt"/>
              </a:rPr>
              <a:t>備註</a:t>
            </a:r>
            <a:r>
              <a:rPr lang="en-US" altLang="zh-TW" sz="1400" b="1" i="1" dirty="0">
                <a:solidFill>
                  <a:schemeClr val="bg1"/>
                </a:solidFill>
                <a:ea typeface="微軟正黑體"/>
                <a:sym typeface="+mn-lt"/>
              </a:rPr>
              <a:t> : </a:t>
            </a:r>
            <a:endParaRPr lang="zh-TW" altLang="en-US" sz="1400" i="1" dirty="0">
              <a:solidFill>
                <a:schemeClr val="bg1"/>
              </a:solidFill>
              <a:ea typeface="微軟正黑體"/>
              <a:sym typeface="+mn-lt"/>
            </a:endParaRPr>
          </a:p>
          <a:p>
            <a:pPr marL="285750" indent="-285750" defTabSz="1219170">
              <a:buFont typeface="Arial"/>
              <a:buChar char="•"/>
            </a:pPr>
            <a:r>
              <a:rPr lang="en-US" altLang="zh-TW" sz="1400" b="1" i="1" dirty="0">
                <a:solidFill>
                  <a:schemeClr val="bg1"/>
                </a:solidFill>
                <a:ea typeface="微軟正黑體"/>
                <a:sym typeface="+mn-lt"/>
              </a:rPr>
              <a:t>NAS </a:t>
            </a:r>
            <a:r>
              <a:rPr lang="en-US" altLang="zh-TW" sz="1400" b="1" i="1" err="1">
                <a:solidFill>
                  <a:schemeClr val="bg1"/>
                </a:solidFill>
                <a:ea typeface="微軟正黑體"/>
                <a:sym typeface="+mn-lt"/>
              </a:rPr>
              <a:t>上必須安裝</a:t>
            </a:r>
            <a:r>
              <a:rPr lang="en-US" altLang="zh-TW" sz="1400" b="1" i="1" dirty="0">
                <a:solidFill>
                  <a:schemeClr val="bg1"/>
                </a:solidFill>
                <a:ea typeface="微軟正黑體"/>
                <a:sym typeface="+mn-lt"/>
              </a:rPr>
              <a:t> Hyper Data Protector v2.0 </a:t>
            </a:r>
            <a:r>
              <a:rPr lang="en-US" altLang="zh-TW" sz="1400" b="1" i="1" err="1">
                <a:solidFill>
                  <a:schemeClr val="bg1"/>
                </a:solidFill>
                <a:ea typeface="微軟正黑體"/>
                <a:sym typeface="+mn-lt"/>
              </a:rPr>
              <a:t>應用程式搭配使用</a:t>
            </a:r>
            <a:r>
              <a:rPr lang="en-US" altLang="zh-TW" sz="1400" b="1" i="1" dirty="0">
                <a:solidFill>
                  <a:schemeClr val="bg1"/>
                </a:solidFill>
                <a:ea typeface="微軟正黑體"/>
                <a:sym typeface="+mn-lt"/>
              </a:rPr>
              <a:t>。</a:t>
            </a:r>
            <a:endParaRPr lang="en-US" altLang="zh-TW" sz="1400" b="1" i="1" dirty="0">
              <a:solidFill>
                <a:schemeClr val="bg1"/>
              </a:solidFill>
              <a:ea typeface="微軟正黑體"/>
              <a:cs typeface="Calibri"/>
            </a:endParaRPr>
          </a:p>
          <a:p>
            <a:pPr marL="285750" indent="-285750" defTabSz="1219170">
              <a:buFont typeface="Arial"/>
              <a:buChar char="•"/>
            </a:pPr>
            <a:r>
              <a:rPr lang="en-US" altLang="zh-TW" sz="1400" b="1" i="1" dirty="0">
                <a:solidFill>
                  <a:schemeClr val="bg1"/>
                </a:solidFill>
                <a:ea typeface="微軟正黑體"/>
                <a:cs typeface="Calibri"/>
              </a:rPr>
              <a:t>Beta </a:t>
            </a:r>
            <a:r>
              <a:rPr lang="en-US" altLang="zh-TW" sz="1400" b="1" i="1" err="1">
                <a:solidFill>
                  <a:schemeClr val="bg1"/>
                </a:solidFill>
                <a:ea typeface="微軟正黑體"/>
                <a:cs typeface="Calibri"/>
              </a:rPr>
              <a:t>測試計畫</a:t>
            </a:r>
            <a:r>
              <a:rPr lang="en-US" altLang="zh-TW" sz="1400" b="1" i="1">
                <a:solidFill>
                  <a:schemeClr val="bg1"/>
                </a:solidFill>
                <a:ea typeface="微軟正黑體"/>
                <a:cs typeface="Calibri"/>
              </a:rPr>
              <a:t> : 至 2023 年 12 月 22 日</a:t>
            </a:r>
            <a:endParaRPr lang="en-US" altLang="zh-TW" sz="1400" b="1" i="1" dirty="0">
              <a:solidFill>
                <a:schemeClr val="bg1"/>
              </a:solidFill>
              <a:ea typeface="微軟正黑體"/>
              <a:cs typeface="Calibri"/>
            </a:endParaRPr>
          </a:p>
        </p:txBody>
      </p: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34FAB4E4-CD9E-6A15-05B4-D6EA6378378B}"/>
              </a:ext>
            </a:extLst>
          </p:cNvPr>
          <p:cNvGrpSpPr/>
          <p:nvPr/>
        </p:nvGrpSpPr>
        <p:grpSpPr>
          <a:xfrm>
            <a:off x="1498147" y="3135954"/>
            <a:ext cx="2898362" cy="2898362"/>
            <a:chOff x="1498147" y="3135954"/>
            <a:chExt cx="2898362" cy="2898362"/>
          </a:xfrm>
        </p:grpSpPr>
        <p:pic>
          <p:nvPicPr>
            <p:cNvPr id="40" name="圖片 39">
              <a:extLst>
                <a:ext uri="{FF2B5EF4-FFF2-40B4-BE49-F238E27FC236}">
                  <a16:creationId xmlns:a16="http://schemas.microsoft.com/office/drawing/2014/main" id="{95117C66-3D5B-6D73-03EE-6A66B6685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8147" y="3135954"/>
              <a:ext cx="2898362" cy="2898362"/>
            </a:xfrm>
            <a:prstGeom prst="rect">
              <a:avLst/>
            </a:prstGeom>
          </p:spPr>
        </p:pic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05559D5A-EDA4-34C1-1483-481D7AAD8A38}"/>
                </a:ext>
              </a:extLst>
            </p:cNvPr>
            <p:cNvSpPr/>
            <p:nvPr/>
          </p:nvSpPr>
          <p:spPr>
            <a:xfrm>
              <a:off x="1793246" y="3689335"/>
              <a:ext cx="2308163" cy="1318086"/>
            </a:xfrm>
            <a:prstGeom prst="rect">
              <a:avLst/>
            </a:prstGeom>
            <a:solidFill>
              <a:srgbClr val="232122"/>
            </a:solidFill>
            <a:ln>
              <a:solidFill>
                <a:srgbClr val="38332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sp>
        <p:nvSpPr>
          <p:cNvPr id="29" name="文字方塊 8">
            <a:extLst>
              <a:ext uri="{FF2B5EF4-FFF2-40B4-BE49-F238E27FC236}">
                <a16:creationId xmlns:a16="http://schemas.microsoft.com/office/drawing/2014/main" id="{8AF5AE67-06DE-E57B-41AB-77ED4D438C57}"/>
              </a:ext>
            </a:extLst>
          </p:cNvPr>
          <p:cNvSpPr txBox="1"/>
          <p:nvPr/>
        </p:nvSpPr>
        <p:spPr>
          <a:xfrm>
            <a:off x="2373744" y="3997503"/>
            <a:ext cx="1727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>
                <a:solidFill>
                  <a:srgbClr val="00B0F0"/>
                </a:solidFill>
              </a:rPr>
              <a:t>Windows 11</a:t>
            </a:r>
          </a:p>
          <a:p>
            <a:r>
              <a:rPr lang="en-US" altLang="zh-TW">
                <a:solidFill>
                  <a:srgbClr val="00B0F0"/>
                </a:solidFill>
              </a:rPr>
              <a:t>Windows Server</a:t>
            </a:r>
            <a:endParaRPr lang="zh-TW" altLang="en-US">
              <a:solidFill>
                <a:srgbClr val="00B0F0"/>
              </a:solidFill>
            </a:endParaRPr>
          </a:p>
        </p:txBody>
      </p:sp>
      <p:pic>
        <p:nvPicPr>
          <p:cNvPr id="30" name="Picture 6">
            <a:extLst>
              <a:ext uri="{FF2B5EF4-FFF2-40B4-BE49-F238E27FC236}">
                <a16:creationId xmlns:a16="http://schemas.microsoft.com/office/drawing/2014/main" id="{278DDB29-E528-453F-14CE-D8FE0BE2F7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52"/>
          <a:stretch/>
        </p:blipFill>
        <p:spPr bwMode="auto">
          <a:xfrm>
            <a:off x="1923883" y="4126457"/>
            <a:ext cx="449861" cy="44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文字方塊 10">
            <a:extLst>
              <a:ext uri="{FF2B5EF4-FFF2-40B4-BE49-F238E27FC236}">
                <a16:creationId xmlns:a16="http://schemas.microsoft.com/office/drawing/2014/main" id="{CFEA2A03-A9E4-F528-6379-382C5BFFA096}"/>
              </a:ext>
            </a:extLst>
          </p:cNvPr>
          <p:cNvSpPr txBox="1"/>
          <p:nvPr/>
        </p:nvSpPr>
        <p:spPr>
          <a:xfrm>
            <a:off x="1958340" y="5718534"/>
            <a:ext cx="204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>
                <a:solidFill>
                  <a:schemeClr val="bg1"/>
                </a:solidFill>
              </a:rPr>
              <a:t>Windows PC/Server</a:t>
            </a:r>
            <a:endParaRPr lang="zh-TW" altLang="en-US">
              <a:solidFill>
                <a:schemeClr val="bg1"/>
              </a:solidFill>
            </a:endParaRPr>
          </a:p>
        </p:txBody>
      </p:sp>
      <p:cxnSp>
        <p:nvCxnSpPr>
          <p:cNvPr id="32" name="直線單箭頭接點 31">
            <a:extLst>
              <a:ext uri="{FF2B5EF4-FFF2-40B4-BE49-F238E27FC236}">
                <a16:creationId xmlns:a16="http://schemas.microsoft.com/office/drawing/2014/main" id="{5A54B91F-36C6-A7DE-BA5A-B698681FEB81}"/>
              </a:ext>
            </a:extLst>
          </p:cNvPr>
          <p:cNvCxnSpPr/>
          <p:nvPr/>
        </p:nvCxnSpPr>
        <p:spPr>
          <a:xfrm>
            <a:off x="4987636" y="3997503"/>
            <a:ext cx="219204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32">
            <a:extLst>
              <a:ext uri="{FF2B5EF4-FFF2-40B4-BE49-F238E27FC236}">
                <a16:creationId xmlns:a16="http://schemas.microsoft.com/office/drawing/2014/main" id="{D47871E1-0551-4E2D-2349-B8FE5DB636FA}"/>
              </a:ext>
            </a:extLst>
          </p:cNvPr>
          <p:cNvCxnSpPr/>
          <p:nvPr/>
        </p:nvCxnSpPr>
        <p:spPr>
          <a:xfrm flipH="1">
            <a:off x="4987636" y="4912343"/>
            <a:ext cx="219204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字方塊 13">
            <a:extLst>
              <a:ext uri="{FF2B5EF4-FFF2-40B4-BE49-F238E27FC236}">
                <a16:creationId xmlns:a16="http://schemas.microsoft.com/office/drawing/2014/main" id="{EA7EDC0B-B8B4-8614-023E-C027538E59A2}"/>
              </a:ext>
            </a:extLst>
          </p:cNvPr>
          <p:cNvSpPr txBox="1"/>
          <p:nvPr/>
        </p:nvSpPr>
        <p:spPr>
          <a:xfrm>
            <a:off x="5701866" y="5014506"/>
            <a:ext cx="204100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err="1">
                <a:solidFill>
                  <a:schemeClr val="bg1"/>
                </a:solidFill>
                <a:latin typeface="Microsoft JhengHei"/>
                <a:ea typeface="新細明體"/>
                <a:cs typeface="Calibri"/>
              </a:rPr>
              <a:t>還原</a:t>
            </a:r>
            <a:endParaRPr lang="en-US" altLang="zh-TW">
              <a:solidFill>
                <a:schemeClr val="bg1"/>
              </a:solidFill>
              <a:latin typeface="Microsoft JhengHei"/>
              <a:ea typeface="新細明體"/>
              <a:cs typeface="Calibri"/>
            </a:endParaRPr>
          </a:p>
        </p:txBody>
      </p:sp>
      <p:sp>
        <p:nvSpPr>
          <p:cNvPr id="35" name="文字方塊 14">
            <a:extLst>
              <a:ext uri="{FF2B5EF4-FFF2-40B4-BE49-F238E27FC236}">
                <a16:creationId xmlns:a16="http://schemas.microsoft.com/office/drawing/2014/main" id="{3CE0891E-3FB1-4B53-B923-6BD8230799B1}"/>
              </a:ext>
            </a:extLst>
          </p:cNvPr>
          <p:cNvSpPr txBox="1"/>
          <p:nvPr/>
        </p:nvSpPr>
        <p:spPr>
          <a:xfrm>
            <a:off x="5701865" y="3575845"/>
            <a:ext cx="204100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err="1">
                <a:solidFill>
                  <a:schemeClr val="bg1"/>
                </a:solidFill>
                <a:latin typeface="Microsoft JhengHei"/>
                <a:ea typeface="新細明體"/>
                <a:cs typeface="Calibri"/>
              </a:rPr>
              <a:t>備份</a:t>
            </a:r>
            <a:endParaRPr lang="en-US" altLang="zh-TW">
              <a:solidFill>
                <a:schemeClr val="bg1"/>
              </a:solidFill>
              <a:latin typeface="Microsoft JhengHei"/>
              <a:ea typeface="新細明體"/>
              <a:cs typeface="Calibri"/>
            </a:endParaRPr>
          </a:p>
        </p:txBody>
      </p:sp>
      <p:sp>
        <p:nvSpPr>
          <p:cNvPr id="36" name="文字方塊 15">
            <a:extLst>
              <a:ext uri="{FF2B5EF4-FFF2-40B4-BE49-F238E27FC236}">
                <a16:creationId xmlns:a16="http://schemas.microsoft.com/office/drawing/2014/main" id="{369F36AE-6E44-DAB2-51D8-E9691DDD4FD2}"/>
              </a:ext>
            </a:extLst>
          </p:cNvPr>
          <p:cNvSpPr txBox="1"/>
          <p:nvPr/>
        </p:nvSpPr>
        <p:spPr>
          <a:xfrm>
            <a:off x="8459484" y="5124008"/>
            <a:ext cx="204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>
                <a:solidFill>
                  <a:schemeClr val="bg1"/>
                </a:solidFill>
              </a:rPr>
              <a:t>QNAP NAS</a:t>
            </a:r>
            <a:endParaRPr lang="zh-TW" altLang="en-US">
              <a:solidFill>
                <a:schemeClr val="bg1"/>
              </a:solidFill>
            </a:endParaRPr>
          </a:p>
        </p:txBody>
      </p:sp>
      <p:pic>
        <p:nvPicPr>
          <p:cNvPr id="37" name="圖片 36" descr="一張含有 電子產品, 駕駛, 電腦 的圖片&#10;&#10;自動產生的描述">
            <a:extLst>
              <a:ext uri="{FF2B5EF4-FFF2-40B4-BE49-F238E27FC236}">
                <a16:creationId xmlns:a16="http://schemas.microsoft.com/office/drawing/2014/main" id="{7200B926-07E1-80BC-812B-2465385305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849" y="3689335"/>
            <a:ext cx="2700838" cy="1690515"/>
          </a:xfrm>
          <a:prstGeom prst="rect">
            <a:avLst/>
          </a:prstGeom>
          <a:ln>
            <a:noFill/>
          </a:ln>
          <a:effectLst>
            <a:outerShdw blurRad="495300" dist="2794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9204C437-3925-1FF4-EC86-CBD9AAA1F7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389" y="3469189"/>
            <a:ext cx="686645" cy="686645"/>
          </a:xfrm>
          <a:prstGeom prst="rect">
            <a:avLst/>
          </a:prstGeom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9C5B20F9-AC84-1CE8-3D73-AB46BD6276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22" y="3287422"/>
            <a:ext cx="723958" cy="72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4948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 descr="一張含有 標誌, 時鐘, 儀錶, 街道 的圖片&#10;&#10;自動產生的描述">
            <a:extLst>
              <a:ext uri="{FF2B5EF4-FFF2-40B4-BE49-F238E27FC236}">
                <a16:creationId xmlns:a16="http://schemas.microsoft.com/office/drawing/2014/main" id="{F1F79EA1-1209-324B-BD43-34B2012FB4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332" y="3482025"/>
            <a:ext cx="1200000" cy="1200000"/>
          </a:xfrm>
          <a:prstGeom prst="roundRect">
            <a:avLst>
              <a:gd name="adj" fmla="val 10475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4000">
                <a:schemeClr val="bg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431800" dist="368300" dir="5760000" sx="106000" sy="106000" algn="tl" rotWithShape="0">
              <a:prstClr val="black">
                <a:alpha val="34000"/>
              </a:prstClr>
            </a:outerShdw>
          </a:effectLst>
        </p:spPr>
      </p:pic>
      <p:pic>
        <p:nvPicPr>
          <p:cNvPr id="5" name="圖片 4" descr="Cinema28_512.png">
            <a:extLst>
              <a:ext uri="{FF2B5EF4-FFF2-40B4-BE49-F238E27FC236}">
                <a16:creationId xmlns:a16="http://schemas.microsoft.com/office/drawing/2014/main" id="{EDCBDE68-4770-1E4F-A12B-DD205021F0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297" y="5110268"/>
            <a:ext cx="1200000" cy="1200000"/>
          </a:xfrm>
          <a:prstGeom prst="rect">
            <a:avLst/>
          </a:prstGeom>
          <a:effectLst>
            <a:outerShdw blurRad="431800" dist="368300" dir="5760000" sx="106000" sy="106000" algn="tl" rotWithShape="0">
              <a:prstClr val="black">
                <a:alpha val="34000"/>
              </a:prstClr>
            </a:outerShdw>
          </a:effectLst>
        </p:spPr>
      </p:pic>
      <p:sp>
        <p:nvSpPr>
          <p:cNvPr id="6" name="TextBox 16">
            <a:extLst>
              <a:ext uri="{FF2B5EF4-FFF2-40B4-BE49-F238E27FC236}">
                <a16:creationId xmlns:a16="http://schemas.microsoft.com/office/drawing/2014/main" id="{BE61B41B-C17F-3A4E-BF4B-C8DDF5AFB85F}"/>
              </a:ext>
            </a:extLst>
          </p:cNvPr>
          <p:cNvSpPr txBox="1"/>
          <p:nvPr/>
        </p:nvSpPr>
        <p:spPr>
          <a:xfrm>
            <a:off x="7560262" y="2176600"/>
            <a:ext cx="3737452" cy="4205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altLang="zh-TW" sz="2133" b="1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Plex Server </a:t>
            </a:r>
            <a:r>
              <a:rPr lang="zh-CN" altLang="en-US" sz="2133" b="1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影音串流與轉檔</a:t>
            </a:r>
            <a:endParaRPr lang="en-US" altLang="en-US" sz="2133" b="1" ker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4F99A8CB-6BC8-814F-B1E0-2375EC32FA8D}"/>
              </a:ext>
            </a:extLst>
          </p:cNvPr>
          <p:cNvSpPr txBox="1"/>
          <p:nvPr/>
        </p:nvSpPr>
        <p:spPr>
          <a:xfrm>
            <a:off x="1980797" y="5301594"/>
            <a:ext cx="3737452" cy="8361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>
              <a:lnSpc>
                <a:spcPts val="2933"/>
              </a:lnSpc>
              <a:buClr>
                <a:srgbClr val="000000"/>
              </a:buClr>
            </a:pPr>
            <a:r>
              <a:rPr lang="zh-CN" altLang="en-US" sz="2133" b="1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使用 </a:t>
            </a:r>
            <a:r>
              <a:rPr lang="en-US" altLang="zh-CN" sz="2133" b="1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Cinema28 </a:t>
            </a:r>
            <a:r>
              <a:rPr lang="zh-CN" altLang="en-US" sz="2133" b="1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串流多媒體至各會議室的影音播放裝置</a:t>
            </a:r>
            <a:endParaRPr lang="en-US" altLang="en-US" sz="2133" b="1" ker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AFB9DF32-8548-4D48-A48B-45277B532DC1}"/>
              </a:ext>
            </a:extLst>
          </p:cNvPr>
          <p:cNvSpPr txBox="1"/>
          <p:nvPr/>
        </p:nvSpPr>
        <p:spPr>
          <a:xfrm>
            <a:off x="1980796" y="2270737"/>
            <a:ext cx="3749744" cy="42056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133" b="1" kern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QuMagie</a:t>
            </a:r>
            <a:r>
              <a:rPr lang="en-US" sz="2133" b="1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AI </a:t>
            </a:r>
            <a:r>
              <a:rPr lang="en-US" sz="2133" b="1" kern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相簿與相片分類</a:t>
            </a:r>
            <a:endParaRPr lang="en-US" sz="2133" b="1" ker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pic>
        <p:nvPicPr>
          <p:cNvPr id="12" name="Shape 328">
            <a:extLst>
              <a:ext uri="{FF2B5EF4-FFF2-40B4-BE49-F238E27FC236}">
                <a16:creationId xmlns:a16="http://schemas.microsoft.com/office/drawing/2014/main" id="{0ABDEA6E-FFA2-1042-B82C-ABB12D1FD8BE}"/>
              </a:ext>
            </a:extLst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8869" y="1827212"/>
            <a:ext cx="1200000" cy="1200000"/>
          </a:xfrm>
          <a:prstGeom prst="rect">
            <a:avLst/>
          </a:prstGeom>
          <a:noFill/>
          <a:ln>
            <a:noFill/>
          </a:ln>
          <a:effectLst>
            <a:outerShdw blurRad="431800" dist="368300" dir="5760000" sx="106000" sy="106000" algn="tl" rotWithShape="0">
              <a:prstClr val="black">
                <a:alpha val="34000"/>
              </a:prstClr>
            </a:outerShdw>
          </a:effectLst>
        </p:spPr>
      </p:pic>
      <p:sp>
        <p:nvSpPr>
          <p:cNvPr id="14" name="TextBox 11">
            <a:extLst>
              <a:ext uri="{FF2B5EF4-FFF2-40B4-BE49-F238E27FC236}">
                <a16:creationId xmlns:a16="http://schemas.microsoft.com/office/drawing/2014/main" id="{E0A7F077-8E23-CD48-B53E-F1554CBE639C}"/>
              </a:ext>
            </a:extLst>
          </p:cNvPr>
          <p:cNvSpPr txBox="1"/>
          <p:nvPr/>
        </p:nvSpPr>
        <p:spPr>
          <a:xfrm>
            <a:off x="1969120" y="3693671"/>
            <a:ext cx="3671198" cy="83612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1219170">
              <a:lnSpc>
                <a:spcPts val="2933"/>
              </a:lnSpc>
              <a:buClr>
                <a:srgbClr val="000000"/>
              </a:buClr>
            </a:pPr>
            <a:r>
              <a:rPr lang="en-US" altLang="zh-TW" sz="2133" b="1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CAYIN </a:t>
            </a:r>
            <a:r>
              <a:rPr lang="en-US" altLang="zh-TW" sz="2133" b="1" kern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MediaSign</a:t>
            </a:r>
            <a:r>
              <a:rPr lang="en-US" altLang="zh-TW" sz="2133" b="1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Player</a:t>
            </a:r>
          </a:p>
          <a:p>
            <a:pPr defTabSz="1219170">
              <a:lnSpc>
                <a:spcPts val="2933"/>
              </a:lnSpc>
              <a:buClr>
                <a:srgbClr val="000000"/>
              </a:buClr>
            </a:pPr>
            <a:r>
              <a:rPr lang="en-US" altLang="zh-TW" sz="2133" b="1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HEVC (H.265) </a:t>
            </a:r>
            <a:r>
              <a:rPr lang="zh-TW" altLang="en-US" sz="2133" b="1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即時轉檔播放</a:t>
            </a:r>
            <a:endParaRPr lang="en-US" sz="2133" b="1" ker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pic>
        <p:nvPicPr>
          <p:cNvPr id="21" name="圖形 20">
            <a:extLst>
              <a:ext uri="{FF2B5EF4-FFF2-40B4-BE49-F238E27FC236}">
                <a16:creationId xmlns:a16="http://schemas.microsoft.com/office/drawing/2014/main" id="{1760FD05-5EAD-4B68-8A4D-88D7C32162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52412" y="4826975"/>
            <a:ext cx="2336010" cy="1942062"/>
          </a:xfrm>
          <a:prstGeom prst="rect">
            <a:avLst/>
          </a:prstGeom>
          <a:effectLst>
            <a:outerShdw blurRad="304800" dist="114300" dir="4320000" algn="tl" rotWithShape="0">
              <a:prstClr val="black">
                <a:alpha val="19000"/>
              </a:prstClr>
            </a:outerShdw>
          </a:effectLst>
        </p:spPr>
      </p:pic>
      <p:pic>
        <p:nvPicPr>
          <p:cNvPr id="17" name="圖片 14" descr="一張含有 向量圖形 的圖片&#10;&#10;描述是以高可信度產生">
            <a:extLst>
              <a:ext uri="{FF2B5EF4-FFF2-40B4-BE49-F238E27FC236}">
                <a16:creationId xmlns:a16="http://schemas.microsoft.com/office/drawing/2014/main" id="{693D361E-FD8B-8040-B727-28B8BD1364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93" y="1839631"/>
            <a:ext cx="1265012" cy="1265012"/>
          </a:xfrm>
          <a:prstGeom prst="rect">
            <a:avLst/>
          </a:prstGeom>
          <a:effectLst>
            <a:outerShdw blurRad="431800" dist="368300" dir="5760000" sx="106000" sy="106000" algn="tl" rotWithShape="0">
              <a:prstClr val="black">
                <a:alpha val="34000"/>
              </a:prstClr>
            </a:outerShdw>
          </a:effectLst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61ED84A7-5B9A-1F1E-9ED4-0F64DB976718}"/>
              </a:ext>
            </a:extLst>
          </p:cNvPr>
          <p:cNvSpPr txBox="1">
            <a:spLocks/>
          </p:cNvSpPr>
          <p:nvPr/>
        </p:nvSpPr>
        <p:spPr>
          <a:xfrm>
            <a:off x="0" y="254329"/>
            <a:ext cx="12191999" cy="1379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5100"/>
              </a:lnSpc>
            </a:pPr>
            <a:r>
              <a:rPr lang="zh-TW" altLang="en-US" b="1">
                <a:solidFill>
                  <a:srgbClr val="E1BA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強勁效能打造高效能多媒體影音播放與串流平台</a:t>
            </a:r>
          </a:p>
        </p:txBody>
      </p:sp>
      <p:pic>
        <p:nvPicPr>
          <p:cNvPr id="2" name="圖片 1" descr="一張含有 圖形, 字型, 圓形, 印刷術 的圖片&#10;&#10;自動產生的描述">
            <a:extLst>
              <a:ext uri="{FF2B5EF4-FFF2-40B4-BE49-F238E27FC236}">
                <a16:creationId xmlns:a16="http://schemas.microsoft.com/office/drawing/2014/main" id="{8339F350-050C-2DE8-2641-68BBBC0ADB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42156" y="3936700"/>
            <a:ext cx="1208050" cy="360558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0C927FC8-D8AC-B7D5-918D-9A9C48872678}"/>
              </a:ext>
            </a:extLst>
          </p:cNvPr>
          <p:cNvSpPr txBox="1"/>
          <p:nvPr/>
        </p:nvSpPr>
        <p:spPr>
          <a:xfrm>
            <a:off x="7558668" y="3692912"/>
            <a:ext cx="34798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solidFill>
                  <a:schemeClr val="bg1"/>
                </a:solidFill>
                <a:latin typeface="Microsoft JhengHei"/>
                <a:ea typeface="Microsoft JhengHei"/>
                <a:cs typeface="Roboto"/>
              </a:rPr>
              <a:t>可管理儲存在</a:t>
            </a:r>
            <a:r>
              <a:rPr lang="en-US" altLang="zh-TW" b="1" dirty="0">
                <a:solidFill>
                  <a:schemeClr val="bg1"/>
                </a:solidFill>
                <a:latin typeface="Microsoft JhengHei"/>
                <a:ea typeface="Roboto"/>
                <a:cs typeface="Roboto"/>
              </a:rPr>
              <a:t> NAS </a:t>
            </a:r>
            <a:r>
              <a:rPr lang="zh-TW" altLang="en-US" b="1">
                <a:solidFill>
                  <a:schemeClr val="bg1"/>
                </a:solidFill>
                <a:latin typeface="Microsoft JhengHei"/>
                <a:ea typeface="Microsoft JhengHei"/>
                <a:cs typeface="Roboto"/>
              </a:rPr>
              <a:t>上的整個音樂庫，並將其整合到</a:t>
            </a:r>
            <a:r>
              <a:rPr lang="en-US" altLang="zh-TW" b="1" dirty="0">
                <a:solidFill>
                  <a:schemeClr val="bg1"/>
                </a:solidFill>
                <a:latin typeface="Microsoft JhengHei"/>
                <a:ea typeface="Roboto"/>
                <a:cs typeface="Roboto"/>
              </a:rPr>
              <a:t> Roon </a:t>
            </a:r>
            <a:r>
              <a:rPr lang="zh-TW" altLang="en-US" b="1">
                <a:solidFill>
                  <a:schemeClr val="bg1"/>
                </a:solidFill>
                <a:latin typeface="Microsoft JhengHei"/>
                <a:ea typeface="Microsoft JhengHei"/>
                <a:cs typeface="Roboto"/>
              </a:rPr>
              <a:t>的互連數位資料庫中</a:t>
            </a:r>
            <a:endParaRPr lang="en-US" altLang="zh-TW" b="1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24409466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 descr="一張含有 文字 的圖片&#10;&#10;自動產生的描述">
            <a:extLst>
              <a:ext uri="{FF2B5EF4-FFF2-40B4-BE49-F238E27FC236}">
                <a16:creationId xmlns:a16="http://schemas.microsoft.com/office/drawing/2014/main" id="{C8281D61-7983-AFE3-07F5-20BA227F68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8487" y="3104657"/>
            <a:ext cx="7009491" cy="3448452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431800" dist="368300" dir="5760000" algn="tr" rotWithShape="0">
              <a:srgbClr val="09000C">
                <a:alpha val="34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17" name="文字方塊 2">
            <a:extLst>
              <a:ext uri="{FF2B5EF4-FFF2-40B4-BE49-F238E27FC236}">
                <a16:creationId xmlns:a16="http://schemas.microsoft.com/office/drawing/2014/main" id="{828C764C-8578-4274-12CE-67A7B6F4A200}"/>
              </a:ext>
            </a:extLst>
          </p:cNvPr>
          <p:cNvSpPr txBox="1"/>
          <p:nvPr/>
        </p:nvSpPr>
        <p:spPr>
          <a:xfrm>
            <a:off x="267957" y="1570212"/>
            <a:ext cx="11385497" cy="117262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-US" altLang="zh-TW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TBS-h574TX </a:t>
            </a:r>
            <a:r>
              <a:rPr lang="zh-TW" altLang="en-US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支援快照 </a:t>
            </a:r>
            <a:r>
              <a:rPr lang="en-US" altLang="zh-TW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(Snapshot) </a:t>
            </a:r>
            <a:r>
              <a:rPr lang="zh-TW" altLang="en-US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功能，就像照相般，可將任一時間點的系統狀態與資料記錄下來作為將來還原的備份，且比傳統備份使用更少的儲存空間。當資料毀損或電腦受到加密勒索軟體威脅，即可利用快照檔案迅速還原，確保重要資料萬無一失。</a:t>
            </a:r>
            <a:r>
              <a:rPr lang="zh-TW" altLang="en-US" u="sng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QTS 最多 1,024 份快照、QuTS hero 最多 65,536 份快照</a:t>
            </a:r>
            <a:endParaRPr lang="zh-TW" altLang="en-US" u="sng">
              <a:solidFill>
                <a:schemeClr val="bg1"/>
              </a:solidFill>
              <a:latin typeface="微軟正黑體"/>
              <a:ea typeface="微軟正黑體"/>
              <a:cs typeface="+mn-ea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735DF544-E006-E8BC-E039-5845EDB840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495287" y="5346751"/>
            <a:ext cx="1306512" cy="1306512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431800" dist="368300" dir="5760000" algn="tr" rotWithShape="0">
              <a:srgbClr val="09000C">
                <a:alpha val="34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19" name="文字方塊 4">
            <a:extLst>
              <a:ext uri="{FF2B5EF4-FFF2-40B4-BE49-F238E27FC236}">
                <a16:creationId xmlns:a16="http://schemas.microsoft.com/office/drawing/2014/main" id="{C4FABD84-43D1-5931-5A78-F20D4D1870AB}"/>
              </a:ext>
            </a:extLst>
          </p:cNvPr>
          <p:cNvSpPr txBox="1"/>
          <p:nvPr/>
        </p:nvSpPr>
        <p:spPr>
          <a:xfrm>
            <a:off x="263616" y="3131271"/>
            <a:ext cx="4305812" cy="527260"/>
          </a:xfrm>
          <a:prstGeom prst="rect">
            <a:avLst/>
          </a:prstGeom>
          <a:gradFill>
            <a:gsLst>
              <a:gs pos="8000">
                <a:srgbClr val="C00000"/>
              </a:gs>
              <a:gs pos="100000">
                <a:srgbClr val="FE4F00"/>
              </a:gs>
            </a:gsLst>
            <a:lin ang="0" scaled="0"/>
          </a:gra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-US" altLang="zh-TW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3</a:t>
            </a:r>
            <a:r>
              <a:rPr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步驟對抗加密勒索軟體威脅</a:t>
            </a:r>
          </a:p>
        </p:txBody>
      </p:sp>
      <p:sp>
        <p:nvSpPr>
          <p:cNvPr id="20" name="文字方塊 5">
            <a:extLst>
              <a:ext uri="{FF2B5EF4-FFF2-40B4-BE49-F238E27FC236}">
                <a16:creationId xmlns:a16="http://schemas.microsoft.com/office/drawing/2014/main" id="{02F51D8D-F31D-8F49-597A-98180C2FA50F}"/>
              </a:ext>
            </a:extLst>
          </p:cNvPr>
          <p:cNvSpPr txBox="1"/>
          <p:nvPr/>
        </p:nvSpPr>
        <p:spPr>
          <a:xfrm>
            <a:off x="263616" y="3716969"/>
            <a:ext cx="4223608" cy="237667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  <a:spcBef>
                <a:spcPts val="600"/>
              </a:spcBef>
            </a:pPr>
            <a:r>
              <a:rPr lang="en-US" altLang="zh-TW" b="1">
                <a:solidFill>
                  <a:srgbClr val="FE4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Step 1 </a:t>
            </a:r>
            <a:br>
              <a:rPr lang="en-US" altLang="zh-TW" b="1">
                <a:solidFill>
                  <a:srgbClr val="FE4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</a:b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定期更新，並使用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Malware Remover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防範惡意軟體</a:t>
            </a:r>
            <a:endParaRPr lang="en-US" altLang="zh-TW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</a:endParaRPr>
          </a:p>
          <a:p>
            <a:pPr>
              <a:lnSpc>
                <a:spcPts val="2400"/>
              </a:lnSpc>
              <a:spcBef>
                <a:spcPts val="600"/>
              </a:spcBef>
            </a:pPr>
            <a:r>
              <a:rPr lang="en-US" altLang="zh-TW" b="1">
                <a:solidFill>
                  <a:srgbClr val="FE4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Step 2</a:t>
            </a:r>
            <a:br>
              <a:rPr lang="en-US" altLang="zh-TW" b="1">
                <a:solidFill>
                  <a:srgbClr val="FE4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</a:b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備份電腦資料至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NAS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，並建立快照</a:t>
            </a:r>
            <a:endParaRPr lang="en-US" altLang="zh-TW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</a:endParaRPr>
          </a:p>
          <a:p>
            <a:pPr>
              <a:lnSpc>
                <a:spcPts val="2400"/>
              </a:lnSpc>
              <a:spcBef>
                <a:spcPts val="600"/>
              </a:spcBef>
            </a:pPr>
            <a:r>
              <a:rPr lang="en-US" altLang="zh-TW" b="1">
                <a:solidFill>
                  <a:srgbClr val="FE4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Step 3</a:t>
            </a:r>
            <a:br>
              <a:rPr lang="en-US" altLang="zh-TW" b="1">
                <a:solidFill>
                  <a:srgbClr val="FE4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</a:b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將快照檔案再備份至另一台 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QNAP NAS</a:t>
            </a:r>
            <a:endParaRPr lang="zh-TW" alt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3621A696-9427-AACC-D6EE-EB34E3DFF950}"/>
              </a:ext>
            </a:extLst>
          </p:cNvPr>
          <p:cNvSpPr txBox="1">
            <a:spLocks/>
          </p:cNvSpPr>
          <p:nvPr/>
        </p:nvSpPr>
        <p:spPr>
          <a:xfrm>
            <a:off x="0" y="387437"/>
            <a:ext cx="12192000" cy="1087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zh-TW" altLang="en-US" b="1">
                <a:solidFill>
                  <a:srgbClr val="E1BA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多版本快照助您對抗加密勒索軟體威脅</a:t>
            </a:r>
          </a:p>
        </p:txBody>
      </p:sp>
    </p:spTree>
    <p:extLst>
      <p:ext uri="{BB962C8B-B14F-4D97-AF65-F5344CB8AC3E}">
        <p14:creationId xmlns:p14="http://schemas.microsoft.com/office/powerpoint/2010/main" val="3937063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圓角 7">
            <a:extLst>
              <a:ext uri="{FF2B5EF4-FFF2-40B4-BE49-F238E27FC236}">
                <a16:creationId xmlns:a16="http://schemas.microsoft.com/office/drawing/2014/main" id="{9245140A-209A-F2EE-870A-B68F28546E02}"/>
              </a:ext>
            </a:extLst>
          </p:cNvPr>
          <p:cNvSpPr/>
          <p:nvPr/>
        </p:nvSpPr>
        <p:spPr>
          <a:xfrm>
            <a:off x="-555036" y="1812050"/>
            <a:ext cx="3030072" cy="2977953"/>
          </a:xfrm>
          <a:prstGeom prst="roundRect">
            <a:avLst>
              <a:gd name="adj" fmla="val 50000"/>
            </a:avLst>
          </a:prstGeom>
          <a:solidFill>
            <a:schemeClr val="dk1">
              <a:alpha val="28000"/>
            </a:schemeClr>
          </a:solidFill>
          <a:effectLst>
            <a:softEdge rad="635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89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4D5A0F03-8929-DBEC-FE4E-278EF26EE248}"/>
              </a:ext>
            </a:extLst>
          </p:cNvPr>
          <p:cNvSpPr txBox="1"/>
          <p:nvPr/>
        </p:nvSpPr>
        <p:spPr>
          <a:xfrm>
            <a:off x="7595392" y="1538135"/>
            <a:ext cx="4149366" cy="12883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000" b="1">
                <a:solidFill>
                  <a:srgbClr val="E9C27B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Malware Remover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定時掃描您的 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、檢查並下載最新惡意軟體定義檔。當受到攻擊時，可即時排除受感染的檔案，協助提升 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 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資安防護層級。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7839BFED-B424-0083-F277-D75C084FF752}"/>
              </a:ext>
            </a:extLst>
          </p:cNvPr>
          <p:cNvSpPr txBox="1"/>
          <p:nvPr/>
        </p:nvSpPr>
        <p:spPr>
          <a:xfrm>
            <a:off x="1746280" y="1538135"/>
            <a:ext cx="4355796" cy="12883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000" b="1">
                <a:solidFill>
                  <a:srgbClr val="E9C27B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QuFirewall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保護你的NAS免於外部攻擊。你可以自行設定規則，包括指定來源地區，指定服務連接阜, 來源IP位置等，允許或拒絕透過網路存取NAS。</a:t>
            </a:r>
            <a:endParaRPr lang="zh-TW" sz="1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6" name="圖片 2">
            <a:extLst>
              <a:ext uri="{FF2B5EF4-FFF2-40B4-BE49-F238E27FC236}">
                <a16:creationId xmlns:a16="http://schemas.microsoft.com/office/drawing/2014/main" id="{DDC4DEE2-8D5C-5819-38E4-2EE0CC721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2733" y="3189624"/>
            <a:ext cx="5051870" cy="3194287"/>
          </a:xfrm>
          <a:prstGeom prst="rect">
            <a:avLst/>
          </a:prstGeom>
        </p:spPr>
      </p:pic>
      <p:pic>
        <p:nvPicPr>
          <p:cNvPr id="17" name="圖片 3">
            <a:extLst>
              <a:ext uri="{FF2B5EF4-FFF2-40B4-BE49-F238E27FC236}">
                <a16:creationId xmlns:a16="http://schemas.microsoft.com/office/drawing/2014/main" id="{AF1071DE-70A2-A074-30E9-D065B5D963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7094"/>
          <a:stretch/>
        </p:blipFill>
        <p:spPr>
          <a:xfrm>
            <a:off x="773587" y="3189622"/>
            <a:ext cx="4907789" cy="3194289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4AFFCD74-91E8-73A1-A729-1F75EFAA38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5280" y="1690366"/>
            <a:ext cx="1101395" cy="11013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6D5C1267-A2F3-1BD7-B173-F26DEA2147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500" y="1690366"/>
            <a:ext cx="1102129" cy="11013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A6278FB-E352-78C4-6FD0-B318FE12C4EB}"/>
              </a:ext>
            </a:extLst>
          </p:cNvPr>
          <p:cNvSpPr txBox="1">
            <a:spLocks/>
          </p:cNvSpPr>
          <p:nvPr/>
        </p:nvSpPr>
        <p:spPr>
          <a:xfrm>
            <a:off x="0" y="387437"/>
            <a:ext cx="12192000" cy="1087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zh-TW" altLang="en-US" b="1">
                <a:solidFill>
                  <a:srgbClr val="E1BA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全方位 </a:t>
            </a:r>
            <a:r>
              <a:rPr kumimoji="1" lang="en-US" altLang="zh-TW" b="1">
                <a:solidFill>
                  <a:srgbClr val="E1BA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NAS </a:t>
            </a:r>
            <a:r>
              <a:rPr kumimoji="1" lang="zh-TW" altLang="en-US" b="1">
                <a:solidFill>
                  <a:srgbClr val="E1BA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資安防護</a:t>
            </a:r>
          </a:p>
        </p:txBody>
      </p:sp>
    </p:spTree>
    <p:extLst>
      <p:ext uri="{BB962C8B-B14F-4D97-AF65-F5344CB8AC3E}">
        <p14:creationId xmlns:p14="http://schemas.microsoft.com/office/powerpoint/2010/main" val="38471099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>
            <a:extLst>
              <a:ext uri="{FF2B5EF4-FFF2-40B4-BE49-F238E27FC236}">
                <a16:creationId xmlns:a16="http://schemas.microsoft.com/office/drawing/2014/main" id="{CDEAB60E-5201-696A-ED72-0E091ABC7EAC}"/>
              </a:ext>
            </a:extLst>
          </p:cNvPr>
          <p:cNvSpPr txBox="1"/>
          <p:nvPr/>
        </p:nvSpPr>
        <p:spPr>
          <a:xfrm>
            <a:off x="729360" y="1976254"/>
            <a:ext cx="4645549" cy="283257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" altLang="zh-TW" dirty="0">
                <a:solidFill>
                  <a:schemeClr val="bg1"/>
                </a:solidFill>
                <a:latin typeface="Microsoft JhengHei"/>
                <a:ea typeface="新細明體"/>
                <a:cs typeface="+mn-ea"/>
                <a:sym typeface="+mn-lt"/>
              </a:rPr>
              <a:t>T</a:t>
            </a:r>
            <a:r>
              <a:rPr lang="en-US" altLang="zh-TW" dirty="0">
                <a:solidFill>
                  <a:schemeClr val="bg1"/>
                </a:solidFill>
                <a:latin typeface="Microsoft JhengHei"/>
                <a:ea typeface="新細明體"/>
                <a:cs typeface="+mn-ea"/>
                <a:sym typeface="+mn-lt"/>
              </a:rPr>
              <a:t>B</a:t>
            </a:r>
            <a:r>
              <a:rPr lang="en" altLang="zh-TW" dirty="0">
                <a:solidFill>
                  <a:schemeClr val="bg1"/>
                </a:solidFill>
                <a:latin typeface="Microsoft JhengHei"/>
                <a:ea typeface="新細明體"/>
                <a:cs typeface="+mn-ea"/>
                <a:sym typeface="+mn-lt"/>
              </a:rPr>
              <a:t>S-h574TX</a:t>
            </a:r>
            <a:r>
              <a:rPr lang="en" altLang="zh-TW" dirty="0">
                <a:solidFill>
                  <a:schemeClr val="bg1"/>
                </a:solidFill>
                <a:latin typeface="新細明體"/>
                <a:ea typeface="新細明體"/>
                <a:cs typeface="+mn-ea"/>
                <a:sym typeface="+mn-lt"/>
              </a:rPr>
              <a:t>  享</a:t>
            </a:r>
            <a:r>
              <a:rPr kumimoji="0" lang="zh-TW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+mn-ea"/>
                <a:sym typeface="+mn-lt"/>
              </a:rPr>
              <a:t>有</a:t>
            </a:r>
            <a:r>
              <a:rPr kumimoji="0" lang="en-US" altLang="zh-TW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新細明體"/>
                <a:cs typeface="+mn-ea"/>
                <a:sym typeface="+mn-lt"/>
              </a:rPr>
              <a:t> </a:t>
            </a:r>
            <a:r>
              <a:rPr kumimoji="0" lang="en-US" altLang="zh-TW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新細明體"/>
                <a:cs typeface="+mn-ea"/>
                <a:sym typeface="+mn-lt"/>
              </a:rPr>
              <a:t>3 </a:t>
            </a:r>
            <a:r>
              <a:rPr kumimoji="0" lang="zh-TW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+mn-ea"/>
                <a:sym typeface="+mn-lt"/>
              </a:rPr>
              <a:t>年</a:t>
            </a:r>
            <a:r>
              <a:rPr kumimoji="0" lang="zh-TW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+mn-ea"/>
                <a:sym typeface="+mn-lt"/>
              </a:rPr>
              <a:t>的免費產品硬體保固。</a:t>
            </a:r>
            <a:r>
              <a:rPr kumimoji="0" lang="en" altLang="zh-TW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新細明體"/>
                <a:cs typeface="+mn-ea"/>
                <a:sym typeface="+mn-lt"/>
              </a:rPr>
              <a:t>QNAP </a:t>
            </a:r>
            <a:r>
              <a:rPr kumimoji="0" lang="zh-TW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+mn-ea"/>
                <a:sym typeface="+mn-lt"/>
              </a:rPr>
              <a:t>提供如此尊榮的保固服務，協助您的企業組織持續運作，提供不中斷的服務給予您的客戶。如果需要更長的保固期，您可以購買 </a:t>
            </a:r>
            <a:r>
              <a:rPr kumimoji="0" lang="en-US" altLang="zh-TW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新細明體"/>
                <a:cs typeface="+mn-ea"/>
                <a:sym typeface="+mn-lt"/>
              </a:rPr>
              <a:t>QNAP </a:t>
            </a:r>
            <a:r>
              <a:rPr kumimoji="0" lang="zh-TW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+mn-ea"/>
                <a:sym typeface="+mn-lt"/>
              </a:rPr>
              <a:t>延長保固服務方案</a:t>
            </a:r>
            <a:r>
              <a:rPr kumimoji="0" lang="en-US" altLang="zh-TW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新細明體"/>
                <a:cs typeface="+mn-ea"/>
                <a:sym typeface="+mn-lt"/>
              </a:rPr>
              <a:t> (</a:t>
            </a:r>
            <a:r>
              <a:rPr kumimoji="0" lang="zh-TW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+mn-ea"/>
                <a:sym typeface="+mn-lt"/>
              </a:rPr>
              <a:t>額外 </a:t>
            </a:r>
            <a:r>
              <a:rPr kumimoji="0" lang="en-US" altLang="zh-TW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新細明體"/>
                <a:cs typeface="+mn-ea"/>
                <a:sym typeface="+mn-lt"/>
              </a:rPr>
              <a:t>2 </a:t>
            </a:r>
            <a:r>
              <a:rPr kumimoji="0" lang="zh-TW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+mn-ea"/>
                <a:sym typeface="+mn-lt"/>
              </a:rPr>
              <a:t>年延長保固</a:t>
            </a:r>
            <a:r>
              <a:rPr kumimoji="0" lang="en-TW" altLang="zh-TW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新細明體"/>
                <a:cs typeface="+mn-ea"/>
                <a:sym typeface="+mn-lt"/>
              </a:rPr>
              <a:t>)</a:t>
            </a:r>
            <a:r>
              <a:rPr kumimoji="0" lang="zh-TW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+mn-ea"/>
                <a:sym typeface="+mn-lt"/>
              </a:rPr>
              <a:t>，享有最高 </a:t>
            </a:r>
            <a:r>
              <a:rPr kumimoji="0" lang="en-US" altLang="zh-TW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新細明體"/>
                <a:cs typeface="+mn-ea"/>
                <a:sym typeface="+mn-lt"/>
              </a:rPr>
              <a:t>5 </a:t>
            </a:r>
            <a:r>
              <a:rPr kumimoji="0" lang="zh-TW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+mn-ea"/>
                <a:sym typeface="+mn-lt"/>
              </a:rPr>
              <a:t>年的產品保固期限與超值保障。</a:t>
            </a:r>
            <a:r>
              <a:rPr lang="zh-TW" sz="1200" dirty="0">
                <a:solidFill>
                  <a:srgbClr val="212121"/>
                </a:solidFill>
                <a:ea typeface="+mn-lt"/>
                <a:cs typeface="+mn-lt"/>
                <a:sym typeface="+mn-lt"/>
              </a:rPr>
              <a:t>僅能作為獨立的儲存池或磁碟區，無法與 NAS 主機的儲存池或磁碟區合併使用</a:t>
            </a:r>
            <a:endParaRPr lang="zh-TW" altLang="en-US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JhengHei"/>
              <a:ea typeface="Microsoft JhengHei"/>
              <a:cs typeface="+mn-ea"/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CDA0D25F-CCB6-BAC5-8231-A0EBCD49B7DC}"/>
              </a:ext>
            </a:extLst>
          </p:cNvPr>
          <p:cNvGrpSpPr>
            <a:grpSpLocks noChangeAspect="1"/>
          </p:cNvGrpSpPr>
          <p:nvPr/>
        </p:nvGrpSpPr>
        <p:grpSpPr>
          <a:xfrm>
            <a:off x="6128735" y="1756214"/>
            <a:ext cx="5399847" cy="4926175"/>
            <a:chOff x="1654630" y="1550126"/>
            <a:chExt cx="2233748" cy="2037805"/>
          </a:xfr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E4A595C8-13D6-0339-4C06-8E49F4269B01}"/>
                </a:ext>
              </a:extLst>
            </p:cNvPr>
            <p:cNvSpPr/>
            <p:nvPr/>
          </p:nvSpPr>
          <p:spPr>
            <a:xfrm>
              <a:off x="1654630" y="1550126"/>
              <a:ext cx="2233748" cy="203780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pic>
          <p:nvPicPr>
            <p:cNvPr id="8" name="圖形 12">
              <a:extLst>
                <a:ext uri="{FF2B5EF4-FFF2-40B4-BE49-F238E27FC236}">
                  <a16:creationId xmlns:a16="http://schemas.microsoft.com/office/drawing/2014/main" id="{C61DE337-B6B3-EAA8-B156-4B7297E87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57843" y="1596124"/>
              <a:ext cx="2038686" cy="1832876"/>
            </a:xfrm>
            <a:prstGeom prst="rect">
              <a:avLst/>
            </a:prstGeom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98B45DAE-F002-4DA8-71A3-7CEEB1FF735F}"/>
              </a:ext>
            </a:extLst>
          </p:cNvPr>
          <p:cNvSpPr txBox="1">
            <a:spLocks/>
          </p:cNvSpPr>
          <p:nvPr/>
        </p:nvSpPr>
        <p:spPr>
          <a:xfrm>
            <a:off x="226031" y="408551"/>
            <a:ext cx="11832405" cy="1087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en-US" altLang="zh-TW" sz="4000" b="1">
                <a:solidFill>
                  <a:srgbClr val="E1BA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3 </a:t>
            </a:r>
            <a:r>
              <a:rPr kumimoji="1" lang="zh-TW" altLang="en-US" sz="4000" b="1">
                <a:solidFill>
                  <a:srgbClr val="E1BA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年標準保固，涵蓋硬體維修與支援服務</a:t>
            </a:r>
          </a:p>
        </p:txBody>
      </p:sp>
      <p:pic>
        <p:nvPicPr>
          <p:cNvPr id="5" name="圖片 4" descr="一張含有 電子產品, 駕駛, 電腦 的圖片&#10;&#10;自動產生的描述">
            <a:extLst>
              <a:ext uri="{FF2B5EF4-FFF2-40B4-BE49-F238E27FC236}">
                <a16:creationId xmlns:a16="http://schemas.microsoft.com/office/drawing/2014/main" id="{B7D2DF40-D3B1-F343-5340-A6EBE00BC4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824" y="5076758"/>
            <a:ext cx="2700838" cy="1690515"/>
          </a:xfrm>
          <a:prstGeom prst="rect">
            <a:avLst/>
          </a:prstGeom>
          <a:ln>
            <a:noFill/>
          </a:ln>
          <a:effectLst>
            <a:outerShdw blurRad="495300" dist="2794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B2A1477E-50FF-5AE7-C9A5-5BE45FDD6815}"/>
              </a:ext>
            </a:extLst>
          </p:cNvPr>
          <p:cNvSpPr txBox="1"/>
          <p:nvPr/>
        </p:nvSpPr>
        <p:spPr>
          <a:xfrm>
            <a:off x="776689" y="4742761"/>
            <a:ext cx="524953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200">
                <a:solidFill>
                  <a:schemeClr val="bg1"/>
                </a:solidFill>
                <a:latin typeface="微軟正黑體"/>
                <a:ea typeface="微軟正黑體"/>
                <a:cs typeface="+mn-ea"/>
              </a:rPr>
              <a:t>適用於 </a:t>
            </a:r>
            <a:r>
              <a:rPr lang="en-US" altLang="zh-TW" sz="1200">
                <a:solidFill>
                  <a:schemeClr val="bg1"/>
                </a:solidFill>
                <a:latin typeface="微軟正黑體"/>
                <a:ea typeface="微軟正黑體"/>
                <a:cs typeface="+mn-ea"/>
              </a:rPr>
              <a:t>TBS-h574TX</a:t>
            </a:r>
            <a:r>
              <a:rPr lang="zh-TW" altLang="en-US" sz="1200">
                <a:solidFill>
                  <a:schemeClr val="bg1"/>
                </a:solidFill>
                <a:latin typeface="微軟正黑體"/>
                <a:ea typeface="微軟正黑體"/>
                <a:cs typeface="+mn-ea"/>
              </a:rPr>
              <a:t> </a:t>
            </a:r>
            <a:r>
              <a:rPr lang="en-US" altLang="zh-TW" sz="1200">
                <a:solidFill>
                  <a:schemeClr val="bg1"/>
                </a:solidFill>
                <a:latin typeface="微軟正黑體"/>
                <a:ea typeface="微軟正黑體"/>
                <a:cs typeface="+mn-ea"/>
              </a:rPr>
              <a:t>: LW-NAS-GREY-2Y (</a:t>
            </a:r>
            <a:r>
              <a:rPr lang="zh-TW" altLang="en-US" sz="1200">
                <a:solidFill>
                  <a:schemeClr val="bg1"/>
                </a:solidFill>
                <a:latin typeface="微軟正黑體"/>
                <a:ea typeface="微軟正黑體"/>
                <a:cs typeface="+mn-ea"/>
              </a:rPr>
              <a:t>額外 </a:t>
            </a:r>
            <a:r>
              <a:rPr lang="en-US" altLang="zh-TW" sz="1200">
                <a:solidFill>
                  <a:schemeClr val="bg1"/>
                </a:solidFill>
                <a:latin typeface="微軟正黑體"/>
                <a:ea typeface="微軟正黑體"/>
                <a:cs typeface="+mn-ea"/>
              </a:rPr>
              <a:t>2 </a:t>
            </a:r>
            <a:r>
              <a:rPr lang="zh-TW" altLang="en-US" sz="1200">
                <a:solidFill>
                  <a:schemeClr val="bg1"/>
                </a:solidFill>
                <a:latin typeface="微軟正黑體"/>
                <a:ea typeface="微軟正黑體"/>
                <a:cs typeface="+mn-ea"/>
              </a:rPr>
              <a:t>年延長保固</a:t>
            </a:r>
            <a:r>
              <a:rPr lang="en-US" altLang="zh-TW" sz="1200">
                <a:solidFill>
                  <a:schemeClr val="bg1"/>
                </a:solidFill>
                <a:latin typeface="微軟正黑體"/>
                <a:ea typeface="微軟正黑體"/>
                <a:cs typeface="+mn-ea"/>
              </a:rPr>
              <a:t>), USD$ 199</a:t>
            </a:r>
            <a:endParaRPr lang="zh-TW" altLang="en-US" sz="12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442820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矩形: 圓角 133">
            <a:extLst>
              <a:ext uri="{FF2B5EF4-FFF2-40B4-BE49-F238E27FC236}">
                <a16:creationId xmlns:a16="http://schemas.microsoft.com/office/drawing/2014/main" id="{29C9B97A-E345-86ED-42A1-423B93A50A2B}"/>
              </a:ext>
            </a:extLst>
          </p:cNvPr>
          <p:cNvSpPr/>
          <p:nvPr/>
        </p:nvSpPr>
        <p:spPr>
          <a:xfrm>
            <a:off x="3987087" y="2417420"/>
            <a:ext cx="4470738" cy="2127459"/>
          </a:xfrm>
          <a:prstGeom prst="roundRect">
            <a:avLst>
              <a:gd name="adj" fmla="val 9951"/>
            </a:avLst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5" name="矩形: 圓角 134">
            <a:extLst>
              <a:ext uri="{FF2B5EF4-FFF2-40B4-BE49-F238E27FC236}">
                <a16:creationId xmlns:a16="http://schemas.microsoft.com/office/drawing/2014/main" id="{513D17BC-45C9-10A8-4770-BAB0E2EB7F98}"/>
              </a:ext>
            </a:extLst>
          </p:cNvPr>
          <p:cNvSpPr/>
          <p:nvPr/>
        </p:nvSpPr>
        <p:spPr>
          <a:xfrm>
            <a:off x="3982545" y="366911"/>
            <a:ext cx="4491622" cy="1867638"/>
          </a:xfrm>
          <a:prstGeom prst="roundRect">
            <a:avLst>
              <a:gd name="adj" fmla="val 8543"/>
            </a:avLst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6" name="矩形: 圓角 135">
            <a:extLst>
              <a:ext uri="{FF2B5EF4-FFF2-40B4-BE49-F238E27FC236}">
                <a16:creationId xmlns:a16="http://schemas.microsoft.com/office/drawing/2014/main" id="{0A861672-4B24-C884-349D-6E2AC36D66BA}"/>
              </a:ext>
            </a:extLst>
          </p:cNvPr>
          <p:cNvSpPr/>
          <p:nvPr/>
        </p:nvSpPr>
        <p:spPr>
          <a:xfrm>
            <a:off x="2292729" y="1498509"/>
            <a:ext cx="1565633" cy="3022341"/>
          </a:xfrm>
          <a:prstGeom prst="roundRect">
            <a:avLst>
              <a:gd name="adj" fmla="val 10241"/>
            </a:avLst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7" name="矩形: 圓角 136">
            <a:extLst>
              <a:ext uri="{FF2B5EF4-FFF2-40B4-BE49-F238E27FC236}">
                <a16:creationId xmlns:a16="http://schemas.microsoft.com/office/drawing/2014/main" id="{1E4AAA18-F1A7-5937-6EA1-27222E3975A1}"/>
              </a:ext>
            </a:extLst>
          </p:cNvPr>
          <p:cNvSpPr/>
          <p:nvPr/>
        </p:nvSpPr>
        <p:spPr>
          <a:xfrm>
            <a:off x="6474691" y="4691876"/>
            <a:ext cx="1983133" cy="1862145"/>
          </a:xfrm>
          <a:prstGeom prst="roundRect">
            <a:avLst>
              <a:gd name="adj" fmla="val 7620"/>
            </a:avLst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8" name="矩形: 圓角 137">
            <a:extLst>
              <a:ext uri="{FF2B5EF4-FFF2-40B4-BE49-F238E27FC236}">
                <a16:creationId xmlns:a16="http://schemas.microsoft.com/office/drawing/2014/main" id="{F6F2212B-D564-2299-9328-FB1BA12EA7A5}"/>
              </a:ext>
            </a:extLst>
          </p:cNvPr>
          <p:cNvSpPr/>
          <p:nvPr/>
        </p:nvSpPr>
        <p:spPr>
          <a:xfrm>
            <a:off x="4030286" y="4691875"/>
            <a:ext cx="2315680" cy="85710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9" name="矩形: 圓角 138">
            <a:extLst>
              <a:ext uri="{FF2B5EF4-FFF2-40B4-BE49-F238E27FC236}">
                <a16:creationId xmlns:a16="http://schemas.microsoft.com/office/drawing/2014/main" id="{613F8FC4-014E-9DE1-01A9-1584D43A9C46}"/>
              </a:ext>
            </a:extLst>
          </p:cNvPr>
          <p:cNvSpPr/>
          <p:nvPr/>
        </p:nvSpPr>
        <p:spPr>
          <a:xfrm>
            <a:off x="9966399" y="1836563"/>
            <a:ext cx="1983133" cy="1880514"/>
          </a:xfrm>
          <a:prstGeom prst="roundRect">
            <a:avLst>
              <a:gd name="adj" fmla="val 9410"/>
            </a:avLst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0" name="矩形: 圓角 139">
            <a:extLst>
              <a:ext uri="{FF2B5EF4-FFF2-40B4-BE49-F238E27FC236}">
                <a16:creationId xmlns:a16="http://schemas.microsoft.com/office/drawing/2014/main" id="{25E33AAE-38C6-AFB6-C94F-C335A218BD28}"/>
              </a:ext>
            </a:extLst>
          </p:cNvPr>
          <p:cNvSpPr/>
          <p:nvPr/>
        </p:nvSpPr>
        <p:spPr>
          <a:xfrm>
            <a:off x="4030286" y="5642649"/>
            <a:ext cx="2315680" cy="90291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1" name="矩形: 圓角 140">
            <a:extLst>
              <a:ext uri="{FF2B5EF4-FFF2-40B4-BE49-F238E27FC236}">
                <a16:creationId xmlns:a16="http://schemas.microsoft.com/office/drawing/2014/main" id="{C0B9F225-6493-4627-E6EB-573B2FD1993A}"/>
              </a:ext>
            </a:extLst>
          </p:cNvPr>
          <p:cNvSpPr/>
          <p:nvPr/>
        </p:nvSpPr>
        <p:spPr>
          <a:xfrm>
            <a:off x="8609216" y="364309"/>
            <a:ext cx="3362983" cy="1378587"/>
          </a:xfrm>
          <a:prstGeom prst="roundRect">
            <a:avLst>
              <a:gd name="adj" fmla="val 11668"/>
            </a:avLst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2" name="矩形: 圓角 141">
            <a:extLst>
              <a:ext uri="{FF2B5EF4-FFF2-40B4-BE49-F238E27FC236}">
                <a16:creationId xmlns:a16="http://schemas.microsoft.com/office/drawing/2014/main" id="{84FBD147-84B4-E1D4-4363-C755D178EBBD}"/>
              </a:ext>
            </a:extLst>
          </p:cNvPr>
          <p:cNvSpPr/>
          <p:nvPr/>
        </p:nvSpPr>
        <p:spPr>
          <a:xfrm>
            <a:off x="8586548" y="3801676"/>
            <a:ext cx="3362982" cy="78055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3" name="矩形: 圓角 142">
            <a:extLst>
              <a:ext uri="{FF2B5EF4-FFF2-40B4-BE49-F238E27FC236}">
                <a16:creationId xmlns:a16="http://schemas.microsoft.com/office/drawing/2014/main" id="{7D480F70-8946-35C1-25C1-28DC11AC79F7}"/>
              </a:ext>
            </a:extLst>
          </p:cNvPr>
          <p:cNvSpPr/>
          <p:nvPr/>
        </p:nvSpPr>
        <p:spPr>
          <a:xfrm>
            <a:off x="8586548" y="4691874"/>
            <a:ext cx="2125033" cy="189323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4" name="矩形: 圓角 143">
            <a:extLst>
              <a:ext uri="{FF2B5EF4-FFF2-40B4-BE49-F238E27FC236}">
                <a16:creationId xmlns:a16="http://schemas.microsoft.com/office/drawing/2014/main" id="{F331E1DA-DF88-7A7E-D4C7-3E56132307AB}"/>
              </a:ext>
            </a:extLst>
          </p:cNvPr>
          <p:cNvSpPr/>
          <p:nvPr/>
        </p:nvSpPr>
        <p:spPr>
          <a:xfrm>
            <a:off x="10824262" y="4691874"/>
            <a:ext cx="1125270" cy="185368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5" name="矩形: 圓角 144">
            <a:extLst>
              <a:ext uri="{FF2B5EF4-FFF2-40B4-BE49-F238E27FC236}">
                <a16:creationId xmlns:a16="http://schemas.microsoft.com/office/drawing/2014/main" id="{BF17AE50-33D9-D7CD-1415-0D6D93C40E43}"/>
              </a:ext>
            </a:extLst>
          </p:cNvPr>
          <p:cNvSpPr/>
          <p:nvPr/>
        </p:nvSpPr>
        <p:spPr>
          <a:xfrm>
            <a:off x="253882" y="4691874"/>
            <a:ext cx="3625013" cy="1853685"/>
          </a:xfrm>
          <a:prstGeom prst="roundRect">
            <a:avLst>
              <a:gd name="adj" fmla="val 9231"/>
            </a:avLst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80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6" name="矩形: 圓角 145">
            <a:extLst>
              <a:ext uri="{FF2B5EF4-FFF2-40B4-BE49-F238E27FC236}">
                <a16:creationId xmlns:a16="http://schemas.microsoft.com/office/drawing/2014/main" id="{9DC177E4-5DBF-BEB0-415C-F10B129C48BC}"/>
              </a:ext>
            </a:extLst>
          </p:cNvPr>
          <p:cNvSpPr/>
          <p:nvPr/>
        </p:nvSpPr>
        <p:spPr>
          <a:xfrm>
            <a:off x="253882" y="2720383"/>
            <a:ext cx="1934426" cy="1800466"/>
          </a:xfrm>
          <a:prstGeom prst="roundRect">
            <a:avLst>
              <a:gd name="adj" fmla="val 9236"/>
            </a:avLst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7" name="矩形: 圓角 146">
            <a:extLst>
              <a:ext uri="{FF2B5EF4-FFF2-40B4-BE49-F238E27FC236}">
                <a16:creationId xmlns:a16="http://schemas.microsoft.com/office/drawing/2014/main" id="{851F8D62-14D0-DE4D-3739-26F8296C3188}"/>
              </a:ext>
            </a:extLst>
          </p:cNvPr>
          <p:cNvSpPr/>
          <p:nvPr/>
        </p:nvSpPr>
        <p:spPr>
          <a:xfrm>
            <a:off x="247558" y="1506970"/>
            <a:ext cx="1934426" cy="108857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zh-TW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8" name="矩形: 圓角 147">
            <a:extLst>
              <a:ext uri="{FF2B5EF4-FFF2-40B4-BE49-F238E27FC236}">
                <a16:creationId xmlns:a16="http://schemas.microsoft.com/office/drawing/2014/main" id="{7717B40D-FCEA-CFDB-282E-7EB2E94889A8}"/>
              </a:ext>
            </a:extLst>
          </p:cNvPr>
          <p:cNvSpPr/>
          <p:nvPr/>
        </p:nvSpPr>
        <p:spPr>
          <a:xfrm>
            <a:off x="253882" y="364309"/>
            <a:ext cx="3604480" cy="101782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zh-TW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51" name="群組 150">
            <a:extLst>
              <a:ext uri="{FF2B5EF4-FFF2-40B4-BE49-F238E27FC236}">
                <a16:creationId xmlns:a16="http://schemas.microsoft.com/office/drawing/2014/main" id="{07027895-292D-7AFC-7FD5-D2CCE73BCCC5}"/>
              </a:ext>
            </a:extLst>
          </p:cNvPr>
          <p:cNvGrpSpPr/>
          <p:nvPr/>
        </p:nvGrpSpPr>
        <p:grpSpPr>
          <a:xfrm>
            <a:off x="253996" y="-2379655"/>
            <a:ext cx="11953946" cy="8926046"/>
            <a:chOff x="254131" y="-2379654"/>
            <a:chExt cx="12175717" cy="9188221"/>
          </a:xfrm>
          <a:noFill/>
          <a:effectLst/>
        </p:grpSpPr>
        <p:sp>
          <p:nvSpPr>
            <p:cNvPr id="186" name="矩形: 圓角 185">
              <a:extLst>
                <a:ext uri="{FF2B5EF4-FFF2-40B4-BE49-F238E27FC236}">
                  <a16:creationId xmlns:a16="http://schemas.microsoft.com/office/drawing/2014/main" id="{AF920127-E5EF-405D-41C3-DABA25F97450}"/>
                </a:ext>
              </a:extLst>
            </p:cNvPr>
            <p:cNvSpPr/>
            <p:nvPr/>
          </p:nvSpPr>
          <p:spPr>
            <a:xfrm>
              <a:off x="5640839" y="980205"/>
              <a:ext cx="2927091" cy="695100"/>
            </a:xfrm>
            <a:prstGeom prst="roundRect">
              <a:avLst>
                <a:gd name="adj" fmla="val 8543"/>
              </a:avLst>
            </a:prstGeom>
            <a:grpFill/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bevelT w="171450" h="57150"/>
              <a:bevelB w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sz="1400" b="1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5 x E1.S NMVe S</a:t>
              </a:r>
              <a:r>
                <a:rPr lang="zh-TW" sz="14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SD 硬碟槽，最高支援厚</a:t>
              </a:r>
              <a:r>
                <a:rPr lang="zh-TW" altLang="en-US" sz="14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度 </a:t>
              </a:r>
              <a:r>
                <a:rPr lang="en-US" altLang="zh-TW" sz="14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15mm </a:t>
              </a:r>
              <a:r>
                <a:rPr lang="zh-TW" sz="14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E1.S，並預裝轉版以支援 M.2 2</a:t>
              </a:r>
              <a:r>
                <a:rPr lang="zh-TW" sz="1400" b="1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280 </a:t>
              </a:r>
              <a:r>
                <a:rPr lang="zh-TW" sz="14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N</a:t>
              </a:r>
              <a:r>
                <a:rPr lang="zh-TW" sz="1400" b="1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VMe S</a:t>
              </a:r>
              <a:r>
                <a:rPr lang="zh-TW" sz="14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SD</a:t>
              </a:r>
            </a:p>
          </p:txBody>
        </p:sp>
        <p:sp>
          <p:nvSpPr>
            <p:cNvPr id="187" name="矩形: 圓角 186">
              <a:extLst>
                <a:ext uri="{FF2B5EF4-FFF2-40B4-BE49-F238E27FC236}">
                  <a16:creationId xmlns:a16="http://schemas.microsoft.com/office/drawing/2014/main" id="{C513B968-3F3C-E69E-81CC-23D33D8988A7}"/>
                </a:ext>
              </a:extLst>
            </p:cNvPr>
            <p:cNvSpPr/>
            <p:nvPr/>
          </p:nvSpPr>
          <p:spPr>
            <a:xfrm>
              <a:off x="2261524" y="3330710"/>
              <a:ext cx="1727190" cy="1114954"/>
            </a:xfrm>
            <a:prstGeom prst="roundRect">
              <a:avLst>
                <a:gd name="adj" fmla="val 10241"/>
              </a:avLst>
            </a:prstGeom>
            <a:grpFill/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bevelT w="171450" h="57150"/>
              <a:bevelB w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TW" sz="1400" b="1" err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最高搭載</a:t>
              </a:r>
              <a:endParaRPr lang="en-US" altLang="zh-TW" sz="1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en-US" altLang="zh-TW" sz="2800" b="1">
                  <a:solidFill>
                    <a:srgbClr val="00B0F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12 </a:t>
              </a:r>
              <a:r>
                <a:rPr lang="en-US" altLang="zh-TW" sz="1400" b="1" err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核心的</a:t>
              </a:r>
              <a:endParaRPr lang="en-US" altLang="zh-TW" sz="1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en-US" altLang="zh-TW" sz="14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Intel Core 13代</a:t>
              </a:r>
              <a:endParaRPr lang="en-US" altLang="zh-TW" sz="1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endParaRPr>
            </a:p>
            <a:p>
              <a:pPr algn="ctr"/>
              <a:r>
                <a:rPr lang="en-US" altLang="zh-TW" sz="1400" b="1" err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處理器</a:t>
              </a:r>
              <a:endParaRPr lang="en-US" altLang="zh-TW" sz="1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endParaRPr>
            </a:p>
          </p:txBody>
        </p:sp>
        <p:sp>
          <p:nvSpPr>
            <p:cNvPr id="188" name="矩形: 圓角 187" hidden="1">
              <a:extLst>
                <a:ext uri="{FF2B5EF4-FFF2-40B4-BE49-F238E27FC236}">
                  <a16:creationId xmlns:a16="http://schemas.microsoft.com/office/drawing/2014/main" id="{168DD725-B21A-2029-F0CB-95B2DDD82F4A}"/>
                </a:ext>
              </a:extLst>
            </p:cNvPr>
            <p:cNvSpPr/>
            <p:nvPr/>
          </p:nvSpPr>
          <p:spPr>
            <a:xfrm>
              <a:off x="6596791" y="4890872"/>
              <a:ext cx="2019925" cy="1916839"/>
            </a:xfrm>
            <a:prstGeom prst="roundRect">
              <a:avLst>
                <a:gd name="adj" fmla="val 7620"/>
              </a:avLst>
            </a:prstGeom>
            <a:grpFill/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bevelT w="171450" h="57150"/>
              <a:bevelB w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altLang="zh-TW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endParaRPr lang="en-US" altLang="zh-TW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endParaRPr lang="en-US" altLang="zh-TW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en-US" altLang="zh-TW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2.5GbE</a:t>
              </a:r>
              <a:endParaRPr lang="zh-TW" altLang="en-US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9" name="矩形: 圓角 188">
              <a:extLst>
                <a:ext uri="{FF2B5EF4-FFF2-40B4-BE49-F238E27FC236}">
                  <a16:creationId xmlns:a16="http://schemas.microsoft.com/office/drawing/2014/main" id="{4F7CA164-A8ED-3024-996D-9AB84809FFD7}"/>
                </a:ext>
              </a:extLst>
            </p:cNvPr>
            <p:cNvSpPr/>
            <p:nvPr/>
          </p:nvSpPr>
          <p:spPr>
            <a:xfrm>
              <a:off x="3945544" y="4902871"/>
              <a:ext cx="2074367" cy="901181"/>
            </a:xfrm>
            <a:prstGeom prst="roundRect">
              <a:avLst/>
            </a:prstGeom>
            <a:grpFill/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bevelT w="171450" h="57150"/>
              <a:bevelB w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TW" sz="2000" b="1">
                  <a:solidFill>
                    <a:srgbClr val="00B0F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12GB RAM</a:t>
              </a:r>
              <a:endParaRPr lang="zh-TW" altLang="en-US" sz="2000" b="1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endParaRPr>
            </a:p>
            <a:p>
              <a:pPr algn="ctr"/>
              <a:r>
                <a:rPr lang="en-US" altLang="zh-TW" sz="2000" b="1">
                  <a:solidFill>
                    <a:srgbClr val="00B0F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16GB RAM</a:t>
              </a:r>
              <a:endParaRPr lang="zh-TW" altLang="en-US" sz="2000" b="1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endParaRPr>
            </a:p>
          </p:txBody>
        </p:sp>
        <p:sp>
          <p:nvSpPr>
            <p:cNvPr id="190" name="矩形: 圓角 189" hidden="1">
              <a:extLst>
                <a:ext uri="{FF2B5EF4-FFF2-40B4-BE49-F238E27FC236}">
                  <a16:creationId xmlns:a16="http://schemas.microsoft.com/office/drawing/2014/main" id="{FA5D4272-BDD8-460A-E09A-922872EAD6F6}"/>
                </a:ext>
              </a:extLst>
            </p:cNvPr>
            <p:cNvSpPr/>
            <p:nvPr/>
          </p:nvSpPr>
          <p:spPr>
            <a:xfrm>
              <a:off x="8747829" y="1951693"/>
              <a:ext cx="1274336" cy="1935748"/>
            </a:xfrm>
            <a:prstGeom prst="roundRect">
              <a:avLst>
                <a:gd name="adj" fmla="val 14193"/>
              </a:avLst>
            </a:prstGeom>
            <a:grpFill/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bevelT w="171450" h="57150"/>
              <a:bevelB w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TW" err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IntelQAT</a:t>
              </a:r>
              <a:endParaRPr lang="zh-TW" altLang="en-US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1" name="矩形: 圓角 190" hidden="1">
              <a:extLst>
                <a:ext uri="{FF2B5EF4-FFF2-40B4-BE49-F238E27FC236}">
                  <a16:creationId xmlns:a16="http://schemas.microsoft.com/office/drawing/2014/main" id="{A68CCBF8-F740-076D-F620-3D0D9565E045}"/>
                </a:ext>
              </a:extLst>
            </p:cNvPr>
            <p:cNvSpPr/>
            <p:nvPr/>
          </p:nvSpPr>
          <p:spPr>
            <a:xfrm>
              <a:off x="3741807" y="-1967362"/>
              <a:ext cx="2019925" cy="1935748"/>
            </a:xfrm>
            <a:prstGeom prst="roundRect">
              <a:avLst>
                <a:gd name="adj" fmla="val 9410"/>
              </a:avLst>
            </a:prstGeom>
            <a:grpFill/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bevelT w="171450" h="57150"/>
              <a:bevelB w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TW" sz="4800" b="1">
                  <a:solidFill>
                    <a:srgbClr val="33CCC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</a:t>
              </a:r>
              <a:r>
                <a:rPr lang="zh-TW" altLang="en-US" sz="4800" b="1">
                  <a:solidFill>
                    <a:srgbClr val="33CCC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個</a:t>
              </a:r>
              <a:endParaRPr lang="en-US" altLang="zh-TW" sz="4800" b="1">
                <a:solidFill>
                  <a:srgbClr val="33CC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en-US" altLang="zh-TW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PCIe Gen3 x4</a:t>
              </a:r>
            </a:p>
            <a:p>
              <a:pPr algn="ctr"/>
              <a:r>
                <a:rPr lang="zh-TW" altLang="en-US" sz="20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擴充槽</a:t>
              </a:r>
              <a:r>
                <a:rPr lang="en-US" altLang="zh-TW" sz="20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endParaRPr lang="zh-TW" altLang="en-US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2" name="矩形: 圓角 191">
              <a:extLst>
                <a:ext uri="{FF2B5EF4-FFF2-40B4-BE49-F238E27FC236}">
                  <a16:creationId xmlns:a16="http://schemas.microsoft.com/office/drawing/2014/main" id="{2FCD3C03-3D81-DAF6-B093-90CFC4DBB799}"/>
                </a:ext>
              </a:extLst>
            </p:cNvPr>
            <p:cNvSpPr/>
            <p:nvPr/>
          </p:nvSpPr>
          <p:spPr>
            <a:xfrm>
              <a:off x="4192770" y="5860005"/>
              <a:ext cx="1662754" cy="948562"/>
            </a:xfrm>
            <a:prstGeom prst="roundRect">
              <a:avLst/>
            </a:prstGeom>
            <a:grpFill/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bevelT w="171450" h="57150"/>
              <a:bevelB w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altLang="zh-TW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3" name="矩形: 圓角 192">
              <a:extLst>
                <a:ext uri="{FF2B5EF4-FFF2-40B4-BE49-F238E27FC236}">
                  <a16:creationId xmlns:a16="http://schemas.microsoft.com/office/drawing/2014/main" id="{68EEE7EC-7A35-D3C9-0E8A-BE7B8BA92503}"/>
                </a:ext>
              </a:extLst>
            </p:cNvPr>
            <p:cNvSpPr/>
            <p:nvPr/>
          </p:nvSpPr>
          <p:spPr>
            <a:xfrm>
              <a:off x="8741268" y="291852"/>
              <a:ext cx="3425374" cy="969972"/>
            </a:xfrm>
            <a:prstGeom prst="roundRect">
              <a:avLst>
                <a:gd name="adj" fmla="val 11668"/>
              </a:avLst>
            </a:prstGeom>
            <a:grpFill/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bevelT w="171450" h="57150"/>
              <a:bevelB w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TW" altLang="en-US" sz="16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</a:rPr>
                <a:t>支援雙系統 ( 預裝 QuTS hero)</a:t>
              </a:r>
              <a:endParaRPr lang="zh-TW" altLang="en-US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4" name="矩形: 圓角 193" hidden="1">
              <a:extLst>
                <a:ext uri="{FF2B5EF4-FFF2-40B4-BE49-F238E27FC236}">
                  <a16:creationId xmlns:a16="http://schemas.microsoft.com/office/drawing/2014/main" id="{13368A10-845C-D53D-88D1-1032304EDC21}"/>
                </a:ext>
              </a:extLst>
            </p:cNvPr>
            <p:cNvSpPr/>
            <p:nvPr/>
          </p:nvSpPr>
          <p:spPr>
            <a:xfrm>
              <a:off x="9004475" y="-2379654"/>
              <a:ext cx="3425373" cy="803476"/>
            </a:xfrm>
            <a:prstGeom prst="roundRect">
              <a:avLst/>
            </a:prstGeom>
            <a:grpFill/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bevelT w="171450" h="57150"/>
              <a:bevelB w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TW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USB 3.2 Gen2 (10Gbps)</a:t>
              </a:r>
            </a:p>
            <a:p>
              <a:pPr algn="ctr"/>
              <a:r>
                <a:rPr lang="zh-TW" altLang="en-US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與</a:t>
              </a:r>
              <a:r>
                <a:rPr lang="en-US" altLang="zh-TW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One-Touch-Copy</a:t>
              </a:r>
              <a:endParaRPr lang="zh-TW" altLang="en-US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7" name="矩形: 圓角 196">
              <a:extLst>
                <a:ext uri="{FF2B5EF4-FFF2-40B4-BE49-F238E27FC236}">
                  <a16:creationId xmlns:a16="http://schemas.microsoft.com/office/drawing/2014/main" id="{E58BCD7B-5B39-D6D8-7408-148454BE3DD5}"/>
                </a:ext>
              </a:extLst>
            </p:cNvPr>
            <p:cNvSpPr/>
            <p:nvPr/>
          </p:nvSpPr>
          <p:spPr>
            <a:xfrm>
              <a:off x="11027056" y="4890870"/>
              <a:ext cx="1146146" cy="1908131"/>
            </a:xfrm>
            <a:prstGeom prst="roundRect">
              <a:avLst/>
            </a:prstGeom>
            <a:grpFill/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bevelT w="171450" h="57150"/>
              <a:bevelB w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1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8" name="矩形: 圓角 197">
              <a:extLst>
                <a:ext uri="{FF2B5EF4-FFF2-40B4-BE49-F238E27FC236}">
                  <a16:creationId xmlns:a16="http://schemas.microsoft.com/office/drawing/2014/main" id="{47F4B0B8-8529-020F-A85B-0DF21458F673}"/>
                </a:ext>
              </a:extLst>
            </p:cNvPr>
            <p:cNvSpPr/>
            <p:nvPr/>
          </p:nvSpPr>
          <p:spPr>
            <a:xfrm>
              <a:off x="260572" y="4890870"/>
              <a:ext cx="3692265" cy="1908131"/>
            </a:xfrm>
            <a:prstGeom prst="roundRect">
              <a:avLst>
                <a:gd name="adj" fmla="val 9231"/>
              </a:avLst>
            </a:prstGeom>
            <a:grpFill/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bevelT w="171450" h="57150"/>
              <a:bevelB w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endParaRPr>
            </a:p>
            <a:p>
              <a:pPr algn="ctr"/>
              <a:endParaRPr lang="en-US" altLang="zh-TW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endParaRPr lang="en-US" altLang="zh-TW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9" name="矩形: 圓角 198">
              <a:extLst>
                <a:ext uri="{FF2B5EF4-FFF2-40B4-BE49-F238E27FC236}">
                  <a16:creationId xmlns:a16="http://schemas.microsoft.com/office/drawing/2014/main" id="{A5AA60C4-7469-E6A0-259D-5B38CE7D4024}"/>
                </a:ext>
              </a:extLst>
            </p:cNvPr>
            <p:cNvSpPr/>
            <p:nvPr/>
          </p:nvSpPr>
          <p:spPr>
            <a:xfrm>
              <a:off x="260572" y="2861472"/>
              <a:ext cx="1970314" cy="1853349"/>
            </a:xfrm>
            <a:prstGeom prst="roundRect">
              <a:avLst>
                <a:gd name="adj" fmla="val 9236"/>
              </a:avLst>
            </a:prstGeom>
            <a:grpFill/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bevelT w="171450" h="57150"/>
              <a:bevelB w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TW" sz="54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 </a:t>
              </a:r>
              <a:r>
                <a:rPr lang="en-US" altLang="zh-TW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 </a:t>
              </a:r>
              <a:endParaRPr lang="zh-TW" altLang="en-US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00" name="矩形: 圓角 199">
              <a:extLst>
                <a:ext uri="{FF2B5EF4-FFF2-40B4-BE49-F238E27FC236}">
                  <a16:creationId xmlns:a16="http://schemas.microsoft.com/office/drawing/2014/main" id="{96145A08-35F8-944B-E251-35CABE6FD8E2}"/>
                </a:ext>
              </a:extLst>
            </p:cNvPr>
            <p:cNvSpPr/>
            <p:nvPr/>
          </p:nvSpPr>
          <p:spPr>
            <a:xfrm>
              <a:off x="254131" y="1612419"/>
              <a:ext cx="1988596" cy="1120546"/>
            </a:xfrm>
            <a:prstGeom prst="roundRect">
              <a:avLst/>
            </a:prstGeom>
            <a:grpFill/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bevelT w="171450" h="57150"/>
              <a:bevelB w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TW" altLang="en-US" sz="1600" b="1">
                  <a:solidFill>
                    <a:schemeClr val="tx1"/>
                  </a:solidFill>
                  <a:latin typeface="微軟正黑體"/>
                  <a:ea typeface="微軟正黑體"/>
                </a:rPr>
                <a:t>可再多串接</a:t>
              </a:r>
              <a:r>
                <a:rPr lang="zh-TW" altLang="en-US" sz="2000" b="1">
                  <a:solidFill>
                    <a:srgbClr val="00B0F0"/>
                  </a:solidFill>
                  <a:latin typeface="微軟正黑體"/>
                  <a:ea typeface="微軟正黑體"/>
                </a:rPr>
                <a:t>USB</a:t>
              </a:r>
              <a:r>
                <a:rPr lang="zh-TW" altLang="en-US" sz="1600" b="1">
                  <a:solidFill>
                    <a:schemeClr val="tx1"/>
                  </a:solidFill>
                  <a:latin typeface="微軟正黑體"/>
                  <a:ea typeface="微軟正黑體"/>
                </a:rPr>
                <a:t> </a:t>
              </a:r>
              <a:r>
                <a:rPr lang="en-US" altLang="zh-TW" sz="2000" b="1" dirty="0">
                  <a:solidFill>
                    <a:srgbClr val="00B0F0"/>
                  </a:solidFill>
                  <a:latin typeface="微軟正黑體"/>
                  <a:ea typeface="微軟正黑體"/>
                </a:rPr>
                <a:t>JBOD </a:t>
              </a:r>
              <a:endParaRPr lang="en-US" altLang="zh-TW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en-US" altLang="zh-TW" sz="1600" b="1" err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擴充容量</a:t>
              </a:r>
              <a:endParaRPr lang="en-US" altLang="zh-TW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152" name="圖片 151" descr="一張含有 文字, 螢幕擷取畫面 的圖片&#10;&#10;自動產生的描述">
            <a:extLst>
              <a:ext uri="{FF2B5EF4-FFF2-40B4-BE49-F238E27FC236}">
                <a16:creationId xmlns:a16="http://schemas.microsoft.com/office/drawing/2014/main" id="{AEF3E02D-BD84-ACEE-77E8-90EA724B06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71" b="36071"/>
          <a:stretch/>
        </p:blipFill>
        <p:spPr>
          <a:xfrm>
            <a:off x="8632295" y="4779736"/>
            <a:ext cx="2050684" cy="571293"/>
          </a:xfrm>
          <a:prstGeom prst="rect">
            <a:avLst/>
          </a:prstGeom>
          <a:effectLst>
            <a:outerShdw blurRad="165100" dist="1524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53" name="文字方塊 42">
            <a:extLst>
              <a:ext uri="{FF2B5EF4-FFF2-40B4-BE49-F238E27FC236}">
                <a16:creationId xmlns:a16="http://schemas.microsoft.com/office/drawing/2014/main" id="{E1F0FC95-EAED-F7E3-3F67-AD0D01C0F067}"/>
              </a:ext>
            </a:extLst>
          </p:cNvPr>
          <p:cNvSpPr txBox="1"/>
          <p:nvPr/>
        </p:nvSpPr>
        <p:spPr>
          <a:xfrm>
            <a:off x="8932486" y="4878369"/>
            <a:ext cx="1491955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600" b="1">
                <a:solidFill>
                  <a:srgbClr val="A4AAB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 x M.2 2280</a:t>
            </a:r>
            <a:endParaRPr lang="zh-TW" altLang="en-US" sz="1600" b="1">
              <a:solidFill>
                <a:srgbClr val="A4AAB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154" name="矩形: 圓角 153">
            <a:extLst>
              <a:ext uri="{FF2B5EF4-FFF2-40B4-BE49-F238E27FC236}">
                <a16:creationId xmlns:a16="http://schemas.microsoft.com/office/drawing/2014/main" id="{4398BD05-6A67-E902-B692-83638FE52EDB}"/>
              </a:ext>
            </a:extLst>
          </p:cNvPr>
          <p:cNvSpPr/>
          <p:nvPr/>
        </p:nvSpPr>
        <p:spPr>
          <a:xfrm>
            <a:off x="10043822" y="1780862"/>
            <a:ext cx="1891605" cy="1631793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USB 3.2 Gen2 </a:t>
            </a:r>
            <a:endParaRPr lang="zh-TW" altLang="en-US" sz="16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(10Gbps)</a:t>
            </a:r>
            <a:r>
              <a:rPr lang="zh-TW" altLang="en-US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&amp; One-Touch-Copy</a:t>
            </a:r>
            <a:endParaRPr lang="zh-TW" altLang="en-US" sz="16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157" name="文字方塊 49">
            <a:extLst>
              <a:ext uri="{FF2B5EF4-FFF2-40B4-BE49-F238E27FC236}">
                <a16:creationId xmlns:a16="http://schemas.microsoft.com/office/drawing/2014/main" id="{E0635212-1275-98D8-9D07-4C0CDA14F938}"/>
              </a:ext>
            </a:extLst>
          </p:cNvPr>
          <p:cNvSpPr txBox="1"/>
          <p:nvPr/>
        </p:nvSpPr>
        <p:spPr>
          <a:xfrm>
            <a:off x="8734410" y="3838224"/>
            <a:ext cx="2330535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000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1 x 10GBASE-T + 1 x 2.5GbE</a:t>
            </a:r>
          </a:p>
        </p:txBody>
      </p:sp>
      <p:sp>
        <p:nvSpPr>
          <p:cNvPr id="158" name="文字方塊 51">
            <a:extLst>
              <a:ext uri="{FF2B5EF4-FFF2-40B4-BE49-F238E27FC236}">
                <a16:creationId xmlns:a16="http://schemas.microsoft.com/office/drawing/2014/main" id="{4C96C6C3-4612-CF8F-0FD3-1F47B083EE60}"/>
              </a:ext>
            </a:extLst>
          </p:cNvPr>
          <p:cNvSpPr txBox="1"/>
          <p:nvPr/>
        </p:nvSpPr>
        <p:spPr>
          <a:xfrm>
            <a:off x="5557572" y="4836677"/>
            <a:ext cx="602797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不可擴充</a:t>
            </a:r>
          </a:p>
        </p:txBody>
      </p:sp>
      <p:pic>
        <p:nvPicPr>
          <p:cNvPr id="159" name="圖片 158">
            <a:extLst>
              <a:ext uri="{FF2B5EF4-FFF2-40B4-BE49-F238E27FC236}">
                <a16:creationId xmlns:a16="http://schemas.microsoft.com/office/drawing/2014/main" id="{82B9C337-6E22-35EB-3416-E2CFF57C01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288" y="939655"/>
            <a:ext cx="2863025" cy="618413"/>
          </a:xfrm>
          <a:prstGeom prst="rect">
            <a:avLst/>
          </a:prstGeom>
          <a:effectLst>
            <a:outerShdw blurRad="292100" dist="1524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60" name="文字方塊 61">
            <a:extLst>
              <a:ext uri="{FF2B5EF4-FFF2-40B4-BE49-F238E27FC236}">
                <a16:creationId xmlns:a16="http://schemas.microsoft.com/office/drawing/2014/main" id="{DA340DDB-ADFB-A5C2-FD90-D6B33308BAAE}"/>
              </a:ext>
            </a:extLst>
          </p:cNvPr>
          <p:cNvSpPr txBox="1"/>
          <p:nvPr/>
        </p:nvSpPr>
        <p:spPr>
          <a:xfrm>
            <a:off x="3993126" y="2565218"/>
            <a:ext cx="4469693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800" b="1">
                <a:solidFill>
                  <a:srgbClr val="FE4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TBS-h574TX</a:t>
            </a:r>
            <a:endParaRPr lang="en-US" altLang="zh-TW" sz="2800" b="1">
              <a:solidFill>
                <a:srgbClr val="FE4F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grpSp>
        <p:nvGrpSpPr>
          <p:cNvPr id="163" name="群組 162">
            <a:extLst>
              <a:ext uri="{FF2B5EF4-FFF2-40B4-BE49-F238E27FC236}">
                <a16:creationId xmlns:a16="http://schemas.microsoft.com/office/drawing/2014/main" id="{631D6888-C951-B041-FBB8-AA7D71F0DF80}"/>
              </a:ext>
            </a:extLst>
          </p:cNvPr>
          <p:cNvGrpSpPr>
            <a:grpSpLocks noChangeAspect="1"/>
          </p:cNvGrpSpPr>
          <p:nvPr/>
        </p:nvGrpSpPr>
        <p:grpSpPr>
          <a:xfrm>
            <a:off x="10987933" y="4974565"/>
            <a:ext cx="848046" cy="857878"/>
            <a:chOff x="10987933" y="4974565"/>
            <a:chExt cx="2233748" cy="2037805"/>
          </a:xfr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grpSpPr>
        <p:sp>
          <p:nvSpPr>
            <p:cNvPr id="184" name="矩形 183">
              <a:extLst>
                <a:ext uri="{FF2B5EF4-FFF2-40B4-BE49-F238E27FC236}">
                  <a16:creationId xmlns:a16="http://schemas.microsoft.com/office/drawing/2014/main" id="{2D556D05-47FB-70C8-E6BE-B883C1963E53}"/>
                </a:ext>
              </a:extLst>
            </p:cNvPr>
            <p:cNvSpPr/>
            <p:nvPr/>
          </p:nvSpPr>
          <p:spPr>
            <a:xfrm>
              <a:off x="10987933" y="4974565"/>
              <a:ext cx="2233748" cy="203780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2489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  <p:pic>
          <p:nvPicPr>
            <p:cNvPr id="185" name="圖形 12">
              <a:extLst>
                <a:ext uri="{FF2B5EF4-FFF2-40B4-BE49-F238E27FC236}">
                  <a16:creationId xmlns:a16="http://schemas.microsoft.com/office/drawing/2014/main" id="{B1CAE870-7383-2043-A2C9-282BFE694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091146" y="5020563"/>
              <a:ext cx="2038686" cy="1832876"/>
            </a:xfrm>
            <a:prstGeom prst="rect">
              <a:avLst/>
            </a:prstGeom>
          </p:spPr>
        </p:pic>
      </p:grpSp>
      <p:sp>
        <p:nvSpPr>
          <p:cNvPr id="164" name="矩形 163">
            <a:extLst>
              <a:ext uri="{FF2B5EF4-FFF2-40B4-BE49-F238E27FC236}">
                <a16:creationId xmlns:a16="http://schemas.microsoft.com/office/drawing/2014/main" id="{3A6B5028-7C2D-DE1C-ADFB-E8FB9AA60617}"/>
              </a:ext>
            </a:extLst>
          </p:cNvPr>
          <p:cNvSpPr/>
          <p:nvPr/>
        </p:nvSpPr>
        <p:spPr>
          <a:xfrm>
            <a:off x="10894708" y="5932105"/>
            <a:ext cx="941271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200" b="1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最高</a:t>
            </a:r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5 </a:t>
            </a:r>
            <a:r>
              <a:rPr lang="en-US" altLang="zh-TW" sz="1200" b="1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年產品保固</a:t>
            </a:r>
            <a:endParaRPr lang="en-US" altLang="zh-TW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8" name="文字方塊 49">
            <a:extLst>
              <a:ext uri="{FF2B5EF4-FFF2-40B4-BE49-F238E27FC236}">
                <a16:creationId xmlns:a16="http://schemas.microsoft.com/office/drawing/2014/main" id="{943B8472-BE71-484A-BE8E-911D83429610}"/>
              </a:ext>
            </a:extLst>
          </p:cNvPr>
          <p:cNvSpPr txBox="1"/>
          <p:nvPr/>
        </p:nvSpPr>
        <p:spPr>
          <a:xfrm>
            <a:off x="405702" y="5871417"/>
            <a:ext cx="3240435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err="1">
                <a:solidFill>
                  <a:srgbClr val="24202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打造</a:t>
            </a:r>
            <a:r>
              <a:rPr lang="en-US" sz="1600" b="1">
                <a:solidFill>
                  <a:srgbClr val="24202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Final Cut Pro 與 Adobe Creative Suite </a:t>
            </a:r>
            <a:r>
              <a:rPr lang="en-US" sz="1600" b="1" err="1">
                <a:solidFill>
                  <a:srgbClr val="24202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高效協作環境</a:t>
            </a:r>
            <a:endParaRPr lang="en-US" sz="1600" b="1" err="1">
              <a:solidFill>
                <a:srgbClr val="24202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pic>
        <p:nvPicPr>
          <p:cNvPr id="169" name="圖片 168" descr="一張含有 文字, 螢幕擷取畫面, 字型, 圖形 的圖片&#10;&#10;自動產生的描述">
            <a:extLst>
              <a:ext uri="{FF2B5EF4-FFF2-40B4-BE49-F238E27FC236}">
                <a16:creationId xmlns:a16="http://schemas.microsoft.com/office/drawing/2014/main" id="{6F81A9BA-0C63-C2A4-FB82-08D58C2C18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3449" y="1920302"/>
            <a:ext cx="1126274" cy="1112398"/>
          </a:xfrm>
          <a:prstGeom prst="rect">
            <a:avLst/>
          </a:prstGeom>
        </p:spPr>
      </p:pic>
      <p:pic>
        <p:nvPicPr>
          <p:cNvPr id="170" name="圖片 169" descr="一張含有 鮮豔, 螢幕擷取畫面, 正方形, Rectangle 的圖片&#10;&#10;自動產生的描述">
            <a:extLst>
              <a:ext uri="{FF2B5EF4-FFF2-40B4-BE49-F238E27FC236}">
                <a16:creationId xmlns:a16="http://schemas.microsoft.com/office/drawing/2014/main" id="{92DC76A9-F567-A62B-CF42-B0532A5916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3924" y="5058820"/>
            <a:ext cx="1466154" cy="680457"/>
          </a:xfrm>
          <a:prstGeom prst="rect">
            <a:avLst/>
          </a:prstGeom>
        </p:spPr>
      </p:pic>
      <p:pic>
        <p:nvPicPr>
          <p:cNvPr id="171" name="圖片 170" descr="一張含有 場記板, 文字 的圖片&#10;&#10;自動產生的描述">
            <a:extLst>
              <a:ext uri="{FF2B5EF4-FFF2-40B4-BE49-F238E27FC236}">
                <a16:creationId xmlns:a16="http://schemas.microsoft.com/office/drawing/2014/main" id="{009BBCA8-BCAA-EB84-9551-285DDFCBE3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8053" y="5003065"/>
            <a:ext cx="828675" cy="847725"/>
          </a:xfrm>
          <a:prstGeom prst="rect">
            <a:avLst/>
          </a:prstGeom>
        </p:spPr>
      </p:pic>
      <p:sp>
        <p:nvSpPr>
          <p:cNvPr id="172" name="矩形: 圓角 171">
            <a:extLst>
              <a:ext uri="{FF2B5EF4-FFF2-40B4-BE49-F238E27FC236}">
                <a16:creationId xmlns:a16="http://schemas.microsoft.com/office/drawing/2014/main" id="{96AF96F8-9CF8-32D6-A9CA-71EB41D2C14C}"/>
              </a:ext>
            </a:extLst>
          </p:cNvPr>
          <p:cNvSpPr/>
          <p:nvPr/>
        </p:nvSpPr>
        <p:spPr>
          <a:xfrm>
            <a:off x="351836" y="2721553"/>
            <a:ext cx="1695730" cy="1083140"/>
          </a:xfrm>
          <a:prstGeom prst="roundRect">
            <a:avLst>
              <a:gd name="adj" fmla="val 10241"/>
            </a:avLst>
          </a:prstGeo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400" b="1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雙埠</a:t>
            </a:r>
            <a:endParaRPr lang="en-US" altLang="zh-TW" sz="14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1600" b="1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Thunderbolt 4</a:t>
            </a:r>
          </a:p>
        </p:txBody>
      </p:sp>
      <p:pic>
        <p:nvPicPr>
          <p:cNvPr id="173" name="圖片 172" descr="一張含有 文字, 簽名、標誌 的圖片&#10;&#10;自動產生的描述">
            <a:extLst>
              <a:ext uri="{FF2B5EF4-FFF2-40B4-BE49-F238E27FC236}">
                <a16:creationId xmlns:a16="http://schemas.microsoft.com/office/drawing/2014/main" id="{53CB41B7-440F-8133-8946-5BD43BEB4E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4847" y="3497089"/>
            <a:ext cx="638492" cy="758021"/>
          </a:xfrm>
          <a:prstGeom prst="rect">
            <a:avLst/>
          </a:prstGeom>
        </p:spPr>
      </p:pic>
      <p:sp>
        <p:nvSpPr>
          <p:cNvPr id="177" name="矩形: 圓角 176">
            <a:extLst>
              <a:ext uri="{FF2B5EF4-FFF2-40B4-BE49-F238E27FC236}">
                <a16:creationId xmlns:a16="http://schemas.microsoft.com/office/drawing/2014/main" id="{3459B8CD-1D93-BEB5-E6C9-313416A4AD64}"/>
              </a:ext>
            </a:extLst>
          </p:cNvPr>
          <p:cNvSpPr/>
          <p:nvPr/>
        </p:nvSpPr>
        <p:spPr>
          <a:xfrm>
            <a:off x="8612846" y="1836563"/>
            <a:ext cx="1281291" cy="1870488"/>
          </a:xfrm>
          <a:prstGeom prst="roundRect">
            <a:avLst>
              <a:gd name="adj" fmla="val 9410"/>
            </a:avLst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9" name="矩形: 圓角 178">
            <a:extLst>
              <a:ext uri="{FF2B5EF4-FFF2-40B4-BE49-F238E27FC236}">
                <a16:creationId xmlns:a16="http://schemas.microsoft.com/office/drawing/2014/main" id="{4FE34E16-01AB-B7F3-E885-C718575957AE}"/>
              </a:ext>
            </a:extLst>
          </p:cNvPr>
          <p:cNvSpPr/>
          <p:nvPr/>
        </p:nvSpPr>
        <p:spPr>
          <a:xfrm>
            <a:off x="8585174" y="1996246"/>
            <a:ext cx="1405028" cy="94831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1 x HDMI </a:t>
            </a:r>
            <a:endParaRPr lang="zh-TW" altLang="en-US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1600" b="1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支援</a:t>
            </a:r>
            <a:r>
              <a:rPr lang="en-US" altLang="zh-TW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 4K </a:t>
            </a:r>
            <a:r>
              <a:rPr lang="en-US" altLang="zh-TW" sz="1600" b="1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輸出</a:t>
            </a:r>
          </a:p>
        </p:txBody>
      </p:sp>
      <p:sp>
        <p:nvSpPr>
          <p:cNvPr id="180" name="文字方塊 51">
            <a:extLst>
              <a:ext uri="{FF2B5EF4-FFF2-40B4-BE49-F238E27FC236}">
                <a16:creationId xmlns:a16="http://schemas.microsoft.com/office/drawing/2014/main" id="{A55B4FED-131E-9475-D0AF-EA9090B65A6F}"/>
              </a:ext>
            </a:extLst>
          </p:cNvPr>
          <p:cNvSpPr txBox="1"/>
          <p:nvPr/>
        </p:nvSpPr>
        <p:spPr>
          <a:xfrm>
            <a:off x="4113071" y="5803115"/>
            <a:ext cx="677746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高達</a:t>
            </a:r>
          </a:p>
        </p:txBody>
      </p:sp>
      <p:sp>
        <p:nvSpPr>
          <p:cNvPr id="181" name="矩形: 圓角 180">
            <a:extLst>
              <a:ext uri="{FF2B5EF4-FFF2-40B4-BE49-F238E27FC236}">
                <a16:creationId xmlns:a16="http://schemas.microsoft.com/office/drawing/2014/main" id="{19BD6227-FE33-F9C4-2DFC-9C8897355BA4}"/>
              </a:ext>
            </a:extLst>
          </p:cNvPr>
          <p:cNvSpPr/>
          <p:nvPr/>
        </p:nvSpPr>
        <p:spPr>
          <a:xfrm>
            <a:off x="4335889" y="5507028"/>
            <a:ext cx="1412295" cy="857106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400" b="1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16TB</a:t>
            </a:r>
            <a:endParaRPr lang="zh-TW" altLang="en-US" sz="2400" b="1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182" name="文字方塊 51">
            <a:extLst>
              <a:ext uri="{FF2B5EF4-FFF2-40B4-BE49-F238E27FC236}">
                <a16:creationId xmlns:a16="http://schemas.microsoft.com/office/drawing/2014/main" id="{C58604D1-2C98-56F4-B529-4E4CD4F0AB86}"/>
              </a:ext>
            </a:extLst>
          </p:cNvPr>
          <p:cNvSpPr txBox="1"/>
          <p:nvPr/>
        </p:nvSpPr>
        <p:spPr>
          <a:xfrm>
            <a:off x="5376877" y="5803116"/>
            <a:ext cx="1941550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儲存空間</a:t>
            </a:r>
          </a:p>
        </p:txBody>
      </p:sp>
      <p:sp>
        <p:nvSpPr>
          <p:cNvPr id="183" name="文字方塊 51">
            <a:extLst>
              <a:ext uri="{FF2B5EF4-FFF2-40B4-BE49-F238E27FC236}">
                <a16:creationId xmlns:a16="http://schemas.microsoft.com/office/drawing/2014/main" id="{6610DCCB-8916-2A60-318D-9CDD9EBB997D}"/>
              </a:ext>
            </a:extLst>
          </p:cNvPr>
          <p:cNvSpPr txBox="1"/>
          <p:nvPr/>
        </p:nvSpPr>
        <p:spPr>
          <a:xfrm>
            <a:off x="4150243" y="6128360"/>
            <a:ext cx="2201744" cy="2308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9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(TBS-h574TX 搭載 4 TB SSD, RAID 5)</a:t>
            </a:r>
          </a:p>
        </p:txBody>
      </p:sp>
      <p:pic>
        <p:nvPicPr>
          <p:cNvPr id="2" name="圖片 1" descr="一張含有 電子產品, 機器 的圖片&#10;&#10;自動產生的描述">
            <a:extLst>
              <a:ext uri="{FF2B5EF4-FFF2-40B4-BE49-F238E27FC236}">
                <a16:creationId xmlns:a16="http://schemas.microsoft.com/office/drawing/2014/main" id="{3236A4F3-3F24-FFB3-BBA5-EB7E2EEBE0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37092" y="3259105"/>
            <a:ext cx="1983036" cy="1230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圖片 2" descr="一張含有 電子產品, 突波抑制器 的圖片&#10;&#10;自動產生的描述">
            <a:extLst>
              <a:ext uri="{FF2B5EF4-FFF2-40B4-BE49-F238E27FC236}">
                <a16:creationId xmlns:a16="http://schemas.microsoft.com/office/drawing/2014/main" id="{3B64E739-262F-A4C4-E0F0-A57C6AC634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73847" y="3257269"/>
            <a:ext cx="2074843" cy="1295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8E5FE3AA-0BCC-CF88-939F-EE6E3E3073F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14575" y="3947876"/>
            <a:ext cx="668723" cy="486344"/>
          </a:xfrm>
          <a:prstGeom prst="rect">
            <a:avLst/>
          </a:prstGeom>
        </p:spPr>
      </p:pic>
      <p:pic>
        <p:nvPicPr>
          <p:cNvPr id="6" name="圖片 5" descr="一張含有 電子產品, 突波抑制器 的圖片&#10;&#10;自動產生的描述">
            <a:extLst>
              <a:ext uri="{FF2B5EF4-FFF2-40B4-BE49-F238E27FC236}">
                <a16:creationId xmlns:a16="http://schemas.microsoft.com/office/drawing/2014/main" id="{1349B34B-57F7-495C-BB84-D5FFD83C254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3119" t="30884" r="40820" b="46398"/>
          <a:stretch/>
        </p:blipFill>
        <p:spPr>
          <a:xfrm>
            <a:off x="9115127" y="2768954"/>
            <a:ext cx="339897" cy="779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圖片 6" descr="一張含有 電子產品, 機器 的圖片&#10;&#10;自動產生的描述">
            <a:extLst>
              <a:ext uri="{FF2B5EF4-FFF2-40B4-BE49-F238E27FC236}">
                <a16:creationId xmlns:a16="http://schemas.microsoft.com/office/drawing/2014/main" id="{6B6A3101-E62F-0723-1878-222269E3F0B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4276" t="56836" r="68624" b="31276"/>
          <a:stretch/>
        </p:blipFill>
        <p:spPr>
          <a:xfrm>
            <a:off x="10518500" y="3084672"/>
            <a:ext cx="935636" cy="406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圖形 8">
            <a:extLst>
              <a:ext uri="{FF2B5EF4-FFF2-40B4-BE49-F238E27FC236}">
                <a16:creationId xmlns:a16="http://schemas.microsoft.com/office/drawing/2014/main" id="{040FB24E-41E0-2230-195B-B57B02CD3B1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229732" y="808506"/>
            <a:ext cx="1123382" cy="970336"/>
          </a:xfrm>
          <a:prstGeom prst="rect">
            <a:avLst/>
          </a:prstGeom>
        </p:spPr>
      </p:pic>
      <p:pic>
        <p:nvPicPr>
          <p:cNvPr id="11" name="圖片 10" descr="一張含有 電子產品, 駕駛, 電子裝置, 電腦元件 的圖片&#10;&#10;自動產生的描述">
            <a:extLst>
              <a:ext uri="{FF2B5EF4-FFF2-40B4-BE49-F238E27FC236}">
                <a16:creationId xmlns:a16="http://schemas.microsoft.com/office/drawing/2014/main" id="{D694FB83-B469-7D50-BF4F-26213579A528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49" r="11699" b="29331"/>
          <a:stretch/>
        </p:blipFill>
        <p:spPr>
          <a:xfrm>
            <a:off x="6949807" y="1297648"/>
            <a:ext cx="1527358" cy="933614"/>
          </a:xfrm>
          <a:prstGeom prst="rect">
            <a:avLst/>
          </a:prstGeom>
        </p:spPr>
      </p:pic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B4201948-187E-DA0B-DCC5-E1568FE6F4E7}"/>
              </a:ext>
            </a:extLst>
          </p:cNvPr>
          <p:cNvSpPr/>
          <p:nvPr/>
        </p:nvSpPr>
        <p:spPr>
          <a:xfrm>
            <a:off x="3979414" y="2377608"/>
            <a:ext cx="4480161" cy="1631793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600" b="1" dirty="0">
                <a:solidFill>
                  <a:schemeClr val="tx1"/>
                </a:solidFill>
                <a:latin typeface="微軟正黑體"/>
                <a:ea typeface="微軟正黑體"/>
              </a:rPr>
              <a:t>All Flash Thunderbolt 4 </a:t>
            </a:r>
            <a:r>
              <a:rPr lang="en-US" altLang="zh-TW" sz="1600" b="1" dirty="0" err="1">
                <a:solidFill>
                  <a:schemeClr val="tx1"/>
                </a:solidFill>
                <a:latin typeface="微軟正黑體"/>
                <a:ea typeface="微軟正黑體"/>
              </a:rPr>
              <a:t>NASbook</a:t>
            </a:r>
            <a:endParaRPr lang="zh-TW" dirty="0" err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圖形 13">
            <a:extLst>
              <a:ext uri="{FF2B5EF4-FFF2-40B4-BE49-F238E27FC236}">
                <a16:creationId xmlns:a16="http://schemas.microsoft.com/office/drawing/2014/main" id="{D0E2C227-8CB5-482C-9136-3ACDAE5F422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37986" y="585338"/>
            <a:ext cx="664553" cy="625461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24552C32-7215-2C0E-1ABD-B8D10E240977}"/>
              </a:ext>
            </a:extLst>
          </p:cNvPr>
          <p:cNvSpPr txBox="1"/>
          <p:nvPr/>
        </p:nvSpPr>
        <p:spPr>
          <a:xfrm>
            <a:off x="1538689" y="629797"/>
            <a:ext cx="183430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600" b="1" err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NASbook</a:t>
            </a:r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 小機身金屬外殼設計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E2E1234-BDCA-4A06-A7A4-324F6CAD5F39}"/>
              </a:ext>
            </a:extLst>
          </p:cNvPr>
          <p:cNvSpPr/>
          <p:nvPr/>
        </p:nvSpPr>
        <p:spPr>
          <a:xfrm>
            <a:off x="8718877" y="5445526"/>
            <a:ext cx="1923607" cy="104644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b="1">
                <a:latin typeface="微軟正黑體"/>
                <a:ea typeface="微軟正黑體"/>
              </a:rPr>
              <a:t>於 E1.S </a:t>
            </a:r>
            <a:r>
              <a:rPr lang="en-US" altLang="zh-TW" sz="1400" b="1" err="1">
                <a:latin typeface="微軟正黑體"/>
                <a:ea typeface="微軟正黑體"/>
              </a:rPr>
              <a:t>架構下，最多可以支援</a:t>
            </a:r>
            <a:r>
              <a:rPr lang="en-US" altLang="zh-TW" sz="1400" b="1">
                <a:latin typeface="微軟正黑體"/>
                <a:ea typeface="微軟正黑體"/>
              </a:rPr>
              <a:t> 5 x M.2 2280 </a:t>
            </a:r>
            <a:r>
              <a:rPr lang="en-US" altLang="zh-TW" sz="1400" b="1" err="1">
                <a:latin typeface="微軟正黑體"/>
                <a:ea typeface="微軟正黑體"/>
              </a:rPr>
              <a:t>NVMe</a:t>
            </a:r>
            <a:r>
              <a:rPr lang="en-US" altLang="zh-TW" sz="1400" b="1">
                <a:latin typeface="微軟正黑體"/>
                <a:ea typeface="微軟正黑體"/>
              </a:rPr>
              <a:t> SSD，</a:t>
            </a:r>
            <a:r>
              <a:rPr lang="en-US" altLang="zh-TW" b="1">
                <a:solidFill>
                  <a:srgbClr val="00B0F0"/>
                </a:solidFill>
                <a:latin typeface="微軟正黑體"/>
                <a:ea typeface="微軟正黑體"/>
                <a:cs typeface="Arial"/>
              </a:rPr>
              <a:t>支援 M.2 熱插拔</a:t>
            </a:r>
            <a:endParaRPr lang="en-US" altLang="zh-TW" b="1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1C8FB144-6E8B-922A-B84A-C119D79D06E7}"/>
              </a:ext>
            </a:extLst>
          </p:cNvPr>
          <p:cNvSpPr txBox="1"/>
          <p:nvPr/>
        </p:nvSpPr>
        <p:spPr>
          <a:xfrm>
            <a:off x="6569726" y="4834568"/>
            <a:ext cx="1806767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400" b="1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雙埠</a:t>
            </a:r>
            <a:r>
              <a:rPr lang="en-US" altLang="zh-TW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Thunderbolt 4 ，</a:t>
            </a:r>
            <a:r>
              <a:rPr lang="en-US" altLang="zh-TW" sz="1400" b="1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確保編輯不間斷。即插即用，不須再購買網路卡配件</a:t>
            </a:r>
            <a:r>
              <a:rPr lang="en-US" altLang="zh-TW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endParaRPr lang="en-US" altLang="zh-TW" sz="1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8" name="圖片 17" descr="一張含有 文字, 簽名、標誌 的圖片&#10;&#10;自動產生的描述">
            <a:extLst>
              <a:ext uri="{FF2B5EF4-FFF2-40B4-BE49-F238E27FC236}">
                <a16:creationId xmlns:a16="http://schemas.microsoft.com/office/drawing/2014/main" id="{8900A3B7-68A8-0EE9-AD30-0859C7E69E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75280" y="5764727"/>
            <a:ext cx="601770" cy="73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5626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形 2">
            <a:extLst>
              <a:ext uri="{FF2B5EF4-FFF2-40B4-BE49-F238E27FC236}">
                <a16:creationId xmlns:a16="http://schemas.microsoft.com/office/drawing/2014/main" id="{4D4450AD-680A-4845-8089-AE7921CD5D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6144" y="443084"/>
            <a:ext cx="1348877" cy="242926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C56526E8-A287-4872-AD27-3F4A118DBCD7}"/>
              </a:ext>
            </a:extLst>
          </p:cNvPr>
          <p:cNvSpPr txBox="1"/>
          <p:nvPr/>
        </p:nvSpPr>
        <p:spPr>
          <a:xfrm>
            <a:off x="5800725" y="2447593"/>
            <a:ext cx="5610226" cy="728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altLang="zh-TW"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Thunderbolt™ 4 </a:t>
            </a:r>
            <a:r>
              <a:rPr lang="zh-TW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全快閃 </a:t>
            </a:r>
            <a:r>
              <a:rPr lang="en-US" altLang="zh-TW" b="1" err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NASbook</a:t>
            </a:r>
            <a:r>
              <a:rPr lang="zh-TW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，支援 </a:t>
            </a:r>
            <a:r>
              <a:rPr lang="en-US" altLang="zh-TW"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E1.S/M.2 </a:t>
            </a:r>
            <a:r>
              <a:rPr lang="en-US" altLang="zh-TW" b="1" err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NVMe</a:t>
            </a:r>
            <a:r>
              <a:rPr lang="en-US" altLang="zh-TW"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SSD</a:t>
            </a:r>
            <a:r>
              <a:rPr lang="zh-TW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，以閃電效率完成影像剪輯專案</a:t>
            </a:r>
            <a:endParaRPr lang="en-US" altLang="zh-TW" b="1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1">
            <a:extLst>
              <a:ext uri="{FF2B5EF4-FFF2-40B4-BE49-F238E27FC236}">
                <a16:creationId xmlns:a16="http://schemas.microsoft.com/office/drawing/2014/main" id="{64C1443B-81B5-5025-FFFD-028E7AAF7C0E}"/>
              </a:ext>
            </a:extLst>
          </p:cNvPr>
          <p:cNvSpPr txBox="1"/>
          <p:nvPr/>
        </p:nvSpPr>
        <p:spPr>
          <a:xfrm>
            <a:off x="577118" y="5865129"/>
            <a:ext cx="7295690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50000"/>
              </a:lnSpc>
            </a:pPr>
            <a:r>
              <a:rPr lang="en-US" altLang="zh-TW" sz="700" spc="150">
                <a:solidFill>
                  <a:schemeClr val="bg1">
                    <a:lumMod val="6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©2023</a:t>
            </a:r>
            <a:r>
              <a:rPr lang="zh-TW" altLang="en-US" sz="700" spc="150">
                <a:solidFill>
                  <a:schemeClr val="bg1">
                    <a:lumMod val="6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。​</a:t>
            </a:r>
          </a:p>
        </p:txBody>
      </p:sp>
      <p:pic>
        <p:nvPicPr>
          <p:cNvPr id="6" name="圖片 5" descr="一張含有 字型, 螢幕擷取畫面, 圖形, 黑色 的圖片&#10;&#10;自動產生的描述">
            <a:extLst>
              <a:ext uri="{FF2B5EF4-FFF2-40B4-BE49-F238E27FC236}">
                <a16:creationId xmlns:a16="http://schemas.microsoft.com/office/drawing/2014/main" id="{7085EA28-5993-C0C7-F3B0-EF1F4D929A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557" y="1520429"/>
            <a:ext cx="5132643" cy="73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709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: 圓角 3">
            <a:extLst>
              <a:ext uri="{FF2B5EF4-FFF2-40B4-BE49-F238E27FC236}">
                <a16:creationId xmlns:a16="http://schemas.microsoft.com/office/drawing/2014/main" id="{C5537B77-6F04-6CCE-1946-ABB443A4CECA}"/>
              </a:ext>
            </a:extLst>
          </p:cNvPr>
          <p:cNvSpPr/>
          <p:nvPr/>
        </p:nvSpPr>
        <p:spPr>
          <a:xfrm>
            <a:off x="5942598" y="2157773"/>
            <a:ext cx="1094600" cy="1094600"/>
          </a:xfrm>
          <a:prstGeom prst="roundRect">
            <a:avLst>
              <a:gd name="adj" fmla="val 10173"/>
            </a:avLst>
          </a:prstGeom>
          <a:gradFill>
            <a:gsLst>
              <a:gs pos="100000">
                <a:srgbClr val="D2994C"/>
              </a:gs>
              <a:gs pos="15000">
                <a:srgbClr val="29FFB8"/>
              </a:gs>
            </a:gsLst>
            <a:lin ang="2700000" scaled="0"/>
          </a:gradFill>
          <a:ln>
            <a:gradFill>
              <a:gsLst>
                <a:gs pos="0">
                  <a:srgbClr val="29FFB8"/>
                </a:gs>
                <a:gs pos="100000">
                  <a:srgbClr val="D2994C"/>
                </a:gs>
              </a:gsLst>
              <a:lin ang="5400000" scaled="1"/>
            </a:gradFill>
          </a:ln>
          <a:effectLst>
            <a:outerShdw blurRad="266700" dist="190500" dir="2100000" algn="l" rotWithShape="0">
              <a:srgbClr val="01014B">
                <a:alpha val="35000"/>
              </a:srgbClr>
            </a:outerShdw>
            <a:softEdge rad="25400"/>
          </a:effectLst>
          <a:scene3d>
            <a:camera prst="orthographicFront"/>
            <a:lightRig rig="soft" dir="t">
              <a:rot lat="0" lon="0" rev="16800000"/>
            </a:lightRig>
          </a:scene3d>
          <a:sp3d extrusionH="254000" prstMaterial="dkEdge">
            <a:bevelT w="38100" h="190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defRPr/>
            </a:pPr>
            <a:endParaRPr lang="zh-TW" altLang="en-US" sz="2400" b="1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rtl val="0"/>
            </a:endParaRPr>
          </a:p>
        </p:txBody>
      </p:sp>
      <p:sp>
        <p:nvSpPr>
          <p:cNvPr id="7" name="矩形: 圓角 3">
            <a:extLst>
              <a:ext uri="{FF2B5EF4-FFF2-40B4-BE49-F238E27FC236}">
                <a16:creationId xmlns:a16="http://schemas.microsoft.com/office/drawing/2014/main" id="{22EA2149-7646-3941-98AB-C2EBC4AD579E}"/>
              </a:ext>
            </a:extLst>
          </p:cNvPr>
          <p:cNvSpPr/>
          <p:nvPr/>
        </p:nvSpPr>
        <p:spPr>
          <a:xfrm>
            <a:off x="5942598" y="3774891"/>
            <a:ext cx="1094600" cy="1094600"/>
          </a:xfrm>
          <a:prstGeom prst="roundRect">
            <a:avLst>
              <a:gd name="adj" fmla="val 10173"/>
            </a:avLst>
          </a:prstGeom>
          <a:gradFill>
            <a:gsLst>
              <a:gs pos="100000">
                <a:srgbClr val="D2994C"/>
              </a:gs>
              <a:gs pos="15000">
                <a:srgbClr val="29FFB8"/>
              </a:gs>
            </a:gsLst>
            <a:lin ang="2700000" scaled="0"/>
          </a:gradFill>
          <a:ln>
            <a:gradFill>
              <a:gsLst>
                <a:gs pos="0">
                  <a:srgbClr val="29FFB8"/>
                </a:gs>
                <a:gs pos="100000">
                  <a:srgbClr val="D2994C"/>
                </a:gs>
              </a:gsLst>
              <a:lin ang="5400000" scaled="1"/>
            </a:gradFill>
          </a:ln>
          <a:effectLst>
            <a:outerShdw blurRad="266700" dist="190500" dir="2100000" algn="l" rotWithShape="0">
              <a:srgbClr val="01014B">
                <a:alpha val="35000"/>
              </a:srgbClr>
            </a:outerShdw>
            <a:softEdge rad="25400"/>
          </a:effectLst>
          <a:scene3d>
            <a:camera prst="orthographicFront"/>
            <a:lightRig rig="soft" dir="t">
              <a:rot lat="0" lon="0" rev="16800000"/>
            </a:lightRig>
          </a:scene3d>
          <a:sp3d extrusionH="254000" prstMaterial="dkEdge">
            <a:bevelT w="38100" h="190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defRPr/>
            </a:pPr>
            <a:endParaRPr lang="zh-TW" altLang="en-US" sz="2400" b="1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rtl val="0"/>
            </a:endParaRPr>
          </a:p>
        </p:txBody>
      </p:sp>
      <p:sp>
        <p:nvSpPr>
          <p:cNvPr id="8" name="矩形: 圓角 3">
            <a:extLst>
              <a:ext uri="{FF2B5EF4-FFF2-40B4-BE49-F238E27FC236}">
                <a16:creationId xmlns:a16="http://schemas.microsoft.com/office/drawing/2014/main" id="{5BB6F0BA-9830-A2BB-BBEC-72FBA9452C24}"/>
              </a:ext>
            </a:extLst>
          </p:cNvPr>
          <p:cNvSpPr/>
          <p:nvPr/>
        </p:nvSpPr>
        <p:spPr>
          <a:xfrm>
            <a:off x="5942598" y="5349628"/>
            <a:ext cx="1094600" cy="1094600"/>
          </a:xfrm>
          <a:prstGeom prst="roundRect">
            <a:avLst>
              <a:gd name="adj" fmla="val 10173"/>
            </a:avLst>
          </a:prstGeom>
          <a:gradFill>
            <a:gsLst>
              <a:gs pos="100000">
                <a:srgbClr val="D2994C"/>
              </a:gs>
              <a:gs pos="15000">
                <a:srgbClr val="29FFB8"/>
              </a:gs>
            </a:gsLst>
            <a:lin ang="2700000" scaled="0"/>
          </a:gradFill>
          <a:ln>
            <a:gradFill>
              <a:gsLst>
                <a:gs pos="0">
                  <a:srgbClr val="29FFB8"/>
                </a:gs>
                <a:gs pos="100000">
                  <a:srgbClr val="D2994C"/>
                </a:gs>
              </a:gsLst>
              <a:lin ang="5400000" scaled="1"/>
            </a:gradFill>
          </a:ln>
          <a:effectLst>
            <a:outerShdw blurRad="266700" dist="190500" dir="2100000" algn="l" rotWithShape="0">
              <a:srgbClr val="01014B">
                <a:alpha val="35000"/>
              </a:srgbClr>
            </a:outerShdw>
            <a:softEdge rad="25400"/>
          </a:effectLst>
          <a:scene3d>
            <a:camera prst="orthographicFront"/>
            <a:lightRig rig="soft" dir="t">
              <a:rot lat="0" lon="0" rev="16800000"/>
            </a:lightRig>
          </a:scene3d>
          <a:sp3d extrusionH="254000" prstMaterial="dkEdge">
            <a:bevelT w="38100" h="190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defRPr/>
            </a:pPr>
            <a:endParaRPr lang="zh-TW" altLang="en-US" sz="2400" b="1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rtl val="0"/>
            </a:endParaRPr>
          </a:p>
        </p:txBody>
      </p:sp>
      <p:sp>
        <p:nvSpPr>
          <p:cNvPr id="9" name="矩形: 圓角 3">
            <a:extLst>
              <a:ext uri="{FF2B5EF4-FFF2-40B4-BE49-F238E27FC236}">
                <a16:creationId xmlns:a16="http://schemas.microsoft.com/office/drawing/2014/main" id="{06CB2D8F-0E17-1305-BCBB-E4E4514B1C73}"/>
              </a:ext>
            </a:extLst>
          </p:cNvPr>
          <p:cNvSpPr/>
          <p:nvPr/>
        </p:nvSpPr>
        <p:spPr>
          <a:xfrm>
            <a:off x="606685" y="2157773"/>
            <a:ext cx="1094600" cy="1094600"/>
          </a:xfrm>
          <a:prstGeom prst="roundRect">
            <a:avLst>
              <a:gd name="adj" fmla="val 10173"/>
            </a:avLst>
          </a:prstGeom>
          <a:gradFill>
            <a:gsLst>
              <a:gs pos="100000">
                <a:srgbClr val="D2994C"/>
              </a:gs>
              <a:gs pos="15000">
                <a:srgbClr val="29FFB8"/>
              </a:gs>
            </a:gsLst>
            <a:lin ang="2700000" scaled="0"/>
          </a:gradFill>
          <a:ln>
            <a:gradFill>
              <a:gsLst>
                <a:gs pos="0">
                  <a:srgbClr val="29FFB8"/>
                </a:gs>
                <a:gs pos="100000">
                  <a:srgbClr val="D2994C"/>
                </a:gs>
              </a:gsLst>
              <a:lin ang="5400000" scaled="1"/>
            </a:gradFill>
          </a:ln>
          <a:effectLst>
            <a:outerShdw blurRad="266700" dist="190500" dir="2100000" algn="l" rotWithShape="0">
              <a:srgbClr val="01014B">
                <a:alpha val="35000"/>
              </a:srgbClr>
            </a:outerShdw>
            <a:softEdge rad="25400"/>
          </a:effectLst>
          <a:scene3d>
            <a:camera prst="orthographicFront"/>
            <a:lightRig rig="soft" dir="t">
              <a:rot lat="0" lon="0" rev="16800000"/>
            </a:lightRig>
          </a:scene3d>
          <a:sp3d extrusionH="254000" prstMaterial="dkEdge">
            <a:bevelT w="38100" h="190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defRPr/>
            </a:pPr>
            <a:endParaRPr lang="zh-TW" altLang="en-US" sz="2400" b="1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rtl val="0"/>
            </a:endParaRPr>
          </a:p>
        </p:txBody>
      </p:sp>
      <p:sp>
        <p:nvSpPr>
          <p:cNvPr id="11" name="矩形: 圓角 3">
            <a:extLst>
              <a:ext uri="{FF2B5EF4-FFF2-40B4-BE49-F238E27FC236}">
                <a16:creationId xmlns:a16="http://schemas.microsoft.com/office/drawing/2014/main" id="{5EAEB3C1-AB0C-3749-C98B-3C7A54B485C6}"/>
              </a:ext>
            </a:extLst>
          </p:cNvPr>
          <p:cNvSpPr/>
          <p:nvPr/>
        </p:nvSpPr>
        <p:spPr>
          <a:xfrm>
            <a:off x="606685" y="3774891"/>
            <a:ext cx="1094600" cy="1094600"/>
          </a:xfrm>
          <a:prstGeom prst="roundRect">
            <a:avLst>
              <a:gd name="adj" fmla="val 10173"/>
            </a:avLst>
          </a:prstGeom>
          <a:gradFill>
            <a:gsLst>
              <a:gs pos="100000">
                <a:srgbClr val="D2994C"/>
              </a:gs>
              <a:gs pos="15000">
                <a:srgbClr val="29FFB8"/>
              </a:gs>
            </a:gsLst>
            <a:lin ang="2700000" scaled="0"/>
          </a:gradFill>
          <a:ln>
            <a:gradFill>
              <a:gsLst>
                <a:gs pos="0">
                  <a:srgbClr val="29FFB8"/>
                </a:gs>
                <a:gs pos="100000">
                  <a:srgbClr val="D2994C"/>
                </a:gs>
              </a:gsLst>
              <a:lin ang="5400000" scaled="1"/>
            </a:gradFill>
          </a:ln>
          <a:effectLst>
            <a:outerShdw blurRad="266700" dist="190500" dir="2100000" algn="l" rotWithShape="0">
              <a:srgbClr val="01014B">
                <a:alpha val="35000"/>
              </a:srgbClr>
            </a:outerShdw>
            <a:softEdge rad="25400"/>
          </a:effectLst>
          <a:scene3d>
            <a:camera prst="orthographicFront"/>
            <a:lightRig rig="soft" dir="t">
              <a:rot lat="0" lon="0" rev="16800000"/>
            </a:lightRig>
          </a:scene3d>
          <a:sp3d extrusionH="254000" prstMaterial="dkEdge">
            <a:bevelT w="38100" h="190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defRPr/>
            </a:pPr>
            <a:endParaRPr lang="zh-TW" altLang="en-US" sz="2400" b="1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rtl val="0"/>
            </a:endParaRPr>
          </a:p>
        </p:txBody>
      </p:sp>
      <p:sp>
        <p:nvSpPr>
          <p:cNvPr id="12" name="矩形: 圓角 3">
            <a:extLst>
              <a:ext uri="{FF2B5EF4-FFF2-40B4-BE49-F238E27FC236}">
                <a16:creationId xmlns:a16="http://schemas.microsoft.com/office/drawing/2014/main" id="{2A1976A9-38BD-25B8-F9E4-98836C1B3A86}"/>
              </a:ext>
            </a:extLst>
          </p:cNvPr>
          <p:cNvSpPr/>
          <p:nvPr/>
        </p:nvSpPr>
        <p:spPr>
          <a:xfrm>
            <a:off x="606685" y="5349628"/>
            <a:ext cx="1094600" cy="1094600"/>
          </a:xfrm>
          <a:prstGeom prst="roundRect">
            <a:avLst>
              <a:gd name="adj" fmla="val 10173"/>
            </a:avLst>
          </a:prstGeom>
          <a:gradFill>
            <a:gsLst>
              <a:gs pos="100000">
                <a:srgbClr val="D2994C"/>
              </a:gs>
              <a:gs pos="15000">
                <a:srgbClr val="29FFB8"/>
              </a:gs>
            </a:gsLst>
            <a:lin ang="2700000" scaled="0"/>
          </a:gradFill>
          <a:ln>
            <a:gradFill>
              <a:gsLst>
                <a:gs pos="0">
                  <a:srgbClr val="29FFB8"/>
                </a:gs>
                <a:gs pos="100000">
                  <a:srgbClr val="D2994C"/>
                </a:gs>
              </a:gsLst>
              <a:lin ang="5400000" scaled="1"/>
            </a:gradFill>
          </a:ln>
          <a:effectLst>
            <a:outerShdw blurRad="266700" dist="190500" dir="2100000" algn="l" rotWithShape="0">
              <a:srgbClr val="01014B">
                <a:alpha val="35000"/>
              </a:srgbClr>
            </a:outerShdw>
            <a:softEdge rad="25400"/>
          </a:effectLst>
          <a:scene3d>
            <a:camera prst="orthographicFront"/>
            <a:lightRig rig="soft" dir="t">
              <a:rot lat="0" lon="0" rev="16800000"/>
            </a:lightRig>
          </a:scene3d>
          <a:sp3d extrusionH="254000" prstMaterial="dkEdge">
            <a:bevelT w="38100" h="190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defRPr/>
            </a:pPr>
            <a:endParaRPr lang="zh-TW" altLang="en-US" sz="2400" b="1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rtl val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267855" y="333156"/>
            <a:ext cx="11656290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3600" b="1">
                <a:solidFill>
                  <a:srgbClr val="E1BA87"/>
                </a:solidFill>
                <a:latin typeface="微軟正黑體"/>
                <a:ea typeface="微軟正黑體"/>
                <a:cs typeface="Arial"/>
              </a:rPr>
              <a:t>TBS-h574TX </a:t>
            </a:r>
            <a:r>
              <a:rPr lang="en-US" altLang="zh-TW" sz="3600" b="1" err="1">
                <a:solidFill>
                  <a:srgbClr val="E1BA87"/>
                </a:solidFill>
                <a:latin typeface="微軟正黑體"/>
                <a:ea typeface="微軟正黑體"/>
                <a:cs typeface="Arial"/>
              </a:rPr>
              <a:t>全快閃</a:t>
            </a:r>
            <a:r>
              <a:rPr lang="zh-TW" altLang="en-US" sz="3600" b="1">
                <a:solidFill>
                  <a:srgbClr val="E1BA87"/>
                </a:solidFill>
                <a:latin typeface="微軟正黑體"/>
                <a:ea typeface="微軟正黑體"/>
                <a:cs typeface="Arial"/>
              </a:rPr>
              <a:t>小機身支援雙 </a:t>
            </a:r>
            <a:r>
              <a:rPr lang="en-US" altLang="zh-TW" sz="3600" b="1">
                <a:solidFill>
                  <a:srgbClr val="E1BA87"/>
                </a:solidFill>
                <a:latin typeface="微軟正黑體"/>
                <a:ea typeface="微軟正黑體"/>
                <a:cs typeface="Arial"/>
              </a:rPr>
              <a:t>Thunderbolt 4 </a:t>
            </a:r>
            <a:r>
              <a:rPr lang="zh-TW" altLang="en-US" sz="3600" b="1">
                <a:solidFill>
                  <a:srgbClr val="E1BA87"/>
                </a:solidFill>
                <a:latin typeface="微軟正黑體"/>
                <a:ea typeface="微軟正黑體"/>
                <a:cs typeface="Arial"/>
              </a:rPr>
              <a:t>，</a:t>
            </a:r>
            <a:br>
              <a:rPr lang="en-US" altLang="zh-TW" sz="3600" b="1">
                <a:latin typeface="微軟正黑體"/>
                <a:ea typeface="微軟正黑體"/>
                <a:cs typeface="Arial"/>
              </a:rPr>
            </a:br>
            <a:r>
              <a:rPr lang="zh-TW" altLang="en-US" sz="3600" b="1">
                <a:solidFill>
                  <a:srgbClr val="E1BA87"/>
                </a:solidFill>
                <a:latin typeface="微軟正黑體"/>
                <a:ea typeface="微軟正黑體"/>
                <a:cs typeface="Arial"/>
              </a:rPr>
              <a:t>搭載 </a:t>
            </a:r>
            <a:r>
              <a:rPr lang="en-US" altLang="zh-TW" sz="3600" b="1">
                <a:solidFill>
                  <a:srgbClr val="E1BA87"/>
                </a:solidFill>
                <a:latin typeface="微軟正黑體"/>
                <a:ea typeface="微軟正黑體"/>
                <a:cs typeface="Arial"/>
              </a:rPr>
              <a:t>Intel</a:t>
            </a:r>
            <a:r>
              <a:rPr lang="en-US" altLang="zh-TW" sz="3600" baseline="30000">
                <a:solidFill>
                  <a:srgbClr val="E1BA87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®</a:t>
            </a:r>
            <a:r>
              <a:rPr lang="zh-TW" altLang="en-US" sz="3600" b="1">
                <a:solidFill>
                  <a:srgbClr val="E1BA87"/>
                </a:solidFill>
                <a:latin typeface="微軟正黑體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3600" b="1">
                <a:solidFill>
                  <a:srgbClr val="E1BA87"/>
                </a:solidFill>
                <a:latin typeface="微軟正黑體"/>
                <a:ea typeface="微軟正黑體"/>
                <a:cs typeface="Arial"/>
                <a:sym typeface="Arial" panose="020B0604020202020204" pitchFamily="34" charset="0"/>
              </a:rPr>
              <a:t>Core 13</a:t>
            </a:r>
            <a:r>
              <a:rPr lang="zh-TW" altLang="en-US" sz="3600" b="1">
                <a:solidFill>
                  <a:srgbClr val="E1BA87"/>
                </a:solidFill>
                <a:latin typeface="微軟正黑體"/>
                <a:ea typeface="微軟正黑體"/>
                <a:cs typeface="Arial"/>
                <a:sym typeface="Arial" panose="020B0604020202020204" pitchFamily="34" charset="0"/>
              </a:rPr>
              <a:t> 代</a:t>
            </a:r>
            <a:r>
              <a:rPr lang="zh-TW" altLang="en-US" sz="3600" b="1">
                <a:solidFill>
                  <a:srgbClr val="E1BA87"/>
                </a:solidFill>
                <a:latin typeface="微軟正黑體"/>
                <a:ea typeface="微軟正黑體"/>
                <a:cs typeface="Arial"/>
              </a:rPr>
              <a:t>處理器，專為影音用戶量身打造</a:t>
            </a:r>
            <a:endParaRPr lang="zh-TW" altLang="en-US" sz="3600" b="1" baseline="30000">
              <a:solidFill>
                <a:srgbClr val="E1BA87"/>
              </a:solidFill>
              <a:latin typeface="微軟正黑體"/>
              <a:ea typeface="微軟正黑體"/>
              <a:cs typeface="Arial"/>
            </a:endParaRPr>
          </a:p>
        </p:txBody>
      </p:sp>
      <p:grpSp>
        <p:nvGrpSpPr>
          <p:cNvPr id="46" name="群組 45">
            <a:extLst>
              <a:ext uri="{FF2B5EF4-FFF2-40B4-BE49-F238E27FC236}">
                <a16:creationId xmlns:a16="http://schemas.microsoft.com/office/drawing/2014/main" id="{D4309FA2-D673-4DD2-67F2-23C77CA48152}"/>
              </a:ext>
            </a:extLst>
          </p:cNvPr>
          <p:cNvGrpSpPr/>
          <p:nvPr/>
        </p:nvGrpSpPr>
        <p:grpSpPr>
          <a:xfrm>
            <a:off x="1897102" y="2074064"/>
            <a:ext cx="4227685" cy="1217856"/>
            <a:chOff x="1897102" y="2139380"/>
            <a:chExt cx="4227685" cy="1217856"/>
          </a:xfrm>
        </p:grpSpPr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EE3D7673-34F1-44E9-A938-E65DE6E40925}"/>
                </a:ext>
              </a:extLst>
            </p:cNvPr>
            <p:cNvSpPr txBox="1"/>
            <p:nvPr/>
          </p:nvSpPr>
          <p:spPr>
            <a:xfrm>
              <a:off x="1898227" y="2139380"/>
              <a:ext cx="4226560" cy="43088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altLang="zh-TW" sz="2200" b="1">
                  <a:solidFill>
                    <a:srgbClr val="E6E6E6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  <a:sym typeface="Arial" panose="020B0604020202020204" pitchFamily="34" charset="0"/>
                </a:rPr>
                <a:t>Intel</a:t>
              </a:r>
              <a:r>
                <a:rPr lang="en-US" altLang="zh-TW" sz="2200" b="1" baseline="30000">
                  <a:solidFill>
                    <a:srgbClr val="E6E6E6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  <a:sym typeface="Arial" panose="020B0604020202020204" pitchFamily="34" charset="0"/>
                </a:rPr>
                <a:t>®</a:t>
              </a:r>
              <a:r>
                <a:rPr lang="en-US" altLang="zh-TW" sz="2200" b="1">
                  <a:solidFill>
                    <a:srgbClr val="E6E6E6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  <a:sym typeface="Arial" panose="020B0604020202020204" pitchFamily="34" charset="0"/>
                </a:rPr>
                <a:t> Core 13</a:t>
              </a:r>
              <a:r>
                <a:rPr lang="zh-TW" altLang="en-US" sz="2200" b="1">
                  <a:solidFill>
                    <a:srgbClr val="E6E6E6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  <a:sym typeface="Arial" panose="020B0604020202020204" pitchFamily="34" charset="0"/>
                </a:rPr>
                <a:t> 代處理器​</a:t>
              </a:r>
              <a:endParaRPr lang="zh-TW" altLang="en-US" sz="2200" b="1" kern="1200">
                <a:solidFill>
                  <a:srgbClr val="E6E6E6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" name="文字方塊 39"/>
            <p:cNvSpPr txBox="1"/>
            <p:nvPr/>
          </p:nvSpPr>
          <p:spPr>
            <a:xfrm>
              <a:off x="1897102" y="2533934"/>
              <a:ext cx="3578609" cy="82330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lnSpc>
                  <a:spcPts val="1920"/>
                </a:lnSpc>
                <a:spcBef>
                  <a:spcPts val="2000"/>
                </a:spcBef>
                <a:buClr>
                  <a:prstClr val="black"/>
                </a:buClr>
                <a:buNone/>
                <a:defRPr/>
              </a:pPr>
              <a:r>
                <a:rPr lang="zh-TW" altLang="en-US" sz="1600" dirty="0">
                  <a:solidFill>
                    <a:srgbClr val="A7BDD1"/>
                  </a:solidFill>
                  <a:latin typeface="Arial"/>
                  <a:ea typeface="微軟正黑體"/>
                  <a:cs typeface="Arial"/>
                  <a:sym typeface="Arial" panose="020B0604020202020204" pitchFamily="34" charset="0"/>
                </a:rPr>
                <a:t>搭載 </a:t>
              </a:r>
              <a:r>
                <a:rPr lang="en-US" altLang="zh-TW" sz="1600" dirty="0">
                  <a:solidFill>
                    <a:srgbClr val="A7BDD1"/>
                  </a:solidFill>
                  <a:latin typeface="Arial"/>
                  <a:ea typeface="微軟正黑體"/>
                  <a:cs typeface="Arial"/>
                  <a:sym typeface="Arial" panose="020B0604020202020204" pitchFamily="34" charset="0"/>
                </a:rPr>
                <a:t>Intel Core i3 / i5 </a:t>
              </a:r>
              <a:r>
                <a:rPr lang="zh-TW" altLang="en-US" sz="1600" dirty="0">
                  <a:solidFill>
                    <a:srgbClr val="A7BDD1"/>
                  </a:solidFill>
                  <a:latin typeface="Arial"/>
                  <a:ea typeface="微軟正黑體"/>
                  <a:cs typeface="Arial"/>
                  <a:sym typeface="Arial" panose="020B0604020202020204" pitchFamily="34" charset="0"/>
                </a:rPr>
                <a:t>處理器，並使用效能混合架構，將您的內容創作和生產力最佳化</a:t>
              </a:r>
            </a:p>
          </p:txBody>
        </p:sp>
      </p:grpSp>
      <p:grpSp>
        <p:nvGrpSpPr>
          <p:cNvPr id="47" name="群組 46">
            <a:extLst>
              <a:ext uri="{FF2B5EF4-FFF2-40B4-BE49-F238E27FC236}">
                <a16:creationId xmlns:a16="http://schemas.microsoft.com/office/drawing/2014/main" id="{545E3549-EBF5-D99D-F7BF-652344ECFE1E}"/>
              </a:ext>
            </a:extLst>
          </p:cNvPr>
          <p:cNvGrpSpPr/>
          <p:nvPr/>
        </p:nvGrpSpPr>
        <p:grpSpPr>
          <a:xfrm>
            <a:off x="1892592" y="3644577"/>
            <a:ext cx="4227685" cy="974200"/>
            <a:chOff x="1897102" y="2139380"/>
            <a:chExt cx="4227685" cy="974200"/>
          </a:xfrm>
        </p:grpSpPr>
        <p:sp>
          <p:nvSpPr>
            <p:cNvPr id="48" name="文字方塊 47">
              <a:extLst>
                <a:ext uri="{FF2B5EF4-FFF2-40B4-BE49-F238E27FC236}">
                  <a16:creationId xmlns:a16="http://schemas.microsoft.com/office/drawing/2014/main" id="{D36BE946-F35A-B55F-57DA-EC6A89E42622}"/>
                </a:ext>
              </a:extLst>
            </p:cNvPr>
            <p:cNvSpPr txBox="1"/>
            <p:nvPr/>
          </p:nvSpPr>
          <p:spPr>
            <a:xfrm>
              <a:off x="1898227" y="2139380"/>
              <a:ext cx="4226560" cy="43088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zh-TW" altLang="en-US" sz="2200" b="1">
                  <a:solidFill>
                    <a:srgbClr val="E6E6E6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  <a:sym typeface="Arial" panose="020B0604020202020204" pitchFamily="34" charset="0"/>
                </a:rPr>
                <a:t>雙 </a:t>
              </a:r>
              <a:r>
                <a:rPr lang="en-US" altLang="zh-TW" sz="2200" b="1">
                  <a:solidFill>
                    <a:srgbClr val="E6E6E6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  <a:sym typeface="Arial" panose="020B0604020202020204" pitchFamily="34" charset="0"/>
                </a:rPr>
                <a:t>Thunderbolt 4 </a:t>
              </a:r>
              <a:endParaRPr lang="zh-TW" altLang="en-US" sz="2200" b="1">
                <a:solidFill>
                  <a:srgbClr val="E6E6E6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9" name="文字方塊 48">
              <a:extLst>
                <a:ext uri="{FF2B5EF4-FFF2-40B4-BE49-F238E27FC236}">
                  <a16:creationId xmlns:a16="http://schemas.microsoft.com/office/drawing/2014/main" id="{B3C5D8EF-FEC6-21B2-25A8-67D60B45305B}"/>
                </a:ext>
              </a:extLst>
            </p:cNvPr>
            <p:cNvSpPr txBox="1"/>
            <p:nvPr/>
          </p:nvSpPr>
          <p:spPr>
            <a:xfrm>
              <a:off x="1897102" y="2533934"/>
              <a:ext cx="3578609" cy="57964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ts val="1920"/>
                </a:lnSpc>
                <a:spcBef>
                  <a:spcPts val="2000"/>
                </a:spcBef>
                <a:buClr>
                  <a:prstClr val="black"/>
                </a:buClr>
                <a:buNone/>
                <a:defRPr/>
              </a:pPr>
              <a:r>
                <a:rPr lang="zh-TW" altLang="en-US" sz="1600">
                  <a:solidFill>
                    <a:srgbClr val="A7BDD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提供兩個 </a:t>
              </a:r>
              <a:r>
                <a:rPr lang="en-US" altLang="zh-TW" sz="1600">
                  <a:solidFill>
                    <a:srgbClr val="A7BDD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Thunderbolt 4 </a:t>
              </a:r>
              <a:r>
                <a:rPr lang="zh-TW" altLang="en-US" sz="1600">
                  <a:solidFill>
                    <a:srgbClr val="A7BDD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插槽，支援高傳輸速度讓您可以更專注於創意工作</a:t>
              </a:r>
            </a:p>
          </p:txBody>
        </p:sp>
      </p:grpSp>
      <p:grpSp>
        <p:nvGrpSpPr>
          <p:cNvPr id="50" name="群組 49">
            <a:extLst>
              <a:ext uri="{FF2B5EF4-FFF2-40B4-BE49-F238E27FC236}">
                <a16:creationId xmlns:a16="http://schemas.microsoft.com/office/drawing/2014/main" id="{A65B2B90-BDEC-6D27-4136-1C3CE0D473D1}"/>
              </a:ext>
            </a:extLst>
          </p:cNvPr>
          <p:cNvGrpSpPr/>
          <p:nvPr/>
        </p:nvGrpSpPr>
        <p:grpSpPr>
          <a:xfrm>
            <a:off x="1892592" y="5212551"/>
            <a:ext cx="4227685" cy="1127062"/>
            <a:chOff x="1897102" y="2139380"/>
            <a:chExt cx="4227685" cy="1127062"/>
          </a:xfrm>
        </p:grpSpPr>
        <p:sp>
          <p:nvSpPr>
            <p:cNvPr id="51" name="文字方塊 50">
              <a:extLst>
                <a:ext uri="{FF2B5EF4-FFF2-40B4-BE49-F238E27FC236}">
                  <a16:creationId xmlns:a16="http://schemas.microsoft.com/office/drawing/2014/main" id="{82F1D283-3417-01A0-416B-9B396E4BD848}"/>
                </a:ext>
              </a:extLst>
            </p:cNvPr>
            <p:cNvSpPr txBox="1"/>
            <p:nvPr/>
          </p:nvSpPr>
          <p:spPr>
            <a:xfrm>
              <a:off x="1898227" y="2139380"/>
              <a:ext cx="4226560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defTabSz="914377">
                <a:buClr>
                  <a:prstClr val="black"/>
                </a:buClr>
                <a:buSzPts val="935"/>
                <a:defRPr/>
              </a:pPr>
              <a:r>
                <a:rPr lang="en-US" altLang="zh-TW" sz="2000" b="1" err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NASbook</a:t>
              </a:r>
              <a:r>
                <a:rPr lang="zh-TW" altLang="en-US" sz="20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 小機身金屬外殼設計</a:t>
              </a:r>
              <a:endPara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2" name="文字方塊 51">
              <a:extLst>
                <a:ext uri="{FF2B5EF4-FFF2-40B4-BE49-F238E27FC236}">
                  <a16:creationId xmlns:a16="http://schemas.microsoft.com/office/drawing/2014/main" id="{0029D986-F304-09DF-1647-2D358C8B2A77}"/>
                </a:ext>
              </a:extLst>
            </p:cNvPr>
            <p:cNvSpPr txBox="1"/>
            <p:nvPr/>
          </p:nvSpPr>
          <p:spPr>
            <a:xfrm>
              <a:off x="1897102" y="2533934"/>
              <a:ext cx="3755228" cy="73250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lnSpc>
                  <a:spcPct val="130000"/>
                </a:lnSpc>
                <a:spcBef>
                  <a:spcPts val="800"/>
                </a:spcBef>
                <a:buClr>
                  <a:srgbClr val="F4D088"/>
                </a:buClr>
                <a:buSzPct val="100000"/>
                <a:defRPr/>
              </a:pPr>
              <a:r>
                <a:rPr lang="zh-TW" altLang="en-US" sz="1600" dirty="0">
                  <a:solidFill>
                    <a:srgbClr val="A7BDD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銀色金屬外殼搭配小機身設計，更能融入您的影音工作環境</a:t>
              </a:r>
              <a:endParaRPr lang="en-US" altLang="zh-TW" sz="1600" dirty="0">
                <a:solidFill>
                  <a:srgbClr val="A7BDD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53" name="群組 52">
            <a:extLst>
              <a:ext uri="{FF2B5EF4-FFF2-40B4-BE49-F238E27FC236}">
                <a16:creationId xmlns:a16="http://schemas.microsoft.com/office/drawing/2014/main" id="{FD42F570-EA99-ECF9-D663-5A785E7E8475}"/>
              </a:ext>
            </a:extLst>
          </p:cNvPr>
          <p:cNvGrpSpPr/>
          <p:nvPr/>
        </p:nvGrpSpPr>
        <p:grpSpPr>
          <a:xfrm>
            <a:off x="7254540" y="3710054"/>
            <a:ext cx="4805575" cy="974200"/>
            <a:chOff x="1897102" y="2139380"/>
            <a:chExt cx="4805575" cy="974200"/>
          </a:xfrm>
        </p:grpSpPr>
        <p:sp>
          <p:nvSpPr>
            <p:cNvPr id="54" name="文字方塊 53">
              <a:extLst>
                <a:ext uri="{FF2B5EF4-FFF2-40B4-BE49-F238E27FC236}">
                  <a16:creationId xmlns:a16="http://schemas.microsoft.com/office/drawing/2014/main" id="{EAB6BA61-CE70-7449-19A2-3C85FA6D97FB}"/>
                </a:ext>
              </a:extLst>
            </p:cNvPr>
            <p:cNvSpPr txBox="1"/>
            <p:nvPr/>
          </p:nvSpPr>
          <p:spPr>
            <a:xfrm>
              <a:off x="1898227" y="2139380"/>
              <a:ext cx="4804450" cy="43088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altLang="zh-TW" sz="2200" b="1" kern="1200">
                  <a:solidFill>
                    <a:srgbClr val="E6E6E6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  <a:sym typeface="Arial" panose="020B0604020202020204" pitchFamily="34" charset="0"/>
                </a:rPr>
                <a:t>1 x 10GBASE-T &amp; 1 x 2.5GbE</a:t>
              </a:r>
            </a:p>
          </p:txBody>
        </p:sp>
        <p:sp>
          <p:nvSpPr>
            <p:cNvPr id="55" name="文字方塊 54">
              <a:extLst>
                <a:ext uri="{FF2B5EF4-FFF2-40B4-BE49-F238E27FC236}">
                  <a16:creationId xmlns:a16="http://schemas.microsoft.com/office/drawing/2014/main" id="{85484687-245D-2628-2FC4-CCE3BE9DA9BB}"/>
                </a:ext>
              </a:extLst>
            </p:cNvPr>
            <p:cNvSpPr txBox="1"/>
            <p:nvPr/>
          </p:nvSpPr>
          <p:spPr>
            <a:xfrm>
              <a:off x="1897102" y="2533934"/>
              <a:ext cx="3578609" cy="57964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ts val="1920"/>
                </a:lnSpc>
                <a:spcBef>
                  <a:spcPts val="2000"/>
                </a:spcBef>
                <a:buClr>
                  <a:prstClr val="black"/>
                </a:buClr>
                <a:buNone/>
                <a:defRPr/>
              </a:pPr>
              <a:r>
                <a:rPr lang="zh-TW" altLang="en-US" sz="1600" dirty="0">
                  <a:solidFill>
                    <a:srgbClr val="A7BDD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提供充足的 </a:t>
              </a:r>
              <a:r>
                <a:rPr lang="en-US" altLang="zh-TW" sz="1600" dirty="0">
                  <a:solidFill>
                    <a:srgbClr val="A7BDD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10GbE / 2.5 </a:t>
              </a:r>
              <a:r>
                <a:rPr lang="en-US" altLang="zh-TW" sz="1600" dirty="0" err="1">
                  <a:solidFill>
                    <a:srgbClr val="A7BDD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GbE</a:t>
              </a:r>
              <a:r>
                <a:rPr lang="en-US" altLang="zh-TW" sz="1600" dirty="0">
                  <a:solidFill>
                    <a:srgbClr val="A7BDD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 </a:t>
              </a:r>
              <a:r>
                <a:rPr lang="zh-TW" altLang="en-US" sz="1600" dirty="0">
                  <a:solidFill>
                    <a:srgbClr val="A7BDD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網路頻寬，暢享流暢的資料傳輸體驗</a:t>
              </a:r>
            </a:p>
          </p:txBody>
        </p:sp>
      </p:grpSp>
      <p:grpSp>
        <p:nvGrpSpPr>
          <p:cNvPr id="59" name="群組 58">
            <a:extLst>
              <a:ext uri="{FF2B5EF4-FFF2-40B4-BE49-F238E27FC236}">
                <a16:creationId xmlns:a16="http://schemas.microsoft.com/office/drawing/2014/main" id="{AFF63362-CFD2-FD79-DC77-181698943016}"/>
              </a:ext>
            </a:extLst>
          </p:cNvPr>
          <p:cNvGrpSpPr/>
          <p:nvPr/>
        </p:nvGrpSpPr>
        <p:grpSpPr>
          <a:xfrm>
            <a:off x="7214432" y="2119459"/>
            <a:ext cx="4648872" cy="1181132"/>
            <a:chOff x="1861504" y="2176104"/>
            <a:chExt cx="4648872" cy="1181132"/>
          </a:xfrm>
        </p:grpSpPr>
        <p:sp>
          <p:nvSpPr>
            <p:cNvPr id="60" name="文字方塊 59">
              <a:extLst>
                <a:ext uri="{FF2B5EF4-FFF2-40B4-BE49-F238E27FC236}">
                  <a16:creationId xmlns:a16="http://schemas.microsoft.com/office/drawing/2014/main" id="{73FDDF97-5AD0-5DCB-E349-039F94CF3F83}"/>
                </a:ext>
              </a:extLst>
            </p:cNvPr>
            <p:cNvSpPr txBox="1"/>
            <p:nvPr/>
          </p:nvSpPr>
          <p:spPr>
            <a:xfrm>
              <a:off x="1861504" y="2176104"/>
              <a:ext cx="4648872" cy="43088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buClr>
                  <a:srgbClr val="F4D088"/>
                </a:buClr>
                <a:buSzPct val="100000"/>
              </a:pPr>
              <a:r>
                <a:rPr lang="en-US" altLang="zh-CN" sz="2200" b="1">
                  <a:solidFill>
                    <a:srgbClr val="E6E6E6"/>
                  </a:solidFill>
                  <a:latin typeface="Arial"/>
                  <a:ea typeface="微軟正黑體"/>
                  <a:cs typeface="Arial"/>
                </a:rPr>
                <a:t>5 x E1.S </a:t>
              </a:r>
              <a:r>
                <a:rPr lang="en-US" altLang="zh-TW" sz="2200" b="1">
                  <a:solidFill>
                    <a:srgbClr val="E6E6E6"/>
                  </a:solidFill>
                  <a:latin typeface="Arial"/>
                  <a:ea typeface="微軟正黑體"/>
                  <a:cs typeface="Arial"/>
                </a:rPr>
                <a:t>(</a:t>
              </a:r>
              <a:r>
                <a:rPr lang="en-US" altLang="zh-TW" sz="2200" b="1" err="1">
                  <a:solidFill>
                    <a:srgbClr val="E6E6E6"/>
                  </a:solidFill>
                  <a:latin typeface="Arial"/>
                  <a:ea typeface="微軟正黑體"/>
                  <a:cs typeface="Arial"/>
                </a:rPr>
                <a:t>預裝</a:t>
              </a:r>
              <a:r>
                <a:rPr lang="zh-TW" altLang="en-US" sz="2200" b="1">
                  <a:solidFill>
                    <a:srgbClr val="E6E6E6"/>
                  </a:solidFill>
                  <a:latin typeface="Arial"/>
                  <a:ea typeface="微軟正黑體"/>
                  <a:cs typeface="Arial"/>
                </a:rPr>
                <a:t>轉板支援</a:t>
              </a:r>
              <a:r>
                <a:rPr lang="en-US" altLang="zh-TW" sz="2200" b="1">
                  <a:solidFill>
                    <a:srgbClr val="E6E6E6"/>
                  </a:solidFill>
                  <a:latin typeface="Arial"/>
                  <a:ea typeface="微軟正黑體"/>
                  <a:cs typeface="Arial"/>
                </a:rPr>
                <a:t>M.2)</a:t>
              </a:r>
              <a:r>
                <a:rPr lang="zh-TW" altLang="en-US" sz="2200" b="1">
                  <a:solidFill>
                    <a:srgbClr val="E6E6E6"/>
                  </a:solidFill>
                  <a:latin typeface="Arial"/>
                  <a:ea typeface="微軟正黑體"/>
                  <a:cs typeface="Arial"/>
                </a:rPr>
                <a:t>硬碟槽</a:t>
              </a:r>
              <a:r>
                <a:rPr lang="en-US" altLang="zh-CN" sz="2200" b="1">
                  <a:solidFill>
                    <a:srgbClr val="E6E6E6"/>
                  </a:solidFill>
                  <a:latin typeface="Arial"/>
                  <a:ea typeface="微軟正黑體"/>
                  <a:cs typeface="Arial"/>
                </a:rPr>
                <a:t> </a:t>
              </a:r>
              <a:endParaRPr lang="en-US" altLang="zh-CN" sz="2200" b="1">
                <a:solidFill>
                  <a:srgbClr val="E6E6E6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endParaRPr>
            </a:p>
          </p:txBody>
        </p:sp>
        <p:sp>
          <p:nvSpPr>
            <p:cNvPr id="61" name="文字方塊 60">
              <a:extLst>
                <a:ext uri="{FF2B5EF4-FFF2-40B4-BE49-F238E27FC236}">
                  <a16:creationId xmlns:a16="http://schemas.microsoft.com/office/drawing/2014/main" id="{0A362F23-F8EB-4C0B-B683-C5ACF7EED3E7}"/>
                </a:ext>
              </a:extLst>
            </p:cNvPr>
            <p:cNvSpPr txBox="1"/>
            <p:nvPr/>
          </p:nvSpPr>
          <p:spPr>
            <a:xfrm>
              <a:off x="1897102" y="2533934"/>
              <a:ext cx="3755228" cy="82330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ts val="1920"/>
                </a:lnSpc>
                <a:spcBef>
                  <a:spcPts val="2000"/>
                </a:spcBef>
                <a:buClr>
                  <a:prstClr val="black"/>
                </a:buClr>
                <a:buNone/>
                <a:defRPr/>
              </a:pPr>
              <a:r>
                <a:rPr lang="zh-TW" altLang="en-US" sz="1600" kern="1200">
                  <a:solidFill>
                    <a:srgbClr val="A7BDD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提供 </a:t>
              </a:r>
              <a:r>
                <a:rPr lang="en-US" altLang="zh-TW" sz="1600" kern="1200">
                  <a:solidFill>
                    <a:srgbClr val="A7BDD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5 </a:t>
              </a:r>
              <a:r>
                <a:rPr lang="zh-TW" altLang="en-US" sz="1600" kern="1200">
                  <a:solidFill>
                    <a:srgbClr val="A7BDD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個 </a:t>
              </a:r>
              <a:r>
                <a:rPr lang="en-US" altLang="zh-TW" sz="1600" kern="1200">
                  <a:solidFill>
                    <a:srgbClr val="A7BDD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E1.S</a:t>
              </a:r>
              <a:r>
                <a:rPr lang="zh-TW" altLang="en-US" sz="1600" kern="1200">
                  <a:solidFill>
                    <a:srgbClr val="A7BDD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 硬碟槽，最高支援厚度 </a:t>
              </a:r>
              <a:r>
                <a:rPr lang="en-US" altLang="zh-TW" sz="1600" kern="1200">
                  <a:solidFill>
                    <a:srgbClr val="A7BDD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15mm</a:t>
              </a:r>
              <a:r>
                <a:rPr lang="zh-TW" altLang="en-US" sz="1600" kern="1200">
                  <a:solidFill>
                    <a:srgbClr val="A7BDD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 硬碟，更標配 </a:t>
              </a:r>
              <a:r>
                <a:rPr lang="en-US" altLang="zh-TW" sz="1600" kern="1200">
                  <a:solidFill>
                    <a:srgbClr val="A7BDD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M</a:t>
              </a:r>
              <a:r>
                <a:rPr lang="en-US" altLang="zh-TW" sz="1600">
                  <a:solidFill>
                    <a:srgbClr val="A7BDD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.2 </a:t>
              </a:r>
              <a:r>
                <a:rPr lang="zh-TW" altLang="en-US" sz="1600">
                  <a:solidFill>
                    <a:srgbClr val="A7BDD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轉版支援 </a:t>
              </a:r>
              <a:r>
                <a:rPr lang="en-US" altLang="zh-TW" sz="1600">
                  <a:solidFill>
                    <a:srgbClr val="A7BDD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M.2 2280 SSD</a:t>
              </a:r>
              <a:r>
                <a:rPr lang="zh-TW" altLang="en-US" sz="1600">
                  <a:solidFill>
                    <a:srgbClr val="A7BDD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，支援熱插拔應用</a:t>
              </a:r>
              <a:endParaRPr lang="en-US" altLang="zh-TW" sz="1600" kern="1200">
                <a:solidFill>
                  <a:srgbClr val="A7BDD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66" name="群組 65">
            <a:extLst>
              <a:ext uri="{FF2B5EF4-FFF2-40B4-BE49-F238E27FC236}">
                <a16:creationId xmlns:a16="http://schemas.microsoft.com/office/drawing/2014/main" id="{FD42F570-EA99-ECF9-D663-5A785E7E8475}"/>
              </a:ext>
            </a:extLst>
          </p:cNvPr>
          <p:cNvGrpSpPr/>
          <p:nvPr/>
        </p:nvGrpSpPr>
        <p:grpSpPr>
          <a:xfrm>
            <a:off x="7255102" y="5212551"/>
            <a:ext cx="4805575" cy="974200"/>
            <a:chOff x="1897102" y="2139380"/>
            <a:chExt cx="4805575" cy="974200"/>
          </a:xfrm>
        </p:grpSpPr>
        <p:sp>
          <p:nvSpPr>
            <p:cNvPr id="67" name="文字方塊 66">
              <a:extLst>
                <a:ext uri="{FF2B5EF4-FFF2-40B4-BE49-F238E27FC236}">
                  <a16:creationId xmlns:a16="http://schemas.microsoft.com/office/drawing/2014/main" id="{EAB6BA61-CE70-7449-19A2-3C85FA6D97FB}"/>
                </a:ext>
              </a:extLst>
            </p:cNvPr>
            <p:cNvSpPr txBox="1"/>
            <p:nvPr/>
          </p:nvSpPr>
          <p:spPr>
            <a:xfrm>
              <a:off x="1898227" y="2139380"/>
              <a:ext cx="4804450" cy="43088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altLang="zh-TW" sz="2200" b="1" kern="1200">
                  <a:solidFill>
                    <a:srgbClr val="E6E6E6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  <a:sym typeface="Arial" panose="020B0604020202020204" pitchFamily="34" charset="0"/>
                </a:rPr>
                <a:t>USB</a:t>
              </a:r>
              <a:r>
                <a:rPr lang="zh-TW" altLang="en-US" sz="2200" b="1" kern="1200">
                  <a:solidFill>
                    <a:srgbClr val="E6E6E6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zh-TW" altLang="en-US" sz="2200" b="1">
                  <a:solidFill>
                    <a:srgbClr val="E6E6E6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  <a:sym typeface="Arial" panose="020B0604020202020204" pitchFamily="34" charset="0"/>
                </a:rPr>
                <a:t>一鍵複製</a:t>
              </a:r>
              <a:endParaRPr lang="en-US" altLang="zh-TW" sz="2200" b="1" kern="1200">
                <a:solidFill>
                  <a:srgbClr val="E6E6E6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8" name="文字方塊 67">
              <a:extLst>
                <a:ext uri="{FF2B5EF4-FFF2-40B4-BE49-F238E27FC236}">
                  <a16:creationId xmlns:a16="http://schemas.microsoft.com/office/drawing/2014/main" id="{85484687-245D-2628-2FC4-CCE3BE9DA9BB}"/>
                </a:ext>
              </a:extLst>
            </p:cNvPr>
            <p:cNvSpPr txBox="1"/>
            <p:nvPr/>
          </p:nvSpPr>
          <p:spPr>
            <a:xfrm>
              <a:off x="1897102" y="2533934"/>
              <a:ext cx="4101746" cy="57964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lnSpc>
                  <a:spcPts val="1920"/>
                </a:lnSpc>
                <a:spcBef>
                  <a:spcPts val="2000"/>
                </a:spcBef>
                <a:buClr>
                  <a:prstClr val="black"/>
                </a:buClr>
                <a:buNone/>
                <a:defRPr/>
              </a:pPr>
              <a:r>
                <a:rPr lang="zh-TW" altLang="en-US" sz="1600" dirty="0">
                  <a:solidFill>
                    <a:srgbClr val="A7BDD1"/>
                  </a:solidFill>
                  <a:latin typeface="Arial"/>
                  <a:ea typeface="微軟正黑體"/>
                  <a:cs typeface="Arial"/>
                  <a:sym typeface="Arial" panose="020B0604020202020204" pitchFamily="34" charset="0"/>
                </a:rPr>
                <a:t>提供 </a:t>
              </a:r>
              <a:r>
                <a:rPr lang="en-US" altLang="zh-TW" sz="1600" dirty="0">
                  <a:solidFill>
                    <a:srgbClr val="A7BDD1"/>
                  </a:solidFill>
                  <a:latin typeface="Arial"/>
                  <a:ea typeface="微軟正黑體"/>
                  <a:cs typeface="Arial"/>
                  <a:sym typeface="Arial" panose="020B0604020202020204" pitchFamily="34" charset="0"/>
                </a:rPr>
                <a:t>USB</a:t>
              </a:r>
              <a:r>
                <a:rPr lang="zh-TW" altLang="en-US" sz="1600" dirty="0">
                  <a:solidFill>
                    <a:srgbClr val="A7BDD1"/>
                  </a:solidFill>
                  <a:latin typeface="Arial"/>
                  <a:ea typeface="微軟正黑體"/>
                  <a:cs typeface="Arial"/>
                  <a:sym typeface="Arial" panose="020B0604020202020204" pitchFamily="34" charset="0"/>
                </a:rPr>
                <a:t> </a:t>
              </a:r>
              <a:r>
                <a:rPr lang="en-US" altLang="zh-TW" sz="1600" dirty="0">
                  <a:solidFill>
                    <a:srgbClr val="A7BDD1"/>
                  </a:solidFill>
                  <a:latin typeface="Arial"/>
                  <a:ea typeface="微軟正黑體"/>
                  <a:cs typeface="Arial"/>
                  <a:sym typeface="Arial" panose="020B0604020202020204" pitchFamily="34" charset="0"/>
                </a:rPr>
                <a:t>One-Touch Copy </a:t>
              </a:r>
              <a:r>
                <a:rPr lang="zh-TW" altLang="en-US" sz="1600" dirty="0">
                  <a:solidFill>
                    <a:srgbClr val="A7BDD1"/>
                  </a:solidFill>
                  <a:latin typeface="Arial"/>
                  <a:ea typeface="微軟正黑體"/>
                  <a:cs typeface="Arial"/>
                  <a:sym typeface="Arial" panose="020B0604020202020204" pitchFamily="34" charset="0"/>
                </a:rPr>
                <a:t>功能鍵，讓您輕鬆複製 </a:t>
              </a:r>
              <a:r>
                <a:rPr lang="en-US" altLang="zh-TW" sz="1600" dirty="0">
                  <a:solidFill>
                    <a:srgbClr val="A7BDD1"/>
                  </a:solidFill>
                  <a:latin typeface="Arial"/>
                  <a:ea typeface="微軟正黑體"/>
                  <a:cs typeface="Arial"/>
                  <a:sym typeface="Arial" panose="020B0604020202020204" pitchFamily="34" charset="0"/>
                </a:rPr>
                <a:t>USB</a:t>
              </a:r>
              <a:r>
                <a:rPr lang="zh-TW" altLang="en-US" sz="1600" dirty="0">
                  <a:solidFill>
                    <a:srgbClr val="A7BDD1"/>
                  </a:solidFill>
                  <a:latin typeface="Arial"/>
                  <a:ea typeface="微軟正黑體"/>
                  <a:cs typeface="Arial"/>
                  <a:sym typeface="Arial" panose="020B0604020202020204" pitchFamily="34" charset="0"/>
                </a:rPr>
                <a:t> 資料夾中的檔案至 </a:t>
              </a:r>
              <a:r>
                <a:rPr lang="en-US" altLang="zh-TW" sz="1600" dirty="0">
                  <a:solidFill>
                    <a:srgbClr val="A7BDD1"/>
                  </a:solidFill>
                  <a:latin typeface="Arial"/>
                  <a:ea typeface="微軟正黑體"/>
                  <a:cs typeface="Arial"/>
                  <a:sym typeface="Arial" panose="020B0604020202020204" pitchFamily="34" charset="0"/>
                </a:rPr>
                <a:t>NAS</a:t>
              </a:r>
              <a:r>
                <a:rPr lang="zh-TW" altLang="en-US" sz="1600" dirty="0">
                  <a:solidFill>
                    <a:srgbClr val="A7BDD1"/>
                  </a:solidFill>
                  <a:latin typeface="Arial"/>
                  <a:ea typeface="微軟正黑體"/>
                  <a:cs typeface="Arial"/>
                  <a:sym typeface="Arial" panose="020B0604020202020204" pitchFamily="34" charset="0"/>
                </a:rPr>
                <a:t> 中</a:t>
              </a:r>
            </a:p>
          </p:txBody>
        </p:sp>
      </p:grpSp>
      <p:pic>
        <p:nvPicPr>
          <p:cNvPr id="39" name="圖形 38">
            <a:extLst>
              <a:ext uri="{FF2B5EF4-FFF2-40B4-BE49-F238E27FC236}">
                <a16:creationId xmlns:a16="http://schemas.microsoft.com/office/drawing/2014/main" id="{B8DC5C90-5B7B-DBF3-F880-01329144D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3460" y="2298178"/>
            <a:ext cx="781050" cy="781050"/>
          </a:xfrm>
          <a:prstGeom prst="rect">
            <a:avLst/>
          </a:prstGeom>
        </p:spPr>
      </p:pic>
      <p:pic>
        <p:nvPicPr>
          <p:cNvPr id="43" name="圖形 42">
            <a:extLst>
              <a:ext uri="{FF2B5EF4-FFF2-40B4-BE49-F238E27FC236}">
                <a16:creationId xmlns:a16="http://schemas.microsoft.com/office/drawing/2014/main" id="{43C1F247-341F-08C5-3AC5-A5BD03E17A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4093" y="3973033"/>
            <a:ext cx="567102" cy="690833"/>
          </a:xfrm>
          <a:prstGeom prst="rect">
            <a:avLst/>
          </a:prstGeom>
        </p:spPr>
      </p:pic>
      <p:pic>
        <p:nvPicPr>
          <p:cNvPr id="56" name="圖形 55">
            <a:extLst>
              <a:ext uri="{FF2B5EF4-FFF2-40B4-BE49-F238E27FC236}">
                <a16:creationId xmlns:a16="http://schemas.microsoft.com/office/drawing/2014/main" id="{79E0B7CD-F4E5-9FFA-612A-F3676DAB68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3408" y="5561290"/>
            <a:ext cx="664553" cy="625461"/>
          </a:xfrm>
          <a:prstGeom prst="rect">
            <a:avLst/>
          </a:prstGeom>
        </p:spPr>
      </p:pic>
      <p:pic>
        <p:nvPicPr>
          <p:cNvPr id="64" name="圖形 63">
            <a:extLst>
              <a:ext uri="{FF2B5EF4-FFF2-40B4-BE49-F238E27FC236}">
                <a16:creationId xmlns:a16="http://schemas.microsoft.com/office/drawing/2014/main" id="{97A8B917-FFEB-23C5-602E-6BA0B9D315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147804" y="4103948"/>
            <a:ext cx="668723" cy="486344"/>
          </a:xfrm>
          <a:prstGeom prst="rect">
            <a:avLst/>
          </a:prstGeom>
        </p:spPr>
      </p:pic>
      <p:pic>
        <p:nvPicPr>
          <p:cNvPr id="69" name="圖形 68">
            <a:extLst>
              <a:ext uri="{FF2B5EF4-FFF2-40B4-BE49-F238E27FC236}">
                <a16:creationId xmlns:a16="http://schemas.microsoft.com/office/drawing/2014/main" id="{8513F368-8265-1BE4-8C39-0AE9135019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084238" y="5549137"/>
            <a:ext cx="798339" cy="712364"/>
          </a:xfrm>
          <a:prstGeom prst="rect">
            <a:avLst/>
          </a:prstGeom>
        </p:spPr>
      </p:pic>
      <p:pic>
        <p:nvPicPr>
          <p:cNvPr id="3" name="圖形 2">
            <a:extLst>
              <a:ext uri="{FF2B5EF4-FFF2-40B4-BE49-F238E27FC236}">
                <a16:creationId xmlns:a16="http://schemas.microsoft.com/office/drawing/2014/main" id="{D072A6F0-7198-FB2F-5BBB-F6E417D5402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084238" y="2378409"/>
            <a:ext cx="783695" cy="68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96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B81B7ED6-8761-6DA5-D654-0543AA6A7B1A}"/>
              </a:ext>
            </a:extLst>
          </p:cNvPr>
          <p:cNvSpPr txBox="1"/>
          <p:nvPr/>
        </p:nvSpPr>
        <p:spPr>
          <a:xfrm>
            <a:off x="-1" y="275569"/>
            <a:ext cx="12191999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4200" b="1">
                <a:solidFill>
                  <a:srgbClr val="E1BA87"/>
                </a:solidFill>
                <a:latin typeface="Arial"/>
                <a:ea typeface="微軟正黑體"/>
                <a:cs typeface="Arial"/>
                <a:sym typeface="+mn-lt"/>
              </a:rPr>
              <a:t>TBS-h574TX </a:t>
            </a:r>
            <a:r>
              <a:rPr lang="zh-TW" altLang="en-US" sz="4200" b="1">
                <a:solidFill>
                  <a:srgbClr val="E1BA87"/>
                </a:solidFill>
                <a:latin typeface="Arial"/>
                <a:ea typeface="微軟正黑體"/>
                <a:cs typeface="Arial"/>
                <a:sym typeface="+mn-lt"/>
              </a:rPr>
              <a:t>支援 </a:t>
            </a:r>
            <a:r>
              <a:rPr lang="en-US" altLang="zh-TW" sz="4200" b="1">
                <a:solidFill>
                  <a:srgbClr val="E1BA87"/>
                </a:solidFill>
                <a:latin typeface="Arial"/>
                <a:ea typeface="微軟正黑體"/>
                <a:cs typeface="Arial"/>
                <a:sym typeface="+mn-lt"/>
              </a:rPr>
              <a:t>QTS / </a:t>
            </a:r>
            <a:r>
              <a:rPr lang="en-US" altLang="zh-TW" sz="4200" b="1" err="1">
                <a:solidFill>
                  <a:srgbClr val="E1BA87"/>
                </a:solidFill>
                <a:latin typeface="Arial"/>
                <a:ea typeface="微軟正黑體"/>
                <a:cs typeface="Arial"/>
                <a:sym typeface="+mn-lt"/>
              </a:rPr>
              <a:t>QuTS</a:t>
            </a:r>
            <a:r>
              <a:rPr lang="en-US" altLang="zh-TW" sz="4200" b="1">
                <a:solidFill>
                  <a:srgbClr val="E1BA87"/>
                </a:solidFill>
                <a:latin typeface="Arial"/>
                <a:ea typeface="微軟正黑體"/>
                <a:cs typeface="Arial"/>
                <a:sym typeface="+mn-lt"/>
              </a:rPr>
              <a:t> hero </a:t>
            </a:r>
            <a:br>
              <a:rPr lang="en-US" altLang="zh-TW" sz="4200" b="1">
                <a:solidFill>
                  <a:srgbClr val="E1BA87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</a:br>
            <a:r>
              <a:rPr lang="zh-TW" altLang="en-US" sz="4200" b="1">
                <a:solidFill>
                  <a:srgbClr val="E1BA87"/>
                </a:solidFill>
                <a:latin typeface="Arial"/>
                <a:ea typeface="微軟正黑體"/>
                <a:cs typeface="Arial"/>
                <a:sym typeface="+mn-lt"/>
              </a:rPr>
              <a:t>一機雙系統，視乎您的喜好選擇使用</a:t>
            </a:r>
            <a:endParaRPr lang="en-US" altLang="zh-TW" sz="4200" b="1">
              <a:solidFill>
                <a:srgbClr val="E1BA87"/>
              </a:solidFill>
              <a:latin typeface="Arial"/>
              <a:ea typeface="微軟正黑體"/>
              <a:cs typeface="Arial"/>
              <a:sym typeface="+mn-lt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6BABA2F5-0193-63FE-7958-3E02C1B00DBB}"/>
              </a:ext>
            </a:extLst>
          </p:cNvPr>
          <p:cNvSpPr/>
          <p:nvPr/>
        </p:nvSpPr>
        <p:spPr>
          <a:xfrm>
            <a:off x="274709" y="2037082"/>
            <a:ext cx="4324077" cy="1368275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/>
          <a:p>
            <a:pPr defTabSz="1219170" fontAlgn="base">
              <a:lnSpc>
                <a:spcPts val="2800"/>
              </a:lnSpc>
              <a:buClr>
                <a:srgbClr val="000000"/>
              </a:buClr>
            </a:pPr>
            <a:r>
              <a:rPr lang="zh-TW" altLang="en-US" sz="1900" kern="0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TBS-h574TX 出貨搭載 </a:t>
            </a:r>
            <a:r>
              <a:rPr lang="en" altLang="zh-TW" sz="1900" b="1" kern="0" err="1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QuTS</a:t>
            </a:r>
            <a:r>
              <a:rPr lang="en" altLang="zh-TW" sz="1900" b="1" kern="0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 hero</a:t>
            </a:r>
            <a:r>
              <a:rPr lang="en" altLang="zh-TW" sz="1900" kern="0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 </a:t>
            </a:r>
            <a:r>
              <a:rPr lang="zh-TW" altLang="en-US" sz="1900" kern="0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作業系統，採用高可靠度 </a:t>
            </a:r>
            <a:r>
              <a:rPr lang="en" altLang="zh-TW" sz="1900" kern="0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ZFS </a:t>
            </a:r>
            <a:r>
              <a:rPr lang="zh-TW" altLang="en-US" sz="1900" kern="0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檔案系統。也可依照需求下載＆安裝</a:t>
            </a:r>
            <a:r>
              <a:rPr lang="en-US" altLang="zh-TW" sz="1900" kern="0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 QTS</a:t>
            </a:r>
            <a:r>
              <a:rPr lang="zh-TW" altLang="en-US" sz="1900" kern="0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 作業系統。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16751FF-2836-DEDF-108A-9C426266E68B}"/>
              </a:ext>
            </a:extLst>
          </p:cNvPr>
          <p:cNvSpPr/>
          <p:nvPr/>
        </p:nvSpPr>
        <p:spPr>
          <a:xfrm>
            <a:off x="286001" y="4451536"/>
            <a:ext cx="4515598" cy="643189"/>
          </a:xfrm>
          <a:prstGeom prst="rect">
            <a:avLst/>
          </a:prstGeom>
        </p:spPr>
        <p:txBody>
          <a:bodyPr wrap="square" lIns="121920" tIns="60960" rIns="121920" bIns="60960" anchor="t">
            <a:spAutoFit/>
          </a:bodyPr>
          <a:lstStyle/>
          <a:p>
            <a:pPr defTabSz="121917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>
                <a:schemeClr val="accent1">
                  <a:lumMod val="20000"/>
                  <a:lumOff val="80000"/>
                </a:schemeClr>
              </a:buClr>
            </a:pPr>
            <a:r>
              <a:rPr lang="zh-TW" altLang="en-US" sz="1200" kern="0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由於 </a:t>
            </a:r>
            <a:r>
              <a:rPr lang="en" altLang="zh-TW" sz="1200" kern="0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QTS </a:t>
            </a:r>
            <a:r>
              <a:rPr lang="zh-TW" altLang="en-US" sz="1200" kern="0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與 </a:t>
            </a:r>
            <a:r>
              <a:rPr lang="en" altLang="zh-TW" sz="1200" kern="0" err="1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QuTS</a:t>
            </a:r>
            <a:r>
              <a:rPr lang="en" altLang="zh-TW" sz="1200" kern="0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 hero </a:t>
            </a:r>
            <a:r>
              <a:rPr lang="zh-TW" altLang="en-US" sz="1200" kern="0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採用不同檔案系統，請用戶務必先空機 </a:t>
            </a:r>
            <a:r>
              <a:rPr lang="en-US" altLang="zh-TW" sz="1200" kern="0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(</a:t>
            </a:r>
            <a:r>
              <a:rPr lang="zh-TW" altLang="en-US" sz="1200" kern="0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不裝入硬碟</a:t>
            </a:r>
            <a:r>
              <a:rPr lang="en-US" altLang="zh-TW" sz="1200" kern="0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) </a:t>
            </a:r>
            <a:r>
              <a:rPr lang="zh-TW" altLang="en-US" sz="1200" kern="0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切換作業系統後，再執行系統遷移。</a:t>
            </a:r>
            <a:endParaRPr lang="en-US" altLang="zh-TW" sz="1200" kern="0">
              <a:solidFill>
                <a:schemeClr val="bg1"/>
              </a:solidFill>
              <a:latin typeface="微軟正黑體"/>
              <a:ea typeface="微軟正黑體"/>
              <a:cs typeface="+mn-ea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CAAB2511-344A-6FFA-89EF-4EBBE2BCBBED}"/>
              </a:ext>
            </a:extLst>
          </p:cNvPr>
          <p:cNvSpPr/>
          <p:nvPr/>
        </p:nvSpPr>
        <p:spPr>
          <a:xfrm>
            <a:off x="397357" y="4109413"/>
            <a:ext cx="905888" cy="30761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2994C"/>
              </a:gs>
              <a:gs pos="100000">
                <a:srgbClr val="4D341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spc="600">
                <a:latin typeface="微軟正黑體" panose="020B0604030504040204" pitchFamily="34" charset="-120"/>
                <a:ea typeface="微軟正黑體" panose="020B0604030504040204" pitchFamily="34" charset="-120"/>
              </a:rPr>
              <a:t>注意</a:t>
            </a:r>
            <a:endParaRPr lang="zh-TW" altLang="en-US" sz="1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圖片 13" descr="一張含有 文字, 螢幕擷取畫面, 設計 的圖片&#10;&#10;自動產生的描述">
            <a:extLst>
              <a:ext uri="{FF2B5EF4-FFF2-40B4-BE49-F238E27FC236}">
                <a16:creationId xmlns:a16="http://schemas.microsoft.com/office/drawing/2014/main" id="{DC69DE7B-0BB5-D41C-B729-D4E897008C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810" y="2037082"/>
            <a:ext cx="6950188" cy="4373479"/>
          </a:xfrm>
          <a:prstGeom prst="rect">
            <a:avLst/>
          </a:prstGeom>
          <a:effectLst>
            <a:reflection blurRad="165100" stA="50000" endA="300" endPos="555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0808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9D122F68-606A-98E0-9BBD-217F4DBA1F80}"/>
              </a:ext>
            </a:extLst>
          </p:cNvPr>
          <p:cNvGrpSpPr/>
          <p:nvPr/>
        </p:nvGrpSpPr>
        <p:grpSpPr>
          <a:xfrm>
            <a:off x="3890401" y="2711998"/>
            <a:ext cx="4326528" cy="4029962"/>
            <a:chOff x="3890401" y="2711997"/>
            <a:chExt cx="4326528" cy="4205271"/>
          </a:xfrm>
        </p:grpSpPr>
        <p:pic>
          <p:nvPicPr>
            <p:cNvPr id="19" name="图片 57">
              <a:extLst>
                <a:ext uri="{FF2B5EF4-FFF2-40B4-BE49-F238E27FC236}">
                  <a16:creationId xmlns:a16="http://schemas.microsoft.com/office/drawing/2014/main" id="{BDF09C8A-28C3-9A98-988E-15D66F5792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76775"/>
            <a:stretch>
              <a:fillRect/>
            </a:stretch>
          </p:blipFill>
          <p:spPr>
            <a:xfrm rot="5400000">
              <a:off x="1973724" y="4628674"/>
              <a:ext cx="4176402" cy="343047"/>
            </a:xfrm>
            <a:prstGeom prst="rect">
              <a:avLst/>
            </a:prstGeom>
          </p:spPr>
        </p:pic>
        <p:pic>
          <p:nvPicPr>
            <p:cNvPr id="23" name="图片 57">
              <a:extLst>
                <a:ext uri="{FF2B5EF4-FFF2-40B4-BE49-F238E27FC236}">
                  <a16:creationId xmlns:a16="http://schemas.microsoft.com/office/drawing/2014/main" id="{9293F225-254D-4225-86A4-47944528A1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76775"/>
            <a:stretch>
              <a:fillRect/>
            </a:stretch>
          </p:blipFill>
          <p:spPr>
            <a:xfrm rot="5400000">
              <a:off x="5957205" y="4657543"/>
              <a:ext cx="4176402" cy="343047"/>
            </a:xfrm>
            <a:prstGeom prst="rect">
              <a:avLst/>
            </a:prstGeom>
          </p:spPr>
        </p:pic>
      </p:grp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980679" y="24808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zh-TW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5F1EB47-9BCC-B5BF-B9BD-184EF07A1CAE}"/>
              </a:ext>
            </a:extLst>
          </p:cNvPr>
          <p:cNvSpPr txBox="1"/>
          <p:nvPr/>
        </p:nvSpPr>
        <p:spPr>
          <a:xfrm>
            <a:off x="-1" y="77230"/>
            <a:ext cx="12191999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sz="4200" b="1">
                <a:solidFill>
                  <a:srgbClr val="E1BA87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+mn-lt"/>
              </a:rPr>
              <a:t>哪個作業系統比較適合我的需求？</a:t>
            </a:r>
            <a:br>
              <a:rPr lang="zh-TW" altLang="en-US" sz="4200" b="1">
                <a:solidFill>
                  <a:srgbClr val="E1BA87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+mn-lt"/>
              </a:rPr>
            </a:br>
            <a:r>
              <a:rPr lang="en-US" altLang="zh-TW" sz="4200" b="1">
                <a:solidFill>
                  <a:srgbClr val="E1BA87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+mn-lt"/>
              </a:rPr>
              <a:t>QTS </a:t>
            </a:r>
            <a:r>
              <a:rPr lang="zh-TW" altLang="en-US" sz="4200" b="1">
                <a:solidFill>
                  <a:srgbClr val="E1BA87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+mn-lt"/>
              </a:rPr>
              <a:t>或是採用 </a:t>
            </a:r>
            <a:r>
              <a:rPr lang="en-US" altLang="zh-TW" sz="4200" b="1">
                <a:solidFill>
                  <a:srgbClr val="E1BA87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+mn-lt"/>
              </a:rPr>
              <a:t>ZFS </a:t>
            </a:r>
            <a:r>
              <a:rPr lang="zh-TW" altLang="en-US" sz="4200" b="1">
                <a:solidFill>
                  <a:srgbClr val="E1BA87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+mn-lt"/>
              </a:rPr>
              <a:t>架構的 </a:t>
            </a:r>
            <a:r>
              <a:rPr lang="en-US" altLang="zh-TW" sz="4200" b="1" err="1">
                <a:solidFill>
                  <a:srgbClr val="E1BA87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+mn-lt"/>
              </a:rPr>
              <a:t>QuTS</a:t>
            </a:r>
            <a:r>
              <a:rPr lang="en-US" altLang="zh-TW" sz="4200" b="1">
                <a:solidFill>
                  <a:srgbClr val="E1BA87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+mn-lt"/>
              </a:rPr>
              <a:t> hero 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5E8E767-27DF-123F-31A4-191EAF5C71E2}"/>
              </a:ext>
            </a:extLst>
          </p:cNvPr>
          <p:cNvSpPr txBox="1"/>
          <p:nvPr/>
        </p:nvSpPr>
        <p:spPr>
          <a:xfrm>
            <a:off x="451640" y="1822899"/>
            <a:ext cx="1163029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altLang="zh-TW" sz="1100" b="0" i="0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QTS </a:t>
            </a:r>
            <a:r>
              <a:rPr lang="zh-TW" altLang="en-US" sz="1100" b="0" i="0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智能 </a:t>
            </a:r>
            <a:r>
              <a:rPr lang="en-US" altLang="zh-TW" sz="1100" b="0" i="0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NAS </a:t>
            </a:r>
            <a:r>
              <a:rPr lang="zh-TW" altLang="en-US" sz="1100" b="0" i="0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作業系統持續蛻變、發展成熟。在面對資料爆炸性成長、遠端虛擬桌面 </a:t>
            </a:r>
            <a:r>
              <a:rPr lang="en-US" altLang="zh-TW" sz="1100" b="0" i="0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(VDI) </a:t>
            </a:r>
            <a:r>
              <a:rPr lang="zh-TW" altLang="en-US" sz="1100" b="0" i="0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應用普及、</a:t>
            </a:r>
            <a:r>
              <a:rPr lang="en-US" altLang="zh-TW" sz="1100" b="0" i="0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SSD </a:t>
            </a:r>
            <a:r>
              <a:rPr lang="zh-TW" altLang="en-US" sz="1100" b="0" i="0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採用率大幅攀升，以及 </a:t>
            </a:r>
            <a:r>
              <a:rPr lang="en-US" altLang="zh-TW" sz="1100" b="0" i="0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8K </a:t>
            </a:r>
            <a:r>
              <a:rPr lang="zh-TW" altLang="en-US" sz="1100" b="0" i="0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影像技術崛起等數位應用的效能要求與複雜度提高的情況下，商務型資料儲存管理和 </a:t>
            </a:r>
            <a:r>
              <a:rPr lang="en-US" altLang="zh-TW" sz="1100" b="0" i="0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IT </a:t>
            </a:r>
            <a:r>
              <a:rPr lang="zh-TW" altLang="en-US" sz="1100" b="0" i="0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應用亦需要進階的改變。為此，「</a:t>
            </a:r>
            <a:r>
              <a:rPr lang="en-US" altLang="zh-TW" sz="1100" b="0" i="0" dirty="0" err="1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QuTS</a:t>
            </a:r>
            <a:r>
              <a:rPr lang="en-US" altLang="zh-TW" sz="1100" b="0" i="0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hero </a:t>
            </a:r>
            <a:r>
              <a:rPr lang="zh-TW" altLang="en-US" sz="1100" b="0" i="0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作業系統」全新誕生，不僅保留了 </a:t>
            </a:r>
            <a:r>
              <a:rPr lang="en-US" altLang="zh-TW" sz="1100" b="0" i="0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QTS </a:t>
            </a:r>
            <a:r>
              <a:rPr lang="zh-TW" altLang="en-US" sz="1100" b="0" i="0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好評的 </a:t>
            </a:r>
            <a:r>
              <a:rPr lang="en-US" altLang="zh-TW" sz="1100" b="0" i="0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App Center </a:t>
            </a:r>
            <a:r>
              <a:rPr lang="zh-TW" altLang="en-US" sz="1100" b="0" i="0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應用生態，更進階整合了強大的 </a:t>
            </a:r>
            <a:r>
              <a:rPr lang="en-US" altLang="zh-TW" sz="1100" b="0" i="0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128 </a:t>
            </a:r>
            <a:r>
              <a:rPr lang="zh-TW" altLang="en-US" sz="1100" b="0" i="0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位元 </a:t>
            </a:r>
            <a:r>
              <a:rPr lang="en-US" altLang="zh-TW" sz="1100" b="0" i="0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ZFS </a:t>
            </a:r>
            <a:r>
              <a:rPr lang="zh-TW" altLang="en-US" sz="1100" b="0" i="0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檔案系統，集結超靈活容量管理、完善資料保護機制，以及效能最佳化等優勢，更能適應資料量日益龐大、複雜的商務關鍵應用。</a:t>
            </a:r>
          </a:p>
          <a:p>
            <a:pPr fontAlgn="base"/>
            <a:r>
              <a:rPr lang="zh-TW" altLang="en-US" sz="1100" b="0" i="0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了解更多</a:t>
            </a:r>
            <a:r>
              <a:rPr lang="en-US" altLang="zh-TW" sz="1100" b="0" i="0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: </a:t>
            </a:r>
            <a:r>
              <a:rPr lang="zh-TW" altLang="en-US" sz="1100" b="0" i="0" u="none" strike="noStrike" dirty="0">
                <a:solidFill>
                  <a:srgbClr val="00B0F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為什麼 </a:t>
            </a:r>
            <a:r>
              <a:rPr lang="en-US" altLang="zh-TW" sz="1100" b="0" i="0" u="none" strike="noStrike" dirty="0">
                <a:solidFill>
                  <a:srgbClr val="00B0F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QNAP </a:t>
            </a:r>
            <a:r>
              <a:rPr lang="zh-TW" altLang="en-US" sz="1100" b="0" i="0" u="none" strike="noStrike" dirty="0">
                <a:solidFill>
                  <a:srgbClr val="00B0F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企業級 </a:t>
            </a:r>
            <a:r>
              <a:rPr lang="en-US" altLang="zh-TW" sz="1100" b="0" i="0" u="none" strike="noStrike" dirty="0">
                <a:solidFill>
                  <a:srgbClr val="00B0F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NAS </a:t>
            </a:r>
            <a:r>
              <a:rPr lang="zh-TW" altLang="en-US" sz="1100" b="0" i="0" u="none" strike="noStrike" dirty="0">
                <a:solidFill>
                  <a:srgbClr val="00B0F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選用 </a:t>
            </a:r>
            <a:r>
              <a:rPr lang="en-US" altLang="zh-TW" sz="1100" b="0" i="0" u="none" strike="noStrike" dirty="0">
                <a:solidFill>
                  <a:srgbClr val="00B0F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ZFS </a:t>
            </a:r>
            <a:r>
              <a:rPr lang="zh-TW" altLang="en-US" sz="1100" b="0" i="0" u="none" strike="noStrike" dirty="0">
                <a:solidFill>
                  <a:srgbClr val="00B0F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檔案系統</a:t>
            </a:r>
            <a:endParaRPr lang="zh-TW" altLang="en-US" sz="1100" b="0" i="0" u="none" strike="noStrike" dirty="0">
              <a:solidFill>
                <a:srgbClr val="00B0F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8E86F18-7E16-4F71-5FC4-1B6DC55A7AEF}"/>
              </a:ext>
            </a:extLst>
          </p:cNvPr>
          <p:cNvSpPr txBox="1"/>
          <p:nvPr/>
        </p:nvSpPr>
        <p:spPr>
          <a:xfrm>
            <a:off x="118530" y="1503527"/>
            <a:ext cx="11834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zh-TW" altLang="en-US" b="1" i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採用 </a:t>
            </a:r>
            <a:r>
              <a:rPr lang="en-US" altLang="zh-TW" b="1" i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ZFS </a:t>
            </a:r>
            <a:r>
              <a:rPr lang="zh-TW" altLang="en-US" b="1" i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檔案系統，</a:t>
            </a:r>
            <a:r>
              <a:rPr lang="en-US" altLang="zh-TW" b="1" i="0" err="1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QuTS</a:t>
            </a:r>
            <a:r>
              <a:rPr lang="en-US" altLang="zh-TW" b="1" i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hero </a:t>
            </a:r>
            <a:r>
              <a:rPr lang="zh-TW" altLang="en-US" b="1" i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保障效能與資料完整</a:t>
            </a:r>
            <a:endParaRPr lang="zh-TW" altLang="en-US" sz="1100" b="0" i="0" u="none" strike="noStrike">
              <a:solidFill>
                <a:srgbClr val="FF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79DB3656-6E9E-B751-1544-C9194464ED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1588464"/>
              </p:ext>
            </p:extLst>
          </p:nvPr>
        </p:nvGraphicFramePr>
        <p:xfrm>
          <a:off x="451640" y="2598615"/>
          <a:ext cx="11311453" cy="4250399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3889994">
                  <a:extLst>
                    <a:ext uri="{9D8B030D-6E8A-4147-A177-3AD203B41FA5}">
                      <a16:colId xmlns:a16="http://schemas.microsoft.com/office/drawing/2014/main" val="494235255"/>
                    </a:ext>
                  </a:extLst>
                </a:gridCol>
                <a:gridCol w="3996170">
                  <a:extLst>
                    <a:ext uri="{9D8B030D-6E8A-4147-A177-3AD203B41FA5}">
                      <a16:colId xmlns:a16="http://schemas.microsoft.com/office/drawing/2014/main" val="2412127287"/>
                    </a:ext>
                  </a:extLst>
                </a:gridCol>
                <a:gridCol w="3425289">
                  <a:extLst>
                    <a:ext uri="{9D8B030D-6E8A-4147-A177-3AD203B41FA5}">
                      <a16:colId xmlns:a16="http://schemas.microsoft.com/office/drawing/2014/main" val="3166380365"/>
                    </a:ext>
                  </a:extLst>
                </a:gridCol>
              </a:tblGrid>
              <a:tr h="400854">
                <a:tc>
                  <a:txBody>
                    <a:bodyPr/>
                    <a:lstStyle/>
                    <a:p>
                      <a:pPr algn="ctr" fontAlgn="ctr"/>
                      <a:endParaRPr lang="en-US" sz="9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ea"/>
                        <a:sym typeface="+mn-lt"/>
                      </a:endParaRPr>
                    </a:p>
                  </a:txBody>
                  <a:tcPr marL="33874" marR="33874" marT="16937" marB="16937" anchor="ctr">
                    <a:lnL>
                      <a:noFill/>
                    </a:lnL>
                    <a:lnR w="12700" cap="flat" cmpd="sng" algn="ctr">
                      <a:solidFill>
                        <a:srgbClr val="E1BA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fontAlgn="ctr" latinLnBrk="0" hangingPunct="1"/>
                      <a:r>
                        <a:rPr lang="en-US" sz="1200" b="1" kern="1200" err="1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QuTS</a:t>
                      </a:r>
                      <a:r>
                        <a:rPr lang="en-US" sz="1200" b="1" kern="120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 hero</a:t>
                      </a:r>
                    </a:p>
                  </a:txBody>
                  <a:tcPr marL="33874" marR="33874" marT="16937" marB="16937" anchor="ctr">
                    <a:lnL w="12700" cap="flat" cmpd="sng" algn="ctr">
                      <a:solidFill>
                        <a:srgbClr val="E1BA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1BA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fontAlgn="ctr" latinLnBrk="0" hangingPunct="1"/>
                      <a:r>
                        <a:rPr lang="en-US" sz="1200" b="1" kern="120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QTS</a:t>
                      </a:r>
                    </a:p>
                  </a:txBody>
                  <a:tcPr marL="33874" marR="33874" marT="16937" marB="16937" anchor="ctr">
                    <a:lnL w="12700" cap="flat" cmpd="sng" algn="ctr">
                      <a:solidFill>
                        <a:srgbClr val="E1BA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C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4221720"/>
                  </a:ext>
                </a:extLst>
              </a:tr>
              <a:tr h="18296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b="1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檔案系統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 w="12700" cap="flat" cmpd="sng" algn="ctr">
                      <a:solidFill>
                        <a:srgbClr val="E1BA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0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ZFS</a:t>
                      </a:r>
                    </a:p>
                  </a:txBody>
                  <a:tcPr marL="33874" marR="33874" marT="16937" marB="16937" anchor="ctr">
                    <a:lnL w="12700" cap="flat" cmpd="sng" algn="ctr">
                      <a:solidFill>
                        <a:srgbClr val="E1BA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1BA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0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Ext4</a:t>
                      </a:r>
                    </a:p>
                  </a:txBody>
                  <a:tcPr marL="33874" marR="33874" marT="16937" marB="16937" anchor="ctr">
                    <a:lnL w="12700" cap="flat" cmpd="sng" algn="ctr">
                      <a:solidFill>
                        <a:srgbClr val="E1BA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383670"/>
                  </a:ext>
                </a:extLst>
              </a:tr>
              <a:tr h="76902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b="1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快取功能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 w="12700" cap="flat" cmpd="sng" algn="ctr">
                      <a:solidFill>
                        <a:srgbClr val="E1BA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讀取快取</a:t>
                      </a:r>
                    </a:p>
                  </a:txBody>
                  <a:tcPr marL="33874" marR="33874" marT="16937" marB="16937" anchor="ctr">
                    <a:lnL w="12700" cap="flat" cmpd="sng" algn="ctr">
                      <a:solidFill>
                        <a:srgbClr val="E1BA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1BA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讀</a:t>
                      </a:r>
                      <a:r>
                        <a:rPr lang="en-US" altLang="zh-TW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/</a:t>
                      </a:r>
                      <a: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寫快取</a:t>
                      </a:r>
                      <a:b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</a:br>
                      <a: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唯讀快取</a:t>
                      </a:r>
                      <a:b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</a:br>
                      <a: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唯寫快取</a:t>
                      </a:r>
                    </a:p>
                  </a:txBody>
                  <a:tcPr marL="33874" marR="33874" marT="16937" marB="16937" anchor="ctr">
                    <a:lnL w="12700" cap="flat" cmpd="sng" algn="ctr">
                      <a:solidFill>
                        <a:srgbClr val="E1BA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9590307"/>
                  </a:ext>
                </a:extLst>
              </a:tr>
              <a:tr h="33265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b="1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在線資料壓縮</a:t>
                      </a:r>
                      <a:br>
                        <a:rPr lang="zh-TW" altLang="en-US" sz="1000" b="1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</a:br>
                      <a:r>
                        <a:rPr lang="en-US" altLang="zh-TW" sz="1000" b="1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(</a:t>
                      </a: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Inline Compression)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 w="12700" cap="flat" cmpd="sng" algn="ctr">
                      <a:solidFill>
                        <a:srgbClr val="E1BA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0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900" b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有</a:t>
                      </a:r>
                      <a:br>
                        <a:rPr lang="zh-TW" altLang="en-US" sz="900" b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</a:br>
                      <a:r>
                        <a:rPr lang="en-US" altLang="zh-TW" sz="900" b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(LZ4 </a:t>
                      </a:r>
                      <a:r>
                        <a:rPr lang="zh-TW" altLang="en-US" sz="900" b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壓縮，適合 </a:t>
                      </a:r>
                      <a:r>
                        <a:rPr lang="en-US" altLang="zh-TW" sz="900" b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RAW </a:t>
                      </a:r>
                      <a:r>
                        <a:rPr lang="zh-TW" altLang="en-US" sz="900" b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檔、文件檔</a:t>
                      </a:r>
                      <a:r>
                        <a:rPr lang="en-US" altLang="zh-TW" sz="900" b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)</a:t>
                      </a:r>
                    </a:p>
                  </a:txBody>
                  <a:tcPr marL="33874" marR="33874" marT="16937" marB="16937" anchor="ctr">
                    <a:lnL w="12700" cap="flat" cmpd="sng" algn="ctr">
                      <a:solidFill>
                        <a:srgbClr val="E1BA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1BA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0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無</a:t>
                      </a:r>
                    </a:p>
                  </a:txBody>
                  <a:tcPr marL="33874" marR="33874" marT="16937" marB="16937" anchor="ctr">
                    <a:lnL w="12700" cap="flat" cmpd="sng" algn="ctr">
                      <a:solidFill>
                        <a:srgbClr val="E1BA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1667223"/>
                  </a:ext>
                </a:extLst>
              </a:tr>
              <a:tr h="33265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b="1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在線重複資料刪除</a:t>
                      </a:r>
                      <a:br>
                        <a:rPr lang="zh-TW" altLang="en-US" sz="1000" b="1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</a:br>
                      <a:r>
                        <a:rPr lang="en-US" altLang="zh-TW" sz="1000" b="1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(</a:t>
                      </a: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Inline Deduplication)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 w="12700" cap="flat" cmpd="sng" algn="ctr">
                      <a:solidFill>
                        <a:srgbClr val="E1BA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900" b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有</a:t>
                      </a:r>
                      <a:br>
                        <a:rPr lang="zh-TW" altLang="en-US" sz="900" b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</a:br>
                      <a:r>
                        <a:rPr lang="en-US" altLang="zh-TW" sz="900" b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(</a:t>
                      </a:r>
                      <a:r>
                        <a:rPr lang="zh-TW" altLang="en-US" sz="900" b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需 </a:t>
                      </a:r>
                      <a:r>
                        <a:rPr lang="en-US" altLang="zh-TW" sz="900" b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16 GB </a:t>
                      </a:r>
                      <a:r>
                        <a:rPr lang="zh-TW" altLang="en-US" sz="900" b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以上記憶體</a:t>
                      </a:r>
                      <a:r>
                        <a:rPr lang="zh-TW" altLang="en-US" sz="900" b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</a:rPr>
                        <a:t>，</a:t>
                      </a:r>
                      <a:r>
                        <a:rPr lang="en-US" altLang="zh-TW" sz="900" b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</a:rPr>
                        <a:t>TBS-h574TX-i3-12G </a:t>
                      </a:r>
                      <a:r>
                        <a:rPr lang="en-US" altLang="zh-TW" sz="900" b="0" err="1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</a:rPr>
                        <a:t>不支援</a:t>
                      </a:r>
                      <a:r>
                        <a:rPr lang="en-US" altLang="zh-TW" sz="900" b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</a:rPr>
                        <a:t>)</a:t>
                      </a:r>
                    </a:p>
                  </a:txBody>
                  <a:tcPr marL="33874" marR="33874" marT="16937" marB="16937" anchor="ctr">
                    <a:lnL w="12700" cap="flat" cmpd="sng" algn="ctr">
                      <a:solidFill>
                        <a:srgbClr val="E1BA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1BA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無</a:t>
                      </a:r>
                    </a:p>
                  </a:txBody>
                  <a:tcPr marL="33874" marR="33874" marT="16937" marB="16937" anchor="ctr">
                    <a:lnL w="12700" cap="flat" cmpd="sng" algn="ctr">
                      <a:solidFill>
                        <a:srgbClr val="E1BA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8932897"/>
                  </a:ext>
                </a:extLst>
              </a:tr>
              <a:tr h="18296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HBS </a:t>
                      </a:r>
                      <a:r>
                        <a:rPr lang="zh-TW" altLang="en-US" sz="1000" b="1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遠端備份 </a:t>
                      </a:r>
                      <a:r>
                        <a:rPr lang="en-US" altLang="zh-TW" sz="1000" b="1" err="1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QuDedup</a:t>
                      </a:r>
                      <a:r>
                        <a:rPr lang="en-US" altLang="zh-TW" sz="1000" b="1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 </a:t>
                      </a:r>
                      <a:r>
                        <a:rPr lang="zh-TW" altLang="en-US" sz="1000" b="1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來源端重複資料刪除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 w="12700" cap="flat" cmpd="sng" algn="ctr">
                      <a:solidFill>
                        <a:srgbClr val="E1BA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0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有</a:t>
                      </a:r>
                    </a:p>
                  </a:txBody>
                  <a:tcPr marL="33874" marR="33874" marT="16937" marB="16937" anchor="ctr">
                    <a:lnL w="12700" cap="flat" cmpd="sng" algn="ctr">
                      <a:solidFill>
                        <a:srgbClr val="E1BA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1BA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0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有</a:t>
                      </a:r>
                    </a:p>
                  </a:txBody>
                  <a:tcPr marL="33874" marR="33874" marT="16937" marB="16937" anchor="ctr">
                    <a:lnL w="12700" cap="flat" cmpd="sng" algn="ctr">
                      <a:solidFill>
                        <a:srgbClr val="E1BA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6589079"/>
                  </a:ext>
                </a:extLst>
              </a:tr>
              <a:tr h="18296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b="1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硬體斷電保護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 w="12700" cap="flat" cmpd="sng" algn="ctr">
                      <a:solidFill>
                        <a:srgbClr val="E1BA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支援 </a:t>
                      </a:r>
                      <a:r>
                        <a:rPr 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UPS</a:t>
                      </a:r>
                    </a:p>
                  </a:txBody>
                  <a:tcPr marL="33874" marR="33874" marT="16937" marB="16937" anchor="ctr">
                    <a:lnL w="12700" cap="flat" cmpd="sng" algn="ctr">
                      <a:solidFill>
                        <a:srgbClr val="E1BA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1BA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支援 </a:t>
                      </a:r>
                      <a:r>
                        <a:rPr 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UPS</a:t>
                      </a:r>
                    </a:p>
                  </a:txBody>
                  <a:tcPr marL="33874" marR="33874" marT="16937" marB="16937" anchor="ctr">
                    <a:lnL w="12700" cap="flat" cmpd="sng" algn="ctr">
                      <a:solidFill>
                        <a:srgbClr val="E1BA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3255863"/>
                  </a:ext>
                </a:extLst>
              </a:tr>
              <a:tr h="45988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b="1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系統斷電保護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 w="12700" cap="flat" cmpd="sng" algn="ctr">
                      <a:solidFill>
                        <a:srgbClr val="E1BA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0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ZIL</a:t>
                      </a:r>
                      <a:br>
                        <a:rPr 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</a:br>
                      <a:r>
                        <a:rPr 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Copy-on-Write</a:t>
                      </a:r>
                      <a:br>
                        <a:rPr 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</a:br>
                      <a:r>
                        <a:rPr 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(</a:t>
                      </a:r>
                      <a: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復電後服務即刻繼續</a:t>
                      </a:r>
                      <a:r>
                        <a:rPr lang="en-US" altLang="zh-TW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)</a:t>
                      </a:r>
                    </a:p>
                  </a:txBody>
                  <a:tcPr marL="33874" marR="33874" marT="16937" marB="16937" anchor="ctr">
                    <a:lnL w="12700" cap="flat" cmpd="sng" algn="ctr">
                      <a:solidFill>
                        <a:srgbClr val="E1BA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1BA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0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無</a:t>
                      </a:r>
                      <a:b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</a:br>
                      <a:r>
                        <a:rPr lang="en-US" altLang="zh-TW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(</a:t>
                      </a:r>
                      <a: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不正常斷電將使檔案有損毀風險，須暫停服務執行「</a:t>
                      </a:r>
                      <a:r>
                        <a:rPr lang="zh-TW" altLang="en-US" sz="900" b="0" u="none" strike="noStrike">
                          <a:solidFill>
                            <a:srgbClr val="007A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  <a:hlinkClick r:id="rId6"/>
                        </a:rPr>
                        <a:t>檢查檔案系統</a:t>
                      </a:r>
                      <a: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」</a:t>
                      </a:r>
                      <a:r>
                        <a:rPr lang="en-US" altLang="zh-TW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)</a:t>
                      </a:r>
                    </a:p>
                  </a:txBody>
                  <a:tcPr marL="33874" marR="33874" marT="16937" marB="16937" anchor="ctr">
                    <a:lnL w="12700" cap="flat" cmpd="sng" algn="ctr">
                      <a:solidFill>
                        <a:srgbClr val="E1BA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773913"/>
                  </a:ext>
                </a:extLst>
              </a:tr>
              <a:tr h="18296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b="1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權限管理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 w="12700" cap="flat" cmpd="sng" algn="ctr">
                      <a:solidFill>
                        <a:srgbClr val="E1BA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Rich ACL (14</a:t>
                      </a:r>
                      <a: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項</a:t>
                      </a:r>
                      <a:r>
                        <a:rPr lang="en-US" altLang="zh-TW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)</a:t>
                      </a:r>
                    </a:p>
                  </a:txBody>
                  <a:tcPr marL="33874" marR="33874" marT="16937" marB="16937" anchor="ctr">
                    <a:lnL w="12700" cap="flat" cmpd="sng" algn="ctr">
                      <a:solidFill>
                        <a:srgbClr val="E1BA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1BA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err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Posix</a:t>
                      </a:r>
                      <a:r>
                        <a:rPr 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 ACL (3</a:t>
                      </a:r>
                      <a: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項</a:t>
                      </a:r>
                      <a:r>
                        <a:rPr lang="en-US" altLang="zh-TW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) + </a:t>
                      </a:r>
                      <a: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少部分特殊權限</a:t>
                      </a:r>
                    </a:p>
                  </a:txBody>
                  <a:tcPr marL="33874" marR="33874" marT="16937" marB="16937" anchor="ctr">
                    <a:lnL w="12700" cap="flat" cmpd="sng" algn="ctr">
                      <a:solidFill>
                        <a:srgbClr val="E1BA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6844128"/>
                  </a:ext>
                </a:extLst>
              </a:tr>
              <a:tr h="60209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b="1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容量擴充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 w="12700" cap="flat" cmpd="sng" algn="ctr">
                      <a:solidFill>
                        <a:srgbClr val="E1BA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0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RAID </a:t>
                      </a:r>
                      <a: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容量升級</a:t>
                      </a:r>
                      <a:b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</a:br>
                      <a: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更換更大容量硬碟</a:t>
                      </a:r>
                      <a:b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</a:br>
                      <a:r>
                        <a:rPr lang="en-US" altLang="zh-TW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JBOD </a:t>
                      </a:r>
                      <a: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擴充</a:t>
                      </a:r>
                    </a:p>
                  </a:txBody>
                  <a:tcPr marL="33874" marR="33874" marT="16937" marB="16937" anchor="ctr">
                    <a:lnL w="12700" cap="flat" cmpd="sng" algn="ctr">
                      <a:solidFill>
                        <a:srgbClr val="E1BA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1BA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0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加入單顆硬碟擴充 </a:t>
                      </a:r>
                      <a:r>
                        <a:rPr lang="en-US" altLang="zh-TW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RAID</a:t>
                      </a:r>
                      <a:br>
                        <a:rPr lang="en-US" altLang="zh-TW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</a:br>
                      <a:r>
                        <a:rPr lang="en-US" altLang="zh-TW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RAID </a:t>
                      </a:r>
                      <a: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容量升級</a:t>
                      </a:r>
                      <a:b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</a:br>
                      <a: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更換大容量硬碟</a:t>
                      </a:r>
                      <a:b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</a:br>
                      <a:r>
                        <a:rPr lang="en-US" altLang="zh-TW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JBOD </a:t>
                      </a:r>
                      <a: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擴充</a:t>
                      </a:r>
                    </a:p>
                  </a:txBody>
                  <a:tcPr marL="33874" marR="33874" marT="16937" marB="16937" anchor="ctr">
                    <a:lnL w="12700" cap="flat" cmpd="sng" algn="ctr">
                      <a:solidFill>
                        <a:srgbClr val="E1BA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9890637"/>
                  </a:ext>
                </a:extLst>
              </a:tr>
              <a:tr h="31768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b="1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資料安全性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 w="12700" cap="flat" cmpd="sng" algn="ctr">
                      <a:solidFill>
                        <a:srgbClr val="E1BA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900" b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較佳</a:t>
                      </a:r>
                      <a:br>
                        <a:rPr lang="zh-TW" altLang="en-US" sz="900" b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</a:br>
                      <a:r>
                        <a:rPr lang="en-US" altLang="zh-TW" sz="900" b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(</a:t>
                      </a:r>
                      <a:r>
                        <a:rPr lang="en-US" sz="900" b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Self-Healing &amp; Copy-on-Write)</a:t>
                      </a:r>
                    </a:p>
                  </a:txBody>
                  <a:tcPr marL="33874" marR="33874" marT="16937" marB="16937" anchor="ctr">
                    <a:lnL w="12700" cap="flat" cmpd="sng" algn="ctr">
                      <a:solidFill>
                        <a:srgbClr val="E1BA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1BA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標準</a:t>
                      </a:r>
                    </a:p>
                  </a:txBody>
                  <a:tcPr marL="33874" marR="33874" marT="16937" marB="16937" anchor="ctr">
                    <a:lnL w="12700" cap="flat" cmpd="sng" algn="ctr">
                      <a:solidFill>
                        <a:srgbClr val="E1BA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8811087"/>
                  </a:ext>
                </a:extLst>
              </a:tr>
              <a:tr h="60209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b="1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影音剪輯應用 </a:t>
                      </a:r>
                      <a:r>
                        <a:rPr lang="en-US" altLang="zh-TW" sz="1000" b="1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SSD </a:t>
                      </a:r>
                      <a:r>
                        <a:rPr lang="zh-TW" altLang="en-US" sz="1000" b="1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配置建議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 w="12700" cap="flat" cmpd="sng" algn="ctr">
                      <a:solidFill>
                        <a:srgbClr val="E1BA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0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建立 </a:t>
                      </a:r>
                      <a:r>
                        <a:rPr 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SSD Pool</a:t>
                      </a:r>
                      <a:br>
                        <a:rPr 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</a:br>
                      <a: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註：建立 </a:t>
                      </a:r>
                      <a:r>
                        <a:rPr 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Folder/LUN </a:t>
                      </a:r>
                      <a: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時 </a:t>
                      </a:r>
                      <a:r>
                        <a:rPr 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Block Size </a:t>
                      </a:r>
                      <a: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建議設定為 </a:t>
                      </a:r>
                      <a:r>
                        <a:rPr lang="en-US" altLang="zh-TW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128</a:t>
                      </a:r>
                      <a:r>
                        <a:rPr 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K</a:t>
                      </a:r>
                    </a:p>
                  </a:txBody>
                  <a:tcPr marL="33874" marR="33874" marT="16937" marB="16937" anchor="ctr">
                    <a:lnL w="12700" cap="flat" cmpd="sng" algn="ctr">
                      <a:solidFill>
                        <a:srgbClr val="E1BA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1BA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0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剪輯作業 </a:t>
                      </a:r>
                      <a:r>
                        <a:rPr lang="en-US" altLang="zh-TW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(</a:t>
                      </a:r>
                      <a: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例如 </a:t>
                      </a:r>
                      <a:r>
                        <a:rPr 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RAW </a:t>
                      </a:r>
                      <a: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檔初剪</a:t>
                      </a:r>
                      <a:r>
                        <a:rPr lang="en-US" altLang="zh-TW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)</a:t>
                      </a:r>
                      <a: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：建立 </a:t>
                      </a:r>
                      <a:r>
                        <a:rPr 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SSD Pool</a:t>
                      </a:r>
                      <a:br>
                        <a:rPr 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</a:br>
                      <a: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後製作業：啟用讀</a:t>
                      </a:r>
                      <a:r>
                        <a:rPr lang="en-US" altLang="zh-TW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/</a:t>
                      </a:r>
                      <a: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寫快取</a:t>
                      </a:r>
                      <a:b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</a:br>
                      <a: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註：建立 </a:t>
                      </a:r>
                      <a:r>
                        <a:rPr 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Volume </a:t>
                      </a:r>
                      <a: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時 </a:t>
                      </a:r>
                      <a:r>
                        <a:rPr 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Block Size </a:t>
                      </a:r>
                      <a: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建議設定為 </a:t>
                      </a:r>
                      <a:r>
                        <a:rPr lang="en-US" altLang="zh-TW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32</a:t>
                      </a:r>
                      <a:r>
                        <a:rPr 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K ~ 64K，</a:t>
                      </a:r>
                      <a: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快取模式選擇 </a:t>
                      </a:r>
                      <a:r>
                        <a:rPr 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All I/O</a:t>
                      </a:r>
                    </a:p>
                  </a:txBody>
                  <a:tcPr marL="33874" marR="33874" marT="16937" marB="16937" anchor="ctr">
                    <a:lnL w="12700" cap="flat" cmpd="sng" algn="ctr">
                      <a:solidFill>
                        <a:srgbClr val="E1BA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89726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2629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字方塊 27">
            <a:extLst>
              <a:ext uri="{FF2B5EF4-FFF2-40B4-BE49-F238E27FC236}">
                <a16:creationId xmlns:a16="http://schemas.microsoft.com/office/drawing/2014/main" id="{ADC53D77-E6F3-BCEC-E01A-703703B1DD08}"/>
              </a:ext>
            </a:extLst>
          </p:cNvPr>
          <p:cNvSpPr txBox="1"/>
          <p:nvPr/>
        </p:nvSpPr>
        <p:spPr>
          <a:xfrm>
            <a:off x="617347" y="409941"/>
            <a:ext cx="11177386" cy="8002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4600" b="1">
                <a:solidFill>
                  <a:srgbClr val="E1BA87"/>
                </a:solidFill>
                <a:latin typeface="Arial"/>
                <a:ea typeface="微軟正黑體"/>
                <a:cs typeface="Arial"/>
              </a:rPr>
              <a:t>TBS-h574TX </a:t>
            </a:r>
            <a:r>
              <a:rPr lang="zh-TW" altLang="en-US" sz="4600" b="1">
                <a:solidFill>
                  <a:srgbClr val="E1BA87"/>
                </a:solidFill>
                <a:latin typeface="Arial"/>
                <a:ea typeface="微軟正黑體"/>
                <a:cs typeface="Arial"/>
              </a:rPr>
              <a:t>正面配置圖</a:t>
            </a:r>
            <a:endParaRPr lang="en-US" altLang="zh-TW" sz="4600" b="1">
              <a:solidFill>
                <a:srgbClr val="E1BA87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7914AF26-734A-8614-31E2-CE40321F0394}"/>
              </a:ext>
            </a:extLst>
          </p:cNvPr>
          <p:cNvSpPr txBox="1"/>
          <p:nvPr/>
        </p:nvSpPr>
        <p:spPr>
          <a:xfrm>
            <a:off x="790034" y="5124448"/>
            <a:ext cx="289002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400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Thunderbolt 4 傳輸埠</a:t>
            </a:r>
            <a:endParaRPr lang="zh-TW" altLang="en-US" sz="1400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690BD18-EE8F-A2F3-CA98-CD7E658629C6}"/>
              </a:ext>
            </a:extLst>
          </p:cNvPr>
          <p:cNvSpPr txBox="1"/>
          <p:nvPr/>
        </p:nvSpPr>
        <p:spPr>
          <a:xfrm>
            <a:off x="751122" y="5697190"/>
            <a:ext cx="289002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400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USB 3.2 Gen 2 Type-A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E2AD401-146E-30CC-25ED-7424A4296B12}"/>
              </a:ext>
            </a:extLst>
          </p:cNvPr>
          <p:cNvSpPr txBox="1"/>
          <p:nvPr/>
        </p:nvSpPr>
        <p:spPr>
          <a:xfrm>
            <a:off x="5790382" y="5697190"/>
            <a:ext cx="289002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400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USB One-Touch copy 鍵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8797B888-F7CD-5F1F-9575-3EA4C9E3E1A7}"/>
              </a:ext>
            </a:extLst>
          </p:cNvPr>
          <p:cNvSpPr txBox="1"/>
          <p:nvPr/>
        </p:nvSpPr>
        <p:spPr>
          <a:xfrm>
            <a:off x="5770926" y="5124447"/>
            <a:ext cx="289002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400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電源鍵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8112BAF-D131-6373-E74C-0B40C3348C22}"/>
              </a:ext>
            </a:extLst>
          </p:cNvPr>
          <p:cNvSpPr txBox="1"/>
          <p:nvPr/>
        </p:nvSpPr>
        <p:spPr>
          <a:xfrm>
            <a:off x="8978664" y="5124447"/>
            <a:ext cx="289002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400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LED  指示燈: </a:t>
            </a:r>
          </a:p>
          <a:p>
            <a:r>
              <a:rPr lang="zh-TW" altLang="en-US" sz="1400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USB Copy, 狀態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5B2FCC18-EA1C-9152-9525-BCCE2A8A2FFC}"/>
              </a:ext>
            </a:extLst>
          </p:cNvPr>
          <p:cNvSpPr txBox="1"/>
          <p:nvPr/>
        </p:nvSpPr>
        <p:spPr>
          <a:xfrm>
            <a:off x="3266379" y="1853315"/>
            <a:ext cx="5659242" cy="6272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200"/>
              </a:lnSpc>
            </a:pPr>
            <a:r>
              <a:rPr lang="zh-TW" altLang="en-US" sz="1400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5 x E1.S NMVe SSD 硬碟槽，最高支援厚度 15mm E1.S，並預裝轉版以支援 M.2 2280 NVMe SSD，讓您也能透過 M.2 享受熱插拔的應用</a:t>
            </a:r>
          </a:p>
        </p:txBody>
      </p:sp>
    </p:spTree>
    <p:extLst>
      <p:ext uri="{BB962C8B-B14F-4D97-AF65-F5344CB8AC3E}">
        <p14:creationId xmlns:p14="http://schemas.microsoft.com/office/powerpoint/2010/main" val="4263310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字方塊 27">
            <a:extLst>
              <a:ext uri="{FF2B5EF4-FFF2-40B4-BE49-F238E27FC236}">
                <a16:creationId xmlns:a16="http://schemas.microsoft.com/office/drawing/2014/main" id="{ADC53D77-E6F3-BCEC-E01A-703703B1DD08}"/>
              </a:ext>
            </a:extLst>
          </p:cNvPr>
          <p:cNvSpPr txBox="1"/>
          <p:nvPr/>
        </p:nvSpPr>
        <p:spPr>
          <a:xfrm>
            <a:off x="2222941" y="493743"/>
            <a:ext cx="7728534" cy="8002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4600" b="1">
                <a:solidFill>
                  <a:srgbClr val="E1BA87"/>
                </a:solidFill>
                <a:latin typeface="Arial"/>
                <a:ea typeface="微軟正黑體"/>
                <a:cs typeface="Arial"/>
              </a:rPr>
              <a:t>TBS-h574TX </a:t>
            </a:r>
            <a:r>
              <a:rPr lang="zh-TW" altLang="en-US" sz="4600" b="1">
                <a:solidFill>
                  <a:srgbClr val="E1BA87"/>
                </a:solidFill>
                <a:latin typeface="Arial"/>
                <a:ea typeface="微軟正黑體"/>
                <a:cs typeface="Arial"/>
              </a:rPr>
              <a:t>背面配置圖</a:t>
            </a:r>
            <a:endParaRPr lang="en-US" altLang="zh-TW" sz="4600" b="1">
              <a:solidFill>
                <a:srgbClr val="E1BA87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5ADE475C-BD2E-DD04-692C-9F9D93BAFFCD}"/>
              </a:ext>
            </a:extLst>
          </p:cNvPr>
          <p:cNvSpPr txBox="1"/>
          <p:nvPr/>
        </p:nvSpPr>
        <p:spPr>
          <a:xfrm>
            <a:off x="7206731" y="2340856"/>
            <a:ext cx="289002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400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Thunderbolt 4 傳輸埠</a:t>
            </a:r>
            <a:endParaRPr lang="zh-TW" altLang="en-US" sz="1400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7DF7172D-1483-F4BB-63DF-9B0A494C637C}"/>
              </a:ext>
            </a:extLst>
          </p:cNvPr>
          <p:cNvSpPr txBox="1"/>
          <p:nvPr/>
        </p:nvSpPr>
        <p:spPr>
          <a:xfrm>
            <a:off x="7206730" y="1780965"/>
            <a:ext cx="289002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400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HDMI 1.4b 支援 4K 螢幕輸出</a:t>
            </a:r>
            <a:endParaRPr lang="zh-TW" altLang="en-US" sz="1400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CDC92D3C-38A9-1E6D-995E-75ED8995B500}"/>
              </a:ext>
            </a:extLst>
          </p:cNvPr>
          <p:cNvSpPr txBox="1"/>
          <p:nvPr/>
        </p:nvSpPr>
        <p:spPr>
          <a:xfrm>
            <a:off x="3817126" y="1790586"/>
            <a:ext cx="289002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400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2.5GbE 網路埠</a:t>
            </a:r>
            <a:endParaRPr lang="zh-TW" altLang="en-US" sz="1400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59C285E-91EA-C620-204F-42F08DF2FA23}"/>
              </a:ext>
            </a:extLst>
          </p:cNvPr>
          <p:cNvSpPr txBox="1"/>
          <p:nvPr/>
        </p:nvSpPr>
        <p:spPr>
          <a:xfrm>
            <a:off x="4030067" y="2298433"/>
            <a:ext cx="289002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400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10GBASE-T </a:t>
            </a:r>
            <a:br>
              <a:rPr lang="en-US" altLang="zh-TW" sz="1400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</a:br>
            <a:r>
              <a:rPr lang="zh-TW" altLang="en-US" sz="1400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網路埠</a:t>
            </a:r>
            <a:endParaRPr lang="zh-TW" altLang="en-US" sz="1400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F4210D5-5A11-52DB-1653-B57D58772E4E}"/>
              </a:ext>
            </a:extLst>
          </p:cNvPr>
          <p:cNvSpPr txBox="1"/>
          <p:nvPr/>
        </p:nvSpPr>
        <p:spPr>
          <a:xfrm>
            <a:off x="2095246" y="2340855"/>
            <a:ext cx="140671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400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電源輸入</a:t>
            </a:r>
            <a:endParaRPr lang="zh-TW" altLang="en-US" sz="1400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65C6DC3F-ECA0-679B-F36E-25E86A999AED}"/>
              </a:ext>
            </a:extLst>
          </p:cNvPr>
          <p:cNvSpPr txBox="1"/>
          <p:nvPr/>
        </p:nvSpPr>
        <p:spPr>
          <a:xfrm>
            <a:off x="2202146" y="2791392"/>
            <a:ext cx="96907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400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重置鍵</a:t>
            </a:r>
            <a:endParaRPr lang="zh-TW" altLang="en-US" sz="1400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016098EC-C8C0-C96C-A2D5-9102C8C0D75C}"/>
              </a:ext>
            </a:extLst>
          </p:cNvPr>
          <p:cNvSpPr txBox="1"/>
          <p:nvPr/>
        </p:nvSpPr>
        <p:spPr>
          <a:xfrm>
            <a:off x="5262137" y="5133121"/>
            <a:ext cx="289002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400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系統風扇 : 2 x 40mm</a:t>
            </a:r>
            <a:endParaRPr lang="zh-TW" altLang="en-US" sz="1400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CB4429BF-C097-85EF-9FE8-B48FE77F03BC}"/>
              </a:ext>
            </a:extLst>
          </p:cNvPr>
          <p:cNvSpPr txBox="1"/>
          <p:nvPr/>
        </p:nvSpPr>
        <p:spPr>
          <a:xfrm>
            <a:off x="8270411" y="5287010"/>
            <a:ext cx="289002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400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1 x USB 2.0</a:t>
            </a:r>
          </a:p>
          <a:p>
            <a:r>
              <a:rPr lang="zh-TW" altLang="en-US" sz="1400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1 x USB 3.2 Gen 2 Type-A</a:t>
            </a:r>
          </a:p>
        </p:txBody>
      </p:sp>
    </p:spTree>
    <p:extLst>
      <p:ext uri="{BB962C8B-B14F-4D97-AF65-F5344CB8AC3E}">
        <p14:creationId xmlns:p14="http://schemas.microsoft.com/office/powerpoint/2010/main" val="3367405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圓角 8">
            <a:extLst>
              <a:ext uri="{FF2B5EF4-FFF2-40B4-BE49-F238E27FC236}">
                <a16:creationId xmlns:a16="http://schemas.microsoft.com/office/drawing/2014/main" id="{48F2EA89-E216-A820-E1B4-426DF5C7CB7E}"/>
              </a:ext>
            </a:extLst>
          </p:cNvPr>
          <p:cNvSpPr/>
          <p:nvPr/>
        </p:nvSpPr>
        <p:spPr>
          <a:xfrm>
            <a:off x="911738" y="4074291"/>
            <a:ext cx="5663664" cy="2098969"/>
          </a:xfrm>
          <a:prstGeom prst="roundRect">
            <a:avLst>
              <a:gd name="adj" fmla="val 5320"/>
            </a:avLst>
          </a:prstGeom>
          <a:gradFill>
            <a:gsLst>
              <a:gs pos="73400">
                <a:srgbClr val="FFFFFF"/>
              </a:gs>
              <a:gs pos="0">
                <a:schemeClr val="bg1"/>
              </a:gs>
              <a:gs pos="100000">
                <a:schemeClr val="bg1">
                  <a:alpha val="58000"/>
                </a:schemeClr>
              </a:gs>
            </a:gsLst>
            <a:lin ang="5400000" scaled="1"/>
          </a:gradFill>
          <a:ln>
            <a:noFill/>
          </a:ln>
          <a:effectLst>
            <a:outerShdw blurRad="469900" dist="304800" dir="2700000" algn="tl" rotWithShape="0">
              <a:srgbClr val="51390F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F008B58B-F097-B329-0791-EF9A4708C8D2}"/>
              </a:ext>
            </a:extLst>
          </p:cNvPr>
          <p:cNvSpPr/>
          <p:nvPr/>
        </p:nvSpPr>
        <p:spPr>
          <a:xfrm>
            <a:off x="0" y="1"/>
            <a:ext cx="12192000" cy="2063686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000000"/>
              </a:gs>
              <a:gs pos="89000">
                <a:schemeClr val="tx1">
                  <a:lumMod val="75000"/>
                  <a:lumOff val="25000"/>
                </a:schemeClr>
              </a:gs>
            </a:gsLst>
            <a:lin ang="5400000" scaled="1"/>
          </a:gradFill>
          <a:ln>
            <a:noFill/>
          </a:ln>
          <a:effectLst>
            <a:outerShdw blurRad="469900" dist="304800" dir="2700000" algn="tl" rotWithShape="0">
              <a:srgbClr val="383328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6" name="文字方塊 75">
            <a:extLst>
              <a:ext uri="{FF2B5EF4-FFF2-40B4-BE49-F238E27FC236}">
                <a16:creationId xmlns:a16="http://schemas.microsoft.com/office/drawing/2014/main" id="{BF593FEB-FC6E-46AA-A9E8-94A7AC0A4D09}"/>
              </a:ext>
            </a:extLst>
          </p:cNvPr>
          <p:cNvSpPr txBox="1"/>
          <p:nvPr/>
        </p:nvSpPr>
        <p:spPr>
          <a:xfrm>
            <a:off x="911738" y="2461451"/>
            <a:ext cx="750561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spcBef>
                <a:spcPts val="1800"/>
              </a:spcBef>
            </a:pPr>
            <a:r>
              <a:rPr lang="zh-TW" altLang="en-US" sz="2200" b="1" spc="100" dirty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在影音編輯作業中需要大容量的儲存空間，</a:t>
            </a:r>
            <a:br>
              <a:rPr lang="en-US" altLang="zh-TW" sz="2200" b="1" spc="100" dirty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</a:br>
            <a:r>
              <a:rPr lang="zh-TW" altLang="en-US" sz="2200" b="1" spc="100" dirty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而在頻繁讀寫 </a:t>
            </a:r>
            <a:r>
              <a:rPr lang="en-US" altLang="zh-TW" sz="2200" b="1" spc="100" dirty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SSD</a:t>
            </a:r>
            <a:r>
              <a:rPr lang="zh-TW" altLang="en-US" sz="2200" b="1" spc="100" dirty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，</a:t>
            </a:r>
            <a:br>
              <a:rPr lang="en-US" altLang="zh-TW" sz="2200" b="1" spc="100" dirty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</a:br>
            <a:r>
              <a:rPr lang="zh-TW" altLang="en-US" sz="2200" b="1" spc="100" dirty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更容易造成毀損而需要更換 </a:t>
            </a:r>
            <a:r>
              <a:rPr lang="en-US" altLang="zh-TW" sz="2200" b="1" spc="100" dirty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SSD</a:t>
            </a:r>
            <a:r>
              <a:rPr lang="zh-TW" altLang="en-US" sz="2200" b="1" spc="100" dirty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。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BF593FEB-FC6E-46AA-A9E8-94A7AC0A4D09}"/>
              </a:ext>
            </a:extLst>
          </p:cNvPr>
          <p:cNvSpPr txBox="1"/>
          <p:nvPr/>
        </p:nvSpPr>
        <p:spPr>
          <a:xfrm>
            <a:off x="1143490" y="4392831"/>
            <a:ext cx="5319509" cy="138679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2600"/>
              </a:lnSpc>
              <a:spcBef>
                <a:spcPts val="1800"/>
              </a:spcBef>
            </a:pPr>
            <a:r>
              <a:rPr lang="en-US" altLang="zh-TW" sz="1500" spc="100">
                <a:latin typeface="微軟正黑體"/>
                <a:ea typeface="微軟正黑體"/>
                <a:cs typeface="+mn-ea"/>
                <a:sym typeface="+mn-lt"/>
              </a:rPr>
              <a:t>TBS-h574TX</a:t>
            </a:r>
            <a:r>
              <a:rPr lang="zh-TW" altLang="en-US" sz="1500" spc="100">
                <a:latin typeface="微軟正黑體"/>
                <a:ea typeface="微軟正黑體"/>
                <a:cs typeface="+mn-ea"/>
                <a:sym typeface="+mn-lt"/>
              </a:rPr>
              <a:t> 是 QNAP 全新 </a:t>
            </a:r>
            <a:r>
              <a:rPr lang="en-US" altLang="zh-TW" sz="1500" spc="100">
                <a:latin typeface="微軟正黑體"/>
                <a:ea typeface="微軟正黑體"/>
                <a:cs typeface="+mn-ea"/>
                <a:sym typeface="+mn-lt"/>
              </a:rPr>
              <a:t>E1.S NAS </a:t>
            </a:r>
            <a:r>
              <a:rPr lang="zh-TW" altLang="en-US" sz="1500" spc="100">
                <a:latin typeface="微軟正黑體"/>
                <a:ea typeface="微軟正黑體"/>
                <a:cs typeface="+mn-ea"/>
                <a:sym typeface="+mn-lt"/>
              </a:rPr>
              <a:t>解決方案，</a:t>
            </a:r>
            <a:br>
              <a:rPr lang="en-US" altLang="zh-TW" sz="1500" spc="100">
                <a:latin typeface="微軟正黑體"/>
                <a:ea typeface="微軟正黑體"/>
                <a:cs typeface="+mn-ea"/>
                <a:sym typeface="+mn-lt"/>
              </a:rPr>
            </a:br>
            <a:r>
              <a:rPr lang="zh-TW" altLang="en-US" sz="1500" spc="100">
                <a:latin typeface="微軟正黑體"/>
                <a:ea typeface="微軟正黑體"/>
                <a:cs typeface="+mn-ea"/>
                <a:sym typeface="+mn-lt"/>
              </a:rPr>
              <a:t>提供 </a:t>
            </a:r>
            <a:r>
              <a:rPr lang="en-US" altLang="zh-TW" sz="1500" spc="100">
                <a:latin typeface="微軟正黑體"/>
                <a:ea typeface="微軟正黑體"/>
                <a:cs typeface="+mn-ea"/>
                <a:sym typeface="+mn-lt"/>
              </a:rPr>
              <a:t>5</a:t>
            </a:r>
            <a:r>
              <a:rPr lang="zh-TW" altLang="en-US" sz="1500" spc="100">
                <a:latin typeface="微軟正黑體"/>
                <a:ea typeface="微軟正黑體"/>
                <a:cs typeface="+mn-ea"/>
                <a:sym typeface="+mn-lt"/>
              </a:rPr>
              <a:t> 個 </a:t>
            </a:r>
            <a:r>
              <a:rPr lang="en-US" altLang="zh-TW" sz="1500" spc="100">
                <a:latin typeface="微軟正黑體"/>
                <a:ea typeface="微軟正黑體"/>
                <a:cs typeface="+mn-ea"/>
                <a:sym typeface="+mn-lt"/>
              </a:rPr>
              <a:t>E1.S </a:t>
            </a:r>
            <a:r>
              <a:rPr lang="zh-TW" altLang="en-US" sz="1500" spc="100">
                <a:latin typeface="微軟正黑體"/>
                <a:ea typeface="微軟正黑體"/>
                <a:cs typeface="+mn-ea"/>
                <a:sym typeface="+mn-lt"/>
              </a:rPr>
              <a:t>硬碟槽，最高支援厚度 </a:t>
            </a:r>
            <a:r>
              <a:rPr lang="en-US" altLang="zh-TW" sz="1500" spc="100">
                <a:latin typeface="微軟正黑體"/>
                <a:ea typeface="微軟正黑體"/>
                <a:cs typeface="+mn-ea"/>
                <a:sym typeface="+mn-lt"/>
              </a:rPr>
              <a:t>15mm</a:t>
            </a:r>
            <a:r>
              <a:rPr lang="zh-TW" altLang="en-US" sz="1500" spc="100">
                <a:latin typeface="微軟正黑體"/>
                <a:ea typeface="微軟正黑體"/>
                <a:cs typeface="+mn-ea"/>
                <a:sym typeface="+mn-lt"/>
              </a:rPr>
              <a:t> 的 </a:t>
            </a:r>
            <a:r>
              <a:rPr lang="en-US" altLang="zh-TW" sz="1500" spc="100">
                <a:latin typeface="微軟正黑體"/>
                <a:ea typeface="微軟正黑體"/>
                <a:cs typeface="+mn-ea"/>
                <a:sym typeface="+mn-lt"/>
              </a:rPr>
              <a:t>SSD</a:t>
            </a:r>
            <a:r>
              <a:rPr lang="zh-TW" altLang="en-US" sz="1500" spc="100">
                <a:latin typeface="微軟正黑體"/>
                <a:ea typeface="微軟正黑體"/>
                <a:cs typeface="+mn-ea"/>
                <a:sym typeface="+mn-lt"/>
              </a:rPr>
              <a:t>。</a:t>
            </a:r>
            <a:br>
              <a:rPr lang="en-US" altLang="zh-TW" sz="1500" spc="100">
                <a:latin typeface="微軟正黑體"/>
                <a:ea typeface="微軟正黑體"/>
                <a:cs typeface="+mn-ea"/>
                <a:sym typeface="+mn-lt"/>
              </a:rPr>
            </a:br>
            <a:r>
              <a:rPr lang="zh-TW" altLang="en-US" sz="1500" spc="100">
                <a:latin typeface="微軟正黑體"/>
                <a:ea typeface="微軟正黑體"/>
                <a:cs typeface="+mn-ea"/>
                <a:sym typeface="+mn-lt"/>
              </a:rPr>
              <a:t>出廠更標配 </a:t>
            </a:r>
            <a:r>
              <a:rPr lang="en-US" altLang="zh-TW" sz="1500" spc="100">
                <a:latin typeface="微軟正黑體"/>
                <a:ea typeface="微軟正黑體"/>
                <a:cs typeface="+mn-ea"/>
                <a:sym typeface="+mn-lt"/>
              </a:rPr>
              <a:t>M.2</a:t>
            </a:r>
            <a:r>
              <a:rPr lang="zh-TW" altLang="en-US" sz="1500" spc="100">
                <a:latin typeface="微軟正黑體"/>
                <a:ea typeface="微軟正黑體"/>
                <a:cs typeface="+mn-ea"/>
                <a:sym typeface="+mn-lt"/>
              </a:rPr>
              <a:t> 轉板以支援 </a:t>
            </a:r>
            <a:r>
              <a:rPr lang="en-US" altLang="zh-TW" sz="1500" spc="100">
                <a:latin typeface="微軟正黑體"/>
                <a:ea typeface="微軟正黑體"/>
                <a:cs typeface="+mn-ea"/>
                <a:sym typeface="+mn-lt"/>
              </a:rPr>
              <a:t>M.2 2280</a:t>
            </a:r>
            <a:r>
              <a:rPr lang="zh-TW" altLang="en-US" sz="1500" spc="100">
                <a:latin typeface="微軟正黑體"/>
                <a:ea typeface="微軟正黑體"/>
                <a:cs typeface="+mn-ea"/>
                <a:sym typeface="+mn-lt"/>
              </a:rPr>
              <a:t> NVMe </a:t>
            </a:r>
            <a:r>
              <a:rPr lang="en-US" altLang="zh-TW" sz="1500" spc="100">
                <a:latin typeface="微軟正黑體"/>
                <a:ea typeface="微軟正黑體"/>
                <a:cs typeface="+mn-ea"/>
                <a:sym typeface="+mn-lt"/>
              </a:rPr>
              <a:t>SSD</a:t>
            </a:r>
            <a:r>
              <a:rPr lang="zh-TW" altLang="en-US" sz="1500" spc="100">
                <a:latin typeface="微軟正黑體"/>
                <a:ea typeface="微軟正黑體"/>
                <a:cs typeface="+mn-ea"/>
                <a:sym typeface="+mn-lt"/>
              </a:rPr>
              <a:t>，</a:t>
            </a:r>
            <a:br>
              <a:rPr lang="en-US" altLang="zh-TW" sz="1500" spc="100">
                <a:latin typeface="微軟正黑體"/>
                <a:ea typeface="微軟正黑體"/>
                <a:cs typeface="+mn-ea"/>
                <a:sym typeface="+mn-lt"/>
              </a:rPr>
            </a:br>
            <a:r>
              <a:rPr lang="zh-TW" altLang="en-US" sz="1500" spc="100">
                <a:latin typeface="微軟正黑體"/>
                <a:ea typeface="微軟正黑體"/>
                <a:cs typeface="+mn-ea"/>
                <a:sym typeface="+mn-lt"/>
              </a:rPr>
              <a:t>讓您也可以在 </a:t>
            </a:r>
            <a:r>
              <a:rPr lang="en-US" altLang="zh-TW" sz="1500" spc="100">
                <a:latin typeface="微軟正黑體"/>
                <a:ea typeface="微軟正黑體"/>
                <a:cs typeface="+mn-ea"/>
                <a:sym typeface="+mn-lt"/>
              </a:rPr>
              <a:t>M.2 </a:t>
            </a:r>
            <a:r>
              <a:rPr lang="zh-TW" altLang="en-US" sz="1500" spc="100">
                <a:latin typeface="微軟正黑體"/>
                <a:ea typeface="微軟正黑體"/>
                <a:cs typeface="+mn-ea"/>
                <a:sym typeface="+mn-lt"/>
              </a:rPr>
              <a:t>的儲存架構下來支援熱插拔。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80A456E-E111-16E0-BE14-D8C7C7DFEBB2}"/>
              </a:ext>
            </a:extLst>
          </p:cNvPr>
          <p:cNvSpPr txBox="1"/>
          <p:nvPr/>
        </p:nvSpPr>
        <p:spPr>
          <a:xfrm>
            <a:off x="911738" y="286975"/>
            <a:ext cx="944649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600" b="1">
                <a:solidFill>
                  <a:srgbClr val="E1BA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E1.S SSD</a:t>
            </a:r>
            <a:r>
              <a:rPr lang="zh-TW" altLang="en-US" sz="4600" b="1">
                <a:solidFill>
                  <a:srgbClr val="E1BA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提供小型儲存方案</a:t>
            </a:r>
            <a:br>
              <a:rPr lang="en-US" altLang="zh-TW" sz="4600" b="1">
                <a:solidFill>
                  <a:srgbClr val="E1BA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4600" b="1">
                <a:solidFill>
                  <a:srgbClr val="E1BA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更高的容量以及熱插拔應用</a:t>
            </a:r>
          </a:p>
        </p:txBody>
      </p:sp>
      <p:pic>
        <p:nvPicPr>
          <p:cNvPr id="8" name="圖片 7" descr="一張含有 電子產品, 駕駛, 電子裝置, 電腦元件 的圖片&#10;&#10;自動產生的描述">
            <a:extLst>
              <a:ext uri="{FF2B5EF4-FFF2-40B4-BE49-F238E27FC236}">
                <a16:creationId xmlns:a16="http://schemas.microsoft.com/office/drawing/2014/main" id="{AE52BD2C-B362-E2A2-5EFE-32A05E294E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91"/>
          <a:stretch/>
        </p:blipFill>
        <p:spPr>
          <a:xfrm>
            <a:off x="6096000" y="1409700"/>
            <a:ext cx="6096000" cy="516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339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4525</Words>
  <Application>Microsoft Macintosh PowerPoint</Application>
  <PresentationFormat>寬螢幕</PresentationFormat>
  <Paragraphs>535</Paragraphs>
  <Slides>38</Slides>
  <Notes>34</Notes>
  <HiddenSlides>0</HiddenSlides>
  <MMClips>0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38</vt:i4>
      </vt:variant>
    </vt:vector>
  </HeadingPairs>
  <TitlesOfParts>
    <vt:vector size="52" baseType="lpstr">
      <vt:lpstr>微軟正黑體</vt:lpstr>
      <vt:lpstr>微軟正黑體</vt:lpstr>
      <vt:lpstr>微軟正黑體 Light</vt:lpstr>
      <vt:lpstr>新細明體</vt:lpstr>
      <vt:lpstr>Arial,Sans-Serif</vt:lpstr>
      <vt:lpstr>等线</vt:lpstr>
      <vt:lpstr>Arial</vt:lpstr>
      <vt:lpstr>Calibri</vt:lpstr>
      <vt:lpstr>Calibri Light</vt:lpstr>
      <vt:lpstr>Lato</vt:lpstr>
      <vt:lpstr>Times New Roman</vt:lpstr>
      <vt:lpstr>Wingdings</vt:lpstr>
      <vt:lpstr>Office 佈景主題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QNAP 配件 : Thunderbolt 3/4 線材</vt:lpstr>
      <vt:lpstr>內建 10GBASE-T 和 2.5 GbE 網路埠， 開箱立即享有高速網路環境</vt:lpstr>
      <vt:lpstr>內建顯示輸出，提供一個 HDMI 輸出埠</vt:lpstr>
      <vt:lpstr>影音編輯 儲存方案</vt:lpstr>
      <vt:lpstr>TBS-h574TX 滿足強悍轉檔並滿足初剪需求， 是 DIT 影像管理利器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強大的在線資料縮減技術  – 能大幅延長 SSD 壽命</vt:lpstr>
      <vt:lpstr>PowerPoint 簡報</vt:lpstr>
      <vt:lpstr>智能與自動化檔案管理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cht-tbs-h574tx</dc:title>
  <dc:creator>AndyChuang</dc:creator>
  <cp:lastModifiedBy>Eddie Chuang 莊峻愷</cp:lastModifiedBy>
  <cp:revision>69</cp:revision>
  <dcterms:created xsi:type="dcterms:W3CDTF">2023-07-23T13:25:40Z</dcterms:created>
  <dcterms:modified xsi:type="dcterms:W3CDTF">2026-03-06T09:43:14Z</dcterms:modified>
</cp:coreProperties>
</file>