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6" r:id="rId2"/>
    <p:sldId id="317"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257" r:id="rId2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 id="{655E76BA-8A68-4906-5225-C0F56FBB705A}" name="Christian Chang 張匯吾" initials="C張" userId="S::christianchang@qnap.com::c7eebe28-2f45-4dc9-a27c-03cacc0263c9" providerId="AD"/>
  <p188:author id="{B438B7E8-EB59-20CB-F409-EDD6AD9EFC50}" name="Yvonne Tsai 蔡亞彣" initials="YT" userId="S::yvonnetsai@qnap.com::8f1c54c7-c199-4e8e-aa94-a666be70c8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07F9F3"/>
    <a:srgbClr val="379AED"/>
    <a:srgbClr val="DE56DC"/>
    <a:srgbClr val="70AD47"/>
    <a:srgbClr val="0D202E"/>
    <a:srgbClr val="006BB8"/>
    <a:srgbClr val="42A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68" y="2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6779E-7398-480A-975D-36413EAF86E7}" type="datetimeFigureOut">
              <a:rPr lang="zh-TW" altLang="en-US" smtClean="0"/>
              <a:t>2023/11/15</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9E53D-C1DF-4681-B7FE-A7EADFC4A55B}" type="slidenum">
              <a:rPr lang="zh-TW" altLang="en-US" smtClean="0"/>
              <a:t>‹#›</a:t>
            </a:fld>
            <a:endParaRPr lang="zh-TW" altLang="en-US"/>
          </a:p>
        </p:txBody>
      </p:sp>
    </p:spTree>
    <p:extLst>
      <p:ext uri="{BB962C8B-B14F-4D97-AF65-F5344CB8AC3E}">
        <p14:creationId xmlns:p14="http://schemas.microsoft.com/office/powerpoint/2010/main" val="111828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Hi, I'm </a:t>
            </a:r>
            <a:r>
              <a:rPr lang="en-US"/>
              <a:t>Chris Chang</a:t>
            </a:r>
            <a:r>
              <a:rPr lang="en-US" altLang="zh-TW">
                <a:ea typeface="新細明體"/>
              </a:rPr>
              <a:t>, Product Manager at QNAP. Today I'm going to introduce the new half-width rackmount 16-port </a:t>
            </a:r>
            <a:r>
              <a:rPr lang="en-US"/>
              <a:t>10GbE</a:t>
            </a:r>
            <a:r>
              <a:rPr lang="en-US" altLang="zh-TW">
                <a:ea typeface="新細明體"/>
              </a:rPr>
              <a:t> unmanaged switch </a:t>
            </a:r>
            <a:r>
              <a:rPr lang="en-US"/>
              <a:t>QSW-3216R-8S8T</a:t>
            </a:r>
            <a:r>
              <a:rPr lang="en-US" altLang="zh-TW">
                <a:ea typeface="新細明體"/>
              </a:rPr>
              <a:t>.</a:t>
            </a:r>
            <a:endParaRPr lang="zh-TW">
              <a:ea typeface="新細明體"/>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a:t>
            </a:fld>
            <a:endParaRPr lang="zh-TW" altLang="en-US"/>
          </a:p>
        </p:txBody>
      </p:sp>
    </p:spTree>
    <p:extLst>
      <p:ext uri="{BB962C8B-B14F-4D97-AF65-F5344CB8AC3E}">
        <p14:creationId xmlns:p14="http://schemas.microsoft.com/office/powerpoint/2010/main" val="532619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QSW-3216R-8S8T also supports full duplex flow control, allowing your device to follow the flow control protocol at all times to avoid packet loss due to bandwidth mismatch.</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10</a:t>
            </a:fld>
            <a:endParaRPr lang="zh-TW" altLang="en-US"/>
          </a:p>
        </p:txBody>
      </p:sp>
    </p:spTree>
    <p:extLst>
      <p:ext uri="{BB962C8B-B14F-4D97-AF65-F5344CB8AC3E}">
        <p14:creationId xmlns:p14="http://schemas.microsoft.com/office/powerpoint/2010/main" val="217454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QSW-3216R-8S8T features a half-width rackmount design that allows users to readily accommodate two half-width switches in a 1U space, which not only saves space, but also facilitates management by IT staff. To assemble two half- width switches, a dedicated rack kit is required.</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11</a:t>
            </a:fld>
            <a:endParaRPr lang="zh-TW" altLang="en-US"/>
          </a:p>
        </p:txBody>
      </p:sp>
    </p:spTree>
    <p:extLst>
      <p:ext uri="{BB962C8B-B14F-4D97-AF65-F5344CB8AC3E}">
        <p14:creationId xmlns:p14="http://schemas.microsoft.com/office/powerpoint/2010/main" val="305305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The following table shows the detailed specifications of the QSW-3216R-8S8T, which features both 8-port 10GbE SFP+ and 8-port 10GbE BASE-T RJ45 Ethernet ports, achieving a switch bandwidth of 320 Gbps. Below are the width, depth and height of the QSW-3216R-8S8T.</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12</a:t>
            </a:fld>
            <a:endParaRPr lang="zh-TW" altLang="en-US"/>
          </a:p>
        </p:txBody>
      </p:sp>
    </p:spTree>
    <p:extLst>
      <p:ext uri="{BB962C8B-B14F-4D97-AF65-F5344CB8AC3E}">
        <p14:creationId xmlns:p14="http://schemas.microsoft.com/office/powerpoint/2010/main" val="295941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The QSW-3216R-8S8T is covered by a 2-year free warranty, or for a longer warranty, you can purchase the Extended Warranty Program, LW-SWITCH-YELLOW-3Y-EI, which provides up to a 5-year warranty. For more warranty information, please click the hyperlink below.</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13</a:t>
            </a:fld>
            <a:endParaRPr lang="zh-TW" altLang="en-US"/>
          </a:p>
        </p:txBody>
      </p:sp>
    </p:spTree>
    <p:extLst>
      <p:ext uri="{BB962C8B-B14F-4D97-AF65-F5344CB8AC3E}">
        <p14:creationId xmlns:p14="http://schemas.microsoft.com/office/powerpoint/2010/main" val="346312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Above is the specification of QSW-3216R-8S8T, and then we will introduce how to realize the application scenario of QSW-3216R-8S8T with QNAP products.</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14</a:t>
            </a:fld>
            <a:endParaRPr lang="zh-TW" altLang="en-US"/>
          </a:p>
        </p:txBody>
      </p:sp>
    </p:spTree>
    <p:extLst>
      <p:ext uri="{BB962C8B-B14F-4D97-AF65-F5344CB8AC3E}">
        <p14:creationId xmlns:p14="http://schemas.microsoft.com/office/powerpoint/2010/main" val="509296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With a total of 16 10GbE network ports, the QSW-3216R-8S8T offers the flexibility to connect to fiber and copper interfaces to meet the high-speed network configuration needs of small and medium-sized businesses and SOHO offices. The illustration below </a:t>
            </a:r>
            <a:r>
              <a:rPr lang="en-US" altLang="zh-TW">
                <a:ea typeface="新細明體"/>
              </a:rPr>
              <a:t>combi</a:t>
            </a:r>
            <a:r>
              <a:rPr lang="zh-TW">
                <a:ea typeface="新細明體"/>
              </a:rPr>
              <a:t>nes the QHora</a:t>
            </a:r>
            <a:r>
              <a:rPr lang="zh-TW" altLang="en-US">
                <a:ea typeface="新細明體"/>
              </a:rPr>
              <a:t> </a:t>
            </a:r>
            <a:r>
              <a:rPr lang="en-US" altLang="zh-TW">
                <a:ea typeface="新細明體"/>
              </a:rPr>
              <a:t>router,</a:t>
            </a:r>
            <a:r>
              <a:rPr lang="zh-TW" altLang="en-US">
                <a:ea typeface="新細明體"/>
              </a:rPr>
              <a:t> </a:t>
            </a:r>
            <a:r>
              <a:rPr lang="en-US" altLang="zh-TW">
                <a:ea typeface="新細明體"/>
              </a:rPr>
              <a:t>Q</a:t>
            </a:r>
            <a:r>
              <a:rPr lang="zh-TW">
                <a:ea typeface="新細明體"/>
              </a:rPr>
              <a:t>NAP NAS and Q</a:t>
            </a:r>
            <a:r>
              <a:rPr lang="en-US" altLang="zh-TW">
                <a:ea typeface="新細明體"/>
              </a:rPr>
              <a:t>XG</a:t>
            </a:r>
            <a:r>
              <a:rPr lang="zh-TW" altLang="en-US">
                <a:ea typeface="新細明體"/>
              </a:rPr>
              <a:t> </a:t>
            </a:r>
            <a:r>
              <a:rPr lang="en-US" altLang="zh-TW">
                <a:ea typeface="新細明體"/>
              </a:rPr>
              <a:t>se</a:t>
            </a:r>
            <a:r>
              <a:rPr lang="zh-TW">
                <a:ea typeface="新細明體"/>
              </a:rPr>
              <a:t>ries </a:t>
            </a:r>
            <a:r>
              <a:rPr lang="en-US" altLang="zh-TW">
                <a:ea typeface="新細明體"/>
              </a:rPr>
              <a:t>net</a:t>
            </a:r>
            <a:r>
              <a:rPr lang="zh-TW">
                <a:ea typeface="新細明體"/>
              </a:rPr>
              <a:t>work expan</a:t>
            </a:r>
            <a:r>
              <a:rPr lang="en-US" altLang="zh-TW" err="1">
                <a:ea typeface="新細明體"/>
              </a:rPr>
              <a:t>sion</a:t>
            </a:r>
            <a:r>
              <a:rPr lang="zh-TW" altLang="en-US">
                <a:ea typeface="新細明體"/>
              </a:rPr>
              <a:t> </a:t>
            </a:r>
            <a:r>
              <a:rPr lang="en-US" altLang="zh-TW">
                <a:ea typeface="新細明體"/>
              </a:rPr>
              <a:t>cards</a:t>
            </a:r>
            <a:r>
              <a:rPr lang="zh-TW">
                <a:ea typeface="新細明體"/>
              </a:rPr>
              <a:t> to easily realize wired and wireless high-speed network arch</a:t>
            </a:r>
            <a:r>
              <a:rPr lang="en-US" altLang="zh-TW">
                <a:ea typeface="新細明體"/>
              </a:rPr>
              <a:t>it</a:t>
            </a:r>
            <a:r>
              <a:rPr lang="zh-TW">
                <a:ea typeface="新細明體"/>
              </a:rPr>
              <a:t>ectures.</a:t>
            </a: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15</a:t>
            </a:fld>
            <a:endParaRPr lang="zh-TW" altLang="en-US"/>
          </a:p>
        </p:txBody>
      </p:sp>
    </p:spTree>
    <p:extLst>
      <p:ext uri="{BB962C8B-B14F-4D97-AF65-F5344CB8AC3E}">
        <p14:creationId xmlns:p14="http://schemas.microsoft.com/office/powerpoint/2010/main" val="1994811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Here's a more detailed look at how to implement a 10GbE network architecture using the diverse QNAP product line. This includes QHora routers, QNAP NAS, QXG series network expansion cards and QNA series network converters.</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16</a:t>
            </a:fld>
            <a:endParaRPr lang="zh-TW" altLang="en-US"/>
          </a:p>
        </p:txBody>
      </p:sp>
    </p:spTree>
    <p:extLst>
      <p:ext uri="{BB962C8B-B14F-4D97-AF65-F5344CB8AC3E}">
        <p14:creationId xmlns:p14="http://schemas.microsoft.com/office/powerpoint/2010/main" val="136317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This section introduces how you can quickly upgrade your 1GbE network speeds with minimal cost. Instead of fully upgrading your equipment, simply use the QSW-3216-8S8T and QXG-10G2T to directly upgrade your PCs and NAS to 5GbE speeds using existing cables.</a:t>
            </a:r>
            <a:endParaRPr lang="zh-TW">
              <a:ea typeface="新細明體"/>
            </a:endParaRPr>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17</a:t>
            </a:fld>
            <a:endParaRPr lang="zh-TW" altLang="en-US"/>
          </a:p>
        </p:txBody>
      </p:sp>
    </p:spTree>
    <p:extLst>
      <p:ext uri="{BB962C8B-B14F-4D97-AF65-F5344CB8AC3E}">
        <p14:creationId xmlns:p14="http://schemas.microsoft.com/office/powerpoint/2010/main" val="1767529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QNAP has a variety of NAS with built-in 10GbE network speed, including TOWER, RACKMOUNT, and THUNDERBOLT NAS. To learn more about NAS with 10GbE network speed support, please click the hyperlink below.</a:t>
            </a: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18</a:t>
            </a:fld>
            <a:endParaRPr lang="zh-TW" altLang="en-US"/>
          </a:p>
        </p:txBody>
      </p:sp>
    </p:spTree>
    <p:extLst>
      <p:ext uri="{BB962C8B-B14F-4D97-AF65-F5344CB8AC3E}">
        <p14:creationId xmlns:p14="http://schemas.microsoft.com/office/powerpoint/2010/main" val="3050357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QNAP</a:t>
            </a:r>
            <a:r>
              <a:rPr lang="en-US" altLang="zh-TW">
                <a:ea typeface="新細明體"/>
              </a:rPr>
              <a:t> also has several 10GbE network expansion cards, including the QXG series 10GbE network expansion cards and the QM2 series M.2 SSD/10GbE PCIe dual-function expansion cards.</a:t>
            </a:r>
            <a:endParaRPr lang="zh-TW">
              <a:ea typeface="新細明體"/>
            </a:endParaRPr>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19</a:t>
            </a:fld>
            <a:endParaRPr lang="zh-TW" altLang="en-US"/>
          </a:p>
        </p:txBody>
      </p:sp>
    </p:spTree>
    <p:extLst>
      <p:ext uri="{BB962C8B-B14F-4D97-AF65-F5344CB8AC3E}">
        <p14:creationId xmlns:p14="http://schemas.microsoft.com/office/powerpoint/2010/main" val="252872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With smart home, logistics, manufacturing and unmanned needs multiply, according to </a:t>
            </a:r>
            <a:r>
              <a:rPr lang="en-US" err="1"/>
              <a:t>TrendForce's</a:t>
            </a:r>
            <a:r>
              <a:rPr lang="en-US"/>
              <a:t> research, to meet the communication needs of the meta-universe and other industry visions, there are many large companies that have set their sights on the next generation of Wi-Fi 7, such as MediaTek, Qualcomm, Broadcom, etc. that are in the process of laying out their plans. </a:t>
            </a:r>
            <a:r>
              <a:rPr lang="en-US" err="1"/>
              <a:t>TrendForce</a:t>
            </a:r>
            <a:r>
              <a:rPr lang="en-US"/>
              <a:t> estimates that Wi-Fi 7 will be applied in late 2023~early 2024.In an era of </a:t>
            </a:r>
            <a:r>
              <a:rPr lang="en-US" err="1"/>
              <a:t>skyrocking</a:t>
            </a:r>
            <a:r>
              <a:rPr lang="en-US"/>
              <a:t> network capacity, it is important to have a network switch with multiple 10GbE network ports to fully utilize the Wi-Fi 7 and Wi-Fi 6E wireless router product.</a:t>
            </a:r>
            <a:endParaRPr lang="zh-TW" altLang="en-US"/>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a:t>
            </a:fld>
            <a:endParaRPr lang="zh-TW" altLang="en-US"/>
          </a:p>
        </p:txBody>
      </p:sp>
    </p:spTree>
    <p:extLst>
      <p:ext uri="{BB962C8B-B14F-4D97-AF65-F5344CB8AC3E}">
        <p14:creationId xmlns:p14="http://schemas.microsoft.com/office/powerpoint/2010/main" val="2511348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If your laptop doesn't have a network port, </a:t>
            </a:r>
            <a:r>
              <a:rPr lang="en-US"/>
              <a:t>QNAP</a:t>
            </a:r>
            <a:r>
              <a:rPr lang="en-US" altLang="zh-TW"/>
              <a:t> has 10GbE network adapters that support Thunderbolt, and can be used as long as your laptop has Thunderbolt3. The adapters also support Thunderbolt 4 interface.</a:t>
            </a:r>
            <a:endParaRPr lang="zh-TW"/>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20</a:t>
            </a:fld>
            <a:endParaRPr lang="zh-TW" altLang="en-US"/>
          </a:p>
        </p:txBody>
      </p:sp>
    </p:spTree>
    <p:extLst>
      <p:ext uri="{BB962C8B-B14F-4D97-AF65-F5344CB8AC3E}">
        <p14:creationId xmlns:p14="http://schemas.microsoft.com/office/powerpoint/2010/main" val="1325635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QNAP's complete 10GbE product line also includes 10GbE fiber optic transmission </a:t>
            </a:r>
            <a:r>
              <a:rPr lang="en-US"/>
              <a:t>cables in</a:t>
            </a:r>
            <a:r>
              <a:rPr lang="en-US" altLang="zh-TW">
                <a:ea typeface="新細明體"/>
              </a:rPr>
              <a:t> </a:t>
            </a:r>
            <a:r>
              <a:rPr lang="en-US"/>
              <a:t>various lengths</a:t>
            </a:r>
            <a:r>
              <a:rPr lang="en-US" altLang="zh-TW">
                <a:ea typeface="新細明體"/>
              </a:rPr>
              <a:t> and 10GbE transceiver.</a:t>
            </a:r>
            <a:endParaRPr lang="zh-TW">
              <a:ea typeface="新細明體"/>
            </a:endParaRPr>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21</a:t>
            </a:fld>
            <a:endParaRPr lang="zh-TW" altLang="en-US"/>
          </a:p>
        </p:txBody>
      </p:sp>
    </p:spTree>
    <p:extLst>
      <p:ext uri="{BB962C8B-B14F-4D97-AF65-F5344CB8AC3E}">
        <p14:creationId xmlns:p14="http://schemas.microsoft.com/office/powerpoint/2010/main" val="478164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The above is the product introduction for QSE-3216R-8S8T today. The half-width rackmount 16-port full 10GbE unmanaged switch is the fastest way for SMB/SOHO to upgrade to 10GbE network. Thank you for watching today, looking forward to seeing you next time, bye </a:t>
            </a:r>
            <a:r>
              <a:rPr lang="en-US" altLang="zh-TW" err="1">
                <a:ea typeface="新細明體"/>
              </a:rPr>
              <a:t>bye</a:t>
            </a:r>
            <a:r>
              <a:rPr lang="en-US" altLang="zh-TW">
                <a:ea typeface="新細明體"/>
              </a:rPr>
              <a:t>.</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22</a:t>
            </a:fld>
            <a:endParaRPr lang="zh-TW" altLang="en-US"/>
          </a:p>
        </p:txBody>
      </p:sp>
    </p:spTree>
    <p:extLst>
      <p:ext uri="{BB962C8B-B14F-4D97-AF65-F5344CB8AC3E}">
        <p14:creationId xmlns:p14="http://schemas.microsoft.com/office/powerpoint/2010/main" val="146805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For SMB and SOHO, QNAP has taken note of your needs and designed products that precisely address your pain points. When SMB and SOHO want to build a comprehensive 10GbE high-speed network infrastructure. The first step is to build a purchase a good network switch, which will serve as the foundation for all applications. When purchasing a network switch, not only do you need to consider price and transmission speed, but you also need to consider how to maximize the effectiveness of your investment in the network equipment, and QNAP suggests that you should give greater consideration to the application scenarios and the future scalability of the network switch. If you do not fully consider the above scenarios, you will need to replace your network switches frequently in the future, which will not only result in wasted investment, but also cause considerable trouble for network administrators and users. The QSW-3216R-8S8T full 10GbE switch has up to 16 network ports, which gives you a lot of room for future expansion and greatly reduces the need to replace equipment in the future.</a:t>
            </a:r>
            <a:endParaRPr lang="zh-TW" altLang="en-US">
              <a:ea typeface="新細明體"/>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a:t>
            </a:fld>
            <a:endParaRPr lang="zh-TW" altLang="en-US"/>
          </a:p>
        </p:txBody>
      </p:sp>
    </p:spTree>
    <p:extLst>
      <p:ext uri="{BB962C8B-B14F-4D97-AF65-F5344CB8AC3E}">
        <p14:creationId xmlns:p14="http://schemas.microsoft.com/office/powerpoint/2010/main" val="284064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First</a:t>
            </a:r>
            <a:r>
              <a:rPr lang="zh-TW" altLang="en-US">
                <a:ea typeface="新細明體"/>
              </a:rPr>
              <a:t> </a:t>
            </a:r>
            <a:r>
              <a:rPr lang="en-US" altLang="zh-TW">
                <a:ea typeface="新細明體"/>
              </a:rPr>
              <a:t>of</a:t>
            </a:r>
            <a:r>
              <a:rPr lang="zh-TW" altLang="en-US">
                <a:ea typeface="新細明體"/>
              </a:rPr>
              <a:t> </a:t>
            </a:r>
            <a:r>
              <a:rPr lang="en-US" altLang="zh-TW">
                <a:ea typeface="新細明體"/>
              </a:rPr>
              <a:t>all,</a:t>
            </a:r>
            <a:r>
              <a:rPr lang="zh-TW" altLang="en-US">
                <a:ea typeface="新細明體"/>
              </a:rPr>
              <a:t> </a:t>
            </a:r>
            <a:r>
              <a:rPr lang="en-US" altLang="zh-TW">
                <a:ea typeface="新細明體"/>
              </a:rPr>
              <a:t>I</a:t>
            </a:r>
            <a:r>
              <a:rPr lang="zh-TW" altLang="en-US">
                <a:ea typeface="新細明體"/>
              </a:rPr>
              <a:t> </a:t>
            </a:r>
            <a:r>
              <a:rPr lang="en-US" altLang="zh-TW">
                <a:ea typeface="新細明體"/>
              </a:rPr>
              <a:t>would</a:t>
            </a:r>
            <a:r>
              <a:rPr lang="zh-TW" altLang="en-US">
                <a:ea typeface="新細明體"/>
              </a:rPr>
              <a:t> </a:t>
            </a:r>
            <a:r>
              <a:rPr lang="en-US" altLang="zh-TW">
                <a:ea typeface="新細明體"/>
              </a:rPr>
              <a:t>like</a:t>
            </a:r>
            <a:r>
              <a:rPr lang="zh-TW" altLang="en-US">
                <a:ea typeface="新細明體"/>
              </a:rPr>
              <a:t> </a:t>
            </a:r>
            <a:r>
              <a:rPr lang="en-US" altLang="zh-TW">
                <a:ea typeface="新細明體"/>
              </a:rPr>
              <a:t>to</a:t>
            </a:r>
            <a:r>
              <a:rPr lang="zh-TW" altLang="en-US">
                <a:ea typeface="新細明體"/>
              </a:rPr>
              <a:t> </a:t>
            </a:r>
            <a:r>
              <a:rPr lang="en-US" altLang="zh-TW">
                <a:ea typeface="新細明體"/>
              </a:rPr>
              <a:t>introduce</a:t>
            </a:r>
            <a:r>
              <a:rPr lang="zh-TW" altLang="en-US">
                <a:ea typeface="新細明體"/>
              </a:rPr>
              <a:t> </a:t>
            </a:r>
            <a:r>
              <a:rPr lang="en-US" altLang="zh-TW">
                <a:ea typeface="新細明體"/>
              </a:rPr>
              <a:t>you</a:t>
            </a:r>
            <a:r>
              <a:rPr lang="zh-TW" altLang="en-US">
                <a:ea typeface="新細明體"/>
              </a:rPr>
              <a:t> </a:t>
            </a:r>
            <a:r>
              <a:rPr lang="en-US" altLang="zh-TW">
                <a:ea typeface="新細明體"/>
              </a:rPr>
              <a:t>the</a:t>
            </a:r>
            <a:r>
              <a:rPr lang="zh-TW" altLang="en-US">
                <a:ea typeface="新細明體"/>
              </a:rPr>
              <a:t> </a:t>
            </a:r>
            <a:r>
              <a:rPr lang="en-US" altLang="zh-TW">
                <a:ea typeface="新細明體"/>
              </a:rPr>
              <a:t>specification</a:t>
            </a:r>
            <a:r>
              <a:rPr lang="zh-TW" altLang="en-US">
                <a:ea typeface="新細明體"/>
              </a:rPr>
              <a:t> </a:t>
            </a:r>
            <a:r>
              <a:rPr lang="en-US" altLang="zh-TW">
                <a:ea typeface="新細明體"/>
              </a:rPr>
              <a:t>of</a:t>
            </a:r>
            <a:r>
              <a:rPr lang="zh-TW" altLang="en-US">
                <a:ea typeface="新細明體"/>
              </a:rPr>
              <a:t> </a:t>
            </a:r>
            <a:r>
              <a:rPr lang="en-US" altLang="zh-TW">
                <a:ea typeface="新細明體"/>
              </a:rPr>
              <a:t>QSW-3216R-8S8T.</a:t>
            </a:r>
            <a:endParaRPr lang="zh-TW">
              <a:ea typeface="新細明體"/>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4</a:t>
            </a:fld>
            <a:endParaRPr lang="zh-TW" altLang="en-US"/>
          </a:p>
        </p:txBody>
      </p:sp>
    </p:spTree>
    <p:extLst>
      <p:ext uri="{BB962C8B-B14F-4D97-AF65-F5344CB8AC3E}">
        <p14:creationId xmlns:p14="http://schemas.microsoft.com/office/powerpoint/2010/main" val="110879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QSW-3216R-8S8T Half-width rackmount with 16-Port Full 10GbE Unmanaged Network Switch features 8 ports of 10GbE BASE-T RJ45 Ethernet ports supporting 5 network speeds of 10G/5G/2.5G/1G/100Mb, and 8 ports of 10GbE SFP+ Fiber optic ports, for a total of 16 ports of 10GbE network.</a:t>
            </a:r>
            <a:endParaRPr lang="zh-TW" altLang="en-US"/>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5</a:t>
            </a:fld>
            <a:endParaRPr lang="zh-TW" altLang="en-US"/>
          </a:p>
        </p:txBody>
      </p:sp>
    </p:spTree>
    <p:extLst>
      <p:ext uri="{BB962C8B-B14F-4D97-AF65-F5344CB8AC3E}">
        <p14:creationId xmlns:p14="http://schemas.microsoft.com/office/powerpoint/2010/main" val="217301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QSW-3216R-8S8T</a:t>
            </a:r>
            <a:r>
              <a:rPr lang="en-US" altLang="zh-TW">
                <a:ea typeface="新細明體"/>
              </a:rPr>
              <a:t> uses highly intuitive </a:t>
            </a:r>
            <a:r>
              <a:rPr lang="en-US"/>
              <a:t>LED</a:t>
            </a:r>
            <a:r>
              <a:rPr lang="en-US" altLang="zh-TW">
                <a:ea typeface="新細明體"/>
              </a:rPr>
              <a:t> status indicators. The green block on the left is the switch status indicator, green means the system is normal and orange means there is a problem with the system, while the blue block on the right is the network status indicator, with separate indicators for each of the </a:t>
            </a:r>
            <a:r>
              <a:rPr lang="en-US"/>
              <a:t>16</a:t>
            </a:r>
            <a:r>
              <a:rPr lang="en-US" altLang="zh-TW">
                <a:ea typeface="新細明體"/>
              </a:rPr>
              <a:t> network ports. The green color indicates a </a:t>
            </a:r>
            <a:r>
              <a:rPr lang="en-US"/>
              <a:t>10Gbps</a:t>
            </a:r>
            <a:r>
              <a:rPr lang="en-US" altLang="zh-TW">
                <a:ea typeface="新細明體"/>
              </a:rPr>
              <a:t> transmission rate, while the orange color indicates a transmission rate </a:t>
            </a:r>
            <a:r>
              <a:rPr lang="en-US"/>
              <a:t>below 10Gbps</a:t>
            </a:r>
            <a:r>
              <a:rPr lang="en-US" altLang="zh-TW">
                <a:ea typeface="新細明體"/>
              </a:rPr>
              <a:t>.</a:t>
            </a:r>
            <a:endParaRPr lang="zh-TW">
              <a:ea typeface="新細明體"/>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6</a:t>
            </a:fld>
            <a:endParaRPr lang="zh-TW" altLang="en-US"/>
          </a:p>
        </p:txBody>
      </p:sp>
    </p:spTree>
    <p:extLst>
      <p:ext uri="{BB962C8B-B14F-4D97-AF65-F5344CB8AC3E}">
        <p14:creationId xmlns:p14="http://schemas.microsoft.com/office/powerpoint/2010/main" val="84265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QSW-3216R-8S8T is designed with metal casing and dual fans to greatly enhance the cooling capacity. The dual-fan design not only enhances the cooling capacity, but also ensures the basic cooling function in case of single module failure, and effectively reduces the noise level; the metal casing ensures effective cooling when the system is running efficiently, and maintains the system's stable operation.</a:t>
            </a:r>
            <a:endParaRPr lang="zh-TW" altLang="en-US"/>
          </a:p>
          <a:p>
            <a:endParaRPr 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7</a:t>
            </a:fld>
            <a:endParaRPr lang="zh-TW" altLang="en-US"/>
          </a:p>
        </p:txBody>
      </p:sp>
    </p:spTree>
    <p:extLst>
      <p:ext uri="{BB962C8B-B14F-4D97-AF65-F5344CB8AC3E}">
        <p14:creationId xmlns:p14="http://schemas.microsoft.com/office/powerpoint/2010/main" val="809525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QSW-3216R-8S8T is designed to be plug-and-play, minimizing the threshold for use. 5GbE speeds can be achieved by using your existing CAT5e cable, while 10GbE speeds can be achieved by purchasing CAT6 or higher cables.</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8</a:t>
            </a:fld>
            <a:endParaRPr lang="zh-TW" altLang="en-US"/>
          </a:p>
        </p:txBody>
      </p:sp>
    </p:spTree>
    <p:extLst>
      <p:ext uri="{BB962C8B-B14F-4D97-AF65-F5344CB8AC3E}">
        <p14:creationId xmlns:p14="http://schemas.microsoft.com/office/powerpoint/2010/main" val="3565159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QSW-3216R-8S8T has built-in network loop detection, which automatically locks out the port where the loop is occurring once it is detected, so that the network environment can be restored to normal in the shortest possible time.</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9</a:t>
            </a:fld>
            <a:endParaRPr lang="zh-TW" altLang="en-US"/>
          </a:p>
        </p:txBody>
      </p:sp>
    </p:spTree>
    <p:extLst>
      <p:ext uri="{BB962C8B-B14F-4D97-AF65-F5344CB8AC3E}">
        <p14:creationId xmlns:p14="http://schemas.microsoft.com/office/powerpoint/2010/main" val="83668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1657658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89524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852370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1909908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2747743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938946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1933622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3419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1224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67404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8964B12-C20E-8285-2DD1-04D01DBEE957}"/>
              </a:ext>
            </a:extLst>
          </p:cNvPr>
          <p:cNvSpPr>
            <a:spLocks noGrp="1"/>
          </p:cNvSpPr>
          <p:nvPr>
            <p:ph type="title"/>
          </p:nvPr>
        </p:nvSpPr>
        <p:spPr>
          <a:xfrm>
            <a:off x="0" y="71920"/>
            <a:ext cx="12191999" cy="1325563"/>
          </a:xfrm>
        </p:spPr>
        <p:txBody>
          <a:bodyPr>
            <a:normAutofit/>
          </a:bodyPr>
          <a:lstStyle>
            <a:lvl1pPr algn="ctr">
              <a:defRPr sz="4000" b="1">
                <a:solidFill>
                  <a:schemeClr val="bg1"/>
                </a:solidFill>
                <a:latin typeface="+mj-lt"/>
                <a:ea typeface="微軟正黑體" panose="020B0604030504040204" pitchFamily="34" charset="-120"/>
              </a:defRPr>
            </a:lvl1pPr>
          </a:lstStyle>
          <a:p>
            <a:r>
              <a:rPr lang="zh-TW" altLang="en-US" dirty="0"/>
              <a:t>按一下以編輯母片標題樣式</a:t>
            </a:r>
          </a:p>
        </p:txBody>
      </p:sp>
    </p:spTree>
    <p:extLst>
      <p:ext uri="{BB962C8B-B14F-4D97-AF65-F5344CB8AC3E}">
        <p14:creationId xmlns:p14="http://schemas.microsoft.com/office/powerpoint/2010/main" val="161055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EFF9527-1F1E-5F03-7169-6F7B819D88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8964B12-C20E-8285-2DD1-04D01DBEE957}"/>
              </a:ext>
            </a:extLst>
          </p:cNvPr>
          <p:cNvSpPr>
            <a:spLocks noGrp="1"/>
          </p:cNvSpPr>
          <p:nvPr>
            <p:ph type="title"/>
          </p:nvPr>
        </p:nvSpPr>
        <p:spPr>
          <a:xfrm>
            <a:off x="0" y="767659"/>
            <a:ext cx="12191999" cy="1325563"/>
          </a:xfrm>
        </p:spPr>
        <p:txBody>
          <a:bodyPr/>
          <a:lstStyle>
            <a:lvl1pPr algn="ct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96968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413817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39911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29164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A7C598D-1619-4898-9A28-9A04C986A4B0}" type="datetimeFigureOut">
              <a:rPr lang="zh-TW" altLang="en-US" smtClean="0"/>
              <a:t>2023/11/15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56078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C598D-1619-4898-9A28-9A04C986A4B0}" type="datetimeFigureOut">
              <a:rPr lang="zh-TW" altLang="en-US" smtClean="0"/>
              <a:t>2023/11/15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293321793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1" r:id="rId4"/>
    <p:sldLayoutId id="2147483662"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accessory.qnap.com/sp-ear-qsw2for1-01.html"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qnap.com/service/product-warranty/en/"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5.xml"/><Relationship Id="rId16"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16.png"/><Relationship Id="rId12"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23.png"/><Relationship Id="rId5" Type="http://schemas.openxmlformats.org/officeDocument/2006/relationships/image" Target="../media/image33.png"/><Relationship Id="rId15" Type="http://schemas.openxmlformats.org/officeDocument/2006/relationships/image" Target="../media/image38.png"/><Relationship Id="rId10" Type="http://schemas.openxmlformats.org/officeDocument/2006/relationships/image" Target="../media/image22.svg"/><Relationship Id="rId4" Type="http://schemas.openxmlformats.org/officeDocument/2006/relationships/image" Target="../media/image32.png"/><Relationship Id="rId9" Type="http://schemas.openxmlformats.org/officeDocument/2006/relationships/image" Target="../media/image21.pn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2.svg"/><Relationship Id="rId11" Type="http://schemas.openxmlformats.org/officeDocument/2006/relationships/image" Target="../media/image35.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hyperlink" Target="https://www.qnap.com/en/product?conditions=2-4" TargetMode="External"/><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741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弧形 39"/>
          <p:cNvSpPr/>
          <p:nvPr/>
        </p:nvSpPr>
        <p:spPr>
          <a:xfrm>
            <a:off x="-1077985" y="2664089"/>
            <a:ext cx="6862194" cy="3765491"/>
          </a:xfrm>
          <a:prstGeom prst="arc">
            <a:avLst>
              <a:gd name="adj1" fmla="val 16256690"/>
              <a:gd name="adj2" fmla="val 5590563"/>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6" name="矩形 15"/>
          <p:cNvSpPr/>
          <p:nvPr/>
        </p:nvSpPr>
        <p:spPr>
          <a:xfrm>
            <a:off x="2278117" y="1735658"/>
            <a:ext cx="9262241" cy="584775"/>
          </a:xfrm>
          <a:prstGeom prst="rect">
            <a:avLst/>
          </a:prstGeom>
        </p:spPr>
        <p:txBody>
          <a:bodyPr wrap="square">
            <a:spAutoFit/>
          </a:bodyPr>
          <a:lstStyle/>
          <a:p>
            <a:r>
              <a:rPr lang="en-US" altLang="zh-TW" sz="1600" dirty="0">
                <a:solidFill>
                  <a:schemeClr val="bg1"/>
                </a:solidFill>
                <a:latin typeface="+mj-lt"/>
              </a:rPr>
              <a:t>The QSW-3216R-8S8T supports the flow control function, which follows the IEEE 802.3x Full-Duplex Flow Control protocol in full duplex mode to avoid packet loss due to bandwidth mismatch.</a:t>
            </a:r>
            <a:endParaRPr lang="zh-TW" altLang="en-US" sz="1600" dirty="0">
              <a:solidFill>
                <a:schemeClr val="bg1"/>
              </a:solidFill>
              <a:latin typeface="+mj-lt"/>
            </a:endParaRPr>
          </a:p>
        </p:txBody>
      </p:sp>
      <p:pic>
        <p:nvPicPr>
          <p:cNvPr id="6" name="Picture 2" descr="QSW-3216R-8S8T | ハードウェア仕様 | QN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9" t="31706" r="1999" b="31354"/>
          <a:stretch/>
        </p:blipFill>
        <p:spPr bwMode="auto">
          <a:xfrm>
            <a:off x="3800212" y="4011164"/>
            <a:ext cx="3967993" cy="9499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單箭頭接點 3"/>
          <p:cNvCxnSpPr/>
          <p:nvPr/>
        </p:nvCxnSpPr>
        <p:spPr>
          <a:xfrm>
            <a:off x="2088859" y="3011648"/>
            <a:ext cx="1711353" cy="99951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endCxn id="6" idx="1"/>
          </p:cNvCxnSpPr>
          <p:nvPr/>
        </p:nvCxnSpPr>
        <p:spPr>
          <a:xfrm flipV="1">
            <a:off x="2088859" y="4486120"/>
            <a:ext cx="1711353" cy="6071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2021747" y="4961075"/>
            <a:ext cx="1778465" cy="110205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2691789" y="2909110"/>
            <a:ext cx="898698" cy="523220"/>
          </a:xfrm>
          <a:prstGeom prst="rect">
            <a:avLst/>
          </a:prstGeom>
          <a:noFill/>
        </p:spPr>
        <p:txBody>
          <a:bodyPr wrap="square" rtlCol="0">
            <a:spAutoFit/>
          </a:bodyPr>
          <a:lstStyle/>
          <a:p>
            <a:pPr algn="ctr"/>
            <a:r>
              <a:rPr lang="en-US" altLang="zh-TW" sz="2800" b="1">
                <a:solidFill>
                  <a:schemeClr val="bg1"/>
                </a:solidFill>
              </a:rPr>
              <a:t>33%</a:t>
            </a:r>
          </a:p>
        </p:txBody>
      </p:sp>
      <p:sp>
        <p:nvSpPr>
          <p:cNvPr id="29" name="文字方塊 28"/>
          <p:cNvSpPr txBox="1"/>
          <p:nvPr/>
        </p:nvSpPr>
        <p:spPr>
          <a:xfrm>
            <a:off x="2691789" y="3974259"/>
            <a:ext cx="898698" cy="523220"/>
          </a:xfrm>
          <a:prstGeom prst="rect">
            <a:avLst/>
          </a:prstGeom>
          <a:noFill/>
        </p:spPr>
        <p:txBody>
          <a:bodyPr wrap="square" rtlCol="0">
            <a:spAutoFit/>
          </a:bodyPr>
          <a:lstStyle/>
          <a:p>
            <a:pPr algn="ctr"/>
            <a:r>
              <a:rPr lang="en-US" altLang="zh-TW" sz="2800" b="1">
                <a:solidFill>
                  <a:schemeClr val="bg1"/>
                </a:solidFill>
              </a:rPr>
              <a:t>33%</a:t>
            </a:r>
          </a:p>
        </p:txBody>
      </p:sp>
      <p:sp>
        <p:nvSpPr>
          <p:cNvPr id="30" name="文字方塊 29"/>
          <p:cNvSpPr txBox="1"/>
          <p:nvPr/>
        </p:nvSpPr>
        <p:spPr>
          <a:xfrm>
            <a:off x="2691789" y="5496746"/>
            <a:ext cx="898698" cy="523220"/>
          </a:xfrm>
          <a:prstGeom prst="rect">
            <a:avLst/>
          </a:prstGeom>
          <a:noFill/>
        </p:spPr>
        <p:txBody>
          <a:bodyPr wrap="square" rtlCol="0">
            <a:spAutoFit/>
          </a:bodyPr>
          <a:lstStyle/>
          <a:p>
            <a:pPr algn="ctr"/>
            <a:r>
              <a:rPr lang="en-US" altLang="zh-TW" sz="2800" b="1">
                <a:solidFill>
                  <a:schemeClr val="bg1"/>
                </a:solidFill>
              </a:rPr>
              <a:t>33%</a:t>
            </a:r>
          </a:p>
        </p:txBody>
      </p:sp>
      <p:sp>
        <p:nvSpPr>
          <p:cNvPr id="41" name="文字方塊 40"/>
          <p:cNvSpPr txBox="1"/>
          <p:nvPr/>
        </p:nvSpPr>
        <p:spPr>
          <a:xfrm>
            <a:off x="4577137" y="2664089"/>
            <a:ext cx="5112948" cy="400110"/>
          </a:xfrm>
          <a:prstGeom prst="rect">
            <a:avLst/>
          </a:prstGeom>
          <a:noFill/>
        </p:spPr>
        <p:txBody>
          <a:bodyPr wrap="square" rtlCol="0">
            <a:spAutoFit/>
          </a:bodyPr>
          <a:lstStyle/>
          <a:p>
            <a:r>
              <a:rPr lang="en-US" altLang="zh-TW" sz="2000" b="1" dirty="0">
                <a:solidFill>
                  <a:schemeClr val="accent4"/>
                </a:solidFill>
                <a:latin typeface="+mj-lt"/>
              </a:rPr>
              <a:t>Flow control to manage all device traffic</a:t>
            </a:r>
          </a:p>
        </p:txBody>
      </p:sp>
      <p:sp>
        <p:nvSpPr>
          <p:cNvPr id="2" name="標題 1">
            <a:extLst>
              <a:ext uri="{FF2B5EF4-FFF2-40B4-BE49-F238E27FC236}">
                <a16:creationId xmlns:a16="http://schemas.microsoft.com/office/drawing/2014/main" id="{FA50E715-74BB-8F98-AF26-099F8CD02912}"/>
              </a:ext>
            </a:extLst>
          </p:cNvPr>
          <p:cNvSpPr>
            <a:spLocks noGrp="1"/>
          </p:cNvSpPr>
          <p:nvPr>
            <p:ph type="title"/>
          </p:nvPr>
        </p:nvSpPr>
        <p:spPr/>
        <p:txBody>
          <a:bodyPr/>
          <a:lstStyle/>
          <a:p>
            <a:r>
              <a:rPr lang="en-US" altLang="zh-TW" dirty="0"/>
              <a:t>Support Flow Control in Full-Duplex Mode</a:t>
            </a:r>
            <a:endParaRPr lang="zh-TW" altLang="en-US" dirty="0"/>
          </a:p>
        </p:txBody>
      </p:sp>
      <p:pic>
        <p:nvPicPr>
          <p:cNvPr id="3" name="圖片 2" descr="一張含有 文字, 硬紙盒, 紫色, 箱子 的圖片&#10;&#10;自動產生的描述">
            <a:extLst>
              <a:ext uri="{FF2B5EF4-FFF2-40B4-BE49-F238E27FC236}">
                <a16:creationId xmlns:a16="http://schemas.microsoft.com/office/drawing/2014/main" id="{BC4E176B-BFA3-2855-5CBF-2755F0367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35" y="1752247"/>
            <a:ext cx="1073955" cy="1581559"/>
          </a:xfrm>
          <a:prstGeom prst="rect">
            <a:avLst/>
          </a:prstGeom>
        </p:spPr>
      </p:pic>
      <p:pic>
        <p:nvPicPr>
          <p:cNvPr id="7" name="圖片 6" descr="一張含有 文字, 硬紙盒, 紫色, 箱子 的圖片&#10;&#10;自動產生的描述">
            <a:extLst>
              <a:ext uri="{FF2B5EF4-FFF2-40B4-BE49-F238E27FC236}">
                <a16:creationId xmlns:a16="http://schemas.microsoft.com/office/drawing/2014/main" id="{224AC29A-1CC1-6952-F422-41DBA4A0C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35" y="3423028"/>
            <a:ext cx="1073955" cy="1581559"/>
          </a:xfrm>
          <a:prstGeom prst="rect">
            <a:avLst/>
          </a:prstGeom>
        </p:spPr>
      </p:pic>
      <p:pic>
        <p:nvPicPr>
          <p:cNvPr id="8" name="圖片 7" descr="一張含有 文字, 硬紙盒, 紫色, 箱子 的圖片&#10;&#10;自動產生的描述">
            <a:extLst>
              <a:ext uri="{FF2B5EF4-FFF2-40B4-BE49-F238E27FC236}">
                <a16:creationId xmlns:a16="http://schemas.microsoft.com/office/drawing/2014/main" id="{F8447F62-5D8F-6339-0F0B-83683CAF8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35" y="5093810"/>
            <a:ext cx="1073955" cy="1581559"/>
          </a:xfrm>
          <a:prstGeom prst="rect">
            <a:avLst/>
          </a:prstGeom>
        </p:spPr>
      </p:pic>
      <p:pic>
        <p:nvPicPr>
          <p:cNvPr id="12" name="圖片 11" descr="一張含有 文字, 硬紙盒, 紫色, 箱子 的圖片&#10;&#10;自動產生的描述">
            <a:extLst>
              <a:ext uri="{FF2B5EF4-FFF2-40B4-BE49-F238E27FC236}">
                <a16:creationId xmlns:a16="http://schemas.microsoft.com/office/drawing/2014/main" id="{1ADE0BAA-D0DB-D09B-F467-7992C15A5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201" y="3180846"/>
            <a:ext cx="1610353" cy="2371485"/>
          </a:xfrm>
          <a:prstGeom prst="rect">
            <a:avLst/>
          </a:prstGeom>
        </p:spPr>
      </p:pic>
      <p:grpSp>
        <p:nvGrpSpPr>
          <p:cNvPr id="18" name="群組 17">
            <a:extLst>
              <a:ext uri="{FF2B5EF4-FFF2-40B4-BE49-F238E27FC236}">
                <a16:creationId xmlns:a16="http://schemas.microsoft.com/office/drawing/2014/main" id="{3C3FF9BC-0C67-F819-8B0C-14D5BFAF593A}"/>
              </a:ext>
            </a:extLst>
          </p:cNvPr>
          <p:cNvGrpSpPr/>
          <p:nvPr/>
        </p:nvGrpSpPr>
        <p:grpSpPr>
          <a:xfrm>
            <a:off x="7977930" y="4011164"/>
            <a:ext cx="1673601" cy="799828"/>
            <a:chOff x="7452568" y="5870657"/>
            <a:chExt cx="1624413" cy="655191"/>
          </a:xfrm>
        </p:grpSpPr>
        <p:sp>
          <p:nvSpPr>
            <p:cNvPr id="14" name="向右箭號 17">
              <a:extLst>
                <a:ext uri="{FF2B5EF4-FFF2-40B4-BE49-F238E27FC236}">
                  <a16:creationId xmlns:a16="http://schemas.microsoft.com/office/drawing/2014/main" id="{F407D48C-B5E3-BF29-BB03-7C02F7F541E8}"/>
                </a:ext>
              </a:extLst>
            </p:cNvPr>
            <p:cNvSpPr/>
            <p:nvPr/>
          </p:nvSpPr>
          <p:spPr>
            <a:xfrm>
              <a:off x="7452568" y="5870657"/>
              <a:ext cx="1624413" cy="655191"/>
            </a:xfrm>
            <a:prstGeom prst="rightArrow">
              <a:avLst>
                <a:gd name="adj1" fmla="val 50000"/>
                <a:gd name="adj2" fmla="val 56883"/>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b="1">
                <a:solidFill>
                  <a:schemeClr val="bg1"/>
                </a:solidFill>
              </a:endParaRPr>
            </a:p>
          </p:txBody>
        </p:sp>
        <p:sp>
          <p:nvSpPr>
            <p:cNvPr id="15" name="文字方塊 14">
              <a:extLst>
                <a:ext uri="{FF2B5EF4-FFF2-40B4-BE49-F238E27FC236}">
                  <a16:creationId xmlns:a16="http://schemas.microsoft.com/office/drawing/2014/main" id="{C2B105CF-8CDA-BC04-A4A4-FD5BCF1D93AC}"/>
                </a:ext>
              </a:extLst>
            </p:cNvPr>
            <p:cNvSpPr txBox="1"/>
            <p:nvPr/>
          </p:nvSpPr>
          <p:spPr>
            <a:xfrm>
              <a:off x="7592480" y="6017852"/>
              <a:ext cx="1074458" cy="378180"/>
            </a:xfrm>
            <a:prstGeom prst="rect">
              <a:avLst/>
            </a:prstGeom>
            <a:noFill/>
          </p:spPr>
          <p:txBody>
            <a:bodyPr wrap="square" rtlCol="0">
              <a:spAutoFit/>
            </a:bodyPr>
            <a:lstStyle/>
            <a:p>
              <a:pPr algn="ctr"/>
              <a:r>
                <a:rPr lang="en-US" altLang="zh-TW" sz="2400" b="1"/>
                <a:t>100%</a:t>
              </a:r>
            </a:p>
          </p:txBody>
        </p:sp>
      </p:grpSp>
    </p:spTree>
    <p:extLst>
      <p:ext uri="{BB962C8B-B14F-4D97-AF65-F5344CB8AC3E}">
        <p14:creationId xmlns:p14="http://schemas.microsoft.com/office/powerpoint/2010/main" val="75344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FD9825B-740A-0BA9-CDDC-C4AA3FC4F832}"/>
              </a:ext>
            </a:extLst>
          </p:cNvPr>
          <p:cNvSpPr/>
          <p:nvPr/>
        </p:nvSpPr>
        <p:spPr>
          <a:xfrm>
            <a:off x="0" y="-1"/>
            <a:ext cx="7543800" cy="68685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dirty="0"/>
          </a:p>
        </p:txBody>
      </p:sp>
      <p:pic>
        <p:nvPicPr>
          <p:cNvPr id="6" name="Picture 2" descr="在側邊欄中搜尋">
            <a:extLst>
              <a:ext uri="{FF2B5EF4-FFF2-40B4-BE49-F238E27FC236}">
                <a16:creationId xmlns:a16="http://schemas.microsoft.com/office/drawing/2014/main" id="{833B9CD7-36F5-7120-829E-91196CDB7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91" r="6319" b="31331"/>
          <a:stretch/>
        </p:blipFill>
        <p:spPr bwMode="auto">
          <a:xfrm>
            <a:off x="2515099" y="-1"/>
            <a:ext cx="1030861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descr="在側邊欄中搜尋">
            <a:extLst>
              <a:ext uri="{FF2B5EF4-FFF2-40B4-BE49-F238E27FC236}">
                <a16:creationId xmlns:a16="http://schemas.microsoft.com/office/drawing/2014/main" id="{98382E3F-513E-F696-D507-C0D8758528F8}"/>
              </a:ext>
            </a:extLst>
          </p:cNvPr>
          <p:cNvPicPr>
            <a:picLocks noChangeAspect="1"/>
          </p:cNvPicPr>
          <p:nvPr/>
        </p:nvPicPr>
        <p:blipFill>
          <a:blip r:embed="rId4"/>
          <a:stretch>
            <a:fillRect/>
          </a:stretch>
        </p:blipFill>
        <p:spPr>
          <a:xfrm>
            <a:off x="567801" y="4382362"/>
            <a:ext cx="2743200" cy="1714500"/>
          </a:xfrm>
          <a:prstGeom prst="rect">
            <a:avLst/>
          </a:prstGeom>
        </p:spPr>
      </p:pic>
      <p:sp>
        <p:nvSpPr>
          <p:cNvPr id="9" name="文字方塊 8">
            <a:extLst>
              <a:ext uri="{FF2B5EF4-FFF2-40B4-BE49-F238E27FC236}">
                <a16:creationId xmlns:a16="http://schemas.microsoft.com/office/drawing/2014/main" id="{BB6F9838-9955-0187-58EE-AF63B3DA4383}"/>
              </a:ext>
            </a:extLst>
          </p:cNvPr>
          <p:cNvSpPr txBox="1"/>
          <p:nvPr/>
        </p:nvSpPr>
        <p:spPr>
          <a:xfrm>
            <a:off x="633877" y="59989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a:solidFill>
                  <a:schemeClr val="bg1"/>
                </a:solidFill>
              </a:rPr>
              <a:t>SP-EAR-QSW2FOR1-01</a:t>
            </a:r>
            <a:endParaRPr lang="en-US" altLang="zh-TW" b="1" dirty="0">
              <a:solidFill>
                <a:schemeClr val="bg1"/>
              </a:solidFill>
              <a:cs typeface="Arial"/>
            </a:endParaRPr>
          </a:p>
        </p:txBody>
      </p:sp>
      <p:sp>
        <p:nvSpPr>
          <p:cNvPr id="10" name="矩形: 圓角化同側角落 9">
            <a:extLst>
              <a:ext uri="{FF2B5EF4-FFF2-40B4-BE49-F238E27FC236}">
                <a16:creationId xmlns:a16="http://schemas.microsoft.com/office/drawing/2014/main" id="{3E687EDF-B1CF-52CD-F96A-E4BB78B7A29D}"/>
              </a:ext>
            </a:extLst>
          </p:cNvPr>
          <p:cNvSpPr/>
          <p:nvPr/>
        </p:nvSpPr>
        <p:spPr>
          <a:xfrm>
            <a:off x="1097765" y="4309372"/>
            <a:ext cx="1683272" cy="1714500"/>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9" name="文字方塊 18"/>
          <p:cNvSpPr txBox="1"/>
          <p:nvPr/>
        </p:nvSpPr>
        <p:spPr>
          <a:xfrm>
            <a:off x="820919" y="2319977"/>
            <a:ext cx="6828462" cy="923330"/>
          </a:xfrm>
          <a:prstGeom prst="rect">
            <a:avLst/>
          </a:prstGeom>
          <a:noFill/>
        </p:spPr>
        <p:txBody>
          <a:bodyPr wrap="square" rtlCol="0">
            <a:spAutoFit/>
          </a:bodyPr>
          <a:lstStyle/>
          <a:p>
            <a:r>
              <a:rPr lang="en-US" altLang="zh-TW" dirty="0">
                <a:solidFill>
                  <a:schemeClr val="bg1"/>
                </a:solidFill>
                <a:latin typeface="+mj-lt"/>
              </a:rPr>
              <a:t>With a half-width rackmount design, a QSW-3216R-8S8T can be installed in a 1U rack space with another half-width rackmount switch for efficient physical space utilization and tidy cabling.</a:t>
            </a:r>
          </a:p>
        </p:txBody>
      </p:sp>
      <p:sp>
        <p:nvSpPr>
          <p:cNvPr id="20" name="文字方塊 19"/>
          <p:cNvSpPr txBox="1"/>
          <p:nvPr/>
        </p:nvSpPr>
        <p:spPr>
          <a:xfrm>
            <a:off x="820918" y="3369395"/>
            <a:ext cx="4843861" cy="523220"/>
          </a:xfrm>
          <a:prstGeom prst="rect">
            <a:avLst/>
          </a:prstGeom>
          <a:noFill/>
        </p:spPr>
        <p:txBody>
          <a:bodyPr wrap="square" lIns="91440" tIns="45720" rIns="91440" bIns="45720" rtlCol="0" anchor="t">
            <a:spAutoFit/>
          </a:bodyPr>
          <a:lstStyle/>
          <a:p>
            <a:r>
              <a:rPr lang="en-US" altLang="zh-TW" sz="1200" b="1" dirty="0">
                <a:solidFill>
                  <a:schemeClr val="bg1"/>
                </a:solidFill>
                <a:latin typeface="+mj-lt"/>
              </a:rPr>
              <a:t>Note: The optional </a:t>
            </a:r>
            <a:r>
              <a:rPr lang="en-US" altLang="zh-TW" sz="1600" b="1">
                <a:solidFill>
                  <a:srgbClr val="FF0000"/>
                </a:solidFill>
                <a:latin typeface="+mj-lt"/>
                <a:hlinkClick r:id="rId5">
                  <a:extLst>
                    <a:ext uri="{A12FA001-AC4F-418D-AE19-62706E023703}">
                      <ahyp:hlinkClr xmlns:ahyp="http://schemas.microsoft.com/office/drawing/2018/hyperlinkcolor" val="tx"/>
                    </a:ext>
                  </a:extLst>
                </a:hlinkClick>
              </a:rPr>
              <a:t>SP-EAR-QSW2FOR1-01</a:t>
            </a:r>
            <a:r>
              <a:rPr lang="en-US" altLang="zh-TW" sz="1200" b="1" dirty="0">
                <a:solidFill>
                  <a:schemeClr val="bg1"/>
                </a:solidFill>
                <a:latin typeface="+mj-lt"/>
              </a:rPr>
              <a:t> rackmount kit is required if two half-width rackmount switches are installed.</a:t>
            </a:r>
            <a:endParaRPr lang="en-US" altLang="zh-TW" sz="1200" b="1" dirty="0">
              <a:solidFill>
                <a:schemeClr val="bg1"/>
              </a:solidFill>
              <a:latin typeface="+mj-lt"/>
              <a:cs typeface="Arial"/>
            </a:endParaRPr>
          </a:p>
        </p:txBody>
      </p:sp>
      <p:sp>
        <p:nvSpPr>
          <p:cNvPr id="2" name="標題 1">
            <a:extLst>
              <a:ext uri="{FF2B5EF4-FFF2-40B4-BE49-F238E27FC236}">
                <a16:creationId xmlns:a16="http://schemas.microsoft.com/office/drawing/2014/main" id="{2D5B9E79-60D4-CCB7-D864-53F37EF6B95E}"/>
              </a:ext>
            </a:extLst>
          </p:cNvPr>
          <p:cNvSpPr>
            <a:spLocks noGrp="1"/>
          </p:cNvSpPr>
          <p:nvPr>
            <p:ph type="title"/>
          </p:nvPr>
        </p:nvSpPr>
        <p:spPr>
          <a:xfrm>
            <a:off x="820918" y="498748"/>
            <a:ext cx="5889606" cy="1325563"/>
          </a:xfrm>
        </p:spPr>
        <p:txBody>
          <a:bodyPr>
            <a:normAutofit fontScale="90000"/>
          </a:bodyPr>
          <a:lstStyle/>
          <a:p>
            <a:pPr algn="l" fontAlgn="base"/>
            <a:r>
              <a:rPr lang="en-US" altLang="zh-TW" dirty="0"/>
              <a:t>Half-width design, space saving, two models in 1U</a:t>
            </a:r>
          </a:p>
        </p:txBody>
      </p:sp>
      <p:sp>
        <p:nvSpPr>
          <p:cNvPr id="4" name="矩形 3">
            <a:extLst>
              <a:ext uri="{FF2B5EF4-FFF2-40B4-BE49-F238E27FC236}">
                <a16:creationId xmlns:a16="http://schemas.microsoft.com/office/drawing/2014/main" id="{4CB320B8-72B2-22C7-08FF-08FEA7852CCA}"/>
              </a:ext>
            </a:extLst>
          </p:cNvPr>
          <p:cNvSpPr/>
          <p:nvPr/>
        </p:nvSpPr>
        <p:spPr>
          <a:xfrm>
            <a:off x="820918" y="1989702"/>
            <a:ext cx="6052416" cy="45719"/>
          </a:xfrm>
          <a:prstGeom prst="rect">
            <a:avLst/>
          </a:prstGeom>
          <a:gradFill flip="none" rotWithShape="1">
            <a:gsLst>
              <a:gs pos="0">
                <a:schemeClr val="bg1">
                  <a:alpha val="0"/>
                </a:schemeClr>
              </a:gs>
              <a:gs pos="75000">
                <a:srgbClr val="9ACCF6"/>
              </a:gs>
              <a:gs pos="25000">
                <a:srgbClr val="90C7F5"/>
              </a:gs>
              <a:gs pos="50000">
                <a:srgbClr val="379AED"/>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47580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234668547"/>
              </p:ext>
            </p:extLst>
          </p:nvPr>
        </p:nvGraphicFramePr>
        <p:xfrm>
          <a:off x="1379807" y="1700972"/>
          <a:ext cx="9432384" cy="2529840"/>
        </p:xfrm>
        <a:graphic>
          <a:graphicData uri="http://schemas.openxmlformats.org/drawingml/2006/table">
            <a:tbl>
              <a:tblPr firstRow="1" bandRow="1">
                <a:tableStyleId>{073A0DAA-6AF3-43AB-8588-CEC1D06C72B9}</a:tableStyleId>
              </a:tblPr>
              <a:tblGrid>
                <a:gridCol w="3864206">
                  <a:extLst>
                    <a:ext uri="{9D8B030D-6E8A-4147-A177-3AD203B41FA5}">
                      <a16:colId xmlns:a16="http://schemas.microsoft.com/office/drawing/2014/main" val="1812235354"/>
                    </a:ext>
                  </a:extLst>
                </a:gridCol>
                <a:gridCol w="5568178">
                  <a:extLst>
                    <a:ext uri="{9D8B030D-6E8A-4147-A177-3AD203B41FA5}">
                      <a16:colId xmlns:a16="http://schemas.microsoft.com/office/drawing/2014/main" val="3764017456"/>
                    </a:ext>
                  </a:extLst>
                </a:gridCol>
              </a:tblGrid>
              <a:tr h="367497">
                <a:tc>
                  <a:txBody>
                    <a:bodyPr/>
                    <a:lstStyle/>
                    <a:p>
                      <a:pPr algn="ctr"/>
                      <a:endParaRPr lang="zh-TW" altLang="en-US" sz="1400">
                        <a:latin typeface="+mj-lt"/>
                      </a:endParaRPr>
                    </a:p>
                  </a:txBody>
                  <a:tcPr/>
                </a:tc>
                <a:tc>
                  <a:txBody>
                    <a:bodyPr/>
                    <a:lstStyle/>
                    <a:p>
                      <a:pPr algn="ctr"/>
                      <a:r>
                        <a:rPr lang="en-US" altLang="zh-TW" sz="2000" b="1" dirty="0">
                          <a:latin typeface="+mj-lt"/>
                        </a:rPr>
                        <a:t>QSW-3216R-8S8T</a:t>
                      </a:r>
                      <a:endParaRPr lang="zh-TW" altLang="en-US" sz="2000" dirty="0">
                        <a:latin typeface="+mj-lt"/>
                      </a:endParaRPr>
                    </a:p>
                  </a:txBody>
                  <a:tcPr/>
                </a:tc>
                <a:extLst>
                  <a:ext uri="{0D108BD9-81ED-4DB2-BD59-A6C34878D82A}">
                    <a16:rowId xmlns:a16="http://schemas.microsoft.com/office/drawing/2014/main" val="663796185"/>
                  </a:ext>
                </a:extLst>
              </a:tr>
              <a:tr h="282690">
                <a:tc>
                  <a:txBody>
                    <a:bodyPr/>
                    <a:lstStyle/>
                    <a:p>
                      <a:pPr algn="ctr"/>
                      <a:r>
                        <a:rPr lang="en-US" altLang="zh-TW" sz="1400" b="1" dirty="0">
                          <a:latin typeface="+mj-lt"/>
                        </a:rPr>
                        <a:t>10GbE SFP+</a:t>
                      </a:r>
                      <a:endParaRPr lang="zh-TW" altLang="en-US" sz="1400" b="1" dirty="0">
                        <a:latin typeface="+mj-lt"/>
                      </a:endParaRPr>
                    </a:p>
                  </a:txBody>
                  <a:tcPr/>
                </a:tc>
                <a:tc>
                  <a:txBody>
                    <a:bodyPr/>
                    <a:lstStyle/>
                    <a:p>
                      <a:pPr algn="ctr"/>
                      <a:r>
                        <a:rPr lang="en-US" altLang="zh-TW" sz="1400" dirty="0">
                          <a:latin typeface="+mj-lt"/>
                        </a:rPr>
                        <a:t>8 ports</a:t>
                      </a:r>
                      <a:endParaRPr lang="zh-TW" altLang="en-US" sz="1400" dirty="0">
                        <a:latin typeface="+mj-lt"/>
                      </a:endParaRPr>
                    </a:p>
                  </a:txBody>
                  <a:tcPr/>
                </a:tc>
                <a:extLst>
                  <a:ext uri="{0D108BD9-81ED-4DB2-BD59-A6C34878D82A}">
                    <a16:rowId xmlns:a16="http://schemas.microsoft.com/office/drawing/2014/main" val="2753954948"/>
                  </a:ext>
                </a:extLst>
              </a:tr>
              <a:tr h="282690">
                <a:tc>
                  <a:txBody>
                    <a:bodyPr/>
                    <a:lstStyle/>
                    <a:p>
                      <a:pPr algn="ctr"/>
                      <a:r>
                        <a:rPr lang="en-US" altLang="zh-TW" sz="1400" b="1" dirty="0">
                          <a:latin typeface="+mj-lt"/>
                        </a:rPr>
                        <a:t>10GbE BASE-T RJ45</a:t>
                      </a:r>
                      <a:endParaRPr lang="zh-TW" altLang="en-US" sz="1400" b="1" dirty="0">
                        <a:latin typeface="+mj-lt"/>
                      </a:endParaRPr>
                    </a:p>
                  </a:txBody>
                  <a:tcPr/>
                </a:tc>
                <a:tc>
                  <a:txBody>
                    <a:bodyPr/>
                    <a:lstStyle/>
                    <a:p>
                      <a:pPr algn="ctr"/>
                      <a:r>
                        <a:rPr lang="en-US" altLang="zh-TW" sz="1400" dirty="0">
                          <a:latin typeface="+mj-lt"/>
                        </a:rPr>
                        <a:t>8 ports</a:t>
                      </a:r>
                      <a:endParaRPr lang="zh-TW" altLang="en-US" sz="1400" dirty="0">
                        <a:latin typeface="+mj-lt"/>
                      </a:endParaRPr>
                    </a:p>
                  </a:txBody>
                  <a:tcPr/>
                </a:tc>
                <a:extLst>
                  <a:ext uri="{0D108BD9-81ED-4DB2-BD59-A6C34878D82A}">
                    <a16:rowId xmlns:a16="http://schemas.microsoft.com/office/drawing/2014/main" val="2930975058"/>
                  </a:ext>
                </a:extLst>
              </a:tr>
              <a:tr h="282690">
                <a:tc>
                  <a:txBody>
                    <a:bodyPr/>
                    <a:lstStyle/>
                    <a:p>
                      <a:pPr algn="ctr"/>
                      <a:r>
                        <a:rPr lang="en-US" altLang="zh-TW" sz="1400" b="1" dirty="0">
                          <a:latin typeface="+mj-lt"/>
                        </a:rPr>
                        <a:t>Switch Bandwidth</a:t>
                      </a:r>
                      <a:endParaRPr lang="zh-TW" altLang="en-US" sz="1400" b="1" dirty="0">
                        <a:latin typeface="+mj-lt"/>
                      </a:endParaRPr>
                    </a:p>
                  </a:txBody>
                  <a:tcPr/>
                </a:tc>
                <a:tc>
                  <a:txBody>
                    <a:bodyPr/>
                    <a:lstStyle/>
                    <a:p>
                      <a:pPr algn="ctr"/>
                      <a:r>
                        <a:rPr lang="en-US" altLang="zh-TW" sz="1400" dirty="0">
                          <a:latin typeface="+mj-lt"/>
                        </a:rPr>
                        <a:t>320Gbps</a:t>
                      </a:r>
                      <a:endParaRPr lang="zh-TW" altLang="en-US" sz="1400" dirty="0">
                        <a:latin typeface="+mj-lt"/>
                      </a:endParaRPr>
                    </a:p>
                  </a:txBody>
                  <a:tcPr/>
                </a:tc>
                <a:extLst>
                  <a:ext uri="{0D108BD9-81ED-4DB2-BD59-A6C34878D82A}">
                    <a16:rowId xmlns:a16="http://schemas.microsoft.com/office/drawing/2014/main" val="2440298596"/>
                  </a:ext>
                </a:extLst>
              </a:tr>
              <a:tr h="282690">
                <a:tc>
                  <a:txBody>
                    <a:bodyPr/>
                    <a:lstStyle/>
                    <a:p>
                      <a:pPr algn="ctr"/>
                      <a:r>
                        <a:rPr lang="en-US" altLang="zh-TW" sz="1400" b="1" dirty="0">
                          <a:latin typeface="+mj-lt"/>
                        </a:rPr>
                        <a:t>Support</a:t>
                      </a:r>
                      <a:r>
                        <a:rPr lang="zh-TW" altLang="en-US" sz="1400" b="1" dirty="0">
                          <a:latin typeface="+mj-lt"/>
                        </a:rPr>
                        <a:t> </a:t>
                      </a:r>
                      <a:r>
                        <a:rPr lang="en-US" altLang="zh-TW" sz="1400" b="1" dirty="0">
                          <a:latin typeface="+mj-lt"/>
                        </a:rPr>
                        <a:t>Jumbo Frame</a:t>
                      </a:r>
                      <a:endParaRPr lang="zh-TW" altLang="en-US" sz="1400" b="1" dirty="0">
                        <a:latin typeface="+mj-lt"/>
                      </a:endParaRPr>
                    </a:p>
                  </a:txBody>
                  <a:tcPr/>
                </a:tc>
                <a:tc>
                  <a:txBody>
                    <a:bodyPr/>
                    <a:lstStyle/>
                    <a:p>
                      <a:pPr algn="ctr"/>
                      <a:r>
                        <a:rPr lang="en-US" altLang="zh-TW" sz="1400" dirty="0">
                          <a:latin typeface="+mj-lt"/>
                        </a:rPr>
                        <a:t>Up</a:t>
                      </a:r>
                      <a:r>
                        <a:rPr lang="en-US" altLang="zh-TW" sz="1400" baseline="0" dirty="0">
                          <a:latin typeface="+mj-lt"/>
                        </a:rPr>
                        <a:t> to</a:t>
                      </a:r>
                      <a:r>
                        <a:rPr lang="zh-TW" altLang="en-US" sz="1400" dirty="0">
                          <a:latin typeface="+mj-lt"/>
                        </a:rPr>
                        <a:t> </a:t>
                      </a:r>
                      <a:r>
                        <a:rPr lang="en-US" altLang="zh-TW" sz="1400" dirty="0">
                          <a:latin typeface="+mj-lt"/>
                        </a:rPr>
                        <a:t>9K package size</a:t>
                      </a:r>
                    </a:p>
                  </a:txBody>
                  <a:tcPr/>
                </a:tc>
                <a:extLst>
                  <a:ext uri="{0D108BD9-81ED-4DB2-BD59-A6C34878D82A}">
                    <a16:rowId xmlns:a16="http://schemas.microsoft.com/office/drawing/2014/main" val="4172578292"/>
                  </a:ext>
                </a:extLst>
              </a:tr>
              <a:tr h="282690">
                <a:tc>
                  <a:txBody>
                    <a:bodyPr/>
                    <a:lstStyle/>
                    <a:p>
                      <a:pPr algn="ctr"/>
                      <a:r>
                        <a:rPr lang="en-US" altLang="zh-TW" sz="1400" b="1" dirty="0">
                          <a:latin typeface="+mj-lt"/>
                        </a:rPr>
                        <a:t>Support</a:t>
                      </a:r>
                      <a:r>
                        <a:rPr lang="zh-TW" altLang="en-US" sz="1400" b="1" dirty="0">
                          <a:latin typeface="+mj-lt"/>
                        </a:rPr>
                        <a:t> </a:t>
                      </a:r>
                      <a:r>
                        <a:rPr lang="en-US" altLang="zh-TW" sz="1400" b="1" dirty="0">
                          <a:latin typeface="+mj-lt"/>
                        </a:rPr>
                        <a:t>MAC Address</a:t>
                      </a:r>
                      <a:r>
                        <a:rPr lang="en-US" altLang="zh-TW" sz="1400" b="1" baseline="0" dirty="0">
                          <a:latin typeface="+mj-lt"/>
                        </a:rPr>
                        <a:t> Table</a:t>
                      </a:r>
                      <a:endParaRPr lang="zh-TW" altLang="en-US" sz="1400" b="1" dirty="0">
                        <a:latin typeface="+mj-lt"/>
                      </a:endParaRPr>
                    </a:p>
                  </a:txBody>
                  <a:tcPr/>
                </a:tc>
                <a:tc>
                  <a:txBody>
                    <a:bodyPr/>
                    <a:lstStyle/>
                    <a:p>
                      <a:pPr algn="ctr"/>
                      <a:r>
                        <a:rPr lang="en-US" altLang="zh-TW" sz="1400" dirty="0">
                          <a:latin typeface="+mj-lt"/>
                        </a:rPr>
                        <a:t>Up</a:t>
                      </a:r>
                      <a:r>
                        <a:rPr lang="en-US" altLang="zh-TW" sz="1400" baseline="0" dirty="0">
                          <a:latin typeface="+mj-lt"/>
                        </a:rPr>
                        <a:t> to</a:t>
                      </a:r>
                      <a:r>
                        <a:rPr lang="zh-TW" altLang="en-US" sz="1400" dirty="0">
                          <a:latin typeface="+mj-lt"/>
                        </a:rPr>
                        <a:t> </a:t>
                      </a:r>
                      <a:r>
                        <a:rPr lang="en-US" altLang="zh-TW" sz="1400" dirty="0">
                          <a:latin typeface="+mj-lt"/>
                        </a:rPr>
                        <a:t>16K</a:t>
                      </a:r>
                      <a:endParaRPr lang="zh-TW" altLang="en-US" sz="1400" dirty="0">
                        <a:latin typeface="+mj-lt"/>
                      </a:endParaRPr>
                    </a:p>
                  </a:txBody>
                  <a:tcPr/>
                </a:tc>
                <a:extLst>
                  <a:ext uri="{0D108BD9-81ED-4DB2-BD59-A6C34878D82A}">
                    <a16:rowId xmlns:a16="http://schemas.microsoft.com/office/drawing/2014/main" val="2837020878"/>
                  </a:ext>
                </a:extLst>
              </a:tr>
              <a:tr h="282690">
                <a:tc>
                  <a:txBody>
                    <a:bodyPr/>
                    <a:lstStyle/>
                    <a:p>
                      <a:pPr algn="ctr"/>
                      <a:r>
                        <a:rPr lang="en-US" altLang="zh-TW" sz="1400" b="1" dirty="0">
                          <a:latin typeface="+mj-lt"/>
                        </a:rPr>
                        <a:t>Design</a:t>
                      </a:r>
                      <a:endParaRPr lang="zh-TW" altLang="en-US" sz="1400" b="1" dirty="0">
                        <a:latin typeface="+mj-lt"/>
                      </a:endParaRPr>
                    </a:p>
                  </a:txBody>
                  <a:tcPr/>
                </a:tc>
                <a:tc>
                  <a:txBody>
                    <a:bodyPr/>
                    <a:lstStyle/>
                    <a:p>
                      <a:pPr lvl="0" algn="ctr">
                        <a:buNone/>
                      </a:pPr>
                      <a:r>
                        <a:rPr lang="en-US" altLang="zh-TW" sz="1400" dirty="0">
                          <a:latin typeface="+mj-lt"/>
                        </a:rPr>
                        <a:t>Half-width Rackmount</a:t>
                      </a:r>
                    </a:p>
                  </a:txBody>
                  <a:tcPr/>
                </a:tc>
                <a:extLst>
                  <a:ext uri="{0D108BD9-81ED-4DB2-BD59-A6C34878D82A}">
                    <a16:rowId xmlns:a16="http://schemas.microsoft.com/office/drawing/2014/main" val="3887108912"/>
                  </a:ext>
                </a:extLst>
              </a:tr>
              <a:tr h="282689">
                <a:tc>
                  <a:txBody>
                    <a:bodyPr/>
                    <a:lstStyle/>
                    <a:p>
                      <a:pPr lvl="0" algn="ctr">
                        <a:buNone/>
                      </a:pPr>
                      <a:r>
                        <a:rPr lang="en-US" altLang="zh-TW" sz="1400" b="1">
                          <a:latin typeface="+mj-lt"/>
                        </a:rPr>
                        <a:t>Operating Temperatures</a:t>
                      </a:r>
                    </a:p>
                  </a:txBody>
                  <a:tcPr/>
                </a:tc>
                <a:tc>
                  <a:txBody>
                    <a:bodyPr/>
                    <a:lstStyle/>
                    <a:p>
                      <a:pPr lvl="0" algn="ctr">
                        <a:buNone/>
                      </a:pPr>
                      <a:r>
                        <a:rPr lang="en-US" sz="1400" b="0" i="0" u="none" strike="noStrike" baseline="0" noProof="0">
                          <a:solidFill>
                            <a:srgbClr val="000000"/>
                          </a:solidFill>
                          <a:latin typeface="Arial"/>
                        </a:rPr>
                        <a:t>0°C to 40°C (32°F to 104°F)</a:t>
                      </a:r>
                      <a:endParaRPr lang="zh-TW"/>
                    </a:p>
                  </a:txBody>
                  <a:tcPr/>
                </a:tc>
                <a:extLst>
                  <a:ext uri="{0D108BD9-81ED-4DB2-BD59-A6C34878D82A}">
                    <a16:rowId xmlns:a16="http://schemas.microsoft.com/office/drawing/2014/main" val="389716464"/>
                  </a:ext>
                </a:extLst>
              </a:tr>
            </a:tbl>
          </a:graphicData>
        </a:graphic>
      </p:graphicFrame>
      <p:grpSp>
        <p:nvGrpSpPr>
          <p:cNvPr id="6" name="群組 5">
            <a:extLst>
              <a:ext uri="{FF2B5EF4-FFF2-40B4-BE49-F238E27FC236}">
                <a16:creationId xmlns:a16="http://schemas.microsoft.com/office/drawing/2014/main" id="{4A22BE7A-9B79-F553-1728-8BE4D595E020}"/>
              </a:ext>
            </a:extLst>
          </p:cNvPr>
          <p:cNvGrpSpPr/>
          <p:nvPr/>
        </p:nvGrpSpPr>
        <p:grpSpPr>
          <a:xfrm>
            <a:off x="2784086" y="4363525"/>
            <a:ext cx="8026032" cy="2463738"/>
            <a:chOff x="1403933" y="3828090"/>
            <a:chExt cx="11057284" cy="3394238"/>
          </a:xfrm>
        </p:grpSpPr>
        <p:pic>
          <p:nvPicPr>
            <p:cNvPr id="5122" name="Picture 2" descr="QSW-3216R-8S8T | ハードウェア仕様 | QNAP"/>
            <p:cNvPicPr>
              <a:picLocks noChangeAspect="1" noChangeArrowheads="1"/>
            </p:cNvPicPr>
            <p:nvPr/>
          </p:nvPicPr>
          <p:blipFill rotWithShape="1">
            <a:blip r:embed="rId3">
              <a:extLst>
                <a:ext uri="{28A0092B-C50C-407E-A947-70E740481C1C}">
                  <a14:useLocalDpi xmlns:a14="http://schemas.microsoft.com/office/drawing/2010/main" val="0"/>
                </a:ext>
              </a:extLst>
            </a:blip>
            <a:srcRect l="1559" t="31706" r="1999" b="31354"/>
            <a:stretch/>
          </p:blipFill>
          <p:spPr bwMode="auto">
            <a:xfrm>
              <a:off x="1403934" y="4218782"/>
              <a:ext cx="9185945" cy="219905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接點 3"/>
            <p:cNvCxnSpPr/>
            <p:nvPr/>
          </p:nvCxnSpPr>
          <p:spPr>
            <a:xfrm>
              <a:off x="1546548" y="4503046"/>
              <a:ext cx="7206143" cy="90182"/>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8752691" y="4593228"/>
              <a:ext cx="0" cy="169877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flipV="1">
              <a:off x="8752691" y="4412865"/>
              <a:ext cx="1760989" cy="18036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1403933" y="3912667"/>
              <a:ext cx="4327853" cy="551222"/>
            </a:xfrm>
            <a:prstGeom prst="rect">
              <a:avLst/>
            </a:prstGeom>
            <a:noFill/>
          </p:spPr>
          <p:txBody>
            <a:bodyPr wrap="square" lIns="91440" tIns="45720" rIns="91440" bIns="45720" rtlCol="0" anchor="t">
              <a:spAutoFit/>
            </a:bodyPr>
            <a:lstStyle/>
            <a:p>
              <a:pPr algn="ctr"/>
              <a:r>
                <a:rPr lang="en-US" altLang="zh-TW" sz="2000" b="1">
                  <a:solidFill>
                    <a:schemeClr val="bg1"/>
                  </a:solidFill>
                  <a:latin typeface="+mj-lt"/>
                </a:rPr>
                <a:t>Width</a:t>
              </a:r>
              <a:r>
                <a:rPr lang="zh-TW" altLang="en-US" sz="2000" b="1">
                  <a:solidFill>
                    <a:schemeClr val="bg1"/>
                  </a:solidFill>
                  <a:latin typeface="+mj-lt"/>
                </a:rPr>
                <a:t> </a:t>
              </a:r>
              <a:r>
                <a:rPr lang="en-US" sz="2000" b="1">
                  <a:solidFill>
                    <a:schemeClr val="bg1"/>
                  </a:solidFill>
                  <a:latin typeface="+mj-lt"/>
                  <a:ea typeface="+mn-lt"/>
                </a:rPr>
                <a:t>207 mm/8.15 inch</a:t>
              </a:r>
              <a:endParaRPr lang="en-US" altLang="zh-TW" sz="2000" b="1">
                <a:solidFill>
                  <a:schemeClr val="bg1"/>
                </a:solidFill>
                <a:latin typeface="+mj-lt"/>
              </a:endParaRPr>
            </a:p>
          </p:txBody>
        </p:sp>
        <p:sp>
          <p:nvSpPr>
            <p:cNvPr id="27" name="文字方塊 26"/>
            <p:cNvSpPr txBox="1"/>
            <p:nvPr/>
          </p:nvSpPr>
          <p:spPr>
            <a:xfrm>
              <a:off x="7466807" y="3828090"/>
              <a:ext cx="4994410" cy="975238"/>
            </a:xfrm>
            <a:prstGeom prst="rect">
              <a:avLst/>
            </a:prstGeom>
            <a:noFill/>
          </p:spPr>
          <p:txBody>
            <a:bodyPr wrap="square" lIns="91440" tIns="45720" rIns="91440" bIns="45720" rtlCol="0" anchor="t">
              <a:spAutoFit/>
            </a:bodyPr>
            <a:lstStyle/>
            <a:p>
              <a:pPr algn="ctr"/>
              <a:r>
                <a:rPr lang="en-US" altLang="zh-TW" sz="2000" b="1">
                  <a:solidFill>
                    <a:schemeClr val="bg1"/>
                  </a:solidFill>
                  <a:latin typeface="+mj-lt"/>
                </a:rPr>
                <a:t>Length</a:t>
              </a:r>
              <a:r>
                <a:rPr lang="zh-TW" altLang="en-US" sz="2000" b="1">
                  <a:solidFill>
                    <a:schemeClr val="bg1"/>
                  </a:solidFill>
                  <a:latin typeface="+mj-lt"/>
                </a:rPr>
                <a:t> </a:t>
              </a:r>
              <a:r>
                <a:rPr lang="en-US" altLang="zh-TW" sz="2000" b="1">
                  <a:solidFill>
                    <a:schemeClr val="bg1"/>
                  </a:solidFill>
                  <a:latin typeface="+mj-lt"/>
                  <a:ea typeface="+mn-lt"/>
                </a:rPr>
                <a:t>199.5 mm/7.85 inch</a:t>
              </a:r>
              <a:endParaRPr lang="zh-TW" sz="2000">
                <a:solidFill>
                  <a:schemeClr val="bg1"/>
                </a:solidFill>
                <a:latin typeface="+mj-lt"/>
              </a:endParaRPr>
            </a:p>
            <a:p>
              <a:pPr algn="ctr"/>
              <a:endParaRPr lang="zh-TW" altLang="en-US" sz="2000" b="1">
                <a:solidFill>
                  <a:schemeClr val="bg1"/>
                </a:solidFill>
                <a:latin typeface="+mj-lt"/>
                <a:cs typeface="Arial"/>
              </a:endParaRPr>
            </a:p>
          </p:txBody>
        </p:sp>
        <p:sp>
          <p:nvSpPr>
            <p:cNvPr id="28" name="文字方塊 27"/>
            <p:cNvSpPr txBox="1"/>
            <p:nvPr/>
          </p:nvSpPr>
          <p:spPr>
            <a:xfrm>
              <a:off x="7737624" y="6247089"/>
              <a:ext cx="4453471" cy="975239"/>
            </a:xfrm>
            <a:prstGeom prst="rect">
              <a:avLst/>
            </a:prstGeom>
            <a:noFill/>
          </p:spPr>
          <p:txBody>
            <a:bodyPr wrap="square" lIns="91440" tIns="45720" rIns="91440" bIns="45720" rtlCol="0" anchor="t">
              <a:spAutoFit/>
            </a:bodyPr>
            <a:lstStyle/>
            <a:p>
              <a:pPr algn="ctr"/>
              <a:r>
                <a:rPr lang="en-US" altLang="zh-TW" sz="2000" b="1">
                  <a:solidFill>
                    <a:schemeClr val="bg1"/>
                  </a:solidFill>
                  <a:latin typeface="+mj-lt"/>
                </a:rPr>
                <a:t>Height</a:t>
              </a:r>
              <a:r>
                <a:rPr lang="zh-TW" altLang="en-US" sz="2000" b="1">
                  <a:solidFill>
                    <a:schemeClr val="bg1"/>
                  </a:solidFill>
                  <a:latin typeface="+mj-lt"/>
                </a:rPr>
                <a:t> </a:t>
              </a:r>
              <a:r>
                <a:rPr lang="en-US" sz="2000" b="1">
                  <a:solidFill>
                    <a:schemeClr val="bg1"/>
                  </a:solidFill>
                  <a:latin typeface="+mj-lt"/>
                  <a:ea typeface="+mn-lt"/>
                </a:rPr>
                <a:t>43.3 mm/1.7 inch</a:t>
              </a:r>
              <a:endParaRPr lang="zh-TW" altLang="en-US" sz="2000">
                <a:solidFill>
                  <a:schemeClr val="bg1"/>
                </a:solidFill>
                <a:latin typeface="+mj-lt"/>
              </a:endParaRPr>
            </a:p>
            <a:p>
              <a:pPr algn="ctr"/>
              <a:endParaRPr lang="zh-TW" altLang="en-US" sz="2000" b="1">
                <a:solidFill>
                  <a:schemeClr val="bg1"/>
                </a:solidFill>
                <a:latin typeface="+mj-lt"/>
                <a:cs typeface="Arial"/>
              </a:endParaRPr>
            </a:p>
          </p:txBody>
        </p:sp>
      </p:grpSp>
      <p:sp>
        <p:nvSpPr>
          <p:cNvPr id="3" name="標題 2">
            <a:extLst>
              <a:ext uri="{FF2B5EF4-FFF2-40B4-BE49-F238E27FC236}">
                <a16:creationId xmlns:a16="http://schemas.microsoft.com/office/drawing/2014/main" id="{34D296AC-7E35-57CB-D684-AA1BBB66318A}"/>
              </a:ext>
            </a:extLst>
          </p:cNvPr>
          <p:cNvSpPr>
            <a:spLocks noGrp="1"/>
          </p:cNvSpPr>
          <p:nvPr>
            <p:ph type="title"/>
          </p:nvPr>
        </p:nvSpPr>
        <p:spPr/>
        <p:txBody>
          <a:bodyPr/>
          <a:lstStyle/>
          <a:p>
            <a:r>
              <a:rPr lang="en-US" altLang="zh-TW" dirty="0"/>
              <a:t>QSW-3216R-8S8T </a:t>
            </a:r>
            <a:r>
              <a:rPr lang="en-US" altLang="zh-TW"/>
              <a:t>10GbE Switch Specifications</a:t>
            </a:r>
            <a:endParaRPr lang="zh-TW" altLang="en-US" dirty="0"/>
          </a:p>
        </p:txBody>
      </p:sp>
    </p:spTree>
    <p:extLst>
      <p:ext uri="{BB962C8B-B14F-4D97-AF65-F5344CB8AC3E}">
        <p14:creationId xmlns:p14="http://schemas.microsoft.com/office/powerpoint/2010/main" val="1258794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4965302" y="2428726"/>
            <a:ext cx="6572597" cy="2000548"/>
          </a:xfrm>
          <a:prstGeom prst="rect">
            <a:avLst/>
          </a:prstGeom>
          <a:noFill/>
        </p:spPr>
        <p:txBody>
          <a:bodyPr wrap="square" lIns="91440" tIns="45720" rIns="91440" bIns="45720" rtlCol="0" anchor="t">
            <a:spAutoFit/>
          </a:bodyPr>
          <a:lstStyle/>
          <a:p>
            <a:r>
              <a:rPr lang="en-US" altLang="zh-TW" sz="2000" b="1" dirty="0">
                <a:solidFill>
                  <a:schemeClr val="bg1"/>
                </a:solidFill>
              </a:rPr>
              <a:t>The QSW-3216R-8S8T comes with a </a:t>
            </a:r>
            <a:r>
              <a:rPr lang="en-US" altLang="zh-TW" sz="2800" b="1" dirty="0">
                <a:solidFill>
                  <a:srgbClr val="ED7D31"/>
                </a:solidFill>
              </a:rPr>
              <a:t>free 2-year</a:t>
            </a:r>
            <a:r>
              <a:rPr lang="en-US" altLang="zh-TW" sz="2000" b="1" dirty="0">
                <a:solidFill>
                  <a:schemeClr val="bg1"/>
                </a:solidFill>
              </a:rPr>
              <a:t> product warranty. If you need a longer warranty, you can purchase the QNAP Extended Warranty Service Plan </a:t>
            </a:r>
            <a:r>
              <a:rPr lang="en-US" altLang="zh-TW" sz="2800" b="1" dirty="0">
                <a:solidFill>
                  <a:srgbClr val="FFFF00"/>
                </a:solidFill>
              </a:rPr>
              <a:t>LW-SWITCH-YELLOW-3Y-EI</a:t>
            </a:r>
            <a:r>
              <a:rPr lang="en-US" altLang="zh-TW" sz="2000" b="1" dirty="0">
                <a:solidFill>
                  <a:schemeClr val="bg1"/>
                </a:solidFill>
              </a:rPr>
              <a:t> for up to </a:t>
            </a:r>
            <a:r>
              <a:rPr lang="en-US" altLang="zh-TW" sz="2800" b="1" dirty="0">
                <a:solidFill>
                  <a:srgbClr val="ED7D31"/>
                </a:solidFill>
              </a:rPr>
              <a:t>5 years</a:t>
            </a:r>
            <a:r>
              <a:rPr lang="en-US" altLang="zh-TW" sz="2400" b="1" dirty="0">
                <a:solidFill>
                  <a:srgbClr val="ED7D31"/>
                </a:solidFill>
              </a:rPr>
              <a:t> </a:t>
            </a:r>
            <a:r>
              <a:rPr lang="en-US" altLang="zh-TW" sz="2000" b="1" dirty="0">
                <a:solidFill>
                  <a:schemeClr val="bg1"/>
                </a:solidFill>
              </a:rPr>
              <a:t>of product warranty and value protection.</a:t>
            </a:r>
            <a:endParaRPr lang="zh-TW" altLang="en-US" sz="2000" b="1" dirty="0">
              <a:solidFill>
                <a:schemeClr val="bg1"/>
              </a:solidFill>
            </a:endParaRPr>
          </a:p>
        </p:txBody>
      </p:sp>
      <p:sp>
        <p:nvSpPr>
          <p:cNvPr id="6" name="文字方塊 5">
            <a:extLst>
              <a:ext uri="{FF2B5EF4-FFF2-40B4-BE49-F238E27FC236}">
                <a16:creationId xmlns:a16="http://schemas.microsoft.com/office/drawing/2014/main" id="{69EA5B5A-7319-AB46-8FC4-C7487FC76FD6}"/>
              </a:ext>
            </a:extLst>
          </p:cNvPr>
          <p:cNvSpPr txBox="1"/>
          <p:nvPr/>
        </p:nvSpPr>
        <p:spPr>
          <a:xfrm>
            <a:off x="7749860" y="4525657"/>
            <a:ext cx="37013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400" dirty="0">
                <a:solidFill>
                  <a:schemeClr val="bg1"/>
                </a:solidFill>
                <a:cs typeface="Arial"/>
              </a:rPr>
              <a:t>More Information</a:t>
            </a:r>
            <a:r>
              <a:rPr lang="zh-TW" altLang="en-US" sz="1400" dirty="0">
                <a:solidFill>
                  <a:schemeClr val="bg1"/>
                </a:solidFill>
                <a:cs typeface="Arial"/>
              </a:rPr>
              <a:t>: </a:t>
            </a:r>
            <a:r>
              <a:rPr lang="en-US" altLang="zh-TW" sz="1400" dirty="0">
                <a:hlinkClick r:id="rId3"/>
              </a:rPr>
              <a:t>QNAP Warranty Service</a:t>
            </a:r>
            <a:endParaRPr lang="zh-TW" altLang="en-US" sz="1400" b="1" dirty="0">
              <a:solidFill>
                <a:schemeClr val="bg1"/>
              </a:solidFill>
            </a:endParaRPr>
          </a:p>
        </p:txBody>
      </p:sp>
      <p:sp>
        <p:nvSpPr>
          <p:cNvPr id="7" name="文字方塊 6">
            <a:extLst>
              <a:ext uri="{FF2B5EF4-FFF2-40B4-BE49-F238E27FC236}">
                <a16:creationId xmlns:a16="http://schemas.microsoft.com/office/drawing/2014/main" id="{577E4930-1127-68C6-BFD8-78198D11576B}"/>
              </a:ext>
            </a:extLst>
          </p:cNvPr>
          <p:cNvSpPr txBox="1"/>
          <p:nvPr/>
        </p:nvSpPr>
        <p:spPr>
          <a:xfrm>
            <a:off x="7793440" y="4929817"/>
            <a:ext cx="3657796" cy="46166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cs typeface="Arial"/>
              </a:rPr>
              <a:t>QNAP Warranty Service Address:</a:t>
            </a:r>
            <a:endParaRPr lang="en-US" altLang="zh-TW" sz="1200" dirty="0">
              <a:solidFill>
                <a:schemeClr val="bg1"/>
              </a:solidFill>
            </a:endParaRPr>
          </a:p>
          <a:p>
            <a:r>
              <a:rPr lang="en-US" sz="1200" dirty="0">
                <a:solidFill>
                  <a:schemeClr val="bg1"/>
                </a:solidFill>
                <a:ea typeface="+mn-lt"/>
                <a:cs typeface="+mn-lt"/>
              </a:rPr>
              <a:t>https://www.qnap.com/service/product-warranty/go/</a:t>
            </a:r>
            <a:endParaRPr lang="en-US" sz="1400" dirty="0">
              <a:solidFill>
                <a:schemeClr val="bg1"/>
              </a:solidFill>
              <a:ea typeface="+mn-lt"/>
              <a:cs typeface="+mn-lt"/>
            </a:endParaRPr>
          </a:p>
        </p:txBody>
      </p:sp>
      <p:sp>
        <p:nvSpPr>
          <p:cNvPr id="5" name="標題 4">
            <a:extLst>
              <a:ext uri="{FF2B5EF4-FFF2-40B4-BE49-F238E27FC236}">
                <a16:creationId xmlns:a16="http://schemas.microsoft.com/office/drawing/2014/main" id="{48893EF2-D546-2B42-27E1-978F4CFDE8A9}"/>
              </a:ext>
            </a:extLst>
          </p:cNvPr>
          <p:cNvSpPr>
            <a:spLocks noGrp="1"/>
          </p:cNvSpPr>
          <p:nvPr>
            <p:ph type="title"/>
          </p:nvPr>
        </p:nvSpPr>
        <p:spPr/>
        <p:txBody>
          <a:bodyPr/>
          <a:lstStyle/>
          <a:p>
            <a:r>
              <a:rPr lang="en-US" altLang="zh-TW" dirty="0"/>
              <a:t>2-year Product</a:t>
            </a:r>
            <a:r>
              <a:rPr lang="en-US" altLang="zh-TW"/>
              <a:t> Standard Warranty</a:t>
            </a:r>
            <a:br>
              <a:rPr lang="en-US" altLang="zh-TW"/>
            </a:br>
            <a:r>
              <a:rPr lang="en-US" altLang="zh-TW"/>
              <a:t>Optional 3-year Extended</a:t>
            </a:r>
            <a:r>
              <a:rPr lang="en-US" altLang="zh-TW" dirty="0"/>
              <a:t> Warranty</a:t>
            </a:r>
            <a:endParaRPr lang="zh-TW" altLang="en-US" dirty="0"/>
          </a:p>
        </p:txBody>
      </p:sp>
      <p:pic>
        <p:nvPicPr>
          <p:cNvPr id="13" name="圖片 12" descr="一張含有 文字, 象徵物, 標誌, 峰頂 的圖片&#10;&#10;自動產生的描述">
            <a:extLst>
              <a:ext uri="{FF2B5EF4-FFF2-40B4-BE49-F238E27FC236}">
                <a16:creationId xmlns:a16="http://schemas.microsoft.com/office/drawing/2014/main" id="{3860D52D-2BA2-02CD-D0B3-5760B8116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13" y="1985086"/>
            <a:ext cx="4150110" cy="4139683"/>
          </a:xfrm>
          <a:prstGeom prst="rect">
            <a:avLst/>
          </a:prstGeom>
        </p:spPr>
      </p:pic>
    </p:spTree>
    <p:extLst>
      <p:ext uri="{BB962C8B-B14F-4D97-AF65-F5344CB8AC3E}">
        <p14:creationId xmlns:p14="http://schemas.microsoft.com/office/powerpoint/2010/main" val="30951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580715" y="975511"/>
            <a:ext cx="9173972" cy="1323439"/>
          </a:xfrm>
          <a:prstGeom prst="rect">
            <a:avLst/>
          </a:prstGeom>
          <a:noFill/>
        </p:spPr>
        <p:txBody>
          <a:bodyPr wrap="square" lIns="91440" tIns="45720" rIns="91440" bIns="45720" rtlCol="0" anchor="t">
            <a:spAutoFit/>
          </a:bodyPr>
          <a:lstStyle/>
          <a:p>
            <a:pPr algn="ctr"/>
            <a:r>
              <a:rPr lang="en-US" altLang="zh-TW" sz="4000" b="1">
                <a:solidFill>
                  <a:schemeClr val="bg1"/>
                </a:solidFill>
              </a:rPr>
              <a:t>Combined with </a:t>
            </a:r>
            <a:r>
              <a:rPr lang="en-US" altLang="zh-TW" sz="4000" b="1" dirty="0">
                <a:solidFill>
                  <a:schemeClr val="bg1"/>
                </a:solidFill>
              </a:rPr>
              <a:t>QNAP Products</a:t>
            </a:r>
          </a:p>
          <a:p>
            <a:pPr algn="ctr"/>
            <a:r>
              <a:rPr lang="en-US" altLang="zh-TW" sz="4000" b="1">
                <a:solidFill>
                  <a:schemeClr val="bg1"/>
                </a:solidFill>
              </a:rPr>
              <a:t>for </a:t>
            </a:r>
            <a:r>
              <a:rPr lang="en-US" altLang="zh-TW" sz="4000" b="1" dirty="0">
                <a:solidFill>
                  <a:schemeClr val="bg1"/>
                </a:solidFill>
              </a:rPr>
              <a:t>Multiple QNAP Switch </a:t>
            </a:r>
            <a:r>
              <a:rPr lang="en-US" altLang="zh-TW" sz="4000" b="1">
                <a:solidFill>
                  <a:schemeClr val="bg1"/>
                </a:solidFill>
              </a:rPr>
              <a:t>Use cases</a:t>
            </a:r>
            <a:endParaRPr lang="en-US" altLang="zh-TW" sz="4000" b="1" dirty="0">
              <a:solidFill>
                <a:schemeClr val="bg1"/>
              </a:solidFill>
            </a:endParaRPr>
          </a:p>
        </p:txBody>
      </p:sp>
    </p:spTree>
    <p:extLst>
      <p:ext uri="{BB962C8B-B14F-4D97-AF65-F5344CB8AC3E}">
        <p14:creationId xmlns:p14="http://schemas.microsoft.com/office/powerpoint/2010/main" val="15410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486">
            <a:extLst>
              <a:ext uri="{FF2B5EF4-FFF2-40B4-BE49-F238E27FC236}">
                <a16:creationId xmlns:a16="http://schemas.microsoft.com/office/drawing/2014/main" id="{AC714170-1B9D-8445-A371-5B692FD10832}"/>
              </a:ext>
            </a:extLst>
          </p:cNvPr>
          <p:cNvPicPr preferRelativeResize="0"/>
          <p:nvPr/>
        </p:nvPicPr>
        <p:blipFill>
          <a:blip r:embed="rId3" cstate="print">
            <a:extLst>
              <a:ext uri="{28A0092B-C50C-407E-A947-70E740481C1C}">
                <a14:useLocalDpi xmlns:a14="http://schemas.microsoft.com/office/drawing/2010/main" val="0"/>
              </a:ext>
            </a:extLst>
          </a:blip>
          <a:srcRect/>
          <a:stretch/>
        </p:blipFill>
        <p:spPr>
          <a:xfrm>
            <a:off x="1719544" y="3075497"/>
            <a:ext cx="1880292" cy="1264823"/>
          </a:xfrm>
          <a:prstGeom prst="rect">
            <a:avLst/>
          </a:prstGeom>
          <a:noFill/>
          <a:ln>
            <a:noFill/>
          </a:ln>
        </p:spPr>
      </p:pic>
      <p:sp>
        <p:nvSpPr>
          <p:cNvPr id="33" name="文字方塊 32">
            <a:extLst>
              <a:ext uri="{FF2B5EF4-FFF2-40B4-BE49-F238E27FC236}">
                <a16:creationId xmlns:a16="http://schemas.microsoft.com/office/drawing/2014/main" id="{4F7BA9D9-3E9C-02D3-5345-319506CC8B8D}"/>
              </a:ext>
            </a:extLst>
          </p:cNvPr>
          <p:cNvSpPr txBox="1"/>
          <p:nvPr/>
        </p:nvSpPr>
        <p:spPr>
          <a:xfrm>
            <a:off x="883643" y="1511676"/>
            <a:ext cx="10129552" cy="1361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altLang="zh-TW" sz="1400" dirty="0">
                <a:solidFill>
                  <a:schemeClr val="bg1"/>
                </a:solidFill>
              </a:rPr>
              <a:t>QSW-3216R-8S8T features eight 10GbE SFP+ fiber ports and eight 10GbE Ethernet ports, which can flexibly connect network devices with different interfaces of fiber optic (SFP+) and copper (RJ45) cables to meet the high-speed network configuration of SMB/SOHO, and achieve smooth file transfer, VM applications, or multimedia audio and video playback and sharing. When using the RJ45 interface, it can be used with Cat 6 to achieve10GbE network transmission speed for efficient data transfer; it also provides low-speed connectivity for downward compatibility with legacy devices.</a:t>
            </a:r>
            <a:endParaRPr lang="zh-TW" altLang="en-US" sz="1400" dirty="0">
              <a:solidFill>
                <a:schemeClr val="bg1"/>
              </a:solidFill>
            </a:endParaRPr>
          </a:p>
        </p:txBody>
      </p:sp>
      <p:cxnSp>
        <p:nvCxnSpPr>
          <p:cNvPr id="9" name="Shape 481">
            <a:extLst>
              <a:ext uri="{FF2B5EF4-FFF2-40B4-BE49-F238E27FC236}">
                <a16:creationId xmlns:a16="http://schemas.microsoft.com/office/drawing/2014/main" id="{4F322C46-D5A4-D140-BFEC-9BCD13142DAB}"/>
              </a:ext>
            </a:extLst>
          </p:cNvPr>
          <p:cNvCxnSpPr>
            <a:cxnSpLocks/>
          </p:cNvCxnSpPr>
          <p:nvPr/>
        </p:nvCxnSpPr>
        <p:spPr>
          <a:xfrm>
            <a:off x="3991829" y="3533248"/>
            <a:ext cx="3611860" cy="0"/>
          </a:xfrm>
          <a:prstGeom prst="straightConnector1">
            <a:avLst/>
          </a:prstGeom>
          <a:noFill/>
          <a:ln w="28575" cap="flat" cmpd="sng">
            <a:solidFill>
              <a:srgbClr val="6D9EEB"/>
            </a:solidFill>
            <a:prstDash val="solid"/>
            <a:round/>
            <a:headEnd type="none" w="med" len="med"/>
            <a:tailEnd type="none" w="med" len="med"/>
          </a:ln>
        </p:spPr>
      </p:cxnSp>
      <p:pic>
        <p:nvPicPr>
          <p:cNvPr id="10" name="Shape 483" descr="「wireless icon png」的圖片搜尋結果">
            <a:extLst>
              <a:ext uri="{FF2B5EF4-FFF2-40B4-BE49-F238E27FC236}">
                <a16:creationId xmlns:a16="http://schemas.microsoft.com/office/drawing/2014/main" id="{81FBEEC1-041C-6849-8F09-6C45DBDC7BE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6199991">
            <a:off x="3331822" y="3300270"/>
            <a:ext cx="686282" cy="469516"/>
          </a:xfrm>
          <a:prstGeom prst="rect">
            <a:avLst/>
          </a:prstGeom>
          <a:noFill/>
          <a:ln>
            <a:noFill/>
          </a:ln>
        </p:spPr>
      </p:pic>
      <p:sp>
        <p:nvSpPr>
          <p:cNvPr id="8" name="Shape 479">
            <a:extLst>
              <a:ext uri="{FF2B5EF4-FFF2-40B4-BE49-F238E27FC236}">
                <a16:creationId xmlns:a16="http://schemas.microsoft.com/office/drawing/2014/main" id="{C1FE8DD8-25B8-0941-AC91-5AB6CE4C4E3A}"/>
              </a:ext>
            </a:extLst>
          </p:cNvPr>
          <p:cNvSpPr txBox="1"/>
          <p:nvPr/>
        </p:nvSpPr>
        <p:spPr>
          <a:xfrm>
            <a:off x="1954635" y="4300546"/>
            <a:ext cx="1971705" cy="337069"/>
          </a:xfrm>
          <a:prstGeom prst="rect">
            <a:avLst/>
          </a:prstGeom>
          <a:noFill/>
          <a:ln>
            <a:noFill/>
          </a:ln>
        </p:spPr>
        <p:txBody>
          <a:bodyPr spcFirstLastPara="1" wrap="square" lIns="91425" tIns="91425" rIns="91425" bIns="91425" anchor="ctr" anchorCtr="0">
            <a:noAutofit/>
          </a:bodyPr>
          <a:lstStyle/>
          <a:p>
            <a:pPr algn="ctr"/>
            <a:r>
              <a:rPr lang="en-GB" sz="1100" b="1" dirty="0">
                <a:solidFill>
                  <a:schemeClr val="bg1"/>
                </a:solidFill>
                <a:latin typeface="Arial"/>
                <a:ea typeface="微軟正黑體"/>
                <a:cs typeface="Arial"/>
              </a:rPr>
              <a:t>Wi-Fi</a:t>
            </a:r>
            <a:r>
              <a:rPr lang="en-GB" altLang="zh-TW" sz="1100" b="1" dirty="0">
                <a:solidFill>
                  <a:schemeClr val="bg1"/>
                </a:solidFill>
                <a:latin typeface="Arial"/>
                <a:ea typeface="微軟正黑體"/>
                <a:cs typeface="Arial"/>
              </a:rPr>
              <a:t> 6 </a:t>
            </a:r>
            <a:r>
              <a:rPr lang="en-US" altLang="zh-TW" sz="1100" b="1" dirty="0">
                <a:solidFill>
                  <a:schemeClr val="bg1"/>
                </a:solidFill>
                <a:latin typeface="微軟正黑體"/>
                <a:ea typeface="微軟正黑體"/>
              </a:rPr>
              <a:t>Wireless Device</a:t>
            </a:r>
            <a:endParaRPr sz="1100" dirty="0">
              <a:solidFill>
                <a:schemeClr val="bg1"/>
              </a:solidFill>
              <a:latin typeface="微軟正黑體"/>
              <a:ea typeface="微軟正黑體"/>
            </a:endParaRPr>
          </a:p>
        </p:txBody>
      </p:sp>
      <p:sp>
        <p:nvSpPr>
          <p:cNvPr id="13" name="Shape 501">
            <a:extLst>
              <a:ext uri="{FF2B5EF4-FFF2-40B4-BE49-F238E27FC236}">
                <a16:creationId xmlns:a16="http://schemas.microsoft.com/office/drawing/2014/main" id="{CE8900A6-DECD-DA47-91B1-41F304AA3186}"/>
              </a:ext>
            </a:extLst>
          </p:cNvPr>
          <p:cNvSpPr txBox="1"/>
          <p:nvPr/>
        </p:nvSpPr>
        <p:spPr>
          <a:xfrm>
            <a:off x="1837644" y="6242662"/>
            <a:ext cx="1692218" cy="363862"/>
          </a:xfrm>
          <a:prstGeom prst="rect">
            <a:avLst/>
          </a:prstGeom>
          <a:noFill/>
          <a:ln>
            <a:noFill/>
          </a:ln>
        </p:spPr>
        <p:txBody>
          <a:bodyPr spcFirstLastPara="1" wrap="square" lIns="91425" tIns="91425" rIns="91425" bIns="91425" anchor="t" anchorCtr="0">
            <a:noAutofit/>
          </a:bodyPr>
          <a:lstStyle/>
          <a:p>
            <a:pPr algn="ctr"/>
            <a:r>
              <a:rPr lang="en-GB" sz="1200" b="1">
                <a:solidFill>
                  <a:schemeClr val="bg1"/>
                </a:solidFill>
                <a:latin typeface="Arial"/>
                <a:ea typeface="微軟正黑體"/>
                <a:cs typeface="Arial"/>
              </a:rPr>
              <a:t>PC + QXG-10G2</a:t>
            </a:r>
            <a:r>
              <a:rPr lang="en-US" sz="1200" b="1">
                <a:solidFill>
                  <a:schemeClr val="bg1"/>
                </a:solidFill>
                <a:latin typeface="Arial"/>
                <a:ea typeface="微軟正黑體"/>
                <a:cs typeface="Arial"/>
              </a:rPr>
              <a:t>T</a:t>
            </a:r>
            <a:r>
              <a:rPr lang="en-GB" sz="1200" b="1">
                <a:solidFill>
                  <a:schemeClr val="bg1"/>
                </a:solidFill>
                <a:latin typeface="Arial"/>
                <a:ea typeface="微軟正黑體"/>
                <a:cs typeface="Arial"/>
              </a:rPr>
              <a:t> </a:t>
            </a:r>
            <a:endParaRPr lang="en-GB"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00" name="群組 99">
            <a:extLst>
              <a:ext uri="{FF2B5EF4-FFF2-40B4-BE49-F238E27FC236}">
                <a16:creationId xmlns:a16="http://schemas.microsoft.com/office/drawing/2014/main" id="{02A63537-BE85-96D7-79FF-418DC881D293}"/>
              </a:ext>
            </a:extLst>
          </p:cNvPr>
          <p:cNvGrpSpPr/>
          <p:nvPr/>
        </p:nvGrpSpPr>
        <p:grpSpPr>
          <a:xfrm>
            <a:off x="7395335" y="3003297"/>
            <a:ext cx="1449020" cy="779691"/>
            <a:chOff x="7992266" y="3089819"/>
            <a:chExt cx="1190554" cy="729991"/>
          </a:xfrm>
        </p:grpSpPr>
        <p:pic>
          <p:nvPicPr>
            <p:cNvPr id="17" name="圖形 40">
              <a:extLst>
                <a:ext uri="{FF2B5EF4-FFF2-40B4-BE49-F238E27FC236}">
                  <a16:creationId xmlns:a16="http://schemas.microsoft.com/office/drawing/2014/main" id="{6D5F438D-6D7F-984D-ACE6-DB619444245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92266" y="3089819"/>
              <a:ext cx="1190554" cy="729991"/>
            </a:xfrm>
            <a:prstGeom prst="rect">
              <a:avLst/>
            </a:prstGeom>
            <a:effectLst>
              <a:outerShdw blurRad="50800" dist="38100" dir="2700000" algn="tl" rotWithShape="0">
                <a:prstClr val="black">
                  <a:alpha val="40000"/>
                </a:prstClr>
              </a:outerShdw>
            </a:effectLst>
          </p:spPr>
        </p:pic>
        <p:sp>
          <p:nvSpPr>
            <p:cNvPr id="18" name="文字方塊 135">
              <a:extLst>
                <a:ext uri="{FF2B5EF4-FFF2-40B4-BE49-F238E27FC236}">
                  <a16:creationId xmlns:a16="http://schemas.microsoft.com/office/drawing/2014/main" id="{F25D8CC2-04C6-5A46-9EE0-99ECB93D16D7}"/>
                </a:ext>
              </a:extLst>
            </p:cNvPr>
            <p:cNvSpPr txBox="1"/>
            <p:nvPr/>
          </p:nvSpPr>
          <p:spPr>
            <a:xfrm>
              <a:off x="8062080" y="3386152"/>
              <a:ext cx="1050926"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cs typeface="Arial" panose="020B0604020202020204" pitchFamily="34" charset="0"/>
                </a:rPr>
                <a:t>Internet</a:t>
              </a:r>
              <a:endParaRPr lang="zh-TW" altLang="en-US" sz="1600" b="1">
                <a:solidFill>
                  <a:schemeClr val="bg1"/>
                </a:solidFill>
                <a:latin typeface="Arial" panose="020B0604020202020204" pitchFamily="34" charset="0"/>
                <a:cs typeface="Arial" panose="020B0604020202020204" pitchFamily="34" charset="0"/>
              </a:endParaRPr>
            </a:p>
          </p:txBody>
        </p:sp>
      </p:grpSp>
      <p:grpSp>
        <p:nvGrpSpPr>
          <p:cNvPr id="19" name="群組 18">
            <a:extLst>
              <a:ext uri="{FF2B5EF4-FFF2-40B4-BE49-F238E27FC236}">
                <a16:creationId xmlns:a16="http://schemas.microsoft.com/office/drawing/2014/main" id="{02FFB3C1-D955-6EB9-A2F7-58E16E4368C4}"/>
              </a:ext>
            </a:extLst>
          </p:cNvPr>
          <p:cNvGrpSpPr/>
          <p:nvPr/>
        </p:nvGrpSpPr>
        <p:grpSpPr>
          <a:xfrm>
            <a:off x="2286645" y="5121702"/>
            <a:ext cx="7543482" cy="1048817"/>
            <a:chOff x="2789325" y="4836476"/>
            <a:chExt cx="7543482" cy="1048817"/>
          </a:xfrm>
        </p:grpSpPr>
        <p:grpSp>
          <p:nvGrpSpPr>
            <p:cNvPr id="94" name="群組 93">
              <a:extLst>
                <a:ext uri="{FF2B5EF4-FFF2-40B4-BE49-F238E27FC236}">
                  <a16:creationId xmlns:a16="http://schemas.microsoft.com/office/drawing/2014/main" id="{FF43896A-8DF4-4DB1-26C9-6EBE069E39DF}"/>
                </a:ext>
              </a:extLst>
            </p:cNvPr>
            <p:cNvGrpSpPr/>
            <p:nvPr/>
          </p:nvGrpSpPr>
          <p:grpSpPr>
            <a:xfrm>
              <a:off x="2789325" y="4844243"/>
              <a:ext cx="7538696" cy="1041050"/>
              <a:chOff x="2789325" y="4844819"/>
              <a:chExt cx="7538696" cy="736767"/>
            </a:xfrm>
          </p:grpSpPr>
          <p:cxnSp>
            <p:nvCxnSpPr>
              <p:cNvPr id="6" name="肘形接點 59">
                <a:extLst>
                  <a:ext uri="{FF2B5EF4-FFF2-40B4-BE49-F238E27FC236}">
                    <a16:creationId xmlns:a16="http://schemas.microsoft.com/office/drawing/2014/main" id="{94BF3FAD-8D8A-3E44-94FD-39BE83B01383}"/>
                  </a:ext>
                </a:extLst>
              </p:cNvPr>
              <p:cNvCxnSpPr>
                <a:cxnSpLocks/>
              </p:cNvCxnSpPr>
              <p:nvPr/>
            </p:nvCxnSpPr>
            <p:spPr>
              <a:xfrm>
                <a:off x="6778006" y="4851595"/>
                <a:ext cx="0" cy="729991"/>
              </a:xfrm>
              <a:prstGeom prst="straightConnector1">
                <a:avLst/>
              </a:prstGeom>
              <a:noFill/>
              <a:ln w="28575" cap="flat" cmpd="sng">
                <a:solidFill>
                  <a:srgbClr val="6D9EEB"/>
                </a:solidFill>
                <a:prstDash val="solid"/>
                <a:round/>
                <a:headEnd type="none" w="med" len="med"/>
                <a:tailEnd type="none" w="med" len="med"/>
              </a:ln>
            </p:spPr>
          </p:cxnSp>
          <p:cxnSp>
            <p:nvCxnSpPr>
              <p:cNvPr id="7" name="Shape 477">
                <a:extLst>
                  <a:ext uri="{FF2B5EF4-FFF2-40B4-BE49-F238E27FC236}">
                    <a16:creationId xmlns:a16="http://schemas.microsoft.com/office/drawing/2014/main" id="{3D7AA021-4039-6049-B039-FB27FA870B91}"/>
                  </a:ext>
                </a:extLst>
              </p:cNvPr>
              <p:cNvCxnSpPr>
                <a:cxnSpLocks/>
              </p:cNvCxnSpPr>
              <p:nvPr/>
            </p:nvCxnSpPr>
            <p:spPr>
              <a:xfrm rot="10800000" flipV="1">
                <a:off x="2789325" y="4846217"/>
                <a:ext cx="2034499" cy="530772"/>
              </a:xfrm>
              <a:prstGeom prst="bentConnector3">
                <a:avLst>
                  <a:gd name="adj1" fmla="val 102750"/>
                </a:avLst>
              </a:prstGeom>
              <a:noFill/>
              <a:ln w="28575" cap="flat" cmpd="sng">
                <a:solidFill>
                  <a:srgbClr val="6D9EEB"/>
                </a:solidFill>
                <a:prstDash val="solid"/>
                <a:round/>
                <a:headEnd type="none" w="med" len="med"/>
                <a:tailEnd type="none" w="med" len="med"/>
              </a:ln>
            </p:spPr>
          </p:cxnSp>
          <p:cxnSp>
            <p:nvCxnSpPr>
              <p:cNvPr id="15" name="肘形接點 59">
                <a:extLst>
                  <a:ext uri="{FF2B5EF4-FFF2-40B4-BE49-F238E27FC236}">
                    <a16:creationId xmlns:a16="http://schemas.microsoft.com/office/drawing/2014/main" id="{97F784BC-54E0-1A4E-B7AB-8F289FE21170}"/>
                  </a:ext>
                </a:extLst>
              </p:cNvPr>
              <p:cNvCxnSpPr>
                <a:cxnSpLocks/>
              </p:cNvCxnSpPr>
              <p:nvPr/>
            </p:nvCxnSpPr>
            <p:spPr>
              <a:xfrm rot="10800000" flipV="1">
                <a:off x="4812520" y="4844819"/>
                <a:ext cx="5515501" cy="523181"/>
              </a:xfrm>
              <a:prstGeom prst="bentConnector3">
                <a:avLst>
                  <a:gd name="adj1" fmla="val 100083"/>
                </a:avLst>
              </a:prstGeom>
              <a:noFill/>
              <a:ln w="28575" cap="flat" cmpd="sng">
                <a:solidFill>
                  <a:srgbClr val="6D9EEB"/>
                </a:solidFill>
                <a:prstDash val="solid"/>
                <a:round/>
                <a:headEnd type="none" w="med" len="med"/>
                <a:tailEnd type="none" w="med" len="med"/>
              </a:ln>
            </p:spPr>
          </p:cxnSp>
        </p:grpSp>
        <p:cxnSp>
          <p:nvCxnSpPr>
            <p:cNvPr id="22" name="肘形接點 59">
              <a:extLst>
                <a:ext uri="{FF2B5EF4-FFF2-40B4-BE49-F238E27FC236}">
                  <a16:creationId xmlns:a16="http://schemas.microsoft.com/office/drawing/2014/main" id="{E8B59010-FBEB-5244-B0CB-6313158F818E}"/>
                </a:ext>
              </a:extLst>
            </p:cNvPr>
            <p:cNvCxnSpPr>
              <a:cxnSpLocks/>
            </p:cNvCxnSpPr>
            <p:nvPr/>
          </p:nvCxnSpPr>
          <p:spPr>
            <a:xfrm>
              <a:off x="8642844" y="4846050"/>
              <a:ext cx="0" cy="729991"/>
            </a:xfrm>
            <a:prstGeom prst="straightConnector1">
              <a:avLst/>
            </a:prstGeom>
            <a:noFill/>
            <a:ln w="28575" cap="flat" cmpd="sng">
              <a:solidFill>
                <a:srgbClr val="6D9EEB"/>
              </a:solidFill>
              <a:prstDash val="solid"/>
              <a:round/>
              <a:headEnd type="none" w="med" len="med"/>
              <a:tailEnd type="none" w="med" len="med"/>
            </a:ln>
          </p:spPr>
        </p:cxnSp>
        <p:cxnSp>
          <p:nvCxnSpPr>
            <p:cNvPr id="40" name="肘形接點 59">
              <a:extLst>
                <a:ext uri="{FF2B5EF4-FFF2-40B4-BE49-F238E27FC236}">
                  <a16:creationId xmlns:a16="http://schemas.microsoft.com/office/drawing/2014/main" id="{D96CFEA9-A274-6A41-2D76-20DB12683596}"/>
                </a:ext>
              </a:extLst>
            </p:cNvPr>
            <p:cNvCxnSpPr>
              <a:cxnSpLocks/>
            </p:cNvCxnSpPr>
            <p:nvPr/>
          </p:nvCxnSpPr>
          <p:spPr>
            <a:xfrm>
              <a:off x="10332807" y="4836476"/>
              <a:ext cx="0" cy="729991"/>
            </a:xfrm>
            <a:prstGeom prst="straightConnector1">
              <a:avLst/>
            </a:prstGeom>
            <a:noFill/>
            <a:ln w="28575" cap="flat" cmpd="sng">
              <a:solidFill>
                <a:srgbClr val="6D9EEB"/>
              </a:solidFill>
              <a:prstDash val="solid"/>
              <a:round/>
              <a:headEnd type="none" w="med" len="med"/>
              <a:tailEnd type="none" w="med" len="med"/>
            </a:ln>
          </p:spPr>
        </p:cxnSp>
      </p:grpSp>
      <p:cxnSp>
        <p:nvCxnSpPr>
          <p:cNvPr id="24" name="肘形接點 59">
            <a:extLst>
              <a:ext uri="{FF2B5EF4-FFF2-40B4-BE49-F238E27FC236}">
                <a16:creationId xmlns:a16="http://schemas.microsoft.com/office/drawing/2014/main" id="{B1B8C0B7-0358-DB4E-9938-B46F977F6D7F}"/>
              </a:ext>
            </a:extLst>
          </p:cNvPr>
          <p:cNvCxnSpPr>
            <a:cxnSpLocks/>
          </p:cNvCxnSpPr>
          <p:nvPr/>
        </p:nvCxnSpPr>
        <p:spPr>
          <a:xfrm>
            <a:off x="5404259" y="3714226"/>
            <a:ext cx="0" cy="1422263"/>
          </a:xfrm>
          <a:prstGeom prst="straightConnector1">
            <a:avLst/>
          </a:prstGeom>
          <a:noFill/>
          <a:ln w="28575" cap="flat" cmpd="sng">
            <a:solidFill>
              <a:srgbClr val="6D9EEB"/>
            </a:solidFill>
            <a:prstDash val="solid"/>
            <a:round/>
            <a:headEnd type="none" w="med" len="med"/>
            <a:tailEnd type="none" w="med" len="med"/>
          </a:ln>
        </p:spPr>
      </p:cxnSp>
      <p:sp>
        <p:nvSpPr>
          <p:cNvPr id="25" name="矩形: 圓角 88">
            <a:extLst>
              <a:ext uri="{FF2B5EF4-FFF2-40B4-BE49-F238E27FC236}">
                <a16:creationId xmlns:a16="http://schemas.microsoft.com/office/drawing/2014/main" id="{A858FE10-D40D-DF4F-8CC4-16EE3192AEDA}"/>
              </a:ext>
            </a:extLst>
          </p:cNvPr>
          <p:cNvSpPr/>
          <p:nvPr/>
        </p:nvSpPr>
        <p:spPr>
          <a:xfrm>
            <a:off x="7547747" y="5252206"/>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6" name="矩形: 圓角 89">
            <a:extLst>
              <a:ext uri="{FF2B5EF4-FFF2-40B4-BE49-F238E27FC236}">
                <a16:creationId xmlns:a16="http://schemas.microsoft.com/office/drawing/2014/main" id="{ED4EF890-B3FA-A34E-BEF8-1CD59D43416F}"/>
              </a:ext>
            </a:extLst>
          </p:cNvPr>
          <p:cNvSpPr/>
          <p:nvPr/>
        </p:nvSpPr>
        <p:spPr>
          <a:xfrm>
            <a:off x="5849471" y="5240490"/>
            <a:ext cx="818473"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7" name="矩形: 圓角 90">
            <a:extLst>
              <a:ext uri="{FF2B5EF4-FFF2-40B4-BE49-F238E27FC236}">
                <a16:creationId xmlns:a16="http://schemas.microsoft.com/office/drawing/2014/main" id="{D54120DE-D043-264E-8677-322A3156EE8B}"/>
              </a:ext>
            </a:extLst>
          </p:cNvPr>
          <p:cNvSpPr/>
          <p:nvPr/>
        </p:nvSpPr>
        <p:spPr>
          <a:xfrm>
            <a:off x="3892463" y="5243906"/>
            <a:ext cx="818473"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8" name="矩形 91">
            <a:extLst>
              <a:ext uri="{FF2B5EF4-FFF2-40B4-BE49-F238E27FC236}">
                <a16:creationId xmlns:a16="http://schemas.microsoft.com/office/drawing/2014/main" id="{2FFA6795-E606-4E4C-9B58-4310F806AAF1}"/>
              </a:ext>
            </a:extLst>
          </p:cNvPr>
          <p:cNvSpPr/>
          <p:nvPr/>
        </p:nvSpPr>
        <p:spPr>
          <a:xfrm>
            <a:off x="3943685" y="5234168"/>
            <a:ext cx="707245" cy="276999"/>
          </a:xfrm>
          <a:prstGeom prst="rect">
            <a:avLst/>
          </a:prstGeom>
        </p:spPr>
        <p:txBody>
          <a:bodyPr wrap="none">
            <a:spAutoFit/>
          </a:bodyPr>
          <a:lstStyle/>
          <a:p>
            <a:pPr algn="ctr"/>
            <a:r>
              <a:rPr kumimoji="1" lang="en-US" altLang="zh-TW" sz="1200" b="1">
                <a:solidFill>
                  <a:schemeClr val="bg1"/>
                </a:solidFill>
                <a:latin typeface="Arial" panose="020B0604020202020204" pitchFamily="34" charset="0"/>
                <a:cs typeface="Arial" panose="020B0604020202020204" pitchFamily="34" charset="0"/>
              </a:rPr>
              <a:t>1 Gbps</a:t>
            </a:r>
            <a:endParaRPr kumimoji="1" lang="zh-TW" altLang="en-US" sz="1200" b="1">
              <a:solidFill>
                <a:schemeClr val="bg1"/>
              </a:solidFill>
              <a:latin typeface="Arial" panose="020B0604020202020204" pitchFamily="34" charset="0"/>
              <a:cs typeface="Arial" panose="020B0604020202020204" pitchFamily="34" charset="0"/>
            </a:endParaRPr>
          </a:p>
        </p:txBody>
      </p:sp>
      <p:sp>
        <p:nvSpPr>
          <p:cNvPr id="29" name="矩形 92">
            <a:extLst>
              <a:ext uri="{FF2B5EF4-FFF2-40B4-BE49-F238E27FC236}">
                <a16:creationId xmlns:a16="http://schemas.microsoft.com/office/drawing/2014/main" id="{B5E141DA-DCBD-A247-83DB-52AABDCCEDE0}"/>
              </a:ext>
            </a:extLst>
          </p:cNvPr>
          <p:cNvSpPr/>
          <p:nvPr/>
        </p:nvSpPr>
        <p:spPr>
          <a:xfrm>
            <a:off x="5877656" y="5234168"/>
            <a:ext cx="707245" cy="276999"/>
          </a:xfrm>
          <a:prstGeom prst="rect">
            <a:avLst/>
          </a:prstGeom>
        </p:spPr>
        <p:txBody>
          <a:bodyPr wrap="none">
            <a:spAutoFit/>
          </a:bodyPr>
          <a:lstStyle/>
          <a:p>
            <a:pPr algn="ctr"/>
            <a:r>
              <a:rPr kumimoji="1" lang="en-US" altLang="zh-TW" sz="1200" b="1">
                <a:solidFill>
                  <a:schemeClr val="bg1"/>
                </a:solidFill>
                <a:latin typeface="Arial" panose="020B0604020202020204" pitchFamily="34" charset="0"/>
                <a:cs typeface="Arial" panose="020B0604020202020204" pitchFamily="34" charset="0"/>
              </a:rPr>
              <a:t>1 Gbps</a:t>
            </a:r>
            <a:endParaRPr kumimoji="1" lang="zh-TW" altLang="en-US" sz="1200" b="1">
              <a:solidFill>
                <a:schemeClr val="bg1"/>
              </a:solidFill>
              <a:latin typeface="Arial" panose="020B0604020202020204" pitchFamily="34" charset="0"/>
              <a:cs typeface="Arial" panose="020B0604020202020204" pitchFamily="34" charset="0"/>
            </a:endParaRPr>
          </a:p>
        </p:txBody>
      </p:sp>
      <p:sp>
        <p:nvSpPr>
          <p:cNvPr id="30" name="矩形 93">
            <a:extLst>
              <a:ext uri="{FF2B5EF4-FFF2-40B4-BE49-F238E27FC236}">
                <a16:creationId xmlns:a16="http://schemas.microsoft.com/office/drawing/2014/main" id="{9017CF09-8C79-AF4B-91D9-5D255D753746}"/>
              </a:ext>
            </a:extLst>
          </p:cNvPr>
          <p:cNvSpPr/>
          <p:nvPr/>
        </p:nvSpPr>
        <p:spPr>
          <a:xfrm>
            <a:off x="7536810" y="5242620"/>
            <a:ext cx="1165704" cy="276999"/>
          </a:xfrm>
          <a:prstGeom prst="rect">
            <a:avLst/>
          </a:prstGeom>
        </p:spPr>
        <p:txBody>
          <a:bodyPr wrap="none" lIns="91440" tIns="45720" rIns="91440" bIns="45720" anchor="t">
            <a:spAutoFit/>
          </a:bodyPr>
          <a:lstStyle/>
          <a:p>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nvGrpSpPr>
          <p:cNvPr id="42" name="群組 41"/>
          <p:cNvGrpSpPr/>
          <p:nvPr/>
        </p:nvGrpSpPr>
        <p:grpSpPr>
          <a:xfrm>
            <a:off x="1644344" y="5238240"/>
            <a:ext cx="1165704" cy="276999"/>
            <a:chOff x="2238483" y="4329390"/>
            <a:chExt cx="1165704" cy="276999"/>
          </a:xfrm>
        </p:grpSpPr>
        <p:sp>
          <p:nvSpPr>
            <p:cNvPr id="34" name="矩形: 圓角 88">
              <a:extLst>
                <a:ext uri="{FF2B5EF4-FFF2-40B4-BE49-F238E27FC236}">
                  <a16:creationId xmlns:a16="http://schemas.microsoft.com/office/drawing/2014/main" id="{0A8A8877-A62C-D83C-C326-A19C52B3AAC7}"/>
                </a:ext>
              </a:extLst>
            </p:cNvPr>
            <p:cNvSpPr/>
            <p:nvPr/>
          </p:nvSpPr>
          <p:spPr>
            <a:xfrm>
              <a:off x="2271404" y="4331761"/>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5" name="矩形 93">
              <a:extLst>
                <a:ext uri="{FF2B5EF4-FFF2-40B4-BE49-F238E27FC236}">
                  <a16:creationId xmlns:a16="http://schemas.microsoft.com/office/drawing/2014/main" id="{CA77ECFB-AEFB-A57E-C7DA-2EEB1A29D368}"/>
                </a:ext>
              </a:extLst>
            </p:cNvPr>
            <p:cNvSpPr/>
            <p:nvPr/>
          </p:nvSpPr>
          <p:spPr>
            <a:xfrm>
              <a:off x="2238483" y="4329390"/>
              <a:ext cx="1165704" cy="276999"/>
            </a:xfrm>
            <a:prstGeom prst="rect">
              <a:avLst/>
            </a:prstGeom>
          </p:spPr>
          <p:txBody>
            <a:bodyPr wrap="none" lIns="91440" tIns="45720" rIns="91440" bIns="45720" anchor="t">
              <a:spAutoFit/>
            </a:bodyPr>
            <a:lstStyle/>
            <a:p>
              <a:pPr algn="ctr"/>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pic>
        <p:nvPicPr>
          <p:cNvPr id="36" name="圖片 43" descr="一張含有 文字 的圖片&#10;&#10;自動產生的描述">
            <a:extLst>
              <a:ext uri="{FF2B5EF4-FFF2-40B4-BE49-F238E27FC236}">
                <a16:creationId xmlns:a16="http://schemas.microsoft.com/office/drawing/2014/main" id="{70A884E4-1B07-BFCF-C3D3-45855ADEDFA7}"/>
              </a:ext>
            </a:extLst>
          </p:cNvPr>
          <p:cNvPicPr>
            <a:picLocks noChangeAspect="1"/>
          </p:cNvPicPr>
          <p:nvPr/>
        </p:nvPicPr>
        <p:blipFill rotWithShape="1">
          <a:blip r:embed="rId7"/>
          <a:srcRect t="27019" b="31176"/>
          <a:stretch/>
        </p:blipFill>
        <p:spPr>
          <a:xfrm>
            <a:off x="4197229" y="3003298"/>
            <a:ext cx="2743200" cy="917456"/>
          </a:xfrm>
          <a:prstGeom prst="rect">
            <a:avLst/>
          </a:prstGeom>
        </p:spPr>
      </p:pic>
      <p:sp>
        <p:nvSpPr>
          <p:cNvPr id="31" name="標題 30">
            <a:extLst>
              <a:ext uri="{FF2B5EF4-FFF2-40B4-BE49-F238E27FC236}">
                <a16:creationId xmlns:a16="http://schemas.microsoft.com/office/drawing/2014/main" id="{0599E93D-88E2-8ABA-3947-D2A563E3E5A9}"/>
              </a:ext>
            </a:extLst>
          </p:cNvPr>
          <p:cNvSpPr>
            <a:spLocks noGrp="1"/>
          </p:cNvSpPr>
          <p:nvPr>
            <p:ph type="title"/>
          </p:nvPr>
        </p:nvSpPr>
        <p:spPr/>
        <p:txBody>
          <a:bodyPr/>
          <a:lstStyle/>
          <a:p>
            <a:r>
              <a:rPr lang="en-US" altLang="zh-TW" dirty="0"/>
              <a:t>16-Port 10GbE SFP+ and RJ45 </a:t>
            </a:r>
            <a:r>
              <a:rPr lang="en-US" altLang="zh-TW"/>
              <a:t>Network</a:t>
            </a:r>
            <a:r>
              <a:rPr lang="en-US" altLang="zh-TW" dirty="0"/>
              <a:t> for Flexible Configuration of Network Architecture</a:t>
            </a:r>
            <a:endParaRPr lang="zh-TW" altLang="en-US" dirty="0"/>
          </a:p>
        </p:txBody>
      </p:sp>
      <p:pic>
        <p:nvPicPr>
          <p:cNvPr id="88" name="圖形 87">
            <a:extLst>
              <a:ext uri="{FF2B5EF4-FFF2-40B4-BE49-F238E27FC236}">
                <a16:creationId xmlns:a16="http://schemas.microsoft.com/office/drawing/2014/main" id="{A5808F34-B883-7580-7E44-B10E382A74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643" y="5630110"/>
            <a:ext cx="1165704" cy="909734"/>
          </a:xfrm>
          <a:prstGeom prst="rect">
            <a:avLst/>
          </a:prstGeom>
        </p:spPr>
      </p:pic>
      <p:pic>
        <p:nvPicPr>
          <p:cNvPr id="39" name="Picture 2" descr="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49274" y="5645843"/>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92" name="圖片 91" descr="一張含有 電子產品, 電腦, 筆記型電腦, 小筆記型電腦 的圖片&#10;&#10;自動產生的描述">
            <a:extLst>
              <a:ext uri="{FF2B5EF4-FFF2-40B4-BE49-F238E27FC236}">
                <a16:creationId xmlns:a16="http://schemas.microsoft.com/office/drawing/2014/main" id="{5DA706A5-00BD-DD04-E1DF-F51BCA3FF6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2176" y="5672274"/>
            <a:ext cx="1475740" cy="1022526"/>
          </a:xfrm>
          <a:prstGeom prst="rect">
            <a:avLst/>
          </a:prstGeom>
        </p:spPr>
      </p:pic>
      <p:pic>
        <p:nvPicPr>
          <p:cNvPr id="104" name="圖形 103">
            <a:extLst>
              <a:ext uri="{FF2B5EF4-FFF2-40B4-BE49-F238E27FC236}">
                <a16:creationId xmlns:a16="http://schemas.microsoft.com/office/drawing/2014/main" id="{8342F442-1BCF-453F-7A8E-1E77B6C1CF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8200" y="5324481"/>
            <a:ext cx="1279418" cy="1370319"/>
          </a:xfrm>
          <a:prstGeom prst="rect">
            <a:avLst/>
          </a:prstGeom>
        </p:spPr>
      </p:pic>
      <p:pic>
        <p:nvPicPr>
          <p:cNvPr id="5" name="Picture 2" descr="QSW-3216R-8S8T | Hardware Specs | QNAP (UK)">
            <a:extLst>
              <a:ext uri="{FF2B5EF4-FFF2-40B4-BE49-F238E27FC236}">
                <a16:creationId xmlns:a16="http://schemas.microsoft.com/office/drawing/2014/main" id="{7B41B5CA-60C2-9DCD-B956-7B665764D2F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9486" b="29225"/>
          <a:stretch/>
        </p:blipFill>
        <p:spPr bwMode="auto">
          <a:xfrm>
            <a:off x="4105460" y="4230398"/>
            <a:ext cx="2597597" cy="765562"/>
          </a:xfrm>
          <a:prstGeom prst="rect">
            <a:avLst/>
          </a:prstGeom>
          <a:noFill/>
          <a:extLst>
            <a:ext uri="{909E8E84-426E-40DD-AFC4-6F175D3DCCD1}">
              <a14:hiddenFill xmlns:a14="http://schemas.microsoft.com/office/drawing/2010/main">
                <a:solidFill>
                  <a:srgbClr val="FFFFFF"/>
                </a:solidFill>
              </a14:hiddenFill>
            </a:ext>
          </a:extLst>
        </p:spPr>
      </p:pic>
      <p:sp>
        <p:nvSpPr>
          <p:cNvPr id="32" name="文字方塊 31">
            <a:extLst>
              <a:ext uri="{FF2B5EF4-FFF2-40B4-BE49-F238E27FC236}">
                <a16:creationId xmlns:a16="http://schemas.microsoft.com/office/drawing/2014/main" id="{905B4567-F6BF-2854-4BA3-E4AE80AFDE59}"/>
              </a:ext>
            </a:extLst>
          </p:cNvPr>
          <p:cNvSpPr txBox="1"/>
          <p:nvPr/>
        </p:nvSpPr>
        <p:spPr>
          <a:xfrm>
            <a:off x="4491367" y="3042674"/>
            <a:ext cx="2154925" cy="276999"/>
          </a:xfrm>
          <a:prstGeom prst="rect">
            <a:avLst/>
          </a:prstGeom>
          <a:noFill/>
        </p:spPr>
        <p:txBody>
          <a:bodyPr wrap="square">
            <a:spAutoFit/>
          </a:bodyPr>
          <a:lstStyle/>
          <a:p>
            <a:r>
              <a:rPr lang="en-US" altLang="zh-TW" sz="1200" b="1" dirty="0">
                <a:solidFill>
                  <a:schemeClr val="bg1"/>
                </a:solidFill>
              </a:rPr>
              <a:t>QHora-301W </a:t>
            </a:r>
            <a:r>
              <a:rPr lang="en-US" altLang="zh-TW" sz="1200" b="1" dirty="0" err="1">
                <a:solidFill>
                  <a:schemeClr val="bg1"/>
                </a:solidFill>
              </a:rPr>
              <a:t>WiFi</a:t>
            </a:r>
            <a:r>
              <a:rPr lang="en-US" altLang="zh-TW" sz="1200" b="1" dirty="0">
                <a:solidFill>
                  <a:schemeClr val="bg1"/>
                </a:solidFill>
              </a:rPr>
              <a:t> 6 Router</a:t>
            </a:r>
            <a:endParaRPr lang="zh-TW" altLang="en-US" sz="1200" b="1" dirty="0">
              <a:solidFill>
                <a:schemeClr val="bg1"/>
              </a:solidFill>
            </a:endParaRPr>
          </a:p>
        </p:txBody>
      </p:sp>
      <p:sp>
        <p:nvSpPr>
          <p:cNvPr id="45" name="矩形: 圓角 88">
            <a:extLst>
              <a:ext uri="{FF2B5EF4-FFF2-40B4-BE49-F238E27FC236}">
                <a16:creationId xmlns:a16="http://schemas.microsoft.com/office/drawing/2014/main" id="{74672A19-AA63-D002-D282-EFC2DF9C7C1C}"/>
              </a:ext>
            </a:extLst>
          </p:cNvPr>
          <p:cNvSpPr/>
          <p:nvPr/>
        </p:nvSpPr>
        <p:spPr>
          <a:xfrm>
            <a:off x="9284011" y="5252206"/>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6" name="矩形 93">
            <a:extLst>
              <a:ext uri="{FF2B5EF4-FFF2-40B4-BE49-F238E27FC236}">
                <a16:creationId xmlns:a16="http://schemas.microsoft.com/office/drawing/2014/main" id="{34911670-248D-93BD-52CB-20910356699D}"/>
              </a:ext>
            </a:extLst>
          </p:cNvPr>
          <p:cNvSpPr/>
          <p:nvPr/>
        </p:nvSpPr>
        <p:spPr>
          <a:xfrm>
            <a:off x="9273074" y="5242620"/>
            <a:ext cx="1181734" cy="276999"/>
          </a:xfrm>
          <a:prstGeom prst="rect">
            <a:avLst/>
          </a:prstGeom>
        </p:spPr>
        <p:txBody>
          <a:bodyPr wrap="none" lIns="91440" tIns="45720" rIns="91440" bIns="45720" anchor="t">
            <a:spAutoFit/>
          </a:bodyPr>
          <a:lstStyle/>
          <a:p>
            <a:r>
              <a:rPr kumimoji="1" lang="en-US" altLang="zh-TW" sz="1200" b="1">
                <a:solidFill>
                  <a:schemeClr val="bg1"/>
                </a:solidFill>
                <a:latin typeface="Arial"/>
                <a:ea typeface="新細明體"/>
                <a:cs typeface="Arial"/>
              </a:rPr>
              <a:t>10Gbps SFP+</a:t>
            </a:r>
          </a:p>
        </p:txBody>
      </p:sp>
      <p:pic>
        <p:nvPicPr>
          <p:cNvPr id="47" name="Picture 2" descr="TS-855eU-RP | Software Spec | QNAP (TR)">
            <a:extLst>
              <a:ext uri="{FF2B5EF4-FFF2-40B4-BE49-F238E27FC236}">
                <a16:creationId xmlns:a16="http://schemas.microsoft.com/office/drawing/2014/main" id="{1AC7946C-2C69-5FFF-5718-58E4DDA3F358}"/>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99" t="33351" r="2256" b="33937"/>
          <a:stretch/>
        </p:blipFill>
        <p:spPr bwMode="auto">
          <a:xfrm>
            <a:off x="9076397" y="6219513"/>
            <a:ext cx="1798067" cy="3913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在側邊欄中搜尋">
            <a:extLst>
              <a:ext uri="{FF2B5EF4-FFF2-40B4-BE49-F238E27FC236}">
                <a16:creationId xmlns:a16="http://schemas.microsoft.com/office/drawing/2014/main" id="{04696B99-8F88-3D52-B989-71DEFC864AC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656" t="3485" r="5900" b="3644"/>
          <a:stretch/>
        </p:blipFill>
        <p:spPr bwMode="auto">
          <a:xfrm>
            <a:off x="9219474" y="5795939"/>
            <a:ext cx="940644" cy="628654"/>
          </a:xfrm>
          <a:prstGeom prst="rect">
            <a:avLst/>
          </a:prstGeom>
          <a:noFill/>
          <a:extLst>
            <a:ext uri="{909E8E84-426E-40DD-AFC4-6F175D3DCCD1}">
              <a14:hiddenFill xmlns:a14="http://schemas.microsoft.com/office/drawing/2010/main">
                <a:solidFill>
                  <a:srgbClr val="FFFFFF"/>
                </a:solidFill>
              </a14:hiddenFill>
            </a:ext>
          </a:extLst>
        </p:spPr>
      </p:pic>
      <p:sp>
        <p:nvSpPr>
          <p:cNvPr id="49" name="文字方塊 48">
            <a:extLst>
              <a:ext uri="{FF2B5EF4-FFF2-40B4-BE49-F238E27FC236}">
                <a16:creationId xmlns:a16="http://schemas.microsoft.com/office/drawing/2014/main" id="{5F47AF7A-E4C5-5F18-A362-722D43422022}"/>
              </a:ext>
            </a:extLst>
          </p:cNvPr>
          <p:cNvSpPr txBox="1"/>
          <p:nvPr/>
        </p:nvSpPr>
        <p:spPr>
          <a:xfrm>
            <a:off x="10058751" y="5754792"/>
            <a:ext cx="1631427" cy="461665"/>
          </a:xfrm>
          <a:prstGeom prst="rect">
            <a:avLst/>
          </a:prstGeom>
          <a:noFill/>
        </p:spPr>
        <p:txBody>
          <a:bodyPr wrap="square" lIns="91440" tIns="45720" rIns="91440" bIns="45720" rtlCol="0" anchor="t">
            <a:spAutoFit/>
          </a:bodyPr>
          <a:lstStyle/>
          <a:p>
            <a:pPr algn="ctr"/>
            <a:r>
              <a:rPr lang="en-US" altLang="zh-TW" sz="1200" b="1" dirty="0">
                <a:solidFill>
                  <a:schemeClr val="bg1"/>
                </a:solidFill>
                <a:ea typeface="新細明體"/>
              </a:rPr>
              <a:t>TS-855eU-RP + QXG-10G2SF-X710</a:t>
            </a:r>
            <a:endParaRPr lang="zh-TW" altLang="en-US" sz="1200" b="1" dirty="0">
              <a:solidFill>
                <a:schemeClr val="bg1"/>
              </a:solidFill>
              <a:ea typeface="新細明體"/>
              <a:cs typeface="Calibri"/>
            </a:endParaRPr>
          </a:p>
        </p:txBody>
      </p:sp>
      <p:pic>
        <p:nvPicPr>
          <p:cNvPr id="50" name="Picture 4" descr="TVS-h1688X | Software Specs | QNAP (Middle East)">
            <a:extLst>
              <a:ext uri="{FF2B5EF4-FFF2-40B4-BE49-F238E27FC236}">
                <a16:creationId xmlns:a16="http://schemas.microsoft.com/office/drawing/2014/main" id="{96C5DDAA-A92E-6B26-BC9C-2FC0B9DB0F6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63848" y="5776714"/>
            <a:ext cx="1591794" cy="773400"/>
          </a:xfrm>
          <a:prstGeom prst="rect">
            <a:avLst/>
          </a:prstGeom>
          <a:noFill/>
          <a:extLst>
            <a:ext uri="{909E8E84-426E-40DD-AFC4-6F175D3DCCD1}">
              <a14:hiddenFill xmlns:a14="http://schemas.microsoft.com/office/drawing/2010/main">
                <a:solidFill>
                  <a:srgbClr val="FFFFFF"/>
                </a:solidFill>
              </a14:hiddenFill>
            </a:ext>
          </a:extLst>
        </p:spPr>
      </p:pic>
      <p:sp>
        <p:nvSpPr>
          <p:cNvPr id="54" name="文字方塊 53">
            <a:extLst>
              <a:ext uri="{FF2B5EF4-FFF2-40B4-BE49-F238E27FC236}">
                <a16:creationId xmlns:a16="http://schemas.microsoft.com/office/drawing/2014/main" id="{852EA2FE-AA9C-F3D9-0618-405555DF5CB4}"/>
              </a:ext>
            </a:extLst>
          </p:cNvPr>
          <p:cNvSpPr txBox="1"/>
          <p:nvPr/>
        </p:nvSpPr>
        <p:spPr>
          <a:xfrm>
            <a:off x="6659970" y="4713067"/>
            <a:ext cx="1480192" cy="276999"/>
          </a:xfrm>
          <a:prstGeom prst="rect">
            <a:avLst/>
          </a:prstGeom>
          <a:noFill/>
        </p:spPr>
        <p:txBody>
          <a:bodyPr wrap="square">
            <a:spAutoFit/>
          </a:bodyPr>
          <a:lstStyle/>
          <a:p>
            <a:r>
              <a:rPr lang="en-US" altLang="zh-TW" sz="1200" b="1">
                <a:solidFill>
                  <a:schemeClr val="bg1"/>
                </a:solidFill>
              </a:rPr>
              <a:t>QSW-3216R-8S8T</a:t>
            </a:r>
          </a:p>
        </p:txBody>
      </p:sp>
      <p:grpSp>
        <p:nvGrpSpPr>
          <p:cNvPr id="2" name="群組 1">
            <a:extLst>
              <a:ext uri="{FF2B5EF4-FFF2-40B4-BE49-F238E27FC236}">
                <a16:creationId xmlns:a16="http://schemas.microsoft.com/office/drawing/2014/main" id="{40520A79-2A83-B423-85ED-16C5571B89C5}"/>
              </a:ext>
            </a:extLst>
          </p:cNvPr>
          <p:cNvGrpSpPr/>
          <p:nvPr/>
        </p:nvGrpSpPr>
        <p:grpSpPr>
          <a:xfrm>
            <a:off x="4875223" y="3836160"/>
            <a:ext cx="1165704" cy="276999"/>
            <a:chOff x="2238483" y="4329390"/>
            <a:chExt cx="1165704" cy="276999"/>
          </a:xfrm>
        </p:grpSpPr>
        <p:sp>
          <p:nvSpPr>
            <p:cNvPr id="3" name="矩形: 圓角 88">
              <a:extLst>
                <a:ext uri="{FF2B5EF4-FFF2-40B4-BE49-F238E27FC236}">
                  <a16:creationId xmlns:a16="http://schemas.microsoft.com/office/drawing/2014/main" id="{E925378E-081D-BD26-ADB9-CC42442B1CB3}"/>
                </a:ext>
              </a:extLst>
            </p:cNvPr>
            <p:cNvSpPr/>
            <p:nvPr/>
          </p:nvSpPr>
          <p:spPr>
            <a:xfrm>
              <a:off x="2271404" y="4331761"/>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 name="矩形 93">
              <a:extLst>
                <a:ext uri="{FF2B5EF4-FFF2-40B4-BE49-F238E27FC236}">
                  <a16:creationId xmlns:a16="http://schemas.microsoft.com/office/drawing/2014/main" id="{5C3830CF-B44A-2B04-4E7E-1368A1B1412C}"/>
                </a:ext>
              </a:extLst>
            </p:cNvPr>
            <p:cNvSpPr/>
            <p:nvPr/>
          </p:nvSpPr>
          <p:spPr>
            <a:xfrm>
              <a:off x="2238483" y="4329390"/>
              <a:ext cx="1165704" cy="276999"/>
            </a:xfrm>
            <a:prstGeom prst="rect">
              <a:avLst/>
            </a:prstGeom>
          </p:spPr>
          <p:txBody>
            <a:bodyPr wrap="none" lIns="91440" tIns="45720" rIns="91440" bIns="45720" anchor="t">
              <a:spAutoFit/>
            </a:bodyPr>
            <a:lstStyle/>
            <a:p>
              <a:pPr algn="ctr"/>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15314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化同側角落 34">
            <a:extLst>
              <a:ext uri="{FF2B5EF4-FFF2-40B4-BE49-F238E27FC236}">
                <a16:creationId xmlns:a16="http://schemas.microsoft.com/office/drawing/2014/main" id="{63865853-73F5-A25C-C1CD-630CB1D03437}"/>
              </a:ext>
            </a:extLst>
          </p:cNvPr>
          <p:cNvSpPr/>
          <p:nvPr/>
        </p:nvSpPr>
        <p:spPr>
          <a:xfrm rot="10800000">
            <a:off x="94809" y="3992741"/>
            <a:ext cx="4339219" cy="908874"/>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50" name="矩形: 圓角化同側角落 49">
            <a:extLst>
              <a:ext uri="{FF2B5EF4-FFF2-40B4-BE49-F238E27FC236}">
                <a16:creationId xmlns:a16="http://schemas.microsoft.com/office/drawing/2014/main" id="{938396A3-583D-2C0C-67B6-49529941A1B9}"/>
              </a:ext>
            </a:extLst>
          </p:cNvPr>
          <p:cNvSpPr/>
          <p:nvPr/>
        </p:nvSpPr>
        <p:spPr>
          <a:xfrm rot="5400000">
            <a:off x="9115607" y="722155"/>
            <a:ext cx="1264774" cy="3306135"/>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74" name="矩形 73"/>
          <p:cNvSpPr/>
          <p:nvPr/>
        </p:nvSpPr>
        <p:spPr>
          <a:xfrm>
            <a:off x="6232656" y="3582922"/>
            <a:ext cx="1688552" cy="2619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mj-lt"/>
              </a:rPr>
              <a:t>QSW-3216R-8S8T</a:t>
            </a:r>
            <a:endParaRPr lang="zh-TW" altLang="en-US" sz="1200" b="1">
              <a:solidFill>
                <a:schemeClr val="bg1"/>
              </a:solidFill>
              <a:latin typeface="+mj-lt"/>
            </a:endParaRPr>
          </a:p>
        </p:txBody>
      </p:sp>
      <p:grpSp>
        <p:nvGrpSpPr>
          <p:cNvPr id="20" name="群組 19"/>
          <p:cNvGrpSpPr/>
          <p:nvPr/>
        </p:nvGrpSpPr>
        <p:grpSpPr>
          <a:xfrm>
            <a:off x="3713123" y="5035034"/>
            <a:ext cx="1978150" cy="1265970"/>
            <a:chOff x="1011327" y="2690160"/>
            <a:chExt cx="2424675" cy="1820622"/>
          </a:xfrm>
        </p:grpSpPr>
        <p:sp>
          <p:nvSpPr>
            <p:cNvPr id="21" name="文字方塊 20"/>
            <p:cNvSpPr txBox="1"/>
            <p:nvPr/>
          </p:nvSpPr>
          <p:spPr>
            <a:xfrm>
              <a:off x="1560933" y="4112423"/>
              <a:ext cx="1325461" cy="398359"/>
            </a:xfrm>
            <a:prstGeom prst="rect">
              <a:avLst/>
            </a:prstGeom>
            <a:noFill/>
          </p:spPr>
          <p:txBody>
            <a:bodyPr wrap="square" rtlCol="0">
              <a:spAutoFit/>
            </a:bodyPr>
            <a:lstStyle/>
            <a:p>
              <a:pPr algn="ctr"/>
              <a:r>
                <a:rPr lang="en-US" altLang="zh-TW" sz="1200" b="1">
                  <a:solidFill>
                    <a:schemeClr val="bg1"/>
                  </a:solidFill>
                  <a:latin typeface="+mj-lt"/>
                </a:rPr>
                <a:t>TS-855X</a:t>
              </a:r>
              <a:endParaRPr lang="zh-TW" altLang="en-US" sz="1200" b="1">
                <a:solidFill>
                  <a:schemeClr val="bg1"/>
                </a:solidFill>
                <a:latin typeface="+mj-lt"/>
              </a:endParaRPr>
            </a:p>
          </p:txBody>
        </p:sp>
        <p:pic>
          <p:nvPicPr>
            <p:cNvPr id="22" name="Picture 12"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327" y="2690160"/>
              <a:ext cx="2424675" cy="1515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群組 5"/>
          <p:cNvGrpSpPr/>
          <p:nvPr/>
        </p:nvGrpSpPr>
        <p:grpSpPr>
          <a:xfrm>
            <a:off x="5374712" y="5038728"/>
            <a:ext cx="2960149" cy="1255901"/>
            <a:chOff x="4848085" y="5415384"/>
            <a:chExt cx="2960149" cy="1255901"/>
          </a:xfrm>
        </p:grpSpPr>
        <p:pic>
          <p:nvPicPr>
            <p:cNvPr id="23" name="Picture 2" descr="TS-855eU-RP | Software Spec | QNAP (T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9" t="33351" r="2256" b="33937"/>
            <a:stretch/>
          </p:blipFill>
          <p:spPr bwMode="auto">
            <a:xfrm>
              <a:off x="5232059" y="5893723"/>
              <a:ext cx="2192201" cy="4685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在側邊欄中搜尋"/>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56" t="3485" r="5900" b="3644"/>
            <a:stretch/>
          </p:blipFill>
          <p:spPr bwMode="auto">
            <a:xfrm>
              <a:off x="5409250" y="5415384"/>
              <a:ext cx="1146832" cy="752645"/>
            </a:xfrm>
            <a:prstGeom prst="rect">
              <a:avLst/>
            </a:prstGeom>
            <a:noFill/>
            <a:extLst>
              <a:ext uri="{909E8E84-426E-40DD-AFC4-6F175D3DCCD1}">
                <a14:hiddenFill xmlns:a14="http://schemas.microsoft.com/office/drawing/2010/main">
                  <a:solidFill>
                    <a:srgbClr val="FFFFFF"/>
                  </a:solidFill>
                </a14:hiddenFill>
              </a:ext>
            </a:extLst>
          </p:spPr>
        </p:pic>
        <p:sp>
          <p:nvSpPr>
            <p:cNvPr id="25" name="文字方塊 24">
              <a:extLst>
                <a:ext uri="{FF2B5EF4-FFF2-40B4-BE49-F238E27FC236}">
                  <a16:creationId xmlns:a16="http://schemas.microsoft.com/office/drawing/2014/main" id="{FFA06908-63AD-B07C-A1F2-4B08CBFC2467}"/>
                </a:ext>
              </a:extLst>
            </p:cNvPr>
            <p:cNvSpPr txBox="1"/>
            <p:nvPr/>
          </p:nvSpPr>
          <p:spPr>
            <a:xfrm>
              <a:off x="4848085" y="6394286"/>
              <a:ext cx="2960149" cy="276999"/>
            </a:xfrm>
            <a:prstGeom prst="rect">
              <a:avLst/>
            </a:prstGeom>
            <a:noFill/>
          </p:spPr>
          <p:txBody>
            <a:bodyPr wrap="square" lIns="91440" tIns="45720" rIns="91440" bIns="45720" rtlCol="0" anchor="t">
              <a:spAutoFit/>
            </a:bodyPr>
            <a:lstStyle/>
            <a:p>
              <a:pPr algn="ctr"/>
              <a:r>
                <a:rPr lang="en-US" altLang="zh-TW" sz="1200" b="1">
                  <a:solidFill>
                    <a:schemeClr val="bg1"/>
                  </a:solidFill>
                  <a:latin typeface="+mj-lt"/>
                  <a:ea typeface="新細明體"/>
                </a:rPr>
                <a:t>TS-855eU-RP + QXG-10G2SF-X710</a:t>
              </a:r>
              <a:endParaRPr lang="zh-TW" altLang="en-US" sz="1200" b="1">
                <a:solidFill>
                  <a:schemeClr val="bg1"/>
                </a:solidFill>
                <a:latin typeface="+mj-lt"/>
                <a:ea typeface="新細明體"/>
                <a:cs typeface="Calibri"/>
              </a:endParaRPr>
            </a:p>
          </p:txBody>
        </p:sp>
      </p:grpSp>
      <p:cxnSp>
        <p:nvCxnSpPr>
          <p:cNvPr id="8" name="肘形接點 7"/>
          <p:cNvCxnSpPr>
            <a:cxnSpLocks/>
          </p:cNvCxnSpPr>
          <p:nvPr/>
        </p:nvCxnSpPr>
        <p:spPr>
          <a:xfrm rot="5400000" flipH="1" flipV="1">
            <a:off x="5705461" y="2611351"/>
            <a:ext cx="696791" cy="460342"/>
          </a:xfrm>
          <a:prstGeom prst="bentConnector2">
            <a:avLst/>
          </a:prstGeom>
          <a:noFill/>
          <a:ln w="28575" cap="flat" cmpd="sng">
            <a:solidFill>
              <a:srgbClr val="6D9EEB"/>
            </a:solidFill>
            <a:prstDash val="solid"/>
            <a:round/>
            <a:headEnd type="none" w="med" len="med"/>
            <a:tailEnd type="none" w="med" len="med"/>
          </a:ln>
        </p:spPr>
      </p:cxnSp>
      <p:cxnSp>
        <p:nvCxnSpPr>
          <p:cNvPr id="30" name="直線接點 29"/>
          <p:cNvCxnSpPr>
            <a:cxnSpLocks/>
          </p:cNvCxnSpPr>
          <p:nvPr/>
        </p:nvCxnSpPr>
        <p:spPr>
          <a:xfrm>
            <a:off x="4003536" y="3526694"/>
            <a:ext cx="1416777" cy="0"/>
          </a:xfrm>
          <a:prstGeom prst="line">
            <a:avLst/>
          </a:prstGeom>
          <a:noFill/>
          <a:ln w="28575" cap="flat" cmpd="sng">
            <a:solidFill>
              <a:srgbClr val="6D9EEB"/>
            </a:solidFill>
            <a:prstDash val="solid"/>
            <a:round/>
            <a:headEnd type="none" w="med" len="med"/>
            <a:tailEnd type="none" w="med" len="med"/>
          </a:ln>
        </p:spPr>
      </p:cxnSp>
      <p:pic>
        <p:nvPicPr>
          <p:cNvPr id="38" name="圖片 37" descr="一張含有 圖形, 圓形, 鮮豔 的圖片&#10;&#10;自動產生的描述">
            <a:extLst>
              <a:ext uri="{FF2B5EF4-FFF2-40B4-BE49-F238E27FC236}">
                <a16:creationId xmlns:a16="http://schemas.microsoft.com/office/drawing/2014/main" id="{77D20C19-BEA0-928E-303A-5AB67F677662}"/>
              </a:ext>
            </a:extLst>
          </p:cNvPr>
          <p:cNvPicPr>
            <a:picLocks noChangeAspect="1"/>
          </p:cNvPicPr>
          <p:nvPr/>
        </p:nvPicPr>
        <p:blipFill>
          <a:blip r:embed="rId6"/>
          <a:stretch>
            <a:fillRect/>
          </a:stretch>
        </p:blipFill>
        <p:spPr>
          <a:xfrm>
            <a:off x="2051993" y="2907544"/>
            <a:ext cx="350591" cy="507907"/>
          </a:xfrm>
          <a:prstGeom prst="rect">
            <a:avLst/>
          </a:prstGeom>
        </p:spPr>
      </p:pic>
      <p:sp>
        <p:nvSpPr>
          <p:cNvPr id="39" name="文字方塊 38"/>
          <p:cNvSpPr txBox="1"/>
          <p:nvPr/>
        </p:nvSpPr>
        <p:spPr>
          <a:xfrm>
            <a:off x="1152958" y="3007610"/>
            <a:ext cx="1081366" cy="307777"/>
          </a:xfrm>
          <a:prstGeom prst="rect">
            <a:avLst/>
          </a:prstGeom>
          <a:noFill/>
        </p:spPr>
        <p:txBody>
          <a:bodyPr wrap="square" rtlCol="0">
            <a:spAutoFit/>
          </a:bodyPr>
          <a:lstStyle/>
          <a:p>
            <a:pPr algn="ctr"/>
            <a:r>
              <a:rPr lang="en-US" altLang="zh-TW" sz="1400" b="1">
                <a:solidFill>
                  <a:schemeClr val="bg1"/>
                </a:solidFill>
                <a:latin typeface="+mj-lt"/>
              </a:rPr>
              <a:t>Wi-Fi 6</a:t>
            </a:r>
            <a:endParaRPr lang="zh-TW" altLang="en-US" sz="1400" b="1">
              <a:solidFill>
                <a:schemeClr val="bg1"/>
              </a:solidFill>
              <a:latin typeface="+mj-lt"/>
            </a:endParaRPr>
          </a:p>
        </p:txBody>
      </p:sp>
      <p:cxnSp>
        <p:nvCxnSpPr>
          <p:cNvPr id="40" name="直線接點 39"/>
          <p:cNvCxnSpPr>
            <a:cxnSpLocks/>
          </p:cNvCxnSpPr>
          <p:nvPr/>
        </p:nvCxnSpPr>
        <p:spPr>
          <a:xfrm flipH="1" flipV="1">
            <a:off x="7849439" y="3510839"/>
            <a:ext cx="1406258" cy="18100"/>
          </a:xfrm>
          <a:prstGeom prst="line">
            <a:avLst/>
          </a:prstGeom>
          <a:noFill/>
          <a:ln w="28575" cap="flat" cmpd="sng">
            <a:solidFill>
              <a:srgbClr val="6D9EEB"/>
            </a:solidFill>
            <a:prstDash val="solid"/>
            <a:round/>
            <a:headEnd type="none" w="med" len="med"/>
            <a:tailEnd type="none" w="med" len="med"/>
          </a:ln>
        </p:spPr>
      </p:cxnSp>
      <p:cxnSp>
        <p:nvCxnSpPr>
          <p:cNvPr id="48" name="直線接點 47"/>
          <p:cNvCxnSpPr>
            <a:cxnSpLocks/>
          </p:cNvCxnSpPr>
          <p:nvPr/>
        </p:nvCxnSpPr>
        <p:spPr>
          <a:xfrm flipH="1">
            <a:off x="9811801" y="3639520"/>
            <a:ext cx="1" cy="848776"/>
          </a:xfrm>
          <a:prstGeom prst="line">
            <a:avLst/>
          </a:prstGeom>
          <a:noFill/>
          <a:ln w="28575" cap="flat" cmpd="sng">
            <a:solidFill>
              <a:srgbClr val="6D9EEB"/>
            </a:solidFill>
            <a:prstDash val="solid"/>
            <a:round/>
            <a:headEnd type="none" w="med" len="med"/>
            <a:tailEnd type="none" w="med" len="med"/>
          </a:ln>
        </p:spPr>
      </p:cxnSp>
      <p:grpSp>
        <p:nvGrpSpPr>
          <p:cNvPr id="10" name="群組 9">
            <a:extLst>
              <a:ext uri="{FF2B5EF4-FFF2-40B4-BE49-F238E27FC236}">
                <a16:creationId xmlns:a16="http://schemas.microsoft.com/office/drawing/2014/main" id="{FB1E131F-EC12-BEE6-ED47-29B5890EF31A}"/>
              </a:ext>
            </a:extLst>
          </p:cNvPr>
          <p:cNvGrpSpPr/>
          <p:nvPr/>
        </p:nvGrpSpPr>
        <p:grpSpPr>
          <a:xfrm>
            <a:off x="4779463" y="3540831"/>
            <a:ext cx="1711303" cy="1497898"/>
            <a:chOff x="5291890" y="3609184"/>
            <a:chExt cx="2264104" cy="1357247"/>
          </a:xfrm>
        </p:grpSpPr>
        <p:cxnSp>
          <p:nvCxnSpPr>
            <p:cNvPr id="51" name="肘形接點 50"/>
            <p:cNvCxnSpPr>
              <a:cxnSpLocks/>
            </p:cNvCxnSpPr>
            <p:nvPr/>
          </p:nvCxnSpPr>
          <p:spPr>
            <a:xfrm rot="5400000" flipH="1" flipV="1">
              <a:off x="5989691" y="3853456"/>
              <a:ext cx="411480" cy="1807082"/>
            </a:xfrm>
            <a:prstGeom prst="bentConnector2">
              <a:avLst/>
            </a:prstGeom>
            <a:noFill/>
            <a:ln w="28575" cap="flat" cmpd="sng">
              <a:solidFill>
                <a:srgbClr val="6D9EEB"/>
              </a:solidFill>
              <a:prstDash val="solid"/>
              <a:round/>
              <a:headEnd type="none" w="med" len="med"/>
              <a:tailEnd type="none" w="med" len="med"/>
            </a:ln>
          </p:spPr>
        </p:cxnSp>
        <p:cxnSp>
          <p:nvCxnSpPr>
            <p:cNvPr id="54" name="肘形接點 53"/>
            <p:cNvCxnSpPr>
              <a:cxnSpLocks/>
            </p:cNvCxnSpPr>
            <p:nvPr/>
          </p:nvCxnSpPr>
          <p:spPr>
            <a:xfrm rot="16200000" flipV="1">
              <a:off x="6299326" y="3709763"/>
              <a:ext cx="1357247" cy="1156089"/>
            </a:xfrm>
            <a:prstGeom prst="bentConnector3">
              <a:avLst>
                <a:gd name="adj1" fmla="val 30812"/>
              </a:avLst>
            </a:prstGeom>
            <a:noFill/>
            <a:ln w="28575" cap="flat" cmpd="sng">
              <a:solidFill>
                <a:srgbClr val="6D9EEB"/>
              </a:solidFill>
              <a:prstDash val="solid"/>
              <a:round/>
              <a:headEnd type="none" w="med" len="med"/>
              <a:tailEnd type="none" w="med" len="med"/>
            </a:ln>
          </p:spPr>
        </p:cxnSp>
      </p:grpSp>
      <p:sp>
        <p:nvSpPr>
          <p:cNvPr id="60" name="文字方塊 59">
            <a:extLst>
              <a:ext uri="{FF2B5EF4-FFF2-40B4-BE49-F238E27FC236}">
                <a16:creationId xmlns:a16="http://schemas.microsoft.com/office/drawing/2014/main" id="{847D0A70-D30E-774D-AF93-59A80A610CAA}"/>
              </a:ext>
            </a:extLst>
          </p:cNvPr>
          <p:cNvSpPr txBox="1"/>
          <p:nvPr/>
        </p:nvSpPr>
        <p:spPr>
          <a:xfrm>
            <a:off x="686752" y="5253157"/>
            <a:ext cx="34650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latin typeface="+mj-lt"/>
                <a:cs typeface="Arial"/>
              </a:rPr>
              <a:t>Several NAS models support 2.5GbE/10GbE networks. The use of Port </a:t>
            </a:r>
            <a:r>
              <a:rPr lang="en-US" altLang="zh-TW" sz="1200" dirty="0" err="1">
                <a:solidFill>
                  <a:schemeClr val="bg1"/>
                </a:solidFill>
                <a:latin typeface="+mj-lt"/>
                <a:cs typeface="Arial"/>
              </a:rPr>
              <a:t>Trunking</a:t>
            </a:r>
            <a:r>
              <a:rPr lang="en-US" altLang="zh-TW" sz="1200" dirty="0">
                <a:solidFill>
                  <a:schemeClr val="bg1"/>
                </a:solidFill>
                <a:latin typeface="+mj-lt"/>
                <a:cs typeface="Arial"/>
              </a:rPr>
              <a:t> Network Aggregation brings the advantage of bandwidth consolidation.</a:t>
            </a:r>
            <a:endParaRPr lang="zh-TW" altLang="en-US" sz="1200" dirty="0">
              <a:solidFill>
                <a:schemeClr val="bg1"/>
              </a:solidFill>
              <a:latin typeface="+mj-lt"/>
              <a:ea typeface="微軟正黑體"/>
              <a:cs typeface="Arial"/>
            </a:endParaRPr>
          </a:p>
        </p:txBody>
      </p:sp>
      <p:sp>
        <p:nvSpPr>
          <p:cNvPr id="61" name="文字方塊 60"/>
          <p:cNvSpPr txBox="1"/>
          <p:nvPr/>
        </p:nvSpPr>
        <p:spPr>
          <a:xfrm>
            <a:off x="5210100" y="6258623"/>
            <a:ext cx="4618748" cy="276999"/>
          </a:xfrm>
          <a:prstGeom prst="rect">
            <a:avLst/>
          </a:prstGeom>
          <a:noFill/>
        </p:spPr>
        <p:txBody>
          <a:bodyPr wrap="square" rtlCol="0">
            <a:spAutoFit/>
          </a:bodyPr>
          <a:lstStyle/>
          <a:p>
            <a:pPr algn="ctr"/>
            <a:r>
              <a:rPr lang="en-US" altLang="zh-TW" sz="1200" b="1" dirty="0">
                <a:solidFill>
                  <a:schemeClr val="bg1"/>
                </a:solidFill>
                <a:latin typeface="+mj-lt"/>
              </a:rPr>
              <a:t>QNAP NAS + QXG</a:t>
            </a:r>
            <a:r>
              <a:rPr lang="zh-TW" altLang="en-US" sz="1200" b="1" dirty="0">
                <a:solidFill>
                  <a:schemeClr val="bg1"/>
                </a:solidFill>
                <a:latin typeface="+mj-lt"/>
              </a:rPr>
              <a:t> </a:t>
            </a:r>
            <a:r>
              <a:rPr lang="en-US" altLang="zh-TW" sz="1200" b="1" dirty="0">
                <a:solidFill>
                  <a:schemeClr val="bg1"/>
                </a:solidFill>
                <a:latin typeface="+mj-lt"/>
              </a:rPr>
              <a:t>Series</a:t>
            </a:r>
            <a:r>
              <a:rPr lang="zh-TW" altLang="en-US" sz="1200" b="1" dirty="0">
                <a:solidFill>
                  <a:schemeClr val="bg1"/>
                </a:solidFill>
                <a:latin typeface="+mj-lt"/>
              </a:rPr>
              <a:t> </a:t>
            </a:r>
            <a:r>
              <a:rPr lang="en-US" altLang="zh-TW" sz="1200" b="1" dirty="0">
                <a:solidFill>
                  <a:schemeClr val="bg1"/>
                </a:solidFill>
                <a:latin typeface="+mj-lt"/>
              </a:rPr>
              <a:t>Multi-Gig</a:t>
            </a:r>
            <a:r>
              <a:rPr lang="zh-TW" altLang="en-US" sz="1200" b="1" dirty="0">
                <a:solidFill>
                  <a:schemeClr val="bg1"/>
                </a:solidFill>
                <a:latin typeface="+mj-lt"/>
              </a:rPr>
              <a:t> </a:t>
            </a:r>
            <a:r>
              <a:rPr lang="en-US" altLang="zh-TW" sz="1200" b="1" dirty="0">
                <a:solidFill>
                  <a:schemeClr val="bg1"/>
                </a:solidFill>
                <a:latin typeface="+mj-lt"/>
              </a:rPr>
              <a:t>Network Expansion Card</a:t>
            </a:r>
            <a:endParaRPr lang="zh-TW" altLang="en-US" sz="1200" b="1" dirty="0">
              <a:solidFill>
                <a:schemeClr val="bg1"/>
              </a:solidFill>
              <a:latin typeface="+mj-lt"/>
            </a:endParaRPr>
          </a:p>
        </p:txBody>
      </p:sp>
      <p:sp>
        <p:nvSpPr>
          <p:cNvPr id="62" name="文字方塊 61"/>
          <p:cNvSpPr txBox="1"/>
          <p:nvPr/>
        </p:nvSpPr>
        <p:spPr>
          <a:xfrm>
            <a:off x="10184312" y="4530665"/>
            <a:ext cx="1107270" cy="307777"/>
          </a:xfrm>
          <a:prstGeom prst="rect">
            <a:avLst/>
          </a:prstGeom>
          <a:noFill/>
        </p:spPr>
        <p:txBody>
          <a:bodyPr wrap="square" rtlCol="0">
            <a:spAutoFit/>
          </a:bodyPr>
          <a:lstStyle/>
          <a:p>
            <a:pPr algn="ctr"/>
            <a:r>
              <a:rPr lang="en-US" altLang="zh-TW" sz="1400" b="1" dirty="0">
                <a:solidFill>
                  <a:schemeClr val="bg1"/>
                </a:solidFill>
                <a:latin typeface="+mj-lt"/>
              </a:rPr>
              <a:t>Laptop</a:t>
            </a:r>
            <a:endParaRPr lang="zh-TW" altLang="en-US" sz="1400" b="1" dirty="0">
              <a:solidFill>
                <a:schemeClr val="bg1"/>
              </a:solidFill>
              <a:latin typeface="+mj-lt"/>
            </a:endParaRPr>
          </a:p>
        </p:txBody>
      </p:sp>
      <p:sp>
        <p:nvSpPr>
          <p:cNvPr id="63" name="文字方塊 62">
            <a:extLst>
              <a:ext uri="{FF2B5EF4-FFF2-40B4-BE49-F238E27FC236}">
                <a16:creationId xmlns:a16="http://schemas.microsoft.com/office/drawing/2014/main" id="{847D0A70-D30E-774D-AF93-59A80A610CAA}"/>
              </a:ext>
            </a:extLst>
          </p:cNvPr>
          <p:cNvSpPr txBox="1"/>
          <p:nvPr/>
        </p:nvSpPr>
        <p:spPr>
          <a:xfrm>
            <a:off x="8697490" y="5276673"/>
            <a:ext cx="29425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defRPr sz="1200">
                <a:solidFill>
                  <a:schemeClr val="bg1"/>
                </a:solidFill>
                <a:latin typeface="微軟正黑體"/>
                <a:ea typeface="微軟正黑體"/>
                <a:cs typeface="Arial"/>
              </a:defRPr>
            </a:lvl1pPr>
          </a:lstStyle>
          <a:p>
            <a:r>
              <a:rPr lang="en-US" altLang="zh-TW" dirty="0">
                <a:latin typeface="+mj-lt"/>
              </a:rPr>
              <a:t>Laptop can also be paired with a QNAP network adapter to expand 10GbE through the Thunderbolt port, making it easy to boost network speeds.</a:t>
            </a:r>
            <a:endParaRPr lang="zh-TW" altLang="en-US" dirty="0">
              <a:latin typeface="+mj-lt"/>
            </a:endParaRPr>
          </a:p>
        </p:txBody>
      </p:sp>
      <p:sp>
        <p:nvSpPr>
          <p:cNvPr id="65" name="文字方塊 64">
            <a:extLst>
              <a:ext uri="{FF2B5EF4-FFF2-40B4-BE49-F238E27FC236}">
                <a16:creationId xmlns:a16="http://schemas.microsoft.com/office/drawing/2014/main" id="{847D0A70-D30E-774D-AF93-59A80A610CAA}"/>
              </a:ext>
            </a:extLst>
          </p:cNvPr>
          <p:cNvSpPr txBox="1"/>
          <p:nvPr/>
        </p:nvSpPr>
        <p:spPr>
          <a:xfrm>
            <a:off x="151117" y="4023336"/>
            <a:ext cx="42829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latin typeface="+mj-lt"/>
                <a:cs typeface="Arial"/>
              </a:rPr>
              <a:t>Pair with the QHora-301W to create a high-speed hybrid network configuration that supports high-speed Wi-Fi 6 wireless transmission and 10GbE wired networking, as well as enterprise-grade SD-WAN VPN networking capabilities.</a:t>
            </a:r>
            <a:endParaRPr lang="zh-TW" altLang="en-US" sz="1200" dirty="0">
              <a:solidFill>
                <a:schemeClr val="bg1"/>
              </a:solidFill>
              <a:latin typeface="+mj-lt"/>
              <a:ea typeface="微軟正黑體"/>
              <a:cs typeface="Arial"/>
            </a:endParaRPr>
          </a:p>
        </p:txBody>
      </p:sp>
      <p:sp>
        <p:nvSpPr>
          <p:cNvPr id="67" name="文字方塊 66">
            <a:extLst>
              <a:ext uri="{FF2B5EF4-FFF2-40B4-BE49-F238E27FC236}">
                <a16:creationId xmlns:a16="http://schemas.microsoft.com/office/drawing/2014/main" id="{847D0A70-D30E-774D-AF93-59A80A610CAA}"/>
              </a:ext>
            </a:extLst>
          </p:cNvPr>
          <p:cNvSpPr txBox="1"/>
          <p:nvPr/>
        </p:nvSpPr>
        <p:spPr>
          <a:xfrm>
            <a:off x="8366115" y="2188154"/>
            <a:ext cx="29254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latin typeface="+mj-lt"/>
                <a:cs typeface="Arial"/>
              </a:rPr>
              <a:t>PC and server with </a:t>
            </a:r>
            <a:r>
              <a:rPr lang="en-US" altLang="zh-TW" sz="1200" dirty="0" err="1">
                <a:solidFill>
                  <a:schemeClr val="bg1"/>
                </a:solidFill>
                <a:latin typeface="+mj-lt"/>
                <a:cs typeface="Arial"/>
              </a:rPr>
              <a:t>PCIe</a:t>
            </a:r>
            <a:r>
              <a:rPr lang="en-US" altLang="zh-TW" sz="1200" dirty="0">
                <a:solidFill>
                  <a:schemeClr val="bg1"/>
                </a:solidFill>
                <a:latin typeface="+mj-lt"/>
                <a:cs typeface="Arial"/>
              </a:rPr>
              <a:t> slots can install QNAP network expansion cards supporting 10G/5G/2.5G/1G/100M Multi-Gig for simplicity and flexibility.</a:t>
            </a:r>
            <a:endParaRPr lang="zh-TW" altLang="en-US" sz="1200" dirty="0">
              <a:solidFill>
                <a:schemeClr val="bg1"/>
              </a:solidFill>
              <a:latin typeface="+mj-lt"/>
              <a:ea typeface="微軟正黑體"/>
              <a:cs typeface="Arial"/>
            </a:endParaRPr>
          </a:p>
        </p:txBody>
      </p:sp>
      <p:sp>
        <p:nvSpPr>
          <p:cNvPr id="68" name="文字方塊 67"/>
          <p:cNvSpPr txBox="1"/>
          <p:nvPr/>
        </p:nvSpPr>
        <p:spPr>
          <a:xfrm>
            <a:off x="8366115" y="1795515"/>
            <a:ext cx="2542046" cy="646331"/>
          </a:xfrm>
          <a:prstGeom prst="rect">
            <a:avLst/>
          </a:prstGeom>
          <a:noFill/>
        </p:spPr>
        <p:txBody>
          <a:bodyPr wrap="square" rtlCol="0">
            <a:spAutoFit/>
          </a:bodyPr>
          <a:lstStyle/>
          <a:p>
            <a:r>
              <a:rPr lang="en-US" altLang="zh-TW" sz="1200" b="1" dirty="0">
                <a:solidFill>
                  <a:schemeClr val="bg1"/>
                </a:solidFill>
                <a:latin typeface="+mj-lt"/>
              </a:rPr>
              <a:t>PC + QXG</a:t>
            </a:r>
            <a:r>
              <a:rPr lang="zh-TW" altLang="en-US" sz="1200" b="1" dirty="0">
                <a:solidFill>
                  <a:schemeClr val="bg1"/>
                </a:solidFill>
                <a:latin typeface="+mj-lt"/>
              </a:rPr>
              <a:t> </a:t>
            </a:r>
            <a:r>
              <a:rPr lang="en-US" altLang="zh-TW" sz="1200" b="1" dirty="0">
                <a:solidFill>
                  <a:schemeClr val="bg1"/>
                </a:solidFill>
                <a:latin typeface="+mj-lt"/>
              </a:rPr>
              <a:t>Series</a:t>
            </a:r>
            <a:r>
              <a:rPr lang="zh-TW" altLang="en-US" sz="1200" b="1" dirty="0">
                <a:solidFill>
                  <a:schemeClr val="bg1"/>
                </a:solidFill>
                <a:latin typeface="+mj-lt"/>
              </a:rPr>
              <a:t> </a:t>
            </a:r>
            <a:r>
              <a:rPr lang="en-US" altLang="zh-TW" sz="1200" b="1" dirty="0">
                <a:solidFill>
                  <a:schemeClr val="bg1"/>
                </a:solidFill>
                <a:latin typeface="+mj-lt"/>
              </a:rPr>
              <a:t>Multi-Gig</a:t>
            </a:r>
            <a:r>
              <a:rPr lang="zh-TW" altLang="en-US" sz="1200" b="1" dirty="0">
                <a:solidFill>
                  <a:schemeClr val="bg1"/>
                </a:solidFill>
                <a:latin typeface="+mj-lt"/>
              </a:rPr>
              <a:t> </a:t>
            </a:r>
            <a:r>
              <a:rPr lang="en-US" altLang="zh-TW" sz="1200" b="1" dirty="0">
                <a:solidFill>
                  <a:schemeClr val="bg1"/>
                </a:solidFill>
                <a:latin typeface="+mj-lt"/>
              </a:rPr>
              <a:t>Network Expansion Card</a:t>
            </a:r>
            <a:endParaRPr lang="zh-TW" altLang="en-US" sz="1200" b="1" dirty="0">
              <a:solidFill>
                <a:schemeClr val="bg1"/>
              </a:solidFill>
              <a:latin typeface="+mj-lt"/>
            </a:endParaRPr>
          </a:p>
          <a:p>
            <a:endParaRPr lang="zh-TW" altLang="en-US" sz="1200" b="1" dirty="0">
              <a:solidFill>
                <a:schemeClr val="bg1"/>
              </a:solidFill>
              <a:latin typeface="+mj-lt"/>
            </a:endParaRPr>
          </a:p>
        </p:txBody>
      </p:sp>
      <p:sp>
        <p:nvSpPr>
          <p:cNvPr id="69" name="文字方塊 68"/>
          <p:cNvSpPr txBox="1"/>
          <p:nvPr/>
        </p:nvSpPr>
        <p:spPr>
          <a:xfrm>
            <a:off x="8005578" y="3213218"/>
            <a:ext cx="833560" cy="307777"/>
          </a:xfrm>
          <a:prstGeom prst="rect">
            <a:avLst/>
          </a:prstGeom>
          <a:noFill/>
        </p:spPr>
        <p:txBody>
          <a:bodyPr wrap="square" rtlCol="0">
            <a:spAutoFit/>
          </a:bodyPr>
          <a:lstStyle/>
          <a:p>
            <a:pPr algn="ctr"/>
            <a:r>
              <a:rPr lang="en-US" altLang="zh-TW" sz="1400" b="1">
                <a:solidFill>
                  <a:schemeClr val="bg1"/>
                </a:solidFill>
                <a:latin typeface="+mj-lt"/>
              </a:rPr>
              <a:t>10GbE</a:t>
            </a:r>
            <a:endParaRPr lang="zh-TW" altLang="en-US" sz="1400" b="1">
              <a:solidFill>
                <a:schemeClr val="bg1"/>
              </a:solidFill>
              <a:latin typeface="+mj-lt"/>
            </a:endParaRPr>
          </a:p>
        </p:txBody>
      </p:sp>
      <p:sp>
        <p:nvSpPr>
          <p:cNvPr id="72" name="文字方塊 71"/>
          <p:cNvSpPr txBox="1"/>
          <p:nvPr/>
        </p:nvSpPr>
        <p:spPr>
          <a:xfrm>
            <a:off x="4137422" y="3199889"/>
            <a:ext cx="1179477" cy="307777"/>
          </a:xfrm>
          <a:prstGeom prst="rect">
            <a:avLst/>
          </a:prstGeom>
          <a:noFill/>
        </p:spPr>
        <p:txBody>
          <a:bodyPr wrap="square" rtlCol="0">
            <a:spAutoFit/>
          </a:bodyPr>
          <a:lstStyle/>
          <a:p>
            <a:pPr algn="ctr"/>
            <a:r>
              <a:rPr lang="en-US" altLang="zh-TW" sz="1400" b="1">
                <a:solidFill>
                  <a:schemeClr val="bg1"/>
                </a:solidFill>
                <a:latin typeface="+mj-lt"/>
              </a:rPr>
              <a:t>10/2.5GbE</a:t>
            </a:r>
            <a:endParaRPr lang="zh-TW" altLang="en-US" sz="1400" b="1">
              <a:solidFill>
                <a:schemeClr val="bg1"/>
              </a:solidFill>
              <a:latin typeface="+mj-lt"/>
            </a:endParaRPr>
          </a:p>
        </p:txBody>
      </p:sp>
      <p:sp>
        <p:nvSpPr>
          <p:cNvPr id="73" name="文字方塊 72"/>
          <p:cNvSpPr txBox="1"/>
          <p:nvPr/>
        </p:nvSpPr>
        <p:spPr>
          <a:xfrm>
            <a:off x="2328360" y="3013761"/>
            <a:ext cx="2424578" cy="276999"/>
          </a:xfrm>
          <a:prstGeom prst="rect">
            <a:avLst/>
          </a:prstGeom>
          <a:noFill/>
        </p:spPr>
        <p:txBody>
          <a:bodyPr wrap="square" rtlCol="0">
            <a:spAutoFit/>
          </a:bodyPr>
          <a:lstStyle/>
          <a:p>
            <a:pPr algn="ctr"/>
            <a:r>
              <a:rPr lang="en-US" altLang="zh-TW" sz="1200" b="1" dirty="0">
                <a:solidFill>
                  <a:schemeClr val="bg1"/>
                </a:solidFill>
                <a:latin typeface="+mj-lt"/>
              </a:rPr>
              <a:t>Wireless access point</a:t>
            </a:r>
            <a:r>
              <a:rPr lang="zh-TW" altLang="en-US" sz="1200" b="1" dirty="0">
                <a:solidFill>
                  <a:schemeClr val="bg1"/>
                </a:solidFill>
                <a:latin typeface="+mj-lt"/>
              </a:rPr>
              <a:t> </a:t>
            </a:r>
            <a:r>
              <a:rPr lang="en-US" altLang="zh-TW" sz="1200" b="1" dirty="0">
                <a:solidFill>
                  <a:schemeClr val="bg1"/>
                </a:solidFill>
                <a:latin typeface="+mj-lt"/>
              </a:rPr>
              <a:t>(Wi-Fi 6)</a:t>
            </a:r>
            <a:endParaRPr lang="zh-TW" altLang="en-US" sz="1200" b="1" dirty="0">
              <a:solidFill>
                <a:schemeClr val="bg1"/>
              </a:solidFill>
              <a:latin typeface="+mj-lt"/>
            </a:endParaRPr>
          </a:p>
        </p:txBody>
      </p:sp>
      <p:sp>
        <p:nvSpPr>
          <p:cNvPr id="3" name="標題 2">
            <a:extLst>
              <a:ext uri="{FF2B5EF4-FFF2-40B4-BE49-F238E27FC236}">
                <a16:creationId xmlns:a16="http://schemas.microsoft.com/office/drawing/2014/main" id="{43E4510C-CF43-1202-3205-405B77D4D708}"/>
              </a:ext>
            </a:extLst>
          </p:cNvPr>
          <p:cNvSpPr>
            <a:spLocks noGrp="1"/>
          </p:cNvSpPr>
          <p:nvPr>
            <p:ph type="title"/>
          </p:nvPr>
        </p:nvSpPr>
        <p:spPr/>
        <p:txBody>
          <a:bodyPr>
            <a:normAutofit fontScale="90000"/>
          </a:bodyPr>
          <a:lstStyle/>
          <a:p>
            <a:r>
              <a:rPr lang="en-US" altLang="zh-TW" dirty="0"/>
              <a:t>Comprehensively Upgrade your Network, Storage and Computer Equipment to Enhance Team Productivity</a:t>
            </a:r>
            <a:endParaRPr lang="zh-TW" altLang="en-US" dirty="0"/>
          </a:p>
        </p:txBody>
      </p:sp>
      <p:pic>
        <p:nvPicPr>
          <p:cNvPr id="5" name="Shape 486">
            <a:extLst>
              <a:ext uri="{FF2B5EF4-FFF2-40B4-BE49-F238E27FC236}">
                <a16:creationId xmlns:a16="http://schemas.microsoft.com/office/drawing/2014/main" id="{FAC8033B-D0DD-D805-3C71-6BCC904FE187}"/>
              </a:ext>
            </a:extLst>
          </p:cNvPr>
          <p:cNvPicPr preferRelativeResize="0"/>
          <p:nvPr/>
        </p:nvPicPr>
        <p:blipFill>
          <a:blip r:embed="rId7" cstate="print">
            <a:extLst>
              <a:ext uri="{28A0092B-C50C-407E-A947-70E740481C1C}">
                <a14:useLocalDpi xmlns:a14="http://schemas.microsoft.com/office/drawing/2010/main" val="0"/>
              </a:ext>
            </a:extLst>
          </a:blip>
          <a:srcRect/>
          <a:stretch/>
        </p:blipFill>
        <p:spPr>
          <a:xfrm>
            <a:off x="294628" y="2796463"/>
            <a:ext cx="1880292" cy="1264823"/>
          </a:xfrm>
          <a:prstGeom prst="rect">
            <a:avLst/>
          </a:prstGeom>
          <a:noFill/>
          <a:ln>
            <a:noFill/>
          </a:ln>
        </p:spPr>
      </p:pic>
      <p:pic>
        <p:nvPicPr>
          <p:cNvPr id="28" name="圖片 27" descr="一張含有 電子產品, 電腦, 筆記型電腦, 小筆記型電腦 的圖片&#10;&#10;自動產生的描述">
            <a:extLst>
              <a:ext uri="{FF2B5EF4-FFF2-40B4-BE49-F238E27FC236}">
                <a16:creationId xmlns:a16="http://schemas.microsoft.com/office/drawing/2014/main" id="{05DC460B-F011-46D4-32BB-198E7E000C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8586" y="4079734"/>
            <a:ext cx="1475740" cy="1215370"/>
          </a:xfrm>
          <a:prstGeom prst="rect">
            <a:avLst/>
          </a:prstGeom>
        </p:spPr>
      </p:pic>
      <p:pic>
        <p:nvPicPr>
          <p:cNvPr id="32" name="圖形 31">
            <a:extLst>
              <a:ext uri="{FF2B5EF4-FFF2-40B4-BE49-F238E27FC236}">
                <a16:creationId xmlns:a16="http://schemas.microsoft.com/office/drawing/2014/main" id="{0434B63C-FA90-829C-58F9-243E6EA21F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2808" y="1755579"/>
            <a:ext cx="1165704" cy="1168997"/>
          </a:xfrm>
          <a:prstGeom prst="rect">
            <a:avLst/>
          </a:prstGeom>
        </p:spPr>
      </p:pic>
      <p:pic>
        <p:nvPicPr>
          <p:cNvPr id="33" name="Picture 2" descr=" ">
            <a:extLst>
              <a:ext uri="{FF2B5EF4-FFF2-40B4-BE49-F238E27FC236}">
                <a16:creationId xmlns:a16="http://schemas.microsoft.com/office/drawing/2014/main" id="{6C0C4D83-7E17-0F90-4375-26C496A27B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8439" y="1771313"/>
            <a:ext cx="1156422" cy="722764"/>
          </a:xfrm>
          <a:prstGeom prst="rect">
            <a:avLst/>
          </a:prstGeom>
          <a:noFill/>
          <a:extLst>
            <a:ext uri="{909E8E84-426E-40DD-AFC4-6F175D3DCCD1}">
              <a14:hiddenFill xmlns:a14="http://schemas.microsoft.com/office/drawing/2010/main">
                <a:solidFill>
                  <a:srgbClr val="FFFFFF"/>
                </a:solidFill>
              </a14:hiddenFill>
            </a:ext>
          </a:extLst>
        </p:spPr>
      </p:pic>
      <p:sp>
        <p:nvSpPr>
          <p:cNvPr id="34" name="Shape 501">
            <a:extLst>
              <a:ext uri="{FF2B5EF4-FFF2-40B4-BE49-F238E27FC236}">
                <a16:creationId xmlns:a16="http://schemas.microsoft.com/office/drawing/2014/main" id="{5C1693F6-35B6-7EA2-3592-0912C43DB5C0}"/>
              </a:ext>
            </a:extLst>
          </p:cNvPr>
          <p:cNvSpPr txBox="1"/>
          <p:nvPr/>
        </p:nvSpPr>
        <p:spPr>
          <a:xfrm>
            <a:off x="6701993" y="2706659"/>
            <a:ext cx="1692218" cy="363862"/>
          </a:xfrm>
          <a:prstGeom prst="rect">
            <a:avLst/>
          </a:prstGeom>
          <a:noFill/>
          <a:ln>
            <a:noFill/>
          </a:ln>
        </p:spPr>
        <p:txBody>
          <a:bodyPr spcFirstLastPara="1" wrap="square" lIns="91425" tIns="91425" rIns="91425" bIns="91425" anchor="t" anchorCtr="0">
            <a:noAutofit/>
          </a:bodyPr>
          <a:lstStyle/>
          <a:p>
            <a:pPr algn="ctr"/>
            <a:r>
              <a:rPr lang="en-GB" sz="1200" b="1">
                <a:solidFill>
                  <a:schemeClr val="bg1"/>
                </a:solidFill>
                <a:latin typeface="+mj-lt"/>
                <a:ea typeface="微軟正黑體"/>
                <a:cs typeface="Arial"/>
              </a:rPr>
              <a:t>PC + QXG-10G2</a:t>
            </a:r>
            <a:r>
              <a:rPr lang="en-US" sz="1200" b="1">
                <a:solidFill>
                  <a:schemeClr val="bg1"/>
                </a:solidFill>
                <a:latin typeface="+mj-lt"/>
                <a:ea typeface="微軟正黑體"/>
                <a:cs typeface="Arial"/>
              </a:rPr>
              <a:t>T</a:t>
            </a:r>
            <a:r>
              <a:rPr lang="en-GB" sz="1200" b="1">
                <a:solidFill>
                  <a:schemeClr val="bg1"/>
                </a:solidFill>
                <a:latin typeface="+mj-lt"/>
                <a:ea typeface="微軟正黑體"/>
                <a:cs typeface="Arial"/>
              </a:rPr>
              <a:t> </a:t>
            </a:r>
            <a:endParaRPr lang="en-GB" sz="1200" b="1">
              <a:solidFill>
                <a:schemeClr val="bg1"/>
              </a:solidFill>
              <a:latin typeface="+mj-lt"/>
              <a:ea typeface="微軟正黑體" panose="020B0604030504040204" pitchFamily="34" charset="-120"/>
              <a:cs typeface="Arial" panose="020B0604020202020204" pitchFamily="34" charset="0"/>
            </a:endParaRPr>
          </a:p>
        </p:txBody>
      </p:sp>
      <p:sp>
        <p:nvSpPr>
          <p:cNvPr id="41" name="矩形 40">
            <a:extLst>
              <a:ext uri="{FF2B5EF4-FFF2-40B4-BE49-F238E27FC236}">
                <a16:creationId xmlns:a16="http://schemas.microsoft.com/office/drawing/2014/main" id="{DB3C6D9A-BB6E-69FB-7522-8189535D1412}"/>
              </a:ext>
            </a:extLst>
          </p:cNvPr>
          <p:cNvSpPr/>
          <p:nvPr/>
        </p:nvSpPr>
        <p:spPr>
          <a:xfrm>
            <a:off x="4950711" y="4112754"/>
            <a:ext cx="1338390" cy="2619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latin typeface="+mj-lt"/>
              </a:rPr>
              <a:t>10/5/2.5GbE</a:t>
            </a:r>
          </a:p>
        </p:txBody>
      </p:sp>
      <p:sp>
        <p:nvSpPr>
          <p:cNvPr id="42" name="矩形: 圓角化同側角落 41">
            <a:extLst>
              <a:ext uri="{FF2B5EF4-FFF2-40B4-BE49-F238E27FC236}">
                <a16:creationId xmlns:a16="http://schemas.microsoft.com/office/drawing/2014/main" id="{665C69D6-255B-1162-53D6-F31EE7DA6D43}"/>
              </a:ext>
            </a:extLst>
          </p:cNvPr>
          <p:cNvSpPr/>
          <p:nvPr/>
        </p:nvSpPr>
        <p:spPr>
          <a:xfrm rot="16200000">
            <a:off x="1911020" y="3985721"/>
            <a:ext cx="907564" cy="3356099"/>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pic>
        <p:nvPicPr>
          <p:cNvPr id="11" name="Picture 2" descr="QSW-3216R-8S8T | Hardware Specs | QNAP (UK)"/>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9486" b="29225"/>
          <a:stretch/>
        </p:blipFill>
        <p:spPr bwMode="auto">
          <a:xfrm>
            <a:off x="5349334" y="3189917"/>
            <a:ext cx="2718865" cy="701616"/>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descr="一張含有 電子產品, 冷氣機, 設計 的圖片&#10;&#10;自動產生的描述">
            <a:extLst>
              <a:ext uri="{FF2B5EF4-FFF2-40B4-BE49-F238E27FC236}">
                <a16:creationId xmlns:a16="http://schemas.microsoft.com/office/drawing/2014/main" id="{CF5CDCEE-B9F6-3FBC-1F27-886B5C0BF765}"/>
              </a:ext>
            </a:extLst>
          </p:cNvPr>
          <p:cNvPicPr>
            <a:picLocks noChangeAspect="1"/>
          </p:cNvPicPr>
          <p:nvPr/>
        </p:nvPicPr>
        <p:blipFill rotWithShape="1">
          <a:blip r:embed="rId13"/>
          <a:srcRect l="4074" t="33333" r="6667" b="33796"/>
          <a:stretch/>
        </p:blipFill>
        <p:spPr>
          <a:xfrm>
            <a:off x="2123244" y="3202018"/>
            <a:ext cx="2090132" cy="615767"/>
          </a:xfrm>
          <a:prstGeom prst="rect">
            <a:avLst/>
          </a:prstGeom>
        </p:spPr>
      </p:pic>
      <p:grpSp>
        <p:nvGrpSpPr>
          <p:cNvPr id="43" name="群組 42"/>
          <p:cNvGrpSpPr/>
          <p:nvPr/>
        </p:nvGrpSpPr>
        <p:grpSpPr>
          <a:xfrm>
            <a:off x="8756174" y="3072536"/>
            <a:ext cx="2990570" cy="722858"/>
            <a:chOff x="7668061" y="3356408"/>
            <a:chExt cx="2990570" cy="722858"/>
          </a:xfrm>
        </p:grpSpPr>
        <p:grpSp>
          <p:nvGrpSpPr>
            <p:cNvPr id="4" name="群組 3"/>
            <p:cNvGrpSpPr/>
            <p:nvPr/>
          </p:nvGrpSpPr>
          <p:grpSpPr>
            <a:xfrm>
              <a:off x="7668061" y="3356408"/>
              <a:ext cx="1932686" cy="722858"/>
              <a:chOff x="7797018" y="3355289"/>
              <a:chExt cx="1932686" cy="722858"/>
            </a:xfrm>
          </p:grpSpPr>
          <p:pic>
            <p:nvPicPr>
              <p:cNvPr id="13" name="Picture 2" descr="QNA-T310G1S | Hardware Specs | QNAP (AU)"/>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89422" y="3365471"/>
                <a:ext cx="1140282" cy="7126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QNA-T310G1T | Especificações de hardware | QNA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97018" y="3355289"/>
                <a:ext cx="1140282" cy="71267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文字方塊 14">
              <a:extLst>
                <a:ext uri="{FF2B5EF4-FFF2-40B4-BE49-F238E27FC236}">
                  <a16:creationId xmlns:a16="http://schemas.microsoft.com/office/drawing/2014/main" id="{FFA06908-63AD-B07C-A1F2-4B08CBFC2467}"/>
                </a:ext>
              </a:extLst>
            </p:cNvPr>
            <p:cNvSpPr txBox="1"/>
            <p:nvPr/>
          </p:nvSpPr>
          <p:spPr>
            <a:xfrm>
              <a:off x="9393664" y="3468490"/>
              <a:ext cx="1264967" cy="461665"/>
            </a:xfrm>
            <a:prstGeom prst="rect">
              <a:avLst/>
            </a:prstGeom>
            <a:noFill/>
          </p:spPr>
          <p:txBody>
            <a:bodyPr wrap="square" lIns="91440" tIns="45720" rIns="91440" bIns="45720" rtlCol="0" anchor="t">
              <a:spAutoFit/>
            </a:bodyPr>
            <a:lstStyle/>
            <a:p>
              <a:pPr algn="ctr"/>
              <a:r>
                <a:rPr lang="en-US" altLang="zh-TW" sz="1200" b="1">
                  <a:solidFill>
                    <a:schemeClr val="bg1"/>
                  </a:solidFill>
                  <a:latin typeface="+mj-lt"/>
                  <a:ea typeface="新細明體"/>
                </a:rPr>
                <a:t>QNA-T310T1S</a:t>
              </a:r>
            </a:p>
            <a:p>
              <a:pPr algn="ctr"/>
              <a:r>
                <a:rPr lang="en-US" altLang="zh-TW" sz="1200" b="1">
                  <a:solidFill>
                    <a:schemeClr val="bg1"/>
                  </a:solidFill>
                  <a:latin typeface="+mj-lt"/>
                  <a:ea typeface="新細明體"/>
                  <a:cs typeface="Calibri"/>
                </a:rPr>
                <a:t>QNA-T310G1T</a:t>
              </a:r>
              <a:endParaRPr lang="zh-TW" altLang="en-US" sz="1200" b="1">
                <a:solidFill>
                  <a:schemeClr val="bg1"/>
                </a:solidFill>
                <a:latin typeface="+mj-lt"/>
                <a:ea typeface="新細明體"/>
                <a:cs typeface="Calibri"/>
              </a:endParaRPr>
            </a:p>
          </p:txBody>
        </p:sp>
      </p:grpSp>
      <p:sp>
        <p:nvSpPr>
          <p:cNvPr id="47" name="矩形: 圓角化同側角落 46">
            <a:extLst>
              <a:ext uri="{FF2B5EF4-FFF2-40B4-BE49-F238E27FC236}">
                <a16:creationId xmlns:a16="http://schemas.microsoft.com/office/drawing/2014/main" id="{40260ADE-F3FC-4B02-DB8F-70C8E9C014BE}"/>
              </a:ext>
            </a:extLst>
          </p:cNvPr>
          <p:cNvSpPr/>
          <p:nvPr/>
        </p:nvSpPr>
        <p:spPr>
          <a:xfrm rot="10800000">
            <a:off x="8697489" y="4867775"/>
            <a:ext cx="2942575" cy="1294729"/>
          </a:xfrm>
          <a:prstGeom prst="round2SameRect">
            <a:avLst>
              <a:gd name="adj1" fmla="val 8590"/>
              <a:gd name="adj2" fmla="val 0"/>
            </a:avLst>
          </a:prstGeom>
          <a:noFill/>
          <a:ln w="19050">
            <a:gradFill flip="none" rotWithShape="1">
              <a:gsLst>
                <a:gs pos="0">
                  <a:srgbClr val="06FAF3">
                    <a:alpha val="0"/>
                  </a:srgbClr>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49" name="矩形 48">
            <a:extLst>
              <a:ext uri="{FF2B5EF4-FFF2-40B4-BE49-F238E27FC236}">
                <a16:creationId xmlns:a16="http://schemas.microsoft.com/office/drawing/2014/main" id="{9C114E7B-D90C-E7B6-EC3B-8912D11CEF8F}"/>
              </a:ext>
            </a:extLst>
          </p:cNvPr>
          <p:cNvSpPr/>
          <p:nvPr/>
        </p:nvSpPr>
        <p:spPr>
          <a:xfrm>
            <a:off x="5170903" y="2749094"/>
            <a:ext cx="1338390" cy="2619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latin typeface="+mj-lt"/>
              </a:rPr>
              <a:t>10/5/2.5GbE</a:t>
            </a:r>
          </a:p>
        </p:txBody>
      </p:sp>
      <p:sp>
        <p:nvSpPr>
          <p:cNvPr id="52" name="文字方塊 51">
            <a:extLst>
              <a:ext uri="{FF2B5EF4-FFF2-40B4-BE49-F238E27FC236}">
                <a16:creationId xmlns:a16="http://schemas.microsoft.com/office/drawing/2014/main" id="{3F156F0B-592E-001C-3603-7E1504661646}"/>
              </a:ext>
            </a:extLst>
          </p:cNvPr>
          <p:cNvSpPr txBox="1"/>
          <p:nvPr/>
        </p:nvSpPr>
        <p:spPr>
          <a:xfrm>
            <a:off x="6520762" y="3868749"/>
            <a:ext cx="1637606" cy="276999"/>
          </a:xfrm>
          <a:prstGeom prst="rect">
            <a:avLst/>
          </a:prstGeom>
          <a:noFill/>
        </p:spPr>
        <p:txBody>
          <a:bodyPr wrap="square" rtlCol="0">
            <a:spAutoFit/>
          </a:bodyPr>
          <a:lstStyle/>
          <a:p>
            <a:pPr algn="ctr"/>
            <a:r>
              <a:rPr lang="en-US" altLang="zh-TW" sz="1200" b="1">
                <a:solidFill>
                  <a:schemeClr val="bg1"/>
                </a:solidFill>
                <a:latin typeface="+mj-lt"/>
              </a:rPr>
              <a:t>QSW-3216R-8S8T</a:t>
            </a:r>
            <a:endParaRPr lang="zh-TW" altLang="en-US" sz="1200" b="1">
              <a:solidFill>
                <a:schemeClr val="bg1"/>
              </a:solidFill>
              <a:latin typeface="+mj-lt"/>
            </a:endParaRPr>
          </a:p>
        </p:txBody>
      </p:sp>
      <p:sp>
        <p:nvSpPr>
          <p:cNvPr id="53" name="文字方塊 52">
            <a:extLst>
              <a:ext uri="{FF2B5EF4-FFF2-40B4-BE49-F238E27FC236}">
                <a16:creationId xmlns:a16="http://schemas.microsoft.com/office/drawing/2014/main" id="{8F738812-E8DE-36E2-F3E4-468A2988362C}"/>
              </a:ext>
            </a:extLst>
          </p:cNvPr>
          <p:cNvSpPr txBox="1"/>
          <p:nvPr/>
        </p:nvSpPr>
        <p:spPr>
          <a:xfrm>
            <a:off x="2111359" y="3747076"/>
            <a:ext cx="2154925" cy="276999"/>
          </a:xfrm>
          <a:prstGeom prst="rect">
            <a:avLst/>
          </a:prstGeom>
          <a:noFill/>
        </p:spPr>
        <p:txBody>
          <a:bodyPr wrap="square">
            <a:spAutoFit/>
          </a:bodyPr>
          <a:lstStyle/>
          <a:p>
            <a:r>
              <a:rPr lang="en-US" altLang="zh-TW" sz="1200" b="1" dirty="0">
                <a:solidFill>
                  <a:schemeClr val="bg1"/>
                </a:solidFill>
                <a:latin typeface="+mj-lt"/>
              </a:rPr>
              <a:t>QHora-301W </a:t>
            </a:r>
            <a:r>
              <a:rPr lang="en-US" altLang="zh-TW" sz="1200" b="1" dirty="0" err="1">
                <a:solidFill>
                  <a:schemeClr val="bg1"/>
                </a:solidFill>
                <a:latin typeface="+mj-lt"/>
              </a:rPr>
              <a:t>WiFi</a:t>
            </a:r>
            <a:r>
              <a:rPr lang="en-US" altLang="zh-TW" sz="1200" b="1" dirty="0">
                <a:solidFill>
                  <a:schemeClr val="bg1"/>
                </a:solidFill>
                <a:latin typeface="+mj-lt"/>
              </a:rPr>
              <a:t> 6 Router</a:t>
            </a:r>
            <a:endParaRPr lang="zh-TW" altLang="en-US" sz="1200" b="1" dirty="0">
              <a:solidFill>
                <a:schemeClr val="bg1"/>
              </a:solidFill>
              <a:latin typeface="+mj-lt"/>
            </a:endParaRPr>
          </a:p>
        </p:txBody>
      </p:sp>
    </p:spTree>
    <p:extLst>
      <p:ext uri="{BB962C8B-B14F-4D97-AF65-F5344CB8AC3E}">
        <p14:creationId xmlns:p14="http://schemas.microsoft.com/office/powerpoint/2010/main" val="301056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矩形: 圓角化同側角落 152">
            <a:extLst>
              <a:ext uri="{FF2B5EF4-FFF2-40B4-BE49-F238E27FC236}">
                <a16:creationId xmlns:a16="http://schemas.microsoft.com/office/drawing/2014/main" id="{7385FB5E-7046-6057-E00A-E51155E3F7A9}"/>
              </a:ext>
            </a:extLst>
          </p:cNvPr>
          <p:cNvSpPr/>
          <p:nvPr/>
        </p:nvSpPr>
        <p:spPr>
          <a:xfrm rot="5400000">
            <a:off x="4946207" y="-146947"/>
            <a:ext cx="2267935" cy="11074006"/>
          </a:xfrm>
          <a:prstGeom prst="round2SameRect">
            <a:avLst>
              <a:gd name="adj1" fmla="val 5684"/>
              <a:gd name="adj2" fmla="val 5684"/>
            </a:avLst>
          </a:prstGeom>
          <a:noFill/>
          <a:ln w="28575">
            <a:gradFill flip="none" rotWithShape="1">
              <a:gsLst>
                <a:gs pos="0">
                  <a:srgbClr val="06FAF3">
                    <a:alpha val="50000"/>
                  </a:srgbClr>
                </a:gs>
                <a:gs pos="53000">
                  <a:srgbClr val="669FF1">
                    <a:alpha val="50000"/>
                  </a:srgbClr>
                </a:gs>
                <a:gs pos="100000">
                  <a:srgbClr val="DE56DC">
                    <a:alpha val="50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152" name="矩形: 圓角化同側角落 151">
            <a:extLst>
              <a:ext uri="{FF2B5EF4-FFF2-40B4-BE49-F238E27FC236}">
                <a16:creationId xmlns:a16="http://schemas.microsoft.com/office/drawing/2014/main" id="{72D59DA3-00EC-F290-F87E-ECFAC6685206}"/>
              </a:ext>
            </a:extLst>
          </p:cNvPr>
          <p:cNvSpPr/>
          <p:nvPr/>
        </p:nvSpPr>
        <p:spPr>
          <a:xfrm rot="5400000">
            <a:off x="5127835" y="-1869332"/>
            <a:ext cx="1909864" cy="8947619"/>
          </a:xfrm>
          <a:prstGeom prst="round2SameRect">
            <a:avLst>
              <a:gd name="adj1" fmla="val 5684"/>
              <a:gd name="adj2" fmla="val 5684"/>
            </a:avLst>
          </a:prstGeom>
          <a:noFill/>
          <a:ln w="28575">
            <a:gradFill flip="none" rotWithShape="1">
              <a:gsLst>
                <a:gs pos="0">
                  <a:srgbClr val="06FAF3">
                    <a:alpha val="50000"/>
                  </a:srgbClr>
                </a:gs>
                <a:gs pos="53000">
                  <a:srgbClr val="669FF1">
                    <a:alpha val="50000"/>
                  </a:srgbClr>
                </a:gs>
                <a:gs pos="100000">
                  <a:srgbClr val="DE56DC">
                    <a:alpha val="5000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142" name="向右箭號 17">
            <a:extLst>
              <a:ext uri="{FF2B5EF4-FFF2-40B4-BE49-F238E27FC236}">
                <a16:creationId xmlns:a16="http://schemas.microsoft.com/office/drawing/2014/main" id="{816FD181-3495-5A22-E4EA-386590BF3331}"/>
              </a:ext>
            </a:extLst>
          </p:cNvPr>
          <p:cNvSpPr/>
          <p:nvPr/>
        </p:nvSpPr>
        <p:spPr>
          <a:xfrm>
            <a:off x="6700095" y="4562126"/>
            <a:ext cx="2597455"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145" name="向右箭號 17">
            <a:extLst>
              <a:ext uri="{FF2B5EF4-FFF2-40B4-BE49-F238E27FC236}">
                <a16:creationId xmlns:a16="http://schemas.microsoft.com/office/drawing/2014/main" id="{5F92E501-B934-405C-81AE-CD981C730622}"/>
              </a:ext>
            </a:extLst>
          </p:cNvPr>
          <p:cNvSpPr/>
          <p:nvPr/>
        </p:nvSpPr>
        <p:spPr>
          <a:xfrm>
            <a:off x="7425044" y="5627283"/>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pic>
        <p:nvPicPr>
          <p:cNvPr id="148" name="圖片 147" descr="一張含有 文字, 硬紙盒, 紫色, 箱子 的圖片&#10;&#10;自動產生的描述">
            <a:extLst>
              <a:ext uri="{FF2B5EF4-FFF2-40B4-BE49-F238E27FC236}">
                <a16:creationId xmlns:a16="http://schemas.microsoft.com/office/drawing/2014/main" id="{151DBF17-2667-22FF-9D88-801F4C2DA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9858" y="4128102"/>
            <a:ext cx="795686" cy="1171767"/>
          </a:xfrm>
          <a:prstGeom prst="rect">
            <a:avLst/>
          </a:prstGeom>
        </p:spPr>
      </p:pic>
      <p:pic>
        <p:nvPicPr>
          <p:cNvPr id="149" name="圖片 148" descr="一張含有 文字, 硬紙盒, 紫色, 箱子 的圖片&#10;&#10;自動產生的描述">
            <a:extLst>
              <a:ext uri="{FF2B5EF4-FFF2-40B4-BE49-F238E27FC236}">
                <a16:creationId xmlns:a16="http://schemas.microsoft.com/office/drawing/2014/main" id="{80E5EE4D-C276-AAD1-F600-4213BFD12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9858" y="5531903"/>
            <a:ext cx="795686" cy="1171767"/>
          </a:xfrm>
          <a:prstGeom prst="rect">
            <a:avLst/>
          </a:prstGeom>
        </p:spPr>
      </p:pic>
      <p:sp>
        <p:nvSpPr>
          <p:cNvPr id="131" name="向右箭號 17">
            <a:extLst>
              <a:ext uri="{FF2B5EF4-FFF2-40B4-BE49-F238E27FC236}">
                <a16:creationId xmlns:a16="http://schemas.microsoft.com/office/drawing/2014/main" id="{0B83C1B9-673D-CF0E-9A1B-3030D035F833}"/>
              </a:ext>
            </a:extLst>
          </p:cNvPr>
          <p:cNvSpPr/>
          <p:nvPr/>
        </p:nvSpPr>
        <p:spPr>
          <a:xfrm>
            <a:off x="6478345" y="1927661"/>
            <a:ext cx="2597455"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132" name="文字方塊 131">
            <a:extLst>
              <a:ext uri="{FF2B5EF4-FFF2-40B4-BE49-F238E27FC236}">
                <a16:creationId xmlns:a16="http://schemas.microsoft.com/office/drawing/2014/main" id="{221CF016-79A6-9954-9015-ABA0F0D872C9}"/>
              </a:ext>
            </a:extLst>
          </p:cNvPr>
          <p:cNvSpPr txBox="1"/>
          <p:nvPr/>
        </p:nvSpPr>
        <p:spPr>
          <a:xfrm>
            <a:off x="7650343" y="2065996"/>
            <a:ext cx="1074458" cy="369332"/>
          </a:xfrm>
          <a:prstGeom prst="rect">
            <a:avLst/>
          </a:prstGeom>
          <a:noFill/>
        </p:spPr>
        <p:txBody>
          <a:bodyPr wrap="square" rtlCol="0">
            <a:spAutoFit/>
          </a:bodyPr>
          <a:lstStyle/>
          <a:p>
            <a:pPr algn="ctr"/>
            <a:r>
              <a:rPr lang="en-US" altLang="zh-TW" b="1">
                <a:latin typeface="+mj-lt"/>
              </a:rPr>
              <a:t>CAT 5e</a:t>
            </a:r>
            <a:endParaRPr lang="zh-TW" altLang="en-US" b="1">
              <a:latin typeface="+mj-lt"/>
            </a:endParaRPr>
          </a:p>
        </p:txBody>
      </p:sp>
      <p:sp>
        <p:nvSpPr>
          <p:cNvPr id="133" name="TextBox 13">
            <a:extLst>
              <a:ext uri="{FF2B5EF4-FFF2-40B4-BE49-F238E27FC236}">
                <a16:creationId xmlns:a16="http://schemas.microsoft.com/office/drawing/2014/main" id="{4C9A70C8-8D3F-E9A6-DF98-106511E81EA9}"/>
              </a:ext>
            </a:extLst>
          </p:cNvPr>
          <p:cNvSpPr txBox="1"/>
          <p:nvPr/>
        </p:nvSpPr>
        <p:spPr>
          <a:xfrm>
            <a:off x="7772930" y="1729141"/>
            <a:ext cx="818304" cy="338554"/>
          </a:xfrm>
          <a:prstGeom prst="rect">
            <a:avLst/>
          </a:prstGeom>
          <a:noFill/>
        </p:spPr>
        <p:txBody>
          <a:bodyPr wrap="square" rtlCol="0">
            <a:spAutoFit/>
          </a:bodyPr>
          <a:lstStyle/>
          <a:p>
            <a:pPr algn="ctr"/>
            <a:r>
              <a:rPr lang="en-US" sz="1600" b="1">
                <a:solidFill>
                  <a:schemeClr val="bg1"/>
                </a:solidFill>
                <a:latin typeface="+mj-lt"/>
                <a:ea typeface="微軟正黑體" panose="020B0604030504040204" pitchFamily="34" charset="-120"/>
              </a:rPr>
              <a:t>1GbE</a:t>
            </a:r>
          </a:p>
        </p:txBody>
      </p:sp>
      <p:sp>
        <p:nvSpPr>
          <p:cNvPr id="134" name="向右箭號 17">
            <a:extLst>
              <a:ext uri="{FF2B5EF4-FFF2-40B4-BE49-F238E27FC236}">
                <a16:creationId xmlns:a16="http://schemas.microsoft.com/office/drawing/2014/main" id="{2B1B5181-FACF-5CFE-CAF8-33F72BF50C7D}"/>
              </a:ext>
            </a:extLst>
          </p:cNvPr>
          <p:cNvSpPr/>
          <p:nvPr/>
        </p:nvSpPr>
        <p:spPr>
          <a:xfrm>
            <a:off x="7203294" y="2815277"/>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135" name="文字方塊 134">
            <a:extLst>
              <a:ext uri="{FF2B5EF4-FFF2-40B4-BE49-F238E27FC236}">
                <a16:creationId xmlns:a16="http://schemas.microsoft.com/office/drawing/2014/main" id="{A2DC775C-D20B-FE78-DF6A-0AFFB8DC9228}"/>
              </a:ext>
            </a:extLst>
          </p:cNvPr>
          <p:cNvSpPr txBox="1"/>
          <p:nvPr/>
        </p:nvSpPr>
        <p:spPr>
          <a:xfrm>
            <a:off x="7650343" y="2953612"/>
            <a:ext cx="1074458" cy="369332"/>
          </a:xfrm>
          <a:prstGeom prst="rect">
            <a:avLst/>
          </a:prstGeom>
          <a:noFill/>
        </p:spPr>
        <p:txBody>
          <a:bodyPr wrap="square" rtlCol="0">
            <a:spAutoFit/>
          </a:bodyPr>
          <a:lstStyle/>
          <a:p>
            <a:pPr algn="ctr"/>
            <a:r>
              <a:rPr lang="en-US" altLang="zh-TW" b="1">
                <a:latin typeface="+mj-lt"/>
              </a:rPr>
              <a:t>CAT 5e</a:t>
            </a:r>
            <a:endParaRPr lang="zh-TW" altLang="en-US" b="1">
              <a:latin typeface="+mj-lt"/>
            </a:endParaRPr>
          </a:p>
        </p:txBody>
      </p:sp>
      <p:sp>
        <p:nvSpPr>
          <p:cNvPr id="136" name="TextBox 13">
            <a:extLst>
              <a:ext uri="{FF2B5EF4-FFF2-40B4-BE49-F238E27FC236}">
                <a16:creationId xmlns:a16="http://schemas.microsoft.com/office/drawing/2014/main" id="{237F124F-EF75-1A1A-2250-60B44964D6E5}"/>
              </a:ext>
            </a:extLst>
          </p:cNvPr>
          <p:cNvSpPr txBox="1"/>
          <p:nvPr/>
        </p:nvSpPr>
        <p:spPr>
          <a:xfrm>
            <a:off x="7772930" y="2616757"/>
            <a:ext cx="818304" cy="338554"/>
          </a:xfrm>
          <a:prstGeom prst="rect">
            <a:avLst/>
          </a:prstGeom>
          <a:noFill/>
        </p:spPr>
        <p:txBody>
          <a:bodyPr wrap="square" rtlCol="0">
            <a:spAutoFit/>
          </a:bodyPr>
          <a:lstStyle/>
          <a:p>
            <a:pPr algn="ctr"/>
            <a:r>
              <a:rPr lang="en-US" sz="1600" b="1">
                <a:solidFill>
                  <a:schemeClr val="bg1"/>
                </a:solidFill>
                <a:latin typeface="+mj-lt"/>
                <a:ea typeface="微軟正黑體" panose="020B0604030504040204" pitchFamily="34" charset="-120"/>
              </a:rPr>
              <a:t>1GbE</a:t>
            </a:r>
          </a:p>
        </p:txBody>
      </p:sp>
      <p:sp>
        <p:nvSpPr>
          <p:cNvPr id="114" name="向右箭號 17">
            <a:extLst>
              <a:ext uri="{FF2B5EF4-FFF2-40B4-BE49-F238E27FC236}">
                <a16:creationId xmlns:a16="http://schemas.microsoft.com/office/drawing/2014/main" id="{0F0D4ACB-B8B1-F095-52C0-8D718E7DA745}"/>
              </a:ext>
            </a:extLst>
          </p:cNvPr>
          <p:cNvSpPr/>
          <p:nvPr/>
        </p:nvSpPr>
        <p:spPr>
          <a:xfrm>
            <a:off x="3815614" y="2083887"/>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pic>
        <p:nvPicPr>
          <p:cNvPr id="6"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t="3500" b="3500"/>
          <a:stretch/>
        </p:blipFill>
        <p:spPr bwMode="auto">
          <a:xfrm>
            <a:off x="1793094" y="1729141"/>
            <a:ext cx="2424980" cy="140987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164607" y="2725135"/>
            <a:ext cx="1637606" cy="276999"/>
          </a:xfrm>
          <a:prstGeom prst="rect">
            <a:avLst/>
          </a:prstGeom>
          <a:noFill/>
        </p:spPr>
        <p:txBody>
          <a:bodyPr wrap="square" rtlCol="0">
            <a:spAutoFit/>
          </a:bodyPr>
          <a:lstStyle/>
          <a:p>
            <a:pPr algn="ctr"/>
            <a:r>
              <a:rPr lang="en-US" altLang="zh-TW" sz="1200" b="1">
                <a:solidFill>
                  <a:schemeClr val="bg1"/>
                </a:solidFill>
                <a:latin typeface="+mj-lt"/>
              </a:rPr>
              <a:t>TS-h1887XU-RP</a:t>
            </a:r>
            <a:endParaRPr lang="zh-TW" altLang="en-US" sz="1200" b="1">
              <a:solidFill>
                <a:schemeClr val="bg1"/>
              </a:solidFill>
              <a:latin typeface="+mj-lt"/>
            </a:endParaRPr>
          </a:p>
        </p:txBody>
      </p:sp>
      <p:sp>
        <p:nvSpPr>
          <p:cNvPr id="12" name="標題 11">
            <a:extLst>
              <a:ext uri="{FF2B5EF4-FFF2-40B4-BE49-F238E27FC236}">
                <a16:creationId xmlns:a16="http://schemas.microsoft.com/office/drawing/2014/main" id="{F3B8AFA4-1D77-1611-5148-8458A87A19A8}"/>
              </a:ext>
            </a:extLst>
          </p:cNvPr>
          <p:cNvSpPr>
            <a:spLocks noGrp="1"/>
          </p:cNvSpPr>
          <p:nvPr>
            <p:ph type="title"/>
          </p:nvPr>
        </p:nvSpPr>
        <p:spPr/>
        <p:txBody>
          <a:bodyPr/>
          <a:lstStyle/>
          <a:p>
            <a:r>
              <a:rPr lang="en-US" altLang="zh-TW" dirty="0"/>
              <a:t>Minimize the cost of upgrading your network from 1GbE to 5GbE speeds</a:t>
            </a:r>
            <a:r>
              <a:rPr lang="en-US" altLang="zh-TW"/>
              <a:t> with CAT5e cable</a:t>
            </a:r>
            <a:endParaRPr lang="zh-TW" altLang="en-US" dirty="0"/>
          </a:p>
        </p:txBody>
      </p:sp>
      <p:pic>
        <p:nvPicPr>
          <p:cNvPr id="100" name="圖形 99" descr="雲朵 以實心填滿">
            <a:extLst>
              <a:ext uri="{FF2B5EF4-FFF2-40B4-BE49-F238E27FC236}">
                <a16:creationId xmlns:a16="http://schemas.microsoft.com/office/drawing/2014/main" id="{ED043D8E-62D3-7CF4-D519-FA2669846E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8275" y="3505698"/>
            <a:ext cx="3525418" cy="3525418"/>
          </a:xfrm>
          <a:prstGeom prst="rect">
            <a:avLst/>
          </a:prstGeom>
          <a:effectLst>
            <a:outerShdw blurRad="50800" dist="38100" dir="2700000" algn="tl" rotWithShape="0">
              <a:prstClr val="black">
                <a:alpha val="40000"/>
              </a:prstClr>
            </a:outerShdw>
          </a:effectLst>
        </p:spPr>
      </p:pic>
      <p:sp>
        <p:nvSpPr>
          <p:cNvPr id="102" name="TextBox 41">
            <a:extLst>
              <a:ext uri="{FF2B5EF4-FFF2-40B4-BE49-F238E27FC236}">
                <a16:creationId xmlns:a16="http://schemas.microsoft.com/office/drawing/2014/main" id="{B77DD855-323B-550E-074D-A991251EF3A2}"/>
              </a:ext>
            </a:extLst>
          </p:cNvPr>
          <p:cNvSpPr txBox="1"/>
          <p:nvPr/>
        </p:nvSpPr>
        <p:spPr>
          <a:xfrm>
            <a:off x="2763622" y="3569353"/>
            <a:ext cx="3267397" cy="646331"/>
          </a:xfrm>
          <a:prstGeom prst="rect">
            <a:avLst/>
          </a:prstGeom>
          <a:noFill/>
        </p:spPr>
        <p:txBody>
          <a:bodyPr wrap="square" lIns="91440" tIns="45720" rIns="91440" bIns="45720" rtlCol="0" anchor="t">
            <a:spAutoFit/>
          </a:bodyPr>
          <a:lstStyle/>
          <a:p>
            <a:pPr algn="ctr"/>
            <a:r>
              <a:rPr lang="en-US" altLang="zh-TW" b="1" dirty="0">
                <a:solidFill>
                  <a:srgbClr val="FFC000"/>
                </a:solidFill>
                <a:latin typeface="+mj-lt"/>
              </a:rPr>
              <a:t>Direct speed up of the original cable</a:t>
            </a:r>
            <a:endParaRPr lang="zh-TW" altLang="en-US" b="1" dirty="0">
              <a:solidFill>
                <a:srgbClr val="FFC000"/>
              </a:solidFill>
              <a:latin typeface="+mj-lt"/>
              <a:cs typeface="Arial"/>
            </a:endParaRPr>
          </a:p>
        </p:txBody>
      </p:sp>
      <p:sp>
        <p:nvSpPr>
          <p:cNvPr id="103" name="TextBox 13">
            <a:extLst>
              <a:ext uri="{FF2B5EF4-FFF2-40B4-BE49-F238E27FC236}">
                <a16:creationId xmlns:a16="http://schemas.microsoft.com/office/drawing/2014/main" id="{1C4EEB6A-D079-1ACE-ED3B-976C75B46B23}"/>
              </a:ext>
            </a:extLst>
          </p:cNvPr>
          <p:cNvSpPr txBox="1"/>
          <p:nvPr/>
        </p:nvSpPr>
        <p:spPr>
          <a:xfrm>
            <a:off x="4765851" y="5669280"/>
            <a:ext cx="2908613" cy="400110"/>
          </a:xfrm>
          <a:prstGeom prst="rect">
            <a:avLst/>
          </a:prstGeom>
          <a:noFill/>
        </p:spPr>
        <p:txBody>
          <a:bodyPr wrap="square" lIns="91440" tIns="45720" rIns="91440" bIns="45720" rtlCol="0" anchor="t">
            <a:spAutoFit/>
          </a:bodyPr>
          <a:lstStyle/>
          <a:p>
            <a:pPr algn="ctr"/>
            <a:r>
              <a:rPr lang="en-US" altLang="zh-TW" sz="2000" b="1" dirty="0">
                <a:latin typeface="+mj-lt"/>
              </a:rPr>
              <a:t>5 </a:t>
            </a:r>
            <a:r>
              <a:rPr lang="en-US" altLang="zh-TW" sz="2000" b="1" dirty="0" err="1">
                <a:latin typeface="+mj-lt"/>
              </a:rPr>
              <a:t>GbE</a:t>
            </a:r>
            <a:r>
              <a:rPr lang="en-US" altLang="zh-TW" sz="2000" b="1" dirty="0">
                <a:latin typeface="+mj-lt"/>
              </a:rPr>
              <a:t> Network Speed</a:t>
            </a:r>
            <a:endParaRPr lang="zh-TW" altLang="en-US" sz="2000" b="1" dirty="0">
              <a:latin typeface="+mj-lt"/>
            </a:endParaRPr>
          </a:p>
        </p:txBody>
      </p:sp>
      <p:pic>
        <p:nvPicPr>
          <p:cNvPr id="117" name="圖形 116" descr="雲朵 以實心填滿">
            <a:extLst>
              <a:ext uri="{FF2B5EF4-FFF2-40B4-BE49-F238E27FC236}">
                <a16:creationId xmlns:a16="http://schemas.microsoft.com/office/drawing/2014/main" id="{669F4B2D-7E85-4FE3-228F-D7C8351A88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3275" y="1397483"/>
            <a:ext cx="1797308" cy="1797308"/>
          </a:xfrm>
          <a:prstGeom prst="rect">
            <a:avLst/>
          </a:prstGeom>
        </p:spPr>
      </p:pic>
      <p:sp>
        <p:nvSpPr>
          <p:cNvPr id="118" name="TextBox 5">
            <a:extLst>
              <a:ext uri="{FF2B5EF4-FFF2-40B4-BE49-F238E27FC236}">
                <a16:creationId xmlns:a16="http://schemas.microsoft.com/office/drawing/2014/main" id="{AE0F9C57-5FD6-97DC-436F-B8C1CB5445D1}"/>
              </a:ext>
            </a:extLst>
          </p:cNvPr>
          <p:cNvSpPr txBox="1"/>
          <p:nvPr/>
        </p:nvSpPr>
        <p:spPr>
          <a:xfrm>
            <a:off x="10017687" y="4655069"/>
            <a:ext cx="1436042" cy="307777"/>
          </a:xfrm>
          <a:prstGeom prst="rect">
            <a:avLst/>
          </a:prstGeom>
          <a:noFill/>
        </p:spPr>
        <p:txBody>
          <a:bodyPr wrap="square" lIns="91440" tIns="45720" rIns="91440" bIns="45720" rtlCol="0" anchor="t">
            <a:spAutoFit/>
          </a:bodyPr>
          <a:lstStyle/>
          <a:p>
            <a:pPr algn="ctr"/>
            <a:r>
              <a:rPr lang="en-US" sz="1400" b="1">
                <a:solidFill>
                  <a:schemeClr val="bg1"/>
                </a:solidFill>
                <a:latin typeface="+mj-lt"/>
              </a:rPr>
              <a:t>QXG-10G2T</a:t>
            </a:r>
            <a:endParaRPr lang="en-US" sz="1400" b="1">
              <a:solidFill>
                <a:schemeClr val="bg1"/>
              </a:solidFill>
              <a:latin typeface="+mj-lt"/>
              <a:ea typeface="新細明體"/>
            </a:endParaRPr>
          </a:p>
        </p:txBody>
      </p:sp>
      <p:sp>
        <p:nvSpPr>
          <p:cNvPr id="119" name="TextBox 13">
            <a:extLst>
              <a:ext uri="{FF2B5EF4-FFF2-40B4-BE49-F238E27FC236}">
                <a16:creationId xmlns:a16="http://schemas.microsoft.com/office/drawing/2014/main" id="{C8E39C78-1C19-CD94-C32C-20831728F950}"/>
              </a:ext>
            </a:extLst>
          </p:cNvPr>
          <p:cNvSpPr txBox="1"/>
          <p:nvPr/>
        </p:nvSpPr>
        <p:spPr>
          <a:xfrm>
            <a:off x="5107414" y="2815277"/>
            <a:ext cx="1470363" cy="338554"/>
          </a:xfrm>
          <a:prstGeom prst="rect">
            <a:avLst/>
          </a:prstGeom>
          <a:noFill/>
        </p:spPr>
        <p:txBody>
          <a:bodyPr wrap="square" rtlCol="0">
            <a:spAutoFit/>
          </a:bodyPr>
          <a:lstStyle/>
          <a:p>
            <a:r>
              <a:rPr lang="en-US" sz="1600" b="1" dirty="0">
                <a:solidFill>
                  <a:schemeClr val="bg1"/>
                </a:solidFill>
                <a:latin typeface="+mj-lt"/>
                <a:ea typeface="微軟正黑體" panose="020B0604030504040204" pitchFamily="34" charset="-120"/>
              </a:rPr>
              <a:t>1GbE</a:t>
            </a:r>
            <a:r>
              <a:rPr lang="zh-TW" altLang="en-US" sz="1600" b="1" dirty="0">
                <a:solidFill>
                  <a:schemeClr val="bg1"/>
                </a:solidFill>
                <a:latin typeface="+mj-lt"/>
                <a:ea typeface="微軟正黑體" panose="020B0604030504040204" pitchFamily="34" charset="-120"/>
              </a:rPr>
              <a:t> </a:t>
            </a:r>
            <a:r>
              <a:rPr lang="en-US" altLang="zh-TW" sz="1600" b="1" dirty="0">
                <a:solidFill>
                  <a:schemeClr val="bg1"/>
                </a:solidFill>
                <a:latin typeface="+mj-lt"/>
                <a:ea typeface="微軟正黑體" panose="020B0604030504040204" pitchFamily="34" charset="-120"/>
              </a:rPr>
              <a:t>Switch</a:t>
            </a:r>
            <a:endParaRPr lang="en-US" sz="1600" b="1" dirty="0">
              <a:solidFill>
                <a:schemeClr val="bg1"/>
              </a:solidFill>
              <a:latin typeface="+mj-lt"/>
              <a:ea typeface="微軟正黑體" panose="020B0604030504040204" pitchFamily="34" charset="-120"/>
            </a:endParaRPr>
          </a:p>
        </p:txBody>
      </p:sp>
      <p:sp>
        <p:nvSpPr>
          <p:cNvPr id="120" name="Down Arrow 35">
            <a:extLst>
              <a:ext uri="{FF2B5EF4-FFF2-40B4-BE49-F238E27FC236}">
                <a16:creationId xmlns:a16="http://schemas.microsoft.com/office/drawing/2014/main" id="{3C45BEC6-8D7F-5CD2-1147-9EF1DF4F5766}"/>
              </a:ext>
            </a:extLst>
          </p:cNvPr>
          <p:cNvSpPr/>
          <p:nvPr/>
        </p:nvSpPr>
        <p:spPr>
          <a:xfrm>
            <a:off x="5451117" y="3461034"/>
            <a:ext cx="1181563" cy="1180392"/>
          </a:xfrm>
          <a:prstGeom prst="downArrow">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121" name="TextBox 13">
            <a:extLst>
              <a:ext uri="{FF2B5EF4-FFF2-40B4-BE49-F238E27FC236}">
                <a16:creationId xmlns:a16="http://schemas.microsoft.com/office/drawing/2014/main" id="{56834650-901F-CBB8-3D8B-7E041E3B876D}"/>
              </a:ext>
            </a:extLst>
          </p:cNvPr>
          <p:cNvSpPr txBox="1"/>
          <p:nvPr/>
        </p:nvSpPr>
        <p:spPr>
          <a:xfrm>
            <a:off x="5840133" y="2160271"/>
            <a:ext cx="1083235" cy="523220"/>
          </a:xfrm>
          <a:prstGeom prst="rect">
            <a:avLst/>
          </a:prstGeom>
          <a:noFill/>
        </p:spPr>
        <p:txBody>
          <a:bodyPr wrap="square" rtlCol="0">
            <a:spAutoFit/>
          </a:bodyPr>
          <a:lstStyle/>
          <a:p>
            <a:pPr algn="ctr"/>
            <a:r>
              <a:rPr lang="en-US" sz="1400" b="1" dirty="0">
                <a:latin typeface="+mj-lt"/>
              </a:rPr>
              <a:t>1G/100Mb </a:t>
            </a:r>
            <a:r>
              <a:rPr lang="en-US" altLang="zh-TW" sz="1400" b="1" dirty="0">
                <a:latin typeface="+mj-lt"/>
              </a:rPr>
              <a:t>Switch</a:t>
            </a:r>
            <a:endParaRPr lang="zh-TW" altLang="en-US" sz="1400" b="1" dirty="0">
              <a:latin typeface="+mj-lt"/>
            </a:endParaRPr>
          </a:p>
        </p:txBody>
      </p:sp>
      <p:pic>
        <p:nvPicPr>
          <p:cNvPr id="122" name="圖片 121" descr="一張含有 文字, 硬紙盒, 紫色, 箱子 的圖片&#10;&#10;自動產生的描述">
            <a:extLst>
              <a:ext uri="{FF2B5EF4-FFF2-40B4-BE49-F238E27FC236}">
                <a16:creationId xmlns:a16="http://schemas.microsoft.com/office/drawing/2014/main" id="{9152FF4C-5EBF-712D-47C6-9E7D268BD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004" y="1512571"/>
            <a:ext cx="795686" cy="1171767"/>
          </a:xfrm>
          <a:prstGeom prst="rect">
            <a:avLst/>
          </a:prstGeom>
        </p:spPr>
      </p:pic>
      <p:sp>
        <p:nvSpPr>
          <p:cNvPr id="123" name="文字方塊 122">
            <a:extLst>
              <a:ext uri="{FF2B5EF4-FFF2-40B4-BE49-F238E27FC236}">
                <a16:creationId xmlns:a16="http://schemas.microsoft.com/office/drawing/2014/main" id="{A1EBB244-2D56-C0EF-CEBA-6CF57E5F7BC7}"/>
              </a:ext>
            </a:extLst>
          </p:cNvPr>
          <p:cNvSpPr txBox="1"/>
          <p:nvPr/>
        </p:nvSpPr>
        <p:spPr>
          <a:xfrm>
            <a:off x="4262663" y="2222222"/>
            <a:ext cx="1074458" cy="369332"/>
          </a:xfrm>
          <a:prstGeom prst="rect">
            <a:avLst/>
          </a:prstGeom>
          <a:noFill/>
        </p:spPr>
        <p:txBody>
          <a:bodyPr wrap="square" rtlCol="0">
            <a:spAutoFit/>
          </a:bodyPr>
          <a:lstStyle/>
          <a:p>
            <a:pPr algn="ctr"/>
            <a:r>
              <a:rPr lang="en-US" altLang="zh-TW" b="1">
                <a:latin typeface="+mj-lt"/>
              </a:rPr>
              <a:t>CAT 5e</a:t>
            </a:r>
            <a:endParaRPr lang="zh-TW" altLang="en-US" b="1">
              <a:latin typeface="+mj-lt"/>
            </a:endParaRPr>
          </a:p>
        </p:txBody>
      </p:sp>
      <p:pic>
        <p:nvPicPr>
          <p:cNvPr id="124" name="圖形 123">
            <a:extLst>
              <a:ext uri="{FF2B5EF4-FFF2-40B4-BE49-F238E27FC236}">
                <a16:creationId xmlns:a16="http://schemas.microsoft.com/office/drawing/2014/main" id="{A5D39FFE-BA27-CA7D-3787-DEF71D1E95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2911" y="2497957"/>
            <a:ext cx="1148235" cy="879177"/>
          </a:xfrm>
          <a:prstGeom prst="rect">
            <a:avLst/>
          </a:prstGeom>
        </p:spPr>
      </p:pic>
      <p:pic>
        <p:nvPicPr>
          <p:cNvPr id="127" name="Picture 4">
            <a:extLst>
              <a:ext uri="{FF2B5EF4-FFF2-40B4-BE49-F238E27FC236}">
                <a16:creationId xmlns:a16="http://schemas.microsoft.com/office/drawing/2014/main" id="{33B718DA-A8B4-A515-0173-A7CF67CAF2B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754229" y="4024692"/>
            <a:ext cx="1218888" cy="761940"/>
          </a:xfrm>
          <a:prstGeom prst="rect">
            <a:avLst/>
          </a:prstGeom>
        </p:spPr>
      </p:pic>
      <p:sp>
        <p:nvSpPr>
          <p:cNvPr id="130" name="TextBox 13">
            <a:extLst>
              <a:ext uri="{FF2B5EF4-FFF2-40B4-BE49-F238E27FC236}">
                <a16:creationId xmlns:a16="http://schemas.microsoft.com/office/drawing/2014/main" id="{132B6D6C-825D-C1AB-6B2C-E0D62CA54B5D}"/>
              </a:ext>
            </a:extLst>
          </p:cNvPr>
          <p:cNvSpPr txBox="1"/>
          <p:nvPr/>
        </p:nvSpPr>
        <p:spPr>
          <a:xfrm>
            <a:off x="4385250" y="1885367"/>
            <a:ext cx="818304" cy="338554"/>
          </a:xfrm>
          <a:prstGeom prst="rect">
            <a:avLst/>
          </a:prstGeom>
          <a:noFill/>
        </p:spPr>
        <p:txBody>
          <a:bodyPr wrap="square" rtlCol="0">
            <a:spAutoFit/>
          </a:bodyPr>
          <a:lstStyle/>
          <a:p>
            <a:pPr algn="ctr"/>
            <a:r>
              <a:rPr lang="en-US" sz="1600" b="1">
                <a:solidFill>
                  <a:schemeClr val="bg1"/>
                </a:solidFill>
                <a:latin typeface="+mj-lt"/>
                <a:ea typeface="微軟正黑體" panose="020B0604030504040204" pitchFamily="34" charset="-120"/>
              </a:rPr>
              <a:t>1GbE</a:t>
            </a:r>
          </a:p>
        </p:txBody>
      </p:sp>
      <p:pic>
        <p:nvPicPr>
          <p:cNvPr id="137" name="圖片 136" descr="一張含有 文字, 硬紙盒, 紫色, 箱子 的圖片&#10;&#10;自動產生的描述">
            <a:extLst>
              <a:ext uri="{FF2B5EF4-FFF2-40B4-BE49-F238E27FC236}">
                <a16:creationId xmlns:a16="http://schemas.microsoft.com/office/drawing/2014/main" id="{4A97DF8A-2EDA-3F02-973F-ED712FCFD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004" y="2552908"/>
            <a:ext cx="795686" cy="1171767"/>
          </a:xfrm>
          <a:prstGeom prst="rect">
            <a:avLst/>
          </a:prstGeom>
        </p:spPr>
      </p:pic>
      <p:sp>
        <p:nvSpPr>
          <p:cNvPr id="138" name="向右箭號 17">
            <a:extLst>
              <a:ext uri="{FF2B5EF4-FFF2-40B4-BE49-F238E27FC236}">
                <a16:creationId xmlns:a16="http://schemas.microsoft.com/office/drawing/2014/main" id="{0B7C8208-0CE1-6AF3-3FA4-ECCD7CE08411}"/>
              </a:ext>
            </a:extLst>
          </p:cNvPr>
          <p:cNvSpPr/>
          <p:nvPr/>
        </p:nvSpPr>
        <p:spPr>
          <a:xfrm>
            <a:off x="2788199" y="5023528"/>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139" name="文字方塊 138">
            <a:extLst>
              <a:ext uri="{FF2B5EF4-FFF2-40B4-BE49-F238E27FC236}">
                <a16:creationId xmlns:a16="http://schemas.microsoft.com/office/drawing/2014/main" id="{A68AE607-F211-D332-1B7B-5CA41CC97B78}"/>
              </a:ext>
            </a:extLst>
          </p:cNvPr>
          <p:cNvSpPr txBox="1"/>
          <p:nvPr/>
        </p:nvSpPr>
        <p:spPr>
          <a:xfrm>
            <a:off x="3235248" y="5161863"/>
            <a:ext cx="1074458" cy="369332"/>
          </a:xfrm>
          <a:prstGeom prst="rect">
            <a:avLst/>
          </a:prstGeom>
          <a:noFill/>
        </p:spPr>
        <p:txBody>
          <a:bodyPr wrap="square" rtlCol="0">
            <a:spAutoFit/>
          </a:bodyPr>
          <a:lstStyle/>
          <a:p>
            <a:pPr algn="ctr"/>
            <a:r>
              <a:rPr lang="en-US" altLang="zh-TW" b="1">
                <a:latin typeface="+mj-lt"/>
              </a:rPr>
              <a:t>CAT 5e</a:t>
            </a:r>
            <a:endParaRPr lang="zh-TW" altLang="en-US" b="1">
              <a:latin typeface="+mj-lt"/>
            </a:endParaRPr>
          </a:p>
        </p:txBody>
      </p:sp>
      <p:sp>
        <p:nvSpPr>
          <p:cNvPr id="140" name="TextBox 13">
            <a:extLst>
              <a:ext uri="{FF2B5EF4-FFF2-40B4-BE49-F238E27FC236}">
                <a16:creationId xmlns:a16="http://schemas.microsoft.com/office/drawing/2014/main" id="{BD5A6E56-2E9D-B2C5-2BEB-5384AFBE439A}"/>
              </a:ext>
            </a:extLst>
          </p:cNvPr>
          <p:cNvSpPr txBox="1"/>
          <p:nvPr/>
        </p:nvSpPr>
        <p:spPr>
          <a:xfrm>
            <a:off x="3357835" y="4825008"/>
            <a:ext cx="818304" cy="338554"/>
          </a:xfrm>
          <a:prstGeom prst="rect">
            <a:avLst/>
          </a:prstGeom>
          <a:noFill/>
        </p:spPr>
        <p:txBody>
          <a:bodyPr wrap="square" rtlCol="0">
            <a:spAutoFit/>
          </a:bodyPr>
          <a:lstStyle/>
          <a:p>
            <a:pPr algn="ctr"/>
            <a:r>
              <a:rPr lang="en-US" altLang="zh-TW" sz="1600" b="1">
                <a:solidFill>
                  <a:schemeClr val="bg1"/>
                </a:solidFill>
                <a:latin typeface="+mj-lt"/>
                <a:ea typeface="微軟正黑體" panose="020B0604030504040204" pitchFamily="34" charset="-120"/>
              </a:rPr>
              <a:t>5</a:t>
            </a:r>
            <a:r>
              <a:rPr lang="en-US" sz="1600" b="1">
                <a:solidFill>
                  <a:schemeClr val="bg1"/>
                </a:solidFill>
                <a:latin typeface="+mj-lt"/>
                <a:ea typeface="微軟正黑體" panose="020B0604030504040204" pitchFamily="34" charset="-120"/>
              </a:rPr>
              <a:t>GbE</a:t>
            </a:r>
          </a:p>
        </p:txBody>
      </p:sp>
      <p:pic>
        <p:nvPicPr>
          <p:cNvPr id="17" name="Picture 21">
            <a:extLst>
              <a:ext uri="{FF2B5EF4-FFF2-40B4-BE49-F238E27FC236}">
                <a16:creationId xmlns:a16="http://schemas.microsoft.com/office/drawing/2014/main" id="{5F777C7C-B079-7135-8582-A0CE7C50E2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3500" b="3500"/>
          <a:stretch/>
        </p:blipFill>
        <p:spPr bwMode="auto">
          <a:xfrm>
            <a:off x="699438" y="4540577"/>
            <a:ext cx="2424980" cy="1409872"/>
          </a:xfrm>
          <a:prstGeom prst="rect">
            <a:avLst/>
          </a:prstGeom>
          <a:noFill/>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32F08BD4-B92C-D836-F64A-DF79101497E6}"/>
              </a:ext>
            </a:extLst>
          </p:cNvPr>
          <p:cNvSpPr txBox="1"/>
          <p:nvPr/>
        </p:nvSpPr>
        <p:spPr>
          <a:xfrm>
            <a:off x="1070951" y="5536571"/>
            <a:ext cx="1637606" cy="276999"/>
          </a:xfrm>
          <a:prstGeom prst="rect">
            <a:avLst/>
          </a:prstGeom>
          <a:noFill/>
        </p:spPr>
        <p:txBody>
          <a:bodyPr wrap="square" rtlCol="0">
            <a:spAutoFit/>
          </a:bodyPr>
          <a:lstStyle/>
          <a:p>
            <a:pPr algn="ctr"/>
            <a:r>
              <a:rPr lang="en-US" altLang="zh-TW" sz="1200" b="1">
                <a:solidFill>
                  <a:schemeClr val="bg1"/>
                </a:solidFill>
                <a:latin typeface="+mj-lt"/>
              </a:rPr>
              <a:t>TS-h1887XU-RP</a:t>
            </a:r>
            <a:endParaRPr lang="zh-TW" altLang="en-US" sz="1200" b="1">
              <a:solidFill>
                <a:schemeClr val="bg1"/>
              </a:solidFill>
              <a:latin typeface="+mj-lt"/>
            </a:endParaRPr>
          </a:p>
        </p:txBody>
      </p:sp>
      <p:pic>
        <p:nvPicPr>
          <p:cNvPr id="141" name="Picture 2" descr="QSW-3216R-8S8T | Hardware Specs | QNAP (UK)">
            <a:extLst>
              <a:ext uri="{FF2B5EF4-FFF2-40B4-BE49-F238E27FC236}">
                <a16:creationId xmlns:a16="http://schemas.microsoft.com/office/drawing/2014/main" id="{222ED57B-B70C-8692-3AF3-B217384923F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9486" b="29225"/>
          <a:stretch/>
        </p:blipFill>
        <p:spPr bwMode="auto">
          <a:xfrm>
            <a:off x="4857253" y="4927791"/>
            <a:ext cx="2908614" cy="750582"/>
          </a:xfrm>
          <a:prstGeom prst="rect">
            <a:avLst/>
          </a:prstGeom>
          <a:noFill/>
          <a:extLst>
            <a:ext uri="{909E8E84-426E-40DD-AFC4-6F175D3DCCD1}">
              <a14:hiddenFill xmlns:a14="http://schemas.microsoft.com/office/drawing/2010/main">
                <a:solidFill>
                  <a:srgbClr val="FFFFFF"/>
                </a:solidFill>
              </a14:hiddenFill>
            </a:ext>
          </a:extLst>
        </p:spPr>
      </p:pic>
      <p:sp>
        <p:nvSpPr>
          <p:cNvPr id="143" name="文字方塊 142">
            <a:extLst>
              <a:ext uri="{FF2B5EF4-FFF2-40B4-BE49-F238E27FC236}">
                <a16:creationId xmlns:a16="http://schemas.microsoft.com/office/drawing/2014/main" id="{56783211-E6FD-2715-3E81-8C1E9980B223}"/>
              </a:ext>
            </a:extLst>
          </p:cNvPr>
          <p:cNvSpPr txBox="1"/>
          <p:nvPr/>
        </p:nvSpPr>
        <p:spPr>
          <a:xfrm>
            <a:off x="7872093" y="4700461"/>
            <a:ext cx="1074458" cy="369332"/>
          </a:xfrm>
          <a:prstGeom prst="rect">
            <a:avLst/>
          </a:prstGeom>
          <a:noFill/>
        </p:spPr>
        <p:txBody>
          <a:bodyPr wrap="square" rtlCol="0">
            <a:spAutoFit/>
          </a:bodyPr>
          <a:lstStyle/>
          <a:p>
            <a:pPr algn="ctr"/>
            <a:r>
              <a:rPr lang="en-US" altLang="zh-TW" b="1">
                <a:latin typeface="+mj-lt"/>
              </a:rPr>
              <a:t>CAT 5e</a:t>
            </a:r>
            <a:endParaRPr lang="zh-TW" altLang="en-US" b="1">
              <a:latin typeface="+mj-lt"/>
            </a:endParaRPr>
          </a:p>
        </p:txBody>
      </p:sp>
      <p:sp>
        <p:nvSpPr>
          <p:cNvPr id="144" name="TextBox 13">
            <a:extLst>
              <a:ext uri="{FF2B5EF4-FFF2-40B4-BE49-F238E27FC236}">
                <a16:creationId xmlns:a16="http://schemas.microsoft.com/office/drawing/2014/main" id="{B2B5621B-83B4-5E91-6EE6-2B620D51277D}"/>
              </a:ext>
            </a:extLst>
          </p:cNvPr>
          <p:cNvSpPr txBox="1"/>
          <p:nvPr/>
        </p:nvSpPr>
        <p:spPr>
          <a:xfrm>
            <a:off x="7994680" y="4363606"/>
            <a:ext cx="818304" cy="338554"/>
          </a:xfrm>
          <a:prstGeom prst="rect">
            <a:avLst/>
          </a:prstGeom>
          <a:noFill/>
        </p:spPr>
        <p:txBody>
          <a:bodyPr wrap="square" rtlCol="0">
            <a:spAutoFit/>
          </a:bodyPr>
          <a:lstStyle/>
          <a:p>
            <a:pPr algn="ctr"/>
            <a:r>
              <a:rPr lang="en-US" sz="1600" b="1">
                <a:solidFill>
                  <a:schemeClr val="bg1"/>
                </a:solidFill>
                <a:latin typeface="+mj-lt"/>
                <a:ea typeface="微軟正黑體" panose="020B0604030504040204" pitchFamily="34" charset="-120"/>
              </a:rPr>
              <a:t>5GbE</a:t>
            </a:r>
          </a:p>
        </p:txBody>
      </p:sp>
      <p:sp>
        <p:nvSpPr>
          <p:cNvPr id="146" name="文字方塊 145">
            <a:extLst>
              <a:ext uri="{FF2B5EF4-FFF2-40B4-BE49-F238E27FC236}">
                <a16:creationId xmlns:a16="http://schemas.microsoft.com/office/drawing/2014/main" id="{BD1D3DDD-F023-93C8-3C06-02E586E7CC06}"/>
              </a:ext>
            </a:extLst>
          </p:cNvPr>
          <p:cNvSpPr txBox="1"/>
          <p:nvPr/>
        </p:nvSpPr>
        <p:spPr>
          <a:xfrm>
            <a:off x="7872093" y="5765618"/>
            <a:ext cx="1074458" cy="369332"/>
          </a:xfrm>
          <a:prstGeom prst="rect">
            <a:avLst/>
          </a:prstGeom>
          <a:noFill/>
        </p:spPr>
        <p:txBody>
          <a:bodyPr wrap="square" rtlCol="0">
            <a:spAutoFit/>
          </a:bodyPr>
          <a:lstStyle/>
          <a:p>
            <a:pPr algn="ctr"/>
            <a:r>
              <a:rPr lang="en-US" altLang="zh-TW" b="1">
                <a:latin typeface="+mj-lt"/>
              </a:rPr>
              <a:t>CAT 5e</a:t>
            </a:r>
            <a:endParaRPr lang="zh-TW" altLang="en-US" b="1">
              <a:latin typeface="+mj-lt"/>
            </a:endParaRPr>
          </a:p>
        </p:txBody>
      </p:sp>
      <p:sp>
        <p:nvSpPr>
          <p:cNvPr id="147" name="TextBox 13">
            <a:extLst>
              <a:ext uri="{FF2B5EF4-FFF2-40B4-BE49-F238E27FC236}">
                <a16:creationId xmlns:a16="http://schemas.microsoft.com/office/drawing/2014/main" id="{F2EA28F5-717D-B51A-AF5C-9DF5AD4A4452}"/>
              </a:ext>
            </a:extLst>
          </p:cNvPr>
          <p:cNvSpPr txBox="1"/>
          <p:nvPr/>
        </p:nvSpPr>
        <p:spPr>
          <a:xfrm>
            <a:off x="7994680" y="5428763"/>
            <a:ext cx="818304" cy="338554"/>
          </a:xfrm>
          <a:prstGeom prst="rect">
            <a:avLst/>
          </a:prstGeom>
          <a:noFill/>
        </p:spPr>
        <p:txBody>
          <a:bodyPr wrap="square" rtlCol="0">
            <a:spAutoFit/>
          </a:bodyPr>
          <a:lstStyle/>
          <a:p>
            <a:pPr algn="ctr"/>
            <a:r>
              <a:rPr lang="en-US" sz="1600" b="1">
                <a:solidFill>
                  <a:schemeClr val="bg1"/>
                </a:solidFill>
                <a:latin typeface="+mj-lt"/>
                <a:ea typeface="微軟正黑體" panose="020B0604030504040204" pitchFamily="34" charset="-120"/>
              </a:rPr>
              <a:t>5GbE</a:t>
            </a:r>
          </a:p>
        </p:txBody>
      </p:sp>
      <p:sp>
        <p:nvSpPr>
          <p:cNvPr id="150" name="TextBox 5">
            <a:extLst>
              <a:ext uri="{FF2B5EF4-FFF2-40B4-BE49-F238E27FC236}">
                <a16:creationId xmlns:a16="http://schemas.microsoft.com/office/drawing/2014/main" id="{9E86CA72-B68D-3F9F-6CBC-88DEB81976B7}"/>
              </a:ext>
            </a:extLst>
          </p:cNvPr>
          <p:cNvSpPr txBox="1"/>
          <p:nvPr/>
        </p:nvSpPr>
        <p:spPr>
          <a:xfrm>
            <a:off x="10017687" y="6053904"/>
            <a:ext cx="1436042" cy="307777"/>
          </a:xfrm>
          <a:prstGeom prst="rect">
            <a:avLst/>
          </a:prstGeom>
          <a:noFill/>
        </p:spPr>
        <p:txBody>
          <a:bodyPr wrap="square" lIns="91440" tIns="45720" rIns="91440" bIns="45720" rtlCol="0" anchor="t">
            <a:spAutoFit/>
          </a:bodyPr>
          <a:lstStyle/>
          <a:p>
            <a:pPr algn="ctr"/>
            <a:r>
              <a:rPr lang="en-US" sz="1400" b="1">
                <a:solidFill>
                  <a:schemeClr val="bg1"/>
                </a:solidFill>
                <a:latin typeface="+mj-lt"/>
              </a:rPr>
              <a:t>QXG-10G2T</a:t>
            </a:r>
            <a:endParaRPr lang="en-US" sz="1400" b="1">
              <a:solidFill>
                <a:schemeClr val="bg1"/>
              </a:solidFill>
              <a:latin typeface="+mj-lt"/>
              <a:ea typeface="新細明體"/>
            </a:endParaRPr>
          </a:p>
        </p:txBody>
      </p:sp>
      <p:pic>
        <p:nvPicPr>
          <p:cNvPr id="151" name="Picture 4">
            <a:extLst>
              <a:ext uri="{FF2B5EF4-FFF2-40B4-BE49-F238E27FC236}">
                <a16:creationId xmlns:a16="http://schemas.microsoft.com/office/drawing/2014/main" id="{A72B1707-68C2-5679-B4D5-8D4ECBB9055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754229" y="5423527"/>
            <a:ext cx="1218888" cy="761940"/>
          </a:xfrm>
          <a:prstGeom prst="rect">
            <a:avLst/>
          </a:prstGeom>
        </p:spPr>
      </p:pic>
      <p:sp>
        <p:nvSpPr>
          <p:cNvPr id="154" name="TextBox 13">
            <a:extLst>
              <a:ext uri="{FF2B5EF4-FFF2-40B4-BE49-F238E27FC236}">
                <a16:creationId xmlns:a16="http://schemas.microsoft.com/office/drawing/2014/main" id="{439547FD-3A21-08A9-4546-28D9214B1459}"/>
              </a:ext>
            </a:extLst>
          </p:cNvPr>
          <p:cNvSpPr txBox="1"/>
          <p:nvPr/>
        </p:nvSpPr>
        <p:spPr>
          <a:xfrm>
            <a:off x="506210" y="1747265"/>
            <a:ext cx="1116355" cy="461665"/>
          </a:xfrm>
          <a:prstGeom prst="rect">
            <a:avLst/>
          </a:prstGeom>
          <a:noFill/>
        </p:spPr>
        <p:txBody>
          <a:bodyPr wrap="square" rtlCol="0">
            <a:spAutoFit/>
          </a:bodyPr>
          <a:lstStyle/>
          <a:p>
            <a:pPr algn="ctr"/>
            <a:r>
              <a:rPr lang="en-US" sz="2400" b="1">
                <a:solidFill>
                  <a:srgbClr val="07F9F3"/>
                </a:solidFill>
                <a:latin typeface="+mj-lt"/>
                <a:ea typeface="微軟正黑體" panose="020B0604030504040204" pitchFamily="34" charset="-120"/>
              </a:rPr>
              <a:t>1GbE</a:t>
            </a:r>
          </a:p>
        </p:txBody>
      </p:sp>
      <p:sp>
        <p:nvSpPr>
          <p:cNvPr id="155" name="TextBox 13">
            <a:extLst>
              <a:ext uri="{FF2B5EF4-FFF2-40B4-BE49-F238E27FC236}">
                <a16:creationId xmlns:a16="http://schemas.microsoft.com/office/drawing/2014/main" id="{8A2E8D2F-5B3C-40E1-C1D3-B2E2057730AE}"/>
              </a:ext>
            </a:extLst>
          </p:cNvPr>
          <p:cNvSpPr txBox="1"/>
          <p:nvPr/>
        </p:nvSpPr>
        <p:spPr>
          <a:xfrm>
            <a:off x="452705" y="3811472"/>
            <a:ext cx="1236491" cy="461665"/>
          </a:xfrm>
          <a:prstGeom prst="rect">
            <a:avLst/>
          </a:prstGeom>
          <a:noFill/>
        </p:spPr>
        <p:txBody>
          <a:bodyPr wrap="square" rtlCol="0">
            <a:spAutoFit/>
          </a:bodyPr>
          <a:lstStyle/>
          <a:p>
            <a:pPr algn="ctr"/>
            <a:r>
              <a:rPr lang="en-US" altLang="zh-TW" sz="2400" b="1">
                <a:solidFill>
                  <a:srgbClr val="07F9F3"/>
                </a:solidFill>
                <a:latin typeface="+mj-lt"/>
                <a:ea typeface="微軟正黑體" panose="020B0604030504040204" pitchFamily="34" charset="-120"/>
              </a:rPr>
              <a:t>5</a:t>
            </a:r>
            <a:r>
              <a:rPr lang="en-US" sz="2400" b="1">
                <a:solidFill>
                  <a:srgbClr val="07F9F3"/>
                </a:solidFill>
                <a:latin typeface="+mj-lt"/>
                <a:ea typeface="微軟正黑體" panose="020B0604030504040204" pitchFamily="34" charset="-120"/>
              </a:rPr>
              <a:t>GbE</a:t>
            </a:r>
          </a:p>
        </p:txBody>
      </p:sp>
      <p:sp>
        <p:nvSpPr>
          <p:cNvPr id="156" name="文字方塊 155">
            <a:extLst>
              <a:ext uri="{FF2B5EF4-FFF2-40B4-BE49-F238E27FC236}">
                <a16:creationId xmlns:a16="http://schemas.microsoft.com/office/drawing/2014/main" id="{D20BCD23-C1E5-12CE-71FC-D290ECE18B18}"/>
              </a:ext>
            </a:extLst>
          </p:cNvPr>
          <p:cNvSpPr txBox="1"/>
          <p:nvPr/>
        </p:nvSpPr>
        <p:spPr>
          <a:xfrm>
            <a:off x="5392181" y="6158207"/>
            <a:ext cx="1637606" cy="276999"/>
          </a:xfrm>
          <a:prstGeom prst="rect">
            <a:avLst/>
          </a:prstGeom>
          <a:noFill/>
        </p:spPr>
        <p:txBody>
          <a:bodyPr wrap="square" rtlCol="0">
            <a:spAutoFit/>
          </a:bodyPr>
          <a:lstStyle/>
          <a:p>
            <a:pPr algn="ctr"/>
            <a:r>
              <a:rPr lang="en-US" altLang="zh-TW" sz="1200" b="1">
                <a:solidFill>
                  <a:schemeClr val="bg1"/>
                </a:solidFill>
                <a:latin typeface="+mj-lt"/>
              </a:rPr>
              <a:t>QSW-3216R-8S8T</a:t>
            </a:r>
            <a:endParaRPr lang="zh-TW" altLang="en-US" sz="1200" b="1">
              <a:solidFill>
                <a:schemeClr val="bg1"/>
              </a:solidFill>
              <a:latin typeface="+mj-lt"/>
            </a:endParaRPr>
          </a:p>
        </p:txBody>
      </p:sp>
      <p:sp>
        <p:nvSpPr>
          <p:cNvPr id="2" name="TextBox 13">
            <a:extLst>
              <a:ext uri="{FF2B5EF4-FFF2-40B4-BE49-F238E27FC236}">
                <a16:creationId xmlns:a16="http://schemas.microsoft.com/office/drawing/2014/main" id="{43D58F76-BAED-2FF2-E6C0-FA7908FE7AC7}"/>
              </a:ext>
            </a:extLst>
          </p:cNvPr>
          <p:cNvSpPr txBox="1"/>
          <p:nvPr/>
        </p:nvSpPr>
        <p:spPr>
          <a:xfrm>
            <a:off x="695914" y="4408447"/>
            <a:ext cx="4507640" cy="338554"/>
          </a:xfrm>
          <a:prstGeom prst="rect">
            <a:avLst/>
          </a:prstGeom>
          <a:noFill/>
        </p:spPr>
        <p:txBody>
          <a:bodyPr wrap="square" lIns="91440" tIns="45720" rIns="91440" bIns="45720" rtlCol="0" anchor="t">
            <a:spAutoFit/>
          </a:bodyPr>
          <a:lstStyle/>
          <a:p>
            <a:r>
              <a:rPr lang="en-US" altLang="zh-TW" sz="1600" b="1" dirty="0">
                <a:solidFill>
                  <a:schemeClr val="bg1"/>
                </a:solidFill>
                <a:latin typeface="+mj-lt"/>
              </a:rPr>
              <a:t>Use the NAS's built-in 10GBASE-T RJ45 port</a:t>
            </a:r>
          </a:p>
        </p:txBody>
      </p:sp>
    </p:spTree>
    <p:extLst>
      <p:ext uri="{BB962C8B-B14F-4D97-AF65-F5344CB8AC3E}">
        <p14:creationId xmlns:p14="http://schemas.microsoft.com/office/powerpoint/2010/main" val="2263130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矩形: 圓角化同側角落 85">
            <a:extLst>
              <a:ext uri="{FF2B5EF4-FFF2-40B4-BE49-F238E27FC236}">
                <a16:creationId xmlns:a16="http://schemas.microsoft.com/office/drawing/2014/main" id="{22E9597A-E04B-D8A5-3A93-5D38662284C3}"/>
              </a:ext>
            </a:extLst>
          </p:cNvPr>
          <p:cNvSpPr/>
          <p:nvPr/>
        </p:nvSpPr>
        <p:spPr>
          <a:xfrm>
            <a:off x="9948339" y="1680065"/>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 name="標題 1">
            <a:extLst>
              <a:ext uri="{FF2B5EF4-FFF2-40B4-BE49-F238E27FC236}">
                <a16:creationId xmlns:a16="http://schemas.microsoft.com/office/drawing/2014/main" id="{09109F9B-F35C-95C1-9F1E-DE0F1D316962}"/>
              </a:ext>
            </a:extLst>
          </p:cNvPr>
          <p:cNvSpPr>
            <a:spLocks noGrp="1"/>
          </p:cNvSpPr>
          <p:nvPr>
            <p:ph type="title"/>
          </p:nvPr>
        </p:nvSpPr>
        <p:spPr/>
        <p:txBody>
          <a:bodyPr/>
          <a:lstStyle/>
          <a:p>
            <a:r>
              <a:rPr lang="en-US" altLang="zh-TW"/>
              <a:t>Many</a:t>
            </a:r>
            <a:r>
              <a:rPr lang="zh-TW" altLang="en-US"/>
              <a:t> </a:t>
            </a:r>
            <a:r>
              <a:rPr lang="en-US" altLang="zh-TW" dirty="0"/>
              <a:t>QNAP NAS Support</a:t>
            </a:r>
            <a:r>
              <a:rPr lang="zh-TW" altLang="en-US" dirty="0"/>
              <a:t> </a:t>
            </a:r>
            <a:r>
              <a:rPr lang="en-US" altLang="zh-TW" dirty="0"/>
              <a:t>10GbE</a:t>
            </a:r>
            <a:br>
              <a:rPr lang="en-US" altLang="zh-TW"/>
            </a:br>
            <a:r>
              <a:rPr lang="en-US" altLang="zh-TW" dirty="0"/>
              <a:t>High-Speed Network Transmission</a:t>
            </a:r>
            <a:endParaRPr lang="zh-TW" altLang="en-US" dirty="0"/>
          </a:p>
        </p:txBody>
      </p:sp>
      <p:sp>
        <p:nvSpPr>
          <p:cNvPr id="72" name="文字方塊 71">
            <a:extLst>
              <a:ext uri="{FF2B5EF4-FFF2-40B4-BE49-F238E27FC236}">
                <a16:creationId xmlns:a16="http://schemas.microsoft.com/office/drawing/2014/main" id="{F5E76202-8C0F-FC33-A1D9-2DA4F5B91F4E}"/>
              </a:ext>
            </a:extLst>
          </p:cNvPr>
          <p:cNvSpPr txBox="1"/>
          <p:nvPr/>
        </p:nvSpPr>
        <p:spPr>
          <a:xfrm>
            <a:off x="9915107" y="1724708"/>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TVS-h1688X</a:t>
            </a:r>
          </a:p>
        </p:txBody>
      </p:sp>
      <p:pic>
        <p:nvPicPr>
          <p:cNvPr id="83" name="Picture 4" descr="TVS-h1688X | Software Specs | QNAP (Middle East)">
            <a:extLst>
              <a:ext uri="{FF2B5EF4-FFF2-40B4-BE49-F238E27FC236}">
                <a16:creationId xmlns:a16="http://schemas.microsoft.com/office/drawing/2014/main" id="{268281D6-B4C3-556B-F4B0-2DC2EE5731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6763" y="2011859"/>
            <a:ext cx="2695323" cy="1684576"/>
          </a:xfrm>
          <a:prstGeom prst="rect">
            <a:avLst/>
          </a:prstGeom>
          <a:noFill/>
          <a:extLst>
            <a:ext uri="{909E8E84-426E-40DD-AFC4-6F175D3DCCD1}">
              <a14:hiddenFill xmlns:a14="http://schemas.microsoft.com/office/drawing/2010/main">
                <a:solidFill>
                  <a:srgbClr val="FFFFFF"/>
                </a:solidFill>
              </a14:hiddenFill>
            </a:ext>
          </a:extLst>
        </p:spPr>
      </p:pic>
      <p:sp>
        <p:nvSpPr>
          <p:cNvPr id="87" name="矩形: 圓角化同側角落 86">
            <a:extLst>
              <a:ext uri="{FF2B5EF4-FFF2-40B4-BE49-F238E27FC236}">
                <a16:creationId xmlns:a16="http://schemas.microsoft.com/office/drawing/2014/main" id="{7CF134E2-9AA4-BC9B-B187-15E78F809D71}"/>
              </a:ext>
            </a:extLst>
          </p:cNvPr>
          <p:cNvSpPr/>
          <p:nvPr/>
        </p:nvSpPr>
        <p:spPr>
          <a:xfrm>
            <a:off x="7456458" y="1680065"/>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88" name="文字方塊 87">
            <a:extLst>
              <a:ext uri="{FF2B5EF4-FFF2-40B4-BE49-F238E27FC236}">
                <a16:creationId xmlns:a16="http://schemas.microsoft.com/office/drawing/2014/main" id="{5B80283B-43A0-8C70-4427-111E7FA5D331}"/>
              </a:ext>
            </a:extLst>
          </p:cNvPr>
          <p:cNvSpPr txBox="1"/>
          <p:nvPr/>
        </p:nvSpPr>
        <p:spPr>
          <a:xfrm>
            <a:off x="7423226" y="1724708"/>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TVS-h1288X</a:t>
            </a:r>
          </a:p>
        </p:txBody>
      </p:sp>
      <p:pic>
        <p:nvPicPr>
          <p:cNvPr id="84" name="Picture 6" descr="QNAP NAS 支持 SMB Multichannel 多重通道 | QNAP">
            <a:extLst>
              <a:ext uri="{FF2B5EF4-FFF2-40B4-BE49-F238E27FC236}">
                <a16:creationId xmlns:a16="http://schemas.microsoft.com/office/drawing/2014/main" id="{F9DC619B-8B0F-EA78-FCAA-B7BEF653D8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4717" y="2036099"/>
            <a:ext cx="2441059" cy="1525662"/>
          </a:xfrm>
          <a:prstGeom prst="rect">
            <a:avLst/>
          </a:prstGeom>
          <a:noFill/>
          <a:extLst>
            <a:ext uri="{909E8E84-426E-40DD-AFC4-6F175D3DCCD1}">
              <a14:hiddenFill xmlns:a14="http://schemas.microsoft.com/office/drawing/2010/main">
                <a:solidFill>
                  <a:srgbClr val="FFFFFF"/>
                </a:solidFill>
              </a14:hiddenFill>
            </a:ext>
          </a:extLst>
        </p:spPr>
      </p:pic>
      <p:sp>
        <p:nvSpPr>
          <p:cNvPr id="89" name="矩形: 圓角化同側角落 88">
            <a:extLst>
              <a:ext uri="{FF2B5EF4-FFF2-40B4-BE49-F238E27FC236}">
                <a16:creationId xmlns:a16="http://schemas.microsoft.com/office/drawing/2014/main" id="{BE7D304D-973E-8099-E526-92CA261633D1}"/>
              </a:ext>
            </a:extLst>
          </p:cNvPr>
          <p:cNvSpPr/>
          <p:nvPr/>
        </p:nvSpPr>
        <p:spPr>
          <a:xfrm>
            <a:off x="6848047" y="5513023"/>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91" name="文字方塊 90">
            <a:extLst>
              <a:ext uri="{FF2B5EF4-FFF2-40B4-BE49-F238E27FC236}">
                <a16:creationId xmlns:a16="http://schemas.microsoft.com/office/drawing/2014/main" id="{2B1614F3-767B-1213-D87F-55C0599675E0}"/>
              </a:ext>
            </a:extLst>
          </p:cNvPr>
          <p:cNvSpPr txBox="1"/>
          <p:nvPr/>
        </p:nvSpPr>
        <p:spPr>
          <a:xfrm>
            <a:off x="6827066" y="5557666"/>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TBS-h574TX</a:t>
            </a:r>
          </a:p>
        </p:txBody>
      </p:sp>
      <p:pic>
        <p:nvPicPr>
          <p:cNvPr id="85" name="Picture 8" descr="在側邊欄中搜尋">
            <a:extLst>
              <a:ext uri="{FF2B5EF4-FFF2-40B4-BE49-F238E27FC236}">
                <a16:creationId xmlns:a16="http://schemas.microsoft.com/office/drawing/2014/main" id="{FCE9E265-7A66-F2CF-5D82-C9CC9E7742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2861" y="5648156"/>
            <a:ext cx="1935711" cy="1209819"/>
          </a:xfrm>
          <a:prstGeom prst="rect">
            <a:avLst/>
          </a:prstGeom>
          <a:noFill/>
          <a:extLst>
            <a:ext uri="{909E8E84-426E-40DD-AFC4-6F175D3DCCD1}">
              <a14:hiddenFill xmlns:a14="http://schemas.microsoft.com/office/drawing/2010/main">
                <a:solidFill>
                  <a:srgbClr val="FFFFFF"/>
                </a:solidFill>
              </a14:hiddenFill>
            </a:ext>
          </a:extLst>
        </p:spPr>
      </p:pic>
      <p:sp>
        <p:nvSpPr>
          <p:cNvPr id="95" name="矩形: 圓角化同側角落 94">
            <a:extLst>
              <a:ext uri="{FF2B5EF4-FFF2-40B4-BE49-F238E27FC236}">
                <a16:creationId xmlns:a16="http://schemas.microsoft.com/office/drawing/2014/main" id="{A891C68A-D762-5900-844A-B9D16B454347}"/>
              </a:ext>
            </a:extLst>
          </p:cNvPr>
          <p:cNvSpPr/>
          <p:nvPr/>
        </p:nvSpPr>
        <p:spPr>
          <a:xfrm>
            <a:off x="813286" y="1680065"/>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96" name="文字方塊 95">
            <a:extLst>
              <a:ext uri="{FF2B5EF4-FFF2-40B4-BE49-F238E27FC236}">
                <a16:creationId xmlns:a16="http://schemas.microsoft.com/office/drawing/2014/main" id="{88FF0065-8337-3A26-E690-8570E66D3773}"/>
              </a:ext>
            </a:extLst>
          </p:cNvPr>
          <p:cNvSpPr txBox="1"/>
          <p:nvPr/>
        </p:nvSpPr>
        <p:spPr>
          <a:xfrm>
            <a:off x="792305" y="1724708"/>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TVS-872XT</a:t>
            </a:r>
          </a:p>
        </p:txBody>
      </p:sp>
      <p:pic>
        <p:nvPicPr>
          <p:cNvPr id="94" name="Picture 14" descr="在側邊欄中搜尋">
            <a:extLst>
              <a:ext uri="{FF2B5EF4-FFF2-40B4-BE49-F238E27FC236}">
                <a16:creationId xmlns:a16="http://schemas.microsoft.com/office/drawing/2014/main" id="{40829D81-5966-1FE7-AC28-7BC3075EAC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242" y="2011859"/>
            <a:ext cx="1935711" cy="1209819"/>
          </a:xfrm>
          <a:prstGeom prst="rect">
            <a:avLst/>
          </a:prstGeom>
          <a:noFill/>
          <a:extLst>
            <a:ext uri="{909E8E84-426E-40DD-AFC4-6F175D3DCCD1}">
              <a14:hiddenFill xmlns:a14="http://schemas.microsoft.com/office/drawing/2010/main">
                <a:solidFill>
                  <a:srgbClr val="FFFFFF"/>
                </a:solidFill>
              </a14:hiddenFill>
            </a:ext>
          </a:extLst>
        </p:spPr>
      </p:pic>
      <p:sp>
        <p:nvSpPr>
          <p:cNvPr id="103" name="矩形: 圓角化同側角落 102">
            <a:extLst>
              <a:ext uri="{FF2B5EF4-FFF2-40B4-BE49-F238E27FC236}">
                <a16:creationId xmlns:a16="http://schemas.microsoft.com/office/drawing/2014/main" id="{4AD4B1AC-F313-DB8C-C5D8-0624F3FAA46B}"/>
              </a:ext>
            </a:extLst>
          </p:cNvPr>
          <p:cNvSpPr/>
          <p:nvPr/>
        </p:nvSpPr>
        <p:spPr>
          <a:xfrm>
            <a:off x="3106765" y="1680065"/>
            <a:ext cx="1290264"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04" name="文字方塊 103">
            <a:extLst>
              <a:ext uri="{FF2B5EF4-FFF2-40B4-BE49-F238E27FC236}">
                <a16:creationId xmlns:a16="http://schemas.microsoft.com/office/drawing/2014/main" id="{D06CF13B-8E75-FC8E-B876-09182290E160}"/>
              </a:ext>
            </a:extLst>
          </p:cNvPr>
          <p:cNvSpPr txBox="1"/>
          <p:nvPr/>
        </p:nvSpPr>
        <p:spPr>
          <a:xfrm>
            <a:off x="3073532" y="1724708"/>
            <a:ext cx="1335108" cy="338554"/>
          </a:xfrm>
          <a:prstGeom prst="rect">
            <a:avLst/>
          </a:prstGeom>
          <a:noFill/>
        </p:spPr>
        <p:txBody>
          <a:bodyPr wrap="square" lIns="91440" tIns="45720" rIns="91440" bIns="45720" anchor="t">
            <a:spAutoFit/>
          </a:bodyPr>
          <a:lstStyle/>
          <a:p>
            <a:pPr algn="ctr"/>
            <a:r>
              <a:rPr lang="en-US" altLang="zh-TW" sz="1600" b="1">
                <a:solidFill>
                  <a:schemeClr val="bg1"/>
                </a:solidFill>
              </a:rPr>
              <a:t>TS-h973AX</a:t>
            </a:r>
          </a:p>
        </p:txBody>
      </p:sp>
      <p:pic>
        <p:nvPicPr>
          <p:cNvPr id="99" name="Picture 10" descr="在側邊欄中搜尋">
            <a:extLst>
              <a:ext uri="{FF2B5EF4-FFF2-40B4-BE49-F238E27FC236}">
                <a16:creationId xmlns:a16="http://schemas.microsoft.com/office/drawing/2014/main" id="{89C54FCC-C3F9-64C2-022F-8ED005CB83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8997" y="2036099"/>
            <a:ext cx="2005799" cy="1253624"/>
          </a:xfrm>
          <a:prstGeom prst="rect">
            <a:avLst/>
          </a:prstGeom>
          <a:noFill/>
          <a:extLst>
            <a:ext uri="{909E8E84-426E-40DD-AFC4-6F175D3DCCD1}">
              <a14:hiddenFill xmlns:a14="http://schemas.microsoft.com/office/drawing/2010/main">
                <a:solidFill>
                  <a:srgbClr val="FFFFFF"/>
                </a:solidFill>
              </a14:hiddenFill>
            </a:ext>
          </a:extLst>
        </p:spPr>
      </p:pic>
      <p:sp>
        <p:nvSpPr>
          <p:cNvPr id="106" name="矩形: 圓角化同側角落 105">
            <a:extLst>
              <a:ext uri="{FF2B5EF4-FFF2-40B4-BE49-F238E27FC236}">
                <a16:creationId xmlns:a16="http://schemas.microsoft.com/office/drawing/2014/main" id="{6B306B06-3489-8512-8707-677206FE7932}"/>
              </a:ext>
            </a:extLst>
          </p:cNvPr>
          <p:cNvSpPr/>
          <p:nvPr/>
        </p:nvSpPr>
        <p:spPr>
          <a:xfrm>
            <a:off x="4992009" y="1685569"/>
            <a:ext cx="1592191"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07" name="文字方塊 106">
            <a:extLst>
              <a:ext uri="{FF2B5EF4-FFF2-40B4-BE49-F238E27FC236}">
                <a16:creationId xmlns:a16="http://schemas.microsoft.com/office/drawing/2014/main" id="{4DA6ABF1-8826-665C-A29B-C1A329A16100}"/>
              </a:ext>
            </a:extLst>
          </p:cNvPr>
          <p:cNvSpPr txBox="1"/>
          <p:nvPr/>
        </p:nvSpPr>
        <p:spPr>
          <a:xfrm>
            <a:off x="4971028" y="1730212"/>
            <a:ext cx="1647528" cy="338554"/>
          </a:xfrm>
          <a:prstGeom prst="rect">
            <a:avLst/>
          </a:prstGeom>
          <a:noFill/>
        </p:spPr>
        <p:txBody>
          <a:bodyPr wrap="square" lIns="91440" tIns="45720" rIns="91440" bIns="45720" anchor="t">
            <a:spAutoFit/>
          </a:bodyPr>
          <a:lstStyle/>
          <a:p>
            <a:pPr algn="ctr"/>
            <a:r>
              <a:rPr lang="en-US" altLang="zh-TW" sz="1600" b="1">
                <a:solidFill>
                  <a:schemeClr val="bg1"/>
                </a:solidFill>
              </a:rPr>
              <a:t>TS-855X</a:t>
            </a:r>
          </a:p>
        </p:txBody>
      </p:sp>
      <p:pic>
        <p:nvPicPr>
          <p:cNvPr id="102" name="Picture 12" descr=" ">
            <a:extLst>
              <a:ext uri="{FF2B5EF4-FFF2-40B4-BE49-F238E27FC236}">
                <a16:creationId xmlns:a16="http://schemas.microsoft.com/office/drawing/2014/main" id="{41EB498E-131F-157F-CB57-BD35503147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83" y="2067668"/>
            <a:ext cx="2279841" cy="1424901"/>
          </a:xfrm>
          <a:prstGeom prst="rect">
            <a:avLst/>
          </a:prstGeom>
          <a:noFill/>
          <a:extLst>
            <a:ext uri="{909E8E84-426E-40DD-AFC4-6F175D3DCCD1}">
              <a14:hiddenFill xmlns:a14="http://schemas.microsoft.com/office/drawing/2010/main">
                <a:solidFill>
                  <a:srgbClr val="FFFFFF"/>
                </a:solidFill>
              </a14:hiddenFill>
            </a:ext>
          </a:extLst>
        </p:spPr>
      </p:pic>
      <p:sp>
        <p:nvSpPr>
          <p:cNvPr id="108" name="矩形: 圓角化同側角落 107">
            <a:extLst>
              <a:ext uri="{FF2B5EF4-FFF2-40B4-BE49-F238E27FC236}">
                <a16:creationId xmlns:a16="http://schemas.microsoft.com/office/drawing/2014/main" id="{206B89F7-98C1-9CC5-D464-5D0502F04099}"/>
              </a:ext>
            </a:extLst>
          </p:cNvPr>
          <p:cNvSpPr/>
          <p:nvPr/>
        </p:nvSpPr>
        <p:spPr>
          <a:xfrm>
            <a:off x="3627254" y="3796523"/>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09" name="文字方塊 108">
            <a:extLst>
              <a:ext uri="{FF2B5EF4-FFF2-40B4-BE49-F238E27FC236}">
                <a16:creationId xmlns:a16="http://schemas.microsoft.com/office/drawing/2014/main" id="{F8BD707A-93A0-9291-807C-52D7F4C4D8C5}"/>
              </a:ext>
            </a:extLst>
          </p:cNvPr>
          <p:cNvSpPr txBox="1"/>
          <p:nvPr/>
        </p:nvSpPr>
        <p:spPr>
          <a:xfrm>
            <a:off x="3627254" y="3841166"/>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TS-h1887XU-RP</a:t>
            </a:r>
          </a:p>
        </p:txBody>
      </p:sp>
      <p:sp>
        <p:nvSpPr>
          <p:cNvPr id="110" name="矩形: 圓角化同側角落 109">
            <a:extLst>
              <a:ext uri="{FF2B5EF4-FFF2-40B4-BE49-F238E27FC236}">
                <a16:creationId xmlns:a16="http://schemas.microsoft.com/office/drawing/2014/main" id="{758ABD75-96FA-5952-92CE-9710967FC4AF}"/>
              </a:ext>
            </a:extLst>
          </p:cNvPr>
          <p:cNvSpPr/>
          <p:nvPr/>
        </p:nvSpPr>
        <p:spPr>
          <a:xfrm>
            <a:off x="6620055" y="3787475"/>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1" name="文字方塊 110">
            <a:extLst>
              <a:ext uri="{FF2B5EF4-FFF2-40B4-BE49-F238E27FC236}">
                <a16:creationId xmlns:a16="http://schemas.microsoft.com/office/drawing/2014/main" id="{5D47B56C-CDBF-BFA6-B0A2-BDFA75076AEE}"/>
              </a:ext>
            </a:extLst>
          </p:cNvPr>
          <p:cNvSpPr txBox="1"/>
          <p:nvPr/>
        </p:nvSpPr>
        <p:spPr>
          <a:xfrm>
            <a:off x="6620055" y="3832118"/>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TS-h2287XU-RP</a:t>
            </a:r>
          </a:p>
        </p:txBody>
      </p:sp>
      <p:sp>
        <p:nvSpPr>
          <p:cNvPr id="112" name="矩形: 圓角化同側角落 111">
            <a:extLst>
              <a:ext uri="{FF2B5EF4-FFF2-40B4-BE49-F238E27FC236}">
                <a16:creationId xmlns:a16="http://schemas.microsoft.com/office/drawing/2014/main" id="{88AD6717-EDC2-F012-7D55-8734D60F3E2E}"/>
              </a:ext>
            </a:extLst>
          </p:cNvPr>
          <p:cNvSpPr/>
          <p:nvPr/>
        </p:nvSpPr>
        <p:spPr>
          <a:xfrm>
            <a:off x="9606994" y="3787475"/>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3" name="文字方塊 112">
            <a:extLst>
              <a:ext uri="{FF2B5EF4-FFF2-40B4-BE49-F238E27FC236}">
                <a16:creationId xmlns:a16="http://schemas.microsoft.com/office/drawing/2014/main" id="{76108898-D1EC-199F-7E43-05AC1EA7AEAE}"/>
              </a:ext>
            </a:extLst>
          </p:cNvPr>
          <p:cNvSpPr txBox="1"/>
          <p:nvPr/>
        </p:nvSpPr>
        <p:spPr>
          <a:xfrm>
            <a:off x="9606994" y="3832118"/>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TS-h3087XU-RP</a:t>
            </a:r>
          </a:p>
        </p:txBody>
      </p:sp>
      <p:sp>
        <p:nvSpPr>
          <p:cNvPr id="114" name="矩形: 圓角化同側角落 113">
            <a:extLst>
              <a:ext uri="{FF2B5EF4-FFF2-40B4-BE49-F238E27FC236}">
                <a16:creationId xmlns:a16="http://schemas.microsoft.com/office/drawing/2014/main" id="{E2F65745-C697-40DF-357C-E342F94AD371}"/>
              </a:ext>
            </a:extLst>
          </p:cNvPr>
          <p:cNvSpPr/>
          <p:nvPr/>
        </p:nvSpPr>
        <p:spPr>
          <a:xfrm>
            <a:off x="743098" y="3787475"/>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5" name="文字方塊 114">
            <a:extLst>
              <a:ext uri="{FF2B5EF4-FFF2-40B4-BE49-F238E27FC236}">
                <a16:creationId xmlns:a16="http://schemas.microsoft.com/office/drawing/2014/main" id="{F1B4CA36-C4DA-9E44-EA43-A450BE8B9C63}"/>
              </a:ext>
            </a:extLst>
          </p:cNvPr>
          <p:cNvSpPr txBox="1"/>
          <p:nvPr/>
        </p:nvSpPr>
        <p:spPr>
          <a:xfrm>
            <a:off x="743098" y="3832118"/>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TS-h987XU-RP</a:t>
            </a:r>
          </a:p>
        </p:txBody>
      </p:sp>
      <p:pic>
        <p:nvPicPr>
          <p:cNvPr id="123" name="圖片 122" descr="一張含有 螢幕擷取畫面, 設計 的圖片&#10;&#10;自動產生的描述">
            <a:extLst>
              <a:ext uri="{FF2B5EF4-FFF2-40B4-BE49-F238E27FC236}">
                <a16:creationId xmlns:a16="http://schemas.microsoft.com/office/drawing/2014/main" id="{D3DB315D-CD6C-08D6-3193-2FAD549843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205" b="30166"/>
          <a:stretch/>
        </p:blipFill>
        <p:spPr>
          <a:xfrm>
            <a:off x="3058229" y="4179720"/>
            <a:ext cx="2926489" cy="761556"/>
          </a:xfrm>
          <a:prstGeom prst="rect">
            <a:avLst/>
          </a:prstGeom>
        </p:spPr>
      </p:pic>
      <p:pic>
        <p:nvPicPr>
          <p:cNvPr id="125" name="圖片 124" descr="一張含有 駕駛, 電子產品 的圖片&#10;&#10;自動產生的描述">
            <a:extLst>
              <a:ext uri="{FF2B5EF4-FFF2-40B4-BE49-F238E27FC236}">
                <a16:creationId xmlns:a16="http://schemas.microsoft.com/office/drawing/2014/main" id="{5B6571E5-899F-1D1F-0298-7BA20396885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4273" b="34937"/>
          <a:stretch/>
        </p:blipFill>
        <p:spPr>
          <a:xfrm>
            <a:off x="179766" y="4170672"/>
            <a:ext cx="2815730" cy="541955"/>
          </a:xfrm>
          <a:prstGeom prst="rect">
            <a:avLst/>
          </a:prstGeom>
        </p:spPr>
      </p:pic>
      <p:pic>
        <p:nvPicPr>
          <p:cNvPr id="126" name="圖片 125">
            <a:extLst>
              <a:ext uri="{FF2B5EF4-FFF2-40B4-BE49-F238E27FC236}">
                <a16:creationId xmlns:a16="http://schemas.microsoft.com/office/drawing/2014/main" id="{DC3A329A-82D1-25AD-3172-9675760A51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3251" b="23677"/>
          <a:stretch/>
        </p:blipFill>
        <p:spPr>
          <a:xfrm>
            <a:off x="6051030" y="4223663"/>
            <a:ext cx="2926488" cy="970719"/>
          </a:xfrm>
          <a:prstGeom prst="rect">
            <a:avLst/>
          </a:prstGeom>
        </p:spPr>
      </p:pic>
      <p:pic>
        <p:nvPicPr>
          <p:cNvPr id="127" name="圖片 126">
            <a:extLst>
              <a:ext uri="{FF2B5EF4-FFF2-40B4-BE49-F238E27FC236}">
                <a16:creationId xmlns:a16="http://schemas.microsoft.com/office/drawing/2014/main" id="{4565D74D-CDFB-360D-C0F0-DC2B2A64237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3179" b="13160"/>
          <a:stretch/>
        </p:blipFill>
        <p:spPr>
          <a:xfrm>
            <a:off x="9043830" y="4133910"/>
            <a:ext cx="2926490" cy="1347316"/>
          </a:xfrm>
          <a:prstGeom prst="rect">
            <a:avLst/>
          </a:prstGeom>
        </p:spPr>
      </p:pic>
      <p:sp>
        <p:nvSpPr>
          <p:cNvPr id="128" name="矩形: 圓角化同側角落 127">
            <a:extLst>
              <a:ext uri="{FF2B5EF4-FFF2-40B4-BE49-F238E27FC236}">
                <a16:creationId xmlns:a16="http://schemas.microsoft.com/office/drawing/2014/main" id="{F47833E8-1CD9-4E74-4D30-4CFE89A251B3}"/>
              </a:ext>
            </a:extLst>
          </p:cNvPr>
          <p:cNvSpPr/>
          <p:nvPr/>
        </p:nvSpPr>
        <p:spPr>
          <a:xfrm>
            <a:off x="4015415" y="5280297"/>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29" name="文字方塊 128">
            <a:extLst>
              <a:ext uri="{FF2B5EF4-FFF2-40B4-BE49-F238E27FC236}">
                <a16:creationId xmlns:a16="http://schemas.microsoft.com/office/drawing/2014/main" id="{5FE2031A-A717-9404-3B2E-2E34DD3524BD}"/>
              </a:ext>
            </a:extLst>
          </p:cNvPr>
          <p:cNvSpPr txBox="1"/>
          <p:nvPr/>
        </p:nvSpPr>
        <p:spPr>
          <a:xfrm>
            <a:off x="4015415" y="5324940"/>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TS-h1683XU-RP</a:t>
            </a:r>
          </a:p>
        </p:txBody>
      </p:sp>
      <p:pic>
        <p:nvPicPr>
          <p:cNvPr id="130" name="Picture 25" descr=" ">
            <a:extLst>
              <a:ext uri="{FF2B5EF4-FFF2-40B4-BE49-F238E27FC236}">
                <a16:creationId xmlns:a16="http://schemas.microsoft.com/office/drawing/2014/main" id="{041DEDED-B5FD-803A-84B7-9E041702E10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293" t="33908" r="6515" b="17616"/>
          <a:stretch/>
        </p:blipFill>
        <p:spPr bwMode="auto">
          <a:xfrm>
            <a:off x="3528450" y="5696793"/>
            <a:ext cx="2739363" cy="951860"/>
          </a:xfrm>
          <a:prstGeom prst="rect">
            <a:avLst/>
          </a:prstGeom>
          <a:noFill/>
          <a:extLst>
            <a:ext uri="{909E8E84-426E-40DD-AFC4-6F175D3DCCD1}">
              <a14:hiddenFill xmlns:a14="http://schemas.microsoft.com/office/drawing/2010/main">
                <a:solidFill>
                  <a:srgbClr val="FFFFFF"/>
                </a:solidFill>
              </a14:hiddenFill>
            </a:ext>
          </a:extLst>
        </p:spPr>
      </p:pic>
      <p:sp>
        <p:nvSpPr>
          <p:cNvPr id="131" name="矩形: 圓角化同側角落 130">
            <a:extLst>
              <a:ext uri="{FF2B5EF4-FFF2-40B4-BE49-F238E27FC236}">
                <a16:creationId xmlns:a16="http://schemas.microsoft.com/office/drawing/2014/main" id="{1E35F20D-E55D-DF31-F8A1-BFB10ECF3578}"/>
              </a:ext>
            </a:extLst>
          </p:cNvPr>
          <p:cNvSpPr/>
          <p:nvPr/>
        </p:nvSpPr>
        <p:spPr>
          <a:xfrm>
            <a:off x="794249" y="5280297"/>
            <a:ext cx="1788439" cy="535495"/>
          </a:xfrm>
          <a:prstGeom prst="round2SameRect">
            <a:avLst>
              <a:gd name="adj1" fmla="val 10557"/>
              <a:gd name="adj2" fmla="val 0"/>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32" name="文字方塊 131">
            <a:extLst>
              <a:ext uri="{FF2B5EF4-FFF2-40B4-BE49-F238E27FC236}">
                <a16:creationId xmlns:a16="http://schemas.microsoft.com/office/drawing/2014/main" id="{4E96BA74-01AF-8CF2-F51F-EBB0AD39EF51}"/>
              </a:ext>
            </a:extLst>
          </p:cNvPr>
          <p:cNvSpPr txBox="1"/>
          <p:nvPr/>
        </p:nvSpPr>
        <p:spPr>
          <a:xfrm>
            <a:off x="794249" y="5324940"/>
            <a:ext cx="1788439" cy="338554"/>
          </a:xfrm>
          <a:prstGeom prst="rect">
            <a:avLst/>
          </a:prstGeom>
          <a:noFill/>
        </p:spPr>
        <p:txBody>
          <a:bodyPr wrap="square" lIns="91440" tIns="45720" rIns="91440" bIns="45720" anchor="t">
            <a:spAutoFit/>
          </a:bodyPr>
          <a:lstStyle/>
          <a:p>
            <a:pPr algn="ctr"/>
            <a:r>
              <a:rPr lang="en-US" altLang="zh-TW" sz="1600" b="1">
                <a:solidFill>
                  <a:schemeClr val="bg1"/>
                </a:solidFill>
              </a:rPr>
              <a:t>TS-h1283XU-RP</a:t>
            </a:r>
          </a:p>
        </p:txBody>
      </p:sp>
      <p:pic>
        <p:nvPicPr>
          <p:cNvPr id="121" name="Picture 27" descr="在側邊欄中搜尋">
            <a:extLst>
              <a:ext uri="{FF2B5EF4-FFF2-40B4-BE49-F238E27FC236}">
                <a16:creationId xmlns:a16="http://schemas.microsoft.com/office/drawing/2014/main" id="{74BFFE82-ED85-BCAC-3BB9-E55568FF805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967" t="46578" r="8034" b="18293"/>
          <a:stretch/>
        </p:blipFill>
        <p:spPr bwMode="auto">
          <a:xfrm>
            <a:off x="231447" y="5675218"/>
            <a:ext cx="2855241" cy="746290"/>
          </a:xfrm>
          <a:prstGeom prst="rect">
            <a:avLst/>
          </a:prstGeom>
          <a:noFill/>
          <a:extLst>
            <a:ext uri="{909E8E84-426E-40DD-AFC4-6F175D3DCCD1}">
              <a14:hiddenFill xmlns:a14="http://schemas.microsoft.com/office/drawing/2010/main">
                <a:solidFill>
                  <a:srgbClr val="FFFFFF"/>
                </a:solidFill>
              </a14:hiddenFill>
            </a:ext>
          </a:extLst>
        </p:spPr>
      </p:pic>
      <p:sp>
        <p:nvSpPr>
          <p:cNvPr id="133" name="文字方塊 132">
            <a:extLst>
              <a:ext uri="{FF2B5EF4-FFF2-40B4-BE49-F238E27FC236}">
                <a16:creationId xmlns:a16="http://schemas.microsoft.com/office/drawing/2014/main" id="{CE1A4BA5-B17B-257B-DAAB-53FF11F9CC77}"/>
              </a:ext>
            </a:extLst>
          </p:cNvPr>
          <p:cNvSpPr txBox="1"/>
          <p:nvPr/>
        </p:nvSpPr>
        <p:spPr>
          <a:xfrm>
            <a:off x="9445838" y="5845247"/>
            <a:ext cx="2154053" cy="555792"/>
          </a:xfrm>
          <a:prstGeom prst="rect">
            <a:avLst/>
          </a:prstGeom>
          <a:noFill/>
          <a:ln w="19050">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TW" sz="1200" dirty="0">
                <a:hlinkClick r:id="rId15"/>
              </a:rPr>
              <a:t>More QNAP NAS with 10GbE High-Speed Network Transmission Support</a:t>
            </a:r>
            <a:endParaRPr lang="en-US" altLang="zh-TW" sz="1200" dirty="0"/>
          </a:p>
        </p:txBody>
      </p:sp>
    </p:spTree>
    <p:extLst>
      <p:ext uri="{BB962C8B-B14F-4D97-AF65-F5344CB8AC3E}">
        <p14:creationId xmlns:p14="http://schemas.microsoft.com/office/powerpoint/2010/main" val="1637334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C0D36DB-AD01-4F78-9F49-8D4F952512C4}"/>
              </a:ext>
            </a:extLst>
          </p:cNvPr>
          <p:cNvSpPr/>
          <p:nvPr/>
        </p:nvSpPr>
        <p:spPr>
          <a:xfrm>
            <a:off x="2103949" y="6117703"/>
            <a:ext cx="3787563" cy="550313"/>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2565863" y="4843723"/>
            <a:ext cx="2910980" cy="116955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tLang="zh-TW" sz="1400" dirty="0">
                <a:solidFill>
                  <a:schemeClr val="bg1"/>
                </a:solidFill>
              </a:rPr>
              <a:t>QXG-10G2SF-X710 (SFP+ x2)</a:t>
            </a:r>
          </a:p>
          <a:p>
            <a:pPr marL="285750" indent="-285750">
              <a:buFont typeface="Arial" panose="020B0604020202020204" pitchFamily="34" charset="0"/>
              <a:buChar char="•"/>
            </a:pPr>
            <a:r>
              <a:rPr lang="en-US" altLang="zh-TW" sz="1400" dirty="0">
                <a:solidFill>
                  <a:schemeClr val="bg1"/>
                </a:solidFill>
              </a:rPr>
              <a:t>QXG-10G2T-X710 (RJ45 x2)</a:t>
            </a:r>
            <a:endParaRPr lang="en-US" altLang="zh-TW" sz="1400" dirty="0">
              <a:solidFill>
                <a:schemeClr val="bg1"/>
              </a:solidFill>
              <a:cs typeface="Arial"/>
            </a:endParaRPr>
          </a:p>
          <a:p>
            <a:pPr marL="285750" indent="-285750">
              <a:buFont typeface="Arial" panose="020B0604020202020204" pitchFamily="34" charset="0"/>
              <a:buChar char="•"/>
            </a:pPr>
            <a:r>
              <a:rPr lang="en-US" altLang="zh-TW" sz="1400" dirty="0">
                <a:solidFill>
                  <a:schemeClr val="bg1"/>
                </a:solidFill>
              </a:rPr>
              <a:t>QXG-10G2TB (</a:t>
            </a:r>
            <a:r>
              <a:rPr lang="en-US" sz="1400" dirty="0">
                <a:solidFill>
                  <a:schemeClr val="bg1"/>
                </a:solidFill>
              </a:rPr>
              <a:t>RJ45 x2)</a:t>
            </a:r>
            <a:endParaRPr lang="en-US" sz="1400" dirty="0">
              <a:solidFill>
                <a:schemeClr val="bg1"/>
              </a:solidFill>
              <a:cs typeface="Arial"/>
            </a:endParaRPr>
          </a:p>
          <a:p>
            <a:pPr marL="285750" indent="-285750">
              <a:buFont typeface="Arial" panose="020B0604020202020204" pitchFamily="34" charset="0"/>
              <a:buChar char="•"/>
            </a:pPr>
            <a:r>
              <a:rPr lang="en-US" altLang="zh-TW" sz="1400" dirty="0">
                <a:solidFill>
                  <a:schemeClr val="bg1"/>
                </a:solidFill>
              </a:rPr>
              <a:t>QXG-10G2T</a:t>
            </a:r>
            <a:r>
              <a:rPr lang="en-US" sz="1400" dirty="0">
                <a:solidFill>
                  <a:schemeClr val="bg1"/>
                </a:solidFill>
              </a:rPr>
              <a:t> (RJ45 x2)</a:t>
            </a:r>
            <a:endParaRPr lang="en-US" sz="1400" dirty="0">
              <a:solidFill>
                <a:schemeClr val="bg1"/>
              </a:solidFill>
              <a:cs typeface="Arial"/>
            </a:endParaRPr>
          </a:p>
          <a:p>
            <a:pPr marL="285750" indent="-285750">
              <a:buFont typeface="Arial" panose="020B0604020202020204" pitchFamily="34" charset="0"/>
              <a:buChar char="•"/>
            </a:pPr>
            <a:r>
              <a:rPr lang="en-US" altLang="zh-TW" sz="1400" dirty="0">
                <a:solidFill>
                  <a:schemeClr val="bg1"/>
                </a:solidFill>
              </a:rPr>
              <a:t>QXG-10G1T</a:t>
            </a:r>
            <a:r>
              <a:rPr lang="en-US" sz="1400" dirty="0">
                <a:solidFill>
                  <a:schemeClr val="bg1"/>
                </a:solidFill>
              </a:rPr>
              <a:t> (RJ45 x2)</a:t>
            </a:r>
            <a:endParaRPr lang="en-US" sz="1400" dirty="0">
              <a:solidFill>
                <a:schemeClr val="bg1"/>
              </a:solidFill>
              <a:cs typeface="Arial"/>
            </a:endParaRPr>
          </a:p>
        </p:txBody>
      </p:sp>
      <p:sp>
        <p:nvSpPr>
          <p:cNvPr id="9" name="文字方塊 8"/>
          <p:cNvSpPr txBox="1"/>
          <p:nvPr/>
        </p:nvSpPr>
        <p:spPr>
          <a:xfrm>
            <a:off x="6776129" y="4898401"/>
            <a:ext cx="2731288" cy="73866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tLang="zh-TW" sz="1400" dirty="0">
                <a:solidFill>
                  <a:schemeClr val="bg1"/>
                </a:solidFill>
              </a:rPr>
              <a:t>QM2-2P410G2T</a:t>
            </a:r>
            <a:r>
              <a:rPr lang="en-US" sz="1400" dirty="0">
                <a:solidFill>
                  <a:schemeClr val="bg1"/>
                </a:solidFill>
              </a:rPr>
              <a:t> (RJ45 x2)</a:t>
            </a:r>
            <a:endParaRPr lang="en-US" altLang="zh-TW" sz="1400" dirty="0">
              <a:solidFill>
                <a:schemeClr val="bg1"/>
              </a:solidFill>
            </a:endParaRPr>
          </a:p>
          <a:p>
            <a:pPr marL="285750" indent="-285750">
              <a:buFont typeface="Arial" panose="020B0604020202020204" pitchFamily="34" charset="0"/>
              <a:buChar char="•"/>
            </a:pPr>
            <a:r>
              <a:rPr lang="en-US" altLang="zh-TW" sz="1400" dirty="0">
                <a:solidFill>
                  <a:schemeClr val="bg1"/>
                </a:solidFill>
              </a:rPr>
              <a:t>QM2-2P410G1T</a:t>
            </a:r>
            <a:r>
              <a:rPr lang="en-US" sz="1400" dirty="0">
                <a:solidFill>
                  <a:schemeClr val="bg1"/>
                </a:solidFill>
              </a:rPr>
              <a:t> (RJ45 x2)</a:t>
            </a:r>
            <a:endParaRPr lang="en-US" sz="1400" dirty="0">
              <a:solidFill>
                <a:schemeClr val="bg1"/>
              </a:solidFill>
              <a:cs typeface="Arial"/>
            </a:endParaRPr>
          </a:p>
          <a:p>
            <a:pPr marL="285750" indent="-285750">
              <a:buFont typeface="Arial" panose="020B0604020202020204" pitchFamily="34" charset="0"/>
              <a:buChar char="•"/>
            </a:pPr>
            <a:r>
              <a:rPr lang="en-US" altLang="zh-TW" sz="1400" dirty="0">
                <a:solidFill>
                  <a:schemeClr val="bg1"/>
                </a:solidFill>
              </a:rPr>
              <a:t>QM2-2P10G1TB</a:t>
            </a:r>
            <a:r>
              <a:rPr lang="en-US" sz="1400" dirty="0">
                <a:solidFill>
                  <a:schemeClr val="bg1"/>
                </a:solidFill>
              </a:rPr>
              <a:t> (RJ45 x2)</a:t>
            </a:r>
            <a:endParaRPr lang="zh-TW" altLang="en-US" sz="1400" dirty="0">
              <a:solidFill>
                <a:schemeClr val="bg1"/>
              </a:solidFill>
            </a:endParaRPr>
          </a:p>
        </p:txBody>
      </p:sp>
      <p:pic>
        <p:nvPicPr>
          <p:cNvPr id="13314" name="Picture 2" descr="在側邊欄中搜尋"/>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01" t="3201" r="5545" b="3360"/>
          <a:stretch/>
        </p:blipFill>
        <p:spPr bwMode="auto">
          <a:xfrm>
            <a:off x="2350139" y="1882075"/>
            <a:ext cx="2036974" cy="133428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QXG-10G2T | Hardware Specs | QNAP (ASEA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78" t="3485" r="13366" b="3644"/>
          <a:stretch/>
        </p:blipFill>
        <p:spPr bwMode="auto">
          <a:xfrm>
            <a:off x="3689075" y="3210837"/>
            <a:ext cx="1988943" cy="157810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QM2-2P410G2T | Hardware Specs | QNAP (A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56" t="3265" r="5900" b="3010"/>
          <a:stretch/>
        </p:blipFill>
        <p:spPr bwMode="auto">
          <a:xfrm>
            <a:off x="6500870" y="1882075"/>
            <a:ext cx="2269769" cy="150329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在側邊欄中搜尋"/>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78" t="3769" r="5989" b="3787"/>
          <a:stretch/>
        </p:blipFill>
        <p:spPr bwMode="auto">
          <a:xfrm>
            <a:off x="7582709" y="3236214"/>
            <a:ext cx="2239417" cy="1474793"/>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2">
            <a:extLst>
              <a:ext uri="{FF2B5EF4-FFF2-40B4-BE49-F238E27FC236}">
                <a16:creationId xmlns:a16="http://schemas.microsoft.com/office/drawing/2014/main" id="{DD67E277-7715-B22C-482B-C04F0D5D3ECD}"/>
              </a:ext>
            </a:extLst>
          </p:cNvPr>
          <p:cNvSpPr>
            <a:spLocks noGrp="1"/>
          </p:cNvSpPr>
          <p:nvPr>
            <p:ph type="title"/>
          </p:nvPr>
        </p:nvSpPr>
        <p:spPr/>
        <p:txBody>
          <a:bodyPr/>
          <a:lstStyle/>
          <a:p>
            <a:r>
              <a:rPr lang="en-US" altLang="zh-TW" dirty="0"/>
              <a:t>QNAP 10GbE Network Expansion </a:t>
            </a:r>
            <a:r>
              <a:rPr lang="en-US" altLang="zh-TW"/>
              <a:t>Cards</a:t>
            </a:r>
            <a:endParaRPr lang="zh-TW" altLang="en-US" dirty="0"/>
          </a:p>
        </p:txBody>
      </p:sp>
      <p:sp>
        <p:nvSpPr>
          <p:cNvPr id="4" name="矩形: 圓角化同側角落 3">
            <a:extLst>
              <a:ext uri="{FF2B5EF4-FFF2-40B4-BE49-F238E27FC236}">
                <a16:creationId xmlns:a16="http://schemas.microsoft.com/office/drawing/2014/main" id="{B9559F3A-ABA6-F8F7-5036-4557E0EE7F08}"/>
              </a:ext>
            </a:extLst>
          </p:cNvPr>
          <p:cNvSpPr/>
          <p:nvPr/>
        </p:nvSpPr>
        <p:spPr>
          <a:xfrm>
            <a:off x="2103950" y="1666753"/>
            <a:ext cx="3787563" cy="5001263"/>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8" name="文字方塊 7">
            <a:extLst>
              <a:ext uri="{FF2B5EF4-FFF2-40B4-BE49-F238E27FC236}">
                <a16:creationId xmlns:a16="http://schemas.microsoft.com/office/drawing/2014/main" id="{1EF0E63A-5CB9-CA27-AF78-1122FA58C3D6}"/>
              </a:ext>
            </a:extLst>
          </p:cNvPr>
          <p:cNvSpPr txBox="1"/>
          <p:nvPr/>
        </p:nvSpPr>
        <p:spPr>
          <a:xfrm>
            <a:off x="2103948" y="6192804"/>
            <a:ext cx="3787564" cy="400110"/>
          </a:xfrm>
          <a:prstGeom prst="rect">
            <a:avLst/>
          </a:prstGeom>
          <a:noFill/>
        </p:spPr>
        <p:txBody>
          <a:bodyPr wrap="square">
            <a:spAutoFit/>
          </a:bodyPr>
          <a:lstStyle/>
          <a:p>
            <a:pPr algn="ctr"/>
            <a:r>
              <a:rPr lang="en-US" altLang="zh-TW" sz="2000" b="1" dirty="0"/>
              <a:t>QXG 10GbE</a:t>
            </a:r>
            <a:r>
              <a:rPr lang="zh-TW" altLang="en-US" sz="2000" b="1" dirty="0"/>
              <a:t> </a:t>
            </a:r>
            <a:r>
              <a:rPr lang="en-US" altLang="zh-TW" sz="2000" b="1" dirty="0"/>
              <a:t>Network Card</a:t>
            </a:r>
          </a:p>
        </p:txBody>
      </p:sp>
      <p:sp>
        <p:nvSpPr>
          <p:cNvPr id="10" name="矩形 9">
            <a:extLst>
              <a:ext uri="{FF2B5EF4-FFF2-40B4-BE49-F238E27FC236}">
                <a16:creationId xmlns:a16="http://schemas.microsoft.com/office/drawing/2014/main" id="{617584CE-4FE2-11DD-1CE3-E14A0A5BA148}"/>
              </a:ext>
            </a:extLst>
          </p:cNvPr>
          <p:cNvSpPr/>
          <p:nvPr/>
        </p:nvSpPr>
        <p:spPr>
          <a:xfrm>
            <a:off x="6248057" y="5840347"/>
            <a:ext cx="3787563" cy="827669"/>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化同側角落 10">
            <a:extLst>
              <a:ext uri="{FF2B5EF4-FFF2-40B4-BE49-F238E27FC236}">
                <a16:creationId xmlns:a16="http://schemas.microsoft.com/office/drawing/2014/main" id="{0AAACEB1-49B4-D811-414A-B0BCD114CC5F}"/>
              </a:ext>
            </a:extLst>
          </p:cNvPr>
          <p:cNvSpPr/>
          <p:nvPr/>
        </p:nvSpPr>
        <p:spPr>
          <a:xfrm>
            <a:off x="6248058" y="1666753"/>
            <a:ext cx="3787563" cy="5001263"/>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4" name="文字方塊 13">
            <a:extLst>
              <a:ext uri="{FF2B5EF4-FFF2-40B4-BE49-F238E27FC236}">
                <a16:creationId xmlns:a16="http://schemas.microsoft.com/office/drawing/2014/main" id="{BC84EA92-3608-FD1B-CB2A-103BF0CE9094}"/>
              </a:ext>
            </a:extLst>
          </p:cNvPr>
          <p:cNvSpPr txBox="1"/>
          <p:nvPr/>
        </p:nvSpPr>
        <p:spPr>
          <a:xfrm>
            <a:off x="6500870" y="5925596"/>
            <a:ext cx="3321256" cy="707886"/>
          </a:xfrm>
          <a:prstGeom prst="rect">
            <a:avLst/>
          </a:prstGeom>
          <a:noFill/>
        </p:spPr>
        <p:txBody>
          <a:bodyPr wrap="square">
            <a:spAutoFit/>
          </a:bodyPr>
          <a:lstStyle/>
          <a:p>
            <a:pPr algn="ctr"/>
            <a:r>
              <a:rPr lang="en-US" altLang="zh-TW" sz="2000" b="1" dirty="0"/>
              <a:t>QM2 M.2 SSD/10GbE </a:t>
            </a:r>
            <a:r>
              <a:rPr lang="en-US" altLang="zh-TW" sz="2000" b="1" dirty="0" err="1"/>
              <a:t>PCIe</a:t>
            </a:r>
            <a:r>
              <a:rPr lang="en-US" altLang="zh-TW" sz="2000" b="1" dirty="0"/>
              <a:t> Expansion Card</a:t>
            </a:r>
            <a:endParaRPr lang="zh-TW" altLang="en-US" sz="2000" b="1" dirty="0"/>
          </a:p>
        </p:txBody>
      </p:sp>
    </p:spTree>
    <p:extLst>
      <p:ext uri="{BB962C8B-B14F-4D97-AF65-F5344CB8AC3E}">
        <p14:creationId xmlns:p14="http://schemas.microsoft.com/office/powerpoint/2010/main" val="1175932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descr="一張含有 螢幕擷取畫面, 文字, 光線 的圖片&#10;&#10;自動產生的描述">
            <a:extLst>
              <a:ext uri="{FF2B5EF4-FFF2-40B4-BE49-F238E27FC236}">
                <a16:creationId xmlns:a16="http://schemas.microsoft.com/office/drawing/2014/main" id="{6841636F-9F40-1FDF-9E6E-DFA714C6A1E1}"/>
              </a:ext>
            </a:extLst>
          </p:cNvPr>
          <p:cNvPicPr>
            <a:picLocks noChangeAspect="1"/>
          </p:cNvPicPr>
          <p:nvPr/>
        </p:nvPicPr>
        <p:blipFill rotWithShape="1">
          <a:blip r:embed="rId3">
            <a:extLst>
              <a:ext uri="{28A0092B-C50C-407E-A947-70E740481C1C}">
                <a14:useLocalDpi xmlns:a14="http://schemas.microsoft.com/office/drawing/2010/main" val="0"/>
              </a:ext>
            </a:extLst>
          </a:blip>
          <a:srcRect b="4943"/>
          <a:stretch/>
        </p:blipFill>
        <p:spPr>
          <a:xfrm>
            <a:off x="0" y="3177299"/>
            <a:ext cx="12191998" cy="3872088"/>
          </a:xfrm>
          <a:prstGeom prst="rect">
            <a:avLst/>
          </a:prstGeom>
        </p:spPr>
      </p:pic>
      <p:sp>
        <p:nvSpPr>
          <p:cNvPr id="7" name="標題 6">
            <a:extLst>
              <a:ext uri="{FF2B5EF4-FFF2-40B4-BE49-F238E27FC236}">
                <a16:creationId xmlns:a16="http://schemas.microsoft.com/office/drawing/2014/main" id="{5F9F90F2-2146-3140-E089-3AD2334E9E11}"/>
              </a:ext>
            </a:extLst>
          </p:cNvPr>
          <p:cNvSpPr>
            <a:spLocks noGrp="1"/>
          </p:cNvSpPr>
          <p:nvPr>
            <p:ph type="title"/>
          </p:nvPr>
        </p:nvSpPr>
        <p:spPr/>
        <p:txBody>
          <a:bodyPr>
            <a:normAutofit/>
          </a:bodyPr>
          <a:lstStyle/>
          <a:p>
            <a:r>
              <a:rPr lang="en-US" altLang="zh-TW">
                <a:ea typeface="微軟正黑體"/>
              </a:rPr>
              <a:t>Wi-Fi 7 , The Next Generation </a:t>
            </a:r>
            <a:br>
              <a:rPr lang="en-US" altLang="zh-TW" dirty="0"/>
            </a:br>
            <a:r>
              <a:rPr lang="en-US" altLang="zh-TW">
                <a:ea typeface="微軟正黑體"/>
              </a:rPr>
              <a:t>Wireless Network Transfer Rate</a:t>
            </a:r>
            <a:endParaRPr lang="zh-TW" altLang="en-US">
              <a:ea typeface="微軟正黑體"/>
            </a:endParaRPr>
          </a:p>
        </p:txBody>
      </p:sp>
      <p:sp>
        <p:nvSpPr>
          <p:cNvPr id="4" name="文字方塊 3">
            <a:extLst>
              <a:ext uri="{FF2B5EF4-FFF2-40B4-BE49-F238E27FC236}">
                <a16:creationId xmlns:a16="http://schemas.microsoft.com/office/drawing/2014/main" id="{DEBC3273-BA7D-7A79-9D7A-A2826C830125}"/>
              </a:ext>
            </a:extLst>
          </p:cNvPr>
          <p:cNvSpPr txBox="1"/>
          <p:nvPr/>
        </p:nvSpPr>
        <p:spPr>
          <a:xfrm>
            <a:off x="779626" y="1574771"/>
            <a:ext cx="10303233" cy="1425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10000"/>
              </a:lnSpc>
            </a:pPr>
            <a:r>
              <a:rPr lang="en-US" sz="1200">
                <a:solidFill>
                  <a:schemeClr val="bg1"/>
                </a:solidFill>
                <a:ea typeface="+mn-lt"/>
                <a:cs typeface="+mn-lt"/>
              </a:rPr>
              <a:t>With smart home, logistics, manufacturing and unmanned needs multiply, so that Wi-Fi technology iterative update. According to </a:t>
            </a:r>
            <a:r>
              <a:rPr lang="en-US" sz="1200" err="1">
                <a:solidFill>
                  <a:schemeClr val="bg1"/>
                </a:solidFill>
                <a:ea typeface="+mn-lt"/>
                <a:cs typeface="+mn-lt"/>
              </a:rPr>
              <a:t>TrendForce's</a:t>
            </a:r>
            <a:r>
              <a:rPr lang="en-US" sz="1200">
                <a:solidFill>
                  <a:schemeClr val="bg1"/>
                </a:solidFill>
                <a:ea typeface="+mn-lt"/>
                <a:cs typeface="+mn-lt"/>
              </a:rPr>
              <a:t> research, to meet the communication needs of the meta-universe and other industry visions, there are many large companies that have set their sights on the next generation of Wi-Fi 7. Looking ahead to the next generation of Wi-Fi 7, there are already companies such as MediaTek, Qualcomm, Broadcom, etc. that are in the process of laying out their plans. </a:t>
            </a:r>
            <a:r>
              <a:rPr lang="en-US" sz="1200" err="1">
                <a:solidFill>
                  <a:schemeClr val="bg1"/>
                </a:solidFill>
                <a:ea typeface="+mn-lt"/>
                <a:cs typeface="+mn-lt"/>
              </a:rPr>
              <a:t>TrendForce</a:t>
            </a:r>
            <a:r>
              <a:rPr lang="en-US" sz="1200">
                <a:solidFill>
                  <a:schemeClr val="bg1"/>
                </a:solidFill>
                <a:ea typeface="+mn-lt"/>
                <a:cs typeface="+mn-lt"/>
              </a:rPr>
              <a:t> believes that even though it has already gained the limelight. It is estimated that Wi-Fi 7 will be applied in late 2023~early 2024.</a:t>
            </a:r>
            <a:r>
              <a:rPr lang="en-US" altLang="zh-TW" sz="1200">
                <a:solidFill>
                  <a:schemeClr val="bg1"/>
                </a:solidFill>
              </a:rPr>
              <a:t>In an era of rapidly increasing network capacity, it is important to </a:t>
            </a:r>
            <a:r>
              <a:rPr lang="en-US" altLang="zh-TW" sz="1600" b="1">
                <a:solidFill>
                  <a:srgbClr val="FFC000"/>
                </a:solidFill>
              </a:rPr>
              <a:t>have a network switch with multiple 10GbE network ports</a:t>
            </a:r>
            <a:r>
              <a:rPr lang="en-US" altLang="zh-TW" sz="1200">
                <a:solidFill>
                  <a:schemeClr val="bg1"/>
                </a:solidFill>
              </a:rPr>
              <a:t> to fully utilize the Wi-Fi 7 and Wi-Fi 6E wireless router products.</a:t>
            </a:r>
            <a:endParaRPr lang="zh-TW" altLang="en-US" sz="1200">
              <a:solidFill>
                <a:schemeClr val="bg1"/>
              </a:solidFill>
              <a:cs typeface="Arial"/>
            </a:endParaRPr>
          </a:p>
        </p:txBody>
      </p:sp>
      <p:sp>
        <p:nvSpPr>
          <p:cNvPr id="6" name="文字方塊 5">
            <a:extLst>
              <a:ext uri="{FF2B5EF4-FFF2-40B4-BE49-F238E27FC236}">
                <a16:creationId xmlns:a16="http://schemas.microsoft.com/office/drawing/2014/main" id="{4D42B7DA-4C5C-EBD2-AADA-C83DE5D96718}"/>
              </a:ext>
            </a:extLst>
          </p:cNvPr>
          <p:cNvSpPr txBox="1"/>
          <p:nvPr/>
        </p:nvSpPr>
        <p:spPr>
          <a:xfrm>
            <a:off x="7516692" y="6559028"/>
            <a:ext cx="461646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050" b="1" dirty="0">
                <a:solidFill>
                  <a:schemeClr val="bg1"/>
                </a:solidFill>
                <a:latin typeface="微軟正黑體"/>
                <a:ea typeface="微軟正黑體"/>
              </a:rPr>
              <a:t>Source</a:t>
            </a:r>
            <a:r>
              <a:rPr lang="zh-TW" altLang="en-US" sz="1050" b="1" dirty="0">
                <a:solidFill>
                  <a:schemeClr val="bg1"/>
                </a:solidFill>
                <a:latin typeface="微軟正黑體"/>
                <a:ea typeface="微軟正黑體"/>
              </a:rPr>
              <a:t>:</a:t>
            </a:r>
            <a:r>
              <a:rPr lang="zh-TW" altLang="en-US" sz="1050" b="1">
                <a:solidFill>
                  <a:schemeClr val="bg1"/>
                </a:solidFill>
                <a:latin typeface="微軟正黑體"/>
                <a:ea typeface="微軟正黑體"/>
              </a:rPr>
              <a:t> </a:t>
            </a:r>
            <a:r>
              <a:rPr lang="en-US" altLang="zh-TW" sz="1050" err="1">
                <a:solidFill>
                  <a:schemeClr val="bg1"/>
                </a:solidFill>
                <a:ea typeface="+mn-lt"/>
                <a:cs typeface="+mn-lt"/>
              </a:rPr>
              <a:t>TrendForce</a:t>
            </a:r>
            <a:r>
              <a:rPr lang="en-US" altLang="zh-TW" sz="1050">
                <a:solidFill>
                  <a:schemeClr val="bg1"/>
                </a:solidFill>
                <a:ea typeface="+mn-lt"/>
                <a:cs typeface="+mn-lt"/>
              </a:rPr>
              <a:t>, </a:t>
            </a:r>
            <a:r>
              <a:rPr lang="en-US" altLang="zh-TW" sz="1050" err="1">
                <a:solidFill>
                  <a:schemeClr val="bg1"/>
                </a:solidFill>
                <a:ea typeface="+mn-lt"/>
                <a:cs typeface="+mn-lt"/>
              </a:rPr>
              <a:t>Adslzone</a:t>
            </a:r>
            <a:endParaRPr lang="zh-TW" altLang="en-US" sz="1050" err="1">
              <a:solidFill>
                <a:schemeClr val="bg1"/>
              </a:solidFill>
              <a:latin typeface="Arial"/>
              <a:ea typeface="微軟正黑體" panose="020B0604030504040204" pitchFamily="34" charset="-120"/>
              <a:cs typeface="Arial"/>
            </a:endParaRPr>
          </a:p>
        </p:txBody>
      </p:sp>
    </p:spTree>
    <p:extLst>
      <p:ext uri="{BB962C8B-B14F-4D97-AF65-F5344CB8AC3E}">
        <p14:creationId xmlns:p14="http://schemas.microsoft.com/office/powerpoint/2010/main" val="263874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497537" y="4289631"/>
            <a:ext cx="2910980" cy="923330"/>
          </a:xfrm>
          <a:prstGeom prst="rect">
            <a:avLst/>
          </a:prstGeom>
          <a:noFill/>
        </p:spPr>
        <p:txBody>
          <a:bodyPr wrap="square" rtlCol="0">
            <a:spAutoFit/>
          </a:bodyPr>
          <a:lstStyle/>
          <a:p>
            <a:pPr algn="ctr"/>
            <a:r>
              <a:rPr lang="en-US" altLang="zh-TW" dirty="0">
                <a:solidFill>
                  <a:schemeClr val="bg1"/>
                </a:solidFill>
              </a:rPr>
              <a:t>Host with </a:t>
            </a:r>
            <a:r>
              <a:rPr lang="en-US" altLang="zh-TW" b="1" dirty="0">
                <a:solidFill>
                  <a:schemeClr val="bg1"/>
                </a:solidFill>
              </a:rPr>
              <a:t>Thunderbolt 3</a:t>
            </a:r>
          </a:p>
          <a:p>
            <a:pPr marL="285750" indent="-285750">
              <a:buFont typeface="Arial" panose="020B0604020202020204" pitchFamily="34" charset="0"/>
              <a:buChar char="•"/>
            </a:pPr>
            <a:r>
              <a:rPr lang="en-US" altLang="zh-TW" dirty="0">
                <a:solidFill>
                  <a:schemeClr val="bg1"/>
                </a:solidFill>
              </a:rPr>
              <a:t>10G/1G</a:t>
            </a:r>
            <a:r>
              <a:rPr lang="zh-TW" altLang="en-US" dirty="0">
                <a:solidFill>
                  <a:schemeClr val="bg1"/>
                </a:solidFill>
              </a:rPr>
              <a:t> </a:t>
            </a:r>
            <a:r>
              <a:rPr lang="en-US" altLang="zh-TW" dirty="0">
                <a:solidFill>
                  <a:schemeClr val="bg1"/>
                </a:solidFill>
              </a:rPr>
              <a:t>2-speed</a:t>
            </a:r>
          </a:p>
          <a:p>
            <a:pPr marL="285750" indent="-285750">
              <a:buFont typeface="Arial" panose="020B0604020202020204" pitchFamily="34" charset="0"/>
              <a:buChar char="•"/>
            </a:pPr>
            <a:r>
              <a:rPr lang="en-US" altLang="zh-TW" dirty="0">
                <a:solidFill>
                  <a:schemeClr val="bg1"/>
                </a:solidFill>
              </a:rPr>
              <a:t>SFP+</a:t>
            </a:r>
            <a:r>
              <a:rPr lang="zh-TW" altLang="en-US" dirty="0">
                <a:solidFill>
                  <a:schemeClr val="bg1"/>
                </a:solidFill>
              </a:rPr>
              <a:t> </a:t>
            </a:r>
            <a:r>
              <a:rPr lang="en-US" altLang="zh-TW" dirty="0">
                <a:solidFill>
                  <a:schemeClr val="bg1"/>
                </a:solidFill>
              </a:rPr>
              <a:t>fiber port</a:t>
            </a:r>
            <a:endParaRPr lang="zh-TW" altLang="en-US" dirty="0">
              <a:solidFill>
                <a:schemeClr val="bg1"/>
              </a:solidFill>
            </a:endParaRPr>
          </a:p>
        </p:txBody>
      </p:sp>
      <p:sp>
        <p:nvSpPr>
          <p:cNvPr id="9" name="文字方塊 8"/>
          <p:cNvSpPr txBox="1"/>
          <p:nvPr/>
        </p:nvSpPr>
        <p:spPr>
          <a:xfrm>
            <a:off x="6157957" y="4521244"/>
            <a:ext cx="3953197" cy="923330"/>
          </a:xfrm>
          <a:prstGeom prst="rect">
            <a:avLst/>
          </a:prstGeom>
          <a:noFill/>
        </p:spPr>
        <p:txBody>
          <a:bodyPr wrap="square" rtlCol="0">
            <a:spAutoFit/>
          </a:bodyPr>
          <a:lstStyle/>
          <a:p>
            <a:pPr algn="ctr"/>
            <a:r>
              <a:rPr lang="en-US" altLang="zh-TW" dirty="0">
                <a:solidFill>
                  <a:schemeClr val="bg1"/>
                </a:solidFill>
              </a:rPr>
              <a:t>Host with </a:t>
            </a:r>
            <a:r>
              <a:rPr lang="en-US" altLang="zh-TW" b="1" dirty="0">
                <a:solidFill>
                  <a:schemeClr val="bg1"/>
                </a:solidFill>
              </a:rPr>
              <a:t>Thunderbolt 3</a:t>
            </a:r>
          </a:p>
          <a:p>
            <a:pPr marL="285750" indent="-285750">
              <a:buFont typeface="Arial" panose="020B0604020202020204" pitchFamily="34" charset="0"/>
              <a:buChar char="•"/>
            </a:pPr>
            <a:r>
              <a:rPr lang="en-US" altLang="zh-TW" dirty="0">
                <a:solidFill>
                  <a:schemeClr val="bg1"/>
                </a:solidFill>
              </a:rPr>
              <a:t>10G/5G/2.5G/1G/100M</a:t>
            </a:r>
            <a:r>
              <a:rPr lang="zh-TW" altLang="en-US" dirty="0">
                <a:solidFill>
                  <a:schemeClr val="bg1"/>
                </a:solidFill>
              </a:rPr>
              <a:t> </a:t>
            </a:r>
            <a:r>
              <a:rPr lang="en-US" altLang="zh-TW" dirty="0">
                <a:solidFill>
                  <a:schemeClr val="bg1"/>
                </a:solidFill>
              </a:rPr>
              <a:t>5-speed</a:t>
            </a:r>
          </a:p>
          <a:p>
            <a:pPr marL="285750" indent="-285750">
              <a:buFont typeface="Arial" panose="020B0604020202020204" pitchFamily="34" charset="0"/>
              <a:buChar char="•"/>
            </a:pPr>
            <a:r>
              <a:rPr lang="en-US" altLang="zh-TW" dirty="0">
                <a:solidFill>
                  <a:schemeClr val="bg1"/>
                </a:solidFill>
              </a:rPr>
              <a:t>RJ-45 NBASE-T Ethernet port</a:t>
            </a:r>
            <a:endParaRPr lang="zh-TW" altLang="en-US" dirty="0">
              <a:solidFill>
                <a:schemeClr val="bg1"/>
              </a:solidFill>
            </a:endParaRPr>
          </a:p>
        </p:txBody>
      </p:sp>
      <p:sp>
        <p:nvSpPr>
          <p:cNvPr id="10" name="文字方塊 9"/>
          <p:cNvSpPr txBox="1"/>
          <p:nvPr/>
        </p:nvSpPr>
        <p:spPr>
          <a:xfrm>
            <a:off x="1887072" y="6418048"/>
            <a:ext cx="8224081" cy="276999"/>
          </a:xfrm>
          <a:prstGeom prst="rect">
            <a:avLst/>
          </a:prstGeom>
          <a:noFill/>
        </p:spPr>
        <p:txBody>
          <a:bodyPr wrap="square" rtlCol="0">
            <a:spAutoFit/>
          </a:bodyPr>
          <a:lstStyle/>
          <a:p>
            <a:pPr algn="ctr"/>
            <a:r>
              <a:rPr lang="en-US" altLang="zh-TW" sz="1200" dirty="0">
                <a:solidFill>
                  <a:schemeClr val="bg1"/>
                </a:solidFill>
              </a:rPr>
              <a:t>Note: The QNA series of network adapters also support Thunderbolt 4.</a:t>
            </a:r>
          </a:p>
        </p:txBody>
      </p:sp>
      <p:pic>
        <p:nvPicPr>
          <p:cNvPr id="11" name="圖形 4">
            <a:extLst>
              <a:ext uri="{FF2B5EF4-FFF2-40B4-BE49-F238E27FC236}">
                <a16:creationId xmlns:a16="http://schemas.microsoft.com/office/drawing/2014/main" id="{6CD321F6-27A3-D31F-B985-5453F025E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1245" y="1729070"/>
            <a:ext cx="2904632" cy="673322"/>
          </a:xfrm>
          <a:prstGeom prst="rect">
            <a:avLst/>
          </a:prstGeom>
        </p:spPr>
      </p:pic>
      <p:sp>
        <p:nvSpPr>
          <p:cNvPr id="3" name="標題 2">
            <a:extLst>
              <a:ext uri="{FF2B5EF4-FFF2-40B4-BE49-F238E27FC236}">
                <a16:creationId xmlns:a16="http://schemas.microsoft.com/office/drawing/2014/main" id="{B437E422-0501-0F9A-2795-0D9509776AE2}"/>
              </a:ext>
            </a:extLst>
          </p:cNvPr>
          <p:cNvSpPr>
            <a:spLocks noGrp="1"/>
          </p:cNvSpPr>
          <p:nvPr>
            <p:ph type="title"/>
          </p:nvPr>
        </p:nvSpPr>
        <p:spPr/>
        <p:txBody>
          <a:bodyPr/>
          <a:lstStyle/>
          <a:p>
            <a:r>
              <a:rPr lang="en-US" altLang="zh-TW" dirty="0"/>
              <a:t>QNAP QNA</a:t>
            </a:r>
            <a:r>
              <a:rPr lang="zh-TW" altLang="en-US" dirty="0"/>
              <a:t> </a:t>
            </a:r>
            <a:r>
              <a:rPr lang="en-US" altLang="zh-TW" dirty="0"/>
              <a:t>Series</a:t>
            </a:r>
            <a:r>
              <a:rPr lang="zh-TW" altLang="en-US" dirty="0"/>
              <a:t> </a:t>
            </a:r>
            <a:r>
              <a:rPr lang="en-US" altLang="zh-TW" dirty="0"/>
              <a:t>10GbE Network </a:t>
            </a:r>
            <a:r>
              <a:rPr lang="en-US" altLang="zh-TW"/>
              <a:t>Adapters</a:t>
            </a:r>
            <a:endParaRPr lang="zh-TW" altLang="en-US" dirty="0"/>
          </a:p>
        </p:txBody>
      </p:sp>
      <p:sp>
        <p:nvSpPr>
          <p:cNvPr id="4" name="矩形 3">
            <a:extLst>
              <a:ext uri="{FF2B5EF4-FFF2-40B4-BE49-F238E27FC236}">
                <a16:creationId xmlns:a16="http://schemas.microsoft.com/office/drawing/2014/main" id="{57A0BF17-46E8-FD67-991A-2EBC2B56B614}"/>
              </a:ext>
            </a:extLst>
          </p:cNvPr>
          <p:cNvSpPr/>
          <p:nvPr/>
        </p:nvSpPr>
        <p:spPr>
          <a:xfrm>
            <a:off x="1887072" y="5636122"/>
            <a:ext cx="3787563" cy="550313"/>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化同側角落 5">
            <a:extLst>
              <a:ext uri="{FF2B5EF4-FFF2-40B4-BE49-F238E27FC236}">
                <a16:creationId xmlns:a16="http://schemas.microsoft.com/office/drawing/2014/main" id="{95E7CB3A-BA1F-C6CC-4EEA-4842F22A5C42}"/>
              </a:ext>
            </a:extLst>
          </p:cNvPr>
          <p:cNvSpPr/>
          <p:nvPr/>
        </p:nvSpPr>
        <p:spPr>
          <a:xfrm>
            <a:off x="1887073" y="2853635"/>
            <a:ext cx="3787563" cy="3332800"/>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7" name="文字方塊 6">
            <a:extLst>
              <a:ext uri="{FF2B5EF4-FFF2-40B4-BE49-F238E27FC236}">
                <a16:creationId xmlns:a16="http://schemas.microsoft.com/office/drawing/2014/main" id="{F1241ACE-B087-127D-BD64-1EB298592670}"/>
              </a:ext>
            </a:extLst>
          </p:cNvPr>
          <p:cNvSpPr txBox="1"/>
          <p:nvPr/>
        </p:nvSpPr>
        <p:spPr>
          <a:xfrm>
            <a:off x="2139885" y="5711223"/>
            <a:ext cx="3321256" cy="400110"/>
          </a:xfrm>
          <a:prstGeom prst="rect">
            <a:avLst/>
          </a:prstGeom>
          <a:noFill/>
        </p:spPr>
        <p:txBody>
          <a:bodyPr wrap="square">
            <a:spAutoFit/>
          </a:bodyPr>
          <a:lstStyle/>
          <a:p>
            <a:pPr algn="ctr"/>
            <a:r>
              <a:rPr lang="en-US" altLang="zh-TW" sz="2000" b="1"/>
              <a:t>QNA-T310G1S</a:t>
            </a:r>
          </a:p>
        </p:txBody>
      </p:sp>
      <p:sp>
        <p:nvSpPr>
          <p:cNvPr id="8" name="矩形 7">
            <a:extLst>
              <a:ext uri="{FF2B5EF4-FFF2-40B4-BE49-F238E27FC236}">
                <a16:creationId xmlns:a16="http://schemas.microsoft.com/office/drawing/2014/main" id="{E859A564-CF72-A9CE-C074-1D5BBAE79FF7}"/>
              </a:ext>
            </a:extLst>
          </p:cNvPr>
          <p:cNvSpPr/>
          <p:nvPr/>
        </p:nvSpPr>
        <p:spPr>
          <a:xfrm>
            <a:off x="6031180" y="5618389"/>
            <a:ext cx="4079973" cy="568046"/>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化同側角落 13">
            <a:extLst>
              <a:ext uri="{FF2B5EF4-FFF2-40B4-BE49-F238E27FC236}">
                <a16:creationId xmlns:a16="http://schemas.microsoft.com/office/drawing/2014/main" id="{38C7AE1A-F677-7920-4CB8-7B2EE7C3F520}"/>
              </a:ext>
            </a:extLst>
          </p:cNvPr>
          <p:cNvSpPr/>
          <p:nvPr/>
        </p:nvSpPr>
        <p:spPr>
          <a:xfrm>
            <a:off x="6031181" y="2853635"/>
            <a:ext cx="4079973" cy="3332800"/>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5" name="文字方塊 14">
            <a:extLst>
              <a:ext uri="{FF2B5EF4-FFF2-40B4-BE49-F238E27FC236}">
                <a16:creationId xmlns:a16="http://schemas.microsoft.com/office/drawing/2014/main" id="{10A78B04-A21E-16AE-3104-1045BE065126}"/>
              </a:ext>
            </a:extLst>
          </p:cNvPr>
          <p:cNvSpPr txBox="1"/>
          <p:nvPr/>
        </p:nvSpPr>
        <p:spPr>
          <a:xfrm>
            <a:off x="6283993" y="5711223"/>
            <a:ext cx="3577666" cy="400110"/>
          </a:xfrm>
          <a:prstGeom prst="rect">
            <a:avLst/>
          </a:prstGeom>
          <a:noFill/>
        </p:spPr>
        <p:txBody>
          <a:bodyPr wrap="square">
            <a:spAutoFit/>
          </a:bodyPr>
          <a:lstStyle/>
          <a:p>
            <a:pPr algn="ctr"/>
            <a:r>
              <a:rPr lang="en-US" altLang="zh-TW" sz="2000" b="1"/>
              <a:t>QNA-T310G1T</a:t>
            </a:r>
          </a:p>
        </p:txBody>
      </p:sp>
      <p:pic>
        <p:nvPicPr>
          <p:cNvPr id="1026" name="Picture 2" descr="QNA-T310G1S | Hardware Specs | QNAP (A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7339" y="2360562"/>
            <a:ext cx="2966348" cy="1853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NA-T310G1T | Especificações de hardware | QN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2986" y="2435664"/>
            <a:ext cx="2966348" cy="185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89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F98DE21-2E36-5B75-4DF2-DDE8E03BE13C}"/>
              </a:ext>
            </a:extLst>
          </p:cNvPr>
          <p:cNvSpPr/>
          <p:nvPr/>
        </p:nvSpPr>
        <p:spPr>
          <a:xfrm>
            <a:off x="2307461" y="5911279"/>
            <a:ext cx="3558296" cy="550313"/>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 name="矩形: 圓角化同側角落 3">
            <a:extLst>
              <a:ext uri="{FF2B5EF4-FFF2-40B4-BE49-F238E27FC236}">
                <a16:creationId xmlns:a16="http://schemas.microsoft.com/office/drawing/2014/main" id="{A2831B1B-14D6-2732-BC68-48C3D269D429}"/>
              </a:ext>
            </a:extLst>
          </p:cNvPr>
          <p:cNvSpPr/>
          <p:nvPr/>
        </p:nvSpPr>
        <p:spPr>
          <a:xfrm>
            <a:off x="2307462" y="1887416"/>
            <a:ext cx="3558296" cy="4574176"/>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6" name="文字方塊 5">
            <a:extLst>
              <a:ext uri="{FF2B5EF4-FFF2-40B4-BE49-F238E27FC236}">
                <a16:creationId xmlns:a16="http://schemas.microsoft.com/office/drawing/2014/main" id="{3E27636F-5767-ACF6-9803-073D6A12B3F4}"/>
              </a:ext>
            </a:extLst>
          </p:cNvPr>
          <p:cNvSpPr txBox="1"/>
          <p:nvPr/>
        </p:nvSpPr>
        <p:spPr>
          <a:xfrm>
            <a:off x="2473993" y="5986380"/>
            <a:ext cx="3321256" cy="400110"/>
          </a:xfrm>
          <a:prstGeom prst="rect">
            <a:avLst/>
          </a:prstGeom>
          <a:noFill/>
        </p:spPr>
        <p:txBody>
          <a:bodyPr wrap="square">
            <a:spAutoFit/>
          </a:bodyPr>
          <a:lstStyle/>
          <a:p>
            <a:pPr algn="ctr"/>
            <a:r>
              <a:rPr lang="en-US" altLang="zh-TW" sz="2000" b="1"/>
              <a:t>10GbE SFP+ DAC</a:t>
            </a:r>
          </a:p>
        </p:txBody>
      </p:sp>
      <p:sp>
        <p:nvSpPr>
          <p:cNvPr id="7" name="矩形 6">
            <a:extLst>
              <a:ext uri="{FF2B5EF4-FFF2-40B4-BE49-F238E27FC236}">
                <a16:creationId xmlns:a16="http://schemas.microsoft.com/office/drawing/2014/main" id="{93F16B71-98F7-78F2-ABB8-0EA9EC8510D0}"/>
              </a:ext>
            </a:extLst>
          </p:cNvPr>
          <p:cNvSpPr/>
          <p:nvPr/>
        </p:nvSpPr>
        <p:spPr>
          <a:xfrm>
            <a:off x="6365289" y="5893546"/>
            <a:ext cx="3558296" cy="568046"/>
          </a:xfrm>
          <a:prstGeom prst="rect">
            <a:avLst/>
          </a:prstGeom>
          <a:gradFill flip="none" rotWithShape="1">
            <a:gsLst>
              <a:gs pos="100000">
                <a:srgbClr val="07F9F3"/>
              </a:gs>
              <a:gs pos="0">
                <a:srgbClr val="00B0F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8" name="矩形: 圓角化同側角落 7">
            <a:extLst>
              <a:ext uri="{FF2B5EF4-FFF2-40B4-BE49-F238E27FC236}">
                <a16:creationId xmlns:a16="http://schemas.microsoft.com/office/drawing/2014/main" id="{2F5BBFD2-35D4-BE22-885E-B6171ABE0F14}"/>
              </a:ext>
            </a:extLst>
          </p:cNvPr>
          <p:cNvSpPr/>
          <p:nvPr/>
        </p:nvSpPr>
        <p:spPr>
          <a:xfrm>
            <a:off x="6365290" y="1887416"/>
            <a:ext cx="3558296" cy="4574176"/>
          </a:xfrm>
          <a:prstGeom prst="round2SameRect">
            <a:avLst>
              <a:gd name="adj1" fmla="val 5250"/>
              <a:gd name="adj2" fmla="val 0"/>
            </a:avLst>
          </a:prstGeom>
          <a:noFill/>
          <a:ln w="28575">
            <a:gradFill flip="none" rotWithShape="1">
              <a:gsLst>
                <a:gs pos="0">
                  <a:srgbClr val="06FAF3"/>
                </a:gs>
                <a:gs pos="53000">
                  <a:srgbClr val="669FF1"/>
                </a:gs>
                <a:gs pos="100000">
                  <a:srgbClr val="DE56DC"/>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9" name="文字方塊 8">
            <a:extLst>
              <a:ext uri="{FF2B5EF4-FFF2-40B4-BE49-F238E27FC236}">
                <a16:creationId xmlns:a16="http://schemas.microsoft.com/office/drawing/2014/main" id="{AED3C122-E606-ACEF-6BFF-EE21F1442B22}"/>
              </a:ext>
            </a:extLst>
          </p:cNvPr>
          <p:cNvSpPr txBox="1"/>
          <p:nvPr/>
        </p:nvSpPr>
        <p:spPr>
          <a:xfrm>
            <a:off x="6619909" y="5986380"/>
            <a:ext cx="2973623" cy="400110"/>
          </a:xfrm>
          <a:prstGeom prst="rect">
            <a:avLst/>
          </a:prstGeom>
          <a:noFill/>
        </p:spPr>
        <p:txBody>
          <a:bodyPr wrap="square">
            <a:spAutoFit/>
          </a:bodyPr>
          <a:lstStyle/>
          <a:p>
            <a:pPr algn="ctr"/>
            <a:r>
              <a:rPr lang="en-US" altLang="zh-TW" sz="2000" b="1"/>
              <a:t>10GbE SR Transceiver</a:t>
            </a:r>
          </a:p>
        </p:txBody>
      </p:sp>
      <p:sp>
        <p:nvSpPr>
          <p:cNvPr id="15" name="內容版面配置區 2"/>
          <p:cNvSpPr txBox="1">
            <a:spLocks/>
          </p:cNvSpPr>
          <p:nvPr/>
        </p:nvSpPr>
        <p:spPr>
          <a:xfrm>
            <a:off x="2301601" y="4805457"/>
            <a:ext cx="3626720" cy="11747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TW" sz="1600" dirty="0">
                <a:solidFill>
                  <a:schemeClr val="bg1"/>
                </a:solidFill>
              </a:rPr>
              <a:t>CAB-DAC15M-SFPP (1.5m)</a:t>
            </a:r>
            <a:endParaRPr lang="en-US" altLang="zh-TW" sz="1600" dirty="0">
              <a:solidFill>
                <a:schemeClr val="bg1"/>
              </a:solidFill>
              <a:cs typeface="Arial"/>
            </a:endParaRPr>
          </a:p>
          <a:p>
            <a:pPr algn="ctr"/>
            <a:r>
              <a:rPr lang="en-US" altLang="zh-TW" sz="1600" dirty="0">
                <a:solidFill>
                  <a:schemeClr val="bg1"/>
                </a:solidFill>
              </a:rPr>
              <a:t>CAB-DAC30M-SFPP (3m)</a:t>
            </a:r>
            <a:endParaRPr lang="en-US" altLang="zh-TW" sz="1600" dirty="0">
              <a:solidFill>
                <a:schemeClr val="bg1"/>
              </a:solidFill>
              <a:cs typeface="Arial"/>
            </a:endParaRPr>
          </a:p>
          <a:p>
            <a:pPr algn="ctr"/>
            <a:r>
              <a:rPr lang="en-US" altLang="zh-TW" sz="1600" dirty="0">
                <a:solidFill>
                  <a:schemeClr val="bg1"/>
                </a:solidFill>
                <a:cs typeface="Arial"/>
              </a:rPr>
              <a:t>CAB-DAC50M-SFPP (5m)</a:t>
            </a:r>
          </a:p>
        </p:txBody>
      </p:sp>
      <p:sp>
        <p:nvSpPr>
          <p:cNvPr id="11" name="內容版面配置區 2"/>
          <p:cNvSpPr txBox="1">
            <a:spLocks/>
          </p:cNvSpPr>
          <p:nvPr/>
        </p:nvSpPr>
        <p:spPr>
          <a:xfrm>
            <a:off x="6685210" y="5101258"/>
            <a:ext cx="2843020" cy="3781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sz="2000">
                <a:solidFill>
                  <a:schemeClr val="bg1"/>
                </a:solidFill>
                <a:cs typeface="Arial"/>
              </a:rPr>
              <a:t>TRX-10GITSFPP-SR</a:t>
            </a:r>
          </a:p>
        </p:txBody>
      </p:sp>
      <p:sp>
        <p:nvSpPr>
          <p:cNvPr id="2" name="標題 1">
            <a:extLst>
              <a:ext uri="{FF2B5EF4-FFF2-40B4-BE49-F238E27FC236}">
                <a16:creationId xmlns:a16="http://schemas.microsoft.com/office/drawing/2014/main" id="{626E77DC-0CA2-B7C5-A734-932B88DA1105}"/>
              </a:ext>
            </a:extLst>
          </p:cNvPr>
          <p:cNvSpPr>
            <a:spLocks noGrp="1"/>
          </p:cNvSpPr>
          <p:nvPr>
            <p:ph type="title"/>
          </p:nvPr>
        </p:nvSpPr>
        <p:spPr/>
        <p:txBody>
          <a:bodyPr/>
          <a:lstStyle/>
          <a:p>
            <a:r>
              <a:rPr lang="en-US" altLang="zh-TW" dirty="0"/>
              <a:t>QNAP Provides Complete 10GbE Accessories</a:t>
            </a:r>
            <a:endParaRPr lang="zh-TW" altLang="en-US" dirty="0"/>
          </a:p>
        </p:txBody>
      </p:sp>
      <p:pic>
        <p:nvPicPr>
          <p:cNvPr id="13" name="圖片 12">
            <a:extLst>
              <a:ext uri="{FF2B5EF4-FFF2-40B4-BE49-F238E27FC236}">
                <a16:creationId xmlns:a16="http://schemas.microsoft.com/office/drawing/2014/main" id="{56D347A0-1AAE-6EBC-8A58-D33A60E7A8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07865" y="2014375"/>
            <a:ext cx="2853512" cy="2868045"/>
          </a:xfrm>
          <a:prstGeom prst="rect">
            <a:avLst/>
          </a:prstGeom>
        </p:spPr>
      </p:pic>
      <p:pic>
        <p:nvPicPr>
          <p:cNvPr id="18" name="圖片 17">
            <a:extLst>
              <a:ext uri="{FF2B5EF4-FFF2-40B4-BE49-F238E27FC236}">
                <a16:creationId xmlns:a16="http://schemas.microsoft.com/office/drawing/2014/main" id="{A2F512DE-4508-CF08-7067-316F5ADE49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314555">
            <a:off x="6871834" y="2704257"/>
            <a:ext cx="2728107" cy="1781233"/>
          </a:xfrm>
          <a:prstGeom prst="rect">
            <a:avLst/>
          </a:prstGeom>
        </p:spPr>
      </p:pic>
    </p:spTree>
    <p:extLst>
      <p:ext uri="{BB962C8B-B14F-4D97-AF65-F5344CB8AC3E}">
        <p14:creationId xmlns:p14="http://schemas.microsoft.com/office/powerpoint/2010/main" val="2439058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331F273-9E0E-E832-A22E-5D80400FD409}"/>
              </a:ext>
            </a:extLst>
          </p:cNvPr>
          <p:cNvSpPr txBox="1"/>
          <p:nvPr/>
        </p:nvSpPr>
        <p:spPr>
          <a:xfrm>
            <a:off x="565078" y="6553203"/>
            <a:ext cx="11008760" cy="200055"/>
          </a:xfrm>
          <a:prstGeom prst="rect">
            <a:avLst/>
          </a:prstGeom>
          <a:noFill/>
        </p:spPr>
        <p:txBody>
          <a:bodyPr wrap="square" rtlCol="0">
            <a:spAutoFit/>
          </a:bodyPr>
          <a:lstStyle/>
          <a:p>
            <a:pPr algn="l">
              <a:buClr>
                <a:srgbClr val="000000"/>
              </a:buClr>
              <a:buFont typeface="Arial"/>
            </a:pPr>
            <a:r>
              <a:rPr lang="en-US" altLang="zh-TW" sz="700" dirty="0">
                <a:solidFill>
                  <a:schemeClr val="bg1"/>
                </a:solidFill>
                <a:latin typeface="Arial" panose="020B0604020202020204" pitchFamily="34" charset="0"/>
                <a:ea typeface="微軟正黑體" pitchFamily="34" charset="-120"/>
                <a:cs typeface="Arial"/>
                <a:sym typeface="Arial"/>
              </a:rPr>
              <a:t>Copyright © 2023 QNAP Systems, Inc. All rights reserved. QNAP® and other names of QNAP Products are proprietary marks or registered trademarks of QNAP Systems, Inc. Other products and company names mentioned herein are trademarks of their respective holders.</a:t>
            </a:r>
            <a:endParaRPr lang="zh-TW" altLang="en-US" sz="700" dirty="0">
              <a:solidFill>
                <a:schemeClr val="bg1"/>
              </a:solidFill>
              <a:latin typeface="Arial" panose="020B0604020202020204" pitchFamily="34" charset="0"/>
              <a:ea typeface="微軟正黑體" pitchFamily="34" charset="-120"/>
              <a:cs typeface="Arial"/>
              <a:sym typeface="Arial"/>
            </a:endParaRPr>
          </a:p>
        </p:txBody>
      </p:sp>
      <p:sp>
        <p:nvSpPr>
          <p:cNvPr id="3" name="文字方塊 2">
            <a:extLst>
              <a:ext uri="{FF2B5EF4-FFF2-40B4-BE49-F238E27FC236}">
                <a16:creationId xmlns:a16="http://schemas.microsoft.com/office/drawing/2014/main" id="{42A7F240-640A-B435-4883-12A189B171F2}"/>
              </a:ext>
            </a:extLst>
          </p:cNvPr>
          <p:cNvSpPr txBox="1"/>
          <p:nvPr/>
        </p:nvSpPr>
        <p:spPr>
          <a:xfrm>
            <a:off x="480118" y="3192011"/>
            <a:ext cx="5092991" cy="1323439"/>
          </a:xfrm>
          <a:prstGeom prst="rect">
            <a:avLst/>
          </a:prstGeom>
          <a:noFill/>
        </p:spPr>
        <p:txBody>
          <a:bodyPr wrap="square" lIns="91440" tIns="45720" rIns="91440" bIns="45720" rtlCol="0" anchor="t">
            <a:spAutoFit/>
          </a:bodyPr>
          <a:lstStyle/>
          <a:p>
            <a:r>
              <a:rPr lang="en-US" altLang="zh-TW" sz="2000" dirty="0">
                <a:solidFill>
                  <a:schemeClr val="bg1"/>
                </a:solidFill>
                <a:ea typeface="+mn-lt"/>
              </a:rPr>
              <a:t>Half-width Rackmount 16-Port </a:t>
            </a:r>
            <a:r>
              <a:rPr lang="en-US" sz="2000" dirty="0">
                <a:solidFill>
                  <a:schemeClr val="bg1"/>
                </a:solidFill>
                <a:ea typeface="+mn-lt"/>
              </a:rPr>
              <a:t>10GbE </a:t>
            </a:r>
            <a:r>
              <a:rPr lang="en-US" altLang="zh-TW" sz="2000" dirty="0">
                <a:solidFill>
                  <a:schemeClr val="bg1"/>
                </a:solidFill>
                <a:ea typeface="+mn-lt"/>
              </a:rPr>
              <a:t>Unmanaged Switch</a:t>
            </a:r>
            <a:br>
              <a:rPr lang="en-US" altLang="zh-TW" sz="2000" dirty="0">
                <a:solidFill>
                  <a:schemeClr val="bg1"/>
                </a:solidFill>
                <a:ea typeface="+mn-lt"/>
              </a:rPr>
            </a:br>
            <a:r>
              <a:rPr lang="en-US" altLang="zh-TW" sz="2000" dirty="0">
                <a:solidFill>
                  <a:schemeClr val="bg1"/>
                </a:solidFill>
                <a:ea typeface="+mn-lt"/>
              </a:rPr>
              <a:t>Fast Deployment of High-Speed Network Environment</a:t>
            </a:r>
            <a:r>
              <a:rPr lang="en-US" sz="2000" dirty="0">
                <a:solidFill>
                  <a:schemeClr val="bg1"/>
                </a:solidFill>
                <a:ea typeface="+mn-lt"/>
              </a:rPr>
              <a:t> for </a:t>
            </a:r>
            <a:r>
              <a:rPr lang="en-US" altLang="zh-TW" sz="2000" dirty="0">
                <a:solidFill>
                  <a:schemeClr val="bg1"/>
                </a:solidFill>
                <a:ea typeface="+mn-lt"/>
              </a:rPr>
              <a:t>SMB</a:t>
            </a:r>
            <a:r>
              <a:rPr lang="en-US" sz="2000" dirty="0">
                <a:solidFill>
                  <a:schemeClr val="bg1"/>
                </a:solidFill>
                <a:ea typeface="+mn-lt"/>
              </a:rPr>
              <a:t>/SOHO !</a:t>
            </a:r>
            <a:endParaRPr lang="zh-TW" sz="2000" dirty="0">
              <a:solidFill>
                <a:schemeClr val="bg1"/>
              </a:solidFill>
              <a:ea typeface="+mn-lt"/>
              <a:cs typeface="Arial"/>
            </a:endParaRPr>
          </a:p>
        </p:txBody>
      </p:sp>
    </p:spTree>
    <p:extLst>
      <p:ext uri="{BB962C8B-B14F-4D97-AF65-F5344CB8AC3E}">
        <p14:creationId xmlns:p14="http://schemas.microsoft.com/office/powerpoint/2010/main" val="1231739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7338C7D-694E-11BA-40A3-0DDEC08DD6C1}"/>
              </a:ext>
            </a:extLst>
          </p:cNvPr>
          <p:cNvSpPr txBox="1"/>
          <p:nvPr/>
        </p:nvSpPr>
        <p:spPr>
          <a:xfrm>
            <a:off x="406008" y="1949460"/>
            <a:ext cx="61206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dirty="0">
                <a:solidFill>
                  <a:schemeClr val="bg1"/>
                </a:solidFill>
                <a:latin typeface="+mj-lt"/>
                <a:ea typeface="Microsoft JhengHei"/>
              </a:rPr>
              <a:t>Targeting the pain points of SMB/SOHO to enhance their network requirements</a:t>
            </a:r>
            <a:endParaRPr lang="zh-TW" dirty="0">
              <a:solidFill>
                <a:schemeClr val="bg1"/>
              </a:solidFill>
              <a:latin typeface="+mj-lt"/>
            </a:endParaRPr>
          </a:p>
        </p:txBody>
      </p:sp>
      <p:sp>
        <p:nvSpPr>
          <p:cNvPr id="4" name="文字方塊 3">
            <a:extLst>
              <a:ext uri="{FF2B5EF4-FFF2-40B4-BE49-F238E27FC236}">
                <a16:creationId xmlns:a16="http://schemas.microsoft.com/office/drawing/2014/main" id="{DEBC3273-BA7D-7A79-9D7A-A2826C830125}"/>
              </a:ext>
            </a:extLst>
          </p:cNvPr>
          <p:cNvSpPr txBox="1"/>
          <p:nvPr/>
        </p:nvSpPr>
        <p:spPr>
          <a:xfrm>
            <a:off x="426812" y="2771878"/>
            <a:ext cx="6099824" cy="3174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20000"/>
              </a:lnSpc>
            </a:pPr>
            <a:r>
              <a:rPr lang="en-US" altLang="zh-TW" sz="1200" dirty="0">
                <a:solidFill>
                  <a:schemeClr val="bg1"/>
                </a:solidFill>
                <a:latin typeface="+mj-lt"/>
                <a:cs typeface="Arial"/>
              </a:rPr>
              <a:t>In today's context of increasing network transmission speed requirements, SMB/SOHO need to build a comprehensive 10GbE high-speed network architecture. To build a complete 10GbE high-speed network infrastructure for SMB/SOHO, it is necessary to consider all aspects, and the first thing that should be considered is the foundation of all applications - the network switch. When purchasing a 10GbE network switch, you should not only consider the transmission speed and price, but also think more comprehensively about how to maximize the effective investment in your enterprise's information flow infrastructure, i.e., consider the application scenarios and future scalability of the network switch. Since the network switch is the backbone of the network deployment, any change is a huge project, so it is recommended that users consider the "one-stop-shopping" approach to avoid the need to adjust the specification later and cause a great deal of trouble for network administrators and users. QNAP's full 10GbE switch </a:t>
            </a:r>
            <a:r>
              <a:rPr lang="en-US" altLang="zh-TW" sz="1200">
                <a:solidFill>
                  <a:schemeClr val="bg1"/>
                </a:solidFill>
                <a:latin typeface="+mj-lt"/>
                <a:cs typeface="Arial"/>
              </a:rPr>
              <a:t>QSW-3216R-8S8T</a:t>
            </a:r>
            <a:r>
              <a:rPr lang="en-US" altLang="zh-TW" sz="1200" dirty="0">
                <a:solidFill>
                  <a:schemeClr val="bg1"/>
                </a:solidFill>
                <a:latin typeface="+mj-lt"/>
                <a:cs typeface="Arial"/>
              </a:rPr>
              <a:t> provides you with a considerable amount of expansion flexibility, greatly minimizing the need to replace equipment in the future.</a:t>
            </a:r>
            <a:endParaRPr lang="zh-TW" altLang="en-US" sz="1050" dirty="0">
              <a:solidFill>
                <a:schemeClr val="bg1"/>
              </a:solidFill>
              <a:latin typeface="+mj-lt"/>
              <a:ea typeface="Microsoft JhengHei"/>
              <a:cs typeface="Arial"/>
            </a:endParaRPr>
          </a:p>
        </p:txBody>
      </p:sp>
      <p:pic>
        <p:nvPicPr>
          <p:cNvPr id="2" name="圖片 1" descr="照片中提到了20，包含了顯示裝置、數據中心、服務器、軟件、電腦硬件">
            <a:extLst>
              <a:ext uri="{FF2B5EF4-FFF2-40B4-BE49-F238E27FC236}">
                <a16:creationId xmlns:a16="http://schemas.microsoft.com/office/drawing/2014/main" id="{DDC6898C-CEE0-5568-9CDF-BBEBEC9A0AD5}"/>
              </a:ext>
            </a:extLst>
          </p:cNvPr>
          <p:cNvPicPr>
            <a:picLocks noChangeAspect="1"/>
          </p:cNvPicPr>
          <p:nvPr/>
        </p:nvPicPr>
        <p:blipFill>
          <a:blip r:embed="rId3"/>
          <a:stretch>
            <a:fillRect/>
          </a:stretch>
        </p:blipFill>
        <p:spPr>
          <a:xfrm>
            <a:off x="6656166" y="2029778"/>
            <a:ext cx="6000446" cy="3996813"/>
          </a:xfrm>
          <a:prstGeom prst="rect">
            <a:avLst/>
          </a:prstGeom>
        </p:spPr>
      </p:pic>
      <p:sp>
        <p:nvSpPr>
          <p:cNvPr id="6" name="標題 5">
            <a:extLst>
              <a:ext uri="{FF2B5EF4-FFF2-40B4-BE49-F238E27FC236}">
                <a16:creationId xmlns:a16="http://schemas.microsoft.com/office/drawing/2014/main" id="{907F0B52-FD28-7EF5-4217-2C658F8FDFC8}"/>
              </a:ext>
            </a:extLst>
          </p:cNvPr>
          <p:cNvSpPr>
            <a:spLocks noGrp="1"/>
          </p:cNvSpPr>
          <p:nvPr>
            <p:ph type="title"/>
          </p:nvPr>
        </p:nvSpPr>
        <p:spPr/>
        <p:txBody>
          <a:bodyPr/>
          <a:lstStyle/>
          <a:p>
            <a:r>
              <a:rPr lang="en-US" altLang="zh-TW" dirty="0"/>
              <a:t>Network Switch is the Foundation </a:t>
            </a:r>
            <a:br>
              <a:rPr lang="en-US" altLang="zh-TW" dirty="0"/>
            </a:br>
            <a:r>
              <a:rPr lang="en-US" altLang="zh-TW" dirty="0"/>
              <a:t>for all Network Applications</a:t>
            </a:r>
            <a:endParaRPr lang="zh-TW" altLang="en-US" dirty="0"/>
          </a:p>
        </p:txBody>
      </p:sp>
    </p:spTree>
    <p:extLst>
      <p:ext uri="{BB962C8B-B14F-4D97-AF65-F5344CB8AC3E}">
        <p14:creationId xmlns:p14="http://schemas.microsoft.com/office/powerpoint/2010/main" val="199727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3012140-70CB-4640-179E-42699809C279}"/>
              </a:ext>
            </a:extLst>
          </p:cNvPr>
          <p:cNvSpPr>
            <a:spLocks noGrp="1"/>
          </p:cNvSpPr>
          <p:nvPr>
            <p:ph type="title"/>
          </p:nvPr>
        </p:nvSpPr>
        <p:spPr>
          <a:xfrm>
            <a:off x="1" y="520916"/>
            <a:ext cx="12191999" cy="1325563"/>
          </a:xfrm>
        </p:spPr>
        <p:txBody>
          <a:bodyPr>
            <a:normAutofit/>
          </a:bodyPr>
          <a:lstStyle/>
          <a:p>
            <a:r>
              <a:rPr lang="en-US" altLang="zh-TW" sz="5300" b="1">
                <a:latin typeface="+mj-lt"/>
              </a:rPr>
              <a:t>Specifications</a:t>
            </a:r>
            <a:endParaRPr lang="zh-TW" altLang="en-US" dirty="0">
              <a:latin typeface="+mj-lt"/>
            </a:endParaRPr>
          </a:p>
        </p:txBody>
      </p:sp>
      <p:sp>
        <p:nvSpPr>
          <p:cNvPr id="6" name="文字方塊 5">
            <a:extLst>
              <a:ext uri="{FF2B5EF4-FFF2-40B4-BE49-F238E27FC236}">
                <a16:creationId xmlns:a16="http://schemas.microsoft.com/office/drawing/2014/main" id="{ACDBC501-D7B4-67CE-AE08-445481522A5C}"/>
              </a:ext>
            </a:extLst>
          </p:cNvPr>
          <p:cNvSpPr txBox="1"/>
          <p:nvPr/>
        </p:nvSpPr>
        <p:spPr>
          <a:xfrm>
            <a:off x="1963022" y="1705978"/>
            <a:ext cx="8265953" cy="958660"/>
          </a:xfrm>
          <a:prstGeom prst="rect">
            <a:avLst/>
          </a:prstGeom>
          <a:noFill/>
        </p:spPr>
        <p:txBody>
          <a:bodyPr wrap="square">
            <a:spAutoFit/>
          </a:bodyPr>
          <a:lstStyle/>
          <a:p>
            <a:pPr algn="ctr">
              <a:lnSpc>
                <a:spcPct val="150000"/>
              </a:lnSpc>
            </a:pPr>
            <a:r>
              <a:rPr lang="en-US" altLang="zh-TW" sz="2000" b="1">
                <a:solidFill>
                  <a:schemeClr val="bg1"/>
                </a:solidFill>
                <a:latin typeface="+mj-lt"/>
              </a:rPr>
              <a:t>Half-width Rackmount 16-Port 10GbE Unmanaged Switch</a:t>
            </a:r>
            <a:br>
              <a:rPr lang="zh-TW" altLang="en-US" sz="2000" dirty="0">
                <a:solidFill>
                  <a:schemeClr val="bg1"/>
                </a:solidFill>
                <a:latin typeface="+mj-lt"/>
              </a:rPr>
            </a:br>
            <a:r>
              <a:rPr lang="en-US" altLang="zh-TW" sz="2000" dirty="0">
                <a:solidFill>
                  <a:schemeClr val="bg1"/>
                </a:solidFill>
                <a:latin typeface="+mj-lt"/>
              </a:rPr>
              <a:t>Fast Deployment of High-Speed Network Environment for SMB/SOHO</a:t>
            </a:r>
            <a:endParaRPr lang="zh-TW" altLang="en-US" sz="2000" dirty="0">
              <a:solidFill>
                <a:schemeClr val="bg1"/>
              </a:solidFill>
              <a:latin typeface="+mj-lt"/>
            </a:endParaRPr>
          </a:p>
        </p:txBody>
      </p:sp>
    </p:spTree>
    <p:extLst>
      <p:ext uri="{BB962C8B-B14F-4D97-AF65-F5344CB8AC3E}">
        <p14:creationId xmlns:p14="http://schemas.microsoft.com/office/powerpoint/2010/main" val="3979039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SW-3216R-8S8T | Hardware Specs | QNAP (UK)"/>
          <p:cNvPicPr>
            <a:picLocks noChangeAspect="1" noChangeArrowheads="1"/>
          </p:cNvPicPr>
          <p:nvPr/>
        </p:nvPicPr>
        <p:blipFill rotWithShape="1">
          <a:blip r:embed="rId3">
            <a:extLst>
              <a:ext uri="{28A0092B-C50C-407E-A947-70E740481C1C}">
                <a14:useLocalDpi xmlns:a14="http://schemas.microsoft.com/office/drawing/2010/main" val="0"/>
              </a:ext>
            </a:extLst>
          </a:blip>
          <a:srcRect t="29486" b="29225"/>
          <a:stretch/>
        </p:blipFill>
        <p:spPr bwMode="auto">
          <a:xfrm>
            <a:off x="1447318" y="3557468"/>
            <a:ext cx="9525000" cy="2457974"/>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453006" y="2403307"/>
            <a:ext cx="6568481" cy="923330"/>
          </a:xfrm>
          <a:prstGeom prst="rect">
            <a:avLst/>
          </a:prstGeom>
          <a:noFill/>
        </p:spPr>
        <p:txBody>
          <a:bodyPr wrap="square" rtlCol="0">
            <a:spAutoFit/>
          </a:bodyPr>
          <a:lstStyle/>
          <a:p>
            <a:pPr algn="ctr"/>
            <a:r>
              <a:rPr lang="en-US" altLang="zh-TW" b="1" dirty="0">
                <a:solidFill>
                  <a:schemeClr val="bg1"/>
                </a:solidFill>
              </a:rPr>
              <a:t>10GbE BASE-T RJ45</a:t>
            </a:r>
            <a:r>
              <a:rPr lang="zh-TW" altLang="en-US" b="1" dirty="0">
                <a:solidFill>
                  <a:schemeClr val="bg1"/>
                </a:solidFill>
              </a:rPr>
              <a:t> </a:t>
            </a:r>
            <a:r>
              <a:rPr lang="en-US" altLang="zh-TW" b="1" dirty="0">
                <a:solidFill>
                  <a:schemeClr val="bg1"/>
                </a:solidFill>
              </a:rPr>
              <a:t>Ethernet Port x8</a:t>
            </a:r>
          </a:p>
          <a:p>
            <a:pPr algn="ctr"/>
            <a:r>
              <a:rPr lang="fr-FR" altLang="zh-TW" b="1" dirty="0">
                <a:solidFill>
                  <a:schemeClr val="bg1"/>
                </a:solidFill>
              </a:rPr>
              <a:t>Intelligent port supports 5 speeds: 10G/5G/2.5G/1G/</a:t>
            </a:r>
            <a:r>
              <a:rPr lang="fr-FR" altLang="zh-TW" b="1">
                <a:solidFill>
                  <a:schemeClr val="bg1"/>
                </a:solidFill>
              </a:rPr>
              <a:t>100Mbps</a:t>
            </a:r>
            <a:endParaRPr lang="zh-TW" altLang="en-US" b="1" dirty="0">
              <a:solidFill>
                <a:schemeClr val="bg1"/>
              </a:solidFill>
            </a:endParaRPr>
          </a:p>
        </p:txBody>
      </p:sp>
      <p:sp>
        <p:nvSpPr>
          <p:cNvPr id="4" name="文字方塊 3"/>
          <p:cNvSpPr txBox="1"/>
          <p:nvPr/>
        </p:nvSpPr>
        <p:spPr>
          <a:xfrm>
            <a:off x="6927145" y="2403306"/>
            <a:ext cx="4195427" cy="646331"/>
          </a:xfrm>
          <a:prstGeom prst="rect">
            <a:avLst/>
          </a:prstGeom>
          <a:noFill/>
        </p:spPr>
        <p:txBody>
          <a:bodyPr wrap="square" rtlCol="0">
            <a:spAutoFit/>
          </a:bodyPr>
          <a:lstStyle/>
          <a:p>
            <a:pPr algn="ctr"/>
            <a:r>
              <a:rPr lang="en-US" altLang="zh-TW" b="1">
                <a:solidFill>
                  <a:schemeClr val="bg1"/>
                </a:solidFill>
                <a:ea typeface="微軟正黑體" panose="020B0604030504040204" pitchFamily="34" charset="-120"/>
              </a:rPr>
              <a:t>10GbE SFP+ Fiber Port x8</a:t>
            </a:r>
          </a:p>
          <a:p>
            <a:pPr algn="ctr"/>
            <a:r>
              <a:rPr lang="en-US" altLang="zh-TW" b="1">
                <a:solidFill>
                  <a:schemeClr val="bg1"/>
                </a:solidFill>
                <a:ea typeface="微軟正黑體" panose="020B0604030504040204" pitchFamily="34" charset="-120"/>
              </a:rPr>
              <a:t>Supports 1GbE SFP</a:t>
            </a:r>
          </a:p>
        </p:txBody>
      </p:sp>
      <p:sp>
        <p:nvSpPr>
          <p:cNvPr id="9" name="矩形 8">
            <a:extLst>
              <a:ext uri="{FF2B5EF4-FFF2-40B4-BE49-F238E27FC236}">
                <a16:creationId xmlns:a16="http://schemas.microsoft.com/office/drawing/2014/main" id="{4B01D5DC-F9BA-4358-09B9-3DEAE22D1A17}"/>
              </a:ext>
            </a:extLst>
          </p:cNvPr>
          <p:cNvSpPr/>
          <p:nvPr/>
        </p:nvSpPr>
        <p:spPr>
          <a:xfrm>
            <a:off x="3454035" y="4242663"/>
            <a:ext cx="3129093" cy="1595278"/>
          </a:xfrm>
          <a:prstGeom prst="rect">
            <a:avLst/>
          </a:prstGeom>
          <a:solidFill>
            <a:schemeClr val="accent6">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4B01D5DC-F9BA-4358-09B9-3DEAE22D1A17}"/>
              </a:ext>
            </a:extLst>
          </p:cNvPr>
          <p:cNvSpPr/>
          <p:nvPr/>
        </p:nvSpPr>
        <p:spPr>
          <a:xfrm>
            <a:off x="6853707" y="4236704"/>
            <a:ext cx="2766236" cy="1601237"/>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接點: 肘形 14">
            <a:extLst>
              <a:ext uri="{FF2B5EF4-FFF2-40B4-BE49-F238E27FC236}">
                <a16:creationId xmlns:a16="http://schemas.microsoft.com/office/drawing/2014/main" id="{66048A63-ED06-B0D2-D965-17F0BC62C339}"/>
              </a:ext>
            </a:extLst>
          </p:cNvPr>
          <p:cNvCxnSpPr>
            <a:cxnSpLocks/>
            <a:stCxn id="10" idx="0"/>
          </p:cNvCxnSpPr>
          <p:nvPr/>
        </p:nvCxnSpPr>
        <p:spPr>
          <a:xfrm rot="5400000" flipH="1" flipV="1">
            <a:off x="7824874" y="3461589"/>
            <a:ext cx="1187067" cy="363165"/>
          </a:xfrm>
          <a:prstGeom prst="bentConnector3">
            <a:avLst>
              <a:gd name="adj1" fmla="val 53900"/>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2" name="接點: 肘形 17">
            <a:extLst>
              <a:ext uri="{FF2B5EF4-FFF2-40B4-BE49-F238E27FC236}">
                <a16:creationId xmlns:a16="http://schemas.microsoft.com/office/drawing/2014/main" id="{AA5B5973-F6FA-40ED-8989-42C307D007EB}"/>
              </a:ext>
            </a:extLst>
          </p:cNvPr>
          <p:cNvCxnSpPr>
            <a:cxnSpLocks/>
            <a:stCxn id="9" idx="0"/>
            <a:endCxn id="2" idx="2"/>
          </p:cNvCxnSpPr>
          <p:nvPr/>
        </p:nvCxnSpPr>
        <p:spPr>
          <a:xfrm rot="16200000" flipV="1">
            <a:off x="3919902" y="3143982"/>
            <a:ext cx="916026" cy="1281335"/>
          </a:xfrm>
          <a:prstGeom prst="bentConnector3">
            <a:avLst>
              <a:gd name="adj1" fmla="val 50000"/>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標題 2">
            <a:extLst>
              <a:ext uri="{FF2B5EF4-FFF2-40B4-BE49-F238E27FC236}">
                <a16:creationId xmlns:a16="http://schemas.microsoft.com/office/drawing/2014/main" id="{F95FEB83-61BE-F13A-3651-1A3B1DBC09AA}"/>
              </a:ext>
            </a:extLst>
          </p:cNvPr>
          <p:cNvSpPr>
            <a:spLocks noGrp="1"/>
          </p:cNvSpPr>
          <p:nvPr>
            <p:ph type="title"/>
          </p:nvPr>
        </p:nvSpPr>
        <p:spPr/>
        <p:txBody>
          <a:bodyPr>
            <a:normAutofit/>
          </a:bodyPr>
          <a:lstStyle/>
          <a:p>
            <a:r>
              <a:rPr lang="en-US" altLang="zh-TW" dirty="0"/>
              <a:t>Half-width Rackmount 16-Port 10GbE Unmanaged Switch</a:t>
            </a:r>
            <a:endParaRPr lang="zh-TW" altLang="en-US" dirty="0"/>
          </a:p>
        </p:txBody>
      </p:sp>
    </p:spTree>
    <p:extLst>
      <p:ext uri="{BB962C8B-B14F-4D97-AF65-F5344CB8AC3E}">
        <p14:creationId xmlns:p14="http://schemas.microsoft.com/office/powerpoint/2010/main" val="51395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QSW-3216R-8S8T | Hardware Specs | QNAP (UK)"/>
          <p:cNvPicPr>
            <a:picLocks noChangeAspect="1" noChangeArrowheads="1"/>
          </p:cNvPicPr>
          <p:nvPr/>
        </p:nvPicPr>
        <p:blipFill rotWithShape="1">
          <a:blip r:embed="rId3">
            <a:extLst>
              <a:ext uri="{28A0092B-C50C-407E-A947-70E740481C1C}">
                <a14:useLocalDpi xmlns:a14="http://schemas.microsoft.com/office/drawing/2010/main" val="0"/>
              </a:ext>
            </a:extLst>
          </a:blip>
          <a:srcRect t="29486" b="29225"/>
          <a:stretch/>
        </p:blipFill>
        <p:spPr bwMode="auto">
          <a:xfrm>
            <a:off x="1250548" y="3551681"/>
            <a:ext cx="9525000" cy="245797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4B01D5DC-F9BA-4358-09B9-3DEAE22D1A17}"/>
              </a:ext>
            </a:extLst>
          </p:cNvPr>
          <p:cNvSpPr/>
          <p:nvPr/>
        </p:nvSpPr>
        <p:spPr>
          <a:xfrm>
            <a:off x="1574205" y="5026275"/>
            <a:ext cx="693160" cy="789101"/>
          </a:xfrm>
          <a:prstGeom prst="rect">
            <a:avLst/>
          </a:prstGeom>
          <a:solidFill>
            <a:schemeClr val="accent6">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4B01D5DC-F9BA-4358-09B9-3DEAE22D1A17}"/>
              </a:ext>
            </a:extLst>
          </p:cNvPr>
          <p:cNvSpPr/>
          <p:nvPr/>
        </p:nvSpPr>
        <p:spPr>
          <a:xfrm>
            <a:off x="3235073" y="4214436"/>
            <a:ext cx="6238433" cy="1600940"/>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接點: 肘形 14">
            <a:extLst>
              <a:ext uri="{FF2B5EF4-FFF2-40B4-BE49-F238E27FC236}">
                <a16:creationId xmlns:a16="http://schemas.microsoft.com/office/drawing/2014/main" id="{66048A63-ED06-B0D2-D965-17F0BC62C339}"/>
              </a:ext>
            </a:extLst>
          </p:cNvPr>
          <p:cNvCxnSpPr>
            <a:cxnSpLocks/>
          </p:cNvCxnSpPr>
          <p:nvPr/>
        </p:nvCxnSpPr>
        <p:spPr>
          <a:xfrm rot="5400000" flipH="1" flipV="1">
            <a:off x="4108950" y="3095352"/>
            <a:ext cx="1969886" cy="268283"/>
          </a:xfrm>
          <a:prstGeom prst="bentConnector3">
            <a:avLst>
              <a:gd name="adj1" fmla="val 98769"/>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228035" y="2074248"/>
            <a:ext cx="6239715" cy="830997"/>
          </a:xfrm>
          <a:prstGeom prst="rect">
            <a:avLst/>
          </a:prstGeom>
        </p:spPr>
        <p:txBody>
          <a:bodyPr wrap="square" lIns="91440" tIns="45720" rIns="91440" bIns="45720" anchor="t">
            <a:spAutoFit/>
          </a:bodyPr>
          <a:lstStyle/>
          <a:p>
            <a:r>
              <a:rPr lang="en-US" altLang="zh-TW" sz="1600" dirty="0">
                <a:solidFill>
                  <a:schemeClr val="bg1"/>
                </a:solidFill>
                <a:latin typeface="+mj-lt"/>
              </a:rPr>
              <a:t>Network Port Indicator (separate signal alerts for each port)</a:t>
            </a:r>
          </a:p>
          <a:p>
            <a:r>
              <a:rPr lang="en-US" altLang="zh-TW" sz="1600" b="1" dirty="0">
                <a:solidFill>
                  <a:srgbClr val="70AD47"/>
                </a:solidFill>
                <a:latin typeface="+mj-lt"/>
              </a:rPr>
              <a:t>Green:</a:t>
            </a:r>
            <a:r>
              <a:rPr lang="zh-TW" altLang="en-US" sz="1600" b="1" dirty="0">
                <a:solidFill>
                  <a:srgbClr val="70AD47"/>
                </a:solidFill>
                <a:latin typeface="+mj-lt"/>
              </a:rPr>
              <a:t> </a:t>
            </a:r>
            <a:r>
              <a:rPr lang="en-US" altLang="zh-TW" sz="1600" b="1" dirty="0">
                <a:solidFill>
                  <a:srgbClr val="70AD47"/>
                </a:solidFill>
                <a:latin typeface="+mj-lt"/>
              </a:rPr>
              <a:t>10Gbps transfer rate</a:t>
            </a:r>
          </a:p>
          <a:p>
            <a:r>
              <a:rPr lang="en-US" altLang="zh-TW" sz="1600" b="1" dirty="0">
                <a:solidFill>
                  <a:srgbClr val="ED7D31"/>
                </a:solidFill>
                <a:latin typeface="+mj-lt"/>
              </a:rPr>
              <a:t>Orange:</a:t>
            </a:r>
            <a:r>
              <a:rPr lang="zh-TW" altLang="en-US" sz="1600" b="1" dirty="0">
                <a:solidFill>
                  <a:srgbClr val="ED7D31"/>
                </a:solidFill>
                <a:latin typeface="+mj-lt"/>
              </a:rPr>
              <a:t> </a:t>
            </a:r>
            <a:r>
              <a:rPr lang="en-US" altLang="zh-TW" sz="1600" b="1" dirty="0">
                <a:solidFill>
                  <a:srgbClr val="ED7D31"/>
                </a:solidFill>
                <a:latin typeface="+mj-lt"/>
              </a:rPr>
              <a:t>Less than 10Gbps transfer rate</a:t>
            </a:r>
            <a:endParaRPr lang="zh-TW" altLang="en-US" sz="1600" b="1" dirty="0">
              <a:solidFill>
                <a:srgbClr val="ED7D31"/>
              </a:solidFill>
              <a:latin typeface="+mj-lt"/>
            </a:endParaRPr>
          </a:p>
        </p:txBody>
      </p:sp>
      <p:sp>
        <p:nvSpPr>
          <p:cNvPr id="2" name="標題 1">
            <a:extLst>
              <a:ext uri="{FF2B5EF4-FFF2-40B4-BE49-F238E27FC236}">
                <a16:creationId xmlns:a16="http://schemas.microsoft.com/office/drawing/2014/main" id="{1045AB6A-136F-9C8C-783D-F45D6ECEF391}"/>
              </a:ext>
            </a:extLst>
          </p:cNvPr>
          <p:cNvSpPr>
            <a:spLocks noGrp="1"/>
          </p:cNvSpPr>
          <p:nvPr>
            <p:ph type="title"/>
          </p:nvPr>
        </p:nvSpPr>
        <p:spPr/>
        <p:txBody>
          <a:bodyPr/>
          <a:lstStyle/>
          <a:p>
            <a:r>
              <a:rPr lang="en-US" altLang="zh-TW" dirty="0"/>
              <a:t>Highly Intuitive LED Status Indicators</a:t>
            </a:r>
            <a:endParaRPr lang="zh-TW" altLang="en-US" dirty="0"/>
          </a:p>
        </p:txBody>
      </p:sp>
      <p:sp>
        <p:nvSpPr>
          <p:cNvPr id="23" name="矩形 22">
            <a:extLst>
              <a:ext uri="{FF2B5EF4-FFF2-40B4-BE49-F238E27FC236}">
                <a16:creationId xmlns:a16="http://schemas.microsoft.com/office/drawing/2014/main" id="{94E7B22E-4FC3-AB44-7341-11BD674BD8DD}"/>
              </a:ext>
            </a:extLst>
          </p:cNvPr>
          <p:cNvSpPr/>
          <p:nvPr/>
        </p:nvSpPr>
        <p:spPr>
          <a:xfrm>
            <a:off x="2178165" y="2074248"/>
            <a:ext cx="2469336" cy="830997"/>
          </a:xfrm>
          <a:prstGeom prst="rect">
            <a:avLst/>
          </a:prstGeom>
        </p:spPr>
        <p:txBody>
          <a:bodyPr wrap="square">
            <a:spAutoFit/>
          </a:bodyPr>
          <a:lstStyle/>
          <a:p>
            <a:r>
              <a:rPr lang="en-US" altLang="zh-TW" sz="1600" dirty="0">
                <a:solidFill>
                  <a:schemeClr val="bg1"/>
                </a:solidFill>
                <a:latin typeface="+mj-lt"/>
              </a:rPr>
              <a:t>Status Indicator</a:t>
            </a:r>
          </a:p>
          <a:p>
            <a:r>
              <a:rPr lang="en-US" altLang="zh-TW" sz="1600" b="1" dirty="0">
                <a:solidFill>
                  <a:schemeClr val="accent6"/>
                </a:solidFill>
                <a:latin typeface="+mj-lt"/>
              </a:rPr>
              <a:t>Green:</a:t>
            </a:r>
            <a:r>
              <a:rPr lang="zh-TW" altLang="en-US" sz="1600" b="1" dirty="0">
                <a:solidFill>
                  <a:schemeClr val="accent6"/>
                </a:solidFill>
                <a:latin typeface="+mj-lt"/>
              </a:rPr>
              <a:t> </a:t>
            </a:r>
            <a:r>
              <a:rPr lang="en-US" altLang="zh-TW" sz="1600" b="1" dirty="0">
                <a:solidFill>
                  <a:schemeClr val="accent6"/>
                </a:solidFill>
                <a:latin typeface="+mj-lt"/>
              </a:rPr>
              <a:t>System ready</a:t>
            </a:r>
          </a:p>
          <a:p>
            <a:r>
              <a:rPr lang="en-US" altLang="zh-TW" sz="1600" b="1" dirty="0">
                <a:solidFill>
                  <a:schemeClr val="accent2"/>
                </a:solidFill>
                <a:latin typeface="+mj-lt"/>
              </a:rPr>
              <a:t>Orange:</a:t>
            </a:r>
            <a:r>
              <a:rPr lang="zh-TW" altLang="en-US" sz="1600" b="1" dirty="0">
                <a:solidFill>
                  <a:schemeClr val="accent2"/>
                </a:solidFill>
                <a:latin typeface="+mj-lt"/>
              </a:rPr>
              <a:t> </a:t>
            </a:r>
            <a:r>
              <a:rPr lang="en-US" altLang="zh-TW" sz="1600" b="1" dirty="0">
                <a:solidFill>
                  <a:schemeClr val="accent2"/>
                </a:solidFill>
                <a:latin typeface="+mj-lt"/>
              </a:rPr>
              <a:t>Warning</a:t>
            </a:r>
            <a:endParaRPr lang="zh-TW" altLang="en-US" sz="1600" b="1" dirty="0">
              <a:solidFill>
                <a:schemeClr val="accent2"/>
              </a:solidFill>
              <a:latin typeface="+mj-lt"/>
            </a:endParaRPr>
          </a:p>
        </p:txBody>
      </p:sp>
      <p:cxnSp>
        <p:nvCxnSpPr>
          <p:cNvPr id="35" name="接點: 肘形 14">
            <a:extLst>
              <a:ext uri="{FF2B5EF4-FFF2-40B4-BE49-F238E27FC236}">
                <a16:creationId xmlns:a16="http://schemas.microsoft.com/office/drawing/2014/main" id="{EA270194-A67B-9692-1B46-7C7F4682C6C7}"/>
              </a:ext>
            </a:extLst>
          </p:cNvPr>
          <p:cNvCxnSpPr>
            <a:cxnSpLocks/>
            <a:stCxn id="8" idx="0"/>
          </p:cNvCxnSpPr>
          <p:nvPr/>
        </p:nvCxnSpPr>
        <p:spPr>
          <a:xfrm rot="5400000" flipH="1" flipV="1">
            <a:off x="658612" y="3506724"/>
            <a:ext cx="2781724" cy="257378"/>
          </a:xfrm>
          <a:prstGeom prst="bentConnector3">
            <a:avLst>
              <a:gd name="adj1" fmla="val 99308"/>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145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電子產品, 設計 的圖片&#10;&#10;自動產生的描述">
            <a:extLst>
              <a:ext uri="{FF2B5EF4-FFF2-40B4-BE49-F238E27FC236}">
                <a16:creationId xmlns:a16="http://schemas.microsoft.com/office/drawing/2014/main" id="{B93874FC-E84C-0F7D-7B5A-FE17C6F3F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418" y="3121475"/>
            <a:ext cx="6992906" cy="4370566"/>
          </a:xfrm>
          <a:prstGeom prst="rect">
            <a:avLst/>
          </a:prstGeom>
        </p:spPr>
      </p:pic>
      <p:pic>
        <p:nvPicPr>
          <p:cNvPr id="2050" name="Picture 2" descr=" "/>
          <p:cNvPicPr>
            <a:picLocks noChangeAspect="1" noChangeArrowheads="1"/>
          </p:cNvPicPr>
          <p:nvPr/>
        </p:nvPicPr>
        <p:blipFill rotWithShape="1">
          <a:blip r:embed="rId4">
            <a:extLst>
              <a:ext uri="{28A0092B-C50C-407E-A947-70E740481C1C}">
                <a14:useLocalDpi xmlns:a14="http://schemas.microsoft.com/office/drawing/2010/main" val="0"/>
              </a:ext>
            </a:extLst>
          </a:blip>
          <a:srcRect t="30295" b="30803"/>
          <a:stretch/>
        </p:blipFill>
        <p:spPr bwMode="auto">
          <a:xfrm>
            <a:off x="323676" y="2612083"/>
            <a:ext cx="6992907" cy="170022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4B01D5DC-F9BA-4358-09B9-3DEAE22D1A17}"/>
              </a:ext>
            </a:extLst>
          </p:cNvPr>
          <p:cNvSpPr/>
          <p:nvPr/>
        </p:nvSpPr>
        <p:spPr>
          <a:xfrm>
            <a:off x="1518407" y="2851532"/>
            <a:ext cx="1384184" cy="1327104"/>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9" name="矩形 8">
            <a:extLst>
              <a:ext uri="{FF2B5EF4-FFF2-40B4-BE49-F238E27FC236}">
                <a16:creationId xmlns:a16="http://schemas.microsoft.com/office/drawing/2014/main" id="{4B01D5DC-F9BA-4358-09B9-3DEAE22D1A17}"/>
              </a:ext>
            </a:extLst>
          </p:cNvPr>
          <p:cNvSpPr/>
          <p:nvPr/>
        </p:nvSpPr>
        <p:spPr>
          <a:xfrm>
            <a:off x="3865304" y="2850053"/>
            <a:ext cx="1383548" cy="1328582"/>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nvGrpSpPr>
          <p:cNvPr id="23" name="群組 22">
            <a:extLst>
              <a:ext uri="{FF2B5EF4-FFF2-40B4-BE49-F238E27FC236}">
                <a16:creationId xmlns:a16="http://schemas.microsoft.com/office/drawing/2014/main" id="{887B0844-9E34-85C7-DF94-4250B22A5CA8}"/>
              </a:ext>
            </a:extLst>
          </p:cNvPr>
          <p:cNvGrpSpPr/>
          <p:nvPr/>
        </p:nvGrpSpPr>
        <p:grpSpPr>
          <a:xfrm rot="10800000">
            <a:off x="2210499" y="2432919"/>
            <a:ext cx="2346581" cy="358328"/>
            <a:chOff x="2210498" y="2683556"/>
            <a:chExt cx="2346581" cy="358328"/>
          </a:xfrm>
        </p:grpSpPr>
        <p:cxnSp>
          <p:nvCxnSpPr>
            <p:cNvPr id="14" name="接點: 肘形 14">
              <a:extLst>
                <a:ext uri="{FF2B5EF4-FFF2-40B4-BE49-F238E27FC236}">
                  <a16:creationId xmlns:a16="http://schemas.microsoft.com/office/drawing/2014/main" id="{66048A63-ED06-B0D2-D965-17F0BC62C339}"/>
                </a:ext>
              </a:extLst>
            </p:cNvPr>
            <p:cNvCxnSpPr>
              <a:cxnSpLocks/>
              <a:stCxn id="8" idx="2"/>
            </p:cNvCxnSpPr>
            <p:nvPr/>
          </p:nvCxnSpPr>
          <p:spPr>
            <a:xfrm rot="16200000" flipH="1">
              <a:off x="2645152" y="2248904"/>
              <a:ext cx="358326" cy="1227633"/>
            </a:xfrm>
            <a:prstGeom prst="bentConnector3">
              <a:avLst>
                <a:gd name="adj1" fmla="val 50000"/>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5" name="接點: 肘形 17">
              <a:extLst>
                <a:ext uri="{FF2B5EF4-FFF2-40B4-BE49-F238E27FC236}">
                  <a16:creationId xmlns:a16="http://schemas.microsoft.com/office/drawing/2014/main" id="{AA5B5973-F6FA-40ED-8989-42C307D007EB}"/>
                </a:ext>
              </a:extLst>
            </p:cNvPr>
            <p:cNvCxnSpPr>
              <a:cxnSpLocks/>
              <a:stCxn id="9" idx="2"/>
            </p:cNvCxnSpPr>
            <p:nvPr/>
          </p:nvCxnSpPr>
          <p:spPr>
            <a:xfrm rot="5400000">
              <a:off x="3818442" y="2303247"/>
              <a:ext cx="358327" cy="1118946"/>
            </a:xfrm>
            <a:prstGeom prst="bentConnector3">
              <a:avLst>
                <a:gd name="adj1" fmla="val 50000"/>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grpSp>
      <p:sp>
        <p:nvSpPr>
          <p:cNvPr id="32" name="文字方塊 31"/>
          <p:cNvSpPr txBox="1"/>
          <p:nvPr/>
        </p:nvSpPr>
        <p:spPr>
          <a:xfrm>
            <a:off x="7221679" y="3369730"/>
            <a:ext cx="4808134" cy="830997"/>
          </a:xfrm>
          <a:prstGeom prst="rect">
            <a:avLst/>
          </a:prstGeom>
          <a:noFill/>
        </p:spPr>
        <p:txBody>
          <a:bodyPr wrap="square" rtlCol="0">
            <a:spAutoFit/>
          </a:bodyPr>
          <a:lstStyle/>
          <a:p>
            <a:pPr algn="ctr"/>
            <a:r>
              <a:rPr lang="en-US" altLang="zh-TW" sz="1600" b="1" dirty="0">
                <a:solidFill>
                  <a:schemeClr val="bg1"/>
                </a:solidFill>
                <a:latin typeface="+mj-lt"/>
              </a:rPr>
              <a:t>The sturdy metal case can effectively dissipate heat during high-speed access to maintain stable system operation.</a:t>
            </a:r>
          </a:p>
        </p:txBody>
      </p:sp>
      <p:sp>
        <p:nvSpPr>
          <p:cNvPr id="3" name="標題 2">
            <a:extLst>
              <a:ext uri="{FF2B5EF4-FFF2-40B4-BE49-F238E27FC236}">
                <a16:creationId xmlns:a16="http://schemas.microsoft.com/office/drawing/2014/main" id="{1F129F21-10FB-4B78-6AA2-B75EFF02028C}"/>
              </a:ext>
            </a:extLst>
          </p:cNvPr>
          <p:cNvSpPr>
            <a:spLocks noGrp="1"/>
          </p:cNvSpPr>
          <p:nvPr>
            <p:ph type="title"/>
          </p:nvPr>
        </p:nvSpPr>
        <p:spPr/>
        <p:txBody>
          <a:bodyPr/>
          <a:lstStyle/>
          <a:p>
            <a:r>
              <a:rPr lang="en-US" altLang="zh-TW" dirty="0"/>
              <a:t>Metal Case with Dual Fan Design </a:t>
            </a:r>
            <a:br>
              <a:rPr lang="en-US" altLang="zh-TW" dirty="0"/>
            </a:br>
            <a:r>
              <a:rPr lang="en-US" altLang="zh-TW" dirty="0"/>
              <a:t>for Enhanced Cooling </a:t>
            </a:r>
            <a:r>
              <a:rPr lang="en-US" altLang="zh-TW"/>
              <a:t>Capability</a:t>
            </a:r>
            <a:endParaRPr lang="zh-TW" altLang="en-US" dirty="0"/>
          </a:p>
        </p:txBody>
      </p:sp>
      <p:sp>
        <p:nvSpPr>
          <p:cNvPr id="24" name="矩形 23">
            <a:extLst>
              <a:ext uri="{FF2B5EF4-FFF2-40B4-BE49-F238E27FC236}">
                <a16:creationId xmlns:a16="http://schemas.microsoft.com/office/drawing/2014/main" id="{3AC630DA-DEDA-DFEE-60E7-7D1F8D1F0FEC}"/>
              </a:ext>
            </a:extLst>
          </p:cNvPr>
          <p:cNvSpPr/>
          <p:nvPr/>
        </p:nvSpPr>
        <p:spPr>
          <a:xfrm>
            <a:off x="323676" y="1601922"/>
            <a:ext cx="6573454" cy="830997"/>
          </a:xfrm>
          <a:prstGeom prst="rect">
            <a:avLst/>
          </a:prstGeom>
        </p:spPr>
        <p:txBody>
          <a:bodyPr wrap="square">
            <a:spAutoFit/>
          </a:bodyPr>
          <a:lstStyle/>
          <a:p>
            <a:pPr algn="ctr"/>
            <a:r>
              <a:rPr lang="en-US" altLang="zh-TW" sz="1600" b="1">
                <a:solidFill>
                  <a:schemeClr val="bg1"/>
                </a:solidFill>
                <a:latin typeface="+mj-lt"/>
              </a:rPr>
              <a:t>Dual-fan </a:t>
            </a:r>
            <a:r>
              <a:rPr lang="en-US" altLang="zh-TW" sz="1600" b="1" dirty="0">
                <a:solidFill>
                  <a:schemeClr val="bg1"/>
                </a:solidFill>
                <a:latin typeface="+mj-lt"/>
              </a:rPr>
              <a:t>design not only improves cooling </a:t>
            </a:r>
            <a:r>
              <a:rPr lang="en-US" altLang="zh-TW" sz="1600" b="1">
                <a:solidFill>
                  <a:schemeClr val="bg1"/>
                </a:solidFill>
                <a:latin typeface="+mj-lt"/>
              </a:rPr>
              <a:t>capability</a:t>
            </a:r>
            <a:r>
              <a:rPr lang="en-US" altLang="zh-TW" sz="1600" b="1" dirty="0">
                <a:solidFill>
                  <a:schemeClr val="bg1"/>
                </a:solidFill>
                <a:latin typeface="+mj-lt"/>
              </a:rPr>
              <a:t>, but also reduces the problem of ineffective cooling when a single module fails, and effectively reduces noise level.</a:t>
            </a:r>
            <a:endParaRPr lang="zh-TW" altLang="en-US" sz="1600" b="1" dirty="0">
              <a:solidFill>
                <a:schemeClr val="bg1"/>
              </a:solidFill>
              <a:latin typeface="+mj-lt"/>
            </a:endParaRPr>
          </a:p>
        </p:txBody>
      </p:sp>
    </p:spTree>
    <p:extLst>
      <p:ext uri="{BB962C8B-B14F-4D97-AF65-F5344CB8AC3E}">
        <p14:creationId xmlns:p14="http://schemas.microsoft.com/office/powerpoint/2010/main" val="2547763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p:cNvSpPr txBox="1"/>
          <p:nvPr/>
        </p:nvSpPr>
        <p:spPr>
          <a:xfrm>
            <a:off x="446101" y="1822218"/>
            <a:ext cx="11274805" cy="830997"/>
          </a:xfrm>
          <a:prstGeom prst="rect">
            <a:avLst/>
          </a:prstGeom>
          <a:noFill/>
        </p:spPr>
        <p:txBody>
          <a:bodyPr wrap="square" rtlCol="0">
            <a:spAutoFit/>
          </a:bodyPr>
          <a:lstStyle/>
          <a:p>
            <a:r>
              <a:rPr lang="en-US" altLang="zh-TW" sz="1600" dirty="0">
                <a:solidFill>
                  <a:schemeClr val="bg1"/>
                </a:solidFill>
                <a:latin typeface="+mj-lt"/>
              </a:rPr>
              <a:t>The QSW-3216R-8S8T features plug-and-play set up, eliminating the need for complicated network setup, and supports Auto Negotiation, which automatically detects the optimal transmission speed </a:t>
            </a:r>
            <a:r>
              <a:rPr lang="en-US" altLang="zh-TW" sz="1600">
                <a:solidFill>
                  <a:schemeClr val="bg1"/>
                </a:solidFill>
                <a:latin typeface="+mj-lt"/>
              </a:rPr>
              <a:t>in RJ45 ports </a:t>
            </a:r>
            <a:r>
              <a:rPr lang="en-US" altLang="zh-TW" sz="1600" dirty="0">
                <a:solidFill>
                  <a:schemeClr val="bg1"/>
                </a:solidFill>
                <a:latin typeface="+mj-lt"/>
              </a:rPr>
              <a:t>(10G/5G/2.5G/1G) for different connected devices, eliminating the need for a full upgrade of the old device.</a:t>
            </a:r>
          </a:p>
        </p:txBody>
      </p:sp>
      <p:graphicFrame>
        <p:nvGraphicFramePr>
          <p:cNvPr id="6" name="表格 5"/>
          <p:cNvGraphicFramePr>
            <a:graphicFrameLocks noGrp="1"/>
          </p:cNvGraphicFramePr>
          <p:nvPr/>
        </p:nvGraphicFramePr>
        <p:xfrm>
          <a:off x="479561" y="3170283"/>
          <a:ext cx="5964576" cy="2723154"/>
        </p:xfrm>
        <a:graphic>
          <a:graphicData uri="http://schemas.openxmlformats.org/drawingml/2006/table">
            <a:tbl>
              <a:tblPr firstRow="1" bandRow="1">
                <a:tableStyleId>{073A0DAA-6AF3-43AB-8588-CEC1D06C72B9}</a:tableStyleId>
              </a:tblPr>
              <a:tblGrid>
                <a:gridCol w="1491144">
                  <a:extLst>
                    <a:ext uri="{9D8B030D-6E8A-4147-A177-3AD203B41FA5}">
                      <a16:colId xmlns:a16="http://schemas.microsoft.com/office/drawing/2014/main" val="3484002212"/>
                    </a:ext>
                  </a:extLst>
                </a:gridCol>
                <a:gridCol w="1491144">
                  <a:extLst>
                    <a:ext uri="{9D8B030D-6E8A-4147-A177-3AD203B41FA5}">
                      <a16:colId xmlns:a16="http://schemas.microsoft.com/office/drawing/2014/main" val="829723749"/>
                    </a:ext>
                  </a:extLst>
                </a:gridCol>
                <a:gridCol w="1491144">
                  <a:extLst>
                    <a:ext uri="{9D8B030D-6E8A-4147-A177-3AD203B41FA5}">
                      <a16:colId xmlns:a16="http://schemas.microsoft.com/office/drawing/2014/main" val="3908235774"/>
                    </a:ext>
                  </a:extLst>
                </a:gridCol>
                <a:gridCol w="1491144">
                  <a:extLst>
                    <a:ext uri="{9D8B030D-6E8A-4147-A177-3AD203B41FA5}">
                      <a16:colId xmlns:a16="http://schemas.microsoft.com/office/drawing/2014/main" val="1635046474"/>
                    </a:ext>
                  </a:extLst>
                </a:gridCol>
              </a:tblGrid>
              <a:tr h="453859">
                <a:tc>
                  <a:txBody>
                    <a:bodyPr/>
                    <a:lstStyle/>
                    <a:p>
                      <a:pPr marL="0" algn="ctr" defTabSz="914400" rtl="0" eaLnBrk="1" latinLnBrk="0" hangingPunct="1"/>
                      <a:endParaRPr lang="zh-TW" altLang="en-US" sz="1400" b="1" kern="1200" dirty="0">
                        <a:solidFill>
                          <a:schemeClr val="lt1"/>
                        </a:solidFill>
                        <a:latin typeface="+mn-lt"/>
                        <a:ea typeface="+mn-ea"/>
                        <a:cs typeface="+mn-cs"/>
                      </a:endParaRPr>
                    </a:p>
                  </a:txBody>
                  <a:tcPr anchor="ctr"/>
                </a:tc>
                <a:tc>
                  <a:txBody>
                    <a:bodyPr/>
                    <a:lstStyle/>
                    <a:p>
                      <a:pPr marL="0" algn="ctr" defTabSz="914400" rtl="0" eaLnBrk="1" latinLnBrk="0" hangingPunct="1"/>
                      <a:r>
                        <a:rPr lang="en-US" altLang="zh-TW" sz="1400" b="1" kern="1200">
                          <a:solidFill>
                            <a:schemeClr val="lt1"/>
                          </a:solidFill>
                        </a:rPr>
                        <a:t>CAT 5e</a:t>
                      </a:r>
                      <a:endParaRPr lang="zh-TW" altLang="en-US" sz="1400" b="1" kern="1200">
                        <a:solidFill>
                          <a:schemeClr val="lt1"/>
                        </a:solidFill>
                        <a:latin typeface="+mn-lt"/>
                        <a:ea typeface="+mn-ea"/>
                        <a:cs typeface="+mn-cs"/>
                      </a:endParaRPr>
                    </a:p>
                  </a:txBody>
                  <a:tcPr anchor="ctr"/>
                </a:tc>
                <a:tc>
                  <a:txBody>
                    <a:bodyPr/>
                    <a:lstStyle/>
                    <a:p>
                      <a:pPr marL="0" algn="ctr" defTabSz="914400" rtl="0" eaLnBrk="1" latinLnBrk="0" hangingPunct="1"/>
                      <a:r>
                        <a:rPr lang="en-US" altLang="zh-TW" sz="1400" b="1" kern="1200">
                          <a:solidFill>
                            <a:schemeClr val="lt1"/>
                          </a:solidFill>
                        </a:rPr>
                        <a:t>CAT 6</a:t>
                      </a:r>
                      <a:endParaRPr lang="zh-TW" altLang="en-US" sz="1400" b="1" kern="1200">
                        <a:solidFill>
                          <a:schemeClr val="lt1"/>
                        </a:solidFill>
                        <a:latin typeface="+mn-lt"/>
                        <a:ea typeface="+mn-ea"/>
                        <a:cs typeface="+mn-cs"/>
                      </a:endParaRPr>
                    </a:p>
                  </a:txBody>
                  <a:tcPr anchor="ctr"/>
                </a:tc>
                <a:tc>
                  <a:txBody>
                    <a:bodyPr/>
                    <a:lstStyle/>
                    <a:p>
                      <a:pPr marL="0" algn="ctr" defTabSz="914400" rtl="0" eaLnBrk="1" latinLnBrk="0" hangingPunct="1"/>
                      <a:r>
                        <a:rPr lang="en-US" altLang="zh-TW" sz="1400" b="1" kern="1200" dirty="0">
                          <a:solidFill>
                            <a:schemeClr val="lt1"/>
                          </a:solidFill>
                        </a:rPr>
                        <a:t>CAT 6A</a:t>
                      </a:r>
                      <a:endParaRPr lang="zh-TW" altLang="en-US" sz="1400" b="1" kern="1200" dirty="0">
                        <a:solidFill>
                          <a:schemeClr val="lt1"/>
                        </a:solidFill>
                        <a:latin typeface="+mn-lt"/>
                        <a:ea typeface="+mn-ea"/>
                        <a:cs typeface="+mn-cs"/>
                      </a:endParaRPr>
                    </a:p>
                  </a:txBody>
                  <a:tcPr anchor="ctr"/>
                </a:tc>
                <a:extLst>
                  <a:ext uri="{0D108BD9-81ED-4DB2-BD59-A6C34878D82A}">
                    <a16:rowId xmlns:a16="http://schemas.microsoft.com/office/drawing/2014/main" val="2329628935"/>
                  </a:ext>
                </a:extLst>
              </a:tr>
              <a:tr h="453859">
                <a:tc>
                  <a:txBody>
                    <a:bodyPr/>
                    <a:lstStyle/>
                    <a:p>
                      <a:pPr marL="0" algn="ctr" defTabSz="914400" rtl="0" eaLnBrk="1" latinLnBrk="0" hangingPunct="1"/>
                      <a:r>
                        <a:rPr lang="en-US" altLang="zh-TW" sz="1400" b="1" kern="1200">
                          <a:solidFill>
                            <a:schemeClr val="tx1"/>
                          </a:solidFill>
                        </a:rPr>
                        <a:t>100M</a:t>
                      </a:r>
                      <a:endParaRPr lang="zh-TW" altLang="en-US" sz="1400" b="1" kern="1200">
                        <a:solidFill>
                          <a:schemeClr val="tx1"/>
                        </a:solidFill>
                        <a:latin typeface="+mn-lt"/>
                        <a:ea typeface="+mn-ea"/>
                        <a:cs typeface="+mn-cs"/>
                      </a:endParaRPr>
                    </a:p>
                  </a:txBody>
                  <a:tcPr anchor="ctr"/>
                </a:tc>
                <a:tc>
                  <a:txBody>
                    <a:bodyPr/>
                    <a:lstStyle/>
                    <a:p>
                      <a:pPr marL="0" algn="ctr" defTabSz="914400" rtl="0" eaLnBrk="1" latinLnBrk="0" hangingPunct="1"/>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tx1"/>
                          </a:solidFill>
                        </a:rPr>
                        <a:t>V</a:t>
                      </a:r>
                      <a:endParaRPr lang="zh-TW" altLang="en-US" sz="1400" b="1" kern="1200" dirty="0">
                        <a:solidFill>
                          <a:schemeClr val="tx1"/>
                        </a:solidFill>
                        <a:latin typeface="+mn-lt"/>
                        <a:ea typeface="+mn-ea"/>
                        <a:cs typeface="+mn-cs"/>
                      </a:endParaRPr>
                    </a:p>
                  </a:txBody>
                  <a:tcPr anchor="ctr"/>
                </a:tc>
                <a:extLst>
                  <a:ext uri="{0D108BD9-81ED-4DB2-BD59-A6C34878D82A}">
                    <a16:rowId xmlns:a16="http://schemas.microsoft.com/office/drawing/2014/main" val="3234462372"/>
                  </a:ext>
                </a:extLst>
              </a:tr>
              <a:tr h="453859">
                <a:tc>
                  <a:txBody>
                    <a:bodyPr/>
                    <a:lstStyle/>
                    <a:p>
                      <a:pPr marL="0" algn="ctr" defTabSz="914400" rtl="0" eaLnBrk="1" latinLnBrk="0" hangingPunct="1"/>
                      <a:r>
                        <a:rPr lang="en-US" altLang="zh-TW" sz="1400" b="1" kern="1200">
                          <a:solidFill>
                            <a:schemeClr val="tx1"/>
                          </a:solidFill>
                        </a:rPr>
                        <a:t>1G</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extLst>
                  <a:ext uri="{0D108BD9-81ED-4DB2-BD59-A6C34878D82A}">
                    <a16:rowId xmlns:a16="http://schemas.microsoft.com/office/drawing/2014/main" val="2490770710"/>
                  </a:ext>
                </a:extLst>
              </a:tr>
              <a:tr h="453859">
                <a:tc>
                  <a:txBody>
                    <a:bodyPr/>
                    <a:lstStyle/>
                    <a:p>
                      <a:pPr marL="0" algn="ctr" defTabSz="914400" rtl="0" eaLnBrk="1" latinLnBrk="0" hangingPunct="1"/>
                      <a:r>
                        <a:rPr lang="en-US" altLang="zh-TW" sz="1400" b="1" kern="1200">
                          <a:solidFill>
                            <a:schemeClr val="tx1"/>
                          </a:solidFill>
                        </a:rPr>
                        <a:t>2.5G</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extLst>
                  <a:ext uri="{0D108BD9-81ED-4DB2-BD59-A6C34878D82A}">
                    <a16:rowId xmlns:a16="http://schemas.microsoft.com/office/drawing/2014/main" val="1853461937"/>
                  </a:ext>
                </a:extLst>
              </a:tr>
              <a:tr h="453859">
                <a:tc>
                  <a:txBody>
                    <a:bodyPr/>
                    <a:lstStyle/>
                    <a:p>
                      <a:pPr marL="0" algn="ctr" defTabSz="914400" rtl="0" eaLnBrk="1" latinLnBrk="0" hangingPunct="1"/>
                      <a:r>
                        <a:rPr lang="en-US" altLang="zh-TW" sz="1400" b="1" kern="1200">
                          <a:solidFill>
                            <a:schemeClr val="tx1"/>
                          </a:solidFill>
                        </a:rPr>
                        <a:t>5G</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endParaRPr lang="zh-TW" altLang="en-US" sz="1400" b="1" kern="1200">
                        <a:solidFill>
                          <a:schemeClr val="tx1"/>
                        </a:solidFill>
                        <a:latin typeface="+mn-lt"/>
                        <a:ea typeface="+mn-ea"/>
                        <a:cs typeface="+mn-cs"/>
                      </a:endParaRPr>
                    </a:p>
                  </a:txBody>
                  <a:tcPr anchor="ctr"/>
                </a:tc>
                <a:extLst>
                  <a:ext uri="{0D108BD9-81ED-4DB2-BD59-A6C34878D82A}">
                    <a16:rowId xmlns:a16="http://schemas.microsoft.com/office/drawing/2014/main" val="3480839254"/>
                  </a:ext>
                </a:extLst>
              </a:tr>
              <a:tr h="453859">
                <a:tc>
                  <a:txBody>
                    <a:bodyPr/>
                    <a:lstStyle/>
                    <a:p>
                      <a:pPr marL="0" algn="ctr" defTabSz="914400" rtl="0" eaLnBrk="1" latinLnBrk="0" hangingPunct="1"/>
                      <a:r>
                        <a:rPr lang="en-US" altLang="zh-TW" sz="1400" b="1" kern="1200">
                          <a:solidFill>
                            <a:schemeClr val="tx1"/>
                          </a:solidFill>
                        </a:rPr>
                        <a:t>10G</a:t>
                      </a:r>
                      <a:endParaRPr lang="zh-TW" altLang="en-US" sz="1400" b="1" kern="1200">
                        <a:solidFill>
                          <a:schemeClr val="tx1"/>
                        </a:solidFill>
                        <a:latin typeface="+mn-lt"/>
                        <a:ea typeface="+mn-ea"/>
                        <a:cs typeface="+mn-cs"/>
                      </a:endParaRPr>
                    </a:p>
                  </a:txBody>
                  <a:tcPr anchor="ctr"/>
                </a:tc>
                <a:tc>
                  <a:txBody>
                    <a:bodyPr/>
                    <a:lstStyle/>
                    <a:p>
                      <a:pPr marL="0" algn="ctr" defTabSz="914400" rtl="0" eaLnBrk="1" latinLnBrk="0" hangingPunct="1"/>
                      <a:r>
                        <a:rPr lang="zh-TW" altLang="en-US" sz="1400" b="1" kern="1200">
                          <a:solidFill>
                            <a:schemeClr val="tx1"/>
                          </a:solidFill>
                        </a:rPr>
                        <a:t>ꓫ</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a:solidFill>
                            <a:schemeClr val="tx1"/>
                          </a:solidFill>
                        </a:rPr>
                        <a:t>V</a:t>
                      </a:r>
                      <a:r>
                        <a:rPr lang="zh-TW" altLang="en-US" sz="1400" b="1" kern="1200">
                          <a:solidFill>
                            <a:schemeClr val="tx1"/>
                          </a:solidFill>
                        </a:rPr>
                        <a:t> </a:t>
                      </a:r>
                      <a:r>
                        <a:rPr lang="en-US" altLang="zh-TW" sz="1400" b="1" kern="1200">
                          <a:solidFill>
                            <a:schemeClr val="tx1"/>
                          </a:solidFill>
                        </a:rPr>
                        <a:t>(55m)</a:t>
                      </a:r>
                      <a:endParaRPr lang="zh-TW" altLang="en-US" sz="1400" b="1"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tx1"/>
                          </a:solidFill>
                        </a:rPr>
                        <a:t>V</a:t>
                      </a:r>
                      <a:endParaRPr lang="zh-TW" altLang="en-US" sz="1400" b="1" kern="1200" dirty="0">
                        <a:solidFill>
                          <a:schemeClr val="tx1"/>
                        </a:solidFill>
                        <a:latin typeface="+mn-lt"/>
                        <a:ea typeface="+mn-ea"/>
                        <a:cs typeface="+mn-cs"/>
                      </a:endParaRPr>
                    </a:p>
                  </a:txBody>
                  <a:tcPr anchor="ctr"/>
                </a:tc>
                <a:extLst>
                  <a:ext uri="{0D108BD9-81ED-4DB2-BD59-A6C34878D82A}">
                    <a16:rowId xmlns:a16="http://schemas.microsoft.com/office/drawing/2014/main" val="3457578306"/>
                  </a:ext>
                </a:extLst>
              </a:tr>
            </a:tbl>
          </a:graphicData>
        </a:graphic>
      </p:graphicFrame>
      <p:sp>
        <p:nvSpPr>
          <p:cNvPr id="7" name="文字方塊 6"/>
          <p:cNvSpPr txBox="1"/>
          <p:nvPr/>
        </p:nvSpPr>
        <p:spPr>
          <a:xfrm>
            <a:off x="6689463" y="3077950"/>
            <a:ext cx="5113129" cy="923330"/>
          </a:xfrm>
          <a:prstGeom prst="rect">
            <a:avLst/>
          </a:prstGeom>
          <a:noFill/>
        </p:spPr>
        <p:txBody>
          <a:bodyPr wrap="square" rtlCol="0">
            <a:spAutoFit/>
          </a:bodyPr>
          <a:lstStyle/>
          <a:p>
            <a:r>
              <a:rPr lang="en-US" altLang="zh-TW" sz="1600" dirty="0">
                <a:solidFill>
                  <a:schemeClr val="bg1"/>
                </a:solidFill>
                <a:latin typeface="+mj-lt"/>
              </a:rPr>
              <a:t>Upgrade of existing network cable environment </a:t>
            </a:r>
            <a:r>
              <a:rPr lang="zh-TW" altLang="en-US" dirty="0">
                <a:solidFill>
                  <a:schemeClr val="bg1"/>
                </a:solidFill>
                <a:latin typeface="+mj-lt"/>
              </a:rPr>
              <a:t>！ </a:t>
            </a:r>
            <a:endParaRPr lang="en-US" altLang="zh-TW" dirty="0">
              <a:solidFill>
                <a:schemeClr val="bg1"/>
              </a:solidFill>
              <a:latin typeface="+mj-lt"/>
            </a:endParaRPr>
          </a:p>
          <a:p>
            <a:r>
              <a:rPr lang="en-US" altLang="zh-TW" sz="1600" dirty="0">
                <a:solidFill>
                  <a:schemeClr val="bg1"/>
                </a:solidFill>
                <a:latin typeface="+mj-lt"/>
              </a:rPr>
              <a:t>Support for</a:t>
            </a:r>
            <a:r>
              <a:rPr lang="zh-TW" altLang="en-US" sz="1600" dirty="0">
                <a:solidFill>
                  <a:schemeClr val="bg1"/>
                </a:solidFill>
                <a:latin typeface="+mj-lt"/>
              </a:rPr>
              <a:t> </a:t>
            </a:r>
            <a:r>
              <a:rPr lang="en-US" altLang="zh-TW" sz="1600" dirty="0">
                <a:solidFill>
                  <a:schemeClr val="bg1"/>
                </a:solidFill>
                <a:latin typeface="+mj-lt"/>
              </a:rPr>
              <a:t>Multi-Giga NBASE-T </a:t>
            </a:r>
          </a:p>
          <a:p>
            <a:r>
              <a:rPr lang="en-US" altLang="zh-TW" b="1" dirty="0">
                <a:solidFill>
                  <a:srgbClr val="FFC000"/>
                </a:solidFill>
                <a:latin typeface="+mj-lt"/>
              </a:rPr>
              <a:t>Industry Standards</a:t>
            </a:r>
            <a:endParaRPr lang="zh-TW" altLang="en-US" sz="2800" b="1" dirty="0">
              <a:solidFill>
                <a:srgbClr val="FFC000"/>
              </a:solidFill>
              <a:latin typeface="+mj-lt"/>
            </a:endParaRPr>
          </a:p>
        </p:txBody>
      </p:sp>
      <p:grpSp>
        <p:nvGrpSpPr>
          <p:cNvPr id="2" name="群組 1"/>
          <p:cNvGrpSpPr/>
          <p:nvPr/>
        </p:nvGrpSpPr>
        <p:grpSpPr>
          <a:xfrm>
            <a:off x="6544899" y="4669302"/>
            <a:ext cx="5070036" cy="1308348"/>
            <a:chOff x="6367244" y="3624702"/>
            <a:chExt cx="5231326" cy="1349970"/>
          </a:xfrm>
        </p:grpSpPr>
        <p:pic>
          <p:nvPicPr>
            <p:cNvPr id="8" name="Picture 2" descr="QSW-3216R-8S8T | Hardware Specs | QNAP (UK)"/>
            <p:cNvPicPr>
              <a:picLocks noChangeAspect="1" noChangeArrowheads="1"/>
            </p:cNvPicPr>
            <p:nvPr/>
          </p:nvPicPr>
          <p:blipFill rotWithShape="1">
            <a:blip r:embed="rId3">
              <a:extLst>
                <a:ext uri="{28A0092B-C50C-407E-A947-70E740481C1C}">
                  <a14:useLocalDpi xmlns:a14="http://schemas.microsoft.com/office/drawing/2010/main" val="0"/>
                </a:ext>
              </a:extLst>
            </a:blip>
            <a:srcRect t="29486" b="29225"/>
            <a:stretch/>
          </p:blipFill>
          <p:spPr bwMode="auto">
            <a:xfrm>
              <a:off x="6367244" y="3624702"/>
              <a:ext cx="5231326" cy="134997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4B01D5DC-F9BA-4358-09B9-3DEAE22D1A17}"/>
                </a:ext>
              </a:extLst>
            </p:cNvPr>
            <p:cNvSpPr/>
            <p:nvPr/>
          </p:nvSpPr>
          <p:spPr>
            <a:xfrm>
              <a:off x="7418360" y="3967993"/>
              <a:ext cx="1847821" cy="880844"/>
            </a:xfrm>
            <a:prstGeom prst="rect">
              <a:avLst/>
            </a:prstGeom>
            <a:solidFill>
              <a:schemeClr val="accent6">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p:cNvSpPr txBox="1"/>
          <p:nvPr/>
        </p:nvSpPr>
        <p:spPr>
          <a:xfrm>
            <a:off x="6689463" y="4002181"/>
            <a:ext cx="4391215" cy="584775"/>
          </a:xfrm>
          <a:prstGeom prst="rect">
            <a:avLst/>
          </a:prstGeom>
          <a:noFill/>
        </p:spPr>
        <p:txBody>
          <a:bodyPr wrap="square" rtlCol="0">
            <a:spAutoFit/>
          </a:bodyPr>
          <a:lstStyle/>
          <a:p>
            <a:r>
              <a:rPr lang="en-US" altLang="zh-TW" sz="1600" dirty="0">
                <a:solidFill>
                  <a:schemeClr val="bg1"/>
                </a:solidFill>
                <a:latin typeface="+mj-lt"/>
              </a:rPr>
              <a:t>Simultaneous 10Gbps network transmission up to 16 ports!!!</a:t>
            </a:r>
            <a:endParaRPr lang="zh-TW" altLang="en-US" sz="1600" b="1" dirty="0">
              <a:solidFill>
                <a:schemeClr val="bg1"/>
              </a:solidFill>
              <a:latin typeface="+mj-lt"/>
            </a:endParaRPr>
          </a:p>
        </p:txBody>
      </p:sp>
      <p:sp>
        <p:nvSpPr>
          <p:cNvPr id="3" name="標題 2">
            <a:extLst>
              <a:ext uri="{FF2B5EF4-FFF2-40B4-BE49-F238E27FC236}">
                <a16:creationId xmlns:a16="http://schemas.microsoft.com/office/drawing/2014/main" id="{36FD1653-0A77-6C1A-72D9-73555CFEE6C1}"/>
              </a:ext>
            </a:extLst>
          </p:cNvPr>
          <p:cNvSpPr>
            <a:spLocks noGrp="1"/>
          </p:cNvSpPr>
          <p:nvPr>
            <p:ph type="title"/>
          </p:nvPr>
        </p:nvSpPr>
        <p:spPr/>
        <p:txBody>
          <a:bodyPr/>
          <a:lstStyle/>
          <a:p>
            <a:r>
              <a:rPr lang="en-US" altLang="zh-TW" dirty="0"/>
              <a:t>Plug and Play, High-Speed Network </a:t>
            </a:r>
            <a:br>
              <a:rPr lang="en-US" altLang="zh-TW" dirty="0"/>
            </a:br>
            <a:r>
              <a:rPr lang="en-US" altLang="zh-TW" dirty="0"/>
              <a:t>Environment Easily Established</a:t>
            </a:r>
            <a:endParaRPr lang="zh-TW" altLang="en-US" dirty="0"/>
          </a:p>
        </p:txBody>
      </p:sp>
    </p:spTree>
    <p:extLst>
      <p:ext uri="{BB962C8B-B14F-4D97-AF65-F5344CB8AC3E}">
        <p14:creationId xmlns:p14="http://schemas.microsoft.com/office/powerpoint/2010/main" val="143908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p:cNvSpPr txBox="1"/>
          <p:nvPr/>
        </p:nvSpPr>
        <p:spPr>
          <a:xfrm>
            <a:off x="2829909" y="1668516"/>
            <a:ext cx="6329857" cy="954107"/>
          </a:xfrm>
          <a:prstGeom prst="rect">
            <a:avLst/>
          </a:prstGeom>
          <a:noFill/>
        </p:spPr>
        <p:txBody>
          <a:bodyPr wrap="square" rtlCol="0">
            <a:spAutoFit/>
          </a:bodyPr>
          <a:lstStyle/>
          <a:p>
            <a:pPr algn="ctr"/>
            <a:r>
              <a:rPr lang="en-US" altLang="zh-TW" sz="2800" b="1" dirty="0">
                <a:solidFill>
                  <a:schemeClr val="bg1"/>
                </a:solidFill>
              </a:rPr>
              <a:t>Loop detection and blocking to </a:t>
            </a:r>
          </a:p>
          <a:p>
            <a:pPr algn="ctr"/>
            <a:r>
              <a:rPr lang="en-US" altLang="zh-TW" sz="2800" b="1" dirty="0">
                <a:solidFill>
                  <a:schemeClr val="bg1"/>
                </a:solidFill>
              </a:rPr>
              <a:t>ensure proper network operation</a:t>
            </a:r>
          </a:p>
        </p:txBody>
      </p:sp>
      <p:sp>
        <p:nvSpPr>
          <p:cNvPr id="16" name="矩形 15"/>
          <p:cNvSpPr/>
          <p:nvPr/>
        </p:nvSpPr>
        <p:spPr>
          <a:xfrm>
            <a:off x="2766848" y="2766561"/>
            <a:ext cx="6534807" cy="738664"/>
          </a:xfrm>
          <a:prstGeom prst="rect">
            <a:avLst/>
          </a:prstGeom>
        </p:spPr>
        <p:txBody>
          <a:bodyPr wrap="square">
            <a:spAutoFit/>
          </a:bodyPr>
          <a:lstStyle/>
          <a:p>
            <a:pPr algn="ctr"/>
            <a:r>
              <a:rPr lang="en-US" altLang="zh-TW" sz="1400" dirty="0">
                <a:solidFill>
                  <a:schemeClr val="bg1"/>
                </a:solidFill>
                <a:latin typeface="+mj-lt"/>
              </a:rPr>
              <a:t>QSW-3216R-8S8T has built-in network loop detection. Once the loop is detected, it will directly target the network port with loop to lock it, so that the network environment can be restored to normal in the shortest possible time.</a:t>
            </a:r>
            <a:endParaRPr lang="zh-TW" altLang="en-US" sz="1400" dirty="0">
              <a:solidFill>
                <a:schemeClr val="bg1"/>
              </a:solidFill>
              <a:latin typeface="+mj-lt"/>
            </a:endParaRPr>
          </a:p>
        </p:txBody>
      </p:sp>
      <p:sp>
        <p:nvSpPr>
          <p:cNvPr id="3" name="標題 2">
            <a:extLst>
              <a:ext uri="{FF2B5EF4-FFF2-40B4-BE49-F238E27FC236}">
                <a16:creationId xmlns:a16="http://schemas.microsoft.com/office/drawing/2014/main" id="{D5D7912E-3A02-C7F9-D27E-C839BD71221D}"/>
              </a:ext>
            </a:extLst>
          </p:cNvPr>
          <p:cNvSpPr>
            <a:spLocks noGrp="1"/>
          </p:cNvSpPr>
          <p:nvPr>
            <p:ph type="title"/>
          </p:nvPr>
        </p:nvSpPr>
        <p:spPr/>
        <p:txBody>
          <a:bodyPr/>
          <a:lstStyle/>
          <a:p>
            <a:r>
              <a:rPr lang="en-US" altLang="zh-TW"/>
              <a:t>User-friendly Design with</a:t>
            </a:r>
            <a:br>
              <a:rPr lang="en-US" altLang="zh-TW"/>
            </a:br>
            <a:r>
              <a:rPr lang="en-US" altLang="zh-TW" dirty="0"/>
              <a:t>Loop Detection and Blocking Features</a:t>
            </a:r>
            <a:endParaRPr lang="zh-TW" altLang="en-US" dirty="0"/>
          </a:p>
        </p:txBody>
      </p:sp>
      <p:pic>
        <p:nvPicPr>
          <p:cNvPr id="6" name="圖片 5" descr="一張含有 電子產品, 電路, 螢幕擷取畫面, 文字 的圖片&#10;&#10;自動產生的描述">
            <a:extLst>
              <a:ext uri="{FF2B5EF4-FFF2-40B4-BE49-F238E27FC236}">
                <a16:creationId xmlns:a16="http://schemas.microsoft.com/office/drawing/2014/main" id="{6450C8F8-9A8B-E81A-4141-B131A64DE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999" y="3505225"/>
            <a:ext cx="8004001" cy="3247697"/>
          </a:xfrm>
          <a:prstGeom prst="rect">
            <a:avLst/>
          </a:prstGeom>
        </p:spPr>
      </p:pic>
    </p:spTree>
    <p:extLst>
      <p:ext uri="{BB962C8B-B14F-4D97-AF65-F5344CB8AC3E}">
        <p14:creationId xmlns:p14="http://schemas.microsoft.com/office/powerpoint/2010/main" val="30221309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TotalTime>
  <Words>2789</Words>
  <Application>Microsoft Office PowerPoint</Application>
  <PresentationFormat>寬螢幕</PresentationFormat>
  <Paragraphs>242</Paragraphs>
  <Slides>22</Slides>
  <Notes>22</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22</vt:i4>
      </vt:variant>
    </vt:vector>
  </HeadingPairs>
  <TitlesOfParts>
    <vt:vector size="26" baseType="lpstr">
      <vt:lpstr>微軟正黑體</vt:lpstr>
      <vt:lpstr>Arial</vt:lpstr>
      <vt:lpstr>Calibri</vt:lpstr>
      <vt:lpstr>Office 佈景主題</vt:lpstr>
      <vt:lpstr>PowerPoint 簡報</vt:lpstr>
      <vt:lpstr>Wi-Fi 7 , The Next Generation  Wireless Network Transfer Rate</vt:lpstr>
      <vt:lpstr>Network Switch is the Foundation  for all Network Applications</vt:lpstr>
      <vt:lpstr>Specifications</vt:lpstr>
      <vt:lpstr>Half-width Rackmount 16-Port 10GbE Unmanaged Switch</vt:lpstr>
      <vt:lpstr>Highly Intuitive LED Status Indicators</vt:lpstr>
      <vt:lpstr>Metal Case with Dual Fan Design  for Enhanced Cooling Capability</vt:lpstr>
      <vt:lpstr>Plug and Play, High-Speed Network  Environment Easily Established</vt:lpstr>
      <vt:lpstr>User-friendly Design with Loop Detection and Blocking Features</vt:lpstr>
      <vt:lpstr>Support Flow Control in Full-Duplex Mode</vt:lpstr>
      <vt:lpstr>Half-width design, space saving, two models in 1U</vt:lpstr>
      <vt:lpstr>QSW-3216R-8S8T 10GbE Switch Specifications</vt:lpstr>
      <vt:lpstr>2-year Product Standard Warranty Optional 3-year Extended Warranty</vt:lpstr>
      <vt:lpstr>PowerPoint 簡報</vt:lpstr>
      <vt:lpstr>16-Port 10GbE SFP+ and RJ45 Network for Flexible Configuration of Network Architecture</vt:lpstr>
      <vt:lpstr>Comprehensively Upgrade your Network, Storage and Computer Equipment to Enhance Team Productivity</vt:lpstr>
      <vt:lpstr>Minimize the cost of upgrading your network from 1GbE to 5GbE speeds with CAT5e cable</vt:lpstr>
      <vt:lpstr>Many QNAP NAS Support 10GbE High-Speed Network Transmission</vt:lpstr>
      <vt:lpstr>QNAP 10GbE Network Expansion Cards</vt:lpstr>
      <vt:lpstr>QNAP QNA Series 10GbE Network Adapters</vt:lpstr>
      <vt:lpstr>QNAP Provides Complete 10GbE Accessories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Christian Chang 張匯吾</dc:creator>
  <cp:lastModifiedBy>Yvonne Tsai 蔡亞彣</cp:lastModifiedBy>
  <cp:revision>255</cp:revision>
  <dcterms:created xsi:type="dcterms:W3CDTF">2023-08-28T06:01:17Z</dcterms:created>
  <dcterms:modified xsi:type="dcterms:W3CDTF">2023-11-16T06:15:14Z</dcterms:modified>
</cp:coreProperties>
</file>