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314" r:id="rId3"/>
    <p:sldId id="299" r:id="rId4"/>
    <p:sldId id="264" r:id="rId5"/>
    <p:sldId id="259" r:id="rId6"/>
    <p:sldId id="302" r:id="rId7"/>
    <p:sldId id="304" r:id="rId8"/>
    <p:sldId id="305" r:id="rId9"/>
    <p:sldId id="306" r:id="rId10"/>
    <p:sldId id="307" r:id="rId11"/>
    <p:sldId id="260" r:id="rId12"/>
    <p:sldId id="285" r:id="rId13"/>
    <p:sldId id="283" r:id="rId14"/>
    <p:sldId id="266" r:id="rId15"/>
    <p:sldId id="292" r:id="rId16"/>
    <p:sldId id="311" r:id="rId17"/>
    <p:sldId id="313" r:id="rId18"/>
    <p:sldId id="312" r:id="rId19"/>
    <p:sldId id="309" r:id="rId20"/>
    <p:sldId id="268" r:id="rId21"/>
    <p:sldId id="294" r:id="rId22"/>
    <p:sldId id="257" r:id="rId23"/>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B8C190-3C95-A556-8DBC-66B0E70408E1}" name="Jason Hsu 許博傑" initials="J許" userId="S::jasonhsu@qnap.com::037722cf-a7a4-45b3-87d9-a621b36907ba" providerId="AD"/>
  <p188:author id="{655E76BA-8A68-4906-5225-C0F56FBB705A}" name="Christian Chang 張匯吾" initials="C張" userId="S::christianchang@qnap.com::c7eebe28-2f45-4dc9-a27c-03cacc0263c9" providerId="AD"/>
  <p188:author id="{B438B7E8-EB59-20CB-F409-EDD6AD9EFC50}" name="Yvonne Tsai 蔡亞彣" initials="YT" userId="S::yvonnetsai@qnap.com::8f1c54c7-c199-4e8e-aa94-a666be70c84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F9F3"/>
    <a:srgbClr val="379AED"/>
    <a:srgbClr val="DE56DC"/>
    <a:srgbClr val="ED7D31"/>
    <a:srgbClr val="70AD47"/>
    <a:srgbClr val="0D202E"/>
    <a:srgbClr val="006BB8"/>
    <a:srgbClr val="42AB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000A12-1636-5C26-EA72-7CB919949770}" v="29" dt="2023-11-16T05:42:19.206"/>
    <p1510:client id="{5A240D8D-F723-E8D1-2E39-5AB1121B8895}" v="497" dt="2023-11-15T07:56:01.686"/>
    <p1510:client id="{9220FE09-7454-4DA5-AEAC-E2E52923FD63}" v="2484" dt="2023-11-16T06:13:09.979"/>
    <p1510:client id="{99DE53C2-E6F0-E2E3-A8B7-763FF6DB5FC1}" v="18" dt="2023-11-16T03:57:58.082"/>
    <p1510:client id="{F8AF7D81-8CA7-5BC4-C802-02DE52AFF86B}" v="160" dt="2023-11-16T05:54:33.176"/>
    <p1510:client id="{FE840B11-2D1A-D60F-8630-D8EF3A889FBB}" v="2" dt="2023-11-16T05:33:27.253"/>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佈景主題樣式 1 - 輔色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68" y="21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16779E-7398-480A-975D-36413EAF86E7}" type="datetimeFigureOut">
              <a:rPr lang="zh-TW" altLang="en-US" smtClean="0"/>
              <a:t>2023/11/14</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19E53D-C1DF-4681-B7FE-A7EADFC4A55B}" type="slidenum">
              <a:rPr lang="zh-TW" altLang="en-US" smtClean="0"/>
              <a:t>‹#›</a:t>
            </a:fld>
            <a:endParaRPr lang="zh-TW" altLang="en-US"/>
          </a:p>
        </p:txBody>
      </p:sp>
    </p:spTree>
    <p:extLst>
      <p:ext uri="{BB962C8B-B14F-4D97-AF65-F5344CB8AC3E}">
        <p14:creationId xmlns:p14="http://schemas.microsoft.com/office/powerpoint/2010/main" val="1118285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ea typeface="新細明體"/>
              </a:rPr>
              <a:t>大家好，我是</a:t>
            </a:r>
            <a:r>
              <a:rPr lang="en-US" altLang="zh-TW">
                <a:ea typeface="新細明體"/>
              </a:rPr>
              <a:t>QNAP</a:t>
            </a:r>
            <a:r>
              <a:rPr lang="zh-TW" altLang="en-US">
                <a:ea typeface="新細明體"/>
              </a:rPr>
              <a:t>的產品經理</a:t>
            </a:r>
            <a:r>
              <a:rPr lang="en-US" altLang="zh-TW">
                <a:ea typeface="新細明體"/>
              </a:rPr>
              <a:t>Chris Chang</a:t>
            </a:r>
            <a:r>
              <a:rPr lang="zh-TW" altLang="en-US">
                <a:ea typeface="新細明體"/>
              </a:rPr>
              <a:t>，今天帶來的是全新半機架寬全</a:t>
            </a:r>
            <a:r>
              <a:rPr lang="en-US" altLang="zh-TW">
                <a:ea typeface="新細明體"/>
              </a:rPr>
              <a:t>10GbE</a:t>
            </a:r>
            <a:r>
              <a:rPr lang="zh-TW" altLang="en-US">
                <a:ea typeface="新細明體"/>
              </a:rPr>
              <a:t>非網管型網路交換器</a:t>
            </a:r>
            <a:r>
              <a:rPr lang="en-US" altLang="zh-TW">
                <a:ea typeface="新細明體"/>
              </a:rPr>
              <a:t>QSW-3216R-8S8T</a:t>
            </a:r>
            <a:r>
              <a:rPr lang="zh-TW" altLang="en-US">
                <a:ea typeface="新細明體"/>
              </a:rPr>
              <a:t>。</a:t>
            </a:r>
            <a:endParaRPr lang="zh-TW">
              <a:ea typeface="新細明體"/>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a:t>
            </a:fld>
            <a:endParaRPr lang="zh-TW" altLang="en-US"/>
          </a:p>
        </p:txBody>
      </p:sp>
    </p:spTree>
    <p:extLst>
      <p:ext uri="{BB962C8B-B14F-4D97-AF65-F5344CB8AC3E}">
        <p14:creationId xmlns:p14="http://schemas.microsoft.com/office/powerpoint/2010/main" val="532619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QSW-3216R-8S8T</a:t>
            </a:r>
            <a:r>
              <a:rPr lang="zh-TW" altLang="en-US"/>
              <a:t>也支援全雙工流量控制，讓您的設備隨時遵循流量控管協定，避免因頻寬不對等造成封包遺失。</a:t>
            </a:r>
            <a:endParaRPr lang="zh-TW"/>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10</a:t>
            </a:fld>
            <a:endParaRPr lang="zh-TW" altLang="en-US"/>
          </a:p>
        </p:txBody>
      </p:sp>
    </p:spTree>
    <p:extLst>
      <p:ext uri="{BB962C8B-B14F-4D97-AF65-F5344CB8AC3E}">
        <p14:creationId xmlns:p14="http://schemas.microsoft.com/office/powerpoint/2010/main" val="2774838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QSW-3216R-8S8T</a:t>
            </a:r>
            <a:r>
              <a:rPr lang="zh-TW" altLang="en-US"/>
              <a:t>採用半機架寬設計，讓使用者可以隨時在</a:t>
            </a:r>
            <a:r>
              <a:rPr lang="en-US" altLang="zh-TW"/>
              <a:t>1U</a:t>
            </a:r>
            <a:r>
              <a:rPr lang="zh-TW" altLang="en-US"/>
              <a:t>的空間內容納兩台半寬交換器，不僅節省空間，還益於</a:t>
            </a:r>
            <a:r>
              <a:rPr lang="en-US" altLang="zh-TW"/>
              <a:t>IT</a:t>
            </a:r>
            <a:r>
              <a:rPr lang="zh-TW" altLang="en-US"/>
              <a:t>人員管理。若須組裝兩台半機架寬交換器，需購買專屬機架套件。</a:t>
            </a:r>
            <a:endParaRPr lang="zh-TW"/>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11</a:t>
            </a:fld>
            <a:endParaRPr lang="zh-TW" altLang="en-US"/>
          </a:p>
        </p:txBody>
      </p:sp>
    </p:spTree>
    <p:extLst>
      <p:ext uri="{BB962C8B-B14F-4D97-AF65-F5344CB8AC3E}">
        <p14:creationId xmlns:p14="http://schemas.microsoft.com/office/powerpoint/2010/main" val="3754526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ea typeface="新細明體"/>
              </a:rPr>
              <a:t>下列表格是</a:t>
            </a:r>
            <a:r>
              <a:rPr lang="en-US" altLang="zh-TW">
                <a:ea typeface="新細明體"/>
              </a:rPr>
              <a:t>QSW-3216R-8S8T</a:t>
            </a:r>
            <a:r>
              <a:rPr lang="zh-TW" altLang="en-US">
                <a:ea typeface="新細明體"/>
              </a:rPr>
              <a:t>的詳細規格，同時具有</a:t>
            </a:r>
            <a:r>
              <a:rPr lang="en-US" altLang="zh-TW">
                <a:ea typeface="新細明體"/>
              </a:rPr>
              <a:t>8</a:t>
            </a:r>
            <a:r>
              <a:rPr lang="zh-TW" altLang="en-US">
                <a:ea typeface="新細明體"/>
              </a:rPr>
              <a:t>埠</a:t>
            </a:r>
            <a:r>
              <a:rPr lang="en-US" altLang="zh-TW">
                <a:ea typeface="新細明體"/>
              </a:rPr>
              <a:t>10GbE SFP+</a:t>
            </a:r>
            <a:r>
              <a:rPr lang="zh-TW" altLang="en-US">
                <a:ea typeface="新細明體"/>
              </a:rPr>
              <a:t>和</a:t>
            </a:r>
            <a:r>
              <a:rPr lang="en-US" altLang="zh-TW">
                <a:ea typeface="新細明體"/>
              </a:rPr>
              <a:t>8</a:t>
            </a:r>
            <a:r>
              <a:rPr lang="zh-TW" altLang="en-US">
                <a:ea typeface="新細明體"/>
              </a:rPr>
              <a:t>埠</a:t>
            </a:r>
            <a:r>
              <a:rPr lang="en-US" altLang="zh-TW">
                <a:ea typeface="新細明體"/>
              </a:rPr>
              <a:t>10GbE BASE-T RJ45</a:t>
            </a:r>
            <a:r>
              <a:rPr lang="zh-TW" altLang="en-US">
                <a:ea typeface="新細明體"/>
              </a:rPr>
              <a:t>乙太網路埠，達到交換器頻寬</a:t>
            </a:r>
            <a:r>
              <a:rPr lang="en-US" altLang="zh-TW">
                <a:ea typeface="新細明體"/>
              </a:rPr>
              <a:t>320Gbps</a:t>
            </a:r>
            <a:r>
              <a:rPr lang="zh-TW" altLang="en-US">
                <a:ea typeface="新細明體"/>
              </a:rPr>
              <a:t>。下方則是</a:t>
            </a:r>
            <a:r>
              <a:rPr lang="en-US" altLang="zh-TW">
                <a:ea typeface="新細明體"/>
              </a:rPr>
              <a:t>QSW-3216R-8S8T</a:t>
            </a:r>
            <a:r>
              <a:rPr lang="zh-TW" altLang="en-US">
                <a:ea typeface="新細明體"/>
              </a:rPr>
              <a:t>的寬度、深度和高度。</a:t>
            </a:r>
            <a:endParaRPr lang="zh-TW">
              <a:ea typeface="新細明體"/>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12</a:t>
            </a:fld>
            <a:endParaRPr lang="zh-TW" altLang="en-US"/>
          </a:p>
        </p:txBody>
      </p:sp>
    </p:spTree>
    <p:extLst>
      <p:ext uri="{BB962C8B-B14F-4D97-AF65-F5344CB8AC3E}">
        <p14:creationId xmlns:p14="http://schemas.microsoft.com/office/powerpoint/2010/main" val="2424682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QSW-3216R-8S8T</a:t>
            </a:r>
            <a:r>
              <a:rPr lang="zh-TW" altLang="en-US"/>
              <a:t>享有</a:t>
            </a:r>
            <a:r>
              <a:rPr lang="en-US" altLang="zh-TW"/>
              <a:t>2</a:t>
            </a:r>
            <a:r>
              <a:rPr lang="zh-TW" altLang="en-US"/>
              <a:t>年免費產品保固，若需更長保固期，可以購買延長保固服務方案</a:t>
            </a:r>
            <a:r>
              <a:rPr lang="en-US" altLang="zh-TW"/>
              <a:t>LW-SWITCH-YELLOW-3Y-EI</a:t>
            </a:r>
            <a:r>
              <a:rPr lang="zh-TW" altLang="en-US"/>
              <a:t>，享有最高</a:t>
            </a:r>
            <a:r>
              <a:rPr lang="en-US" altLang="zh-TW"/>
              <a:t>5</a:t>
            </a:r>
            <a:r>
              <a:rPr lang="zh-TW" altLang="en-US"/>
              <a:t>年產品保固服務。若想了解更多保固相關資訊可以點擊下方超連結。</a:t>
            </a:r>
            <a:endParaRPr lang="zh-TW"/>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13</a:t>
            </a:fld>
            <a:endParaRPr lang="zh-TW" altLang="en-US"/>
          </a:p>
        </p:txBody>
      </p:sp>
    </p:spTree>
    <p:extLst>
      <p:ext uri="{BB962C8B-B14F-4D97-AF65-F5344CB8AC3E}">
        <p14:creationId xmlns:p14="http://schemas.microsoft.com/office/powerpoint/2010/main" val="3823973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以上就是</a:t>
            </a:r>
            <a:r>
              <a:rPr lang="en-US" altLang="zh-TW"/>
              <a:t>QSW-3216R-8S8T</a:t>
            </a:r>
            <a:r>
              <a:rPr lang="zh-TW" altLang="en-US"/>
              <a:t>的規格介紹，接下來會為各位介紹如何搭配</a:t>
            </a:r>
            <a:r>
              <a:rPr lang="en-US" altLang="zh-TW"/>
              <a:t>QNAP</a:t>
            </a:r>
            <a:r>
              <a:rPr lang="zh-TW" altLang="en-US"/>
              <a:t>產品實現</a:t>
            </a:r>
            <a:r>
              <a:rPr lang="en-US" altLang="zh-TW"/>
              <a:t>QSW-3216R-8S8T</a:t>
            </a:r>
            <a:r>
              <a:rPr lang="zh-TW" altLang="en-US"/>
              <a:t>的應用情境。</a:t>
            </a:r>
            <a:endParaRPr lang="zh-TW"/>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14</a:t>
            </a:fld>
            <a:endParaRPr lang="zh-TW" altLang="en-US"/>
          </a:p>
        </p:txBody>
      </p:sp>
    </p:spTree>
    <p:extLst>
      <p:ext uri="{BB962C8B-B14F-4D97-AF65-F5344CB8AC3E}">
        <p14:creationId xmlns:p14="http://schemas.microsoft.com/office/powerpoint/2010/main" val="2226284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QSW-3216R-8S8T</a:t>
            </a:r>
            <a:r>
              <a:rPr lang="zh-TW">
                <a:ea typeface="新細明體"/>
              </a:rPr>
              <a:t>具有共</a:t>
            </a:r>
            <a:r>
              <a:rPr lang="en-US" altLang="zh-TW">
                <a:ea typeface="新細明體"/>
              </a:rPr>
              <a:t>16</a:t>
            </a:r>
            <a:r>
              <a:rPr lang="zh-TW">
                <a:ea typeface="新細明體"/>
              </a:rPr>
              <a:t>個</a:t>
            </a:r>
            <a:r>
              <a:rPr lang="en-US" altLang="zh-TW">
                <a:ea typeface="新細明體"/>
              </a:rPr>
              <a:t>10GbE</a:t>
            </a:r>
            <a:r>
              <a:rPr lang="zh-TW">
                <a:ea typeface="新細明體"/>
              </a:rPr>
              <a:t>網路埠，可靈活連接光纖和銅纜介面，滿足中小企業和</a:t>
            </a:r>
            <a:r>
              <a:rPr lang="en-US" altLang="zh-TW">
                <a:ea typeface="新細明體"/>
              </a:rPr>
              <a:t>SOHO</a:t>
            </a:r>
            <a:r>
              <a:rPr lang="zh-TW">
                <a:ea typeface="新細明體"/>
              </a:rPr>
              <a:t>辦公室的高速網路配置需求。下方圖例搭配</a:t>
            </a:r>
            <a:r>
              <a:rPr lang="en-US" altLang="zh-TW">
                <a:ea typeface="新細明體"/>
              </a:rPr>
              <a:t>QHora</a:t>
            </a:r>
            <a:r>
              <a:rPr lang="zh-TW">
                <a:ea typeface="新細明體"/>
              </a:rPr>
              <a:t>路由器、</a:t>
            </a:r>
            <a:r>
              <a:rPr lang="en-US" altLang="zh-TW">
                <a:ea typeface="新細明體"/>
              </a:rPr>
              <a:t>QNAP NAS</a:t>
            </a:r>
            <a:r>
              <a:rPr lang="zh-TW">
                <a:ea typeface="新細明體"/>
              </a:rPr>
              <a:t>和</a:t>
            </a:r>
            <a:r>
              <a:rPr lang="en-US" altLang="zh-TW">
                <a:ea typeface="新細明體"/>
              </a:rPr>
              <a:t>QXG</a:t>
            </a:r>
            <a:r>
              <a:rPr lang="zh-TW">
                <a:ea typeface="新細明體"/>
              </a:rPr>
              <a:t>系列網路擴充卡，輕鬆實現有線和無線高速網路架構。</a:t>
            </a:r>
          </a:p>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15</a:t>
            </a:fld>
            <a:endParaRPr lang="zh-TW" altLang="en-US"/>
          </a:p>
        </p:txBody>
      </p:sp>
    </p:spTree>
    <p:extLst>
      <p:ext uri="{BB962C8B-B14F-4D97-AF65-F5344CB8AC3E}">
        <p14:creationId xmlns:p14="http://schemas.microsoft.com/office/powerpoint/2010/main" val="1994811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ea typeface="新細明體"/>
              </a:rPr>
              <a:t>這邊則是更詳細的介紹如何使用多元的</a:t>
            </a:r>
            <a:r>
              <a:rPr lang="en-US" altLang="zh-TW">
                <a:ea typeface="新細明體"/>
              </a:rPr>
              <a:t>QNAP</a:t>
            </a:r>
            <a:r>
              <a:rPr lang="zh-TW">
                <a:ea typeface="新細明體"/>
              </a:rPr>
              <a:t>產品線實現</a:t>
            </a:r>
            <a:r>
              <a:rPr lang="en-US" altLang="zh-TW">
                <a:ea typeface="新細明體"/>
              </a:rPr>
              <a:t>10GbE</a:t>
            </a:r>
            <a:r>
              <a:rPr lang="zh-TW">
                <a:ea typeface="新細明體"/>
              </a:rPr>
              <a:t>網路架構。包含</a:t>
            </a:r>
            <a:r>
              <a:rPr lang="en-US" altLang="zh-TW">
                <a:ea typeface="新細明體"/>
              </a:rPr>
              <a:t>QHora</a:t>
            </a:r>
            <a:r>
              <a:rPr lang="zh-TW">
                <a:ea typeface="新細明體"/>
              </a:rPr>
              <a:t>路由器、</a:t>
            </a:r>
            <a:r>
              <a:rPr lang="en-US" altLang="zh-TW">
                <a:ea typeface="新細明體"/>
              </a:rPr>
              <a:t>QNAP NAS</a:t>
            </a:r>
            <a:r>
              <a:rPr lang="zh-TW">
                <a:ea typeface="新細明體"/>
              </a:rPr>
              <a:t>、</a:t>
            </a:r>
            <a:r>
              <a:rPr lang="en-US" altLang="zh-TW">
                <a:ea typeface="新細明體"/>
              </a:rPr>
              <a:t>QXG</a:t>
            </a:r>
            <a:r>
              <a:rPr lang="zh-TW">
                <a:ea typeface="新細明體"/>
              </a:rPr>
              <a:t>系列網路擴充卡和</a:t>
            </a:r>
            <a:r>
              <a:rPr lang="en-US" altLang="zh-TW">
                <a:ea typeface="新細明體"/>
              </a:rPr>
              <a:t>QNA</a:t>
            </a:r>
            <a:r>
              <a:rPr lang="zh-TW">
                <a:ea typeface="新細明體"/>
              </a:rPr>
              <a:t>系列網路轉換器。</a:t>
            </a: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16</a:t>
            </a:fld>
            <a:endParaRPr lang="zh-TW" altLang="en-US"/>
          </a:p>
        </p:txBody>
      </p:sp>
    </p:spTree>
    <p:extLst>
      <p:ext uri="{BB962C8B-B14F-4D97-AF65-F5344CB8AC3E}">
        <p14:creationId xmlns:p14="http://schemas.microsoft.com/office/powerpoint/2010/main" val="1363178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ea typeface="新細明體"/>
              </a:rPr>
              <a:t>這邊則是介紹如何透過最少花費，快速提升您的</a:t>
            </a:r>
            <a:r>
              <a:rPr lang="en-US" altLang="zh-TW">
                <a:ea typeface="新細明體"/>
              </a:rPr>
              <a:t>1GbE</a:t>
            </a:r>
            <a:r>
              <a:rPr lang="zh-TW">
                <a:ea typeface="新細明體"/>
              </a:rPr>
              <a:t>網速。不須全面升級您的設備，只需使用</a:t>
            </a:r>
            <a:r>
              <a:rPr lang="en-US" altLang="zh-TW">
                <a:ea typeface="新細明體"/>
              </a:rPr>
              <a:t>QSW-3216-8S8T</a:t>
            </a:r>
            <a:r>
              <a:rPr lang="zh-TW">
                <a:ea typeface="新細明體"/>
              </a:rPr>
              <a:t>和</a:t>
            </a:r>
            <a:r>
              <a:rPr lang="en-US" altLang="zh-TW">
                <a:ea typeface="新細明體"/>
              </a:rPr>
              <a:t>QXG-10G2T</a:t>
            </a:r>
            <a:r>
              <a:rPr lang="zh-TW">
                <a:ea typeface="新細明體"/>
              </a:rPr>
              <a:t>就能讓您的</a:t>
            </a:r>
            <a:r>
              <a:rPr lang="en-US" altLang="zh-TW">
                <a:ea typeface="新細明體"/>
              </a:rPr>
              <a:t>PC</a:t>
            </a:r>
            <a:r>
              <a:rPr lang="zh-TW">
                <a:ea typeface="新細明體"/>
              </a:rPr>
              <a:t>和</a:t>
            </a:r>
            <a:r>
              <a:rPr lang="en-US" altLang="zh-TW">
                <a:ea typeface="新細明體"/>
              </a:rPr>
              <a:t>NAS</a:t>
            </a:r>
            <a:r>
              <a:rPr lang="zh-TW">
                <a:ea typeface="新細明體"/>
              </a:rPr>
              <a:t>使用既有線材直接升級到</a:t>
            </a:r>
            <a:r>
              <a:rPr lang="en-US" altLang="zh-TW">
                <a:ea typeface="新細明體"/>
              </a:rPr>
              <a:t>5GbE</a:t>
            </a:r>
            <a:r>
              <a:rPr lang="zh-TW">
                <a:ea typeface="新細明體"/>
              </a:rPr>
              <a:t>網速。</a:t>
            </a: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17</a:t>
            </a:fld>
            <a:endParaRPr lang="zh-TW" altLang="en-US"/>
          </a:p>
        </p:txBody>
      </p:sp>
    </p:spTree>
    <p:extLst>
      <p:ext uri="{BB962C8B-B14F-4D97-AF65-F5344CB8AC3E}">
        <p14:creationId xmlns:p14="http://schemas.microsoft.com/office/powerpoint/2010/main" val="1767529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QNAP</a:t>
            </a:r>
            <a:r>
              <a:rPr lang="zh-TW">
                <a:ea typeface="新細明體"/>
              </a:rPr>
              <a:t>有多款內建</a:t>
            </a:r>
            <a:r>
              <a:rPr lang="en-US" altLang="zh-TW">
                <a:ea typeface="新細明體"/>
              </a:rPr>
              <a:t>10GbE</a:t>
            </a:r>
            <a:r>
              <a:rPr lang="zh-TW">
                <a:ea typeface="新細明體"/>
              </a:rPr>
              <a:t>網路傳輸速度的</a:t>
            </a:r>
            <a:r>
              <a:rPr lang="en-US" altLang="zh-TW">
                <a:ea typeface="新細明體"/>
              </a:rPr>
              <a:t>NAS</a:t>
            </a:r>
            <a:r>
              <a:rPr lang="zh-TW">
                <a:ea typeface="新細明體"/>
              </a:rPr>
              <a:t>，包含</a:t>
            </a:r>
            <a:r>
              <a:rPr lang="en-US" altLang="zh-TW">
                <a:ea typeface="新細明體"/>
              </a:rPr>
              <a:t>TOWER</a:t>
            </a:r>
            <a:r>
              <a:rPr lang="zh-TW">
                <a:ea typeface="新細明體"/>
              </a:rPr>
              <a:t>、</a:t>
            </a:r>
            <a:r>
              <a:rPr lang="en-US" altLang="zh-TW">
                <a:ea typeface="新細明體"/>
              </a:rPr>
              <a:t>RACKMOUNT</a:t>
            </a:r>
            <a:r>
              <a:rPr lang="zh-TW">
                <a:ea typeface="新細明體"/>
              </a:rPr>
              <a:t>和</a:t>
            </a:r>
            <a:r>
              <a:rPr lang="en-US" altLang="zh-TW">
                <a:ea typeface="新細明體"/>
              </a:rPr>
              <a:t>THUNDERBOLT NAS</a:t>
            </a:r>
            <a:r>
              <a:rPr lang="zh-TW">
                <a:ea typeface="新細明體"/>
              </a:rPr>
              <a:t>，想了解更多支援</a:t>
            </a:r>
            <a:r>
              <a:rPr lang="en-US" altLang="zh-TW">
                <a:ea typeface="新細明體"/>
              </a:rPr>
              <a:t>10GbE</a:t>
            </a:r>
            <a:r>
              <a:rPr lang="zh-TW">
                <a:ea typeface="新細明體"/>
              </a:rPr>
              <a:t>網速的</a:t>
            </a:r>
            <a:r>
              <a:rPr lang="en-US" altLang="zh-TW">
                <a:ea typeface="新細明體"/>
              </a:rPr>
              <a:t>NAS</a:t>
            </a:r>
            <a:r>
              <a:rPr lang="zh-TW">
                <a:ea typeface="新細明體"/>
              </a:rPr>
              <a:t>可以點擊下方超連結。</a:t>
            </a: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18</a:t>
            </a:fld>
            <a:endParaRPr lang="zh-TW" altLang="en-US"/>
          </a:p>
        </p:txBody>
      </p:sp>
    </p:spTree>
    <p:extLst>
      <p:ext uri="{BB962C8B-B14F-4D97-AF65-F5344CB8AC3E}">
        <p14:creationId xmlns:p14="http://schemas.microsoft.com/office/powerpoint/2010/main" val="3050357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QNAP</a:t>
            </a:r>
            <a:r>
              <a:rPr lang="zh-TW">
                <a:ea typeface="新細明體"/>
              </a:rPr>
              <a:t>也有多款</a:t>
            </a:r>
            <a:r>
              <a:rPr lang="en-US" altLang="zh-TW">
                <a:ea typeface="新細明體"/>
              </a:rPr>
              <a:t>10GbE</a:t>
            </a:r>
            <a:r>
              <a:rPr lang="zh-TW">
                <a:ea typeface="新細明體"/>
              </a:rPr>
              <a:t>網路擴充卡，包含</a:t>
            </a:r>
            <a:r>
              <a:rPr lang="en-US" altLang="zh-TW">
                <a:ea typeface="新細明體"/>
              </a:rPr>
              <a:t>QXG</a:t>
            </a:r>
            <a:r>
              <a:rPr lang="zh-TW">
                <a:ea typeface="新細明體"/>
              </a:rPr>
              <a:t>系列</a:t>
            </a:r>
            <a:r>
              <a:rPr lang="en-US" altLang="zh-TW">
                <a:ea typeface="新細明體"/>
              </a:rPr>
              <a:t>10GbE</a:t>
            </a:r>
            <a:r>
              <a:rPr lang="zh-TW">
                <a:ea typeface="新細明體"/>
              </a:rPr>
              <a:t>網路擴充卡和</a:t>
            </a:r>
            <a:r>
              <a:rPr lang="en-US" altLang="zh-TW">
                <a:ea typeface="新細明體"/>
              </a:rPr>
              <a:t>QM2</a:t>
            </a:r>
            <a:r>
              <a:rPr lang="zh-TW">
                <a:ea typeface="新細明體"/>
              </a:rPr>
              <a:t>系列</a:t>
            </a:r>
            <a:r>
              <a:rPr lang="en-US" altLang="zh-TW">
                <a:ea typeface="新細明體"/>
              </a:rPr>
              <a:t>M.2 SSD/10GbE PCIe</a:t>
            </a:r>
            <a:r>
              <a:rPr lang="zh-TW">
                <a:ea typeface="新細明體"/>
              </a:rPr>
              <a:t>雙功能擴充卡。</a:t>
            </a: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19</a:t>
            </a:fld>
            <a:endParaRPr lang="zh-TW" altLang="en-US"/>
          </a:p>
        </p:txBody>
      </p:sp>
    </p:spTree>
    <p:extLst>
      <p:ext uri="{BB962C8B-B14F-4D97-AF65-F5344CB8AC3E}">
        <p14:creationId xmlns:p14="http://schemas.microsoft.com/office/powerpoint/2010/main" val="2528724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ea typeface="新細明體"/>
              </a:rPr>
              <a:t>在</a:t>
            </a:r>
            <a:r>
              <a:rPr lang="en-US" altLang="zh-TW">
                <a:ea typeface="新細明體"/>
              </a:rPr>
              <a:t>2023</a:t>
            </a:r>
            <a:r>
              <a:rPr lang="zh-TW" altLang="en-US">
                <a:ea typeface="新細明體"/>
              </a:rPr>
              <a:t>年</a:t>
            </a:r>
            <a:r>
              <a:rPr lang="en-US" altLang="zh-TW">
                <a:ea typeface="新細明體"/>
              </a:rPr>
              <a:t>8</a:t>
            </a:r>
            <a:r>
              <a:rPr lang="zh-TW" altLang="en-US">
                <a:ea typeface="新細明體"/>
              </a:rPr>
              <a:t>月底數位發展部宣布開放</a:t>
            </a:r>
            <a:r>
              <a:rPr lang="en-US" altLang="zh-TW">
                <a:ea typeface="新細明體"/>
              </a:rPr>
              <a:t>6GHz</a:t>
            </a:r>
            <a:r>
              <a:rPr lang="zh-TW" altLang="en-US">
                <a:ea typeface="新細明體"/>
              </a:rPr>
              <a:t>頻段，提供</a:t>
            </a:r>
            <a:r>
              <a:rPr lang="en-US" altLang="zh-TW">
                <a:ea typeface="新細明體"/>
              </a:rPr>
              <a:t>Wi-Fi 6E</a:t>
            </a:r>
            <a:r>
              <a:rPr lang="zh-TW" altLang="en-US">
                <a:ea typeface="新細明體"/>
              </a:rPr>
              <a:t>使用，不僅帶動</a:t>
            </a:r>
            <a:r>
              <a:rPr lang="en-US" altLang="zh-TW">
                <a:ea typeface="新細明體"/>
              </a:rPr>
              <a:t>6E</a:t>
            </a:r>
            <a:r>
              <a:rPr lang="zh-TW" altLang="en-US">
                <a:ea typeface="新細明體"/>
              </a:rPr>
              <a:t>的網通市場，也為下一代的</a:t>
            </a:r>
            <a:r>
              <a:rPr lang="en-US" altLang="zh-TW">
                <a:ea typeface="新細明體"/>
              </a:rPr>
              <a:t>Wi-Fi 7</a:t>
            </a:r>
            <a:r>
              <a:rPr lang="zh-TW" altLang="en-US">
                <a:ea typeface="新細明體"/>
              </a:rPr>
              <a:t>鋪路。雖然</a:t>
            </a:r>
            <a:r>
              <a:rPr lang="en-US" altLang="zh-TW">
                <a:ea typeface="新細明體"/>
              </a:rPr>
              <a:t>Wi-Fi 7</a:t>
            </a:r>
            <a:r>
              <a:rPr lang="zh-TW" altLang="en-US">
                <a:ea typeface="新細明體"/>
              </a:rPr>
              <a:t>預計</a:t>
            </a:r>
            <a:r>
              <a:rPr lang="en-US" altLang="zh-TW">
                <a:ea typeface="新細明體"/>
              </a:rPr>
              <a:t>2024</a:t>
            </a:r>
            <a:r>
              <a:rPr lang="zh-TW" altLang="en-US">
                <a:ea typeface="新細明體"/>
              </a:rPr>
              <a:t>年才會定案，但支援該規格的產品已經陸續登場。例如</a:t>
            </a:r>
            <a:r>
              <a:rPr lang="en-US" altLang="zh-TW">
                <a:ea typeface="新細明體"/>
              </a:rPr>
              <a:t>2022</a:t>
            </a:r>
            <a:r>
              <a:rPr lang="zh-TW" altLang="en-US">
                <a:ea typeface="新細明體"/>
              </a:rPr>
              <a:t>年</a:t>
            </a:r>
            <a:r>
              <a:rPr lang="en-US" altLang="zh-TW">
                <a:ea typeface="新細明體"/>
              </a:rPr>
              <a:t>TP-LINK</a:t>
            </a:r>
            <a:r>
              <a:rPr lang="zh-TW" altLang="en-US">
                <a:ea typeface="新細明體"/>
              </a:rPr>
              <a:t>就發表多款產品，在</a:t>
            </a:r>
            <a:r>
              <a:rPr lang="en-US" altLang="zh-TW">
                <a:ea typeface="新細明體"/>
              </a:rPr>
              <a:t>2023</a:t>
            </a:r>
            <a:r>
              <a:rPr lang="zh-TW" altLang="en-US">
                <a:ea typeface="新細明體"/>
              </a:rPr>
              <a:t>年</a:t>
            </a:r>
            <a:r>
              <a:rPr lang="en-US" altLang="zh-TW">
                <a:ea typeface="新細明體"/>
              </a:rPr>
              <a:t>8</a:t>
            </a:r>
            <a:r>
              <a:rPr lang="zh-TW" altLang="en-US">
                <a:ea typeface="新細明體"/>
              </a:rPr>
              <a:t>月底也在台灣推出</a:t>
            </a:r>
            <a:r>
              <a:rPr lang="en-US" altLang="zh-TW">
                <a:ea typeface="新細明體"/>
              </a:rPr>
              <a:t>Wi-Fi 6E</a:t>
            </a:r>
            <a:r>
              <a:rPr lang="zh-TW" altLang="en-US">
                <a:ea typeface="新細明體"/>
              </a:rPr>
              <a:t>和</a:t>
            </a:r>
            <a:r>
              <a:rPr lang="en-US" altLang="zh-TW">
                <a:ea typeface="新細明體"/>
              </a:rPr>
              <a:t>7</a:t>
            </a:r>
            <a:r>
              <a:rPr lang="zh-TW" altLang="en-US">
                <a:ea typeface="新細明體"/>
              </a:rPr>
              <a:t>的產品。在無線網路存取容量飛速上升的時代，配備一台具有多</a:t>
            </a:r>
            <a:r>
              <a:rPr lang="en-US" altLang="zh-TW">
                <a:ea typeface="新細明體"/>
              </a:rPr>
              <a:t>10GbE</a:t>
            </a:r>
            <a:r>
              <a:rPr lang="zh-TW" altLang="en-US">
                <a:ea typeface="新細明體"/>
              </a:rPr>
              <a:t>網路埠的網路交換器，完整發揮</a:t>
            </a:r>
            <a:r>
              <a:rPr lang="en-US" altLang="zh-TW">
                <a:ea typeface="新細明體"/>
              </a:rPr>
              <a:t>Wi-Fi 7</a:t>
            </a:r>
            <a:r>
              <a:rPr lang="zh-TW" altLang="en-US">
                <a:ea typeface="新細明體"/>
              </a:rPr>
              <a:t>和</a:t>
            </a:r>
            <a:r>
              <a:rPr lang="en-US" altLang="zh-TW">
                <a:ea typeface="新細明體"/>
              </a:rPr>
              <a:t>6E</a:t>
            </a:r>
            <a:r>
              <a:rPr lang="zh-TW" altLang="en-US">
                <a:ea typeface="新細明體"/>
              </a:rPr>
              <a:t>無線路由器產品就顯得相當重要</a:t>
            </a:r>
            <a:r>
              <a:rPr lang="en-US" altLang="zh-TW">
                <a:ea typeface="新細明體"/>
              </a:rPr>
              <a:t>!!!</a:t>
            </a:r>
            <a:endParaRPr lang="zh-TW" altLang="en-US">
              <a:ea typeface="新細明體"/>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2</a:t>
            </a:fld>
            <a:endParaRPr lang="zh-TW" altLang="en-US"/>
          </a:p>
        </p:txBody>
      </p:sp>
    </p:spTree>
    <p:extLst>
      <p:ext uri="{BB962C8B-B14F-4D97-AF65-F5344CB8AC3E}">
        <p14:creationId xmlns:p14="http://schemas.microsoft.com/office/powerpoint/2010/main" val="2511348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ea typeface="新細明體"/>
              </a:rPr>
              <a:t>若您的筆電沒有網路埠，</a:t>
            </a:r>
            <a:r>
              <a:rPr lang="en-US"/>
              <a:t>QNAP</a:t>
            </a:r>
            <a:r>
              <a:rPr lang="zh-TW">
                <a:ea typeface="新細明體"/>
              </a:rPr>
              <a:t>亦有支援</a:t>
            </a:r>
            <a:r>
              <a:rPr lang="en-US" altLang="zh-TW">
                <a:ea typeface="新細明體"/>
              </a:rPr>
              <a:t>Thunderbolt</a:t>
            </a:r>
            <a:r>
              <a:rPr lang="zh-TW">
                <a:ea typeface="新細明體"/>
              </a:rPr>
              <a:t>的</a:t>
            </a:r>
            <a:r>
              <a:rPr lang="en-US" altLang="zh-TW">
                <a:ea typeface="新細明體"/>
              </a:rPr>
              <a:t>10GbE</a:t>
            </a:r>
            <a:r>
              <a:rPr lang="zh-TW">
                <a:ea typeface="新細明體"/>
              </a:rPr>
              <a:t>網路轉接器，只要您的筆電具備</a:t>
            </a:r>
            <a:r>
              <a:rPr lang="en-US" altLang="zh-TW">
                <a:ea typeface="新細明體"/>
              </a:rPr>
              <a:t>Thunderbolt3</a:t>
            </a:r>
            <a:r>
              <a:rPr lang="zh-TW">
                <a:ea typeface="新細明體"/>
              </a:rPr>
              <a:t>即可使用。該系列轉換器亦支援</a:t>
            </a:r>
            <a:r>
              <a:rPr lang="en-US" altLang="zh-TW">
                <a:ea typeface="新細明體"/>
              </a:rPr>
              <a:t>Thunderbolt4</a:t>
            </a:r>
            <a:r>
              <a:rPr lang="zh-TW">
                <a:ea typeface="新細明體"/>
              </a:rPr>
              <a:t>介面。</a:t>
            </a: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20</a:t>
            </a:fld>
            <a:endParaRPr lang="zh-TW" altLang="en-US"/>
          </a:p>
        </p:txBody>
      </p:sp>
    </p:spTree>
    <p:extLst>
      <p:ext uri="{BB962C8B-B14F-4D97-AF65-F5344CB8AC3E}">
        <p14:creationId xmlns:p14="http://schemas.microsoft.com/office/powerpoint/2010/main" val="1325635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QNAP</a:t>
            </a:r>
            <a:r>
              <a:rPr lang="zh-TW">
                <a:ea typeface="新細明體"/>
              </a:rPr>
              <a:t>完整的</a:t>
            </a:r>
            <a:r>
              <a:rPr lang="en-US" altLang="zh-TW">
                <a:ea typeface="新細明體"/>
              </a:rPr>
              <a:t>10GbE</a:t>
            </a:r>
            <a:r>
              <a:rPr lang="zh-TW">
                <a:ea typeface="新細明體"/>
              </a:rPr>
              <a:t>產品線也包含不同長度的</a:t>
            </a:r>
            <a:r>
              <a:rPr lang="en-US" altLang="zh-TW">
                <a:ea typeface="新細明體"/>
              </a:rPr>
              <a:t>10GbE</a:t>
            </a:r>
            <a:r>
              <a:rPr lang="zh-TW">
                <a:ea typeface="新細明體"/>
              </a:rPr>
              <a:t>光纖傳輸線材和</a:t>
            </a:r>
            <a:r>
              <a:rPr lang="en-US" altLang="zh-TW">
                <a:ea typeface="新細明體"/>
              </a:rPr>
              <a:t>10GbE</a:t>
            </a:r>
            <a:r>
              <a:rPr lang="zh-TW">
                <a:ea typeface="新細明體"/>
              </a:rPr>
              <a:t>光纖接收器。</a:t>
            </a: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21</a:t>
            </a:fld>
            <a:endParaRPr lang="zh-TW" altLang="en-US"/>
          </a:p>
        </p:txBody>
      </p:sp>
    </p:spTree>
    <p:extLst>
      <p:ext uri="{BB962C8B-B14F-4D97-AF65-F5344CB8AC3E}">
        <p14:creationId xmlns:p14="http://schemas.microsoft.com/office/powerpoint/2010/main" val="4781643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ea typeface="新細明體"/>
              </a:rPr>
              <a:t>以上就是今天針對</a:t>
            </a:r>
            <a:r>
              <a:rPr lang="en-US" altLang="zh-TW">
                <a:ea typeface="新細明體"/>
              </a:rPr>
              <a:t>QSE-3216R-8S8T</a:t>
            </a:r>
            <a:r>
              <a:rPr lang="zh-TW" altLang="en-US">
                <a:ea typeface="新細明體"/>
              </a:rPr>
              <a:t>的產品介紹。半機架寬</a:t>
            </a:r>
            <a:r>
              <a:rPr lang="en-US" altLang="zh-TW">
                <a:ea typeface="新細明體"/>
              </a:rPr>
              <a:t>16</a:t>
            </a:r>
            <a:r>
              <a:rPr lang="zh-TW" altLang="en-US">
                <a:ea typeface="新細明體"/>
              </a:rPr>
              <a:t>埠全</a:t>
            </a:r>
            <a:r>
              <a:rPr lang="en-US" altLang="zh-TW">
                <a:ea typeface="新細明體"/>
              </a:rPr>
              <a:t>10GbE</a:t>
            </a:r>
            <a:r>
              <a:rPr lang="zh-TW" altLang="en-US">
                <a:ea typeface="新細明體"/>
              </a:rPr>
              <a:t>非網管型交換器，是中小企業</a:t>
            </a:r>
            <a:r>
              <a:rPr lang="en-US" altLang="zh-TW">
                <a:ea typeface="新細明體"/>
              </a:rPr>
              <a:t>/SOHO</a:t>
            </a:r>
            <a:r>
              <a:rPr lang="zh-TW" altLang="en-US">
                <a:ea typeface="新細明體"/>
              </a:rPr>
              <a:t>族升級</a:t>
            </a:r>
            <a:r>
              <a:rPr lang="en-US" altLang="zh-TW">
                <a:ea typeface="新細明體"/>
              </a:rPr>
              <a:t>10GbE</a:t>
            </a:r>
            <a:r>
              <a:rPr lang="zh-TW" altLang="en-US">
                <a:ea typeface="新細明體"/>
              </a:rPr>
              <a:t>網路的最快途徑。感謝您今天的收看，期待下次與您相見，掰掰。</a:t>
            </a:r>
            <a:endParaRPr lang="zh-TW">
              <a:ea typeface="新細明體"/>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22</a:t>
            </a:fld>
            <a:endParaRPr lang="zh-TW" altLang="en-US"/>
          </a:p>
        </p:txBody>
      </p:sp>
    </p:spTree>
    <p:extLst>
      <p:ext uri="{BB962C8B-B14F-4D97-AF65-F5344CB8AC3E}">
        <p14:creationId xmlns:p14="http://schemas.microsoft.com/office/powerpoint/2010/main" val="161093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ea typeface="新細明體"/>
              </a:rPr>
              <a:t>針對中小企業和</a:t>
            </a:r>
            <a:r>
              <a:rPr lang="en-US" altLang="zh-TW">
                <a:ea typeface="新細明體"/>
              </a:rPr>
              <a:t>SOHO</a:t>
            </a:r>
            <a:r>
              <a:rPr lang="zh-TW">
                <a:ea typeface="新細明體"/>
              </a:rPr>
              <a:t>族，</a:t>
            </a:r>
            <a:r>
              <a:rPr lang="en-US" altLang="zh-TW">
                <a:ea typeface="新細明體"/>
              </a:rPr>
              <a:t>QNAP</a:t>
            </a:r>
            <a:r>
              <a:rPr lang="zh-TW">
                <a:ea typeface="新細明體"/>
              </a:rPr>
              <a:t>也注意到你們的需求，並且為次設計產品精準解決痛點。中小企業和</a:t>
            </a:r>
            <a:r>
              <a:rPr lang="en-US" altLang="zh-TW">
                <a:ea typeface="新細明體"/>
              </a:rPr>
              <a:t>SOHO</a:t>
            </a:r>
            <a:r>
              <a:rPr lang="zh-TW">
                <a:ea typeface="新細明體"/>
              </a:rPr>
              <a:t>族在建置完善的</a:t>
            </a:r>
            <a:r>
              <a:rPr lang="en-US" altLang="zh-TW">
                <a:ea typeface="新細明體"/>
              </a:rPr>
              <a:t>10GbE</a:t>
            </a:r>
            <a:r>
              <a:rPr lang="zh-TW">
                <a:ea typeface="新細明體"/>
              </a:rPr>
              <a:t>高速網路架構需要面面俱到，首先應該打好地基，選購一個好的網路交換器，作為一切應用的基礎。在選購網路交換器時，不只需要考慮傳輸速度和價格等性價比問題，還須全面考慮如何最大化網路設備投資有效性。</a:t>
            </a:r>
            <a:r>
              <a:rPr lang="en-US" altLang="zh-TW">
                <a:ea typeface="新細明體"/>
              </a:rPr>
              <a:t>QNAP</a:t>
            </a:r>
            <a:r>
              <a:rPr lang="zh-TW">
                <a:ea typeface="新細明體"/>
              </a:rPr>
              <a:t>建議您應更大程度考慮網路交換器的應用情境和未來擴展性。因若沒有完整考慮上述情境，在未來需要頻繁更換網路交換器，不僅造成投資浪費，更會對網管人員和網路使用者造成相當大的困擾。因此不應只看當下，應一次到位，為未來留有彈性空間。</a:t>
            </a:r>
            <a:r>
              <a:rPr lang="en-US" altLang="zh-TW">
                <a:ea typeface="新細明體"/>
              </a:rPr>
              <a:t>QSW-3216R-8S8T</a:t>
            </a:r>
            <a:r>
              <a:rPr lang="zh-TW">
                <a:ea typeface="新細明體"/>
              </a:rPr>
              <a:t>全</a:t>
            </a:r>
            <a:r>
              <a:rPr lang="en-US" altLang="zh-TW">
                <a:ea typeface="新細明體"/>
              </a:rPr>
              <a:t>10GbE</a:t>
            </a:r>
            <a:r>
              <a:rPr lang="zh-TW">
                <a:ea typeface="新細明體"/>
              </a:rPr>
              <a:t>網路交換器有多達</a:t>
            </a:r>
            <a:r>
              <a:rPr lang="en-US" altLang="zh-TW">
                <a:ea typeface="新細明體"/>
              </a:rPr>
              <a:t>16</a:t>
            </a:r>
            <a:r>
              <a:rPr lang="zh-TW">
                <a:ea typeface="新細明體"/>
              </a:rPr>
              <a:t>個網路埠，在未來擴充彈性上，給您相當大的空間，大幅減少未來需要更換設備的情況發生。</a:t>
            </a: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3</a:t>
            </a:fld>
            <a:endParaRPr lang="zh-TW" altLang="en-US"/>
          </a:p>
        </p:txBody>
      </p:sp>
    </p:spTree>
    <p:extLst>
      <p:ext uri="{BB962C8B-B14F-4D97-AF65-F5344CB8AC3E}">
        <p14:creationId xmlns:p14="http://schemas.microsoft.com/office/powerpoint/2010/main" val="2840641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t>首先我會先為各位介紹</a:t>
            </a:r>
            <a:r>
              <a:rPr lang="en-US" altLang="zh-TW"/>
              <a:t>QSW-3216R-8S8T</a:t>
            </a:r>
            <a:r>
              <a:rPr lang="zh-TW"/>
              <a:t>的規格。</a:t>
            </a: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4</a:t>
            </a:fld>
            <a:endParaRPr lang="zh-TW" altLang="en-US"/>
          </a:p>
        </p:txBody>
      </p:sp>
    </p:spTree>
    <p:extLst>
      <p:ext uri="{BB962C8B-B14F-4D97-AF65-F5344CB8AC3E}">
        <p14:creationId xmlns:p14="http://schemas.microsoft.com/office/powerpoint/2010/main" val="1108799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QSW-3216R-8S8T</a:t>
            </a:r>
            <a:r>
              <a:rPr lang="zh-TW" altLang="en-US">
                <a:ea typeface="新細明體"/>
              </a:rPr>
              <a:t>半機架寬</a:t>
            </a:r>
            <a:r>
              <a:rPr lang="en-US" altLang="zh-TW">
                <a:ea typeface="新細明體"/>
              </a:rPr>
              <a:t>16</a:t>
            </a:r>
            <a:r>
              <a:rPr lang="zh-TW" altLang="en-US">
                <a:ea typeface="新細明體"/>
              </a:rPr>
              <a:t>埠全</a:t>
            </a:r>
            <a:r>
              <a:rPr lang="en-US" altLang="zh-TW">
                <a:ea typeface="新細明體"/>
              </a:rPr>
              <a:t>10GbE</a:t>
            </a:r>
            <a:r>
              <a:rPr lang="zh-TW" altLang="en-US">
                <a:ea typeface="新細明體"/>
              </a:rPr>
              <a:t>非網管型網路交換器具有</a:t>
            </a:r>
            <a:r>
              <a:rPr lang="en-US" altLang="zh-TW">
                <a:ea typeface="新細明體"/>
              </a:rPr>
              <a:t>8</a:t>
            </a:r>
            <a:r>
              <a:rPr lang="zh-TW" altLang="en-US">
                <a:ea typeface="新細明體"/>
              </a:rPr>
              <a:t>埠</a:t>
            </a:r>
            <a:r>
              <a:rPr lang="en-US" altLang="zh-TW">
                <a:ea typeface="新細明體"/>
              </a:rPr>
              <a:t>10GbE BASE-T RJ45</a:t>
            </a:r>
            <a:r>
              <a:rPr lang="zh-TW" altLang="en-US">
                <a:ea typeface="新細明體"/>
              </a:rPr>
              <a:t>乙太網路埠，支援</a:t>
            </a:r>
            <a:r>
              <a:rPr lang="en-US" altLang="zh-TW">
                <a:ea typeface="新細明體"/>
              </a:rPr>
              <a:t>10G/5G/2.5G/1G/100Mb 5</a:t>
            </a:r>
            <a:r>
              <a:rPr lang="zh-TW" altLang="en-US">
                <a:ea typeface="新細明體"/>
              </a:rPr>
              <a:t>種網速以及</a:t>
            </a:r>
            <a:r>
              <a:rPr lang="en-US" altLang="zh-TW">
                <a:ea typeface="新細明體"/>
              </a:rPr>
              <a:t>8</a:t>
            </a:r>
            <a:r>
              <a:rPr lang="zh-TW" altLang="en-US">
                <a:ea typeface="新細明體"/>
              </a:rPr>
              <a:t>埠</a:t>
            </a:r>
            <a:r>
              <a:rPr lang="en-US" altLang="zh-TW">
                <a:ea typeface="新細明體"/>
              </a:rPr>
              <a:t>10GbE SFP+ </a:t>
            </a:r>
            <a:r>
              <a:rPr lang="zh-TW" altLang="en-US">
                <a:ea typeface="新細明體"/>
              </a:rPr>
              <a:t>光纖網路埠，總共</a:t>
            </a:r>
            <a:r>
              <a:rPr lang="en-US" altLang="zh-TW">
                <a:ea typeface="新細明體"/>
              </a:rPr>
              <a:t>16</a:t>
            </a:r>
            <a:r>
              <a:rPr lang="zh-TW" altLang="en-US">
                <a:ea typeface="新細明體"/>
              </a:rPr>
              <a:t>埠</a:t>
            </a:r>
            <a:r>
              <a:rPr lang="en-US" altLang="zh-TW">
                <a:ea typeface="新細明體"/>
              </a:rPr>
              <a:t>10GbE</a:t>
            </a:r>
            <a:r>
              <a:rPr lang="zh-TW" altLang="en-US">
                <a:ea typeface="新細明體"/>
              </a:rPr>
              <a:t>網路埠。</a:t>
            </a:r>
            <a:endParaRPr lang="zh-TW">
              <a:ea typeface="新細明體"/>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5</a:t>
            </a:fld>
            <a:endParaRPr lang="zh-TW" altLang="en-US"/>
          </a:p>
        </p:txBody>
      </p:sp>
    </p:spTree>
    <p:extLst>
      <p:ext uri="{BB962C8B-B14F-4D97-AF65-F5344CB8AC3E}">
        <p14:creationId xmlns:p14="http://schemas.microsoft.com/office/powerpoint/2010/main" val="2173017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QSW-3216R-8S8T</a:t>
            </a:r>
            <a:r>
              <a:rPr lang="zh-TW" altLang="en-US"/>
              <a:t>使用高直覺性的</a:t>
            </a:r>
            <a:r>
              <a:rPr lang="en-US" altLang="zh-TW"/>
              <a:t>LED</a:t>
            </a:r>
            <a:r>
              <a:rPr lang="zh-TW" altLang="en-US"/>
              <a:t>狀態指示燈，左邊綠色區塊為交換器狀態指示燈，綠色表示系統正常，橙色則是系統出現問題；右邊藍色區塊則是網路狀態指示燈，</a:t>
            </a:r>
            <a:r>
              <a:rPr lang="en-US" altLang="zh-TW"/>
              <a:t>16</a:t>
            </a:r>
            <a:r>
              <a:rPr lang="zh-TW" altLang="en-US"/>
              <a:t>個網路埠皆有獨立指示燈。綠色表示</a:t>
            </a:r>
            <a:r>
              <a:rPr lang="en-US" altLang="zh-TW"/>
              <a:t>10Gbps</a:t>
            </a:r>
            <a:r>
              <a:rPr lang="zh-TW" altLang="en-US"/>
              <a:t>傳輸速率，橙色則是表示低於</a:t>
            </a:r>
            <a:r>
              <a:rPr lang="en-US" altLang="zh-TW"/>
              <a:t>10Gbps</a:t>
            </a:r>
            <a:r>
              <a:rPr lang="zh-TW" altLang="en-US"/>
              <a:t>傳輸速率。</a:t>
            </a:r>
            <a:endParaRPr lang="zh-TW"/>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6</a:t>
            </a:fld>
            <a:endParaRPr lang="zh-TW" altLang="en-US"/>
          </a:p>
        </p:txBody>
      </p:sp>
    </p:spTree>
    <p:extLst>
      <p:ext uri="{BB962C8B-B14F-4D97-AF65-F5344CB8AC3E}">
        <p14:creationId xmlns:p14="http://schemas.microsoft.com/office/powerpoint/2010/main" val="842655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QSW-3216R-8S8T</a:t>
            </a:r>
            <a:r>
              <a:rPr lang="zh-TW"/>
              <a:t>使用金屬外殼，雙風扇設計，大幅強化散熱能力。雙風扇設計不僅提升散熱能力，還能在單一模組故障時確保基本散熱功能，更可以有效降低噪音值；金屬外殼則可以在系統高效運轉時確保有效散熱，維持系統穩定運作。</a:t>
            </a: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7</a:t>
            </a:fld>
            <a:endParaRPr lang="zh-TW" altLang="en-US"/>
          </a:p>
        </p:txBody>
      </p:sp>
    </p:spTree>
    <p:extLst>
      <p:ext uri="{BB962C8B-B14F-4D97-AF65-F5344CB8AC3E}">
        <p14:creationId xmlns:p14="http://schemas.microsoft.com/office/powerpoint/2010/main" val="809525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QSW-3216R-8S8T</a:t>
            </a:r>
            <a:r>
              <a:rPr lang="zh-TW" altLang="en-US"/>
              <a:t>主打的是隨插即用，最大程度降低使用門檻。透過您現有的</a:t>
            </a:r>
            <a:r>
              <a:rPr lang="en-US"/>
              <a:t>CAT5e</a:t>
            </a:r>
            <a:r>
              <a:rPr lang="zh-TW" altLang="en-US"/>
              <a:t>網路線材就可以直接提速到</a:t>
            </a:r>
            <a:r>
              <a:rPr lang="en-US"/>
              <a:t>5GbE</a:t>
            </a:r>
            <a:r>
              <a:rPr lang="zh-TW" altLang="en-US"/>
              <a:t>網速，若想進一步完整使用</a:t>
            </a:r>
            <a:r>
              <a:rPr lang="en-US"/>
              <a:t>10GbE</a:t>
            </a:r>
            <a:r>
              <a:rPr lang="zh-TW" altLang="en-US"/>
              <a:t>往素則須購買</a:t>
            </a:r>
            <a:r>
              <a:rPr lang="en-US"/>
              <a:t>CAT6</a:t>
            </a:r>
            <a:r>
              <a:rPr lang="zh-TW" altLang="en-US"/>
              <a:t>或以上線材。</a:t>
            </a:r>
            <a:r>
              <a:rPr lang="en-US"/>
              <a:t>QSW-3216R-8S8T</a:t>
            </a:r>
            <a:r>
              <a:rPr lang="zh-TW" altLang="en-US"/>
              <a:t>還有自動協調功能，讓您不同網速的設備都能以最佳的傳輸速度運行。</a:t>
            </a: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8</a:t>
            </a:fld>
            <a:endParaRPr lang="zh-TW" altLang="en-US"/>
          </a:p>
        </p:txBody>
      </p:sp>
    </p:spTree>
    <p:extLst>
      <p:ext uri="{BB962C8B-B14F-4D97-AF65-F5344CB8AC3E}">
        <p14:creationId xmlns:p14="http://schemas.microsoft.com/office/powerpoint/2010/main" val="1919648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QSW-3216R-8S8T</a:t>
            </a:r>
            <a:r>
              <a:rPr lang="zh-TW" altLang="en-US"/>
              <a:t>內建網路迴圈偵測，一旦偵測到迴圈情況會自動鎖定產生迴圈的網路埠，讓網路環境在最短時間內恢復正常。</a:t>
            </a:r>
            <a:endParaRPr lang="zh-TW"/>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9</a:t>
            </a:fld>
            <a:endParaRPr lang="zh-TW" altLang="en-US"/>
          </a:p>
        </p:txBody>
      </p:sp>
    </p:spTree>
    <p:extLst>
      <p:ext uri="{BB962C8B-B14F-4D97-AF65-F5344CB8AC3E}">
        <p14:creationId xmlns:p14="http://schemas.microsoft.com/office/powerpoint/2010/main" val="3393274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DA7C598D-1619-4898-9A28-9A04C986A4B0}" type="datetimeFigureOut">
              <a:rPr lang="zh-TW" altLang="en-US" smtClean="0"/>
              <a:t>2023/11/14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2503DB1-DE85-4159-9726-BF1CABB043BA}" type="slidenum">
              <a:rPr lang="zh-TW" altLang="en-US" smtClean="0"/>
              <a:t>‹#›</a:t>
            </a:fld>
            <a:endParaRPr lang="zh-TW" altLang="en-US"/>
          </a:p>
        </p:txBody>
      </p:sp>
    </p:spTree>
    <p:extLst>
      <p:ext uri="{BB962C8B-B14F-4D97-AF65-F5344CB8AC3E}">
        <p14:creationId xmlns:p14="http://schemas.microsoft.com/office/powerpoint/2010/main" val="1657658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DA7C598D-1619-4898-9A28-9A04C986A4B0}" type="datetimeFigureOut">
              <a:rPr lang="zh-TW" altLang="en-US" smtClean="0"/>
              <a:t>2023/11/14</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42503DB1-DE85-4159-9726-BF1CABB043BA}" type="slidenum">
              <a:rPr lang="zh-TW" altLang="en-US" smtClean="0"/>
              <a:t>‹#›</a:t>
            </a:fld>
            <a:endParaRPr lang="zh-TW" altLang="en-US"/>
          </a:p>
        </p:txBody>
      </p:sp>
    </p:spTree>
    <p:extLst>
      <p:ext uri="{BB962C8B-B14F-4D97-AF65-F5344CB8AC3E}">
        <p14:creationId xmlns:p14="http://schemas.microsoft.com/office/powerpoint/2010/main" val="560783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DA7C598D-1619-4898-9A28-9A04C986A4B0}" type="datetimeFigureOut">
              <a:rPr lang="zh-TW" altLang="en-US" smtClean="0"/>
              <a:t>2023/11/14</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42503DB1-DE85-4159-9726-BF1CABB043BA}" type="slidenum">
              <a:rPr lang="zh-TW" altLang="en-US" smtClean="0"/>
              <a:t>‹#›</a:t>
            </a:fld>
            <a:endParaRPr lang="zh-TW" altLang="en-US"/>
          </a:p>
        </p:txBody>
      </p:sp>
    </p:spTree>
    <p:extLst>
      <p:ext uri="{BB962C8B-B14F-4D97-AF65-F5344CB8AC3E}">
        <p14:creationId xmlns:p14="http://schemas.microsoft.com/office/powerpoint/2010/main" val="895244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DA7C598D-1619-4898-9A28-9A04C986A4B0}" type="datetimeFigureOut">
              <a:rPr lang="zh-TW" altLang="en-US" smtClean="0"/>
              <a:t>2023/11/14</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42503DB1-DE85-4159-9726-BF1CABB043BA}" type="slidenum">
              <a:rPr lang="zh-TW" altLang="en-US" smtClean="0"/>
              <a:t>‹#›</a:t>
            </a:fld>
            <a:endParaRPr lang="zh-TW" altLang="en-US"/>
          </a:p>
        </p:txBody>
      </p:sp>
    </p:spTree>
    <p:extLst>
      <p:ext uri="{BB962C8B-B14F-4D97-AF65-F5344CB8AC3E}">
        <p14:creationId xmlns:p14="http://schemas.microsoft.com/office/powerpoint/2010/main" val="852370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DA7C598D-1619-4898-9A28-9A04C986A4B0}" type="datetimeFigureOut">
              <a:rPr lang="zh-TW" altLang="en-US" smtClean="0"/>
              <a:t>2023/11/14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42503DB1-DE85-4159-9726-BF1CABB043BA}" type="slidenum">
              <a:rPr lang="zh-TW" altLang="en-US" smtClean="0"/>
              <a:t>‹#›</a:t>
            </a:fld>
            <a:endParaRPr lang="zh-TW" altLang="en-US"/>
          </a:p>
        </p:txBody>
      </p:sp>
    </p:spTree>
    <p:extLst>
      <p:ext uri="{BB962C8B-B14F-4D97-AF65-F5344CB8AC3E}">
        <p14:creationId xmlns:p14="http://schemas.microsoft.com/office/powerpoint/2010/main" val="19099082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DA7C598D-1619-4898-9A28-9A04C986A4B0}" type="datetimeFigureOut">
              <a:rPr lang="zh-TW" altLang="en-US" smtClean="0"/>
              <a:t>2023/11/14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42503DB1-DE85-4159-9726-BF1CABB043BA}" type="slidenum">
              <a:rPr lang="zh-TW" altLang="en-US" smtClean="0"/>
              <a:t>‹#›</a:t>
            </a:fld>
            <a:endParaRPr lang="zh-TW" altLang="en-US"/>
          </a:p>
        </p:txBody>
      </p:sp>
    </p:spTree>
    <p:extLst>
      <p:ext uri="{BB962C8B-B14F-4D97-AF65-F5344CB8AC3E}">
        <p14:creationId xmlns:p14="http://schemas.microsoft.com/office/powerpoint/2010/main" val="2747743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DA7C598D-1619-4898-9A28-9A04C986A4B0}" type="datetimeFigureOut">
              <a:rPr lang="zh-TW" altLang="en-US" smtClean="0"/>
              <a:t>2023/11/14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2503DB1-DE85-4159-9726-BF1CABB043BA}" type="slidenum">
              <a:rPr lang="zh-TW" altLang="en-US" smtClean="0"/>
              <a:t>‹#›</a:t>
            </a:fld>
            <a:endParaRPr lang="zh-TW" altLang="en-US"/>
          </a:p>
        </p:txBody>
      </p:sp>
    </p:spTree>
    <p:extLst>
      <p:ext uri="{BB962C8B-B14F-4D97-AF65-F5344CB8AC3E}">
        <p14:creationId xmlns:p14="http://schemas.microsoft.com/office/powerpoint/2010/main" val="938946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DA7C598D-1619-4898-9A28-9A04C986A4B0}" type="datetimeFigureOut">
              <a:rPr lang="zh-TW" altLang="en-US" smtClean="0"/>
              <a:t>2023/11/14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2503DB1-DE85-4159-9726-BF1CABB043BA}" type="slidenum">
              <a:rPr lang="zh-TW" altLang="en-US" smtClean="0"/>
              <a:t>‹#›</a:t>
            </a:fld>
            <a:endParaRPr lang="zh-TW" altLang="en-US"/>
          </a:p>
        </p:txBody>
      </p:sp>
    </p:spTree>
    <p:extLst>
      <p:ext uri="{BB962C8B-B14F-4D97-AF65-F5344CB8AC3E}">
        <p14:creationId xmlns:p14="http://schemas.microsoft.com/office/powerpoint/2010/main" val="1933622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2EFF9527-1F1E-5F03-7169-6F7B819D889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616193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標題投影片">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2EFF9527-1F1E-5F03-7169-6F7B819D889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701366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標題投影片">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2EFF9527-1F1E-5F03-7169-6F7B819D889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829044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2EFF9527-1F1E-5F03-7169-6F7B819D889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A8964B12-C20E-8285-2DD1-04D01DBEE957}"/>
              </a:ext>
            </a:extLst>
          </p:cNvPr>
          <p:cNvSpPr>
            <a:spLocks noGrp="1"/>
          </p:cNvSpPr>
          <p:nvPr>
            <p:ph type="title"/>
          </p:nvPr>
        </p:nvSpPr>
        <p:spPr>
          <a:xfrm>
            <a:off x="0" y="71920"/>
            <a:ext cx="12191999" cy="1325563"/>
          </a:xfrm>
        </p:spPr>
        <p:txBody>
          <a:bodyPr>
            <a:normAutofit/>
          </a:bodyPr>
          <a:lstStyle>
            <a:lvl1pPr algn="ctr">
              <a:defRPr sz="4000" b="1">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1610550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標題投影片">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2EFF9527-1F1E-5F03-7169-6F7B819D889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A8964B12-C20E-8285-2DD1-04D01DBEE957}"/>
              </a:ext>
            </a:extLst>
          </p:cNvPr>
          <p:cNvSpPr>
            <a:spLocks noGrp="1"/>
          </p:cNvSpPr>
          <p:nvPr>
            <p:ph type="title"/>
          </p:nvPr>
        </p:nvSpPr>
        <p:spPr>
          <a:xfrm>
            <a:off x="0" y="767659"/>
            <a:ext cx="12191999" cy="1325563"/>
          </a:xfrm>
        </p:spPr>
        <p:txBody>
          <a:bodyPr/>
          <a:lstStyle>
            <a:lvl1pPr algn="ctr">
              <a:defRPr>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2969682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DA7C598D-1619-4898-9A28-9A04C986A4B0}" type="datetimeFigureOut">
              <a:rPr lang="zh-TW" altLang="en-US" smtClean="0"/>
              <a:t>2023/11/14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2503DB1-DE85-4159-9726-BF1CABB043BA}" type="slidenum">
              <a:rPr lang="zh-TW" altLang="en-US" smtClean="0"/>
              <a:t>‹#›</a:t>
            </a:fld>
            <a:endParaRPr lang="zh-TW" altLang="en-US"/>
          </a:p>
        </p:txBody>
      </p:sp>
    </p:spTree>
    <p:extLst>
      <p:ext uri="{BB962C8B-B14F-4D97-AF65-F5344CB8AC3E}">
        <p14:creationId xmlns:p14="http://schemas.microsoft.com/office/powerpoint/2010/main" val="4138175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fld id="{DA7C598D-1619-4898-9A28-9A04C986A4B0}" type="datetimeFigureOut">
              <a:rPr lang="zh-TW" altLang="en-US" smtClean="0"/>
              <a:t>2023/11/14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2503DB1-DE85-4159-9726-BF1CABB043BA}" type="slidenum">
              <a:rPr lang="zh-TW" altLang="en-US" smtClean="0"/>
              <a:t>‹#›</a:t>
            </a:fld>
            <a:endParaRPr lang="zh-TW" altLang="en-US"/>
          </a:p>
        </p:txBody>
      </p:sp>
    </p:spTree>
    <p:extLst>
      <p:ext uri="{BB962C8B-B14F-4D97-AF65-F5344CB8AC3E}">
        <p14:creationId xmlns:p14="http://schemas.microsoft.com/office/powerpoint/2010/main" val="399113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DA7C598D-1619-4898-9A28-9A04C986A4B0}" type="datetimeFigureOut">
              <a:rPr lang="zh-TW" altLang="en-US" smtClean="0"/>
              <a:t>2023/11/14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42503DB1-DE85-4159-9726-BF1CABB043BA}" type="slidenum">
              <a:rPr lang="zh-TW" altLang="en-US" smtClean="0"/>
              <a:t>‹#›</a:t>
            </a:fld>
            <a:endParaRPr lang="zh-TW" altLang="en-US"/>
          </a:p>
        </p:txBody>
      </p:sp>
    </p:spTree>
    <p:extLst>
      <p:ext uri="{BB962C8B-B14F-4D97-AF65-F5344CB8AC3E}">
        <p14:creationId xmlns:p14="http://schemas.microsoft.com/office/powerpoint/2010/main" val="291649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C598D-1619-4898-9A28-9A04C986A4B0}" type="datetimeFigureOut">
              <a:rPr lang="zh-TW" altLang="en-US" smtClean="0"/>
              <a:t>2023/11/14</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503DB1-DE85-4159-9726-BF1CABB043BA}" type="slidenum">
              <a:rPr lang="zh-TW" altLang="en-US" smtClean="0"/>
              <a:t>‹#›</a:t>
            </a:fld>
            <a:endParaRPr lang="zh-TW" altLang="en-US"/>
          </a:p>
        </p:txBody>
      </p:sp>
    </p:spTree>
    <p:extLst>
      <p:ext uri="{BB962C8B-B14F-4D97-AF65-F5344CB8AC3E}">
        <p14:creationId xmlns:p14="http://schemas.microsoft.com/office/powerpoint/2010/main" val="293321793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4" r:id="rId3"/>
    <p:sldLayoutId id="2147483663" r:id="rId4"/>
    <p:sldLayoutId id="2147483661" r:id="rId5"/>
    <p:sldLayoutId id="2147483662"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hyperlink" Target="https://store.qnap.com.tw/sp-ear-qsw2for1-01.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www.qnap.com/service/product-warranty/zh-tw/"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15.xml"/><Relationship Id="rId16"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17.png"/><Relationship Id="rId12"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24.png"/><Relationship Id="rId5" Type="http://schemas.openxmlformats.org/officeDocument/2006/relationships/image" Target="../media/image34.png"/><Relationship Id="rId15" Type="http://schemas.openxmlformats.org/officeDocument/2006/relationships/image" Target="../media/image39.png"/><Relationship Id="rId10" Type="http://schemas.openxmlformats.org/officeDocument/2006/relationships/image" Target="../media/image23.svg"/><Relationship Id="rId4" Type="http://schemas.openxmlformats.org/officeDocument/2006/relationships/image" Target="../media/image33.png"/><Relationship Id="rId9" Type="http://schemas.openxmlformats.org/officeDocument/2006/relationships/image" Target="../media/image22.png"/><Relationship Id="rId1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43.svg"/><Relationship Id="rId11" Type="http://schemas.openxmlformats.org/officeDocument/2006/relationships/image" Target="../media/image36.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hyperlink" Target="https://www.qnap.com/zh-tw/product/?conditions=2-4" TargetMode="External"/><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sv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64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弧形 39"/>
          <p:cNvSpPr/>
          <p:nvPr/>
        </p:nvSpPr>
        <p:spPr>
          <a:xfrm>
            <a:off x="-1077985" y="2664089"/>
            <a:ext cx="6862194" cy="3765491"/>
          </a:xfrm>
          <a:prstGeom prst="arc">
            <a:avLst>
              <a:gd name="adj1" fmla="val 16256690"/>
              <a:gd name="adj2" fmla="val 5590563"/>
            </a:avLst>
          </a:prstGeom>
          <a:ln w="762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6" name="矩形 15"/>
          <p:cNvSpPr/>
          <p:nvPr/>
        </p:nvSpPr>
        <p:spPr>
          <a:xfrm>
            <a:off x="2088859" y="1583590"/>
            <a:ext cx="8084034" cy="646331"/>
          </a:xfrm>
          <a:prstGeom prst="rect">
            <a:avLst/>
          </a:prstGeom>
        </p:spPr>
        <p:txBody>
          <a:bodyPr wrap="square">
            <a:spAutoFit/>
          </a:bodyPr>
          <a:lstStyle/>
          <a:p>
            <a:pPr algn="ctr"/>
            <a:r>
              <a:rPr lang="en-US" altLang="zh-TW" b="1">
                <a:solidFill>
                  <a:schemeClr val="bg1"/>
                </a:solidFill>
                <a:latin typeface="+mn-ea"/>
              </a:rPr>
              <a:t>QSW-3216R-8S8T </a:t>
            </a:r>
            <a:r>
              <a:rPr lang="zh-TW" altLang="en-US" b="1">
                <a:solidFill>
                  <a:schemeClr val="bg1"/>
                </a:solidFill>
                <a:latin typeface="+mn-ea"/>
              </a:rPr>
              <a:t>支援流量控制功能，在全雙工模式下遵循流量控管協定 </a:t>
            </a:r>
            <a:r>
              <a:rPr lang="en-US" altLang="zh-TW" b="1">
                <a:solidFill>
                  <a:schemeClr val="bg1"/>
                </a:solidFill>
                <a:latin typeface="+mn-ea"/>
              </a:rPr>
              <a:t>(IEEE 802.3x</a:t>
            </a:r>
            <a:r>
              <a:rPr lang="zh-TW" altLang="en-US" b="1">
                <a:solidFill>
                  <a:schemeClr val="bg1"/>
                </a:solidFill>
                <a:latin typeface="+mn-ea"/>
              </a:rPr>
              <a:t> </a:t>
            </a:r>
            <a:r>
              <a:rPr lang="en-US" altLang="zh-TW" b="1">
                <a:solidFill>
                  <a:schemeClr val="bg1"/>
                </a:solidFill>
                <a:latin typeface="+mn-ea"/>
              </a:rPr>
              <a:t>Full-Duplex Flow Control)</a:t>
            </a:r>
            <a:r>
              <a:rPr lang="zh-TW" altLang="en-US" b="1">
                <a:solidFill>
                  <a:schemeClr val="bg1"/>
                </a:solidFill>
                <a:latin typeface="+mn-ea"/>
              </a:rPr>
              <a:t>，避免因頻寬不對等產生封包遺失。</a:t>
            </a:r>
          </a:p>
        </p:txBody>
      </p:sp>
      <p:pic>
        <p:nvPicPr>
          <p:cNvPr id="6" name="Picture 2" descr="QSW-3216R-8S8T | ハードウェア仕様 | QNA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59" t="31706" r="1999" b="31354"/>
          <a:stretch/>
        </p:blipFill>
        <p:spPr bwMode="auto">
          <a:xfrm>
            <a:off x="3800212" y="4011164"/>
            <a:ext cx="3967993" cy="94991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直線單箭頭接點 3"/>
          <p:cNvCxnSpPr/>
          <p:nvPr/>
        </p:nvCxnSpPr>
        <p:spPr>
          <a:xfrm>
            <a:off x="2088859" y="3011648"/>
            <a:ext cx="1711353" cy="999516"/>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a:endCxn id="6" idx="1"/>
          </p:cNvCxnSpPr>
          <p:nvPr/>
        </p:nvCxnSpPr>
        <p:spPr>
          <a:xfrm flipV="1">
            <a:off x="2088859" y="4486120"/>
            <a:ext cx="1711353" cy="6071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p:nvPr/>
        </p:nvCxnSpPr>
        <p:spPr>
          <a:xfrm flipV="1">
            <a:off x="2021747" y="4961075"/>
            <a:ext cx="1778465" cy="1102054"/>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8" name="文字方塊 27"/>
          <p:cNvSpPr txBox="1"/>
          <p:nvPr/>
        </p:nvSpPr>
        <p:spPr>
          <a:xfrm>
            <a:off x="2691789" y="2909110"/>
            <a:ext cx="898698" cy="523220"/>
          </a:xfrm>
          <a:prstGeom prst="rect">
            <a:avLst/>
          </a:prstGeom>
          <a:noFill/>
        </p:spPr>
        <p:txBody>
          <a:bodyPr wrap="square" rtlCol="0">
            <a:spAutoFit/>
          </a:bodyPr>
          <a:lstStyle/>
          <a:p>
            <a:pPr algn="ctr"/>
            <a:r>
              <a:rPr lang="en-US" altLang="zh-TW" sz="2800" b="1">
                <a:solidFill>
                  <a:schemeClr val="bg1"/>
                </a:solidFill>
              </a:rPr>
              <a:t>33%</a:t>
            </a:r>
          </a:p>
        </p:txBody>
      </p:sp>
      <p:sp>
        <p:nvSpPr>
          <p:cNvPr id="29" name="文字方塊 28"/>
          <p:cNvSpPr txBox="1"/>
          <p:nvPr/>
        </p:nvSpPr>
        <p:spPr>
          <a:xfrm>
            <a:off x="2691789" y="3974259"/>
            <a:ext cx="898698" cy="523220"/>
          </a:xfrm>
          <a:prstGeom prst="rect">
            <a:avLst/>
          </a:prstGeom>
          <a:noFill/>
        </p:spPr>
        <p:txBody>
          <a:bodyPr wrap="square" rtlCol="0">
            <a:spAutoFit/>
          </a:bodyPr>
          <a:lstStyle/>
          <a:p>
            <a:pPr algn="ctr"/>
            <a:r>
              <a:rPr lang="en-US" altLang="zh-TW" sz="2800" b="1">
                <a:solidFill>
                  <a:schemeClr val="bg1"/>
                </a:solidFill>
              </a:rPr>
              <a:t>33%</a:t>
            </a:r>
          </a:p>
        </p:txBody>
      </p:sp>
      <p:sp>
        <p:nvSpPr>
          <p:cNvPr id="30" name="文字方塊 29"/>
          <p:cNvSpPr txBox="1"/>
          <p:nvPr/>
        </p:nvSpPr>
        <p:spPr>
          <a:xfrm>
            <a:off x="2691789" y="5496746"/>
            <a:ext cx="898698" cy="523220"/>
          </a:xfrm>
          <a:prstGeom prst="rect">
            <a:avLst/>
          </a:prstGeom>
          <a:noFill/>
        </p:spPr>
        <p:txBody>
          <a:bodyPr wrap="square" rtlCol="0">
            <a:spAutoFit/>
          </a:bodyPr>
          <a:lstStyle/>
          <a:p>
            <a:pPr algn="ctr"/>
            <a:r>
              <a:rPr lang="en-US" altLang="zh-TW" sz="2800" b="1">
                <a:solidFill>
                  <a:schemeClr val="bg1"/>
                </a:solidFill>
              </a:rPr>
              <a:t>33%</a:t>
            </a:r>
          </a:p>
        </p:txBody>
      </p:sp>
      <p:sp>
        <p:nvSpPr>
          <p:cNvPr id="41" name="文字方塊 40"/>
          <p:cNvSpPr txBox="1"/>
          <p:nvPr/>
        </p:nvSpPr>
        <p:spPr>
          <a:xfrm>
            <a:off x="4688231" y="2556988"/>
            <a:ext cx="5270778" cy="584775"/>
          </a:xfrm>
          <a:prstGeom prst="rect">
            <a:avLst/>
          </a:prstGeom>
          <a:noFill/>
        </p:spPr>
        <p:txBody>
          <a:bodyPr wrap="square" rtlCol="0">
            <a:spAutoFit/>
          </a:bodyPr>
          <a:lstStyle/>
          <a:p>
            <a:r>
              <a:rPr lang="zh-TW" altLang="en-US" sz="3200" b="1">
                <a:solidFill>
                  <a:schemeClr val="accent4"/>
                </a:solidFill>
              </a:rPr>
              <a:t>流量控制管理所有設備流量</a:t>
            </a:r>
            <a:endParaRPr lang="en-US" altLang="zh-TW" sz="3200" b="1">
              <a:solidFill>
                <a:schemeClr val="accent4"/>
              </a:solidFill>
            </a:endParaRPr>
          </a:p>
        </p:txBody>
      </p:sp>
      <p:sp>
        <p:nvSpPr>
          <p:cNvPr id="2" name="標題 1">
            <a:extLst>
              <a:ext uri="{FF2B5EF4-FFF2-40B4-BE49-F238E27FC236}">
                <a16:creationId xmlns:a16="http://schemas.microsoft.com/office/drawing/2014/main" id="{FA50E715-74BB-8F98-AF26-099F8CD02912}"/>
              </a:ext>
            </a:extLst>
          </p:cNvPr>
          <p:cNvSpPr>
            <a:spLocks noGrp="1"/>
          </p:cNvSpPr>
          <p:nvPr>
            <p:ph type="title"/>
          </p:nvPr>
        </p:nvSpPr>
        <p:spPr/>
        <p:txBody>
          <a:bodyPr/>
          <a:lstStyle/>
          <a:p>
            <a:r>
              <a:rPr lang="zh-TW" altLang="en-US"/>
              <a:t>支援全雙工流量控制</a:t>
            </a:r>
          </a:p>
        </p:txBody>
      </p:sp>
      <p:pic>
        <p:nvPicPr>
          <p:cNvPr id="3" name="圖片 2" descr="一張含有 文字, 硬紙盒, 紫色, 箱子 的圖片&#10;&#10;自動產生的描述">
            <a:extLst>
              <a:ext uri="{FF2B5EF4-FFF2-40B4-BE49-F238E27FC236}">
                <a16:creationId xmlns:a16="http://schemas.microsoft.com/office/drawing/2014/main" id="{BC4E176B-BFA3-2855-5CBF-2755F0367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635" y="1752247"/>
            <a:ext cx="1073955" cy="1581559"/>
          </a:xfrm>
          <a:prstGeom prst="rect">
            <a:avLst/>
          </a:prstGeom>
        </p:spPr>
      </p:pic>
      <p:pic>
        <p:nvPicPr>
          <p:cNvPr id="7" name="圖片 6" descr="一張含有 文字, 硬紙盒, 紫色, 箱子 的圖片&#10;&#10;自動產生的描述">
            <a:extLst>
              <a:ext uri="{FF2B5EF4-FFF2-40B4-BE49-F238E27FC236}">
                <a16:creationId xmlns:a16="http://schemas.microsoft.com/office/drawing/2014/main" id="{224AC29A-1CC1-6952-F422-41DBA4A0CE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635" y="3423028"/>
            <a:ext cx="1073955" cy="1581559"/>
          </a:xfrm>
          <a:prstGeom prst="rect">
            <a:avLst/>
          </a:prstGeom>
        </p:spPr>
      </p:pic>
      <p:pic>
        <p:nvPicPr>
          <p:cNvPr id="8" name="圖片 7" descr="一張含有 文字, 硬紙盒, 紫色, 箱子 的圖片&#10;&#10;自動產生的描述">
            <a:extLst>
              <a:ext uri="{FF2B5EF4-FFF2-40B4-BE49-F238E27FC236}">
                <a16:creationId xmlns:a16="http://schemas.microsoft.com/office/drawing/2014/main" id="{F8447F62-5D8F-6339-0F0B-83683CAF85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635" y="5093810"/>
            <a:ext cx="1073955" cy="1581559"/>
          </a:xfrm>
          <a:prstGeom prst="rect">
            <a:avLst/>
          </a:prstGeom>
        </p:spPr>
      </p:pic>
      <p:pic>
        <p:nvPicPr>
          <p:cNvPr id="12" name="圖片 11" descr="一張含有 文字, 硬紙盒, 紫色, 箱子 的圖片&#10;&#10;自動產生的描述">
            <a:extLst>
              <a:ext uri="{FF2B5EF4-FFF2-40B4-BE49-F238E27FC236}">
                <a16:creationId xmlns:a16="http://schemas.microsoft.com/office/drawing/2014/main" id="{1ADE0BAA-D0DB-D09B-F467-7992C15A56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2201" y="3180846"/>
            <a:ext cx="1610353" cy="2371485"/>
          </a:xfrm>
          <a:prstGeom prst="rect">
            <a:avLst/>
          </a:prstGeom>
        </p:spPr>
      </p:pic>
      <p:grpSp>
        <p:nvGrpSpPr>
          <p:cNvPr id="18" name="群組 17">
            <a:extLst>
              <a:ext uri="{FF2B5EF4-FFF2-40B4-BE49-F238E27FC236}">
                <a16:creationId xmlns:a16="http://schemas.microsoft.com/office/drawing/2014/main" id="{3C3FF9BC-0C67-F819-8B0C-14D5BFAF593A}"/>
              </a:ext>
            </a:extLst>
          </p:cNvPr>
          <p:cNvGrpSpPr/>
          <p:nvPr/>
        </p:nvGrpSpPr>
        <p:grpSpPr>
          <a:xfrm>
            <a:off x="7977930" y="4011164"/>
            <a:ext cx="1673601" cy="799828"/>
            <a:chOff x="7452568" y="5870657"/>
            <a:chExt cx="1624413" cy="655191"/>
          </a:xfrm>
        </p:grpSpPr>
        <p:sp>
          <p:nvSpPr>
            <p:cNvPr id="14" name="向右箭號 17">
              <a:extLst>
                <a:ext uri="{FF2B5EF4-FFF2-40B4-BE49-F238E27FC236}">
                  <a16:creationId xmlns:a16="http://schemas.microsoft.com/office/drawing/2014/main" id="{F407D48C-B5E3-BF29-BB03-7C02F7F541E8}"/>
                </a:ext>
              </a:extLst>
            </p:cNvPr>
            <p:cNvSpPr/>
            <p:nvPr/>
          </p:nvSpPr>
          <p:spPr>
            <a:xfrm>
              <a:off x="7452568" y="5870657"/>
              <a:ext cx="1624413" cy="655191"/>
            </a:xfrm>
            <a:prstGeom prst="rightArrow">
              <a:avLst>
                <a:gd name="adj1" fmla="val 50000"/>
                <a:gd name="adj2" fmla="val 56883"/>
              </a:avLst>
            </a:prstGeom>
            <a:gradFill flip="none" rotWithShape="1">
              <a:gsLst>
                <a:gs pos="0">
                  <a:srgbClr val="06FAF3"/>
                </a:gs>
                <a:gs pos="48000">
                  <a:srgbClr val="7BA1E6"/>
                </a:gs>
                <a:gs pos="100000">
                  <a:srgbClr val="DE56D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b="1">
                <a:solidFill>
                  <a:schemeClr val="bg1"/>
                </a:solidFill>
              </a:endParaRPr>
            </a:p>
          </p:txBody>
        </p:sp>
        <p:sp>
          <p:nvSpPr>
            <p:cNvPr id="15" name="文字方塊 14">
              <a:extLst>
                <a:ext uri="{FF2B5EF4-FFF2-40B4-BE49-F238E27FC236}">
                  <a16:creationId xmlns:a16="http://schemas.microsoft.com/office/drawing/2014/main" id="{C2B105CF-8CDA-BC04-A4A4-FD5BCF1D93AC}"/>
                </a:ext>
              </a:extLst>
            </p:cNvPr>
            <p:cNvSpPr txBox="1"/>
            <p:nvPr/>
          </p:nvSpPr>
          <p:spPr>
            <a:xfrm>
              <a:off x="7592480" y="6017852"/>
              <a:ext cx="1074458" cy="378180"/>
            </a:xfrm>
            <a:prstGeom prst="rect">
              <a:avLst/>
            </a:prstGeom>
            <a:noFill/>
          </p:spPr>
          <p:txBody>
            <a:bodyPr wrap="square" rtlCol="0">
              <a:spAutoFit/>
            </a:bodyPr>
            <a:lstStyle/>
            <a:p>
              <a:pPr algn="ctr"/>
              <a:r>
                <a:rPr lang="en-US" altLang="zh-TW" sz="2400" b="1"/>
                <a:t>100%</a:t>
              </a:r>
            </a:p>
          </p:txBody>
        </p:sp>
      </p:grpSp>
    </p:spTree>
    <p:extLst>
      <p:ext uri="{BB962C8B-B14F-4D97-AF65-F5344CB8AC3E}">
        <p14:creationId xmlns:p14="http://schemas.microsoft.com/office/powerpoint/2010/main" val="1875433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7FD9825B-740A-0BA9-CDDC-C4AA3FC4F832}"/>
              </a:ext>
            </a:extLst>
          </p:cNvPr>
          <p:cNvSpPr/>
          <p:nvPr/>
        </p:nvSpPr>
        <p:spPr>
          <a:xfrm>
            <a:off x="0" y="0"/>
            <a:ext cx="7543800" cy="679809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dirty="0"/>
          </a:p>
        </p:txBody>
      </p:sp>
      <p:pic>
        <p:nvPicPr>
          <p:cNvPr id="4098" name="Picture 2" descr="在側邊欄中搜尋"/>
          <p:cNvPicPr>
            <a:picLocks noChangeAspect="1" noChangeArrowheads="1"/>
          </p:cNvPicPr>
          <p:nvPr/>
        </p:nvPicPr>
        <p:blipFill rotWithShape="1">
          <a:blip r:embed="rId3">
            <a:extLst>
              <a:ext uri="{28A0092B-C50C-407E-A947-70E740481C1C}">
                <a14:useLocalDpi xmlns:a14="http://schemas.microsoft.com/office/drawing/2010/main" val="0"/>
              </a:ext>
            </a:extLst>
          </a:blip>
          <a:srcRect l="-3491" r="6319" b="31331"/>
          <a:stretch/>
        </p:blipFill>
        <p:spPr bwMode="auto">
          <a:xfrm>
            <a:off x="2515099" y="-1"/>
            <a:ext cx="10308613" cy="6858001"/>
          </a:xfrm>
          <a:prstGeom prst="rect">
            <a:avLst/>
          </a:prstGeom>
          <a:noFill/>
          <a:extLst>
            <a:ext uri="{909E8E84-426E-40DD-AFC4-6F175D3DCCD1}">
              <a14:hiddenFill xmlns:a14="http://schemas.microsoft.com/office/drawing/2010/main">
                <a:solidFill>
                  <a:srgbClr val="FFFFFF"/>
                </a:solidFill>
              </a14:hiddenFill>
            </a:ext>
          </a:extLst>
        </p:spPr>
      </p:pic>
      <p:sp>
        <p:nvSpPr>
          <p:cNvPr id="19" name="文字方塊 18"/>
          <p:cNvSpPr txBox="1"/>
          <p:nvPr/>
        </p:nvSpPr>
        <p:spPr>
          <a:xfrm>
            <a:off x="827098" y="2469682"/>
            <a:ext cx="6052416" cy="923330"/>
          </a:xfrm>
          <a:prstGeom prst="rect">
            <a:avLst/>
          </a:prstGeom>
          <a:noFill/>
        </p:spPr>
        <p:txBody>
          <a:bodyPr wrap="square" rtlCol="0">
            <a:spAutoFit/>
          </a:bodyPr>
          <a:lstStyle/>
          <a:p>
            <a:r>
              <a:rPr lang="en-US" altLang="zh-TW">
                <a:solidFill>
                  <a:schemeClr val="bg1"/>
                </a:solidFill>
              </a:rPr>
              <a:t>QSW-3216R-8S8T</a:t>
            </a:r>
            <a:r>
              <a:rPr lang="zh-TW" altLang="en-US">
                <a:solidFill>
                  <a:schemeClr val="bg1"/>
                </a:solidFill>
              </a:rPr>
              <a:t> 採用半機架寬度設計，企業可隨需求在 </a:t>
            </a:r>
            <a:r>
              <a:rPr lang="en-US" altLang="zh-TW">
                <a:solidFill>
                  <a:schemeClr val="bg1"/>
                </a:solidFill>
              </a:rPr>
              <a:t>1U </a:t>
            </a:r>
            <a:r>
              <a:rPr lang="zh-TW" altLang="en-US">
                <a:solidFill>
                  <a:schemeClr val="bg1"/>
                </a:solidFill>
              </a:rPr>
              <a:t>的空間容納兩台半寬交換器，不僅為您節省空間，還能有效避免線纜和電源線的擁擠，讓 </a:t>
            </a:r>
            <a:r>
              <a:rPr lang="en-US" altLang="zh-TW">
                <a:solidFill>
                  <a:schemeClr val="bg1"/>
                </a:solidFill>
              </a:rPr>
              <a:t>IT </a:t>
            </a:r>
            <a:r>
              <a:rPr lang="zh-TW" altLang="en-US">
                <a:solidFill>
                  <a:schemeClr val="bg1"/>
                </a:solidFill>
              </a:rPr>
              <a:t>人員管理更方便。</a:t>
            </a:r>
            <a:endParaRPr lang="en-US" altLang="zh-TW">
              <a:solidFill>
                <a:schemeClr val="bg1"/>
              </a:solidFill>
            </a:endParaRPr>
          </a:p>
        </p:txBody>
      </p:sp>
      <p:sp>
        <p:nvSpPr>
          <p:cNvPr id="20" name="文字方塊 19"/>
          <p:cNvSpPr txBox="1"/>
          <p:nvPr/>
        </p:nvSpPr>
        <p:spPr>
          <a:xfrm>
            <a:off x="827097" y="3668445"/>
            <a:ext cx="6539846" cy="338554"/>
          </a:xfrm>
          <a:prstGeom prst="rect">
            <a:avLst/>
          </a:prstGeom>
          <a:noFill/>
        </p:spPr>
        <p:txBody>
          <a:bodyPr wrap="square" lIns="91440" tIns="45720" rIns="91440" bIns="45720" rtlCol="0" anchor="t">
            <a:spAutoFit/>
          </a:bodyPr>
          <a:lstStyle/>
          <a:p>
            <a:r>
              <a:rPr lang="zh-TW" altLang="en-US" sz="1200" b="1">
                <a:solidFill>
                  <a:schemeClr val="bg1"/>
                </a:solidFill>
              </a:rPr>
              <a:t>註：如需組裝兩台半機櫃交換器，需先購買專屬機架套件</a:t>
            </a:r>
            <a:r>
              <a:rPr lang="zh-TW" altLang="en-US" sz="1200">
                <a:solidFill>
                  <a:schemeClr val="bg1"/>
                </a:solidFill>
              </a:rPr>
              <a:t> </a:t>
            </a:r>
            <a:r>
              <a:rPr lang="en-US" altLang="zh-TW" sz="1600">
                <a:solidFill>
                  <a:schemeClr val="bg1"/>
                </a:solidFill>
                <a:hlinkClick r:id="rId4">
                  <a:extLst>
                    <a:ext uri="{A12FA001-AC4F-418D-AE19-62706E023703}">
                      <ahyp:hlinkClr xmlns:ahyp="http://schemas.microsoft.com/office/drawing/2018/hyperlinkcolor" val="tx"/>
                    </a:ext>
                  </a:extLst>
                </a:hlinkClick>
              </a:rPr>
              <a:t>SP-EAR-QSW2FOR1-01</a:t>
            </a:r>
            <a:r>
              <a:rPr lang="zh-TW" altLang="en-US" sz="1200">
                <a:solidFill>
                  <a:schemeClr val="bg1"/>
                </a:solidFill>
              </a:rPr>
              <a:t>。</a:t>
            </a:r>
            <a:endParaRPr lang="en-US" altLang="zh-TW" sz="1200" b="1">
              <a:solidFill>
                <a:schemeClr val="bg1"/>
              </a:solidFill>
              <a:cs typeface="Arial"/>
            </a:endParaRPr>
          </a:p>
        </p:txBody>
      </p:sp>
      <p:sp>
        <p:nvSpPr>
          <p:cNvPr id="2" name="標題 1">
            <a:extLst>
              <a:ext uri="{FF2B5EF4-FFF2-40B4-BE49-F238E27FC236}">
                <a16:creationId xmlns:a16="http://schemas.microsoft.com/office/drawing/2014/main" id="{2D5B9E79-60D4-CCB7-D864-53F37EF6B95E}"/>
              </a:ext>
            </a:extLst>
          </p:cNvPr>
          <p:cNvSpPr>
            <a:spLocks noGrp="1"/>
          </p:cNvSpPr>
          <p:nvPr>
            <p:ph type="title"/>
          </p:nvPr>
        </p:nvSpPr>
        <p:spPr>
          <a:xfrm>
            <a:off x="827097" y="648453"/>
            <a:ext cx="5889606" cy="1325563"/>
          </a:xfrm>
        </p:spPr>
        <p:txBody>
          <a:bodyPr/>
          <a:lstStyle/>
          <a:p>
            <a:r>
              <a:rPr lang="zh-TW" altLang="en-US" b="1"/>
              <a:t>半機櫃寬，精省空間，</a:t>
            </a:r>
            <a:br>
              <a:rPr lang="en-US" altLang="zh-TW" b="1"/>
            </a:br>
            <a:r>
              <a:rPr lang="en-US" altLang="zh-TW" b="1"/>
              <a:t>2 For 1U </a:t>
            </a:r>
            <a:r>
              <a:rPr lang="zh-TW" altLang="en-US" b="1"/>
              <a:t>剛剛好</a:t>
            </a:r>
          </a:p>
        </p:txBody>
      </p:sp>
      <p:sp>
        <p:nvSpPr>
          <p:cNvPr id="4" name="矩形 3">
            <a:extLst>
              <a:ext uri="{FF2B5EF4-FFF2-40B4-BE49-F238E27FC236}">
                <a16:creationId xmlns:a16="http://schemas.microsoft.com/office/drawing/2014/main" id="{4CB320B8-72B2-22C7-08FF-08FEA7852CCA}"/>
              </a:ext>
            </a:extLst>
          </p:cNvPr>
          <p:cNvSpPr/>
          <p:nvPr/>
        </p:nvSpPr>
        <p:spPr>
          <a:xfrm>
            <a:off x="827097" y="2139407"/>
            <a:ext cx="6052416" cy="45719"/>
          </a:xfrm>
          <a:prstGeom prst="rect">
            <a:avLst/>
          </a:prstGeom>
          <a:gradFill flip="none" rotWithShape="1">
            <a:gsLst>
              <a:gs pos="0">
                <a:schemeClr val="bg1">
                  <a:alpha val="0"/>
                </a:schemeClr>
              </a:gs>
              <a:gs pos="75000">
                <a:srgbClr val="9ACCF6"/>
              </a:gs>
              <a:gs pos="25000">
                <a:srgbClr val="90C7F5"/>
              </a:gs>
              <a:gs pos="50000">
                <a:srgbClr val="379AED"/>
              </a:gs>
              <a:gs pos="100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descr="在側邊欄中搜尋">
            <a:extLst>
              <a:ext uri="{FF2B5EF4-FFF2-40B4-BE49-F238E27FC236}">
                <a16:creationId xmlns:a16="http://schemas.microsoft.com/office/drawing/2014/main" id="{290E25FD-882E-3838-4789-3F2D199626F4}"/>
              </a:ext>
            </a:extLst>
          </p:cNvPr>
          <p:cNvPicPr>
            <a:picLocks noChangeAspect="1"/>
          </p:cNvPicPr>
          <p:nvPr/>
        </p:nvPicPr>
        <p:blipFill>
          <a:blip r:embed="rId5"/>
          <a:stretch>
            <a:fillRect/>
          </a:stretch>
        </p:blipFill>
        <p:spPr>
          <a:xfrm>
            <a:off x="567801" y="4382362"/>
            <a:ext cx="2743200" cy="1714500"/>
          </a:xfrm>
          <a:prstGeom prst="rect">
            <a:avLst/>
          </a:prstGeom>
        </p:spPr>
      </p:pic>
      <p:sp>
        <p:nvSpPr>
          <p:cNvPr id="7" name="文字方塊 6">
            <a:extLst>
              <a:ext uri="{FF2B5EF4-FFF2-40B4-BE49-F238E27FC236}">
                <a16:creationId xmlns:a16="http://schemas.microsoft.com/office/drawing/2014/main" id="{335BA2DE-7ED9-6BD2-CA82-C824608697F0}"/>
              </a:ext>
            </a:extLst>
          </p:cNvPr>
          <p:cNvSpPr txBox="1"/>
          <p:nvPr/>
        </p:nvSpPr>
        <p:spPr>
          <a:xfrm>
            <a:off x="633877" y="599892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b="1" dirty="0">
                <a:solidFill>
                  <a:schemeClr val="bg1"/>
                </a:solidFill>
              </a:rPr>
              <a:t>SP-EAR-QSW2FOR1-01</a:t>
            </a:r>
            <a:endParaRPr lang="en-US" altLang="zh-TW" b="1" dirty="0">
              <a:solidFill>
                <a:schemeClr val="bg1"/>
              </a:solidFill>
              <a:cs typeface="Arial"/>
            </a:endParaRPr>
          </a:p>
        </p:txBody>
      </p:sp>
      <p:sp>
        <p:nvSpPr>
          <p:cNvPr id="9" name="矩形: 圓角化同側角落 8">
            <a:extLst>
              <a:ext uri="{FF2B5EF4-FFF2-40B4-BE49-F238E27FC236}">
                <a16:creationId xmlns:a16="http://schemas.microsoft.com/office/drawing/2014/main" id="{DAC09D24-2B29-9B0F-0DEB-CA4164B5E520}"/>
              </a:ext>
            </a:extLst>
          </p:cNvPr>
          <p:cNvSpPr/>
          <p:nvPr/>
        </p:nvSpPr>
        <p:spPr>
          <a:xfrm>
            <a:off x="1097765" y="4309372"/>
            <a:ext cx="1683272" cy="1714500"/>
          </a:xfrm>
          <a:prstGeom prst="round2SameRect">
            <a:avLst>
              <a:gd name="adj1" fmla="val 8590"/>
              <a:gd name="adj2" fmla="val 0"/>
            </a:avLst>
          </a:prstGeom>
          <a:noFill/>
          <a:ln w="19050">
            <a:gradFill flip="none" rotWithShape="1">
              <a:gsLst>
                <a:gs pos="0">
                  <a:srgbClr val="06FAF3">
                    <a:alpha val="0"/>
                  </a:srgbClr>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Tree>
    <p:extLst>
      <p:ext uri="{BB962C8B-B14F-4D97-AF65-F5344CB8AC3E}">
        <p14:creationId xmlns:p14="http://schemas.microsoft.com/office/powerpoint/2010/main" val="2734135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2643889399"/>
              </p:ext>
            </p:extLst>
          </p:nvPr>
        </p:nvGraphicFramePr>
        <p:xfrm>
          <a:off x="1379807" y="1700972"/>
          <a:ext cx="9432384" cy="2529840"/>
        </p:xfrm>
        <a:graphic>
          <a:graphicData uri="http://schemas.openxmlformats.org/drawingml/2006/table">
            <a:tbl>
              <a:tblPr firstRow="1" bandRow="1">
                <a:tableStyleId>{073A0DAA-6AF3-43AB-8588-CEC1D06C72B9}</a:tableStyleId>
              </a:tblPr>
              <a:tblGrid>
                <a:gridCol w="3864206">
                  <a:extLst>
                    <a:ext uri="{9D8B030D-6E8A-4147-A177-3AD203B41FA5}">
                      <a16:colId xmlns:a16="http://schemas.microsoft.com/office/drawing/2014/main" val="1812235354"/>
                    </a:ext>
                  </a:extLst>
                </a:gridCol>
                <a:gridCol w="5568178">
                  <a:extLst>
                    <a:ext uri="{9D8B030D-6E8A-4147-A177-3AD203B41FA5}">
                      <a16:colId xmlns:a16="http://schemas.microsoft.com/office/drawing/2014/main" val="3764017456"/>
                    </a:ext>
                  </a:extLst>
                </a:gridCol>
              </a:tblGrid>
              <a:tr h="367497">
                <a:tc>
                  <a:txBody>
                    <a:bodyPr/>
                    <a:lstStyle/>
                    <a:p>
                      <a:pPr algn="ctr"/>
                      <a:endParaRPr lang="zh-TW" altLang="en-US" sz="1400"/>
                    </a:p>
                  </a:txBody>
                  <a:tcPr/>
                </a:tc>
                <a:tc>
                  <a:txBody>
                    <a:bodyPr/>
                    <a:lstStyle/>
                    <a:p>
                      <a:pPr algn="ctr"/>
                      <a:r>
                        <a:rPr lang="en-US" altLang="zh-TW" sz="2000" b="1"/>
                        <a:t>QSW-3216R-8S8T</a:t>
                      </a:r>
                      <a:endParaRPr lang="zh-TW" altLang="en-US" sz="2000"/>
                    </a:p>
                  </a:txBody>
                  <a:tcPr/>
                </a:tc>
                <a:extLst>
                  <a:ext uri="{0D108BD9-81ED-4DB2-BD59-A6C34878D82A}">
                    <a16:rowId xmlns:a16="http://schemas.microsoft.com/office/drawing/2014/main" val="663796185"/>
                  </a:ext>
                </a:extLst>
              </a:tr>
              <a:tr h="282690">
                <a:tc>
                  <a:txBody>
                    <a:bodyPr/>
                    <a:lstStyle/>
                    <a:p>
                      <a:pPr algn="ctr"/>
                      <a:r>
                        <a:rPr lang="en-US" altLang="zh-TW" sz="1400" b="1"/>
                        <a:t>10GbE SFP+</a:t>
                      </a:r>
                      <a:endParaRPr lang="zh-TW" altLang="en-US" sz="1400" b="1"/>
                    </a:p>
                  </a:txBody>
                  <a:tcPr/>
                </a:tc>
                <a:tc>
                  <a:txBody>
                    <a:bodyPr/>
                    <a:lstStyle/>
                    <a:p>
                      <a:pPr algn="ctr"/>
                      <a:r>
                        <a:rPr lang="en-US" altLang="zh-TW" sz="1400"/>
                        <a:t>8 埠</a:t>
                      </a:r>
                      <a:endParaRPr lang="zh-TW" altLang="en-US" sz="1400"/>
                    </a:p>
                  </a:txBody>
                  <a:tcPr/>
                </a:tc>
                <a:extLst>
                  <a:ext uri="{0D108BD9-81ED-4DB2-BD59-A6C34878D82A}">
                    <a16:rowId xmlns:a16="http://schemas.microsoft.com/office/drawing/2014/main" val="2753954948"/>
                  </a:ext>
                </a:extLst>
              </a:tr>
              <a:tr h="282690">
                <a:tc>
                  <a:txBody>
                    <a:bodyPr/>
                    <a:lstStyle/>
                    <a:p>
                      <a:pPr algn="ctr"/>
                      <a:r>
                        <a:rPr lang="en-US" altLang="zh-TW" sz="1400" b="1"/>
                        <a:t>10GbE BASE-T RJ45</a:t>
                      </a:r>
                      <a:endParaRPr lang="zh-TW" altLang="en-US" sz="1400" b="1"/>
                    </a:p>
                  </a:txBody>
                  <a:tcPr/>
                </a:tc>
                <a:tc>
                  <a:txBody>
                    <a:bodyPr/>
                    <a:lstStyle/>
                    <a:p>
                      <a:pPr algn="ctr"/>
                      <a:r>
                        <a:rPr lang="en-US" altLang="zh-TW" sz="1400"/>
                        <a:t>8 埠</a:t>
                      </a:r>
                      <a:endParaRPr lang="zh-TW" altLang="en-US" sz="1400"/>
                    </a:p>
                  </a:txBody>
                  <a:tcPr/>
                </a:tc>
                <a:extLst>
                  <a:ext uri="{0D108BD9-81ED-4DB2-BD59-A6C34878D82A}">
                    <a16:rowId xmlns:a16="http://schemas.microsoft.com/office/drawing/2014/main" val="2930975058"/>
                  </a:ext>
                </a:extLst>
              </a:tr>
              <a:tr h="282690">
                <a:tc>
                  <a:txBody>
                    <a:bodyPr/>
                    <a:lstStyle/>
                    <a:p>
                      <a:pPr algn="ctr"/>
                      <a:r>
                        <a:rPr lang="zh-TW" altLang="en-US" sz="1400" b="1"/>
                        <a:t>交換器頻寬</a:t>
                      </a:r>
                    </a:p>
                  </a:txBody>
                  <a:tcPr/>
                </a:tc>
                <a:tc>
                  <a:txBody>
                    <a:bodyPr/>
                    <a:lstStyle/>
                    <a:p>
                      <a:pPr algn="ctr"/>
                      <a:r>
                        <a:rPr lang="en-US" altLang="zh-TW" sz="1400"/>
                        <a:t>320Gbps</a:t>
                      </a:r>
                      <a:endParaRPr lang="zh-TW" altLang="en-US" sz="1400"/>
                    </a:p>
                  </a:txBody>
                  <a:tcPr/>
                </a:tc>
                <a:extLst>
                  <a:ext uri="{0D108BD9-81ED-4DB2-BD59-A6C34878D82A}">
                    <a16:rowId xmlns:a16="http://schemas.microsoft.com/office/drawing/2014/main" val="2440298596"/>
                  </a:ext>
                </a:extLst>
              </a:tr>
              <a:tr h="282690">
                <a:tc>
                  <a:txBody>
                    <a:bodyPr/>
                    <a:lstStyle/>
                    <a:p>
                      <a:pPr algn="ctr"/>
                      <a:r>
                        <a:rPr lang="zh-TW" altLang="en-US" sz="1400" b="1"/>
                        <a:t>支援 </a:t>
                      </a:r>
                      <a:r>
                        <a:rPr lang="en-US" altLang="zh-TW" sz="1400" b="1"/>
                        <a:t>Jumbo Frame</a:t>
                      </a:r>
                      <a:endParaRPr lang="zh-TW" altLang="en-US" sz="1400" b="1"/>
                    </a:p>
                  </a:txBody>
                  <a:tcPr/>
                </a:tc>
                <a:tc>
                  <a:txBody>
                    <a:bodyPr/>
                    <a:lstStyle/>
                    <a:p>
                      <a:pPr algn="ctr"/>
                      <a:r>
                        <a:rPr lang="zh-TW" altLang="en-US" sz="1400"/>
                        <a:t>高達 </a:t>
                      </a:r>
                      <a:r>
                        <a:rPr lang="en-US" altLang="zh-TW" sz="1400"/>
                        <a:t>9K 封包尺寸</a:t>
                      </a:r>
                      <a:endParaRPr lang="en-US" altLang="zh-TW" sz="1400" err="1"/>
                    </a:p>
                  </a:txBody>
                  <a:tcPr/>
                </a:tc>
                <a:extLst>
                  <a:ext uri="{0D108BD9-81ED-4DB2-BD59-A6C34878D82A}">
                    <a16:rowId xmlns:a16="http://schemas.microsoft.com/office/drawing/2014/main" val="4172578292"/>
                  </a:ext>
                </a:extLst>
              </a:tr>
              <a:tr h="282690">
                <a:tc>
                  <a:txBody>
                    <a:bodyPr/>
                    <a:lstStyle/>
                    <a:p>
                      <a:pPr algn="ctr"/>
                      <a:r>
                        <a:rPr lang="zh-TW" altLang="en-US" sz="1400" b="1"/>
                        <a:t>支援 </a:t>
                      </a:r>
                      <a:r>
                        <a:rPr lang="en-US" altLang="zh-TW" sz="1400" b="1"/>
                        <a:t>MAC </a:t>
                      </a:r>
                      <a:r>
                        <a:rPr lang="zh-TW" altLang="en-US" sz="1400" b="1"/>
                        <a:t>位址表</a:t>
                      </a:r>
                    </a:p>
                  </a:txBody>
                  <a:tcPr/>
                </a:tc>
                <a:tc>
                  <a:txBody>
                    <a:bodyPr/>
                    <a:lstStyle/>
                    <a:p>
                      <a:pPr algn="ctr"/>
                      <a:r>
                        <a:rPr lang="zh-TW" altLang="en-US" sz="1400"/>
                        <a:t>高達 </a:t>
                      </a:r>
                      <a:r>
                        <a:rPr lang="en-US" altLang="zh-TW" sz="1400"/>
                        <a:t>16K</a:t>
                      </a:r>
                      <a:endParaRPr lang="zh-TW" altLang="en-US" sz="1400"/>
                    </a:p>
                  </a:txBody>
                  <a:tcPr/>
                </a:tc>
                <a:extLst>
                  <a:ext uri="{0D108BD9-81ED-4DB2-BD59-A6C34878D82A}">
                    <a16:rowId xmlns:a16="http://schemas.microsoft.com/office/drawing/2014/main" val="2837020878"/>
                  </a:ext>
                </a:extLst>
              </a:tr>
              <a:tr h="282690">
                <a:tc>
                  <a:txBody>
                    <a:bodyPr/>
                    <a:lstStyle/>
                    <a:p>
                      <a:pPr algn="ctr"/>
                      <a:r>
                        <a:rPr lang="zh-TW" altLang="en-US" sz="1400" b="1"/>
                        <a:t>外型</a:t>
                      </a:r>
                    </a:p>
                  </a:txBody>
                  <a:tcPr/>
                </a:tc>
                <a:tc>
                  <a:txBody>
                    <a:bodyPr/>
                    <a:lstStyle/>
                    <a:p>
                      <a:pPr lvl="0" algn="ctr">
                        <a:buNone/>
                      </a:pPr>
                      <a:r>
                        <a:rPr lang="en-US" altLang="zh-TW" sz="1400"/>
                        <a:t>半機架寬</a:t>
                      </a:r>
                      <a:endParaRPr lang="en-US" altLang="zh-TW" sz="1400" err="1"/>
                    </a:p>
                  </a:txBody>
                  <a:tcPr/>
                </a:tc>
                <a:extLst>
                  <a:ext uri="{0D108BD9-81ED-4DB2-BD59-A6C34878D82A}">
                    <a16:rowId xmlns:a16="http://schemas.microsoft.com/office/drawing/2014/main" val="3887108912"/>
                  </a:ext>
                </a:extLst>
              </a:tr>
              <a:tr h="282689">
                <a:tc>
                  <a:txBody>
                    <a:bodyPr/>
                    <a:lstStyle/>
                    <a:p>
                      <a:pPr lvl="0" algn="ctr">
                        <a:buNone/>
                      </a:pPr>
                      <a:r>
                        <a:rPr lang="zh-TW" altLang="en-US" sz="1400" b="1"/>
                        <a:t>操作溫度</a:t>
                      </a:r>
                    </a:p>
                  </a:txBody>
                  <a:tcPr/>
                </a:tc>
                <a:tc>
                  <a:txBody>
                    <a:bodyPr/>
                    <a:lstStyle/>
                    <a:p>
                      <a:pPr lvl="0" algn="ctr">
                        <a:buNone/>
                      </a:pPr>
                      <a:r>
                        <a:rPr lang="en-US" sz="1400" b="0" i="0" u="none" strike="noStrike" noProof="0">
                          <a:solidFill>
                            <a:srgbClr val="333333"/>
                          </a:solidFill>
                          <a:latin typeface="Arial"/>
                        </a:rPr>
                        <a:t>0°C 至 40°C (32°F 至 104°F)</a:t>
                      </a:r>
                      <a:endParaRPr lang="zh-TW" altLang="en-US"/>
                    </a:p>
                  </a:txBody>
                  <a:tcPr/>
                </a:tc>
                <a:extLst>
                  <a:ext uri="{0D108BD9-81ED-4DB2-BD59-A6C34878D82A}">
                    <a16:rowId xmlns:a16="http://schemas.microsoft.com/office/drawing/2014/main" val="1093798972"/>
                  </a:ext>
                </a:extLst>
              </a:tr>
            </a:tbl>
          </a:graphicData>
        </a:graphic>
      </p:graphicFrame>
      <p:grpSp>
        <p:nvGrpSpPr>
          <p:cNvPr id="6" name="群組 5">
            <a:extLst>
              <a:ext uri="{FF2B5EF4-FFF2-40B4-BE49-F238E27FC236}">
                <a16:creationId xmlns:a16="http://schemas.microsoft.com/office/drawing/2014/main" id="{4A22BE7A-9B79-F553-1728-8BE4D595E020}"/>
              </a:ext>
            </a:extLst>
          </p:cNvPr>
          <p:cNvGrpSpPr/>
          <p:nvPr/>
        </p:nvGrpSpPr>
        <p:grpSpPr>
          <a:xfrm>
            <a:off x="2048606" y="4372132"/>
            <a:ext cx="8284000" cy="2271360"/>
            <a:chOff x="1403933" y="3809693"/>
            <a:chExt cx="11412681" cy="3129199"/>
          </a:xfrm>
        </p:grpSpPr>
        <p:pic>
          <p:nvPicPr>
            <p:cNvPr id="5122" name="Picture 2" descr="QSW-3216R-8S8T | ハードウェア仕様 | QNAP"/>
            <p:cNvPicPr>
              <a:picLocks noChangeAspect="1" noChangeArrowheads="1"/>
            </p:cNvPicPr>
            <p:nvPr/>
          </p:nvPicPr>
          <p:blipFill rotWithShape="1">
            <a:blip r:embed="rId3">
              <a:extLst>
                <a:ext uri="{28A0092B-C50C-407E-A947-70E740481C1C}">
                  <a14:useLocalDpi xmlns:a14="http://schemas.microsoft.com/office/drawing/2010/main" val="0"/>
                </a:ext>
              </a:extLst>
            </a:blip>
            <a:srcRect l="1559" t="31706" r="1999" b="31354"/>
            <a:stretch/>
          </p:blipFill>
          <p:spPr bwMode="auto">
            <a:xfrm>
              <a:off x="1403934" y="4218782"/>
              <a:ext cx="9185945" cy="2199052"/>
            </a:xfrm>
            <a:prstGeom prst="rect">
              <a:avLst/>
            </a:prstGeom>
            <a:noFill/>
            <a:extLst>
              <a:ext uri="{909E8E84-426E-40DD-AFC4-6F175D3DCCD1}">
                <a14:hiddenFill xmlns:a14="http://schemas.microsoft.com/office/drawing/2010/main">
                  <a:solidFill>
                    <a:srgbClr val="FFFFFF"/>
                  </a:solidFill>
                </a14:hiddenFill>
              </a:ext>
            </a:extLst>
          </p:spPr>
        </p:pic>
        <p:cxnSp>
          <p:nvCxnSpPr>
            <p:cNvPr id="4" name="直線接點 3"/>
            <p:cNvCxnSpPr/>
            <p:nvPr/>
          </p:nvCxnSpPr>
          <p:spPr>
            <a:xfrm>
              <a:off x="1546548" y="4503046"/>
              <a:ext cx="7206143" cy="90182"/>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a:off x="8752691" y="4593228"/>
              <a:ext cx="0" cy="1698771"/>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flipV="1">
              <a:off x="8752691" y="4412865"/>
              <a:ext cx="1760989" cy="180363"/>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26" name="文字方塊 25"/>
            <p:cNvSpPr txBox="1"/>
            <p:nvPr/>
          </p:nvSpPr>
          <p:spPr>
            <a:xfrm>
              <a:off x="1403933" y="3809693"/>
              <a:ext cx="4117895" cy="551222"/>
            </a:xfrm>
            <a:prstGeom prst="rect">
              <a:avLst/>
            </a:prstGeom>
            <a:noFill/>
          </p:spPr>
          <p:txBody>
            <a:bodyPr wrap="square" lIns="91440" tIns="45720" rIns="91440" bIns="45720" rtlCol="0" anchor="t">
              <a:spAutoFit/>
            </a:bodyPr>
            <a:lstStyle/>
            <a:p>
              <a:pPr algn="ctr"/>
              <a:r>
                <a:rPr lang="zh-TW" altLang="en-US" sz="2000" b="1" dirty="0">
                  <a:solidFill>
                    <a:schemeClr val="bg1"/>
                  </a:solidFill>
                </a:rPr>
                <a:t>寬度 </a:t>
              </a:r>
              <a:r>
                <a:rPr lang="en-US" altLang="zh-TW" sz="2000" b="1" dirty="0">
                  <a:solidFill>
                    <a:schemeClr val="bg1"/>
                  </a:solidFill>
                </a:rPr>
                <a:t>207 mm/8.15 inch</a:t>
              </a:r>
              <a:endParaRPr lang="en-US" altLang="zh-TW" sz="2000" b="1" dirty="0">
                <a:solidFill>
                  <a:schemeClr val="bg1"/>
                </a:solidFill>
                <a:cs typeface="Arial"/>
              </a:endParaRPr>
            </a:p>
          </p:txBody>
        </p:sp>
        <p:sp>
          <p:nvSpPr>
            <p:cNvPr id="27" name="文字方塊 26"/>
            <p:cNvSpPr txBox="1"/>
            <p:nvPr/>
          </p:nvSpPr>
          <p:spPr>
            <a:xfrm>
              <a:off x="8059558" y="3828090"/>
              <a:ext cx="4625613" cy="551222"/>
            </a:xfrm>
            <a:prstGeom prst="rect">
              <a:avLst/>
            </a:prstGeom>
            <a:noFill/>
          </p:spPr>
          <p:txBody>
            <a:bodyPr wrap="square" lIns="91440" tIns="45720" rIns="91440" bIns="45720" rtlCol="0" anchor="t">
              <a:spAutoFit/>
            </a:bodyPr>
            <a:lstStyle/>
            <a:p>
              <a:pPr algn="ctr"/>
              <a:r>
                <a:rPr lang="zh-TW" altLang="en-US" sz="2000" b="1">
                  <a:solidFill>
                    <a:schemeClr val="bg1"/>
                  </a:solidFill>
                </a:rPr>
                <a:t>深度 </a:t>
              </a:r>
              <a:r>
                <a:rPr lang="en-US" altLang="zh-TW" sz="2000" b="1">
                  <a:solidFill>
                    <a:schemeClr val="bg1"/>
                  </a:solidFill>
                </a:rPr>
                <a:t>199.5 mm/7.85 inch</a:t>
              </a:r>
            </a:p>
          </p:txBody>
        </p:sp>
        <p:sp>
          <p:nvSpPr>
            <p:cNvPr id="28" name="文字方塊 27"/>
            <p:cNvSpPr txBox="1"/>
            <p:nvPr/>
          </p:nvSpPr>
          <p:spPr>
            <a:xfrm>
              <a:off x="8363143" y="6387670"/>
              <a:ext cx="4453471" cy="551222"/>
            </a:xfrm>
            <a:prstGeom prst="rect">
              <a:avLst/>
            </a:prstGeom>
            <a:noFill/>
          </p:spPr>
          <p:txBody>
            <a:bodyPr wrap="square" lIns="91440" tIns="45720" rIns="91440" bIns="45720" rtlCol="0" anchor="t">
              <a:spAutoFit/>
            </a:bodyPr>
            <a:lstStyle/>
            <a:p>
              <a:pPr algn="ctr"/>
              <a:r>
                <a:rPr lang="zh-TW" altLang="en-US" sz="2000" b="1" dirty="0">
                  <a:solidFill>
                    <a:schemeClr val="bg1"/>
                  </a:solidFill>
                </a:rPr>
                <a:t>高度 </a:t>
              </a:r>
              <a:r>
                <a:rPr lang="en-US" altLang="zh-TW" sz="2000" b="1" dirty="0">
                  <a:solidFill>
                    <a:schemeClr val="bg1"/>
                  </a:solidFill>
                </a:rPr>
                <a:t>43.3 mm/1.7 inch</a:t>
              </a:r>
            </a:p>
          </p:txBody>
        </p:sp>
      </p:grpSp>
      <p:sp>
        <p:nvSpPr>
          <p:cNvPr id="3" name="標題 2">
            <a:extLst>
              <a:ext uri="{FF2B5EF4-FFF2-40B4-BE49-F238E27FC236}">
                <a16:creationId xmlns:a16="http://schemas.microsoft.com/office/drawing/2014/main" id="{34D296AC-7E35-57CB-D684-AA1BBB66318A}"/>
              </a:ext>
            </a:extLst>
          </p:cNvPr>
          <p:cNvSpPr>
            <a:spLocks noGrp="1"/>
          </p:cNvSpPr>
          <p:nvPr>
            <p:ph type="title"/>
          </p:nvPr>
        </p:nvSpPr>
        <p:spPr/>
        <p:txBody>
          <a:bodyPr/>
          <a:lstStyle/>
          <a:p>
            <a:r>
              <a:rPr lang="en-US" altLang="zh-TW"/>
              <a:t>QSW-3216R-8S8T </a:t>
            </a:r>
            <a:r>
              <a:rPr lang="zh-TW" altLang="en-US"/>
              <a:t>詳細規格</a:t>
            </a:r>
          </a:p>
        </p:txBody>
      </p:sp>
    </p:spTree>
    <p:extLst>
      <p:ext uri="{BB962C8B-B14F-4D97-AF65-F5344CB8AC3E}">
        <p14:creationId xmlns:p14="http://schemas.microsoft.com/office/powerpoint/2010/main" val="2649132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5554491" y="2649643"/>
            <a:ext cx="5676093" cy="1569660"/>
          </a:xfrm>
          <a:prstGeom prst="rect">
            <a:avLst/>
          </a:prstGeom>
          <a:noFill/>
        </p:spPr>
        <p:txBody>
          <a:bodyPr wrap="square" lIns="91440" tIns="45720" rIns="91440" bIns="45720" rtlCol="0" anchor="t">
            <a:spAutoFit/>
          </a:bodyPr>
          <a:lstStyle/>
          <a:p>
            <a:r>
              <a:rPr lang="en-US" altLang="zh-TW" sz="2000" b="1" dirty="0">
                <a:solidFill>
                  <a:schemeClr val="bg1"/>
                </a:solidFill>
              </a:rPr>
              <a:t>QSW-3216R-8S8T</a:t>
            </a:r>
            <a:r>
              <a:rPr lang="zh-TW" altLang="en-US" sz="2000" b="1" dirty="0">
                <a:solidFill>
                  <a:schemeClr val="bg1"/>
                </a:solidFill>
              </a:rPr>
              <a:t> 享有 </a:t>
            </a:r>
            <a:r>
              <a:rPr lang="en-US" altLang="zh-TW" sz="2800" b="1" dirty="0">
                <a:solidFill>
                  <a:srgbClr val="ED7D31"/>
                </a:solidFill>
              </a:rPr>
              <a:t>2 </a:t>
            </a:r>
            <a:r>
              <a:rPr lang="zh-TW" altLang="en-US" sz="2800" b="1" dirty="0">
                <a:solidFill>
                  <a:srgbClr val="ED7D31"/>
                </a:solidFill>
              </a:rPr>
              <a:t>年</a:t>
            </a:r>
            <a:r>
              <a:rPr lang="zh-TW" altLang="en-US" sz="2000" b="1" dirty="0">
                <a:solidFill>
                  <a:schemeClr val="bg1"/>
                </a:solidFill>
              </a:rPr>
              <a:t>的免費產品保固。如果需要更長的保固期，您可以購買 </a:t>
            </a:r>
            <a:r>
              <a:rPr lang="en-US" altLang="zh-TW" sz="2000" b="1" dirty="0">
                <a:solidFill>
                  <a:schemeClr val="bg1"/>
                </a:solidFill>
              </a:rPr>
              <a:t>QNAP </a:t>
            </a:r>
            <a:r>
              <a:rPr lang="zh-TW" altLang="en-US" sz="2000" b="1" dirty="0">
                <a:solidFill>
                  <a:schemeClr val="bg1"/>
                </a:solidFill>
              </a:rPr>
              <a:t>延長保固服務方案</a:t>
            </a:r>
            <a:r>
              <a:rPr lang="zh-TW" altLang="en-US" sz="2000" b="1">
                <a:solidFill>
                  <a:schemeClr val="bg1"/>
                </a:solidFill>
              </a:rPr>
              <a:t> </a:t>
            </a:r>
            <a:r>
              <a:rPr lang="en-US" altLang="zh-TW" sz="2000" b="1">
                <a:solidFill>
                  <a:srgbClr val="FFFF00"/>
                </a:solidFill>
              </a:rPr>
              <a:t>LW-SWITCH-YELLOW-3Y-EI</a:t>
            </a:r>
            <a:r>
              <a:rPr lang="zh-TW" altLang="en-US" sz="2000" b="1" dirty="0">
                <a:solidFill>
                  <a:schemeClr val="bg1"/>
                </a:solidFill>
              </a:rPr>
              <a:t>，享有最高 </a:t>
            </a:r>
            <a:r>
              <a:rPr lang="en-US" altLang="zh-TW" sz="2800" b="1" dirty="0">
                <a:solidFill>
                  <a:srgbClr val="ED7D31"/>
                </a:solidFill>
              </a:rPr>
              <a:t>5 </a:t>
            </a:r>
            <a:r>
              <a:rPr lang="zh-TW" altLang="en-US" sz="2800" b="1" dirty="0">
                <a:solidFill>
                  <a:srgbClr val="ED7D31"/>
                </a:solidFill>
              </a:rPr>
              <a:t>年</a:t>
            </a:r>
            <a:r>
              <a:rPr lang="zh-TW" altLang="en-US" sz="2000" b="1" dirty="0">
                <a:solidFill>
                  <a:schemeClr val="bg1"/>
                </a:solidFill>
              </a:rPr>
              <a:t>的產品保固期限與超值保障。</a:t>
            </a:r>
          </a:p>
        </p:txBody>
      </p:sp>
      <p:sp>
        <p:nvSpPr>
          <p:cNvPr id="6" name="文字方塊 5">
            <a:extLst>
              <a:ext uri="{FF2B5EF4-FFF2-40B4-BE49-F238E27FC236}">
                <a16:creationId xmlns:a16="http://schemas.microsoft.com/office/drawing/2014/main" id="{69EA5B5A-7319-AB46-8FC4-C7487FC76FD6}"/>
              </a:ext>
            </a:extLst>
          </p:cNvPr>
          <p:cNvSpPr txBox="1"/>
          <p:nvPr/>
        </p:nvSpPr>
        <p:spPr>
          <a:xfrm>
            <a:off x="8124371" y="4411031"/>
            <a:ext cx="300893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zh-TW" altLang="en-US" sz="1400" dirty="0">
                <a:solidFill>
                  <a:schemeClr val="bg1"/>
                </a:solidFill>
                <a:cs typeface="Arial"/>
              </a:rPr>
              <a:t>知道更多: </a:t>
            </a:r>
            <a:r>
              <a:rPr lang="zh-TW" sz="1400" b="1" dirty="0">
                <a:solidFill>
                  <a:schemeClr val="bg1"/>
                </a:solidFill>
                <a:ea typeface="+mn-lt"/>
                <a:cs typeface="+mn-lt"/>
                <a:hlinkClick r:id="rId3">
                  <a:extLst>
                    <a:ext uri="{A12FA001-AC4F-418D-AE19-62706E023703}">
                      <ahyp:hlinkClr xmlns:ahyp="http://schemas.microsoft.com/office/drawing/2018/hyperlinkcolor" val="tx"/>
                    </a:ext>
                  </a:extLst>
                </a:hlinkClick>
              </a:rPr>
              <a:t>QNAP 保固服務</a:t>
            </a:r>
            <a:endParaRPr lang="zh-TW" altLang="en-US" sz="1400" b="1" dirty="0">
              <a:solidFill>
                <a:schemeClr val="bg1"/>
              </a:solidFill>
            </a:endParaRPr>
          </a:p>
        </p:txBody>
      </p:sp>
      <p:sp>
        <p:nvSpPr>
          <p:cNvPr id="7" name="文字方塊 6">
            <a:extLst>
              <a:ext uri="{FF2B5EF4-FFF2-40B4-BE49-F238E27FC236}">
                <a16:creationId xmlns:a16="http://schemas.microsoft.com/office/drawing/2014/main" id="{577E4930-1127-68C6-BFD8-78198D11576B}"/>
              </a:ext>
            </a:extLst>
          </p:cNvPr>
          <p:cNvSpPr txBox="1"/>
          <p:nvPr/>
        </p:nvSpPr>
        <p:spPr>
          <a:xfrm>
            <a:off x="7431933" y="4815191"/>
            <a:ext cx="3657796" cy="461665"/>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dirty="0">
                <a:solidFill>
                  <a:schemeClr val="bg1"/>
                </a:solidFill>
                <a:cs typeface="Arial"/>
              </a:rPr>
              <a:t>QNAP-</a:t>
            </a:r>
            <a:r>
              <a:rPr lang="en-US" altLang="zh-TW" sz="1200" dirty="0" err="1">
                <a:solidFill>
                  <a:schemeClr val="bg1"/>
                </a:solidFill>
                <a:cs typeface="Arial"/>
              </a:rPr>
              <a:t>保固服務網址</a:t>
            </a:r>
            <a:endParaRPr lang="en-US" altLang="zh-TW" sz="1200" dirty="0">
              <a:solidFill>
                <a:schemeClr val="bg1"/>
              </a:solidFill>
            </a:endParaRPr>
          </a:p>
          <a:p>
            <a:r>
              <a:rPr lang="en-US" sz="1200" dirty="0">
                <a:solidFill>
                  <a:schemeClr val="bg1"/>
                </a:solidFill>
                <a:ea typeface="+mn-lt"/>
                <a:cs typeface="+mn-lt"/>
              </a:rPr>
              <a:t>https://www.qnap.com/service/product-warranty/go/</a:t>
            </a:r>
            <a:endParaRPr lang="en-US" sz="1400" dirty="0">
              <a:solidFill>
                <a:schemeClr val="bg1"/>
              </a:solidFill>
              <a:ea typeface="+mn-lt"/>
              <a:cs typeface="+mn-lt"/>
            </a:endParaRPr>
          </a:p>
        </p:txBody>
      </p:sp>
      <p:sp>
        <p:nvSpPr>
          <p:cNvPr id="5" name="標題 4">
            <a:extLst>
              <a:ext uri="{FF2B5EF4-FFF2-40B4-BE49-F238E27FC236}">
                <a16:creationId xmlns:a16="http://schemas.microsoft.com/office/drawing/2014/main" id="{48893EF2-D546-2B42-27E1-978F4CFDE8A9}"/>
              </a:ext>
            </a:extLst>
          </p:cNvPr>
          <p:cNvSpPr>
            <a:spLocks noGrp="1"/>
          </p:cNvSpPr>
          <p:nvPr>
            <p:ph type="title"/>
          </p:nvPr>
        </p:nvSpPr>
        <p:spPr/>
        <p:txBody>
          <a:bodyPr/>
          <a:lstStyle/>
          <a:p>
            <a:r>
              <a:rPr lang="en-US" altLang="zh-TW"/>
              <a:t>QNAP </a:t>
            </a:r>
            <a:r>
              <a:rPr lang="zh-TW" altLang="en-US"/>
              <a:t>提供 </a:t>
            </a:r>
            <a:r>
              <a:rPr lang="en-US" altLang="zh-TW"/>
              <a:t>2 </a:t>
            </a:r>
            <a:r>
              <a:rPr lang="zh-TW" altLang="en-US"/>
              <a:t>年免費產品保固</a:t>
            </a:r>
          </a:p>
        </p:txBody>
      </p:sp>
      <p:pic>
        <p:nvPicPr>
          <p:cNvPr id="13" name="圖片 12" descr="一張含有 文字, 象徵物, 標誌, 峰頂 的圖片&#10;&#10;自動產生的描述">
            <a:extLst>
              <a:ext uri="{FF2B5EF4-FFF2-40B4-BE49-F238E27FC236}">
                <a16:creationId xmlns:a16="http://schemas.microsoft.com/office/drawing/2014/main" id="{3860D52D-2BA2-02CD-D0B3-5760B8116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271" y="1921291"/>
            <a:ext cx="4150110" cy="4139683"/>
          </a:xfrm>
          <a:prstGeom prst="rect">
            <a:avLst/>
          </a:prstGeom>
        </p:spPr>
      </p:pic>
    </p:spTree>
    <p:extLst>
      <p:ext uri="{BB962C8B-B14F-4D97-AF65-F5344CB8AC3E}">
        <p14:creationId xmlns:p14="http://schemas.microsoft.com/office/powerpoint/2010/main" val="499455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2142777" y="816120"/>
            <a:ext cx="7901862" cy="1323439"/>
          </a:xfrm>
          <a:prstGeom prst="rect">
            <a:avLst/>
          </a:prstGeom>
          <a:noFill/>
        </p:spPr>
        <p:txBody>
          <a:bodyPr wrap="square" lIns="91440" tIns="45720" rIns="91440" bIns="45720" rtlCol="0" anchor="t">
            <a:spAutoFit/>
          </a:bodyPr>
          <a:lstStyle/>
          <a:p>
            <a:pPr algn="ctr"/>
            <a:r>
              <a:rPr lang="zh-TW" altLang="en-US" sz="4000" b="1">
                <a:solidFill>
                  <a:schemeClr val="bg1"/>
                </a:solidFill>
              </a:rPr>
              <a:t>搭配 </a:t>
            </a:r>
            <a:r>
              <a:rPr lang="en-US" altLang="zh-TW" sz="4000" b="1">
                <a:solidFill>
                  <a:schemeClr val="bg1"/>
                </a:solidFill>
              </a:rPr>
              <a:t>QNAP </a:t>
            </a:r>
            <a:r>
              <a:rPr lang="zh-TW" altLang="en-US" sz="4000" b="1">
                <a:solidFill>
                  <a:schemeClr val="bg1"/>
                </a:solidFill>
              </a:rPr>
              <a:t>產品</a:t>
            </a:r>
            <a:endParaRPr lang="en-US" altLang="zh-TW" sz="4000" b="1">
              <a:solidFill>
                <a:schemeClr val="bg1"/>
              </a:solidFill>
            </a:endParaRPr>
          </a:p>
          <a:p>
            <a:pPr algn="ctr"/>
            <a:r>
              <a:rPr lang="zh-TW" altLang="en-US" sz="4000" b="1">
                <a:solidFill>
                  <a:schemeClr val="bg1"/>
                </a:solidFill>
              </a:rPr>
              <a:t>實現多種 </a:t>
            </a:r>
            <a:r>
              <a:rPr lang="en-US" altLang="zh-TW" sz="4000" b="1">
                <a:solidFill>
                  <a:schemeClr val="bg1"/>
                </a:solidFill>
              </a:rPr>
              <a:t>QNAP Switch </a:t>
            </a:r>
            <a:r>
              <a:rPr lang="zh-TW" altLang="en-US" sz="4000" b="1">
                <a:solidFill>
                  <a:schemeClr val="bg1"/>
                </a:solidFill>
              </a:rPr>
              <a:t>運用案例</a:t>
            </a:r>
            <a:endParaRPr lang="en-US" altLang="zh-TW" sz="4000" b="1">
              <a:solidFill>
                <a:schemeClr val="bg1"/>
              </a:solidFill>
            </a:endParaRPr>
          </a:p>
        </p:txBody>
      </p:sp>
    </p:spTree>
    <p:extLst>
      <p:ext uri="{BB962C8B-B14F-4D97-AF65-F5344CB8AC3E}">
        <p14:creationId xmlns:p14="http://schemas.microsoft.com/office/powerpoint/2010/main" val="1816980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hape 486">
            <a:extLst>
              <a:ext uri="{FF2B5EF4-FFF2-40B4-BE49-F238E27FC236}">
                <a16:creationId xmlns:a16="http://schemas.microsoft.com/office/drawing/2014/main" id="{AC714170-1B9D-8445-A371-5B692FD10832}"/>
              </a:ext>
            </a:extLst>
          </p:cNvPr>
          <p:cNvPicPr preferRelativeResize="0"/>
          <p:nvPr/>
        </p:nvPicPr>
        <p:blipFill>
          <a:blip r:embed="rId3" cstate="print">
            <a:extLst>
              <a:ext uri="{28A0092B-C50C-407E-A947-70E740481C1C}">
                <a14:useLocalDpi xmlns:a14="http://schemas.microsoft.com/office/drawing/2010/main" val="0"/>
              </a:ext>
            </a:extLst>
          </a:blip>
          <a:srcRect/>
          <a:stretch/>
        </p:blipFill>
        <p:spPr>
          <a:xfrm>
            <a:off x="1719544" y="2790271"/>
            <a:ext cx="1880292" cy="1264823"/>
          </a:xfrm>
          <a:prstGeom prst="rect">
            <a:avLst/>
          </a:prstGeom>
          <a:noFill/>
          <a:ln>
            <a:noFill/>
          </a:ln>
        </p:spPr>
      </p:pic>
      <p:sp>
        <p:nvSpPr>
          <p:cNvPr id="33" name="文字方塊 32">
            <a:extLst>
              <a:ext uri="{FF2B5EF4-FFF2-40B4-BE49-F238E27FC236}">
                <a16:creationId xmlns:a16="http://schemas.microsoft.com/office/drawing/2014/main" id="{4F7BA9D9-3E9C-02D3-5345-319506CC8B8D}"/>
              </a:ext>
            </a:extLst>
          </p:cNvPr>
          <p:cNvSpPr txBox="1"/>
          <p:nvPr/>
        </p:nvSpPr>
        <p:spPr>
          <a:xfrm>
            <a:off x="968750" y="1551490"/>
            <a:ext cx="10525055" cy="11837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pPr>
            <a:r>
              <a:rPr lang="en-US" altLang="zh-TW" sz="1400" dirty="0">
                <a:solidFill>
                  <a:schemeClr val="bg1"/>
                </a:solidFill>
                <a:latin typeface="微軟正黑體"/>
                <a:ea typeface="微軟正黑體"/>
                <a:cs typeface="Arial"/>
              </a:rPr>
              <a:t>QSW-3216R-8S8T </a:t>
            </a:r>
            <a:r>
              <a:rPr lang="zh-TW" altLang="en-US" sz="1400" dirty="0">
                <a:solidFill>
                  <a:schemeClr val="bg1"/>
                </a:solidFill>
                <a:latin typeface="微軟正黑體"/>
                <a:ea typeface="微軟正黑體"/>
                <a:cs typeface="Arial"/>
              </a:rPr>
              <a:t>具備 </a:t>
            </a:r>
            <a:r>
              <a:rPr lang="en-US" altLang="zh-TW" sz="1400" dirty="0">
                <a:solidFill>
                  <a:schemeClr val="bg1"/>
                </a:solidFill>
                <a:latin typeface="微軟正黑體"/>
                <a:ea typeface="微軟正黑體"/>
                <a:cs typeface="Arial"/>
              </a:rPr>
              <a:t>8 </a:t>
            </a:r>
            <a:r>
              <a:rPr lang="zh-TW" altLang="en-US" sz="1400" dirty="0">
                <a:solidFill>
                  <a:schemeClr val="bg1"/>
                </a:solidFill>
                <a:latin typeface="微軟正黑體"/>
                <a:ea typeface="微軟正黑體"/>
                <a:cs typeface="Arial"/>
              </a:rPr>
              <a:t>個 </a:t>
            </a:r>
            <a:r>
              <a:rPr lang="en-US" altLang="zh-TW" sz="1400" dirty="0">
                <a:solidFill>
                  <a:schemeClr val="bg1"/>
                </a:solidFill>
                <a:latin typeface="微軟正黑體"/>
                <a:ea typeface="微軟正黑體"/>
                <a:cs typeface="Arial"/>
              </a:rPr>
              <a:t>10GbE SFP+ </a:t>
            </a:r>
            <a:r>
              <a:rPr lang="zh-TW" altLang="en-US" sz="1400" dirty="0">
                <a:solidFill>
                  <a:schemeClr val="bg1"/>
                </a:solidFill>
                <a:latin typeface="微軟正黑體"/>
                <a:ea typeface="微軟正黑體"/>
                <a:cs typeface="Arial"/>
              </a:rPr>
              <a:t>光纖埠及 </a:t>
            </a:r>
            <a:r>
              <a:rPr lang="en-US" altLang="zh-TW" sz="1400" dirty="0">
                <a:solidFill>
                  <a:schemeClr val="bg1"/>
                </a:solidFill>
                <a:latin typeface="微軟正黑體"/>
                <a:ea typeface="微軟正黑體"/>
                <a:cs typeface="Arial"/>
              </a:rPr>
              <a:t>8 </a:t>
            </a:r>
            <a:r>
              <a:rPr lang="zh-TW" altLang="en-US" sz="1400" dirty="0">
                <a:solidFill>
                  <a:schemeClr val="bg1"/>
                </a:solidFill>
                <a:latin typeface="微軟正黑體"/>
                <a:ea typeface="微軟正黑體"/>
                <a:cs typeface="Arial"/>
              </a:rPr>
              <a:t>個 </a:t>
            </a:r>
            <a:r>
              <a:rPr lang="en-US" altLang="zh-TW" sz="1400" dirty="0">
                <a:solidFill>
                  <a:schemeClr val="bg1"/>
                </a:solidFill>
                <a:latin typeface="微軟正黑體"/>
                <a:ea typeface="微軟正黑體"/>
                <a:cs typeface="Arial"/>
              </a:rPr>
              <a:t>10GbE </a:t>
            </a:r>
            <a:r>
              <a:rPr lang="zh-TW" altLang="en-US" sz="1400" dirty="0">
                <a:solidFill>
                  <a:schemeClr val="bg1"/>
                </a:solidFill>
                <a:latin typeface="微軟正黑體"/>
                <a:ea typeface="微軟正黑體"/>
                <a:cs typeface="Arial"/>
              </a:rPr>
              <a:t>乙太網路埠，可靈活連接光纖 </a:t>
            </a:r>
            <a:r>
              <a:rPr lang="en-US" altLang="zh-TW" sz="1400" dirty="0">
                <a:solidFill>
                  <a:schemeClr val="bg1"/>
                </a:solidFill>
                <a:latin typeface="微軟正黑體"/>
                <a:ea typeface="微軟正黑體"/>
                <a:cs typeface="Arial"/>
              </a:rPr>
              <a:t>(SFP+) </a:t>
            </a:r>
            <a:r>
              <a:rPr lang="zh-TW" altLang="en-US" sz="1400" dirty="0">
                <a:solidFill>
                  <a:schemeClr val="bg1"/>
                </a:solidFill>
                <a:latin typeface="微軟正黑體"/>
                <a:ea typeface="微軟正黑體"/>
                <a:cs typeface="Arial"/>
              </a:rPr>
              <a:t>及銅纜 </a:t>
            </a:r>
            <a:r>
              <a:rPr lang="en-US" altLang="zh-TW" sz="1400" dirty="0">
                <a:solidFill>
                  <a:schemeClr val="bg1"/>
                </a:solidFill>
                <a:latin typeface="微軟正黑體"/>
                <a:ea typeface="微軟正黑體"/>
                <a:cs typeface="Arial"/>
              </a:rPr>
              <a:t>(RJ45) </a:t>
            </a:r>
            <a:r>
              <a:rPr lang="zh-TW" altLang="en-US" sz="1400" dirty="0">
                <a:solidFill>
                  <a:schemeClr val="bg1"/>
                </a:solidFill>
                <a:latin typeface="微軟正黑體"/>
                <a:ea typeface="微軟正黑體"/>
                <a:cs typeface="Arial"/>
              </a:rPr>
              <a:t>兩種不同介面的網路裝置到同一台交換器，滿足 </a:t>
            </a:r>
            <a:r>
              <a:rPr lang="en-US" altLang="zh-TW" sz="1400" dirty="0">
                <a:solidFill>
                  <a:schemeClr val="bg1"/>
                </a:solidFill>
                <a:latin typeface="微軟正黑體"/>
                <a:ea typeface="微軟正黑體"/>
                <a:cs typeface="Arial"/>
              </a:rPr>
              <a:t>SOHO </a:t>
            </a:r>
            <a:r>
              <a:rPr lang="zh-TW" altLang="en-US" sz="1400" dirty="0">
                <a:solidFill>
                  <a:schemeClr val="bg1"/>
                </a:solidFill>
                <a:latin typeface="微軟正黑體"/>
                <a:ea typeface="微軟正黑體"/>
                <a:cs typeface="Arial"/>
              </a:rPr>
              <a:t>辦公室或中小企業室的高速網路配置，實現流暢的檔案傳輸、虛擬機應用、或多媒體影音播放及分享。使用 </a:t>
            </a:r>
            <a:r>
              <a:rPr lang="en-US" altLang="zh-TW" sz="1400" dirty="0">
                <a:solidFill>
                  <a:schemeClr val="bg1"/>
                </a:solidFill>
                <a:latin typeface="微軟正黑體"/>
                <a:ea typeface="微軟正黑體"/>
                <a:cs typeface="Arial"/>
              </a:rPr>
              <a:t>RJ45 </a:t>
            </a:r>
            <a:r>
              <a:rPr lang="zh-TW" altLang="en-US" sz="1400" dirty="0">
                <a:solidFill>
                  <a:schemeClr val="bg1"/>
                </a:solidFill>
                <a:latin typeface="微軟正黑體"/>
                <a:ea typeface="微軟正黑體"/>
                <a:cs typeface="Arial"/>
              </a:rPr>
              <a:t>介面時，可使用 </a:t>
            </a:r>
            <a:r>
              <a:rPr lang="en-US" altLang="zh-TW" sz="1400" dirty="0">
                <a:solidFill>
                  <a:schemeClr val="bg1"/>
                </a:solidFill>
                <a:latin typeface="微軟正黑體"/>
                <a:ea typeface="微軟正黑體"/>
                <a:cs typeface="Arial"/>
              </a:rPr>
              <a:t>Cat 6 </a:t>
            </a:r>
            <a:r>
              <a:rPr lang="zh-TW" altLang="en-US" sz="1400" dirty="0">
                <a:solidFill>
                  <a:schemeClr val="bg1"/>
                </a:solidFill>
                <a:latin typeface="微軟正黑體"/>
                <a:ea typeface="微軟正黑體"/>
                <a:cs typeface="Arial"/>
              </a:rPr>
              <a:t>以上線材，支援 </a:t>
            </a:r>
            <a:r>
              <a:rPr lang="en-US" altLang="zh-TW" sz="1400" dirty="0">
                <a:solidFill>
                  <a:schemeClr val="bg1"/>
                </a:solidFill>
                <a:latin typeface="微軟正黑體"/>
                <a:ea typeface="微軟正黑體"/>
                <a:cs typeface="Arial"/>
              </a:rPr>
              <a:t>Multi-Gig </a:t>
            </a:r>
            <a:r>
              <a:rPr lang="zh-TW" altLang="en-US" sz="1400" dirty="0">
                <a:solidFill>
                  <a:schemeClr val="bg1"/>
                </a:solidFill>
                <a:latin typeface="微軟正黑體"/>
                <a:ea typeface="微軟正黑體"/>
                <a:cs typeface="Arial"/>
              </a:rPr>
              <a:t>至最高 </a:t>
            </a:r>
            <a:r>
              <a:rPr lang="en-US" altLang="zh-TW" sz="1400" dirty="0">
                <a:solidFill>
                  <a:schemeClr val="bg1"/>
                </a:solidFill>
                <a:latin typeface="微軟正黑體"/>
                <a:ea typeface="微軟正黑體"/>
                <a:cs typeface="Arial"/>
              </a:rPr>
              <a:t>10GbE </a:t>
            </a:r>
            <a:r>
              <a:rPr lang="zh-TW" altLang="en-US" sz="1400" dirty="0">
                <a:solidFill>
                  <a:schemeClr val="bg1"/>
                </a:solidFill>
                <a:latin typeface="微軟正黑體"/>
                <a:ea typeface="微軟正黑體"/>
                <a:cs typeface="Arial"/>
              </a:rPr>
              <a:t>網路傳輸速度，讓資料傳輸更有效率；亦提供低速連線，向下相容於傳統裝置。</a:t>
            </a:r>
          </a:p>
        </p:txBody>
      </p:sp>
      <p:cxnSp>
        <p:nvCxnSpPr>
          <p:cNvPr id="9" name="Shape 481">
            <a:extLst>
              <a:ext uri="{FF2B5EF4-FFF2-40B4-BE49-F238E27FC236}">
                <a16:creationId xmlns:a16="http://schemas.microsoft.com/office/drawing/2014/main" id="{4F322C46-D5A4-D140-BFEC-9BCD13142DAB}"/>
              </a:ext>
            </a:extLst>
          </p:cNvPr>
          <p:cNvCxnSpPr>
            <a:cxnSpLocks/>
          </p:cNvCxnSpPr>
          <p:nvPr/>
        </p:nvCxnSpPr>
        <p:spPr>
          <a:xfrm>
            <a:off x="3991829" y="3248022"/>
            <a:ext cx="3611860" cy="0"/>
          </a:xfrm>
          <a:prstGeom prst="straightConnector1">
            <a:avLst/>
          </a:prstGeom>
          <a:noFill/>
          <a:ln w="28575" cap="flat" cmpd="sng">
            <a:solidFill>
              <a:srgbClr val="6D9EEB"/>
            </a:solidFill>
            <a:prstDash val="solid"/>
            <a:round/>
            <a:headEnd type="none" w="med" len="med"/>
            <a:tailEnd type="none" w="med" len="med"/>
          </a:ln>
        </p:spPr>
      </p:cxnSp>
      <p:pic>
        <p:nvPicPr>
          <p:cNvPr id="10" name="Shape 483" descr="「wireless icon png」的圖片搜尋結果">
            <a:extLst>
              <a:ext uri="{FF2B5EF4-FFF2-40B4-BE49-F238E27FC236}">
                <a16:creationId xmlns:a16="http://schemas.microsoft.com/office/drawing/2014/main" id="{81FBEEC1-041C-6849-8F09-6C45DBDC7BE1}"/>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16199991">
            <a:off x="3331822" y="3015044"/>
            <a:ext cx="686282" cy="469516"/>
          </a:xfrm>
          <a:prstGeom prst="rect">
            <a:avLst/>
          </a:prstGeom>
          <a:noFill/>
          <a:ln>
            <a:noFill/>
          </a:ln>
        </p:spPr>
      </p:pic>
      <p:sp>
        <p:nvSpPr>
          <p:cNvPr id="8" name="Shape 479">
            <a:extLst>
              <a:ext uri="{FF2B5EF4-FFF2-40B4-BE49-F238E27FC236}">
                <a16:creationId xmlns:a16="http://schemas.microsoft.com/office/drawing/2014/main" id="{C1FE8DD8-25B8-0941-AC91-5AB6CE4C4E3A}"/>
              </a:ext>
            </a:extLst>
          </p:cNvPr>
          <p:cNvSpPr txBox="1"/>
          <p:nvPr/>
        </p:nvSpPr>
        <p:spPr>
          <a:xfrm>
            <a:off x="2354704" y="4015320"/>
            <a:ext cx="1571636" cy="332011"/>
          </a:xfrm>
          <a:prstGeom prst="rect">
            <a:avLst/>
          </a:prstGeom>
          <a:noFill/>
          <a:ln>
            <a:noFill/>
          </a:ln>
        </p:spPr>
        <p:txBody>
          <a:bodyPr spcFirstLastPara="1" wrap="square" lIns="91425" tIns="91425" rIns="91425" bIns="91425" anchor="ctr" anchorCtr="0">
            <a:noAutofit/>
          </a:bodyPr>
          <a:lstStyle/>
          <a:p>
            <a:pPr algn="ctr"/>
            <a:r>
              <a:rPr lang="en-GB" sz="1100" b="1">
                <a:solidFill>
                  <a:schemeClr val="bg1"/>
                </a:solidFill>
                <a:latin typeface="Arial"/>
                <a:ea typeface="微軟正黑體"/>
                <a:cs typeface="Arial"/>
              </a:rPr>
              <a:t>Wi-Fi</a:t>
            </a:r>
            <a:r>
              <a:rPr lang="en-GB" altLang="zh-TW" sz="1100" b="1">
                <a:solidFill>
                  <a:schemeClr val="bg1"/>
                </a:solidFill>
                <a:latin typeface="Arial"/>
                <a:ea typeface="微軟正黑體"/>
                <a:cs typeface="Arial"/>
              </a:rPr>
              <a:t> 6 </a:t>
            </a:r>
            <a:r>
              <a:rPr lang="zh-TW" altLang="en-US" sz="1100" b="1">
                <a:solidFill>
                  <a:schemeClr val="bg1"/>
                </a:solidFill>
                <a:latin typeface="微軟正黑體"/>
                <a:ea typeface="微軟正黑體"/>
              </a:rPr>
              <a:t>無線設備</a:t>
            </a:r>
            <a:endParaRPr sz="1100">
              <a:solidFill>
                <a:schemeClr val="bg1"/>
              </a:solidFill>
              <a:latin typeface="微軟正黑體"/>
              <a:ea typeface="微軟正黑體"/>
            </a:endParaRPr>
          </a:p>
        </p:txBody>
      </p:sp>
      <p:sp>
        <p:nvSpPr>
          <p:cNvPr id="13" name="Shape 501">
            <a:extLst>
              <a:ext uri="{FF2B5EF4-FFF2-40B4-BE49-F238E27FC236}">
                <a16:creationId xmlns:a16="http://schemas.microsoft.com/office/drawing/2014/main" id="{CE8900A6-DECD-DA47-91B1-41F304AA3186}"/>
              </a:ext>
            </a:extLst>
          </p:cNvPr>
          <p:cNvSpPr txBox="1"/>
          <p:nvPr/>
        </p:nvSpPr>
        <p:spPr>
          <a:xfrm>
            <a:off x="1581376" y="6264888"/>
            <a:ext cx="1692218" cy="363862"/>
          </a:xfrm>
          <a:prstGeom prst="rect">
            <a:avLst/>
          </a:prstGeom>
          <a:noFill/>
          <a:ln>
            <a:noFill/>
          </a:ln>
        </p:spPr>
        <p:txBody>
          <a:bodyPr spcFirstLastPara="1" wrap="square" lIns="91425" tIns="91425" rIns="91425" bIns="91425" anchor="t" anchorCtr="0">
            <a:noAutofit/>
          </a:bodyPr>
          <a:lstStyle/>
          <a:p>
            <a:pPr algn="ctr"/>
            <a:r>
              <a:rPr lang="en-GB" sz="1200" b="1" dirty="0">
                <a:solidFill>
                  <a:schemeClr val="bg1"/>
                </a:solidFill>
                <a:latin typeface="Arial"/>
                <a:ea typeface="微軟正黑體"/>
                <a:cs typeface="Arial"/>
              </a:rPr>
              <a:t>PC + QXG-10G2</a:t>
            </a:r>
            <a:r>
              <a:rPr lang="en-US" sz="1200" b="1" dirty="0">
                <a:solidFill>
                  <a:schemeClr val="bg1"/>
                </a:solidFill>
                <a:latin typeface="Arial"/>
                <a:ea typeface="微軟正黑體"/>
                <a:cs typeface="Arial"/>
              </a:rPr>
              <a:t>T</a:t>
            </a:r>
            <a:r>
              <a:rPr lang="en-GB" sz="1200" b="1" dirty="0">
                <a:solidFill>
                  <a:schemeClr val="bg1"/>
                </a:solidFill>
                <a:latin typeface="Arial"/>
                <a:ea typeface="微軟正黑體"/>
                <a:cs typeface="Arial"/>
              </a:rPr>
              <a:t> </a:t>
            </a:r>
            <a:endParaRPr lang="en-GB" sz="120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100" name="群組 99">
            <a:extLst>
              <a:ext uri="{FF2B5EF4-FFF2-40B4-BE49-F238E27FC236}">
                <a16:creationId xmlns:a16="http://schemas.microsoft.com/office/drawing/2014/main" id="{02A63537-BE85-96D7-79FF-418DC881D293}"/>
              </a:ext>
            </a:extLst>
          </p:cNvPr>
          <p:cNvGrpSpPr/>
          <p:nvPr/>
        </p:nvGrpSpPr>
        <p:grpSpPr>
          <a:xfrm>
            <a:off x="7395335" y="2609293"/>
            <a:ext cx="1449020" cy="888470"/>
            <a:chOff x="7992266" y="3089819"/>
            <a:chExt cx="1190554" cy="729991"/>
          </a:xfrm>
        </p:grpSpPr>
        <p:pic>
          <p:nvPicPr>
            <p:cNvPr id="17" name="圖形 40">
              <a:extLst>
                <a:ext uri="{FF2B5EF4-FFF2-40B4-BE49-F238E27FC236}">
                  <a16:creationId xmlns:a16="http://schemas.microsoft.com/office/drawing/2014/main" id="{6D5F438D-6D7F-984D-ACE6-DB619444245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992266" y="3089819"/>
              <a:ext cx="1190554" cy="729991"/>
            </a:xfrm>
            <a:prstGeom prst="rect">
              <a:avLst/>
            </a:prstGeom>
            <a:effectLst>
              <a:outerShdw blurRad="50800" dist="38100" dir="2700000" algn="tl" rotWithShape="0">
                <a:prstClr val="black">
                  <a:alpha val="40000"/>
                </a:prstClr>
              </a:outerShdw>
            </a:effectLst>
          </p:spPr>
        </p:pic>
        <p:sp>
          <p:nvSpPr>
            <p:cNvPr id="18" name="文字方塊 135">
              <a:extLst>
                <a:ext uri="{FF2B5EF4-FFF2-40B4-BE49-F238E27FC236}">
                  <a16:creationId xmlns:a16="http://schemas.microsoft.com/office/drawing/2014/main" id="{F25D8CC2-04C6-5A46-9EE0-99ECB93D16D7}"/>
                </a:ext>
              </a:extLst>
            </p:cNvPr>
            <p:cNvSpPr txBox="1"/>
            <p:nvPr/>
          </p:nvSpPr>
          <p:spPr>
            <a:xfrm>
              <a:off x="8062080" y="3386152"/>
              <a:ext cx="1050926" cy="338554"/>
            </a:xfrm>
            <a:prstGeom prst="rect">
              <a:avLst/>
            </a:prstGeom>
            <a:noFill/>
          </p:spPr>
          <p:txBody>
            <a:bodyPr wrap="square" rtlCol="0">
              <a:spAutoFit/>
            </a:bodyPr>
            <a:lstStyle/>
            <a:p>
              <a:pPr algn="ctr"/>
              <a:r>
                <a:rPr lang="en-US" altLang="zh-TW" sz="1600" b="1">
                  <a:solidFill>
                    <a:schemeClr val="bg1"/>
                  </a:solidFill>
                  <a:latin typeface="Arial" panose="020B0604020202020204" pitchFamily="34" charset="0"/>
                  <a:cs typeface="Arial" panose="020B0604020202020204" pitchFamily="34" charset="0"/>
                </a:rPr>
                <a:t>Internet</a:t>
              </a:r>
              <a:endParaRPr lang="zh-TW" altLang="en-US" sz="1600" b="1">
                <a:solidFill>
                  <a:schemeClr val="bg1"/>
                </a:solidFill>
                <a:latin typeface="Arial" panose="020B0604020202020204" pitchFamily="34" charset="0"/>
                <a:cs typeface="Arial" panose="020B0604020202020204" pitchFamily="34" charset="0"/>
              </a:endParaRPr>
            </a:p>
          </p:txBody>
        </p:sp>
      </p:grpSp>
      <p:grpSp>
        <p:nvGrpSpPr>
          <p:cNvPr id="19" name="群組 18">
            <a:extLst>
              <a:ext uri="{FF2B5EF4-FFF2-40B4-BE49-F238E27FC236}">
                <a16:creationId xmlns:a16="http://schemas.microsoft.com/office/drawing/2014/main" id="{02FFB3C1-D955-6EB9-A2F7-58E16E4368C4}"/>
              </a:ext>
            </a:extLst>
          </p:cNvPr>
          <p:cNvGrpSpPr/>
          <p:nvPr/>
        </p:nvGrpSpPr>
        <p:grpSpPr>
          <a:xfrm>
            <a:off x="2286645" y="4836476"/>
            <a:ext cx="7543482" cy="1048817"/>
            <a:chOff x="2789325" y="4836476"/>
            <a:chExt cx="7543482" cy="1048817"/>
          </a:xfrm>
        </p:grpSpPr>
        <p:grpSp>
          <p:nvGrpSpPr>
            <p:cNvPr id="94" name="群組 93">
              <a:extLst>
                <a:ext uri="{FF2B5EF4-FFF2-40B4-BE49-F238E27FC236}">
                  <a16:creationId xmlns:a16="http://schemas.microsoft.com/office/drawing/2014/main" id="{FF43896A-8DF4-4DB1-26C9-6EBE069E39DF}"/>
                </a:ext>
              </a:extLst>
            </p:cNvPr>
            <p:cNvGrpSpPr/>
            <p:nvPr/>
          </p:nvGrpSpPr>
          <p:grpSpPr>
            <a:xfrm>
              <a:off x="2789325" y="4844243"/>
              <a:ext cx="7538696" cy="1041050"/>
              <a:chOff x="2789325" y="4844819"/>
              <a:chExt cx="7538696" cy="736767"/>
            </a:xfrm>
          </p:grpSpPr>
          <p:cxnSp>
            <p:nvCxnSpPr>
              <p:cNvPr id="6" name="肘形接點 59">
                <a:extLst>
                  <a:ext uri="{FF2B5EF4-FFF2-40B4-BE49-F238E27FC236}">
                    <a16:creationId xmlns:a16="http://schemas.microsoft.com/office/drawing/2014/main" id="{94BF3FAD-8D8A-3E44-94FD-39BE83B01383}"/>
                  </a:ext>
                </a:extLst>
              </p:cNvPr>
              <p:cNvCxnSpPr>
                <a:cxnSpLocks/>
              </p:cNvCxnSpPr>
              <p:nvPr/>
            </p:nvCxnSpPr>
            <p:spPr>
              <a:xfrm>
                <a:off x="6778006" y="4851595"/>
                <a:ext cx="0" cy="729991"/>
              </a:xfrm>
              <a:prstGeom prst="straightConnector1">
                <a:avLst/>
              </a:prstGeom>
              <a:noFill/>
              <a:ln w="28575" cap="flat" cmpd="sng">
                <a:solidFill>
                  <a:srgbClr val="6D9EEB"/>
                </a:solidFill>
                <a:prstDash val="solid"/>
                <a:round/>
                <a:headEnd type="none" w="med" len="med"/>
                <a:tailEnd type="none" w="med" len="med"/>
              </a:ln>
            </p:spPr>
          </p:cxnSp>
          <p:cxnSp>
            <p:nvCxnSpPr>
              <p:cNvPr id="7" name="Shape 477">
                <a:extLst>
                  <a:ext uri="{FF2B5EF4-FFF2-40B4-BE49-F238E27FC236}">
                    <a16:creationId xmlns:a16="http://schemas.microsoft.com/office/drawing/2014/main" id="{3D7AA021-4039-6049-B039-FB27FA870B91}"/>
                  </a:ext>
                </a:extLst>
              </p:cNvPr>
              <p:cNvCxnSpPr>
                <a:cxnSpLocks/>
              </p:cNvCxnSpPr>
              <p:nvPr/>
            </p:nvCxnSpPr>
            <p:spPr>
              <a:xfrm rot="10800000" flipV="1">
                <a:off x="2789325" y="4846217"/>
                <a:ext cx="2034499" cy="530772"/>
              </a:xfrm>
              <a:prstGeom prst="bentConnector3">
                <a:avLst>
                  <a:gd name="adj1" fmla="val 102750"/>
                </a:avLst>
              </a:prstGeom>
              <a:noFill/>
              <a:ln w="28575" cap="flat" cmpd="sng">
                <a:solidFill>
                  <a:srgbClr val="6D9EEB"/>
                </a:solidFill>
                <a:prstDash val="solid"/>
                <a:round/>
                <a:headEnd type="none" w="med" len="med"/>
                <a:tailEnd type="none" w="med" len="med"/>
              </a:ln>
            </p:spPr>
          </p:cxnSp>
          <p:cxnSp>
            <p:nvCxnSpPr>
              <p:cNvPr id="15" name="肘形接點 59">
                <a:extLst>
                  <a:ext uri="{FF2B5EF4-FFF2-40B4-BE49-F238E27FC236}">
                    <a16:creationId xmlns:a16="http://schemas.microsoft.com/office/drawing/2014/main" id="{97F784BC-54E0-1A4E-B7AB-8F289FE21170}"/>
                  </a:ext>
                </a:extLst>
              </p:cNvPr>
              <p:cNvCxnSpPr>
                <a:cxnSpLocks/>
              </p:cNvCxnSpPr>
              <p:nvPr/>
            </p:nvCxnSpPr>
            <p:spPr>
              <a:xfrm rot="10800000" flipV="1">
                <a:off x="4812520" y="4844819"/>
                <a:ext cx="5515501" cy="523181"/>
              </a:xfrm>
              <a:prstGeom prst="bentConnector3">
                <a:avLst>
                  <a:gd name="adj1" fmla="val 100083"/>
                </a:avLst>
              </a:prstGeom>
              <a:noFill/>
              <a:ln w="28575" cap="flat" cmpd="sng">
                <a:solidFill>
                  <a:srgbClr val="6D9EEB"/>
                </a:solidFill>
                <a:prstDash val="solid"/>
                <a:round/>
                <a:headEnd type="none" w="med" len="med"/>
                <a:tailEnd type="none" w="med" len="med"/>
              </a:ln>
            </p:spPr>
          </p:cxnSp>
        </p:grpSp>
        <p:cxnSp>
          <p:nvCxnSpPr>
            <p:cNvPr id="22" name="肘形接點 59">
              <a:extLst>
                <a:ext uri="{FF2B5EF4-FFF2-40B4-BE49-F238E27FC236}">
                  <a16:creationId xmlns:a16="http://schemas.microsoft.com/office/drawing/2014/main" id="{E8B59010-FBEB-5244-B0CB-6313158F818E}"/>
                </a:ext>
              </a:extLst>
            </p:cNvPr>
            <p:cNvCxnSpPr>
              <a:cxnSpLocks/>
            </p:cNvCxnSpPr>
            <p:nvPr/>
          </p:nvCxnSpPr>
          <p:spPr>
            <a:xfrm>
              <a:off x="8642844" y="4846050"/>
              <a:ext cx="0" cy="729991"/>
            </a:xfrm>
            <a:prstGeom prst="straightConnector1">
              <a:avLst/>
            </a:prstGeom>
            <a:noFill/>
            <a:ln w="28575" cap="flat" cmpd="sng">
              <a:solidFill>
                <a:srgbClr val="6D9EEB"/>
              </a:solidFill>
              <a:prstDash val="solid"/>
              <a:round/>
              <a:headEnd type="none" w="med" len="med"/>
              <a:tailEnd type="none" w="med" len="med"/>
            </a:ln>
          </p:spPr>
        </p:cxnSp>
        <p:cxnSp>
          <p:nvCxnSpPr>
            <p:cNvPr id="40" name="肘形接點 59">
              <a:extLst>
                <a:ext uri="{FF2B5EF4-FFF2-40B4-BE49-F238E27FC236}">
                  <a16:creationId xmlns:a16="http://schemas.microsoft.com/office/drawing/2014/main" id="{D96CFEA9-A274-6A41-2D76-20DB12683596}"/>
                </a:ext>
              </a:extLst>
            </p:cNvPr>
            <p:cNvCxnSpPr>
              <a:cxnSpLocks/>
            </p:cNvCxnSpPr>
            <p:nvPr/>
          </p:nvCxnSpPr>
          <p:spPr>
            <a:xfrm>
              <a:off x="10332807" y="4836476"/>
              <a:ext cx="0" cy="729991"/>
            </a:xfrm>
            <a:prstGeom prst="straightConnector1">
              <a:avLst/>
            </a:prstGeom>
            <a:noFill/>
            <a:ln w="28575" cap="flat" cmpd="sng">
              <a:solidFill>
                <a:srgbClr val="6D9EEB"/>
              </a:solidFill>
              <a:prstDash val="solid"/>
              <a:round/>
              <a:headEnd type="none" w="med" len="med"/>
              <a:tailEnd type="none" w="med" len="med"/>
            </a:ln>
          </p:spPr>
        </p:cxnSp>
      </p:grpSp>
      <p:cxnSp>
        <p:nvCxnSpPr>
          <p:cNvPr id="24" name="肘形接點 59">
            <a:extLst>
              <a:ext uri="{FF2B5EF4-FFF2-40B4-BE49-F238E27FC236}">
                <a16:creationId xmlns:a16="http://schemas.microsoft.com/office/drawing/2014/main" id="{B1B8C0B7-0358-DB4E-9938-B46F977F6D7F}"/>
              </a:ext>
            </a:extLst>
          </p:cNvPr>
          <p:cNvCxnSpPr>
            <a:cxnSpLocks/>
          </p:cNvCxnSpPr>
          <p:nvPr/>
        </p:nvCxnSpPr>
        <p:spPr>
          <a:xfrm>
            <a:off x="5404259" y="3429000"/>
            <a:ext cx="0" cy="1422263"/>
          </a:xfrm>
          <a:prstGeom prst="straightConnector1">
            <a:avLst/>
          </a:prstGeom>
          <a:noFill/>
          <a:ln w="28575" cap="flat" cmpd="sng">
            <a:solidFill>
              <a:srgbClr val="6D9EEB"/>
            </a:solidFill>
            <a:prstDash val="solid"/>
            <a:round/>
            <a:headEnd type="none" w="med" len="med"/>
            <a:tailEnd type="none" w="med" len="med"/>
          </a:ln>
        </p:spPr>
      </p:cxnSp>
      <p:sp>
        <p:nvSpPr>
          <p:cNvPr id="25" name="矩形: 圓角 88">
            <a:extLst>
              <a:ext uri="{FF2B5EF4-FFF2-40B4-BE49-F238E27FC236}">
                <a16:creationId xmlns:a16="http://schemas.microsoft.com/office/drawing/2014/main" id="{A858FE10-D40D-DF4F-8CC4-16EE3192AEDA}"/>
              </a:ext>
            </a:extLst>
          </p:cNvPr>
          <p:cNvSpPr/>
          <p:nvPr/>
        </p:nvSpPr>
        <p:spPr>
          <a:xfrm>
            <a:off x="7547747" y="4966980"/>
            <a:ext cx="1123011" cy="264357"/>
          </a:xfrm>
          <a:prstGeom prst="roundRect">
            <a:avLst>
              <a:gd name="adj" fmla="val 50000"/>
            </a:avLst>
          </a:prstGeom>
          <a:gradFill>
            <a:gsLst>
              <a:gs pos="100000">
                <a:srgbClr val="1A4182"/>
              </a:gs>
              <a:gs pos="0">
                <a:srgbClr val="132F61"/>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26" name="矩形: 圓角 89">
            <a:extLst>
              <a:ext uri="{FF2B5EF4-FFF2-40B4-BE49-F238E27FC236}">
                <a16:creationId xmlns:a16="http://schemas.microsoft.com/office/drawing/2014/main" id="{ED4EF890-B3FA-A34E-BEF8-1CD59D43416F}"/>
              </a:ext>
            </a:extLst>
          </p:cNvPr>
          <p:cNvSpPr/>
          <p:nvPr/>
        </p:nvSpPr>
        <p:spPr>
          <a:xfrm>
            <a:off x="5849471" y="4955264"/>
            <a:ext cx="818473" cy="264357"/>
          </a:xfrm>
          <a:prstGeom prst="roundRect">
            <a:avLst>
              <a:gd name="adj" fmla="val 50000"/>
            </a:avLst>
          </a:prstGeom>
          <a:gradFill>
            <a:gsLst>
              <a:gs pos="100000">
                <a:srgbClr val="1A4182"/>
              </a:gs>
              <a:gs pos="0">
                <a:srgbClr val="132F61"/>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27" name="矩形: 圓角 90">
            <a:extLst>
              <a:ext uri="{FF2B5EF4-FFF2-40B4-BE49-F238E27FC236}">
                <a16:creationId xmlns:a16="http://schemas.microsoft.com/office/drawing/2014/main" id="{D54120DE-D043-264E-8677-322A3156EE8B}"/>
              </a:ext>
            </a:extLst>
          </p:cNvPr>
          <p:cNvSpPr/>
          <p:nvPr/>
        </p:nvSpPr>
        <p:spPr>
          <a:xfrm>
            <a:off x="3892463" y="4958680"/>
            <a:ext cx="818473" cy="264357"/>
          </a:xfrm>
          <a:prstGeom prst="roundRect">
            <a:avLst>
              <a:gd name="adj" fmla="val 50000"/>
            </a:avLst>
          </a:prstGeom>
          <a:gradFill>
            <a:gsLst>
              <a:gs pos="100000">
                <a:srgbClr val="1A4182"/>
              </a:gs>
              <a:gs pos="0">
                <a:srgbClr val="132F61"/>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28" name="矩形 91">
            <a:extLst>
              <a:ext uri="{FF2B5EF4-FFF2-40B4-BE49-F238E27FC236}">
                <a16:creationId xmlns:a16="http://schemas.microsoft.com/office/drawing/2014/main" id="{2FFA6795-E606-4E4C-9B58-4310F806AAF1}"/>
              </a:ext>
            </a:extLst>
          </p:cNvPr>
          <p:cNvSpPr/>
          <p:nvPr/>
        </p:nvSpPr>
        <p:spPr>
          <a:xfrm>
            <a:off x="3943685" y="4948942"/>
            <a:ext cx="707245" cy="276999"/>
          </a:xfrm>
          <a:prstGeom prst="rect">
            <a:avLst/>
          </a:prstGeom>
        </p:spPr>
        <p:txBody>
          <a:bodyPr wrap="none">
            <a:spAutoFit/>
          </a:bodyPr>
          <a:lstStyle/>
          <a:p>
            <a:pPr algn="ctr"/>
            <a:r>
              <a:rPr kumimoji="1" lang="en-US" altLang="zh-TW" sz="1200" b="1">
                <a:solidFill>
                  <a:schemeClr val="bg1"/>
                </a:solidFill>
                <a:latin typeface="Arial" panose="020B0604020202020204" pitchFamily="34" charset="0"/>
                <a:cs typeface="Arial" panose="020B0604020202020204" pitchFamily="34" charset="0"/>
              </a:rPr>
              <a:t>1 Gbps</a:t>
            </a:r>
            <a:endParaRPr kumimoji="1" lang="zh-TW" altLang="en-US" sz="1200" b="1">
              <a:solidFill>
                <a:schemeClr val="bg1"/>
              </a:solidFill>
              <a:latin typeface="Arial" panose="020B0604020202020204" pitchFamily="34" charset="0"/>
              <a:cs typeface="Arial" panose="020B0604020202020204" pitchFamily="34" charset="0"/>
            </a:endParaRPr>
          </a:p>
        </p:txBody>
      </p:sp>
      <p:sp>
        <p:nvSpPr>
          <p:cNvPr id="29" name="矩形 92">
            <a:extLst>
              <a:ext uri="{FF2B5EF4-FFF2-40B4-BE49-F238E27FC236}">
                <a16:creationId xmlns:a16="http://schemas.microsoft.com/office/drawing/2014/main" id="{B5E141DA-DCBD-A247-83DB-52AABDCCEDE0}"/>
              </a:ext>
            </a:extLst>
          </p:cNvPr>
          <p:cNvSpPr/>
          <p:nvPr/>
        </p:nvSpPr>
        <p:spPr>
          <a:xfrm>
            <a:off x="5877656" y="4948942"/>
            <a:ext cx="707245" cy="276999"/>
          </a:xfrm>
          <a:prstGeom prst="rect">
            <a:avLst/>
          </a:prstGeom>
        </p:spPr>
        <p:txBody>
          <a:bodyPr wrap="none">
            <a:spAutoFit/>
          </a:bodyPr>
          <a:lstStyle/>
          <a:p>
            <a:pPr algn="ctr"/>
            <a:r>
              <a:rPr kumimoji="1" lang="en-US" altLang="zh-TW" sz="1200" b="1">
                <a:solidFill>
                  <a:schemeClr val="bg1"/>
                </a:solidFill>
                <a:latin typeface="Arial" panose="020B0604020202020204" pitchFamily="34" charset="0"/>
                <a:cs typeface="Arial" panose="020B0604020202020204" pitchFamily="34" charset="0"/>
              </a:rPr>
              <a:t>1 Gbps</a:t>
            </a:r>
            <a:endParaRPr kumimoji="1" lang="zh-TW" altLang="en-US" sz="1200" b="1">
              <a:solidFill>
                <a:schemeClr val="bg1"/>
              </a:solidFill>
              <a:latin typeface="Arial" panose="020B0604020202020204" pitchFamily="34" charset="0"/>
              <a:cs typeface="Arial" panose="020B0604020202020204" pitchFamily="34" charset="0"/>
            </a:endParaRPr>
          </a:p>
        </p:txBody>
      </p:sp>
      <p:sp>
        <p:nvSpPr>
          <p:cNvPr id="30" name="矩形 93">
            <a:extLst>
              <a:ext uri="{FF2B5EF4-FFF2-40B4-BE49-F238E27FC236}">
                <a16:creationId xmlns:a16="http://schemas.microsoft.com/office/drawing/2014/main" id="{9017CF09-8C79-AF4B-91D9-5D255D753746}"/>
              </a:ext>
            </a:extLst>
          </p:cNvPr>
          <p:cNvSpPr/>
          <p:nvPr/>
        </p:nvSpPr>
        <p:spPr>
          <a:xfrm>
            <a:off x="7536810" y="4957394"/>
            <a:ext cx="1165704" cy="276999"/>
          </a:xfrm>
          <a:prstGeom prst="rect">
            <a:avLst/>
          </a:prstGeom>
        </p:spPr>
        <p:txBody>
          <a:bodyPr wrap="none" lIns="91440" tIns="45720" rIns="91440" bIns="45720" anchor="t">
            <a:spAutoFit/>
          </a:bodyPr>
          <a:lstStyle/>
          <a:p>
            <a:r>
              <a:rPr kumimoji="1" lang="en-US" altLang="zh-TW" sz="1200" b="1">
                <a:solidFill>
                  <a:schemeClr val="bg1"/>
                </a:solidFill>
                <a:latin typeface="Arial"/>
                <a:ea typeface="新細明體"/>
                <a:cs typeface="Arial"/>
              </a:rPr>
              <a:t>10Gbps RJ45</a:t>
            </a:r>
            <a:endParaRPr lang="zh-TW" altLang="en-US" sz="1200" b="1">
              <a:solidFill>
                <a:schemeClr val="bg1"/>
              </a:solidFill>
              <a:latin typeface="Arial" panose="020B0604020202020204" pitchFamily="34" charset="0"/>
              <a:cs typeface="Arial" panose="020B0604020202020204" pitchFamily="34" charset="0"/>
            </a:endParaRPr>
          </a:p>
        </p:txBody>
      </p:sp>
      <p:grpSp>
        <p:nvGrpSpPr>
          <p:cNvPr id="42" name="群組 41"/>
          <p:cNvGrpSpPr/>
          <p:nvPr/>
        </p:nvGrpSpPr>
        <p:grpSpPr>
          <a:xfrm>
            <a:off x="1644344" y="4953014"/>
            <a:ext cx="1165704" cy="276999"/>
            <a:chOff x="2238483" y="4329390"/>
            <a:chExt cx="1165704" cy="276999"/>
          </a:xfrm>
        </p:grpSpPr>
        <p:sp>
          <p:nvSpPr>
            <p:cNvPr id="34" name="矩形: 圓角 88">
              <a:extLst>
                <a:ext uri="{FF2B5EF4-FFF2-40B4-BE49-F238E27FC236}">
                  <a16:creationId xmlns:a16="http://schemas.microsoft.com/office/drawing/2014/main" id="{0A8A8877-A62C-D83C-C326-A19C52B3AAC7}"/>
                </a:ext>
              </a:extLst>
            </p:cNvPr>
            <p:cNvSpPr/>
            <p:nvPr/>
          </p:nvSpPr>
          <p:spPr>
            <a:xfrm>
              <a:off x="2271404" y="4331761"/>
              <a:ext cx="1123011" cy="264357"/>
            </a:xfrm>
            <a:prstGeom prst="roundRect">
              <a:avLst>
                <a:gd name="adj" fmla="val 50000"/>
              </a:avLst>
            </a:prstGeom>
            <a:gradFill>
              <a:gsLst>
                <a:gs pos="100000">
                  <a:srgbClr val="1A4182"/>
                </a:gs>
                <a:gs pos="0">
                  <a:srgbClr val="132F61"/>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35" name="矩形 93">
              <a:extLst>
                <a:ext uri="{FF2B5EF4-FFF2-40B4-BE49-F238E27FC236}">
                  <a16:creationId xmlns:a16="http://schemas.microsoft.com/office/drawing/2014/main" id="{CA77ECFB-AEFB-A57E-C7DA-2EEB1A29D368}"/>
                </a:ext>
              </a:extLst>
            </p:cNvPr>
            <p:cNvSpPr/>
            <p:nvPr/>
          </p:nvSpPr>
          <p:spPr>
            <a:xfrm>
              <a:off x="2238483" y="4329390"/>
              <a:ext cx="1165704" cy="276999"/>
            </a:xfrm>
            <a:prstGeom prst="rect">
              <a:avLst/>
            </a:prstGeom>
          </p:spPr>
          <p:txBody>
            <a:bodyPr wrap="none" lIns="91440" tIns="45720" rIns="91440" bIns="45720" anchor="t">
              <a:spAutoFit/>
            </a:bodyPr>
            <a:lstStyle/>
            <a:p>
              <a:pPr algn="ctr"/>
              <a:r>
                <a:rPr kumimoji="1" lang="en-US" altLang="zh-TW" sz="1200" b="1">
                  <a:solidFill>
                    <a:schemeClr val="bg1"/>
                  </a:solidFill>
                  <a:latin typeface="Arial"/>
                  <a:ea typeface="新細明體"/>
                  <a:cs typeface="Arial"/>
                </a:rPr>
                <a:t>10Gbps RJ45</a:t>
              </a:r>
              <a:endParaRPr lang="zh-TW" altLang="en-US" sz="1200" b="1">
                <a:solidFill>
                  <a:schemeClr val="bg1"/>
                </a:solidFill>
                <a:latin typeface="Arial" panose="020B0604020202020204" pitchFamily="34" charset="0"/>
                <a:cs typeface="Arial" panose="020B0604020202020204" pitchFamily="34" charset="0"/>
              </a:endParaRPr>
            </a:p>
          </p:txBody>
        </p:sp>
      </p:grpSp>
      <p:pic>
        <p:nvPicPr>
          <p:cNvPr id="36" name="圖片 43" descr="一張含有 文字 的圖片&#10;&#10;自動產生的描述">
            <a:extLst>
              <a:ext uri="{FF2B5EF4-FFF2-40B4-BE49-F238E27FC236}">
                <a16:creationId xmlns:a16="http://schemas.microsoft.com/office/drawing/2014/main" id="{70A884E4-1B07-BFCF-C3D3-45855ADEDFA7}"/>
              </a:ext>
            </a:extLst>
          </p:cNvPr>
          <p:cNvPicPr>
            <a:picLocks noChangeAspect="1"/>
          </p:cNvPicPr>
          <p:nvPr/>
        </p:nvPicPr>
        <p:blipFill rotWithShape="1">
          <a:blip r:embed="rId7"/>
          <a:srcRect t="27019" b="31176"/>
          <a:stretch/>
        </p:blipFill>
        <p:spPr>
          <a:xfrm>
            <a:off x="4197229" y="2718072"/>
            <a:ext cx="2743200" cy="917456"/>
          </a:xfrm>
          <a:prstGeom prst="rect">
            <a:avLst/>
          </a:prstGeom>
        </p:spPr>
      </p:pic>
      <p:sp>
        <p:nvSpPr>
          <p:cNvPr id="31" name="標題 30">
            <a:extLst>
              <a:ext uri="{FF2B5EF4-FFF2-40B4-BE49-F238E27FC236}">
                <a16:creationId xmlns:a16="http://schemas.microsoft.com/office/drawing/2014/main" id="{0599E93D-88E2-8ABA-3947-D2A563E3E5A9}"/>
              </a:ext>
            </a:extLst>
          </p:cNvPr>
          <p:cNvSpPr>
            <a:spLocks noGrp="1"/>
          </p:cNvSpPr>
          <p:nvPr>
            <p:ph type="title"/>
          </p:nvPr>
        </p:nvSpPr>
        <p:spPr/>
        <p:txBody>
          <a:bodyPr/>
          <a:lstStyle/>
          <a:p>
            <a:r>
              <a:rPr lang="en-US" altLang="zh-TW"/>
              <a:t>16 </a:t>
            </a:r>
            <a:r>
              <a:rPr lang="zh-TW" altLang="en-US"/>
              <a:t>埠 </a:t>
            </a:r>
            <a:r>
              <a:rPr lang="en-US" altLang="zh-TW"/>
              <a:t>10GbE SFP+ </a:t>
            </a:r>
            <a:r>
              <a:rPr lang="zh-TW" altLang="en-US"/>
              <a:t>及 </a:t>
            </a:r>
            <a:r>
              <a:rPr lang="en-US" altLang="zh-TW"/>
              <a:t>RJ45 </a:t>
            </a:r>
            <a:r>
              <a:rPr lang="zh-TW" altLang="en-US"/>
              <a:t>網路，</a:t>
            </a:r>
            <a:br>
              <a:rPr lang="zh-TW" altLang="en-US"/>
            </a:br>
            <a:r>
              <a:rPr lang="zh-TW" altLang="en-US"/>
              <a:t>彈性配置網路架構</a:t>
            </a:r>
          </a:p>
        </p:txBody>
      </p:sp>
      <p:pic>
        <p:nvPicPr>
          <p:cNvPr id="88" name="圖形 87">
            <a:extLst>
              <a:ext uri="{FF2B5EF4-FFF2-40B4-BE49-F238E27FC236}">
                <a16:creationId xmlns:a16="http://schemas.microsoft.com/office/drawing/2014/main" id="{A5808F34-B883-7580-7E44-B10E382A746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3643" y="5344883"/>
            <a:ext cx="1165704" cy="1168997"/>
          </a:xfrm>
          <a:prstGeom prst="rect">
            <a:avLst/>
          </a:prstGeom>
        </p:spPr>
      </p:pic>
      <p:pic>
        <p:nvPicPr>
          <p:cNvPr id="39" name="Picture 2" descr=" "/>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49274" y="5360617"/>
            <a:ext cx="1156422" cy="722764"/>
          </a:xfrm>
          <a:prstGeom prst="rect">
            <a:avLst/>
          </a:prstGeom>
          <a:noFill/>
          <a:extLst>
            <a:ext uri="{909E8E84-426E-40DD-AFC4-6F175D3DCCD1}">
              <a14:hiddenFill xmlns:a14="http://schemas.microsoft.com/office/drawing/2010/main">
                <a:solidFill>
                  <a:srgbClr val="FFFFFF"/>
                </a:solidFill>
              </a14:hiddenFill>
            </a:ext>
          </a:extLst>
        </p:spPr>
      </p:pic>
      <p:pic>
        <p:nvPicPr>
          <p:cNvPr id="92" name="圖片 91" descr="一張含有 電子產品, 電腦, 筆記型電腦, 小筆記型電腦 的圖片&#10;&#10;自動產生的描述">
            <a:extLst>
              <a:ext uri="{FF2B5EF4-FFF2-40B4-BE49-F238E27FC236}">
                <a16:creationId xmlns:a16="http://schemas.microsoft.com/office/drawing/2014/main" id="{5DA706A5-00BD-DD04-E1DF-F51BCA3FF60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82176" y="5387048"/>
            <a:ext cx="1475740" cy="1215370"/>
          </a:xfrm>
          <a:prstGeom prst="rect">
            <a:avLst/>
          </a:prstGeom>
        </p:spPr>
      </p:pic>
      <p:pic>
        <p:nvPicPr>
          <p:cNvPr id="104" name="圖形 103">
            <a:extLst>
              <a:ext uri="{FF2B5EF4-FFF2-40B4-BE49-F238E27FC236}">
                <a16:creationId xmlns:a16="http://schemas.microsoft.com/office/drawing/2014/main" id="{8342F442-1BCF-453F-7A8E-1E77B6C1CF1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08200" y="5039255"/>
            <a:ext cx="1279418" cy="1717543"/>
          </a:xfrm>
          <a:prstGeom prst="rect">
            <a:avLst/>
          </a:prstGeom>
        </p:spPr>
      </p:pic>
      <p:pic>
        <p:nvPicPr>
          <p:cNvPr id="5" name="Picture 2" descr="QSW-3216R-8S8T | Hardware Specs | QNAP (UK)">
            <a:extLst>
              <a:ext uri="{FF2B5EF4-FFF2-40B4-BE49-F238E27FC236}">
                <a16:creationId xmlns:a16="http://schemas.microsoft.com/office/drawing/2014/main" id="{7B41B5CA-60C2-9DCD-B956-7B665764D2FE}"/>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29486" b="29225"/>
          <a:stretch/>
        </p:blipFill>
        <p:spPr bwMode="auto">
          <a:xfrm>
            <a:off x="4105460" y="3945172"/>
            <a:ext cx="2597597" cy="765562"/>
          </a:xfrm>
          <a:prstGeom prst="rect">
            <a:avLst/>
          </a:prstGeom>
          <a:noFill/>
          <a:extLst>
            <a:ext uri="{909E8E84-426E-40DD-AFC4-6F175D3DCCD1}">
              <a14:hiddenFill xmlns:a14="http://schemas.microsoft.com/office/drawing/2010/main">
                <a:solidFill>
                  <a:srgbClr val="FFFFFF"/>
                </a:solidFill>
              </a14:hiddenFill>
            </a:ext>
          </a:extLst>
        </p:spPr>
      </p:pic>
      <p:sp>
        <p:nvSpPr>
          <p:cNvPr id="32" name="文字方塊 31">
            <a:extLst>
              <a:ext uri="{FF2B5EF4-FFF2-40B4-BE49-F238E27FC236}">
                <a16:creationId xmlns:a16="http://schemas.microsoft.com/office/drawing/2014/main" id="{905B4567-F6BF-2854-4BA3-E4AE80AFDE59}"/>
              </a:ext>
            </a:extLst>
          </p:cNvPr>
          <p:cNvSpPr txBox="1"/>
          <p:nvPr/>
        </p:nvSpPr>
        <p:spPr>
          <a:xfrm>
            <a:off x="4491367" y="2757448"/>
            <a:ext cx="2154925" cy="276999"/>
          </a:xfrm>
          <a:prstGeom prst="rect">
            <a:avLst/>
          </a:prstGeom>
          <a:noFill/>
        </p:spPr>
        <p:txBody>
          <a:bodyPr wrap="square">
            <a:spAutoFit/>
          </a:bodyPr>
          <a:lstStyle/>
          <a:p>
            <a:r>
              <a:rPr lang="en-US" altLang="zh-TW" sz="1200" b="1" dirty="0">
                <a:solidFill>
                  <a:schemeClr val="bg1"/>
                </a:solidFill>
              </a:rPr>
              <a:t>QHora-301W </a:t>
            </a:r>
            <a:r>
              <a:rPr lang="en-US" altLang="zh-TW" sz="1200" b="1" dirty="0" err="1">
                <a:solidFill>
                  <a:schemeClr val="bg1"/>
                </a:solidFill>
              </a:rPr>
              <a:t>WiFi</a:t>
            </a:r>
            <a:r>
              <a:rPr lang="en-US" altLang="zh-TW" sz="1200" b="1" dirty="0">
                <a:solidFill>
                  <a:schemeClr val="bg1"/>
                </a:solidFill>
              </a:rPr>
              <a:t> 6 </a:t>
            </a:r>
            <a:r>
              <a:rPr lang="zh-TW" altLang="en-US" sz="1200" b="1" dirty="0">
                <a:solidFill>
                  <a:schemeClr val="bg1"/>
                </a:solidFill>
              </a:rPr>
              <a:t>路由器</a:t>
            </a:r>
          </a:p>
        </p:txBody>
      </p:sp>
      <p:sp>
        <p:nvSpPr>
          <p:cNvPr id="45" name="矩形: 圓角 88">
            <a:extLst>
              <a:ext uri="{FF2B5EF4-FFF2-40B4-BE49-F238E27FC236}">
                <a16:creationId xmlns:a16="http://schemas.microsoft.com/office/drawing/2014/main" id="{74672A19-AA63-D002-D282-EFC2DF9C7C1C}"/>
              </a:ext>
            </a:extLst>
          </p:cNvPr>
          <p:cNvSpPr/>
          <p:nvPr/>
        </p:nvSpPr>
        <p:spPr>
          <a:xfrm>
            <a:off x="9284011" y="4966980"/>
            <a:ext cx="1123011" cy="264357"/>
          </a:xfrm>
          <a:prstGeom prst="roundRect">
            <a:avLst>
              <a:gd name="adj" fmla="val 50000"/>
            </a:avLst>
          </a:prstGeom>
          <a:gradFill>
            <a:gsLst>
              <a:gs pos="100000">
                <a:srgbClr val="1A4182"/>
              </a:gs>
              <a:gs pos="0">
                <a:srgbClr val="132F61"/>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46" name="矩形 93">
            <a:extLst>
              <a:ext uri="{FF2B5EF4-FFF2-40B4-BE49-F238E27FC236}">
                <a16:creationId xmlns:a16="http://schemas.microsoft.com/office/drawing/2014/main" id="{34911670-248D-93BD-52CB-20910356699D}"/>
              </a:ext>
            </a:extLst>
          </p:cNvPr>
          <p:cNvSpPr/>
          <p:nvPr/>
        </p:nvSpPr>
        <p:spPr>
          <a:xfrm>
            <a:off x="9273074" y="4957394"/>
            <a:ext cx="1181734" cy="276999"/>
          </a:xfrm>
          <a:prstGeom prst="rect">
            <a:avLst/>
          </a:prstGeom>
        </p:spPr>
        <p:txBody>
          <a:bodyPr wrap="none" lIns="91440" tIns="45720" rIns="91440" bIns="45720" anchor="t">
            <a:spAutoFit/>
          </a:bodyPr>
          <a:lstStyle/>
          <a:p>
            <a:r>
              <a:rPr kumimoji="1" lang="en-US" altLang="zh-TW" sz="1200" b="1">
                <a:solidFill>
                  <a:schemeClr val="bg1"/>
                </a:solidFill>
                <a:latin typeface="Arial"/>
                <a:ea typeface="新細明體"/>
                <a:cs typeface="Arial"/>
              </a:rPr>
              <a:t>10Gbps SFP+</a:t>
            </a:r>
          </a:p>
        </p:txBody>
      </p:sp>
      <p:pic>
        <p:nvPicPr>
          <p:cNvPr id="47" name="Picture 2" descr="TS-855eU-RP | Software Spec | QNAP (TR)">
            <a:extLst>
              <a:ext uri="{FF2B5EF4-FFF2-40B4-BE49-F238E27FC236}">
                <a16:creationId xmlns:a16="http://schemas.microsoft.com/office/drawing/2014/main" id="{1AC7946C-2C69-5FFF-5718-58E4DDA3F358}"/>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099" t="33351" r="2256" b="33937"/>
          <a:stretch/>
        </p:blipFill>
        <p:spPr bwMode="auto">
          <a:xfrm>
            <a:off x="9076397" y="6018177"/>
            <a:ext cx="1798067" cy="39139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在側邊欄中搜尋">
            <a:extLst>
              <a:ext uri="{FF2B5EF4-FFF2-40B4-BE49-F238E27FC236}">
                <a16:creationId xmlns:a16="http://schemas.microsoft.com/office/drawing/2014/main" id="{04696B99-8F88-3D52-B989-71DEFC864AC6}"/>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656" t="3485" r="5900" b="3644"/>
          <a:stretch/>
        </p:blipFill>
        <p:spPr bwMode="auto">
          <a:xfrm>
            <a:off x="9219474" y="5594603"/>
            <a:ext cx="940644" cy="628654"/>
          </a:xfrm>
          <a:prstGeom prst="rect">
            <a:avLst/>
          </a:prstGeom>
          <a:noFill/>
          <a:extLst>
            <a:ext uri="{909E8E84-426E-40DD-AFC4-6F175D3DCCD1}">
              <a14:hiddenFill xmlns:a14="http://schemas.microsoft.com/office/drawing/2010/main">
                <a:solidFill>
                  <a:srgbClr val="FFFFFF"/>
                </a:solidFill>
              </a14:hiddenFill>
            </a:ext>
          </a:extLst>
        </p:spPr>
      </p:pic>
      <p:sp>
        <p:nvSpPr>
          <p:cNvPr id="49" name="文字方塊 48">
            <a:extLst>
              <a:ext uri="{FF2B5EF4-FFF2-40B4-BE49-F238E27FC236}">
                <a16:creationId xmlns:a16="http://schemas.microsoft.com/office/drawing/2014/main" id="{5F47AF7A-E4C5-5F18-A362-722D43422022}"/>
              </a:ext>
            </a:extLst>
          </p:cNvPr>
          <p:cNvSpPr txBox="1"/>
          <p:nvPr/>
        </p:nvSpPr>
        <p:spPr>
          <a:xfrm>
            <a:off x="10058751" y="5545406"/>
            <a:ext cx="1631427" cy="461665"/>
          </a:xfrm>
          <a:prstGeom prst="rect">
            <a:avLst/>
          </a:prstGeom>
          <a:noFill/>
        </p:spPr>
        <p:txBody>
          <a:bodyPr wrap="square" lIns="91440" tIns="45720" rIns="91440" bIns="45720" rtlCol="0" anchor="t">
            <a:spAutoFit/>
          </a:bodyPr>
          <a:lstStyle/>
          <a:p>
            <a:pPr algn="ctr"/>
            <a:r>
              <a:rPr lang="en-US" altLang="zh-TW" sz="1200" b="1">
                <a:solidFill>
                  <a:schemeClr val="bg1"/>
                </a:solidFill>
                <a:ea typeface="新細明體"/>
              </a:rPr>
              <a:t>TS-855eU-RP + QXG-10G2SF-X710</a:t>
            </a:r>
            <a:endParaRPr lang="zh-TW" altLang="en-US" sz="1200" b="1">
              <a:solidFill>
                <a:schemeClr val="bg1"/>
              </a:solidFill>
              <a:ea typeface="新細明體"/>
              <a:cs typeface="Calibri"/>
            </a:endParaRPr>
          </a:p>
        </p:txBody>
      </p:sp>
      <p:pic>
        <p:nvPicPr>
          <p:cNvPr id="50" name="Picture 4" descr="TVS-h1688X | Software Specs | QNAP (Middle East)">
            <a:extLst>
              <a:ext uri="{FF2B5EF4-FFF2-40B4-BE49-F238E27FC236}">
                <a16:creationId xmlns:a16="http://schemas.microsoft.com/office/drawing/2014/main" id="{96C5DDAA-A92E-6B26-BC9C-2FC0B9DB0F6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363848" y="5491488"/>
            <a:ext cx="1591794" cy="907402"/>
          </a:xfrm>
          <a:prstGeom prst="rect">
            <a:avLst/>
          </a:prstGeom>
          <a:noFill/>
          <a:extLst>
            <a:ext uri="{909E8E84-426E-40DD-AFC4-6F175D3DCCD1}">
              <a14:hiddenFill xmlns:a14="http://schemas.microsoft.com/office/drawing/2010/main">
                <a:solidFill>
                  <a:srgbClr val="FFFFFF"/>
                </a:solidFill>
              </a14:hiddenFill>
            </a:ext>
          </a:extLst>
        </p:spPr>
      </p:pic>
      <p:sp>
        <p:nvSpPr>
          <p:cNvPr id="54" name="文字方塊 53">
            <a:extLst>
              <a:ext uri="{FF2B5EF4-FFF2-40B4-BE49-F238E27FC236}">
                <a16:creationId xmlns:a16="http://schemas.microsoft.com/office/drawing/2014/main" id="{852EA2FE-AA9C-F3D9-0618-405555DF5CB4}"/>
              </a:ext>
            </a:extLst>
          </p:cNvPr>
          <p:cNvSpPr txBox="1"/>
          <p:nvPr/>
        </p:nvSpPr>
        <p:spPr>
          <a:xfrm>
            <a:off x="6659970" y="4427841"/>
            <a:ext cx="1480192" cy="276999"/>
          </a:xfrm>
          <a:prstGeom prst="rect">
            <a:avLst/>
          </a:prstGeom>
          <a:noFill/>
        </p:spPr>
        <p:txBody>
          <a:bodyPr wrap="square">
            <a:spAutoFit/>
          </a:bodyPr>
          <a:lstStyle/>
          <a:p>
            <a:r>
              <a:rPr lang="en-US" altLang="zh-TW" sz="1200" b="1" dirty="0">
                <a:solidFill>
                  <a:schemeClr val="bg1"/>
                </a:solidFill>
              </a:rPr>
              <a:t>QSW-3216R-8S8T</a:t>
            </a:r>
          </a:p>
        </p:txBody>
      </p:sp>
      <p:grpSp>
        <p:nvGrpSpPr>
          <p:cNvPr id="2" name="群組 1">
            <a:extLst>
              <a:ext uri="{FF2B5EF4-FFF2-40B4-BE49-F238E27FC236}">
                <a16:creationId xmlns:a16="http://schemas.microsoft.com/office/drawing/2014/main" id="{40520A79-2A83-B423-85ED-16C5571B89C5}"/>
              </a:ext>
            </a:extLst>
          </p:cNvPr>
          <p:cNvGrpSpPr/>
          <p:nvPr/>
        </p:nvGrpSpPr>
        <p:grpSpPr>
          <a:xfrm>
            <a:off x="4875223" y="3550934"/>
            <a:ext cx="1165704" cy="276999"/>
            <a:chOff x="2238483" y="4329390"/>
            <a:chExt cx="1165704" cy="276999"/>
          </a:xfrm>
        </p:grpSpPr>
        <p:sp>
          <p:nvSpPr>
            <p:cNvPr id="3" name="矩形: 圓角 88">
              <a:extLst>
                <a:ext uri="{FF2B5EF4-FFF2-40B4-BE49-F238E27FC236}">
                  <a16:creationId xmlns:a16="http://schemas.microsoft.com/office/drawing/2014/main" id="{E925378E-081D-BD26-ADB9-CC42442B1CB3}"/>
                </a:ext>
              </a:extLst>
            </p:cNvPr>
            <p:cNvSpPr/>
            <p:nvPr/>
          </p:nvSpPr>
          <p:spPr>
            <a:xfrm>
              <a:off x="2271404" y="4331761"/>
              <a:ext cx="1123011" cy="264357"/>
            </a:xfrm>
            <a:prstGeom prst="roundRect">
              <a:avLst>
                <a:gd name="adj" fmla="val 50000"/>
              </a:avLst>
            </a:prstGeom>
            <a:gradFill>
              <a:gsLst>
                <a:gs pos="100000">
                  <a:srgbClr val="1A4182"/>
                </a:gs>
                <a:gs pos="0">
                  <a:srgbClr val="132F61"/>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4" name="矩形 93">
              <a:extLst>
                <a:ext uri="{FF2B5EF4-FFF2-40B4-BE49-F238E27FC236}">
                  <a16:creationId xmlns:a16="http://schemas.microsoft.com/office/drawing/2014/main" id="{5C3830CF-B44A-2B04-4E7E-1368A1B1412C}"/>
                </a:ext>
              </a:extLst>
            </p:cNvPr>
            <p:cNvSpPr/>
            <p:nvPr/>
          </p:nvSpPr>
          <p:spPr>
            <a:xfrm>
              <a:off x="2238483" y="4329390"/>
              <a:ext cx="1165704" cy="276999"/>
            </a:xfrm>
            <a:prstGeom prst="rect">
              <a:avLst/>
            </a:prstGeom>
          </p:spPr>
          <p:txBody>
            <a:bodyPr wrap="none" lIns="91440" tIns="45720" rIns="91440" bIns="45720" anchor="t">
              <a:spAutoFit/>
            </a:bodyPr>
            <a:lstStyle/>
            <a:p>
              <a:pPr algn="ctr"/>
              <a:r>
                <a:rPr kumimoji="1" lang="en-US" altLang="zh-TW" sz="1200" b="1">
                  <a:solidFill>
                    <a:schemeClr val="bg1"/>
                  </a:solidFill>
                  <a:latin typeface="Arial"/>
                  <a:ea typeface="新細明體"/>
                  <a:cs typeface="Arial"/>
                </a:rPr>
                <a:t>10Gbps RJ45</a:t>
              </a:r>
              <a:endParaRPr lang="zh-TW" altLang="en-US" sz="1200" b="1">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80956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圓角化同側角落 34">
            <a:extLst>
              <a:ext uri="{FF2B5EF4-FFF2-40B4-BE49-F238E27FC236}">
                <a16:creationId xmlns:a16="http://schemas.microsoft.com/office/drawing/2014/main" id="{63865853-73F5-A25C-C1CD-630CB1D03437}"/>
              </a:ext>
            </a:extLst>
          </p:cNvPr>
          <p:cNvSpPr/>
          <p:nvPr/>
        </p:nvSpPr>
        <p:spPr>
          <a:xfrm rot="10800000">
            <a:off x="517595" y="3992741"/>
            <a:ext cx="3386725" cy="908874"/>
          </a:xfrm>
          <a:prstGeom prst="round2SameRect">
            <a:avLst>
              <a:gd name="adj1" fmla="val 8590"/>
              <a:gd name="adj2" fmla="val 0"/>
            </a:avLst>
          </a:prstGeom>
          <a:noFill/>
          <a:ln w="19050">
            <a:gradFill flip="none" rotWithShape="1">
              <a:gsLst>
                <a:gs pos="0">
                  <a:srgbClr val="06FAF3">
                    <a:alpha val="0"/>
                  </a:srgbClr>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50" name="矩形: 圓角化同側角落 49">
            <a:extLst>
              <a:ext uri="{FF2B5EF4-FFF2-40B4-BE49-F238E27FC236}">
                <a16:creationId xmlns:a16="http://schemas.microsoft.com/office/drawing/2014/main" id="{938396A3-583D-2C0C-67B6-49529941A1B9}"/>
              </a:ext>
            </a:extLst>
          </p:cNvPr>
          <p:cNvSpPr/>
          <p:nvPr/>
        </p:nvSpPr>
        <p:spPr>
          <a:xfrm rot="5400000">
            <a:off x="9163496" y="674267"/>
            <a:ext cx="1168997" cy="3306135"/>
          </a:xfrm>
          <a:prstGeom prst="round2SameRect">
            <a:avLst>
              <a:gd name="adj1" fmla="val 8590"/>
              <a:gd name="adj2" fmla="val 0"/>
            </a:avLst>
          </a:prstGeom>
          <a:noFill/>
          <a:ln w="19050">
            <a:gradFill flip="none" rotWithShape="1">
              <a:gsLst>
                <a:gs pos="0">
                  <a:srgbClr val="06FAF3">
                    <a:alpha val="0"/>
                  </a:srgbClr>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74" name="矩形 73"/>
          <p:cNvSpPr/>
          <p:nvPr/>
        </p:nvSpPr>
        <p:spPr>
          <a:xfrm>
            <a:off x="6232656" y="3582922"/>
            <a:ext cx="1688552" cy="26193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dirty="0">
                <a:solidFill>
                  <a:schemeClr val="bg1"/>
                </a:solidFill>
              </a:rPr>
              <a:t>QSW-3216R-8S8T</a:t>
            </a:r>
            <a:endParaRPr lang="zh-TW" altLang="en-US" sz="1200" b="1" dirty="0">
              <a:solidFill>
                <a:schemeClr val="bg1"/>
              </a:solidFill>
            </a:endParaRPr>
          </a:p>
        </p:txBody>
      </p:sp>
      <p:grpSp>
        <p:nvGrpSpPr>
          <p:cNvPr id="20" name="群組 19"/>
          <p:cNvGrpSpPr/>
          <p:nvPr/>
        </p:nvGrpSpPr>
        <p:grpSpPr>
          <a:xfrm>
            <a:off x="3713123" y="5035034"/>
            <a:ext cx="1978150" cy="1265970"/>
            <a:chOff x="1011327" y="2690160"/>
            <a:chExt cx="2424675" cy="1820622"/>
          </a:xfrm>
        </p:grpSpPr>
        <p:sp>
          <p:nvSpPr>
            <p:cNvPr id="21" name="文字方塊 20"/>
            <p:cNvSpPr txBox="1"/>
            <p:nvPr/>
          </p:nvSpPr>
          <p:spPr>
            <a:xfrm>
              <a:off x="1560933" y="4112423"/>
              <a:ext cx="1325461" cy="398359"/>
            </a:xfrm>
            <a:prstGeom prst="rect">
              <a:avLst/>
            </a:prstGeom>
            <a:noFill/>
          </p:spPr>
          <p:txBody>
            <a:bodyPr wrap="square" rtlCol="0">
              <a:spAutoFit/>
            </a:bodyPr>
            <a:lstStyle/>
            <a:p>
              <a:pPr algn="ctr"/>
              <a:r>
                <a:rPr lang="en-US" altLang="zh-TW" sz="1200" b="1" dirty="0">
                  <a:solidFill>
                    <a:schemeClr val="bg1"/>
                  </a:solidFill>
                </a:rPr>
                <a:t>TS-855X</a:t>
              </a:r>
              <a:endParaRPr lang="zh-TW" altLang="en-US" sz="1200" b="1" dirty="0">
                <a:solidFill>
                  <a:schemeClr val="bg1"/>
                </a:solidFill>
              </a:endParaRPr>
            </a:p>
          </p:txBody>
        </p:sp>
        <p:pic>
          <p:nvPicPr>
            <p:cNvPr id="22" name="Picture 12" descr="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1327" y="2690160"/>
              <a:ext cx="2424675" cy="15154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群組 5"/>
          <p:cNvGrpSpPr/>
          <p:nvPr/>
        </p:nvGrpSpPr>
        <p:grpSpPr>
          <a:xfrm>
            <a:off x="5374712" y="5038728"/>
            <a:ext cx="2960149" cy="1255901"/>
            <a:chOff x="4848085" y="5415384"/>
            <a:chExt cx="2960149" cy="1255901"/>
          </a:xfrm>
        </p:grpSpPr>
        <p:pic>
          <p:nvPicPr>
            <p:cNvPr id="23" name="Picture 2" descr="TS-855eU-RP | Software Spec | QNAP (T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99" t="33351" r="2256" b="33937"/>
            <a:stretch/>
          </p:blipFill>
          <p:spPr bwMode="auto">
            <a:xfrm>
              <a:off x="5232059" y="5893723"/>
              <a:ext cx="2192201" cy="4685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在側邊欄中搜尋"/>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656" t="3485" r="5900" b="3644"/>
            <a:stretch/>
          </p:blipFill>
          <p:spPr bwMode="auto">
            <a:xfrm>
              <a:off x="5409250" y="5415384"/>
              <a:ext cx="1146832" cy="752645"/>
            </a:xfrm>
            <a:prstGeom prst="rect">
              <a:avLst/>
            </a:prstGeom>
            <a:noFill/>
            <a:extLst>
              <a:ext uri="{909E8E84-426E-40DD-AFC4-6F175D3DCCD1}">
                <a14:hiddenFill xmlns:a14="http://schemas.microsoft.com/office/drawing/2010/main">
                  <a:solidFill>
                    <a:srgbClr val="FFFFFF"/>
                  </a:solidFill>
                </a14:hiddenFill>
              </a:ext>
            </a:extLst>
          </p:spPr>
        </p:pic>
        <p:sp>
          <p:nvSpPr>
            <p:cNvPr id="25" name="文字方塊 24">
              <a:extLst>
                <a:ext uri="{FF2B5EF4-FFF2-40B4-BE49-F238E27FC236}">
                  <a16:creationId xmlns:a16="http://schemas.microsoft.com/office/drawing/2014/main" id="{FFA06908-63AD-B07C-A1F2-4B08CBFC2467}"/>
                </a:ext>
              </a:extLst>
            </p:cNvPr>
            <p:cNvSpPr txBox="1"/>
            <p:nvPr/>
          </p:nvSpPr>
          <p:spPr>
            <a:xfrm>
              <a:off x="4848085" y="6394286"/>
              <a:ext cx="2960149" cy="276999"/>
            </a:xfrm>
            <a:prstGeom prst="rect">
              <a:avLst/>
            </a:prstGeom>
            <a:noFill/>
          </p:spPr>
          <p:txBody>
            <a:bodyPr wrap="square" lIns="91440" tIns="45720" rIns="91440" bIns="45720" rtlCol="0" anchor="t">
              <a:spAutoFit/>
            </a:bodyPr>
            <a:lstStyle/>
            <a:p>
              <a:pPr algn="ctr"/>
              <a:r>
                <a:rPr lang="en-US" altLang="zh-TW" sz="1200" b="1" dirty="0">
                  <a:solidFill>
                    <a:schemeClr val="bg1"/>
                  </a:solidFill>
                  <a:ea typeface="新細明體"/>
                </a:rPr>
                <a:t>TS-855eU-RP + QXG-10G2SF-X710</a:t>
              </a:r>
              <a:endParaRPr lang="zh-TW" altLang="en-US" sz="1200" b="1" dirty="0">
                <a:solidFill>
                  <a:schemeClr val="bg1"/>
                </a:solidFill>
                <a:ea typeface="新細明體"/>
                <a:cs typeface="Calibri"/>
              </a:endParaRPr>
            </a:p>
          </p:txBody>
        </p:sp>
      </p:grpSp>
      <p:cxnSp>
        <p:nvCxnSpPr>
          <p:cNvPr id="8" name="肘形接點 7"/>
          <p:cNvCxnSpPr>
            <a:cxnSpLocks/>
          </p:cNvCxnSpPr>
          <p:nvPr/>
        </p:nvCxnSpPr>
        <p:spPr>
          <a:xfrm rot="5400000" flipH="1" flipV="1">
            <a:off x="5705461" y="2611351"/>
            <a:ext cx="696791" cy="460342"/>
          </a:xfrm>
          <a:prstGeom prst="bentConnector2">
            <a:avLst/>
          </a:prstGeom>
          <a:noFill/>
          <a:ln w="28575" cap="flat" cmpd="sng">
            <a:solidFill>
              <a:srgbClr val="6D9EEB"/>
            </a:solidFill>
            <a:prstDash val="solid"/>
            <a:round/>
            <a:headEnd type="none" w="med" len="med"/>
            <a:tailEnd type="none" w="med" len="med"/>
          </a:ln>
        </p:spPr>
      </p:cxnSp>
      <p:cxnSp>
        <p:nvCxnSpPr>
          <p:cNvPr id="30" name="直線接點 29"/>
          <p:cNvCxnSpPr>
            <a:cxnSpLocks/>
          </p:cNvCxnSpPr>
          <p:nvPr/>
        </p:nvCxnSpPr>
        <p:spPr>
          <a:xfrm>
            <a:off x="4003536" y="3526694"/>
            <a:ext cx="1416777" cy="0"/>
          </a:xfrm>
          <a:prstGeom prst="line">
            <a:avLst/>
          </a:prstGeom>
          <a:noFill/>
          <a:ln w="28575" cap="flat" cmpd="sng">
            <a:solidFill>
              <a:srgbClr val="6D9EEB"/>
            </a:solidFill>
            <a:prstDash val="solid"/>
            <a:round/>
            <a:headEnd type="none" w="med" len="med"/>
            <a:tailEnd type="none" w="med" len="med"/>
          </a:ln>
        </p:spPr>
      </p:cxnSp>
      <p:pic>
        <p:nvPicPr>
          <p:cNvPr id="38" name="圖片 37" descr="一張含有 圖形, 圓形, 鮮豔 的圖片&#10;&#10;自動產生的描述">
            <a:extLst>
              <a:ext uri="{FF2B5EF4-FFF2-40B4-BE49-F238E27FC236}">
                <a16:creationId xmlns:a16="http://schemas.microsoft.com/office/drawing/2014/main" id="{77D20C19-BEA0-928E-303A-5AB67F677662}"/>
              </a:ext>
            </a:extLst>
          </p:cNvPr>
          <p:cNvPicPr>
            <a:picLocks noChangeAspect="1"/>
          </p:cNvPicPr>
          <p:nvPr/>
        </p:nvPicPr>
        <p:blipFill>
          <a:blip r:embed="rId6"/>
          <a:stretch>
            <a:fillRect/>
          </a:stretch>
        </p:blipFill>
        <p:spPr>
          <a:xfrm>
            <a:off x="2051993" y="2907544"/>
            <a:ext cx="350591" cy="507907"/>
          </a:xfrm>
          <a:prstGeom prst="rect">
            <a:avLst/>
          </a:prstGeom>
        </p:spPr>
      </p:pic>
      <p:sp>
        <p:nvSpPr>
          <p:cNvPr id="39" name="文字方塊 38"/>
          <p:cNvSpPr txBox="1"/>
          <p:nvPr/>
        </p:nvSpPr>
        <p:spPr>
          <a:xfrm>
            <a:off x="1152958" y="3007610"/>
            <a:ext cx="1081366" cy="307777"/>
          </a:xfrm>
          <a:prstGeom prst="rect">
            <a:avLst/>
          </a:prstGeom>
          <a:noFill/>
        </p:spPr>
        <p:txBody>
          <a:bodyPr wrap="square" rtlCol="0">
            <a:spAutoFit/>
          </a:bodyPr>
          <a:lstStyle/>
          <a:p>
            <a:pPr algn="ctr"/>
            <a:r>
              <a:rPr lang="en-US" altLang="zh-TW" sz="1400" b="1" dirty="0">
                <a:solidFill>
                  <a:schemeClr val="bg1"/>
                </a:solidFill>
              </a:rPr>
              <a:t>Wi-Fi 6</a:t>
            </a:r>
            <a:endParaRPr lang="zh-TW" altLang="en-US" sz="1400" b="1" dirty="0">
              <a:solidFill>
                <a:schemeClr val="bg1"/>
              </a:solidFill>
            </a:endParaRPr>
          </a:p>
        </p:txBody>
      </p:sp>
      <p:cxnSp>
        <p:nvCxnSpPr>
          <p:cNvPr id="40" name="直線接點 39"/>
          <p:cNvCxnSpPr>
            <a:cxnSpLocks/>
          </p:cNvCxnSpPr>
          <p:nvPr/>
        </p:nvCxnSpPr>
        <p:spPr>
          <a:xfrm flipH="1" flipV="1">
            <a:off x="7849439" y="3510839"/>
            <a:ext cx="1406258" cy="18100"/>
          </a:xfrm>
          <a:prstGeom prst="line">
            <a:avLst/>
          </a:prstGeom>
          <a:noFill/>
          <a:ln w="28575" cap="flat" cmpd="sng">
            <a:solidFill>
              <a:srgbClr val="6D9EEB"/>
            </a:solidFill>
            <a:prstDash val="solid"/>
            <a:round/>
            <a:headEnd type="none" w="med" len="med"/>
            <a:tailEnd type="none" w="med" len="med"/>
          </a:ln>
        </p:spPr>
      </p:cxnSp>
      <p:cxnSp>
        <p:nvCxnSpPr>
          <p:cNvPr id="48" name="直線接點 47"/>
          <p:cNvCxnSpPr>
            <a:cxnSpLocks/>
          </p:cNvCxnSpPr>
          <p:nvPr/>
        </p:nvCxnSpPr>
        <p:spPr>
          <a:xfrm flipH="1">
            <a:off x="9811801" y="3639520"/>
            <a:ext cx="1" cy="848776"/>
          </a:xfrm>
          <a:prstGeom prst="line">
            <a:avLst/>
          </a:prstGeom>
          <a:noFill/>
          <a:ln w="28575" cap="flat" cmpd="sng">
            <a:solidFill>
              <a:srgbClr val="6D9EEB"/>
            </a:solidFill>
            <a:prstDash val="solid"/>
            <a:round/>
            <a:headEnd type="none" w="med" len="med"/>
            <a:tailEnd type="none" w="med" len="med"/>
          </a:ln>
        </p:spPr>
      </p:cxnSp>
      <p:grpSp>
        <p:nvGrpSpPr>
          <p:cNvPr id="10" name="群組 9">
            <a:extLst>
              <a:ext uri="{FF2B5EF4-FFF2-40B4-BE49-F238E27FC236}">
                <a16:creationId xmlns:a16="http://schemas.microsoft.com/office/drawing/2014/main" id="{FB1E131F-EC12-BEE6-ED47-29B5890EF31A}"/>
              </a:ext>
            </a:extLst>
          </p:cNvPr>
          <p:cNvGrpSpPr/>
          <p:nvPr/>
        </p:nvGrpSpPr>
        <p:grpSpPr>
          <a:xfrm>
            <a:off x="4779463" y="3540831"/>
            <a:ext cx="1711303" cy="1497898"/>
            <a:chOff x="5291890" y="3609184"/>
            <a:chExt cx="2264104" cy="1357247"/>
          </a:xfrm>
        </p:grpSpPr>
        <p:cxnSp>
          <p:nvCxnSpPr>
            <p:cNvPr id="51" name="肘形接點 50"/>
            <p:cNvCxnSpPr>
              <a:cxnSpLocks/>
            </p:cNvCxnSpPr>
            <p:nvPr/>
          </p:nvCxnSpPr>
          <p:spPr>
            <a:xfrm rot="5400000" flipH="1" flipV="1">
              <a:off x="5989691" y="3853456"/>
              <a:ext cx="411480" cy="1807082"/>
            </a:xfrm>
            <a:prstGeom prst="bentConnector2">
              <a:avLst/>
            </a:prstGeom>
            <a:noFill/>
            <a:ln w="28575" cap="flat" cmpd="sng">
              <a:solidFill>
                <a:srgbClr val="6D9EEB"/>
              </a:solidFill>
              <a:prstDash val="solid"/>
              <a:round/>
              <a:headEnd type="none" w="med" len="med"/>
              <a:tailEnd type="none" w="med" len="med"/>
            </a:ln>
          </p:spPr>
        </p:cxnSp>
        <p:cxnSp>
          <p:nvCxnSpPr>
            <p:cNvPr id="54" name="肘形接點 53"/>
            <p:cNvCxnSpPr>
              <a:cxnSpLocks/>
            </p:cNvCxnSpPr>
            <p:nvPr/>
          </p:nvCxnSpPr>
          <p:spPr>
            <a:xfrm rot="16200000" flipV="1">
              <a:off x="6299326" y="3709763"/>
              <a:ext cx="1357247" cy="1156089"/>
            </a:xfrm>
            <a:prstGeom prst="bentConnector3">
              <a:avLst>
                <a:gd name="adj1" fmla="val 30812"/>
              </a:avLst>
            </a:prstGeom>
            <a:noFill/>
            <a:ln w="28575" cap="flat" cmpd="sng">
              <a:solidFill>
                <a:srgbClr val="6D9EEB"/>
              </a:solidFill>
              <a:prstDash val="solid"/>
              <a:round/>
              <a:headEnd type="none" w="med" len="med"/>
              <a:tailEnd type="none" w="med" len="med"/>
            </a:ln>
          </p:spPr>
        </p:cxnSp>
      </p:grpSp>
      <p:sp>
        <p:nvSpPr>
          <p:cNvPr id="60" name="文字方塊 59">
            <a:extLst>
              <a:ext uri="{FF2B5EF4-FFF2-40B4-BE49-F238E27FC236}">
                <a16:creationId xmlns:a16="http://schemas.microsoft.com/office/drawing/2014/main" id="{847D0A70-D30E-774D-AF93-59A80A610CAA}"/>
              </a:ext>
            </a:extLst>
          </p:cNvPr>
          <p:cNvSpPr txBox="1"/>
          <p:nvPr/>
        </p:nvSpPr>
        <p:spPr>
          <a:xfrm>
            <a:off x="1882758" y="5311730"/>
            <a:ext cx="203124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200" dirty="0">
                <a:solidFill>
                  <a:schemeClr val="bg1"/>
                </a:solidFill>
                <a:latin typeface="微軟正黑體"/>
                <a:ea typeface="微軟正黑體"/>
                <a:cs typeface="Arial"/>
              </a:rPr>
              <a:t>多款 </a:t>
            </a:r>
            <a:r>
              <a:rPr lang="en-US" altLang="zh-TW" sz="1200" dirty="0">
                <a:solidFill>
                  <a:schemeClr val="bg1"/>
                </a:solidFill>
                <a:latin typeface="微軟正黑體"/>
                <a:ea typeface="微軟正黑體"/>
                <a:cs typeface="Arial"/>
              </a:rPr>
              <a:t>NAS </a:t>
            </a:r>
            <a:r>
              <a:rPr lang="zh-TW" altLang="en-US" sz="1200" dirty="0">
                <a:solidFill>
                  <a:schemeClr val="bg1"/>
                </a:solidFill>
                <a:latin typeface="微軟正黑體"/>
                <a:ea typeface="微軟正黑體"/>
                <a:cs typeface="Arial"/>
              </a:rPr>
              <a:t>機種支援 </a:t>
            </a:r>
            <a:r>
              <a:rPr lang="en-US" altLang="zh-TW" sz="1200" dirty="0">
                <a:solidFill>
                  <a:schemeClr val="bg1"/>
                </a:solidFill>
                <a:latin typeface="微軟正黑體"/>
                <a:ea typeface="微軟正黑體"/>
                <a:cs typeface="Arial"/>
              </a:rPr>
              <a:t>2.5GbE/10GbE </a:t>
            </a:r>
            <a:r>
              <a:rPr lang="zh-TW" altLang="en-US" sz="1200" dirty="0">
                <a:solidFill>
                  <a:schemeClr val="bg1"/>
                </a:solidFill>
                <a:latin typeface="微軟正黑體"/>
                <a:ea typeface="微軟正黑體"/>
                <a:cs typeface="Arial"/>
              </a:rPr>
              <a:t>網路，使用 </a:t>
            </a:r>
            <a:r>
              <a:rPr lang="en-US" altLang="zh-TW" sz="1200" dirty="0">
                <a:solidFill>
                  <a:schemeClr val="bg1"/>
                </a:solidFill>
                <a:latin typeface="微軟正黑體"/>
                <a:ea typeface="微軟正黑體"/>
                <a:cs typeface="Arial"/>
              </a:rPr>
              <a:t>Port </a:t>
            </a:r>
            <a:r>
              <a:rPr lang="en-US" altLang="zh-TW" sz="1200" dirty="0" err="1">
                <a:solidFill>
                  <a:schemeClr val="bg1"/>
                </a:solidFill>
                <a:latin typeface="微軟正黑體"/>
                <a:ea typeface="微軟正黑體"/>
                <a:cs typeface="Arial"/>
              </a:rPr>
              <a:t>Trunking</a:t>
            </a:r>
            <a:r>
              <a:rPr lang="en-US" altLang="zh-TW" sz="1200" dirty="0">
                <a:solidFill>
                  <a:schemeClr val="bg1"/>
                </a:solidFill>
                <a:latin typeface="微軟正黑體"/>
                <a:ea typeface="微軟正黑體"/>
                <a:cs typeface="Arial"/>
              </a:rPr>
              <a:t> </a:t>
            </a:r>
            <a:r>
              <a:rPr lang="zh-TW" altLang="en-US" sz="1200" dirty="0">
                <a:solidFill>
                  <a:schemeClr val="bg1"/>
                </a:solidFill>
                <a:latin typeface="微軟正黑體"/>
                <a:ea typeface="微軟正黑體"/>
                <a:cs typeface="Arial"/>
              </a:rPr>
              <a:t>網路聚合更帶來頻寬合併的優勢。</a:t>
            </a:r>
          </a:p>
        </p:txBody>
      </p:sp>
      <p:sp>
        <p:nvSpPr>
          <p:cNvPr id="61" name="文字方塊 60"/>
          <p:cNvSpPr txBox="1"/>
          <p:nvPr/>
        </p:nvSpPr>
        <p:spPr>
          <a:xfrm>
            <a:off x="5193053" y="6270069"/>
            <a:ext cx="4003977" cy="276999"/>
          </a:xfrm>
          <a:prstGeom prst="rect">
            <a:avLst/>
          </a:prstGeom>
          <a:noFill/>
        </p:spPr>
        <p:txBody>
          <a:bodyPr wrap="square" rtlCol="0">
            <a:spAutoFit/>
          </a:bodyPr>
          <a:lstStyle/>
          <a:p>
            <a:pPr algn="ctr"/>
            <a:r>
              <a:rPr lang="en-US" altLang="zh-TW" sz="1200" b="1" dirty="0">
                <a:solidFill>
                  <a:schemeClr val="bg1"/>
                </a:solidFill>
              </a:rPr>
              <a:t>QNAP NAS + QXG</a:t>
            </a:r>
            <a:r>
              <a:rPr lang="zh-TW" altLang="en-US" sz="1200" b="1" dirty="0">
                <a:solidFill>
                  <a:schemeClr val="bg1"/>
                </a:solidFill>
              </a:rPr>
              <a:t> 系列 </a:t>
            </a:r>
            <a:r>
              <a:rPr lang="en-US" altLang="zh-TW" sz="1200" b="1" dirty="0">
                <a:solidFill>
                  <a:schemeClr val="bg1"/>
                </a:solidFill>
              </a:rPr>
              <a:t>Multi-Gig</a:t>
            </a:r>
            <a:r>
              <a:rPr lang="zh-TW" altLang="en-US" sz="1200" b="1" dirty="0">
                <a:solidFill>
                  <a:schemeClr val="bg1"/>
                </a:solidFill>
              </a:rPr>
              <a:t> 網路擴充卡</a:t>
            </a:r>
          </a:p>
        </p:txBody>
      </p:sp>
      <p:sp>
        <p:nvSpPr>
          <p:cNvPr id="62" name="文字方塊 61"/>
          <p:cNvSpPr txBox="1"/>
          <p:nvPr/>
        </p:nvSpPr>
        <p:spPr>
          <a:xfrm>
            <a:off x="10184312" y="4530665"/>
            <a:ext cx="723849" cy="307777"/>
          </a:xfrm>
          <a:prstGeom prst="rect">
            <a:avLst/>
          </a:prstGeom>
          <a:noFill/>
        </p:spPr>
        <p:txBody>
          <a:bodyPr wrap="square" rtlCol="0">
            <a:spAutoFit/>
          </a:bodyPr>
          <a:lstStyle/>
          <a:p>
            <a:pPr algn="ctr"/>
            <a:r>
              <a:rPr lang="zh-TW" altLang="en-US" sz="1400" b="1" dirty="0">
                <a:solidFill>
                  <a:schemeClr val="bg1"/>
                </a:solidFill>
              </a:rPr>
              <a:t>筆電</a:t>
            </a:r>
          </a:p>
        </p:txBody>
      </p:sp>
      <p:sp>
        <p:nvSpPr>
          <p:cNvPr id="63" name="文字方塊 62">
            <a:extLst>
              <a:ext uri="{FF2B5EF4-FFF2-40B4-BE49-F238E27FC236}">
                <a16:creationId xmlns:a16="http://schemas.microsoft.com/office/drawing/2014/main" id="{847D0A70-D30E-774D-AF93-59A80A610CAA}"/>
              </a:ext>
            </a:extLst>
          </p:cNvPr>
          <p:cNvSpPr txBox="1"/>
          <p:nvPr/>
        </p:nvSpPr>
        <p:spPr>
          <a:xfrm>
            <a:off x="8756174" y="5364602"/>
            <a:ext cx="243306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a:defRPr sz="1200">
                <a:solidFill>
                  <a:schemeClr val="bg1"/>
                </a:solidFill>
                <a:latin typeface="微軟正黑體"/>
                <a:ea typeface="微軟正黑體"/>
                <a:cs typeface="Arial"/>
              </a:defRPr>
            </a:lvl1pPr>
          </a:lstStyle>
          <a:p>
            <a:r>
              <a:rPr lang="zh-TW" altLang="en-US" dirty="0"/>
              <a:t>筆電也可搭配 </a:t>
            </a:r>
            <a:r>
              <a:rPr lang="en-US" altLang="zh-TW" dirty="0"/>
              <a:t>QNAP </a:t>
            </a:r>
            <a:r>
              <a:rPr lang="zh-TW" altLang="en-US" dirty="0"/>
              <a:t>網路轉換器，透過 </a:t>
            </a:r>
            <a:r>
              <a:rPr lang="en-US" altLang="zh-TW" dirty="0"/>
              <a:t>Thunderbolt </a:t>
            </a:r>
            <a:r>
              <a:rPr lang="zh-TW" altLang="en-US" dirty="0"/>
              <a:t>埠擴充 </a:t>
            </a:r>
            <a:r>
              <a:rPr lang="en-US" altLang="zh-TW" dirty="0"/>
              <a:t>10GbE</a:t>
            </a:r>
            <a:r>
              <a:rPr lang="zh-TW" altLang="en-US" dirty="0"/>
              <a:t>，輕鬆提升網速。</a:t>
            </a:r>
          </a:p>
        </p:txBody>
      </p:sp>
      <p:sp>
        <p:nvSpPr>
          <p:cNvPr id="65" name="文字方塊 64">
            <a:extLst>
              <a:ext uri="{FF2B5EF4-FFF2-40B4-BE49-F238E27FC236}">
                <a16:creationId xmlns:a16="http://schemas.microsoft.com/office/drawing/2014/main" id="{847D0A70-D30E-774D-AF93-59A80A610CAA}"/>
              </a:ext>
            </a:extLst>
          </p:cNvPr>
          <p:cNvSpPr txBox="1"/>
          <p:nvPr/>
        </p:nvSpPr>
        <p:spPr>
          <a:xfrm>
            <a:off x="638490" y="4154061"/>
            <a:ext cx="314899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200" dirty="0">
                <a:solidFill>
                  <a:schemeClr val="bg1"/>
                </a:solidFill>
                <a:latin typeface="微軟正黑體"/>
                <a:ea typeface="微軟正黑體"/>
                <a:cs typeface="Arial"/>
              </a:rPr>
              <a:t>搭配 </a:t>
            </a:r>
            <a:r>
              <a:rPr lang="en-US" altLang="zh-TW" sz="1200" dirty="0">
                <a:solidFill>
                  <a:schemeClr val="bg1"/>
                </a:solidFill>
                <a:latin typeface="微軟正黑體"/>
                <a:ea typeface="微軟正黑體"/>
                <a:cs typeface="Arial"/>
              </a:rPr>
              <a:t>QHora-301W </a:t>
            </a:r>
            <a:r>
              <a:rPr lang="zh-TW" altLang="en-US" sz="1200" dirty="0">
                <a:solidFill>
                  <a:schemeClr val="bg1"/>
                </a:solidFill>
                <a:latin typeface="微軟正黑體"/>
                <a:ea typeface="微軟正黑體"/>
                <a:cs typeface="Arial"/>
              </a:rPr>
              <a:t>建立高速混合網路配置，支援高速 </a:t>
            </a:r>
            <a:r>
              <a:rPr lang="en-US" altLang="zh-TW" sz="1200" dirty="0">
                <a:solidFill>
                  <a:schemeClr val="bg1"/>
                </a:solidFill>
                <a:latin typeface="微軟正黑體"/>
                <a:ea typeface="微軟正黑體"/>
                <a:cs typeface="Arial"/>
              </a:rPr>
              <a:t>Wi-Fi 6 </a:t>
            </a:r>
            <a:r>
              <a:rPr lang="zh-TW" altLang="en-US" sz="1200" dirty="0">
                <a:solidFill>
                  <a:schemeClr val="bg1"/>
                </a:solidFill>
                <a:latin typeface="微軟正黑體"/>
                <a:ea typeface="微軟正黑體"/>
                <a:cs typeface="Arial"/>
              </a:rPr>
              <a:t>無線傳輸及 </a:t>
            </a:r>
            <a:r>
              <a:rPr lang="en-US" altLang="zh-TW" sz="1200" dirty="0">
                <a:solidFill>
                  <a:schemeClr val="bg1"/>
                </a:solidFill>
                <a:latin typeface="微軟正黑體"/>
                <a:ea typeface="微軟正黑體"/>
                <a:cs typeface="Arial"/>
              </a:rPr>
              <a:t>10GbE </a:t>
            </a:r>
            <a:r>
              <a:rPr lang="zh-TW" altLang="en-US" sz="1200" dirty="0">
                <a:solidFill>
                  <a:schemeClr val="bg1"/>
                </a:solidFill>
                <a:latin typeface="微軟正黑體"/>
                <a:ea typeface="微軟正黑體"/>
                <a:cs typeface="Arial"/>
              </a:rPr>
              <a:t>有線網路，兼具企業級 </a:t>
            </a:r>
            <a:r>
              <a:rPr lang="en-US" altLang="zh-TW" sz="1200" dirty="0">
                <a:solidFill>
                  <a:schemeClr val="bg1"/>
                </a:solidFill>
                <a:latin typeface="微軟正黑體"/>
                <a:ea typeface="微軟正黑體"/>
                <a:cs typeface="Arial"/>
              </a:rPr>
              <a:t>SD-WAN VPN </a:t>
            </a:r>
            <a:r>
              <a:rPr lang="zh-TW" altLang="en-US" sz="1200" dirty="0">
                <a:solidFill>
                  <a:schemeClr val="bg1"/>
                </a:solidFill>
                <a:latin typeface="微軟正黑體"/>
                <a:ea typeface="微軟正黑體"/>
                <a:cs typeface="Arial"/>
              </a:rPr>
              <a:t>組網能力。</a:t>
            </a:r>
          </a:p>
        </p:txBody>
      </p:sp>
      <p:sp>
        <p:nvSpPr>
          <p:cNvPr id="67" name="文字方塊 66">
            <a:extLst>
              <a:ext uri="{FF2B5EF4-FFF2-40B4-BE49-F238E27FC236}">
                <a16:creationId xmlns:a16="http://schemas.microsoft.com/office/drawing/2014/main" id="{847D0A70-D30E-774D-AF93-59A80A610CAA}"/>
              </a:ext>
            </a:extLst>
          </p:cNvPr>
          <p:cNvSpPr txBox="1"/>
          <p:nvPr/>
        </p:nvSpPr>
        <p:spPr>
          <a:xfrm>
            <a:off x="8366115" y="2188154"/>
            <a:ext cx="297653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200" dirty="0">
                <a:solidFill>
                  <a:schemeClr val="bg1"/>
                </a:solidFill>
                <a:latin typeface="微軟正黑體"/>
                <a:ea typeface="微軟正黑體"/>
                <a:cs typeface="Arial"/>
              </a:rPr>
              <a:t>具備 </a:t>
            </a:r>
            <a:r>
              <a:rPr lang="en-US" altLang="zh-TW" sz="1200" dirty="0">
                <a:solidFill>
                  <a:schemeClr val="bg1"/>
                </a:solidFill>
                <a:latin typeface="微軟正黑體"/>
                <a:ea typeface="微軟正黑體"/>
                <a:cs typeface="Arial"/>
              </a:rPr>
              <a:t>PCIe </a:t>
            </a:r>
            <a:r>
              <a:rPr lang="zh-TW" altLang="en-US" sz="1200" dirty="0">
                <a:solidFill>
                  <a:schemeClr val="bg1"/>
                </a:solidFill>
                <a:latin typeface="微軟正黑體"/>
                <a:ea typeface="微軟正黑體"/>
                <a:cs typeface="Arial"/>
              </a:rPr>
              <a:t>插槽的電腦與伺服器，可安裝支援 </a:t>
            </a:r>
            <a:r>
              <a:rPr lang="en-US" altLang="zh-TW" sz="1200" dirty="0">
                <a:solidFill>
                  <a:schemeClr val="bg1"/>
                </a:solidFill>
                <a:latin typeface="微軟正黑體"/>
                <a:ea typeface="微軟正黑體"/>
                <a:cs typeface="Arial"/>
              </a:rPr>
              <a:t>10G/5G/2.5G/1G/100M Multi-Gig </a:t>
            </a:r>
            <a:r>
              <a:rPr lang="zh-TW" altLang="en-US" sz="1200" dirty="0">
                <a:solidFill>
                  <a:schemeClr val="bg1"/>
                </a:solidFill>
                <a:latin typeface="微軟正黑體"/>
                <a:ea typeface="微軟正黑體"/>
                <a:cs typeface="Arial"/>
              </a:rPr>
              <a:t>的 </a:t>
            </a:r>
            <a:r>
              <a:rPr lang="en-US" altLang="zh-TW" sz="1200" dirty="0">
                <a:solidFill>
                  <a:schemeClr val="bg1"/>
                </a:solidFill>
                <a:latin typeface="微軟正黑體"/>
                <a:ea typeface="微軟正黑體"/>
                <a:cs typeface="Arial"/>
              </a:rPr>
              <a:t>QNAP </a:t>
            </a:r>
            <a:r>
              <a:rPr lang="zh-TW" altLang="en-US" sz="1200" dirty="0">
                <a:solidFill>
                  <a:schemeClr val="bg1"/>
                </a:solidFill>
                <a:latin typeface="微軟正黑體"/>
                <a:ea typeface="微軟正黑體"/>
                <a:cs typeface="Arial"/>
              </a:rPr>
              <a:t>網路擴充卡，簡單而靈活。</a:t>
            </a:r>
          </a:p>
        </p:txBody>
      </p:sp>
      <p:sp>
        <p:nvSpPr>
          <p:cNvPr id="68" name="文字方塊 67"/>
          <p:cNvSpPr txBox="1"/>
          <p:nvPr/>
        </p:nvSpPr>
        <p:spPr>
          <a:xfrm>
            <a:off x="8366115" y="1795515"/>
            <a:ext cx="1661831" cy="461665"/>
          </a:xfrm>
          <a:prstGeom prst="rect">
            <a:avLst/>
          </a:prstGeom>
          <a:noFill/>
        </p:spPr>
        <p:txBody>
          <a:bodyPr wrap="square" rtlCol="0">
            <a:spAutoFit/>
          </a:bodyPr>
          <a:lstStyle/>
          <a:p>
            <a:r>
              <a:rPr lang="en-US" altLang="zh-TW" sz="1200" b="1" dirty="0">
                <a:solidFill>
                  <a:schemeClr val="bg1"/>
                </a:solidFill>
              </a:rPr>
              <a:t>PC + QXG</a:t>
            </a:r>
            <a:r>
              <a:rPr lang="zh-TW" altLang="en-US" sz="1200" b="1" dirty="0">
                <a:solidFill>
                  <a:schemeClr val="bg1"/>
                </a:solidFill>
              </a:rPr>
              <a:t> 系列 </a:t>
            </a:r>
            <a:r>
              <a:rPr lang="en-US" altLang="zh-TW" sz="1200" b="1" dirty="0">
                <a:solidFill>
                  <a:schemeClr val="bg1"/>
                </a:solidFill>
              </a:rPr>
              <a:t>Multi-Gig</a:t>
            </a:r>
            <a:r>
              <a:rPr lang="zh-TW" altLang="en-US" sz="1200" b="1" dirty="0">
                <a:solidFill>
                  <a:schemeClr val="bg1"/>
                </a:solidFill>
              </a:rPr>
              <a:t> 網路擴充卡</a:t>
            </a:r>
          </a:p>
        </p:txBody>
      </p:sp>
      <p:sp>
        <p:nvSpPr>
          <p:cNvPr id="69" name="文字方塊 68"/>
          <p:cNvSpPr txBox="1"/>
          <p:nvPr/>
        </p:nvSpPr>
        <p:spPr>
          <a:xfrm>
            <a:off x="8005578" y="3213218"/>
            <a:ext cx="833560" cy="307777"/>
          </a:xfrm>
          <a:prstGeom prst="rect">
            <a:avLst/>
          </a:prstGeom>
          <a:noFill/>
        </p:spPr>
        <p:txBody>
          <a:bodyPr wrap="square" rtlCol="0">
            <a:spAutoFit/>
          </a:bodyPr>
          <a:lstStyle/>
          <a:p>
            <a:pPr algn="ctr"/>
            <a:r>
              <a:rPr lang="en-US" altLang="zh-TW" sz="1400" b="1" dirty="0">
                <a:solidFill>
                  <a:schemeClr val="bg1"/>
                </a:solidFill>
              </a:rPr>
              <a:t>10GbE</a:t>
            </a:r>
            <a:endParaRPr lang="zh-TW" altLang="en-US" sz="1400" b="1" dirty="0">
              <a:solidFill>
                <a:schemeClr val="bg1"/>
              </a:solidFill>
            </a:endParaRPr>
          </a:p>
        </p:txBody>
      </p:sp>
      <p:sp>
        <p:nvSpPr>
          <p:cNvPr id="72" name="文字方塊 71"/>
          <p:cNvSpPr txBox="1"/>
          <p:nvPr/>
        </p:nvSpPr>
        <p:spPr>
          <a:xfrm>
            <a:off x="4137422" y="3199889"/>
            <a:ext cx="1179477" cy="307777"/>
          </a:xfrm>
          <a:prstGeom prst="rect">
            <a:avLst/>
          </a:prstGeom>
          <a:noFill/>
        </p:spPr>
        <p:txBody>
          <a:bodyPr wrap="square" rtlCol="0">
            <a:spAutoFit/>
          </a:bodyPr>
          <a:lstStyle/>
          <a:p>
            <a:pPr algn="ctr"/>
            <a:r>
              <a:rPr lang="en-US" altLang="zh-TW" sz="1400" b="1" dirty="0">
                <a:solidFill>
                  <a:schemeClr val="bg1"/>
                </a:solidFill>
              </a:rPr>
              <a:t>10/2.5GbE</a:t>
            </a:r>
            <a:endParaRPr lang="zh-TW" altLang="en-US" sz="1400" b="1" dirty="0">
              <a:solidFill>
                <a:schemeClr val="bg1"/>
              </a:solidFill>
            </a:endParaRPr>
          </a:p>
        </p:txBody>
      </p:sp>
      <p:sp>
        <p:nvSpPr>
          <p:cNvPr id="73" name="文字方塊 72"/>
          <p:cNvSpPr txBox="1"/>
          <p:nvPr/>
        </p:nvSpPr>
        <p:spPr>
          <a:xfrm>
            <a:off x="2328360" y="3013761"/>
            <a:ext cx="1737715" cy="276999"/>
          </a:xfrm>
          <a:prstGeom prst="rect">
            <a:avLst/>
          </a:prstGeom>
          <a:noFill/>
        </p:spPr>
        <p:txBody>
          <a:bodyPr wrap="square" rtlCol="0">
            <a:spAutoFit/>
          </a:bodyPr>
          <a:lstStyle/>
          <a:p>
            <a:pPr algn="ctr"/>
            <a:r>
              <a:rPr lang="zh-TW" altLang="en-US" sz="1200" b="1" dirty="0">
                <a:solidFill>
                  <a:schemeClr val="bg1"/>
                </a:solidFill>
              </a:rPr>
              <a:t>無線接入點 </a:t>
            </a:r>
            <a:r>
              <a:rPr lang="en-US" altLang="zh-TW" sz="1200" b="1" dirty="0">
                <a:solidFill>
                  <a:schemeClr val="bg1"/>
                </a:solidFill>
              </a:rPr>
              <a:t>(Wi-Fi 6)</a:t>
            </a:r>
            <a:endParaRPr lang="zh-TW" altLang="en-US" sz="1200" b="1" dirty="0">
              <a:solidFill>
                <a:schemeClr val="bg1"/>
              </a:solidFill>
            </a:endParaRPr>
          </a:p>
        </p:txBody>
      </p:sp>
      <p:sp>
        <p:nvSpPr>
          <p:cNvPr id="3" name="標題 2">
            <a:extLst>
              <a:ext uri="{FF2B5EF4-FFF2-40B4-BE49-F238E27FC236}">
                <a16:creationId xmlns:a16="http://schemas.microsoft.com/office/drawing/2014/main" id="{43E4510C-CF43-1202-3205-405B77D4D708}"/>
              </a:ext>
            </a:extLst>
          </p:cNvPr>
          <p:cNvSpPr>
            <a:spLocks noGrp="1"/>
          </p:cNvSpPr>
          <p:nvPr>
            <p:ph type="title"/>
          </p:nvPr>
        </p:nvSpPr>
        <p:spPr/>
        <p:txBody>
          <a:bodyPr>
            <a:normAutofit/>
          </a:bodyPr>
          <a:lstStyle/>
          <a:p>
            <a:r>
              <a:rPr lang="zh-TW" altLang="en-US"/>
              <a:t>全面升級您的網通、儲存與電腦設備</a:t>
            </a:r>
            <a:br>
              <a:rPr lang="zh-TW" altLang="en-US"/>
            </a:br>
            <a:r>
              <a:rPr lang="zh-TW" altLang="en-US"/>
              <a:t>提升團隊工作效率</a:t>
            </a:r>
          </a:p>
        </p:txBody>
      </p:sp>
      <p:pic>
        <p:nvPicPr>
          <p:cNvPr id="5" name="Shape 486">
            <a:extLst>
              <a:ext uri="{FF2B5EF4-FFF2-40B4-BE49-F238E27FC236}">
                <a16:creationId xmlns:a16="http://schemas.microsoft.com/office/drawing/2014/main" id="{FAC8033B-D0DD-D805-3C71-6BCC904FE187}"/>
              </a:ext>
            </a:extLst>
          </p:cNvPr>
          <p:cNvPicPr preferRelativeResize="0"/>
          <p:nvPr/>
        </p:nvPicPr>
        <p:blipFill>
          <a:blip r:embed="rId7" cstate="print">
            <a:extLst>
              <a:ext uri="{28A0092B-C50C-407E-A947-70E740481C1C}">
                <a14:useLocalDpi xmlns:a14="http://schemas.microsoft.com/office/drawing/2010/main" val="0"/>
              </a:ext>
            </a:extLst>
          </a:blip>
          <a:srcRect/>
          <a:stretch/>
        </p:blipFill>
        <p:spPr>
          <a:xfrm>
            <a:off x="294628" y="2796463"/>
            <a:ext cx="1880292" cy="1264823"/>
          </a:xfrm>
          <a:prstGeom prst="rect">
            <a:avLst/>
          </a:prstGeom>
          <a:noFill/>
          <a:ln>
            <a:noFill/>
          </a:ln>
        </p:spPr>
      </p:pic>
      <p:pic>
        <p:nvPicPr>
          <p:cNvPr id="28" name="圖片 27" descr="一張含有 電子產品, 電腦, 筆記型電腦, 小筆記型電腦 的圖片&#10;&#10;自動產生的描述">
            <a:extLst>
              <a:ext uri="{FF2B5EF4-FFF2-40B4-BE49-F238E27FC236}">
                <a16:creationId xmlns:a16="http://schemas.microsoft.com/office/drawing/2014/main" id="{05DC460B-F011-46D4-32BB-198E7E000C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58586" y="4079734"/>
            <a:ext cx="1475740" cy="1215370"/>
          </a:xfrm>
          <a:prstGeom prst="rect">
            <a:avLst/>
          </a:prstGeom>
        </p:spPr>
      </p:pic>
      <p:pic>
        <p:nvPicPr>
          <p:cNvPr id="32" name="圖形 31">
            <a:extLst>
              <a:ext uri="{FF2B5EF4-FFF2-40B4-BE49-F238E27FC236}">
                <a16:creationId xmlns:a16="http://schemas.microsoft.com/office/drawing/2014/main" id="{0434B63C-FA90-829C-58F9-243E6EA21F6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2808" y="1755579"/>
            <a:ext cx="1165704" cy="1168997"/>
          </a:xfrm>
          <a:prstGeom prst="rect">
            <a:avLst/>
          </a:prstGeom>
        </p:spPr>
      </p:pic>
      <p:pic>
        <p:nvPicPr>
          <p:cNvPr id="33" name="Picture 2" descr=" ">
            <a:extLst>
              <a:ext uri="{FF2B5EF4-FFF2-40B4-BE49-F238E27FC236}">
                <a16:creationId xmlns:a16="http://schemas.microsoft.com/office/drawing/2014/main" id="{6C0C4D83-7E17-0F90-4375-26C496A27B4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78439" y="1771313"/>
            <a:ext cx="1156422" cy="722764"/>
          </a:xfrm>
          <a:prstGeom prst="rect">
            <a:avLst/>
          </a:prstGeom>
          <a:noFill/>
          <a:extLst>
            <a:ext uri="{909E8E84-426E-40DD-AFC4-6F175D3DCCD1}">
              <a14:hiddenFill xmlns:a14="http://schemas.microsoft.com/office/drawing/2010/main">
                <a:solidFill>
                  <a:srgbClr val="FFFFFF"/>
                </a:solidFill>
              </a14:hiddenFill>
            </a:ext>
          </a:extLst>
        </p:spPr>
      </p:pic>
      <p:sp>
        <p:nvSpPr>
          <p:cNvPr id="34" name="Shape 501">
            <a:extLst>
              <a:ext uri="{FF2B5EF4-FFF2-40B4-BE49-F238E27FC236}">
                <a16:creationId xmlns:a16="http://schemas.microsoft.com/office/drawing/2014/main" id="{5C1693F6-35B6-7EA2-3592-0912C43DB5C0}"/>
              </a:ext>
            </a:extLst>
          </p:cNvPr>
          <p:cNvSpPr txBox="1"/>
          <p:nvPr/>
        </p:nvSpPr>
        <p:spPr>
          <a:xfrm>
            <a:off x="6701993" y="2706659"/>
            <a:ext cx="1692218" cy="363862"/>
          </a:xfrm>
          <a:prstGeom prst="rect">
            <a:avLst/>
          </a:prstGeom>
          <a:noFill/>
          <a:ln>
            <a:noFill/>
          </a:ln>
        </p:spPr>
        <p:txBody>
          <a:bodyPr spcFirstLastPara="1" wrap="square" lIns="91425" tIns="91425" rIns="91425" bIns="91425" anchor="t" anchorCtr="0">
            <a:noAutofit/>
          </a:bodyPr>
          <a:lstStyle/>
          <a:p>
            <a:pPr algn="ctr"/>
            <a:r>
              <a:rPr lang="en-GB" sz="1200" b="1" dirty="0">
                <a:solidFill>
                  <a:schemeClr val="bg1"/>
                </a:solidFill>
                <a:latin typeface="Arial"/>
                <a:ea typeface="微軟正黑體"/>
                <a:cs typeface="Arial"/>
              </a:rPr>
              <a:t>PC + QXG-10G2</a:t>
            </a:r>
            <a:r>
              <a:rPr lang="en-US" sz="1200" b="1" dirty="0">
                <a:solidFill>
                  <a:schemeClr val="bg1"/>
                </a:solidFill>
                <a:latin typeface="Arial"/>
                <a:ea typeface="微軟正黑體"/>
                <a:cs typeface="Arial"/>
              </a:rPr>
              <a:t>T</a:t>
            </a:r>
            <a:r>
              <a:rPr lang="en-GB" sz="1200" b="1" dirty="0">
                <a:solidFill>
                  <a:schemeClr val="bg1"/>
                </a:solidFill>
                <a:latin typeface="Arial"/>
                <a:ea typeface="微軟正黑體"/>
                <a:cs typeface="Arial"/>
              </a:rPr>
              <a:t> </a:t>
            </a:r>
            <a:endParaRPr lang="en-GB" sz="120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1" name="矩形 40">
            <a:extLst>
              <a:ext uri="{FF2B5EF4-FFF2-40B4-BE49-F238E27FC236}">
                <a16:creationId xmlns:a16="http://schemas.microsoft.com/office/drawing/2014/main" id="{DB3C6D9A-BB6E-69FB-7522-8189535D1412}"/>
              </a:ext>
            </a:extLst>
          </p:cNvPr>
          <p:cNvSpPr/>
          <p:nvPr/>
        </p:nvSpPr>
        <p:spPr>
          <a:xfrm>
            <a:off x="4950711" y="4112754"/>
            <a:ext cx="1338390" cy="26193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solidFill>
                  <a:schemeClr val="bg1"/>
                </a:solidFill>
              </a:rPr>
              <a:t>10/5/2.5GbE</a:t>
            </a:r>
          </a:p>
        </p:txBody>
      </p:sp>
      <p:sp>
        <p:nvSpPr>
          <p:cNvPr id="42" name="矩形: 圓角化同側角落 41">
            <a:extLst>
              <a:ext uri="{FF2B5EF4-FFF2-40B4-BE49-F238E27FC236}">
                <a16:creationId xmlns:a16="http://schemas.microsoft.com/office/drawing/2014/main" id="{665C69D6-255B-1162-53D6-F31EE7DA6D43}"/>
              </a:ext>
            </a:extLst>
          </p:cNvPr>
          <p:cNvSpPr/>
          <p:nvPr/>
        </p:nvSpPr>
        <p:spPr>
          <a:xfrm rot="16200000">
            <a:off x="2421393" y="4576098"/>
            <a:ext cx="987563" cy="2255348"/>
          </a:xfrm>
          <a:prstGeom prst="round2SameRect">
            <a:avLst>
              <a:gd name="adj1" fmla="val 8590"/>
              <a:gd name="adj2" fmla="val 0"/>
            </a:avLst>
          </a:prstGeom>
          <a:noFill/>
          <a:ln w="19050">
            <a:gradFill flip="none" rotWithShape="1">
              <a:gsLst>
                <a:gs pos="0">
                  <a:srgbClr val="06FAF3">
                    <a:alpha val="0"/>
                  </a:srgbClr>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pic>
        <p:nvPicPr>
          <p:cNvPr id="11" name="Picture 2" descr="QSW-3216R-8S8T | Hardware Specs | QNAP (UK)"/>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29486" b="29225"/>
          <a:stretch/>
        </p:blipFill>
        <p:spPr bwMode="auto">
          <a:xfrm>
            <a:off x="5349334" y="3189917"/>
            <a:ext cx="2718865" cy="701616"/>
          </a:xfrm>
          <a:prstGeom prst="rect">
            <a:avLst/>
          </a:prstGeom>
          <a:noFill/>
          <a:extLst>
            <a:ext uri="{909E8E84-426E-40DD-AFC4-6F175D3DCCD1}">
              <a14:hiddenFill xmlns:a14="http://schemas.microsoft.com/office/drawing/2010/main">
                <a:solidFill>
                  <a:srgbClr val="FFFFFF"/>
                </a:solidFill>
              </a14:hiddenFill>
            </a:ext>
          </a:extLst>
        </p:spPr>
      </p:pic>
      <p:pic>
        <p:nvPicPr>
          <p:cNvPr id="18" name="圖片 17" descr="一張含有 電子產品, 冷氣機, 設計 的圖片&#10;&#10;自動產生的描述">
            <a:extLst>
              <a:ext uri="{FF2B5EF4-FFF2-40B4-BE49-F238E27FC236}">
                <a16:creationId xmlns:a16="http://schemas.microsoft.com/office/drawing/2014/main" id="{CF5CDCEE-B9F6-3FBC-1F27-886B5C0BF765}"/>
              </a:ext>
            </a:extLst>
          </p:cNvPr>
          <p:cNvPicPr>
            <a:picLocks noChangeAspect="1"/>
          </p:cNvPicPr>
          <p:nvPr/>
        </p:nvPicPr>
        <p:blipFill rotWithShape="1">
          <a:blip r:embed="rId13"/>
          <a:srcRect l="4074" t="33333" r="6667" b="33796"/>
          <a:stretch/>
        </p:blipFill>
        <p:spPr>
          <a:xfrm>
            <a:off x="2123244" y="3202018"/>
            <a:ext cx="2090132" cy="615767"/>
          </a:xfrm>
          <a:prstGeom prst="rect">
            <a:avLst/>
          </a:prstGeom>
        </p:spPr>
      </p:pic>
      <p:grpSp>
        <p:nvGrpSpPr>
          <p:cNvPr id="43" name="群組 42"/>
          <p:cNvGrpSpPr/>
          <p:nvPr/>
        </p:nvGrpSpPr>
        <p:grpSpPr>
          <a:xfrm>
            <a:off x="8756174" y="3072536"/>
            <a:ext cx="2990570" cy="722858"/>
            <a:chOff x="7668061" y="3356408"/>
            <a:chExt cx="2990570" cy="722858"/>
          </a:xfrm>
        </p:grpSpPr>
        <p:grpSp>
          <p:nvGrpSpPr>
            <p:cNvPr id="4" name="群組 3"/>
            <p:cNvGrpSpPr/>
            <p:nvPr/>
          </p:nvGrpSpPr>
          <p:grpSpPr>
            <a:xfrm>
              <a:off x="7668061" y="3356408"/>
              <a:ext cx="1932686" cy="722858"/>
              <a:chOff x="7797018" y="3355289"/>
              <a:chExt cx="1932686" cy="722858"/>
            </a:xfrm>
          </p:grpSpPr>
          <p:pic>
            <p:nvPicPr>
              <p:cNvPr id="13" name="Picture 2" descr="QNA-T310G1S | Hardware Specs | QNAP (AU)"/>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589422" y="3365471"/>
                <a:ext cx="1140282" cy="7126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QNA-T310G1T | Especificações de hardware | QNAP"/>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797018" y="3355289"/>
                <a:ext cx="1140282" cy="712676"/>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文字方塊 14">
              <a:extLst>
                <a:ext uri="{FF2B5EF4-FFF2-40B4-BE49-F238E27FC236}">
                  <a16:creationId xmlns:a16="http://schemas.microsoft.com/office/drawing/2014/main" id="{FFA06908-63AD-B07C-A1F2-4B08CBFC2467}"/>
                </a:ext>
              </a:extLst>
            </p:cNvPr>
            <p:cNvSpPr txBox="1"/>
            <p:nvPr/>
          </p:nvSpPr>
          <p:spPr>
            <a:xfrm>
              <a:off x="9393664" y="3468490"/>
              <a:ext cx="1264967" cy="461665"/>
            </a:xfrm>
            <a:prstGeom prst="rect">
              <a:avLst/>
            </a:prstGeom>
            <a:noFill/>
          </p:spPr>
          <p:txBody>
            <a:bodyPr wrap="square" lIns="91440" tIns="45720" rIns="91440" bIns="45720" rtlCol="0" anchor="t">
              <a:spAutoFit/>
            </a:bodyPr>
            <a:lstStyle/>
            <a:p>
              <a:pPr algn="ctr"/>
              <a:r>
                <a:rPr lang="en-US" altLang="zh-TW" sz="1200" b="1" dirty="0">
                  <a:solidFill>
                    <a:schemeClr val="bg1"/>
                  </a:solidFill>
                  <a:ea typeface="新細明體"/>
                </a:rPr>
                <a:t>QNA-T310T1S</a:t>
              </a:r>
            </a:p>
            <a:p>
              <a:pPr algn="ctr"/>
              <a:r>
                <a:rPr lang="en-US" altLang="zh-TW" sz="1200" b="1" dirty="0">
                  <a:solidFill>
                    <a:schemeClr val="bg1"/>
                  </a:solidFill>
                  <a:ea typeface="新細明體"/>
                  <a:cs typeface="Calibri"/>
                </a:rPr>
                <a:t>QNA-T310G1T</a:t>
              </a:r>
              <a:endParaRPr lang="zh-TW" altLang="en-US" sz="1200" b="1" dirty="0">
                <a:solidFill>
                  <a:schemeClr val="bg1"/>
                </a:solidFill>
                <a:ea typeface="新細明體"/>
                <a:cs typeface="Calibri"/>
              </a:endParaRPr>
            </a:p>
          </p:txBody>
        </p:sp>
      </p:grpSp>
      <p:sp>
        <p:nvSpPr>
          <p:cNvPr id="47" name="矩形: 圓角化同側角落 46">
            <a:extLst>
              <a:ext uri="{FF2B5EF4-FFF2-40B4-BE49-F238E27FC236}">
                <a16:creationId xmlns:a16="http://schemas.microsoft.com/office/drawing/2014/main" id="{40260ADE-F3FC-4B02-DB8F-70C8E9C014BE}"/>
              </a:ext>
            </a:extLst>
          </p:cNvPr>
          <p:cNvSpPr/>
          <p:nvPr/>
        </p:nvSpPr>
        <p:spPr>
          <a:xfrm rot="10800000">
            <a:off x="8671425" y="4812942"/>
            <a:ext cx="2683335" cy="1294729"/>
          </a:xfrm>
          <a:prstGeom prst="round2SameRect">
            <a:avLst>
              <a:gd name="adj1" fmla="val 8590"/>
              <a:gd name="adj2" fmla="val 0"/>
            </a:avLst>
          </a:prstGeom>
          <a:noFill/>
          <a:ln w="19050">
            <a:gradFill flip="none" rotWithShape="1">
              <a:gsLst>
                <a:gs pos="0">
                  <a:srgbClr val="06FAF3">
                    <a:alpha val="0"/>
                  </a:srgbClr>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49" name="矩形 48">
            <a:extLst>
              <a:ext uri="{FF2B5EF4-FFF2-40B4-BE49-F238E27FC236}">
                <a16:creationId xmlns:a16="http://schemas.microsoft.com/office/drawing/2014/main" id="{9C114E7B-D90C-E7B6-EC3B-8912D11CEF8F}"/>
              </a:ext>
            </a:extLst>
          </p:cNvPr>
          <p:cNvSpPr/>
          <p:nvPr/>
        </p:nvSpPr>
        <p:spPr>
          <a:xfrm>
            <a:off x="5170903" y="2749094"/>
            <a:ext cx="1338390" cy="26193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solidFill>
                  <a:schemeClr val="bg1"/>
                </a:solidFill>
              </a:rPr>
              <a:t>10/5/2.5GbE</a:t>
            </a:r>
          </a:p>
        </p:txBody>
      </p:sp>
      <p:sp>
        <p:nvSpPr>
          <p:cNvPr id="52" name="文字方塊 51">
            <a:extLst>
              <a:ext uri="{FF2B5EF4-FFF2-40B4-BE49-F238E27FC236}">
                <a16:creationId xmlns:a16="http://schemas.microsoft.com/office/drawing/2014/main" id="{3F156F0B-592E-001C-3603-7E1504661646}"/>
              </a:ext>
            </a:extLst>
          </p:cNvPr>
          <p:cNvSpPr txBox="1"/>
          <p:nvPr/>
        </p:nvSpPr>
        <p:spPr>
          <a:xfrm>
            <a:off x="6520762" y="3868749"/>
            <a:ext cx="1637606" cy="276999"/>
          </a:xfrm>
          <a:prstGeom prst="rect">
            <a:avLst/>
          </a:prstGeom>
          <a:noFill/>
        </p:spPr>
        <p:txBody>
          <a:bodyPr wrap="square" rtlCol="0">
            <a:spAutoFit/>
          </a:bodyPr>
          <a:lstStyle/>
          <a:p>
            <a:pPr algn="ctr"/>
            <a:r>
              <a:rPr lang="en-US" altLang="zh-TW" sz="1200" b="1" dirty="0">
                <a:solidFill>
                  <a:schemeClr val="bg1"/>
                </a:solidFill>
              </a:rPr>
              <a:t>QSW-3216R-8S8T</a:t>
            </a:r>
            <a:endParaRPr lang="zh-TW" altLang="en-US" sz="1200" b="1" dirty="0">
              <a:solidFill>
                <a:schemeClr val="bg1"/>
              </a:solidFill>
            </a:endParaRPr>
          </a:p>
        </p:txBody>
      </p:sp>
      <p:sp>
        <p:nvSpPr>
          <p:cNvPr id="53" name="文字方塊 52">
            <a:extLst>
              <a:ext uri="{FF2B5EF4-FFF2-40B4-BE49-F238E27FC236}">
                <a16:creationId xmlns:a16="http://schemas.microsoft.com/office/drawing/2014/main" id="{8F738812-E8DE-36E2-F3E4-468A2988362C}"/>
              </a:ext>
            </a:extLst>
          </p:cNvPr>
          <p:cNvSpPr txBox="1"/>
          <p:nvPr/>
        </p:nvSpPr>
        <p:spPr>
          <a:xfrm>
            <a:off x="2111359" y="3747076"/>
            <a:ext cx="2154925" cy="276999"/>
          </a:xfrm>
          <a:prstGeom prst="rect">
            <a:avLst/>
          </a:prstGeom>
          <a:noFill/>
        </p:spPr>
        <p:txBody>
          <a:bodyPr wrap="square">
            <a:spAutoFit/>
          </a:bodyPr>
          <a:lstStyle/>
          <a:p>
            <a:r>
              <a:rPr lang="en-US" altLang="zh-TW" sz="1200" b="1" dirty="0">
                <a:solidFill>
                  <a:schemeClr val="bg1"/>
                </a:solidFill>
              </a:rPr>
              <a:t>QHora-301W </a:t>
            </a:r>
            <a:r>
              <a:rPr lang="en-US" altLang="zh-TW" sz="1200" b="1" dirty="0" err="1">
                <a:solidFill>
                  <a:schemeClr val="bg1"/>
                </a:solidFill>
              </a:rPr>
              <a:t>WiFi</a:t>
            </a:r>
            <a:r>
              <a:rPr lang="en-US" altLang="zh-TW" sz="1200" b="1" dirty="0">
                <a:solidFill>
                  <a:schemeClr val="bg1"/>
                </a:solidFill>
              </a:rPr>
              <a:t> 6 </a:t>
            </a:r>
            <a:r>
              <a:rPr lang="zh-TW" altLang="en-US" sz="1200" b="1" dirty="0">
                <a:solidFill>
                  <a:schemeClr val="bg1"/>
                </a:solidFill>
              </a:rPr>
              <a:t>路由器</a:t>
            </a:r>
          </a:p>
        </p:txBody>
      </p:sp>
    </p:spTree>
    <p:extLst>
      <p:ext uri="{BB962C8B-B14F-4D97-AF65-F5344CB8AC3E}">
        <p14:creationId xmlns:p14="http://schemas.microsoft.com/office/powerpoint/2010/main" val="129525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矩形: 圓角化同側角落 152">
            <a:extLst>
              <a:ext uri="{FF2B5EF4-FFF2-40B4-BE49-F238E27FC236}">
                <a16:creationId xmlns:a16="http://schemas.microsoft.com/office/drawing/2014/main" id="{7385FB5E-7046-6057-E00A-E51155E3F7A9}"/>
              </a:ext>
            </a:extLst>
          </p:cNvPr>
          <p:cNvSpPr/>
          <p:nvPr/>
        </p:nvSpPr>
        <p:spPr>
          <a:xfrm rot="5400000">
            <a:off x="4946207" y="-146947"/>
            <a:ext cx="2267935" cy="11074006"/>
          </a:xfrm>
          <a:prstGeom prst="round2SameRect">
            <a:avLst>
              <a:gd name="adj1" fmla="val 5684"/>
              <a:gd name="adj2" fmla="val 5684"/>
            </a:avLst>
          </a:prstGeom>
          <a:noFill/>
          <a:ln w="28575">
            <a:gradFill flip="none" rotWithShape="1">
              <a:gsLst>
                <a:gs pos="0">
                  <a:srgbClr val="06FAF3">
                    <a:alpha val="50000"/>
                  </a:srgbClr>
                </a:gs>
                <a:gs pos="53000">
                  <a:srgbClr val="669FF1">
                    <a:alpha val="50000"/>
                  </a:srgbClr>
                </a:gs>
                <a:gs pos="100000">
                  <a:srgbClr val="DE56DC">
                    <a:alpha val="50000"/>
                  </a:srgb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52" name="矩形: 圓角化同側角落 151">
            <a:extLst>
              <a:ext uri="{FF2B5EF4-FFF2-40B4-BE49-F238E27FC236}">
                <a16:creationId xmlns:a16="http://schemas.microsoft.com/office/drawing/2014/main" id="{72D59DA3-00EC-F290-F87E-ECFAC6685206}"/>
              </a:ext>
            </a:extLst>
          </p:cNvPr>
          <p:cNvSpPr/>
          <p:nvPr/>
        </p:nvSpPr>
        <p:spPr>
          <a:xfrm rot="5400000">
            <a:off x="5127835" y="-1869332"/>
            <a:ext cx="1909864" cy="8947619"/>
          </a:xfrm>
          <a:prstGeom prst="round2SameRect">
            <a:avLst>
              <a:gd name="adj1" fmla="val 5684"/>
              <a:gd name="adj2" fmla="val 5684"/>
            </a:avLst>
          </a:prstGeom>
          <a:noFill/>
          <a:ln w="28575">
            <a:gradFill flip="none" rotWithShape="1">
              <a:gsLst>
                <a:gs pos="0">
                  <a:srgbClr val="06FAF3">
                    <a:alpha val="50000"/>
                  </a:srgbClr>
                </a:gs>
                <a:gs pos="53000">
                  <a:srgbClr val="669FF1">
                    <a:alpha val="50000"/>
                  </a:srgbClr>
                </a:gs>
                <a:gs pos="100000">
                  <a:srgbClr val="DE56DC">
                    <a:alpha val="50000"/>
                  </a:srgb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42" name="向右箭號 17">
            <a:extLst>
              <a:ext uri="{FF2B5EF4-FFF2-40B4-BE49-F238E27FC236}">
                <a16:creationId xmlns:a16="http://schemas.microsoft.com/office/drawing/2014/main" id="{816FD181-3495-5A22-E4EA-386590BF3331}"/>
              </a:ext>
            </a:extLst>
          </p:cNvPr>
          <p:cNvSpPr/>
          <p:nvPr/>
        </p:nvSpPr>
        <p:spPr>
          <a:xfrm>
            <a:off x="6700095" y="4562126"/>
            <a:ext cx="2597455" cy="646331"/>
          </a:xfrm>
          <a:prstGeom prst="rightArrow">
            <a:avLst>
              <a:gd name="adj1" fmla="val 50000"/>
              <a:gd name="adj2" fmla="val 56883"/>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45" name="向右箭號 17">
            <a:extLst>
              <a:ext uri="{FF2B5EF4-FFF2-40B4-BE49-F238E27FC236}">
                <a16:creationId xmlns:a16="http://schemas.microsoft.com/office/drawing/2014/main" id="{5F92E501-B934-405C-81AE-CD981C730622}"/>
              </a:ext>
            </a:extLst>
          </p:cNvPr>
          <p:cNvSpPr/>
          <p:nvPr/>
        </p:nvSpPr>
        <p:spPr>
          <a:xfrm>
            <a:off x="7425044" y="5627283"/>
            <a:ext cx="1872506" cy="646331"/>
          </a:xfrm>
          <a:prstGeom prst="rightArrow">
            <a:avLst>
              <a:gd name="adj1" fmla="val 50000"/>
              <a:gd name="adj2" fmla="val 56883"/>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pic>
        <p:nvPicPr>
          <p:cNvPr id="148" name="圖片 147" descr="一張含有 文字, 硬紙盒, 紫色, 箱子 的圖片&#10;&#10;自動產生的描述">
            <a:extLst>
              <a:ext uri="{FF2B5EF4-FFF2-40B4-BE49-F238E27FC236}">
                <a16:creationId xmlns:a16="http://schemas.microsoft.com/office/drawing/2014/main" id="{151DBF17-2667-22FF-9D88-801F4C2DA3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9858" y="4128102"/>
            <a:ext cx="795686" cy="1171767"/>
          </a:xfrm>
          <a:prstGeom prst="rect">
            <a:avLst/>
          </a:prstGeom>
        </p:spPr>
      </p:pic>
      <p:pic>
        <p:nvPicPr>
          <p:cNvPr id="149" name="圖片 148" descr="一張含有 文字, 硬紙盒, 紫色, 箱子 的圖片&#10;&#10;自動產生的描述">
            <a:extLst>
              <a:ext uri="{FF2B5EF4-FFF2-40B4-BE49-F238E27FC236}">
                <a16:creationId xmlns:a16="http://schemas.microsoft.com/office/drawing/2014/main" id="{80E5EE4D-C276-AAD1-F600-4213BFD128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9858" y="5531903"/>
            <a:ext cx="795686" cy="1171767"/>
          </a:xfrm>
          <a:prstGeom prst="rect">
            <a:avLst/>
          </a:prstGeom>
        </p:spPr>
      </p:pic>
      <p:sp>
        <p:nvSpPr>
          <p:cNvPr id="131" name="向右箭號 17">
            <a:extLst>
              <a:ext uri="{FF2B5EF4-FFF2-40B4-BE49-F238E27FC236}">
                <a16:creationId xmlns:a16="http://schemas.microsoft.com/office/drawing/2014/main" id="{0B83C1B9-673D-CF0E-9A1B-3030D035F833}"/>
              </a:ext>
            </a:extLst>
          </p:cNvPr>
          <p:cNvSpPr/>
          <p:nvPr/>
        </p:nvSpPr>
        <p:spPr>
          <a:xfrm>
            <a:off x="6478345" y="1927661"/>
            <a:ext cx="2597455" cy="646331"/>
          </a:xfrm>
          <a:prstGeom prst="rightArrow">
            <a:avLst>
              <a:gd name="adj1" fmla="val 50000"/>
              <a:gd name="adj2" fmla="val 56883"/>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32" name="文字方塊 131">
            <a:extLst>
              <a:ext uri="{FF2B5EF4-FFF2-40B4-BE49-F238E27FC236}">
                <a16:creationId xmlns:a16="http://schemas.microsoft.com/office/drawing/2014/main" id="{221CF016-79A6-9954-9015-ABA0F0D872C9}"/>
              </a:ext>
            </a:extLst>
          </p:cNvPr>
          <p:cNvSpPr txBox="1"/>
          <p:nvPr/>
        </p:nvSpPr>
        <p:spPr>
          <a:xfrm>
            <a:off x="7650343" y="2065996"/>
            <a:ext cx="1074458" cy="369332"/>
          </a:xfrm>
          <a:prstGeom prst="rect">
            <a:avLst/>
          </a:prstGeom>
          <a:noFill/>
        </p:spPr>
        <p:txBody>
          <a:bodyPr wrap="square" rtlCol="0">
            <a:spAutoFit/>
          </a:bodyPr>
          <a:lstStyle/>
          <a:p>
            <a:pPr algn="ctr"/>
            <a:r>
              <a:rPr lang="en-US" altLang="zh-TW" b="1" dirty="0"/>
              <a:t>CAT 5e</a:t>
            </a:r>
            <a:endParaRPr lang="zh-TW" altLang="en-US" b="1" dirty="0"/>
          </a:p>
        </p:txBody>
      </p:sp>
      <p:sp>
        <p:nvSpPr>
          <p:cNvPr id="133" name="TextBox 13">
            <a:extLst>
              <a:ext uri="{FF2B5EF4-FFF2-40B4-BE49-F238E27FC236}">
                <a16:creationId xmlns:a16="http://schemas.microsoft.com/office/drawing/2014/main" id="{4C9A70C8-8D3F-E9A6-DF98-106511E81EA9}"/>
              </a:ext>
            </a:extLst>
          </p:cNvPr>
          <p:cNvSpPr txBox="1"/>
          <p:nvPr/>
        </p:nvSpPr>
        <p:spPr>
          <a:xfrm>
            <a:off x="7772930" y="1729141"/>
            <a:ext cx="818304" cy="338554"/>
          </a:xfrm>
          <a:prstGeom prst="rect">
            <a:avLst/>
          </a:prstGeom>
          <a:noFill/>
        </p:spPr>
        <p:txBody>
          <a:bodyPr wrap="square" rtlCol="0">
            <a:spAutoFit/>
          </a:bodyPr>
          <a:lstStyle/>
          <a:p>
            <a:pPr algn="ctr"/>
            <a:r>
              <a:rPr lang="en-US" sz="1600" b="1" dirty="0">
                <a:solidFill>
                  <a:schemeClr val="bg1"/>
                </a:solidFill>
                <a:latin typeface="微軟正黑體" panose="020B0604030504040204" pitchFamily="34" charset="-120"/>
                <a:ea typeface="微軟正黑體" panose="020B0604030504040204" pitchFamily="34" charset="-120"/>
              </a:rPr>
              <a:t>1GbE</a:t>
            </a:r>
          </a:p>
        </p:txBody>
      </p:sp>
      <p:sp>
        <p:nvSpPr>
          <p:cNvPr id="134" name="向右箭號 17">
            <a:extLst>
              <a:ext uri="{FF2B5EF4-FFF2-40B4-BE49-F238E27FC236}">
                <a16:creationId xmlns:a16="http://schemas.microsoft.com/office/drawing/2014/main" id="{2B1B5181-FACF-5CFE-CAF8-33F72BF50C7D}"/>
              </a:ext>
            </a:extLst>
          </p:cNvPr>
          <p:cNvSpPr/>
          <p:nvPr/>
        </p:nvSpPr>
        <p:spPr>
          <a:xfrm>
            <a:off x="7203294" y="2815277"/>
            <a:ext cx="1872506" cy="646331"/>
          </a:xfrm>
          <a:prstGeom prst="rightArrow">
            <a:avLst>
              <a:gd name="adj1" fmla="val 50000"/>
              <a:gd name="adj2" fmla="val 56883"/>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35" name="文字方塊 134">
            <a:extLst>
              <a:ext uri="{FF2B5EF4-FFF2-40B4-BE49-F238E27FC236}">
                <a16:creationId xmlns:a16="http://schemas.microsoft.com/office/drawing/2014/main" id="{A2DC775C-D20B-FE78-DF6A-0AFFB8DC9228}"/>
              </a:ext>
            </a:extLst>
          </p:cNvPr>
          <p:cNvSpPr txBox="1"/>
          <p:nvPr/>
        </p:nvSpPr>
        <p:spPr>
          <a:xfrm>
            <a:off x="7650343" y="2953612"/>
            <a:ext cx="1074458" cy="369332"/>
          </a:xfrm>
          <a:prstGeom prst="rect">
            <a:avLst/>
          </a:prstGeom>
          <a:noFill/>
        </p:spPr>
        <p:txBody>
          <a:bodyPr wrap="square" rtlCol="0">
            <a:spAutoFit/>
          </a:bodyPr>
          <a:lstStyle/>
          <a:p>
            <a:pPr algn="ctr"/>
            <a:r>
              <a:rPr lang="en-US" altLang="zh-TW" b="1" dirty="0"/>
              <a:t>CAT 5e</a:t>
            </a:r>
            <a:endParaRPr lang="zh-TW" altLang="en-US" b="1" dirty="0"/>
          </a:p>
        </p:txBody>
      </p:sp>
      <p:sp>
        <p:nvSpPr>
          <p:cNvPr id="136" name="TextBox 13">
            <a:extLst>
              <a:ext uri="{FF2B5EF4-FFF2-40B4-BE49-F238E27FC236}">
                <a16:creationId xmlns:a16="http://schemas.microsoft.com/office/drawing/2014/main" id="{237F124F-EF75-1A1A-2250-60B44964D6E5}"/>
              </a:ext>
            </a:extLst>
          </p:cNvPr>
          <p:cNvSpPr txBox="1"/>
          <p:nvPr/>
        </p:nvSpPr>
        <p:spPr>
          <a:xfrm>
            <a:off x="7772930" y="2616757"/>
            <a:ext cx="818304" cy="338554"/>
          </a:xfrm>
          <a:prstGeom prst="rect">
            <a:avLst/>
          </a:prstGeom>
          <a:noFill/>
        </p:spPr>
        <p:txBody>
          <a:bodyPr wrap="square" rtlCol="0">
            <a:spAutoFit/>
          </a:bodyPr>
          <a:lstStyle/>
          <a:p>
            <a:pPr algn="ctr"/>
            <a:r>
              <a:rPr lang="en-US" sz="1600" b="1" dirty="0">
                <a:solidFill>
                  <a:schemeClr val="bg1"/>
                </a:solidFill>
                <a:latin typeface="微軟正黑體" panose="020B0604030504040204" pitchFamily="34" charset="-120"/>
                <a:ea typeface="微軟正黑體" panose="020B0604030504040204" pitchFamily="34" charset="-120"/>
              </a:rPr>
              <a:t>1GbE</a:t>
            </a:r>
          </a:p>
        </p:txBody>
      </p:sp>
      <p:sp>
        <p:nvSpPr>
          <p:cNvPr id="114" name="向右箭號 17">
            <a:extLst>
              <a:ext uri="{FF2B5EF4-FFF2-40B4-BE49-F238E27FC236}">
                <a16:creationId xmlns:a16="http://schemas.microsoft.com/office/drawing/2014/main" id="{0F0D4ACB-B8B1-F095-52C0-8D718E7DA745}"/>
              </a:ext>
            </a:extLst>
          </p:cNvPr>
          <p:cNvSpPr/>
          <p:nvPr/>
        </p:nvSpPr>
        <p:spPr>
          <a:xfrm>
            <a:off x="3815614" y="2083887"/>
            <a:ext cx="1872506" cy="646331"/>
          </a:xfrm>
          <a:prstGeom prst="rightArrow">
            <a:avLst>
              <a:gd name="adj1" fmla="val 50000"/>
              <a:gd name="adj2" fmla="val 56883"/>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pic>
        <p:nvPicPr>
          <p:cNvPr id="6" name="Picture 21"/>
          <p:cNvPicPr>
            <a:picLocks noChangeAspect="1" noChangeArrowheads="1"/>
          </p:cNvPicPr>
          <p:nvPr/>
        </p:nvPicPr>
        <p:blipFill>
          <a:blip r:embed="rId4" cstate="print">
            <a:extLst>
              <a:ext uri="{28A0092B-C50C-407E-A947-70E740481C1C}">
                <a14:useLocalDpi xmlns:a14="http://schemas.microsoft.com/office/drawing/2010/main" val="0"/>
              </a:ext>
            </a:extLst>
          </a:blip>
          <a:srcRect t="3500" b="3500"/>
          <a:stretch/>
        </p:blipFill>
        <p:spPr bwMode="auto">
          <a:xfrm>
            <a:off x="1793094" y="1729141"/>
            <a:ext cx="2424980" cy="1409872"/>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2164607" y="2725135"/>
            <a:ext cx="1637606" cy="276999"/>
          </a:xfrm>
          <a:prstGeom prst="rect">
            <a:avLst/>
          </a:prstGeom>
          <a:noFill/>
        </p:spPr>
        <p:txBody>
          <a:bodyPr wrap="square" rtlCol="0">
            <a:spAutoFit/>
          </a:bodyPr>
          <a:lstStyle/>
          <a:p>
            <a:pPr algn="ctr"/>
            <a:r>
              <a:rPr lang="en-US" altLang="zh-TW" sz="1200" b="1" dirty="0">
                <a:solidFill>
                  <a:schemeClr val="bg1"/>
                </a:solidFill>
              </a:rPr>
              <a:t>TS-h1887XU-RP</a:t>
            </a:r>
            <a:endParaRPr lang="zh-TW" altLang="en-US" sz="1200" b="1" dirty="0">
              <a:solidFill>
                <a:schemeClr val="bg1"/>
              </a:solidFill>
            </a:endParaRPr>
          </a:p>
        </p:txBody>
      </p:sp>
      <p:sp>
        <p:nvSpPr>
          <p:cNvPr id="12" name="標題 11">
            <a:extLst>
              <a:ext uri="{FF2B5EF4-FFF2-40B4-BE49-F238E27FC236}">
                <a16:creationId xmlns:a16="http://schemas.microsoft.com/office/drawing/2014/main" id="{F3B8AFA4-1D77-1611-5148-8458A87A19A8}"/>
              </a:ext>
            </a:extLst>
          </p:cNvPr>
          <p:cNvSpPr>
            <a:spLocks noGrp="1"/>
          </p:cNvSpPr>
          <p:nvPr>
            <p:ph type="title"/>
          </p:nvPr>
        </p:nvSpPr>
        <p:spPr/>
        <p:txBody>
          <a:bodyPr/>
          <a:lstStyle/>
          <a:p>
            <a:r>
              <a:rPr lang="zh-TW" altLang="en-US"/>
              <a:t>最少花費將您的網路從 </a:t>
            </a:r>
            <a:r>
              <a:rPr lang="en-US" altLang="zh-TW"/>
              <a:t>1G </a:t>
            </a:r>
            <a:r>
              <a:rPr lang="zh-TW" altLang="en-US"/>
              <a:t>升級到 </a:t>
            </a:r>
            <a:r>
              <a:rPr lang="en-US" altLang="zh-TW"/>
              <a:t>5G </a:t>
            </a:r>
            <a:r>
              <a:rPr lang="zh-TW" altLang="en-US"/>
              <a:t>網速</a:t>
            </a:r>
          </a:p>
        </p:txBody>
      </p:sp>
      <p:pic>
        <p:nvPicPr>
          <p:cNvPr id="100" name="圖形 99" descr="雲朵 以實心填滿">
            <a:extLst>
              <a:ext uri="{FF2B5EF4-FFF2-40B4-BE49-F238E27FC236}">
                <a16:creationId xmlns:a16="http://schemas.microsoft.com/office/drawing/2014/main" id="{ED043D8E-62D3-7CF4-D519-FA2669846E7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48275" y="3505698"/>
            <a:ext cx="3525418" cy="3525418"/>
          </a:xfrm>
          <a:prstGeom prst="rect">
            <a:avLst/>
          </a:prstGeom>
          <a:effectLst>
            <a:outerShdw blurRad="50800" dist="38100" dir="2700000" algn="tl" rotWithShape="0">
              <a:prstClr val="black">
                <a:alpha val="40000"/>
              </a:prstClr>
            </a:outerShdw>
          </a:effectLst>
        </p:spPr>
      </p:pic>
      <p:sp>
        <p:nvSpPr>
          <p:cNvPr id="102" name="TextBox 41">
            <a:extLst>
              <a:ext uri="{FF2B5EF4-FFF2-40B4-BE49-F238E27FC236}">
                <a16:creationId xmlns:a16="http://schemas.microsoft.com/office/drawing/2014/main" id="{B77DD855-323B-550E-074D-A991251EF3A2}"/>
              </a:ext>
            </a:extLst>
          </p:cNvPr>
          <p:cNvSpPr txBox="1"/>
          <p:nvPr/>
        </p:nvSpPr>
        <p:spPr>
          <a:xfrm>
            <a:off x="2982486" y="3589565"/>
            <a:ext cx="2705634" cy="461665"/>
          </a:xfrm>
          <a:prstGeom prst="rect">
            <a:avLst/>
          </a:prstGeom>
          <a:noFill/>
        </p:spPr>
        <p:txBody>
          <a:bodyPr wrap="square" lIns="91440" tIns="45720" rIns="91440" bIns="45720" rtlCol="0" anchor="t">
            <a:spAutoFit/>
          </a:bodyPr>
          <a:lstStyle/>
          <a:p>
            <a:pPr algn="ctr"/>
            <a:r>
              <a:rPr lang="zh-TW" altLang="en-US" sz="2400" b="1" dirty="0">
                <a:solidFill>
                  <a:srgbClr val="FFC000"/>
                </a:solidFill>
              </a:rPr>
              <a:t>原有配線直接升速</a:t>
            </a:r>
            <a:endParaRPr lang="zh-TW" altLang="en-US" sz="2400" b="1" dirty="0">
              <a:solidFill>
                <a:srgbClr val="FFC000"/>
              </a:solidFill>
              <a:cs typeface="Arial"/>
            </a:endParaRPr>
          </a:p>
        </p:txBody>
      </p:sp>
      <p:sp>
        <p:nvSpPr>
          <p:cNvPr id="103" name="TextBox 13">
            <a:extLst>
              <a:ext uri="{FF2B5EF4-FFF2-40B4-BE49-F238E27FC236}">
                <a16:creationId xmlns:a16="http://schemas.microsoft.com/office/drawing/2014/main" id="{1C4EEB6A-D079-1ACE-ED3B-976C75B46B23}"/>
              </a:ext>
            </a:extLst>
          </p:cNvPr>
          <p:cNvSpPr txBox="1"/>
          <p:nvPr/>
        </p:nvSpPr>
        <p:spPr>
          <a:xfrm>
            <a:off x="4810626" y="5669280"/>
            <a:ext cx="2908613" cy="400110"/>
          </a:xfrm>
          <a:prstGeom prst="rect">
            <a:avLst/>
          </a:prstGeom>
          <a:noFill/>
        </p:spPr>
        <p:txBody>
          <a:bodyPr wrap="square" lIns="91440" tIns="45720" rIns="91440" bIns="45720" rtlCol="0" anchor="t">
            <a:spAutoFit/>
          </a:bodyPr>
          <a:lstStyle/>
          <a:p>
            <a:pPr algn="ctr"/>
            <a:r>
              <a:rPr lang="en-US" altLang="zh-TW" sz="2000" b="1"/>
              <a:t>5 GbE </a:t>
            </a:r>
            <a:r>
              <a:rPr lang="zh-TW" altLang="en-US" sz="2000" b="1"/>
              <a:t>網路</a:t>
            </a:r>
            <a:r>
              <a:rPr lang="zh-TW" altLang="en-US" sz="2000" b="1" dirty="0"/>
              <a:t>傳輸速度</a:t>
            </a:r>
          </a:p>
        </p:txBody>
      </p:sp>
      <p:pic>
        <p:nvPicPr>
          <p:cNvPr id="117" name="圖形 116" descr="雲朵 以實心填滿">
            <a:extLst>
              <a:ext uri="{FF2B5EF4-FFF2-40B4-BE49-F238E27FC236}">
                <a16:creationId xmlns:a16="http://schemas.microsoft.com/office/drawing/2014/main" id="{669F4B2D-7E85-4FE3-228F-D7C8351A88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23275" y="1397483"/>
            <a:ext cx="1797308" cy="1797308"/>
          </a:xfrm>
          <a:prstGeom prst="rect">
            <a:avLst/>
          </a:prstGeom>
        </p:spPr>
      </p:pic>
      <p:sp>
        <p:nvSpPr>
          <p:cNvPr id="118" name="TextBox 5">
            <a:extLst>
              <a:ext uri="{FF2B5EF4-FFF2-40B4-BE49-F238E27FC236}">
                <a16:creationId xmlns:a16="http://schemas.microsoft.com/office/drawing/2014/main" id="{AE0F9C57-5FD6-97DC-436F-B8C1CB5445D1}"/>
              </a:ext>
            </a:extLst>
          </p:cNvPr>
          <p:cNvSpPr txBox="1"/>
          <p:nvPr/>
        </p:nvSpPr>
        <p:spPr>
          <a:xfrm>
            <a:off x="10017687" y="4655069"/>
            <a:ext cx="1436042" cy="307777"/>
          </a:xfrm>
          <a:prstGeom prst="rect">
            <a:avLst/>
          </a:prstGeom>
          <a:noFill/>
        </p:spPr>
        <p:txBody>
          <a:bodyPr wrap="square" lIns="91440" tIns="45720" rIns="91440" bIns="45720" rtlCol="0" anchor="t">
            <a:spAutoFit/>
          </a:bodyPr>
          <a:lstStyle/>
          <a:p>
            <a:pPr algn="ctr"/>
            <a:r>
              <a:rPr lang="en-US" sz="1400" b="1" dirty="0">
                <a:solidFill>
                  <a:schemeClr val="bg1"/>
                </a:solidFill>
              </a:rPr>
              <a:t>QXG-10G2T</a:t>
            </a:r>
            <a:endParaRPr lang="en-US" sz="1400" b="1" dirty="0">
              <a:solidFill>
                <a:schemeClr val="bg1"/>
              </a:solidFill>
              <a:ea typeface="新細明體"/>
            </a:endParaRPr>
          </a:p>
        </p:txBody>
      </p:sp>
      <p:sp>
        <p:nvSpPr>
          <p:cNvPr id="119" name="TextBox 13">
            <a:extLst>
              <a:ext uri="{FF2B5EF4-FFF2-40B4-BE49-F238E27FC236}">
                <a16:creationId xmlns:a16="http://schemas.microsoft.com/office/drawing/2014/main" id="{C8E39C78-1C19-CD94-C32C-20831728F950}"/>
              </a:ext>
            </a:extLst>
          </p:cNvPr>
          <p:cNvSpPr txBox="1"/>
          <p:nvPr/>
        </p:nvSpPr>
        <p:spPr>
          <a:xfrm>
            <a:off x="5190030" y="2815277"/>
            <a:ext cx="1387747" cy="338554"/>
          </a:xfrm>
          <a:prstGeom prst="rect">
            <a:avLst/>
          </a:prstGeom>
          <a:noFill/>
        </p:spPr>
        <p:txBody>
          <a:bodyPr wrap="square" rtlCol="0">
            <a:spAutoFit/>
          </a:bodyPr>
          <a:lstStyle/>
          <a:p>
            <a:r>
              <a:rPr lang="en-US" sz="1600" b="1" dirty="0">
                <a:solidFill>
                  <a:schemeClr val="bg1"/>
                </a:solidFill>
                <a:latin typeface="微軟正黑體" panose="020B0604030504040204" pitchFamily="34" charset="-120"/>
                <a:ea typeface="微軟正黑體" panose="020B0604030504040204" pitchFamily="34" charset="-120"/>
              </a:rPr>
              <a:t>1GbE</a:t>
            </a:r>
            <a:r>
              <a:rPr lang="zh-TW" altLang="en-US" sz="1600" b="1" dirty="0">
                <a:solidFill>
                  <a:schemeClr val="bg1"/>
                </a:solidFill>
                <a:latin typeface="微軟正黑體" panose="020B0604030504040204" pitchFamily="34" charset="-120"/>
                <a:ea typeface="微軟正黑體" panose="020B0604030504040204" pitchFamily="34" charset="-120"/>
              </a:rPr>
              <a:t> 交換器</a:t>
            </a:r>
            <a:endParaRPr lang="en-US" sz="1600" b="1" dirty="0">
              <a:solidFill>
                <a:schemeClr val="bg1"/>
              </a:solidFill>
              <a:latin typeface="微軟正黑體" panose="020B0604030504040204" pitchFamily="34" charset="-120"/>
              <a:ea typeface="微軟正黑體" panose="020B0604030504040204" pitchFamily="34" charset="-120"/>
            </a:endParaRPr>
          </a:p>
        </p:txBody>
      </p:sp>
      <p:sp>
        <p:nvSpPr>
          <p:cNvPr id="120" name="Down Arrow 35">
            <a:extLst>
              <a:ext uri="{FF2B5EF4-FFF2-40B4-BE49-F238E27FC236}">
                <a16:creationId xmlns:a16="http://schemas.microsoft.com/office/drawing/2014/main" id="{3C45BEC6-8D7F-5CD2-1147-9EF1DF4F5766}"/>
              </a:ext>
            </a:extLst>
          </p:cNvPr>
          <p:cNvSpPr/>
          <p:nvPr/>
        </p:nvSpPr>
        <p:spPr>
          <a:xfrm>
            <a:off x="5451118" y="3461034"/>
            <a:ext cx="1081794" cy="1180392"/>
          </a:xfrm>
          <a:prstGeom prst="downArrow">
            <a:avLst>
              <a:gd name="adj1" fmla="val 47668"/>
              <a:gd name="adj2" fmla="val 45192"/>
            </a:avLst>
          </a:prstGeom>
          <a:blipFill dpi="0" rotWithShape="1">
            <a:blip r:embed="rId7"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1" name="TextBox 13">
            <a:extLst>
              <a:ext uri="{FF2B5EF4-FFF2-40B4-BE49-F238E27FC236}">
                <a16:creationId xmlns:a16="http://schemas.microsoft.com/office/drawing/2014/main" id="{56834650-901F-CBB8-3D8B-7E041E3B876D}"/>
              </a:ext>
            </a:extLst>
          </p:cNvPr>
          <p:cNvSpPr txBox="1"/>
          <p:nvPr/>
        </p:nvSpPr>
        <p:spPr>
          <a:xfrm>
            <a:off x="6017656" y="2160271"/>
            <a:ext cx="1083235" cy="523220"/>
          </a:xfrm>
          <a:prstGeom prst="rect">
            <a:avLst/>
          </a:prstGeom>
          <a:noFill/>
        </p:spPr>
        <p:txBody>
          <a:bodyPr wrap="square" rtlCol="0">
            <a:spAutoFit/>
          </a:bodyPr>
          <a:lstStyle/>
          <a:p>
            <a:r>
              <a:rPr lang="en-US" sz="1400" b="1" dirty="0"/>
              <a:t>1G/100Mb </a:t>
            </a:r>
            <a:r>
              <a:rPr lang="zh-TW" altLang="en-US" sz="1400" b="1" dirty="0"/>
              <a:t>交換器</a:t>
            </a:r>
          </a:p>
        </p:txBody>
      </p:sp>
      <p:pic>
        <p:nvPicPr>
          <p:cNvPr id="122" name="圖片 121" descr="一張含有 文字, 硬紙盒, 紫色, 箱子 的圖片&#10;&#10;自動產生的描述">
            <a:extLst>
              <a:ext uri="{FF2B5EF4-FFF2-40B4-BE49-F238E27FC236}">
                <a16:creationId xmlns:a16="http://schemas.microsoft.com/office/drawing/2014/main" id="{9152FF4C-5EBF-712D-47C6-9E7D268BD6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3004" y="1512571"/>
            <a:ext cx="795686" cy="1171767"/>
          </a:xfrm>
          <a:prstGeom prst="rect">
            <a:avLst/>
          </a:prstGeom>
        </p:spPr>
      </p:pic>
      <p:sp>
        <p:nvSpPr>
          <p:cNvPr id="123" name="文字方塊 122">
            <a:extLst>
              <a:ext uri="{FF2B5EF4-FFF2-40B4-BE49-F238E27FC236}">
                <a16:creationId xmlns:a16="http://schemas.microsoft.com/office/drawing/2014/main" id="{A1EBB244-2D56-C0EF-CEBA-6CF57E5F7BC7}"/>
              </a:ext>
            </a:extLst>
          </p:cNvPr>
          <p:cNvSpPr txBox="1"/>
          <p:nvPr/>
        </p:nvSpPr>
        <p:spPr>
          <a:xfrm>
            <a:off x="4262663" y="2222222"/>
            <a:ext cx="1074458" cy="369332"/>
          </a:xfrm>
          <a:prstGeom prst="rect">
            <a:avLst/>
          </a:prstGeom>
          <a:noFill/>
        </p:spPr>
        <p:txBody>
          <a:bodyPr wrap="square" rtlCol="0">
            <a:spAutoFit/>
          </a:bodyPr>
          <a:lstStyle/>
          <a:p>
            <a:pPr algn="ctr"/>
            <a:r>
              <a:rPr lang="en-US" altLang="zh-TW" b="1" dirty="0"/>
              <a:t>CAT 5e</a:t>
            </a:r>
            <a:endParaRPr lang="zh-TW" altLang="en-US" b="1" dirty="0"/>
          </a:p>
        </p:txBody>
      </p:sp>
      <p:pic>
        <p:nvPicPr>
          <p:cNvPr id="124" name="圖形 123">
            <a:extLst>
              <a:ext uri="{FF2B5EF4-FFF2-40B4-BE49-F238E27FC236}">
                <a16:creationId xmlns:a16="http://schemas.microsoft.com/office/drawing/2014/main" id="{A5D39FFE-BA27-CA7D-3787-DEF71D1E953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32911" y="2497957"/>
            <a:ext cx="1148235" cy="879177"/>
          </a:xfrm>
          <a:prstGeom prst="rect">
            <a:avLst/>
          </a:prstGeom>
        </p:spPr>
      </p:pic>
      <p:pic>
        <p:nvPicPr>
          <p:cNvPr id="127" name="Picture 4">
            <a:extLst>
              <a:ext uri="{FF2B5EF4-FFF2-40B4-BE49-F238E27FC236}">
                <a16:creationId xmlns:a16="http://schemas.microsoft.com/office/drawing/2014/main" id="{33B718DA-A8B4-A515-0173-A7CF67CAF2B2}"/>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754229" y="4024692"/>
            <a:ext cx="1218888" cy="761940"/>
          </a:xfrm>
          <a:prstGeom prst="rect">
            <a:avLst/>
          </a:prstGeom>
        </p:spPr>
      </p:pic>
      <p:sp>
        <p:nvSpPr>
          <p:cNvPr id="130" name="TextBox 13">
            <a:extLst>
              <a:ext uri="{FF2B5EF4-FFF2-40B4-BE49-F238E27FC236}">
                <a16:creationId xmlns:a16="http://schemas.microsoft.com/office/drawing/2014/main" id="{132B6D6C-825D-C1AB-6B2C-E0D62CA54B5D}"/>
              </a:ext>
            </a:extLst>
          </p:cNvPr>
          <p:cNvSpPr txBox="1"/>
          <p:nvPr/>
        </p:nvSpPr>
        <p:spPr>
          <a:xfrm>
            <a:off x="4385250" y="1885367"/>
            <a:ext cx="818304" cy="338554"/>
          </a:xfrm>
          <a:prstGeom prst="rect">
            <a:avLst/>
          </a:prstGeom>
          <a:noFill/>
        </p:spPr>
        <p:txBody>
          <a:bodyPr wrap="square" rtlCol="0">
            <a:spAutoFit/>
          </a:bodyPr>
          <a:lstStyle/>
          <a:p>
            <a:pPr algn="ctr"/>
            <a:r>
              <a:rPr lang="en-US" sz="1600" b="1" dirty="0">
                <a:solidFill>
                  <a:schemeClr val="bg1"/>
                </a:solidFill>
                <a:latin typeface="微軟正黑體" panose="020B0604030504040204" pitchFamily="34" charset="-120"/>
                <a:ea typeface="微軟正黑體" panose="020B0604030504040204" pitchFamily="34" charset="-120"/>
              </a:rPr>
              <a:t>1GbE</a:t>
            </a:r>
          </a:p>
        </p:txBody>
      </p:sp>
      <p:pic>
        <p:nvPicPr>
          <p:cNvPr id="137" name="圖片 136" descr="一張含有 文字, 硬紙盒, 紫色, 箱子 的圖片&#10;&#10;自動產生的描述">
            <a:extLst>
              <a:ext uri="{FF2B5EF4-FFF2-40B4-BE49-F238E27FC236}">
                <a16:creationId xmlns:a16="http://schemas.microsoft.com/office/drawing/2014/main" id="{4A97DF8A-2EDA-3F02-973F-ED712FCFD0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3004" y="2552908"/>
            <a:ext cx="795686" cy="1171767"/>
          </a:xfrm>
          <a:prstGeom prst="rect">
            <a:avLst/>
          </a:prstGeom>
        </p:spPr>
      </p:pic>
      <p:sp>
        <p:nvSpPr>
          <p:cNvPr id="138" name="向右箭號 17">
            <a:extLst>
              <a:ext uri="{FF2B5EF4-FFF2-40B4-BE49-F238E27FC236}">
                <a16:creationId xmlns:a16="http://schemas.microsoft.com/office/drawing/2014/main" id="{0B7C8208-0CE1-6AF3-3FA4-ECCD7CE08411}"/>
              </a:ext>
            </a:extLst>
          </p:cNvPr>
          <p:cNvSpPr/>
          <p:nvPr/>
        </p:nvSpPr>
        <p:spPr>
          <a:xfrm>
            <a:off x="2788199" y="5023528"/>
            <a:ext cx="1872506" cy="646331"/>
          </a:xfrm>
          <a:prstGeom prst="rightArrow">
            <a:avLst>
              <a:gd name="adj1" fmla="val 50000"/>
              <a:gd name="adj2" fmla="val 56883"/>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39" name="文字方塊 138">
            <a:extLst>
              <a:ext uri="{FF2B5EF4-FFF2-40B4-BE49-F238E27FC236}">
                <a16:creationId xmlns:a16="http://schemas.microsoft.com/office/drawing/2014/main" id="{A68AE607-F211-D332-1B7B-5CA41CC97B78}"/>
              </a:ext>
            </a:extLst>
          </p:cNvPr>
          <p:cNvSpPr txBox="1"/>
          <p:nvPr/>
        </p:nvSpPr>
        <p:spPr>
          <a:xfrm>
            <a:off x="3235248" y="5161863"/>
            <a:ext cx="1074458" cy="369332"/>
          </a:xfrm>
          <a:prstGeom prst="rect">
            <a:avLst/>
          </a:prstGeom>
          <a:noFill/>
        </p:spPr>
        <p:txBody>
          <a:bodyPr wrap="square" rtlCol="0">
            <a:spAutoFit/>
          </a:bodyPr>
          <a:lstStyle/>
          <a:p>
            <a:pPr algn="ctr"/>
            <a:r>
              <a:rPr lang="en-US" altLang="zh-TW" b="1" dirty="0"/>
              <a:t>CAT 5e</a:t>
            </a:r>
            <a:endParaRPr lang="zh-TW" altLang="en-US" b="1" dirty="0"/>
          </a:p>
        </p:txBody>
      </p:sp>
      <p:sp>
        <p:nvSpPr>
          <p:cNvPr id="140" name="TextBox 13">
            <a:extLst>
              <a:ext uri="{FF2B5EF4-FFF2-40B4-BE49-F238E27FC236}">
                <a16:creationId xmlns:a16="http://schemas.microsoft.com/office/drawing/2014/main" id="{BD5A6E56-2E9D-B2C5-2BEB-5384AFBE439A}"/>
              </a:ext>
            </a:extLst>
          </p:cNvPr>
          <p:cNvSpPr txBox="1"/>
          <p:nvPr/>
        </p:nvSpPr>
        <p:spPr>
          <a:xfrm>
            <a:off x="3357835" y="4825008"/>
            <a:ext cx="818304" cy="338554"/>
          </a:xfrm>
          <a:prstGeom prst="rect">
            <a:avLst/>
          </a:prstGeom>
          <a:noFill/>
        </p:spPr>
        <p:txBody>
          <a:bodyPr wrap="square" rtlCol="0">
            <a:spAutoFit/>
          </a:bodyPr>
          <a:lstStyle/>
          <a:p>
            <a:pPr algn="ctr"/>
            <a:r>
              <a:rPr lang="en-US" altLang="zh-TW" sz="1600" b="1" dirty="0">
                <a:solidFill>
                  <a:schemeClr val="bg1"/>
                </a:solidFill>
                <a:latin typeface="微軟正黑體" panose="020B0604030504040204" pitchFamily="34" charset="-120"/>
                <a:ea typeface="微軟正黑體" panose="020B0604030504040204" pitchFamily="34" charset="-120"/>
              </a:rPr>
              <a:t>5</a:t>
            </a:r>
            <a:r>
              <a:rPr lang="en-US" sz="1600" b="1" dirty="0">
                <a:solidFill>
                  <a:schemeClr val="bg1"/>
                </a:solidFill>
                <a:latin typeface="微軟正黑體" panose="020B0604030504040204" pitchFamily="34" charset="-120"/>
                <a:ea typeface="微軟正黑體" panose="020B0604030504040204" pitchFamily="34" charset="-120"/>
              </a:rPr>
              <a:t>GbE</a:t>
            </a:r>
          </a:p>
        </p:txBody>
      </p:sp>
      <p:pic>
        <p:nvPicPr>
          <p:cNvPr id="17" name="Picture 21">
            <a:extLst>
              <a:ext uri="{FF2B5EF4-FFF2-40B4-BE49-F238E27FC236}">
                <a16:creationId xmlns:a16="http://schemas.microsoft.com/office/drawing/2014/main" id="{5F777C7C-B079-7135-8582-A0CE7C50E2E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3500" b="3500"/>
          <a:stretch/>
        </p:blipFill>
        <p:spPr bwMode="auto">
          <a:xfrm>
            <a:off x="699438" y="4540577"/>
            <a:ext cx="2424980" cy="1409872"/>
          </a:xfrm>
          <a:prstGeom prst="rect">
            <a:avLst/>
          </a:prstGeom>
          <a:noFill/>
          <a:extLst>
            <a:ext uri="{909E8E84-426E-40DD-AFC4-6F175D3DCCD1}">
              <a14:hiddenFill xmlns:a14="http://schemas.microsoft.com/office/drawing/2010/main">
                <a:solidFill>
                  <a:srgbClr val="FFFFFF"/>
                </a:solidFill>
              </a14:hiddenFill>
            </a:ext>
          </a:extLst>
        </p:spPr>
      </p:pic>
      <p:sp>
        <p:nvSpPr>
          <p:cNvPr id="18" name="文字方塊 17">
            <a:extLst>
              <a:ext uri="{FF2B5EF4-FFF2-40B4-BE49-F238E27FC236}">
                <a16:creationId xmlns:a16="http://schemas.microsoft.com/office/drawing/2014/main" id="{32F08BD4-B92C-D836-F64A-DF79101497E6}"/>
              </a:ext>
            </a:extLst>
          </p:cNvPr>
          <p:cNvSpPr txBox="1"/>
          <p:nvPr/>
        </p:nvSpPr>
        <p:spPr>
          <a:xfrm>
            <a:off x="1070951" y="5536571"/>
            <a:ext cx="1637606" cy="276999"/>
          </a:xfrm>
          <a:prstGeom prst="rect">
            <a:avLst/>
          </a:prstGeom>
          <a:noFill/>
        </p:spPr>
        <p:txBody>
          <a:bodyPr wrap="square" rtlCol="0">
            <a:spAutoFit/>
          </a:bodyPr>
          <a:lstStyle/>
          <a:p>
            <a:pPr algn="ctr"/>
            <a:r>
              <a:rPr lang="en-US" altLang="zh-TW" sz="1200" b="1" dirty="0">
                <a:solidFill>
                  <a:schemeClr val="bg1"/>
                </a:solidFill>
              </a:rPr>
              <a:t>TS-h1887XU-RP</a:t>
            </a:r>
            <a:endParaRPr lang="zh-TW" altLang="en-US" sz="1200" b="1" dirty="0">
              <a:solidFill>
                <a:schemeClr val="bg1"/>
              </a:solidFill>
            </a:endParaRPr>
          </a:p>
        </p:txBody>
      </p:sp>
      <p:pic>
        <p:nvPicPr>
          <p:cNvPr id="141" name="Picture 2" descr="QSW-3216R-8S8T | Hardware Specs | QNAP (UK)">
            <a:extLst>
              <a:ext uri="{FF2B5EF4-FFF2-40B4-BE49-F238E27FC236}">
                <a16:creationId xmlns:a16="http://schemas.microsoft.com/office/drawing/2014/main" id="{222ED57B-B70C-8692-3AF3-B217384923F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9486" b="29225"/>
          <a:stretch/>
        </p:blipFill>
        <p:spPr bwMode="auto">
          <a:xfrm>
            <a:off x="4800030" y="4893392"/>
            <a:ext cx="2908614" cy="750582"/>
          </a:xfrm>
          <a:prstGeom prst="rect">
            <a:avLst/>
          </a:prstGeom>
          <a:noFill/>
          <a:extLst>
            <a:ext uri="{909E8E84-426E-40DD-AFC4-6F175D3DCCD1}">
              <a14:hiddenFill xmlns:a14="http://schemas.microsoft.com/office/drawing/2010/main">
                <a:solidFill>
                  <a:srgbClr val="FFFFFF"/>
                </a:solidFill>
              </a14:hiddenFill>
            </a:ext>
          </a:extLst>
        </p:spPr>
      </p:pic>
      <p:sp>
        <p:nvSpPr>
          <p:cNvPr id="143" name="文字方塊 142">
            <a:extLst>
              <a:ext uri="{FF2B5EF4-FFF2-40B4-BE49-F238E27FC236}">
                <a16:creationId xmlns:a16="http://schemas.microsoft.com/office/drawing/2014/main" id="{56783211-E6FD-2715-3E81-8C1E9980B223}"/>
              </a:ext>
            </a:extLst>
          </p:cNvPr>
          <p:cNvSpPr txBox="1"/>
          <p:nvPr/>
        </p:nvSpPr>
        <p:spPr>
          <a:xfrm>
            <a:off x="7872093" y="4700461"/>
            <a:ext cx="1074458" cy="369332"/>
          </a:xfrm>
          <a:prstGeom prst="rect">
            <a:avLst/>
          </a:prstGeom>
          <a:noFill/>
        </p:spPr>
        <p:txBody>
          <a:bodyPr wrap="square" rtlCol="0">
            <a:spAutoFit/>
          </a:bodyPr>
          <a:lstStyle/>
          <a:p>
            <a:pPr algn="ctr"/>
            <a:r>
              <a:rPr lang="en-US" altLang="zh-TW" b="1" dirty="0"/>
              <a:t>CAT 5e</a:t>
            </a:r>
            <a:endParaRPr lang="zh-TW" altLang="en-US" b="1" dirty="0"/>
          </a:p>
        </p:txBody>
      </p:sp>
      <p:sp>
        <p:nvSpPr>
          <p:cNvPr id="144" name="TextBox 13">
            <a:extLst>
              <a:ext uri="{FF2B5EF4-FFF2-40B4-BE49-F238E27FC236}">
                <a16:creationId xmlns:a16="http://schemas.microsoft.com/office/drawing/2014/main" id="{B2B5621B-83B4-5E91-6EE6-2B620D51277D}"/>
              </a:ext>
            </a:extLst>
          </p:cNvPr>
          <p:cNvSpPr txBox="1"/>
          <p:nvPr/>
        </p:nvSpPr>
        <p:spPr>
          <a:xfrm>
            <a:off x="7994680" y="4363606"/>
            <a:ext cx="818304" cy="338554"/>
          </a:xfrm>
          <a:prstGeom prst="rect">
            <a:avLst/>
          </a:prstGeom>
          <a:noFill/>
        </p:spPr>
        <p:txBody>
          <a:bodyPr wrap="square" rtlCol="0">
            <a:spAutoFit/>
          </a:bodyPr>
          <a:lstStyle/>
          <a:p>
            <a:pPr algn="ctr"/>
            <a:r>
              <a:rPr lang="en-US" sz="1600" b="1" dirty="0">
                <a:solidFill>
                  <a:schemeClr val="bg1"/>
                </a:solidFill>
                <a:latin typeface="微軟正黑體" panose="020B0604030504040204" pitchFamily="34" charset="-120"/>
                <a:ea typeface="微軟正黑體" panose="020B0604030504040204" pitchFamily="34" charset="-120"/>
              </a:rPr>
              <a:t>5GbE</a:t>
            </a:r>
          </a:p>
        </p:txBody>
      </p:sp>
      <p:sp>
        <p:nvSpPr>
          <p:cNvPr id="146" name="文字方塊 145">
            <a:extLst>
              <a:ext uri="{FF2B5EF4-FFF2-40B4-BE49-F238E27FC236}">
                <a16:creationId xmlns:a16="http://schemas.microsoft.com/office/drawing/2014/main" id="{BD1D3DDD-F023-93C8-3C06-02E586E7CC06}"/>
              </a:ext>
            </a:extLst>
          </p:cNvPr>
          <p:cNvSpPr txBox="1"/>
          <p:nvPr/>
        </p:nvSpPr>
        <p:spPr>
          <a:xfrm>
            <a:off x="7872093" y="5765618"/>
            <a:ext cx="1074458" cy="369332"/>
          </a:xfrm>
          <a:prstGeom prst="rect">
            <a:avLst/>
          </a:prstGeom>
          <a:noFill/>
        </p:spPr>
        <p:txBody>
          <a:bodyPr wrap="square" rtlCol="0">
            <a:spAutoFit/>
          </a:bodyPr>
          <a:lstStyle/>
          <a:p>
            <a:pPr algn="ctr"/>
            <a:r>
              <a:rPr lang="en-US" altLang="zh-TW" b="1" dirty="0"/>
              <a:t>CAT 5e</a:t>
            </a:r>
            <a:endParaRPr lang="zh-TW" altLang="en-US" b="1" dirty="0"/>
          </a:p>
        </p:txBody>
      </p:sp>
      <p:sp>
        <p:nvSpPr>
          <p:cNvPr id="147" name="TextBox 13">
            <a:extLst>
              <a:ext uri="{FF2B5EF4-FFF2-40B4-BE49-F238E27FC236}">
                <a16:creationId xmlns:a16="http://schemas.microsoft.com/office/drawing/2014/main" id="{F2EA28F5-717D-B51A-AF5C-9DF5AD4A4452}"/>
              </a:ext>
            </a:extLst>
          </p:cNvPr>
          <p:cNvSpPr txBox="1"/>
          <p:nvPr/>
        </p:nvSpPr>
        <p:spPr>
          <a:xfrm>
            <a:off x="7994680" y="5428763"/>
            <a:ext cx="818304" cy="338554"/>
          </a:xfrm>
          <a:prstGeom prst="rect">
            <a:avLst/>
          </a:prstGeom>
          <a:noFill/>
        </p:spPr>
        <p:txBody>
          <a:bodyPr wrap="square" rtlCol="0">
            <a:spAutoFit/>
          </a:bodyPr>
          <a:lstStyle/>
          <a:p>
            <a:pPr algn="ctr"/>
            <a:r>
              <a:rPr lang="en-US" sz="1600" b="1" dirty="0">
                <a:solidFill>
                  <a:schemeClr val="bg1"/>
                </a:solidFill>
                <a:latin typeface="微軟正黑體" panose="020B0604030504040204" pitchFamily="34" charset="-120"/>
                <a:ea typeface="微軟正黑體" panose="020B0604030504040204" pitchFamily="34" charset="-120"/>
              </a:rPr>
              <a:t>5GbE</a:t>
            </a:r>
          </a:p>
        </p:txBody>
      </p:sp>
      <p:sp>
        <p:nvSpPr>
          <p:cNvPr id="150" name="TextBox 5">
            <a:extLst>
              <a:ext uri="{FF2B5EF4-FFF2-40B4-BE49-F238E27FC236}">
                <a16:creationId xmlns:a16="http://schemas.microsoft.com/office/drawing/2014/main" id="{9E86CA72-B68D-3F9F-6CBC-88DEB81976B7}"/>
              </a:ext>
            </a:extLst>
          </p:cNvPr>
          <p:cNvSpPr txBox="1"/>
          <p:nvPr/>
        </p:nvSpPr>
        <p:spPr>
          <a:xfrm>
            <a:off x="10017687" y="6053904"/>
            <a:ext cx="1436042" cy="307777"/>
          </a:xfrm>
          <a:prstGeom prst="rect">
            <a:avLst/>
          </a:prstGeom>
          <a:noFill/>
        </p:spPr>
        <p:txBody>
          <a:bodyPr wrap="square" lIns="91440" tIns="45720" rIns="91440" bIns="45720" rtlCol="0" anchor="t">
            <a:spAutoFit/>
          </a:bodyPr>
          <a:lstStyle/>
          <a:p>
            <a:pPr algn="ctr"/>
            <a:r>
              <a:rPr lang="en-US" sz="1400" b="1" dirty="0">
                <a:solidFill>
                  <a:schemeClr val="bg1"/>
                </a:solidFill>
              </a:rPr>
              <a:t>QXG-10G2T</a:t>
            </a:r>
            <a:endParaRPr lang="en-US" sz="1400" b="1" dirty="0">
              <a:solidFill>
                <a:schemeClr val="bg1"/>
              </a:solidFill>
              <a:ea typeface="新細明體"/>
            </a:endParaRPr>
          </a:p>
        </p:txBody>
      </p:sp>
      <p:pic>
        <p:nvPicPr>
          <p:cNvPr id="151" name="Picture 4">
            <a:extLst>
              <a:ext uri="{FF2B5EF4-FFF2-40B4-BE49-F238E27FC236}">
                <a16:creationId xmlns:a16="http://schemas.microsoft.com/office/drawing/2014/main" id="{A72B1707-68C2-5679-B4D5-8D4ECBB9055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754229" y="5423527"/>
            <a:ext cx="1218888" cy="761940"/>
          </a:xfrm>
          <a:prstGeom prst="rect">
            <a:avLst/>
          </a:prstGeom>
        </p:spPr>
      </p:pic>
      <p:sp>
        <p:nvSpPr>
          <p:cNvPr id="154" name="TextBox 13">
            <a:extLst>
              <a:ext uri="{FF2B5EF4-FFF2-40B4-BE49-F238E27FC236}">
                <a16:creationId xmlns:a16="http://schemas.microsoft.com/office/drawing/2014/main" id="{439547FD-3A21-08A9-4546-28D9214B1459}"/>
              </a:ext>
            </a:extLst>
          </p:cNvPr>
          <p:cNvSpPr txBox="1"/>
          <p:nvPr/>
        </p:nvSpPr>
        <p:spPr>
          <a:xfrm>
            <a:off x="506210" y="1747265"/>
            <a:ext cx="1116355" cy="461665"/>
          </a:xfrm>
          <a:prstGeom prst="rect">
            <a:avLst/>
          </a:prstGeom>
          <a:noFill/>
        </p:spPr>
        <p:txBody>
          <a:bodyPr wrap="square" rtlCol="0">
            <a:spAutoFit/>
          </a:bodyPr>
          <a:lstStyle/>
          <a:p>
            <a:pPr algn="ctr"/>
            <a:r>
              <a:rPr lang="en-US" sz="2400" b="1" dirty="0">
                <a:solidFill>
                  <a:srgbClr val="07F9F3"/>
                </a:solidFill>
                <a:latin typeface="+mj-lt"/>
                <a:ea typeface="微軟正黑體" panose="020B0604030504040204" pitchFamily="34" charset="-120"/>
              </a:rPr>
              <a:t>1GbE</a:t>
            </a:r>
          </a:p>
        </p:txBody>
      </p:sp>
      <p:sp>
        <p:nvSpPr>
          <p:cNvPr id="155" name="TextBox 13">
            <a:extLst>
              <a:ext uri="{FF2B5EF4-FFF2-40B4-BE49-F238E27FC236}">
                <a16:creationId xmlns:a16="http://schemas.microsoft.com/office/drawing/2014/main" id="{8A2E8D2F-5B3C-40E1-C1D3-B2E2057730AE}"/>
              </a:ext>
            </a:extLst>
          </p:cNvPr>
          <p:cNvSpPr txBox="1"/>
          <p:nvPr/>
        </p:nvSpPr>
        <p:spPr>
          <a:xfrm>
            <a:off x="452705" y="3811472"/>
            <a:ext cx="1236491" cy="461665"/>
          </a:xfrm>
          <a:prstGeom prst="rect">
            <a:avLst/>
          </a:prstGeom>
          <a:noFill/>
        </p:spPr>
        <p:txBody>
          <a:bodyPr wrap="square" rtlCol="0">
            <a:spAutoFit/>
          </a:bodyPr>
          <a:lstStyle/>
          <a:p>
            <a:pPr algn="ctr"/>
            <a:r>
              <a:rPr lang="en-US" altLang="zh-TW" sz="2400" b="1" dirty="0">
                <a:solidFill>
                  <a:srgbClr val="07F9F3"/>
                </a:solidFill>
                <a:latin typeface="+mj-lt"/>
                <a:ea typeface="微軟正黑體" panose="020B0604030504040204" pitchFamily="34" charset="-120"/>
              </a:rPr>
              <a:t>5</a:t>
            </a:r>
            <a:r>
              <a:rPr lang="en-US" sz="2400" b="1" dirty="0">
                <a:solidFill>
                  <a:srgbClr val="07F9F3"/>
                </a:solidFill>
                <a:latin typeface="+mj-lt"/>
                <a:ea typeface="微軟正黑體" panose="020B0604030504040204" pitchFamily="34" charset="-120"/>
              </a:rPr>
              <a:t>GbE</a:t>
            </a:r>
          </a:p>
        </p:txBody>
      </p:sp>
      <p:sp>
        <p:nvSpPr>
          <p:cNvPr id="156" name="文字方塊 155">
            <a:extLst>
              <a:ext uri="{FF2B5EF4-FFF2-40B4-BE49-F238E27FC236}">
                <a16:creationId xmlns:a16="http://schemas.microsoft.com/office/drawing/2014/main" id="{D20BCD23-C1E5-12CE-71FC-D290ECE18B18}"/>
              </a:ext>
            </a:extLst>
          </p:cNvPr>
          <p:cNvSpPr txBox="1"/>
          <p:nvPr/>
        </p:nvSpPr>
        <p:spPr>
          <a:xfrm>
            <a:off x="5392181" y="6158207"/>
            <a:ext cx="1637606" cy="276999"/>
          </a:xfrm>
          <a:prstGeom prst="rect">
            <a:avLst/>
          </a:prstGeom>
          <a:noFill/>
        </p:spPr>
        <p:txBody>
          <a:bodyPr wrap="square" rtlCol="0">
            <a:spAutoFit/>
          </a:bodyPr>
          <a:lstStyle/>
          <a:p>
            <a:pPr algn="ctr"/>
            <a:r>
              <a:rPr lang="en-US" altLang="zh-TW" sz="1200" b="1" dirty="0">
                <a:solidFill>
                  <a:schemeClr val="bg1"/>
                </a:solidFill>
              </a:rPr>
              <a:t>QSW-3216R-8S8T</a:t>
            </a:r>
            <a:endParaRPr lang="zh-TW" altLang="en-US" sz="1200" b="1" dirty="0">
              <a:solidFill>
                <a:schemeClr val="bg1"/>
              </a:solidFill>
            </a:endParaRPr>
          </a:p>
        </p:txBody>
      </p:sp>
      <p:sp>
        <p:nvSpPr>
          <p:cNvPr id="2" name="TextBox 13">
            <a:extLst>
              <a:ext uri="{FF2B5EF4-FFF2-40B4-BE49-F238E27FC236}">
                <a16:creationId xmlns:a16="http://schemas.microsoft.com/office/drawing/2014/main" id="{43D58F76-BAED-2FF2-E6C0-FA7908FE7AC7}"/>
              </a:ext>
            </a:extLst>
          </p:cNvPr>
          <p:cNvSpPr txBox="1"/>
          <p:nvPr/>
        </p:nvSpPr>
        <p:spPr>
          <a:xfrm>
            <a:off x="695914" y="4408447"/>
            <a:ext cx="3967904" cy="338554"/>
          </a:xfrm>
          <a:prstGeom prst="rect">
            <a:avLst/>
          </a:prstGeom>
          <a:noFill/>
        </p:spPr>
        <p:txBody>
          <a:bodyPr wrap="square" lIns="91440" tIns="45720" rIns="91440" bIns="45720" rtlCol="0" anchor="t">
            <a:spAutoFit/>
          </a:bodyPr>
          <a:lstStyle/>
          <a:p>
            <a:r>
              <a:rPr lang="en-US" altLang="zh-TW" sz="1600" b="1" err="1">
                <a:solidFill>
                  <a:schemeClr val="bg1"/>
                </a:solidFill>
                <a:latin typeface="微軟正黑體"/>
              </a:rPr>
              <a:t>使用</a:t>
            </a:r>
            <a:r>
              <a:rPr lang="en-US" altLang="zh-TW" sz="1600" b="1">
                <a:solidFill>
                  <a:schemeClr val="bg1"/>
                </a:solidFill>
                <a:latin typeface="微軟正黑體"/>
              </a:rPr>
              <a:t> NAS </a:t>
            </a:r>
            <a:r>
              <a:rPr lang="en-US" altLang="zh-TW" sz="1600" b="1" err="1">
                <a:solidFill>
                  <a:schemeClr val="bg1"/>
                </a:solidFill>
                <a:latin typeface="微軟正黑體"/>
              </a:rPr>
              <a:t>內建</a:t>
            </a:r>
            <a:r>
              <a:rPr lang="en-US" altLang="zh-TW" sz="1600" b="1">
                <a:solidFill>
                  <a:schemeClr val="bg1"/>
                </a:solidFill>
                <a:latin typeface="微軟正黑體"/>
              </a:rPr>
              <a:t> 10GBASE-T RJ45 </a:t>
            </a:r>
            <a:r>
              <a:rPr lang="en-US" altLang="zh-TW" sz="1600" b="1" err="1">
                <a:solidFill>
                  <a:schemeClr val="bg1"/>
                </a:solidFill>
                <a:latin typeface="微軟正黑體"/>
              </a:rPr>
              <a:t>網路埠</a:t>
            </a:r>
            <a:endParaRPr lang="en-US" altLang="zh-TW" sz="1600" b="1">
              <a:solidFill>
                <a:schemeClr val="bg1"/>
              </a:solidFill>
              <a:latin typeface="微軟正黑體"/>
            </a:endParaRPr>
          </a:p>
        </p:txBody>
      </p:sp>
    </p:spTree>
    <p:extLst>
      <p:ext uri="{BB962C8B-B14F-4D97-AF65-F5344CB8AC3E}">
        <p14:creationId xmlns:p14="http://schemas.microsoft.com/office/powerpoint/2010/main" val="2875201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矩形: 圓角化同側角落 85">
            <a:extLst>
              <a:ext uri="{FF2B5EF4-FFF2-40B4-BE49-F238E27FC236}">
                <a16:creationId xmlns:a16="http://schemas.microsoft.com/office/drawing/2014/main" id="{22E9597A-E04B-D8A5-3A93-5D38662284C3}"/>
              </a:ext>
            </a:extLst>
          </p:cNvPr>
          <p:cNvSpPr/>
          <p:nvPr/>
        </p:nvSpPr>
        <p:spPr>
          <a:xfrm>
            <a:off x="9948339" y="1680065"/>
            <a:ext cx="1592191" cy="535495"/>
          </a:xfrm>
          <a:prstGeom prst="round2SameRect">
            <a:avLst>
              <a:gd name="adj1" fmla="val 10557"/>
              <a:gd name="adj2" fmla="val 0"/>
            </a:avLst>
          </a:prstGeom>
          <a:noFill/>
          <a:ln w="19050">
            <a:gradFill flip="none" rotWithShape="1">
              <a:gsLst>
                <a:gs pos="0">
                  <a:srgbClr val="06FAF3"/>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2" name="標題 1">
            <a:extLst>
              <a:ext uri="{FF2B5EF4-FFF2-40B4-BE49-F238E27FC236}">
                <a16:creationId xmlns:a16="http://schemas.microsoft.com/office/drawing/2014/main" id="{09109F9B-F35C-95C1-9F1E-DE0F1D316962}"/>
              </a:ext>
            </a:extLst>
          </p:cNvPr>
          <p:cNvSpPr>
            <a:spLocks noGrp="1"/>
          </p:cNvSpPr>
          <p:nvPr>
            <p:ph type="title"/>
          </p:nvPr>
        </p:nvSpPr>
        <p:spPr/>
        <p:txBody>
          <a:bodyPr/>
          <a:lstStyle/>
          <a:p>
            <a:r>
              <a:rPr lang="zh-TW" altLang="en-US"/>
              <a:t>多款 </a:t>
            </a:r>
            <a:r>
              <a:rPr lang="en-US" altLang="zh-TW"/>
              <a:t>QNAP NAS </a:t>
            </a:r>
            <a:r>
              <a:rPr lang="zh-TW" altLang="en-US"/>
              <a:t>支援 </a:t>
            </a:r>
            <a:r>
              <a:rPr lang="en-US" altLang="zh-TW"/>
              <a:t>10GbE </a:t>
            </a:r>
            <a:r>
              <a:rPr lang="zh-TW" altLang="en-US"/>
              <a:t>高速網路傳輸</a:t>
            </a:r>
          </a:p>
        </p:txBody>
      </p:sp>
      <p:sp>
        <p:nvSpPr>
          <p:cNvPr id="72" name="文字方塊 71">
            <a:extLst>
              <a:ext uri="{FF2B5EF4-FFF2-40B4-BE49-F238E27FC236}">
                <a16:creationId xmlns:a16="http://schemas.microsoft.com/office/drawing/2014/main" id="{F5E76202-8C0F-FC33-A1D9-2DA4F5B91F4E}"/>
              </a:ext>
            </a:extLst>
          </p:cNvPr>
          <p:cNvSpPr txBox="1"/>
          <p:nvPr/>
        </p:nvSpPr>
        <p:spPr>
          <a:xfrm>
            <a:off x="9915107" y="1724708"/>
            <a:ext cx="1647528" cy="338554"/>
          </a:xfrm>
          <a:prstGeom prst="rect">
            <a:avLst/>
          </a:prstGeom>
          <a:noFill/>
        </p:spPr>
        <p:txBody>
          <a:bodyPr wrap="square" lIns="91440" tIns="45720" rIns="91440" bIns="45720" anchor="t">
            <a:spAutoFit/>
          </a:bodyPr>
          <a:lstStyle/>
          <a:p>
            <a:pPr algn="ctr"/>
            <a:r>
              <a:rPr lang="en-US" altLang="zh-TW" sz="1600" b="1">
                <a:solidFill>
                  <a:schemeClr val="bg1"/>
                </a:solidFill>
              </a:rPr>
              <a:t>TVS-h1688X</a:t>
            </a:r>
          </a:p>
        </p:txBody>
      </p:sp>
      <p:pic>
        <p:nvPicPr>
          <p:cNvPr id="83" name="Picture 4" descr="TVS-h1688X | Software Specs | QNAP (Middle East)">
            <a:extLst>
              <a:ext uri="{FF2B5EF4-FFF2-40B4-BE49-F238E27FC236}">
                <a16:creationId xmlns:a16="http://schemas.microsoft.com/office/drawing/2014/main" id="{268281D6-B4C3-556B-F4B0-2DC2EE5731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06763" y="2011859"/>
            <a:ext cx="2695323" cy="1684576"/>
          </a:xfrm>
          <a:prstGeom prst="rect">
            <a:avLst/>
          </a:prstGeom>
          <a:noFill/>
          <a:extLst>
            <a:ext uri="{909E8E84-426E-40DD-AFC4-6F175D3DCCD1}">
              <a14:hiddenFill xmlns:a14="http://schemas.microsoft.com/office/drawing/2010/main">
                <a:solidFill>
                  <a:srgbClr val="FFFFFF"/>
                </a:solidFill>
              </a14:hiddenFill>
            </a:ext>
          </a:extLst>
        </p:spPr>
      </p:pic>
      <p:sp>
        <p:nvSpPr>
          <p:cNvPr id="87" name="矩形: 圓角化同側角落 86">
            <a:extLst>
              <a:ext uri="{FF2B5EF4-FFF2-40B4-BE49-F238E27FC236}">
                <a16:creationId xmlns:a16="http://schemas.microsoft.com/office/drawing/2014/main" id="{7CF134E2-9AA4-BC9B-B187-15E78F809D71}"/>
              </a:ext>
            </a:extLst>
          </p:cNvPr>
          <p:cNvSpPr/>
          <p:nvPr/>
        </p:nvSpPr>
        <p:spPr>
          <a:xfrm>
            <a:off x="7456458" y="1680065"/>
            <a:ext cx="1592191" cy="535495"/>
          </a:xfrm>
          <a:prstGeom prst="round2SameRect">
            <a:avLst>
              <a:gd name="adj1" fmla="val 10557"/>
              <a:gd name="adj2" fmla="val 0"/>
            </a:avLst>
          </a:prstGeom>
          <a:noFill/>
          <a:ln w="19050">
            <a:gradFill flip="none" rotWithShape="1">
              <a:gsLst>
                <a:gs pos="0">
                  <a:srgbClr val="06FAF3"/>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88" name="文字方塊 87">
            <a:extLst>
              <a:ext uri="{FF2B5EF4-FFF2-40B4-BE49-F238E27FC236}">
                <a16:creationId xmlns:a16="http://schemas.microsoft.com/office/drawing/2014/main" id="{5B80283B-43A0-8C70-4427-111E7FA5D331}"/>
              </a:ext>
            </a:extLst>
          </p:cNvPr>
          <p:cNvSpPr txBox="1"/>
          <p:nvPr/>
        </p:nvSpPr>
        <p:spPr>
          <a:xfrm>
            <a:off x="7423226" y="1724708"/>
            <a:ext cx="1647528" cy="338554"/>
          </a:xfrm>
          <a:prstGeom prst="rect">
            <a:avLst/>
          </a:prstGeom>
          <a:noFill/>
        </p:spPr>
        <p:txBody>
          <a:bodyPr wrap="square" lIns="91440" tIns="45720" rIns="91440" bIns="45720" anchor="t">
            <a:spAutoFit/>
          </a:bodyPr>
          <a:lstStyle/>
          <a:p>
            <a:pPr algn="ctr"/>
            <a:r>
              <a:rPr lang="en-US" altLang="zh-TW" sz="1600" b="1">
                <a:solidFill>
                  <a:schemeClr val="bg1"/>
                </a:solidFill>
              </a:rPr>
              <a:t>TVS-h1288X</a:t>
            </a:r>
          </a:p>
        </p:txBody>
      </p:sp>
      <p:pic>
        <p:nvPicPr>
          <p:cNvPr id="84" name="Picture 6" descr="QNAP NAS 支持 SMB Multichannel 多重通道 | QNAP">
            <a:extLst>
              <a:ext uri="{FF2B5EF4-FFF2-40B4-BE49-F238E27FC236}">
                <a16:creationId xmlns:a16="http://schemas.microsoft.com/office/drawing/2014/main" id="{F9DC619B-8B0F-EA78-FCAA-B7BEF653D8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4717" y="2036099"/>
            <a:ext cx="2441059" cy="1525662"/>
          </a:xfrm>
          <a:prstGeom prst="rect">
            <a:avLst/>
          </a:prstGeom>
          <a:noFill/>
          <a:extLst>
            <a:ext uri="{909E8E84-426E-40DD-AFC4-6F175D3DCCD1}">
              <a14:hiddenFill xmlns:a14="http://schemas.microsoft.com/office/drawing/2010/main">
                <a:solidFill>
                  <a:srgbClr val="FFFFFF"/>
                </a:solidFill>
              </a14:hiddenFill>
            </a:ext>
          </a:extLst>
        </p:spPr>
      </p:pic>
      <p:sp>
        <p:nvSpPr>
          <p:cNvPr id="89" name="矩形: 圓角化同側角落 88">
            <a:extLst>
              <a:ext uri="{FF2B5EF4-FFF2-40B4-BE49-F238E27FC236}">
                <a16:creationId xmlns:a16="http://schemas.microsoft.com/office/drawing/2014/main" id="{BE7D304D-973E-8099-E526-92CA261633D1}"/>
              </a:ext>
            </a:extLst>
          </p:cNvPr>
          <p:cNvSpPr/>
          <p:nvPr/>
        </p:nvSpPr>
        <p:spPr>
          <a:xfrm>
            <a:off x="6848047" y="5513023"/>
            <a:ext cx="1592191" cy="535495"/>
          </a:xfrm>
          <a:prstGeom prst="round2SameRect">
            <a:avLst>
              <a:gd name="adj1" fmla="val 10557"/>
              <a:gd name="adj2" fmla="val 0"/>
            </a:avLst>
          </a:prstGeom>
          <a:noFill/>
          <a:ln w="19050">
            <a:gradFill flip="none" rotWithShape="1">
              <a:gsLst>
                <a:gs pos="0">
                  <a:srgbClr val="06FAF3"/>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91" name="文字方塊 90">
            <a:extLst>
              <a:ext uri="{FF2B5EF4-FFF2-40B4-BE49-F238E27FC236}">
                <a16:creationId xmlns:a16="http://schemas.microsoft.com/office/drawing/2014/main" id="{2B1614F3-767B-1213-D87F-55C0599675E0}"/>
              </a:ext>
            </a:extLst>
          </p:cNvPr>
          <p:cNvSpPr txBox="1"/>
          <p:nvPr/>
        </p:nvSpPr>
        <p:spPr>
          <a:xfrm>
            <a:off x="6827066" y="5557666"/>
            <a:ext cx="1647528" cy="338554"/>
          </a:xfrm>
          <a:prstGeom prst="rect">
            <a:avLst/>
          </a:prstGeom>
          <a:noFill/>
        </p:spPr>
        <p:txBody>
          <a:bodyPr wrap="square" lIns="91440" tIns="45720" rIns="91440" bIns="45720" anchor="t">
            <a:spAutoFit/>
          </a:bodyPr>
          <a:lstStyle/>
          <a:p>
            <a:pPr algn="ctr"/>
            <a:r>
              <a:rPr lang="en-US" altLang="zh-TW" sz="1600" b="1">
                <a:solidFill>
                  <a:schemeClr val="bg1"/>
                </a:solidFill>
              </a:rPr>
              <a:t>TBS-h574TX</a:t>
            </a:r>
          </a:p>
        </p:txBody>
      </p:sp>
      <p:pic>
        <p:nvPicPr>
          <p:cNvPr id="85" name="Picture 8" descr="在側邊欄中搜尋">
            <a:extLst>
              <a:ext uri="{FF2B5EF4-FFF2-40B4-BE49-F238E27FC236}">
                <a16:creationId xmlns:a16="http://schemas.microsoft.com/office/drawing/2014/main" id="{FCE9E265-7A66-F2CF-5D82-C9CC9E77428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82861" y="5648156"/>
            <a:ext cx="1935711" cy="1209819"/>
          </a:xfrm>
          <a:prstGeom prst="rect">
            <a:avLst/>
          </a:prstGeom>
          <a:noFill/>
          <a:extLst>
            <a:ext uri="{909E8E84-426E-40DD-AFC4-6F175D3DCCD1}">
              <a14:hiddenFill xmlns:a14="http://schemas.microsoft.com/office/drawing/2010/main">
                <a:solidFill>
                  <a:srgbClr val="FFFFFF"/>
                </a:solidFill>
              </a14:hiddenFill>
            </a:ext>
          </a:extLst>
        </p:spPr>
      </p:pic>
      <p:sp>
        <p:nvSpPr>
          <p:cNvPr id="95" name="矩形: 圓角化同側角落 94">
            <a:extLst>
              <a:ext uri="{FF2B5EF4-FFF2-40B4-BE49-F238E27FC236}">
                <a16:creationId xmlns:a16="http://schemas.microsoft.com/office/drawing/2014/main" id="{A891C68A-D762-5900-844A-B9D16B454347}"/>
              </a:ext>
            </a:extLst>
          </p:cNvPr>
          <p:cNvSpPr/>
          <p:nvPr/>
        </p:nvSpPr>
        <p:spPr>
          <a:xfrm>
            <a:off x="813286" y="1680065"/>
            <a:ext cx="1592191" cy="535495"/>
          </a:xfrm>
          <a:prstGeom prst="round2SameRect">
            <a:avLst>
              <a:gd name="adj1" fmla="val 10557"/>
              <a:gd name="adj2" fmla="val 0"/>
            </a:avLst>
          </a:prstGeom>
          <a:noFill/>
          <a:ln w="19050">
            <a:gradFill flip="none" rotWithShape="1">
              <a:gsLst>
                <a:gs pos="0">
                  <a:srgbClr val="06FAF3"/>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96" name="文字方塊 95">
            <a:extLst>
              <a:ext uri="{FF2B5EF4-FFF2-40B4-BE49-F238E27FC236}">
                <a16:creationId xmlns:a16="http://schemas.microsoft.com/office/drawing/2014/main" id="{88FF0065-8337-3A26-E690-8570E66D3773}"/>
              </a:ext>
            </a:extLst>
          </p:cNvPr>
          <p:cNvSpPr txBox="1"/>
          <p:nvPr/>
        </p:nvSpPr>
        <p:spPr>
          <a:xfrm>
            <a:off x="792305" y="1724708"/>
            <a:ext cx="1647528" cy="338554"/>
          </a:xfrm>
          <a:prstGeom prst="rect">
            <a:avLst/>
          </a:prstGeom>
          <a:noFill/>
        </p:spPr>
        <p:txBody>
          <a:bodyPr wrap="square" lIns="91440" tIns="45720" rIns="91440" bIns="45720" anchor="t">
            <a:spAutoFit/>
          </a:bodyPr>
          <a:lstStyle/>
          <a:p>
            <a:pPr algn="ctr"/>
            <a:r>
              <a:rPr lang="en-US" altLang="zh-TW" sz="1600" b="1">
                <a:solidFill>
                  <a:schemeClr val="bg1"/>
                </a:solidFill>
              </a:rPr>
              <a:t>TVS-872XT</a:t>
            </a:r>
          </a:p>
        </p:txBody>
      </p:sp>
      <p:pic>
        <p:nvPicPr>
          <p:cNvPr id="94" name="Picture 14" descr="在側邊欄中搜尋">
            <a:extLst>
              <a:ext uri="{FF2B5EF4-FFF2-40B4-BE49-F238E27FC236}">
                <a16:creationId xmlns:a16="http://schemas.microsoft.com/office/drawing/2014/main" id="{40829D81-5966-1FE7-AC28-7BC3075EAC2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242" y="2011859"/>
            <a:ext cx="1935711" cy="1209819"/>
          </a:xfrm>
          <a:prstGeom prst="rect">
            <a:avLst/>
          </a:prstGeom>
          <a:noFill/>
          <a:extLst>
            <a:ext uri="{909E8E84-426E-40DD-AFC4-6F175D3DCCD1}">
              <a14:hiddenFill xmlns:a14="http://schemas.microsoft.com/office/drawing/2010/main">
                <a:solidFill>
                  <a:srgbClr val="FFFFFF"/>
                </a:solidFill>
              </a14:hiddenFill>
            </a:ext>
          </a:extLst>
        </p:spPr>
      </p:pic>
      <p:sp>
        <p:nvSpPr>
          <p:cNvPr id="103" name="矩形: 圓角化同側角落 102">
            <a:extLst>
              <a:ext uri="{FF2B5EF4-FFF2-40B4-BE49-F238E27FC236}">
                <a16:creationId xmlns:a16="http://schemas.microsoft.com/office/drawing/2014/main" id="{4AD4B1AC-F313-DB8C-C5D8-0624F3FAA46B}"/>
              </a:ext>
            </a:extLst>
          </p:cNvPr>
          <p:cNvSpPr/>
          <p:nvPr/>
        </p:nvSpPr>
        <p:spPr>
          <a:xfrm>
            <a:off x="3106765" y="1680065"/>
            <a:ext cx="1290264" cy="535495"/>
          </a:xfrm>
          <a:prstGeom prst="round2SameRect">
            <a:avLst>
              <a:gd name="adj1" fmla="val 10557"/>
              <a:gd name="adj2" fmla="val 0"/>
            </a:avLst>
          </a:prstGeom>
          <a:noFill/>
          <a:ln w="19050">
            <a:gradFill flip="none" rotWithShape="1">
              <a:gsLst>
                <a:gs pos="0">
                  <a:srgbClr val="06FAF3"/>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04" name="文字方塊 103">
            <a:extLst>
              <a:ext uri="{FF2B5EF4-FFF2-40B4-BE49-F238E27FC236}">
                <a16:creationId xmlns:a16="http://schemas.microsoft.com/office/drawing/2014/main" id="{D06CF13B-8E75-FC8E-B876-09182290E160}"/>
              </a:ext>
            </a:extLst>
          </p:cNvPr>
          <p:cNvSpPr txBox="1"/>
          <p:nvPr/>
        </p:nvSpPr>
        <p:spPr>
          <a:xfrm>
            <a:off x="3073532" y="1724708"/>
            <a:ext cx="1335108" cy="338554"/>
          </a:xfrm>
          <a:prstGeom prst="rect">
            <a:avLst/>
          </a:prstGeom>
          <a:noFill/>
        </p:spPr>
        <p:txBody>
          <a:bodyPr wrap="square" lIns="91440" tIns="45720" rIns="91440" bIns="45720" anchor="t">
            <a:spAutoFit/>
          </a:bodyPr>
          <a:lstStyle/>
          <a:p>
            <a:pPr algn="ctr"/>
            <a:r>
              <a:rPr lang="en-US" altLang="zh-TW" sz="1600" b="1">
                <a:solidFill>
                  <a:schemeClr val="bg1"/>
                </a:solidFill>
              </a:rPr>
              <a:t>TS-h973AX</a:t>
            </a:r>
          </a:p>
        </p:txBody>
      </p:sp>
      <p:pic>
        <p:nvPicPr>
          <p:cNvPr id="99" name="Picture 10" descr="在側邊欄中搜尋">
            <a:extLst>
              <a:ext uri="{FF2B5EF4-FFF2-40B4-BE49-F238E27FC236}">
                <a16:creationId xmlns:a16="http://schemas.microsoft.com/office/drawing/2014/main" id="{89C54FCC-C3F9-64C2-022F-8ED005CB83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48997" y="2036099"/>
            <a:ext cx="2005799" cy="1253624"/>
          </a:xfrm>
          <a:prstGeom prst="rect">
            <a:avLst/>
          </a:prstGeom>
          <a:noFill/>
          <a:extLst>
            <a:ext uri="{909E8E84-426E-40DD-AFC4-6F175D3DCCD1}">
              <a14:hiddenFill xmlns:a14="http://schemas.microsoft.com/office/drawing/2010/main">
                <a:solidFill>
                  <a:srgbClr val="FFFFFF"/>
                </a:solidFill>
              </a14:hiddenFill>
            </a:ext>
          </a:extLst>
        </p:spPr>
      </p:pic>
      <p:sp>
        <p:nvSpPr>
          <p:cNvPr id="106" name="矩形: 圓角化同側角落 105">
            <a:extLst>
              <a:ext uri="{FF2B5EF4-FFF2-40B4-BE49-F238E27FC236}">
                <a16:creationId xmlns:a16="http://schemas.microsoft.com/office/drawing/2014/main" id="{6B306B06-3489-8512-8707-677206FE7932}"/>
              </a:ext>
            </a:extLst>
          </p:cNvPr>
          <p:cNvSpPr/>
          <p:nvPr/>
        </p:nvSpPr>
        <p:spPr>
          <a:xfrm>
            <a:off x="4992009" y="1685569"/>
            <a:ext cx="1592191" cy="535495"/>
          </a:xfrm>
          <a:prstGeom prst="round2SameRect">
            <a:avLst>
              <a:gd name="adj1" fmla="val 10557"/>
              <a:gd name="adj2" fmla="val 0"/>
            </a:avLst>
          </a:prstGeom>
          <a:noFill/>
          <a:ln w="19050">
            <a:gradFill flip="none" rotWithShape="1">
              <a:gsLst>
                <a:gs pos="0">
                  <a:srgbClr val="06FAF3"/>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07" name="文字方塊 106">
            <a:extLst>
              <a:ext uri="{FF2B5EF4-FFF2-40B4-BE49-F238E27FC236}">
                <a16:creationId xmlns:a16="http://schemas.microsoft.com/office/drawing/2014/main" id="{4DA6ABF1-8826-665C-A29B-C1A329A16100}"/>
              </a:ext>
            </a:extLst>
          </p:cNvPr>
          <p:cNvSpPr txBox="1"/>
          <p:nvPr/>
        </p:nvSpPr>
        <p:spPr>
          <a:xfrm>
            <a:off x="4971028" y="1730212"/>
            <a:ext cx="1647528" cy="338554"/>
          </a:xfrm>
          <a:prstGeom prst="rect">
            <a:avLst/>
          </a:prstGeom>
          <a:noFill/>
        </p:spPr>
        <p:txBody>
          <a:bodyPr wrap="square" lIns="91440" tIns="45720" rIns="91440" bIns="45720" anchor="t">
            <a:spAutoFit/>
          </a:bodyPr>
          <a:lstStyle/>
          <a:p>
            <a:pPr algn="ctr"/>
            <a:r>
              <a:rPr lang="en-US" altLang="zh-TW" sz="1600" b="1">
                <a:solidFill>
                  <a:schemeClr val="bg1"/>
                </a:solidFill>
              </a:rPr>
              <a:t>TS-855X</a:t>
            </a:r>
          </a:p>
        </p:txBody>
      </p:sp>
      <p:pic>
        <p:nvPicPr>
          <p:cNvPr id="102" name="Picture 12" descr=" ">
            <a:extLst>
              <a:ext uri="{FF2B5EF4-FFF2-40B4-BE49-F238E27FC236}">
                <a16:creationId xmlns:a16="http://schemas.microsoft.com/office/drawing/2014/main" id="{41EB498E-131F-157F-CB57-BD355031477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48183" y="2067668"/>
            <a:ext cx="2279841" cy="1424901"/>
          </a:xfrm>
          <a:prstGeom prst="rect">
            <a:avLst/>
          </a:prstGeom>
          <a:noFill/>
          <a:extLst>
            <a:ext uri="{909E8E84-426E-40DD-AFC4-6F175D3DCCD1}">
              <a14:hiddenFill xmlns:a14="http://schemas.microsoft.com/office/drawing/2010/main">
                <a:solidFill>
                  <a:srgbClr val="FFFFFF"/>
                </a:solidFill>
              </a14:hiddenFill>
            </a:ext>
          </a:extLst>
        </p:spPr>
      </p:pic>
      <p:sp>
        <p:nvSpPr>
          <p:cNvPr id="108" name="矩形: 圓角化同側角落 107">
            <a:extLst>
              <a:ext uri="{FF2B5EF4-FFF2-40B4-BE49-F238E27FC236}">
                <a16:creationId xmlns:a16="http://schemas.microsoft.com/office/drawing/2014/main" id="{206B89F7-98C1-9CC5-D464-5D0502F04099}"/>
              </a:ext>
            </a:extLst>
          </p:cNvPr>
          <p:cNvSpPr/>
          <p:nvPr/>
        </p:nvSpPr>
        <p:spPr>
          <a:xfrm>
            <a:off x="3627254" y="3796523"/>
            <a:ext cx="1788439" cy="535495"/>
          </a:xfrm>
          <a:prstGeom prst="round2SameRect">
            <a:avLst>
              <a:gd name="adj1" fmla="val 10557"/>
              <a:gd name="adj2" fmla="val 0"/>
            </a:avLst>
          </a:prstGeom>
          <a:noFill/>
          <a:ln w="19050">
            <a:gradFill flip="none" rotWithShape="1">
              <a:gsLst>
                <a:gs pos="0">
                  <a:srgbClr val="06FAF3"/>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09" name="文字方塊 108">
            <a:extLst>
              <a:ext uri="{FF2B5EF4-FFF2-40B4-BE49-F238E27FC236}">
                <a16:creationId xmlns:a16="http://schemas.microsoft.com/office/drawing/2014/main" id="{F8BD707A-93A0-9291-807C-52D7F4C4D8C5}"/>
              </a:ext>
            </a:extLst>
          </p:cNvPr>
          <p:cNvSpPr txBox="1"/>
          <p:nvPr/>
        </p:nvSpPr>
        <p:spPr>
          <a:xfrm>
            <a:off x="3627254" y="3841166"/>
            <a:ext cx="1788439" cy="338554"/>
          </a:xfrm>
          <a:prstGeom prst="rect">
            <a:avLst/>
          </a:prstGeom>
          <a:noFill/>
        </p:spPr>
        <p:txBody>
          <a:bodyPr wrap="square" lIns="91440" tIns="45720" rIns="91440" bIns="45720" anchor="t">
            <a:spAutoFit/>
          </a:bodyPr>
          <a:lstStyle/>
          <a:p>
            <a:pPr algn="ctr"/>
            <a:r>
              <a:rPr lang="en-US" altLang="zh-TW" sz="1600" b="1">
                <a:solidFill>
                  <a:schemeClr val="bg1"/>
                </a:solidFill>
              </a:rPr>
              <a:t>TS-h1887XU-RP</a:t>
            </a:r>
          </a:p>
        </p:txBody>
      </p:sp>
      <p:sp>
        <p:nvSpPr>
          <p:cNvPr id="110" name="矩形: 圓角化同側角落 109">
            <a:extLst>
              <a:ext uri="{FF2B5EF4-FFF2-40B4-BE49-F238E27FC236}">
                <a16:creationId xmlns:a16="http://schemas.microsoft.com/office/drawing/2014/main" id="{758ABD75-96FA-5952-92CE-9710967FC4AF}"/>
              </a:ext>
            </a:extLst>
          </p:cNvPr>
          <p:cNvSpPr/>
          <p:nvPr/>
        </p:nvSpPr>
        <p:spPr>
          <a:xfrm>
            <a:off x="6620055" y="3787475"/>
            <a:ext cx="1788439" cy="535495"/>
          </a:xfrm>
          <a:prstGeom prst="round2SameRect">
            <a:avLst>
              <a:gd name="adj1" fmla="val 10557"/>
              <a:gd name="adj2" fmla="val 0"/>
            </a:avLst>
          </a:prstGeom>
          <a:noFill/>
          <a:ln w="19050">
            <a:gradFill flip="none" rotWithShape="1">
              <a:gsLst>
                <a:gs pos="0">
                  <a:srgbClr val="06FAF3"/>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11" name="文字方塊 110">
            <a:extLst>
              <a:ext uri="{FF2B5EF4-FFF2-40B4-BE49-F238E27FC236}">
                <a16:creationId xmlns:a16="http://schemas.microsoft.com/office/drawing/2014/main" id="{5D47B56C-CDBF-BFA6-B0A2-BDFA75076AEE}"/>
              </a:ext>
            </a:extLst>
          </p:cNvPr>
          <p:cNvSpPr txBox="1"/>
          <p:nvPr/>
        </p:nvSpPr>
        <p:spPr>
          <a:xfrm>
            <a:off x="6620055" y="3832118"/>
            <a:ext cx="1788439" cy="338554"/>
          </a:xfrm>
          <a:prstGeom prst="rect">
            <a:avLst/>
          </a:prstGeom>
          <a:noFill/>
        </p:spPr>
        <p:txBody>
          <a:bodyPr wrap="square" lIns="91440" tIns="45720" rIns="91440" bIns="45720" anchor="t">
            <a:spAutoFit/>
          </a:bodyPr>
          <a:lstStyle/>
          <a:p>
            <a:pPr algn="ctr"/>
            <a:r>
              <a:rPr lang="en-US" altLang="zh-TW" sz="1600" b="1">
                <a:solidFill>
                  <a:schemeClr val="bg1"/>
                </a:solidFill>
              </a:rPr>
              <a:t>TS-h2287XU-RP</a:t>
            </a:r>
          </a:p>
        </p:txBody>
      </p:sp>
      <p:sp>
        <p:nvSpPr>
          <p:cNvPr id="112" name="矩形: 圓角化同側角落 111">
            <a:extLst>
              <a:ext uri="{FF2B5EF4-FFF2-40B4-BE49-F238E27FC236}">
                <a16:creationId xmlns:a16="http://schemas.microsoft.com/office/drawing/2014/main" id="{88AD6717-EDC2-F012-7D55-8734D60F3E2E}"/>
              </a:ext>
            </a:extLst>
          </p:cNvPr>
          <p:cNvSpPr/>
          <p:nvPr/>
        </p:nvSpPr>
        <p:spPr>
          <a:xfrm>
            <a:off x="9606994" y="3787475"/>
            <a:ext cx="1788439" cy="535495"/>
          </a:xfrm>
          <a:prstGeom prst="round2SameRect">
            <a:avLst>
              <a:gd name="adj1" fmla="val 10557"/>
              <a:gd name="adj2" fmla="val 0"/>
            </a:avLst>
          </a:prstGeom>
          <a:noFill/>
          <a:ln w="19050">
            <a:gradFill flip="none" rotWithShape="1">
              <a:gsLst>
                <a:gs pos="0">
                  <a:srgbClr val="06FAF3"/>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13" name="文字方塊 112">
            <a:extLst>
              <a:ext uri="{FF2B5EF4-FFF2-40B4-BE49-F238E27FC236}">
                <a16:creationId xmlns:a16="http://schemas.microsoft.com/office/drawing/2014/main" id="{76108898-D1EC-199F-7E43-05AC1EA7AEAE}"/>
              </a:ext>
            </a:extLst>
          </p:cNvPr>
          <p:cNvSpPr txBox="1"/>
          <p:nvPr/>
        </p:nvSpPr>
        <p:spPr>
          <a:xfrm>
            <a:off x="9606994" y="3832118"/>
            <a:ext cx="1788439" cy="338554"/>
          </a:xfrm>
          <a:prstGeom prst="rect">
            <a:avLst/>
          </a:prstGeom>
          <a:noFill/>
        </p:spPr>
        <p:txBody>
          <a:bodyPr wrap="square" lIns="91440" tIns="45720" rIns="91440" bIns="45720" anchor="t">
            <a:spAutoFit/>
          </a:bodyPr>
          <a:lstStyle/>
          <a:p>
            <a:pPr algn="ctr"/>
            <a:r>
              <a:rPr lang="en-US" altLang="zh-TW" sz="1600" b="1">
                <a:solidFill>
                  <a:schemeClr val="bg1"/>
                </a:solidFill>
              </a:rPr>
              <a:t>TS-h3087XU-RP</a:t>
            </a:r>
          </a:p>
        </p:txBody>
      </p:sp>
      <p:sp>
        <p:nvSpPr>
          <p:cNvPr id="114" name="矩形: 圓角化同側角落 113">
            <a:extLst>
              <a:ext uri="{FF2B5EF4-FFF2-40B4-BE49-F238E27FC236}">
                <a16:creationId xmlns:a16="http://schemas.microsoft.com/office/drawing/2014/main" id="{E2F65745-C697-40DF-357C-E342F94AD371}"/>
              </a:ext>
            </a:extLst>
          </p:cNvPr>
          <p:cNvSpPr/>
          <p:nvPr/>
        </p:nvSpPr>
        <p:spPr>
          <a:xfrm>
            <a:off x="743098" y="3787475"/>
            <a:ext cx="1788439" cy="535495"/>
          </a:xfrm>
          <a:prstGeom prst="round2SameRect">
            <a:avLst>
              <a:gd name="adj1" fmla="val 10557"/>
              <a:gd name="adj2" fmla="val 0"/>
            </a:avLst>
          </a:prstGeom>
          <a:noFill/>
          <a:ln w="19050">
            <a:gradFill flip="none" rotWithShape="1">
              <a:gsLst>
                <a:gs pos="0">
                  <a:srgbClr val="06FAF3"/>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15" name="文字方塊 114">
            <a:extLst>
              <a:ext uri="{FF2B5EF4-FFF2-40B4-BE49-F238E27FC236}">
                <a16:creationId xmlns:a16="http://schemas.microsoft.com/office/drawing/2014/main" id="{F1B4CA36-C4DA-9E44-EA43-A450BE8B9C63}"/>
              </a:ext>
            </a:extLst>
          </p:cNvPr>
          <p:cNvSpPr txBox="1"/>
          <p:nvPr/>
        </p:nvSpPr>
        <p:spPr>
          <a:xfrm>
            <a:off x="743098" y="3832118"/>
            <a:ext cx="1788439" cy="338554"/>
          </a:xfrm>
          <a:prstGeom prst="rect">
            <a:avLst/>
          </a:prstGeom>
          <a:noFill/>
        </p:spPr>
        <p:txBody>
          <a:bodyPr wrap="square" lIns="91440" tIns="45720" rIns="91440" bIns="45720" anchor="t">
            <a:spAutoFit/>
          </a:bodyPr>
          <a:lstStyle/>
          <a:p>
            <a:pPr algn="ctr"/>
            <a:r>
              <a:rPr lang="en-US" altLang="zh-TW" sz="1600" b="1">
                <a:solidFill>
                  <a:schemeClr val="bg1"/>
                </a:solidFill>
              </a:rPr>
              <a:t>TS-h987XU-RP</a:t>
            </a:r>
          </a:p>
        </p:txBody>
      </p:sp>
      <p:pic>
        <p:nvPicPr>
          <p:cNvPr id="123" name="圖片 122" descr="一張含有 螢幕擷取畫面, 設計 的圖片&#10;&#10;自動產生的描述">
            <a:extLst>
              <a:ext uri="{FF2B5EF4-FFF2-40B4-BE49-F238E27FC236}">
                <a16:creationId xmlns:a16="http://schemas.microsoft.com/office/drawing/2014/main" id="{D3DB315D-CD6C-08D6-3193-2FAD5498434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8205" b="30166"/>
          <a:stretch/>
        </p:blipFill>
        <p:spPr>
          <a:xfrm>
            <a:off x="3058229" y="4179720"/>
            <a:ext cx="2926489" cy="761556"/>
          </a:xfrm>
          <a:prstGeom prst="rect">
            <a:avLst/>
          </a:prstGeom>
        </p:spPr>
      </p:pic>
      <p:pic>
        <p:nvPicPr>
          <p:cNvPr id="125" name="圖片 124" descr="一張含有 駕駛, 電子產品 的圖片&#10;&#10;自動產生的描述">
            <a:extLst>
              <a:ext uri="{FF2B5EF4-FFF2-40B4-BE49-F238E27FC236}">
                <a16:creationId xmlns:a16="http://schemas.microsoft.com/office/drawing/2014/main" id="{5B6571E5-899F-1D1F-0298-7BA20396885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34273" b="34937"/>
          <a:stretch/>
        </p:blipFill>
        <p:spPr>
          <a:xfrm>
            <a:off x="179766" y="4170672"/>
            <a:ext cx="2815730" cy="541955"/>
          </a:xfrm>
          <a:prstGeom prst="rect">
            <a:avLst/>
          </a:prstGeom>
        </p:spPr>
      </p:pic>
      <p:pic>
        <p:nvPicPr>
          <p:cNvPr id="126" name="圖片 125">
            <a:extLst>
              <a:ext uri="{FF2B5EF4-FFF2-40B4-BE49-F238E27FC236}">
                <a16:creationId xmlns:a16="http://schemas.microsoft.com/office/drawing/2014/main" id="{DC3A329A-82D1-25AD-3172-9675760A515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3251" b="23677"/>
          <a:stretch/>
        </p:blipFill>
        <p:spPr>
          <a:xfrm>
            <a:off x="6051030" y="4223663"/>
            <a:ext cx="2926488" cy="970719"/>
          </a:xfrm>
          <a:prstGeom prst="rect">
            <a:avLst/>
          </a:prstGeom>
        </p:spPr>
      </p:pic>
      <p:pic>
        <p:nvPicPr>
          <p:cNvPr id="127" name="圖片 126">
            <a:extLst>
              <a:ext uri="{FF2B5EF4-FFF2-40B4-BE49-F238E27FC236}">
                <a16:creationId xmlns:a16="http://schemas.microsoft.com/office/drawing/2014/main" id="{4565D74D-CDFB-360D-C0F0-DC2B2A64237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13179" b="13160"/>
          <a:stretch/>
        </p:blipFill>
        <p:spPr>
          <a:xfrm>
            <a:off x="9043830" y="4133910"/>
            <a:ext cx="2926490" cy="1347316"/>
          </a:xfrm>
          <a:prstGeom prst="rect">
            <a:avLst/>
          </a:prstGeom>
        </p:spPr>
      </p:pic>
      <p:sp>
        <p:nvSpPr>
          <p:cNvPr id="128" name="矩形: 圓角化同側角落 127">
            <a:extLst>
              <a:ext uri="{FF2B5EF4-FFF2-40B4-BE49-F238E27FC236}">
                <a16:creationId xmlns:a16="http://schemas.microsoft.com/office/drawing/2014/main" id="{F47833E8-1CD9-4E74-4D30-4CFE89A251B3}"/>
              </a:ext>
            </a:extLst>
          </p:cNvPr>
          <p:cNvSpPr/>
          <p:nvPr/>
        </p:nvSpPr>
        <p:spPr>
          <a:xfrm>
            <a:off x="4015415" y="5280297"/>
            <a:ext cx="1788439" cy="535495"/>
          </a:xfrm>
          <a:prstGeom prst="round2SameRect">
            <a:avLst>
              <a:gd name="adj1" fmla="val 10557"/>
              <a:gd name="adj2" fmla="val 0"/>
            </a:avLst>
          </a:prstGeom>
          <a:noFill/>
          <a:ln w="19050">
            <a:gradFill flip="none" rotWithShape="1">
              <a:gsLst>
                <a:gs pos="0">
                  <a:srgbClr val="06FAF3"/>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29" name="文字方塊 128">
            <a:extLst>
              <a:ext uri="{FF2B5EF4-FFF2-40B4-BE49-F238E27FC236}">
                <a16:creationId xmlns:a16="http://schemas.microsoft.com/office/drawing/2014/main" id="{5FE2031A-A717-9404-3B2E-2E34DD3524BD}"/>
              </a:ext>
            </a:extLst>
          </p:cNvPr>
          <p:cNvSpPr txBox="1"/>
          <p:nvPr/>
        </p:nvSpPr>
        <p:spPr>
          <a:xfrm>
            <a:off x="4015415" y="5324940"/>
            <a:ext cx="1788439" cy="338554"/>
          </a:xfrm>
          <a:prstGeom prst="rect">
            <a:avLst/>
          </a:prstGeom>
          <a:noFill/>
        </p:spPr>
        <p:txBody>
          <a:bodyPr wrap="square" lIns="91440" tIns="45720" rIns="91440" bIns="45720" anchor="t">
            <a:spAutoFit/>
          </a:bodyPr>
          <a:lstStyle/>
          <a:p>
            <a:pPr algn="ctr"/>
            <a:r>
              <a:rPr lang="en-US" altLang="zh-TW" sz="1600" b="1">
                <a:solidFill>
                  <a:schemeClr val="bg1"/>
                </a:solidFill>
              </a:rPr>
              <a:t>TS-h1683XU-RP</a:t>
            </a:r>
          </a:p>
        </p:txBody>
      </p:sp>
      <p:pic>
        <p:nvPicPr>
          <p:cNvPr id="130" name="Picture 25" descr=" ">
            <a:extLst>
              <a:ext uri="{FF2B5EF4-FFF2-40B4-BE49-F238E27FC236}">
                <a16:creationId xmlns:a16="http://schemas.microsoft.com/office/drawing/2014/main" id="{041DEDED-B5FD-803A-84B7-9E041702E10C}"/>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6293" t="33908" r="6515" b="17616"/>
          <a:stretch/>
        </p:blipFill>
        <p:spPr bwMode="auto">
          <a:xfrm>
            <a:off x="3528450" y="5696793"/>
            <a:ext cx="2739363" cy="951860"/>
          </a:xfrm>
          <a:prstGeom prst="rect">
            <a:avLst/>
          </a:prstGeom>
          <a:noFill/>
          <a:extLst>
            <a:ext uri="{909E8E84-426E-40DD-AFC4-6F175D3DCCD1}">
              <a14:hiddenFill xmlns:a14="http://schemas.microsoft.com/office/drawing/2010/main">
                <a:solidFill>
                  <a:srgbClr val="FFFFFF"/>
                </a:solidFill>
              </a14:hiddenFill>
            </a:ext>
          </a:extLst>
        </p:spPr>
      </p:pic>
      <p:sp>
        <p:nvSpPr>
          <p:cNvPr id="131" name="矩形: 圓角化同側角落 130">
            <a:extLst>
              <a:ext uri="{FF2B5EF4-FFF2-40B4-BE49-F238E27FC236}">
                <a16:creationId xmlns:a16="http://schemas.microsoft.com/office/drawing/2014/main" id="{1E35F20D-E55D-DF31-F8A1-BFB10ECF3578}"/>
              </a:ext>
            </a:extLst>
          </p:cNvPr>
          <p:cNvSpPr/>
          <p:nvPr/>
        </p:nvSpPr>
        <p:spPr>
          <a:xfrm>
            <a:off x="794249" y="5280297"/>
            <a:ext cx="1788439" cy="535495"/>
          </a:xfrm>
          <a:prstGeom prst="round2SameRect">
            <a:avLst>
              <a:gd name="adj1" fmla="val 10557"/>
              <a:gd name="adj2" fmla="val 0"/>
            </a:avLst>
          </a:prstGeom>
          <a:noFill/>
          <a:ln w="19050">
            <a:gradFill flip="none" rotWithShape="1">
              <a:gsLst>
                <a:gs pos="0">
                  <a:srgbClr val="06FAF3"/>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32" name="文字方塊 131">
            <a:extLst>
              <a:ext uri="{FF2B5EF4-FFF2-40B4-BE49-F238E27FC236}">
                <a16:creationId xmlns:a16="http://schemas.microsoft.com/office/drawing/2014/main" id="{4E96BA74-01AF-8CF2-F51F-EBB0AD39EF51}"/>
              </a:ext>
            </a:extLst>
          </p:cNvPr>
          <p:cNvSpPr txBox="1"/>
          <p:nvPr/>
        </p:nvSpPr>
        <p:spPr>
          <a:xfrm>
            <a:off x="794249" y="5324940"/>
            <a:ext cx="1788439" cy="338554"/>
          </a:xfrm>
          <a:prstGeom prst="rect">
            <a:avLst/>
          </a:prstGeom>
          <a:noFill/>
        </p:spPr>
        <p:txBody>
          <a:bodyPr wrap="square" lIns="91440" tIns="45720" rIns="91440" bIns="45720" anchor="t">
            <a:spAutoFit/>
          </a:bodyPr>
          <a:lstStyle/>
          <a:p>
            <a:pPr algn="ctr"/>
            <a:r>
              <a:rPr lang="en-US" altLang="zh-TW" sz="1600" b="1">
                <a:solidFill>
                  <a:schemeClr val="bg1"/>
                </a:solidFill>
              </a:rPr>
              <a:t>TS-h1283XU-RP</a:t>
            </a:r>
          </a:p>
        </p:txBody>
      </p:sp>
      <p:pic>
        <p:nvPicPr>
          <p:cNvPr id="121" name="Picture 27" descr="在側邊欄中搜尋">
            <a:extLst>
              <a:ext uri="{FF2B5EF4-FFF2-40B4-BE49-F238E27FC236}">
                <a16:creationId xmlns:a16="http://schemas.microsoft.com/office/drawing/2014/main" id="{74BFFE82-ED85-BCAC-3BB9-E55568FF8053}"/>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7967" t="46578" r="8034" b="18293"/>
          <a:stretch/>
        </p:blipFill>
        <p:spPr bwMode="auto">
          <a:xfrm>
            <a:off x="231447" y="5675218"/>
            <a:ext cx="2855241" cy="746290"/>
          </a:xfrm>
          <a:prstGeom prst="rect">
            <a:avLst/>
          </a:prstGeom>
          <a:noFill/>
          <a:extLst>
            <a:ext uri="{909E8E84-426E-40DD-AFC4-6F175D3DCCD1}">
              <a14:hiddenFill xmlns:a14="http://schemas.microsoft.com/office/drawing/2010/main">
                <a:solidFill>
                  <a:srgbClr val="FFFFFF"/>
                </a:solidFill>
              </a14:hiddenFill>
            </a:ext>
          </a:extLst>
        </p:spPr>
      </p:pic>
      <p:sp>
        <p:nvSpPr>
          <p:cNvPr id="133" name="文字方塊 132">
            <a:extLst>
              <a:ext uri="{FF2B5EF4-FFF2-40B4-BE49-F238E27FC236}">
                <a16:creationId xmlns:a16="http://schemas.microsoft.com/office/drawing/2014/main" id="{CE1A4BA5-B17B-257B-DAAB-53FF11F9CC77}"/>
              </a:ext>
            </a:extLst>
          </p:cNvPr>
          <p:cNvSpPr txBox="1"/>
          <p:nvPr/>
        </p:nvSpPr>
        <p:spPr>
          <a:xfrm>
            <a:off x="9445838" y="5845247"/>
            <a:ext cx="2154053" cy="555792"/>
          </a:xfrm>
          <a:prstGeom prst="rect">
            <a:avLst/>
          </a:prstGeom>
          <a:noFill/>
          <a:ln w="19050">
            <a:gradFill flip="none" rotWithShape="1">
              <a:gsLst>
                <a:gs pos="0">
                  <a:srgbClr val="06FAF3"/>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algn="ctr">
              <a:defRPr>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sz="1200">
                <a:hlinkClick r:id="rId15">
                  <a:extLst>
                    <a:ext uri="{A12FA001-AC4F-418D-AE19-62706E023703}">
                      <ahyp:hlinkClr xmlns:ahyp="http://schemas.microsoft.com/office/drawing/2018/hyperlinkcolor" val="tx"/>
                    </a:ext>
                  </a:extLst>
                </a:hlinkClick>
              </a:rPr>
              <a:t>更多可支援 </a:t>
            </a:r>
            <a:r>
              <a:rPr lang="en-US" altLang="zh-TW" sz="1200">
                <a:hlinkClick r:id="rId15">
                  <a:extLst>
                    <a:ext uri="{A12FA001-AC4F-418D-AE19-62706E023703}">
                      <ahyp:hlinkClr xmlns:ahyp="http://schemas.microsoft.com/office/drawing/2018/hyperlinkcolor" val="tx"/>
                    </a:ext>
                  </a:extLst>
                </a:hlinkClick>
              </a:rPr>
              <a:t>10GbE</a:t>
            </a:r>
            <a:r>
              <a:rPr lang="zh-TW" altLang="en-US" sz="1200">
                <a:hlinkClick r:id="rId15">
                  <a:extLst>
                    <a:ext uri="{A12FA001-AC4F-418D-AE19-62706E023703}">
                      <ahyp:hlinkClr xmlns:ahyp="http://schemas.microsoft.com/office/drawing/2018/hyperlinkcolor" val="tx"/>
                    </a:ext>
                  </a:extLst>
                </a:hlinkClick>
              </a:rPr>
              <a:t> 高速網路傳輸的 </a:t>
            </a:r>
            <a:r>
              <a:rPr lang="en-US" altLang="zh-TW" sz="1200">
                <a:hlinkClick r:id="rId15">
                  <a:extLst>
                    <a:ext uri="{A12FA001-AC4F-418D-AE19-62706E023703}">
                      <ahyp:hlinkClr xmlns:ahyp="http://schemas.microsoft.com/office/drawing/2018/hyperlinkcolor" val="tx"/>
                    </a:ext>
                  </a:extLst>
                </a:hlinkClick>
              </a:rPr>
              <a:t>QNAP NAS</a:t>
            </a:r>
            <a:endParaRPr lang="en-US" altLang="zh-TW" sz="1200"/>
          </a:p>
        </p:txBody>
      </p:sp>
    </p:spTree>
    <p:extLst>
      <p:ext uri="{BB962C8B-B14F-4D97-AF65-F5344CB8AC3E}">
        <p14:creationId xmlns:p14="http://schemas.microsoft.com/office/powerpoint/2010/main" val="4231182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AC0D36DB-AD01-4F78-9F49-8D4F952512C4}"/>
              </a:ext>
            </a:extLst>
          </p:cNvPr>
          <p:cNvSpPr/>
          <p:nvPr/>
        </p:nvSpPr>
        <p:spPr>
          <a:xfrm>
            <a:off x="2103949" y="6117703"/>
            <a:ext cx="3787563" cy="550313"/>
          </a:xfrm>
          <a:prstGeom prst="rect">
            <a:avLst/>
          </a:prstGeom>
          <a:gradFill flip="none" rotWithShape="1">
            <a:gsLst>
              <a:gs pos="100000">
                <a:srgbClr val="07F9F3"/>
              </a:gs>
              <a:gs pos="0">
                <a:srgbClr val="00B0F0"/>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p:cNvSpPr txBox="1"/>
          <p:nvPr/>
        </p:nvSpPr>
        <p:spPr>
          <a:xfrm>
            <a:off x="2448632" y="4843723"/>
            <a:ext cx="3106364" cy="116955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ltLang="zh-TW" sz="1400">
                <a:solidFill>
                  <a:schemeClr val="bg1"/>
                </a:solidFill>
              </a:rPr>
              <a:t>QXG-10G2SF-X710 (SFP+ x2)</a:t>
            </a:r>
          </a:p>
          <a:p>
            <a:pPr marL="285750" indent="-285750">
              <a:buFont typeface="Arial" panose="020B0604020202020204" pitchFamily="34" charset="0"/>
              <a:buChar char="•"/>
            </a:pPr>
            <a:r>
              <a:rPr lang="en-US" altLang="zh-TW" sz="1400">
                <a:solidFill>
                  <a:schemeClr val="bg1"/>
                </a:solidFill>
              </a:rPr>
              <a:t>QXG-10G2T-X710 (RJ45 x2)</a:t>
            </a:r>
            <a:endParaRPr lang="en-US" altLang="zh-TW" sz="1400">
              <a:solidFill>
                <a:schemeClr val="bg1"/>
              </a:solidFill>
              <a:cs typeface="Arial"/>
            </a:endParaRPr>
          </a:p>
          <a:p>
            <a:pPr marL="285750" indent="-285750">
              <a:buFont typeface="Arial" panose="020B0604020202020204" pitchFamily="34" charset="0"/>
              <a:buChar char="•"/>
            </a:pPr>
            <a:r>
              <a:rPr lang="en-US" altLang="zh-TW" sz="1400">
                <a:solidFill>
                  <a:schemeClr val="bg1"/>
                </a:solidFill>
              </a:rPr>
              <a:t>QXG-10G2TB (</a:t>
            </a:r>
            <a:r>
              <a:rPr lang="en-US" sz="1400">
                <a:solidFill>
                  <a:schemeClr val="bg1"/>
                </a:solidFill>
              </a:rPr>
              <a:t>RJ45 x2)</a:t>
            </a:r>
            <a:endParaRPr lang="en-US" sz="1400">
              <a:solidFill>
                <a:schemeClr val="bg1"/>
              </a:solidFill>
              <a:cs typeface="Arial"/>
            </a:endParaRPr>
          </a:p>
          <a:p>
            <a:pPr marL="285750" indent="-285750">
              <a:buFont typeface="Arial" panose="020B0604020202020204" pitchFamily="34" charset="0"/>
              <a:buChar char="•"/>
            </a:pPr>
            <a:r>
              <a:rPr lang="en-US" altLang="zh-TW" sz="1400">
                <a:solidFill>
                  <a:schemeClr val="bg1"/>
                </a:solidFill>
              </a:rPr>
              <a:t>QXG-10G2T</a:t>
            </a:r>
            <a:r>
              <a:rPr lang="en-US" sz="1400">
                <a:solidFill>
                  <a:schemeClr val="bg1"/>
                </a:solidFill>
              </a:rPr>
              <a:t> (RJ45 x2)</a:t>
            </a:r>
            <a:endParaRPr lang="en-US" sz="1400">
              <a:solidFill>
                <a:schemeClr val="bg1"/>
              </a:solidFill>
              <a:cs typeface="Arial"/>
            </a:endParaRPr>
          </a:p>
          <a:p>
            <a:pPr marL="285750" indent="-285750">
              <a:buFont typeface="Arial" panose="020B0604020202020204" pitchFamily="34" charset="0"/>
              <a:buChar char="•"/>
            </a:pPr>
            <a:r>
              <a:rPr lang="en-US" altLang="zh-TW" sz="1400">
                <a:solidFill>
                  <a:schemeClr val="bg1"/>
                </a:solidFill>
              </a:rPr>
              <a:t>QXG-10G1T</a:t>
            </a:r>
            <a:r>
              <a:rPr lang="en-US" sz="1400">
                <a:solidFill>
                  <a:schemeClr val="bg1"/>
                </a:solidFill>
              </a:rPr>
              <a:t> (RJ45 x2)</a:t>
            </a:r>
            <a:endParaRPr lang="en-US" sz="1400">
              <a:solidFill>
                <a:schemeClr val="bg1"/>
              </a:solidFill>
              <a:cs typeface="Arial"/>
            </a:endParaRPr>
          </a:p>
        </p:txBody>
      </p:sp>
      <p:sp>
        <p:nvSpPr>
          <p:cNvPr id="9" name="文字方塊 8"/>
          <p:cNvSpPr txBox="1"/>
          <p:nvPr/>
        </p:nvSpPr>
        <p:spPr>
          <a:xfrm>
            <a:off x="6776129" y="4898401"/>
            <a:ext cx="2731288" cy="73866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ltLang="zh-TW" sz="1400">
                <a:solidFill>
                  <a:schemeClr val="bg1"/>
                </a:solidFill>
              </a:rPr>
              <a:t>QM2-2P410G2T</a:t>
            </a:r>
            <a:r>
              <a:rPr lang="en-US" sz="1400">
                <a:solidFill>
                  <a:schemeClr val="bg1"/>
                </a:solidFill>
              </a:rPr>
              <a:t> (RJ45 x2)</a:t>
            </a:r>
            <a:endParaRPr lang="en-US" altLang="zh-TW" sz="1400">
              <a:solidFill>
                <a:schemeClr val="bg1"/>
              </a:solidFill>
            </a:endParaRPr>
          </a:p>
          <a:p>
            <a:pPr marL="285750" indent="-285750">
              <a:buFont typeface="Arial" panose="020B0604020202020204" pitchFamily="34" charset="0"/>
              <a:buChar char="•"/>
            </a:pPr>
            <a:r>
              <a:rPr lang="en-US" altLang="zh-TW" sz="1400">
                <a:solidFill>
                  <a:schemeClr val="bg1"/>
                </a:solidFill>
              </a:rPr>
              <a:t>QM2-2P410G1T</a:t>
            </a:r>
            <a:r>
              <a:rPr lang="en-US" sz="1400">
                <a:solidFill>
                  <a:schemeClr val="bg1"/>
                </a:solidFill>
              </a:rPr>
              <a:t> (RJ45 x2)</a:t>
            </a:r>
            <a:endParaRPr lang="en-US" sz="1400">
              <a:solidFill>
                <a:schemeClr val="bg1"/>
              </a:solidFill>
              <a:cs typeface="Arial"/>
            </a:endParaRPr>
          </a:p>
          <a:p>
            <a:pPr marL="285750" indent="-285750">
              <a:buFont typeface="Arial" panose="020B0604020202020204" pitchFamily="34" charset="0"/>
              <a:buChar char="•"/>
            </a:pPr>
            <a:r>
              <a:rPr lang="en-US" altLang="zh-TW" sz="1400">
                <a:solidFill>
                  <a:schemeClr val="bg1"/>
                </a:solidFill>
              </a:rPr>
              <a:t>QM2-2P10G1TB</a:t>
            </a:r>
            <a:r>
              <a:rPr lang="en-US" sz="1400">
                <a:solidFill>
                  <a:schemeClr val="bg1"/>
                </a:solidFill>
              </a:rPr>
              <a:t> (RJ45 x2)</a:t>
            </a:r>
            <a:endParaRPr lang="zh-TW" altLang="en-US" sz="1400">
              <a:solidFill>
                <a:schemeClr val="bg1"/>
              </a:solidFill>
            </a:endParaRPr>
          </a:p>
        </p:txBody>
      </p:sp>
      <p:pic>
        <p:nvPicPr>
          <p:cNvPr id="13314" name="Picture 2" descr="在側邊欄中搜尋"/>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01" t="3201" r="5545" b="3360"/>
          <a:stretch/>
        </p:blipFill>
        <p:spPr bwMode="auto">
          <a:xfrm>
            <a:off x="2350139" y="1882075"/>
            <a:ext cx="2036974" cy="1334289"/>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QXG-10G2T | Hardware Specs | QNAP (ASEA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478" t="3485" r="13366" b="3644"/>
          <a:stretch/>
        </p:blipFill>
        <p:spPr bwMode="auto">
          <a:xfrm>
            <a:off x="3689075" y="3210837"/>
            <a:ext cx="1988943" cy="1578105"/>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QM2-2P410G2T | Hardware Specs | QNAP (AU)"/>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656" t="3265" r="5900" b="3010"/>
          <a:stretch/>
        </p:blipFill>
        <p:spPr bwMode="auto">
          <a:xfrm>
            <a:off x="6500870" y="1882075"/>
            <a:ext cx="2269769" cy="1503295"/>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在側邊欄中搜尋"/>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278" t="3769" r="5989" b="3787"/>
          <a:stretch/>
        </p:blipFill>
        <p:spPr bwMode="auto">
          <a:xfrm>
            <a:off x="7582709" y="3236214"/>
            <a:ext cx="2239417" cy="1474793"/>
          </a:xfrm>
          <a:prstGeom prst="rect">
            <a:avLst/>
          </a:prstGeom>
          <a:noFill/>
          <a:extLst>
            <a:ext uri="{909E8E84-426E-40DD-AFC4-6F175D3DCCD1}">
              <a14:hiddenFill xmlns:a14="http://schemas.microsoft.com/office/drawing/2010/main">
                <a:solidFill>
                  <a:srgbClr val="FFFFFF"/>
                </a:solidFill>
              </a14:hiddenFill>
            </a:ext>
          </a:extLst>
        </p:spPr>
      </p:pic>
      <p:sp>
        <p:nvSpPr>
          <p:cNvPr id="3" name="標題 2">
            <a:extLst>
              <a:ext uri="{FF2B5EF4-FFF2-40B4-BE49-F238E27FC236}">
                <a16:creationId xmlns:a16="http://schemas.microsoft.com/office/drawing/2014/main" id="{DD67E277-7715-B22C-482B-C04F0D5D3ECD}"/>
              </a:ext>
            </a:extLst>
          </p:cNvPr>
          <p:cNvSpPr>
            <a:spLocks noGrp="1"/>
          </p:cNvSpPr>
          <p:nvPr>
            <p:ph type="title"/>
          </p:nvPr>
        </p:nvSpPr>
        <p:spPr/>
        <p:txBody>
          <a:bodyPr/>
          <a:lstStyle/>
          <a:p>
            <a:r>
              <a:rPr lang="en-US" altLang="zh-TW"/>
              <a:t>QNAP 10GbE </a:t>
            </a:r>
            <a:r>
              <a:rPr lang="zh-TW" altLang="en-US"/>
              <a:t>網路擴充卡</a:t>
            </a:r>
          </a:p>
        </p:txBody>
      </p:sp>
      <p:sp>
        <p:nvSpPr>
          <p:cNvPr id="4" name="矩形: 圓角化同側角落 3">
            <a:extLst>
              <a:ext uri="{FF2B5EF4-FFF2-40B4-BE49-F238E27FC236}">
                <a16:creationId xmlns:a16="http://schemas.microsoft.com/office/drawing/2014/main" id="{B9559F3A-ABA6-F8F7-5036-4557E0EE7F08}"/>
              </a:ext>
            </a:extLst>
          </p:cNvPr>
          <p:cNvSpPr/>
          <p:nvPr/>
        </p:nvSpPr>
        <p:spPr>
          <a:xfrm>
            <a:off x="2103950" y="1666753"/>
            <a:ext cx="3787563" cy="5001263"/>
          </a:xfrm>
          <a:prstGeom prst="round2SameRect">
            <a:avLst>
              <a:gd name="adj1" fmla="val 5250"/>
              <a:gd name="adj2" fmla="val 0"/>
            </a:avLst>
          </a:prstGeom>
          <a:noFill/>
          <a:ln w="28575">
            <a:gradFill flip="none" rotWithShape="1">
              <a:gsLst>
                <a:gs pos="0">
                  <a:srgbClr val="06FAF3"/>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8" name="文字方塊 7">
            <a:extLst>
              <a:ext uri="{FF2B5EF4-FFF2-40B4-BE49-F238E27FC236}">
                <a16:creationId xmlns:a16="http://schemas.microsoft.com/office/drawing/2014/main" id="{1EF0E63A-5CB9-CA27-AF78-1122FA58C3D6}"/>
              </a:ext>
            </a:extLst>
          </p:cNvPr>
          <p:cNvSpPr txBox="1"/>
          <p:nvPr/>
        </p:nvSpPr>
        <p:spPr>
          <a:xfrm>
            <a:off x="2356762" y="6192804"/>
            <a:ext cx="3321256" cy="400110"/>
          </a:xfrm>
          <a:prstGeom prst="rect">
            <a:avLst/>
          </a:prstGeom>
          <a:noFill/>
        </p:spPr>
        <p:txBody>
          <a:bodyPr wrap="square">
            <a:spAutoFit/>
          </a:bodyPr>
          <a:lstStyle/>
          <a:p>
            <a:pPr algn="ctr"/>
            <a:r>
              <a:rPr lang="en-US" altLang="zh-TW" sz="2000" b="1"/>
              <a:t>QXG 10GbE</a:t>
            </a:r>
            <a:r>
              <a:rPr lang="zh-TW" altLang="en-US" sz="2000" b="1"/>
              <a:t> 網路擴充卡</a:t>
            </a:r>
            <a:endParaRPr lang="en-US" altLang="zh-TW" sz="2000" b="1"/>
          </a:p>
        </p:txBody>
      </p:sp>
      <p:sp>
        <p:nvSpPr>
          <p:cNvPr id="10" name="矩形 9">
            <a:extLst>
              <a:ext uri="{FF2B5EF4-FFF2-40B4-BE49-F238E27FC236}">
                <a16:creationId xmlns:a16="http://schemas.microsoft.com/office/drawing/2014/main" id="{617584CE-4FE2-11DD-1CE3-E14A0A5BA148}"/>
              </a:ext>
            </a:extLst>
          </p:cNvPr>
          <p:cNvSpPr/>
          <p:nvPr/>
        </p:nvSpPr>
        <p:spPr>
          <a:xfrm>
            <a:off x="6248057" y="5840347"/>
            <a:ext cx="3787563" cy="827669"/>
          </a:xfrm>
          <a:prstGeom prst="rect">
            <a:avLst/>
          </a:prstGeom>
          <a:gradFill flip="none" rotWithShape="1">
            <a:gsLst>
              <a:gs pos="100000">
                <a:srgbClr val="07F9F3"/>
              </a:gs>
              <a:gs pos="0">
                <a:srgbClr val="00B0F0"/>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圓角化同側角落 10">
            <a:extLst>
              <a:ext uri="{FF2B5EF4-FFF2-40B4-BE49-F238E27FC236}">
                <a16:creationId xmlns:a16="http://schemas.microsoft.com/office/drawing/2014/main" id="{0AAACEB1-49B4-D811-414A-B0BCD114CC5F}"/>
              </a:ext>
            </a:extLst>
          </p:cNvPr>
          <p:cNvSpPr/>
          <p:nvPr/>
        </p:nvSpPr>
        <p:spPr>
          <a:xfrm>
            <a:off x="6248058" y="1666753"/>
            <a:ext cx="3787563" cy="5001263"/>
          </a:xfrm>
          <a:prstGeom prst="round2SameRect">
            <a:avLst>
              <a:gd name="adj1" fmla="val 5250"/>
              <a:gd name="adj2" fmla="val 0"/>
            </a:avLst>
          </a:prstGeom>
          <a:noFill/>
          <a:ln w="28575">
            <a:gradFill flip="none" rotWithShape="1">
              <a:gsLst>
                <a:gs pos="0">
                  <a:srgbClr val="06FAF3"/>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4" name="文字方塊 13">
            <a:extLst>
              <a:ext uri="{FF2B5EF4-FFF2-40B4-BE49-F238E27FC236}">
                <a16:creationId xmlns:a16="http://schemas.microsoft.com/office/drawing/2014/main" id="{BC84EA92-3608-FD1B-CB2A-103BF0CE9094}"/>
              </a:ext>
            </a:extLst>
          </p:cNvPr>
          <p:cNvSpPr txBox="1"/>
          <p:nvPr/>
        </p:nvSpPr>
        <p:spPr>
          <a:xfrm>
            <a:off x="6500870" y="5925596"/>
            <a:ext cx="3321256" cy="707886"/>
          </a:xfrm>
          <a:prstGeom prst="rect">
            <a:avLst/>
          </a:prstGeom>
          <a:noFill/>
        </p:spPr>
        <p:txBody>
          <a:bodyPr wrap="square">
            <a:spAutoFit/>
          </a:bodyPr>
          <a:lstStyle/>
          <a:p>
            <a:pPr algn="ctr"/>
            <a:r>
              <a:rPr lang="en-US" altLang="zh-TW" sz="2000" b="1"/>
              <a:t>QM2 M.2 SSD/10GbE PCIe </a:t>
            </a:r>
            <a:r>
              <a:rPr lang="zh-TW" altLang="en-US" sz="2000" b="1"/>
              <a:t>擴充卡</a:t>
            </a:r>
          </a:p>
        </p:txBody>
      </p:sp>
    </p:spTree>
    <p:extLst>
      <p:ext uri="{BB962C8B-B14F-4D97-AF65-F5344CB8AC3E}">
        <p14:creationId xmlns:p14="http://schemas.microsoft.com/office/powerpoint/2010/main" val="1189622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箭號: ＞形 16">
            <a:extLst>
              <a:ext uri="{FF2B5EF4-FFF2-40B4-BE49-F238E27FC236}">
                <a16:creationId xmlns:a16="http://schemas.microsoft.com/office/drawing/2014/main" id="{025C014B-F594-788F-A959-38B999761361}"/>
              </a:ext>
            </a:extLst>
          </p:cNvPr>
          <p:cNvSpPr/>
          <p:nvPr/>
        </p:nvSpPr>
        <p:spPr>
          <a:xfrm>
            <a:off x="4231131" y="3568152"/>
            <a:ext cx="4335218" cy="498221"/>
          </a:xfrm>
          <a:prstGeom prst="chevron">
            <a:avLst>
              <a:gd name="adj" fmla="val 19182"/>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 name="文字方塊 2">
            <a:extLst>
              <a:ext uri="{FF2B5EF4-FFF2-40B4-BE49-F238E27FC236}">
                <a16:creationId xmlns:a16="http://schemas.microsoft.com/office/drawing/2014/main" id="{A7338C7D-694E-11BA-40A3-0DDEC08DD6C1}"/>
              </a:ext>
            </a:extLst>
          </p:cNvPr>
          <p:cNvSpPr txBox="1"/>
          <p:nvPr/>
        </p:nvSpPr>
        <p:spPr>
          <a:xfrm>
            <a:off x="469221" y="790950"/>
            <a:ext cx="79549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400" b="1">
                <a:solidFill>
                  <a:schemeClr val="bg1"/>
                </a:solidFill>
                <a:latin typeface="微軟正黑體"/>
                <a:ea typeface="微軟正黑體"/>
              </a:rPr>
              <a:t>開放</a:t>
            </a:r>
            <a:r>
              <a:rPr lang="en-US" altLang="zh-TW" sz="2400" b="1">
                <a:solidFill>
                  <a:schemeClr val="bg1"/>
                </a:solidFill>
                <a:latin typeface="微軟正黑體"/>
                <a:ea typeface="微軟正黑體"/>
              </a:rPr>
              <a:t>6 GHz</a:t>
            </a:r>
            <a:r>
              <a:rPr lang="zh-TW" altLang="en-US" sz="2400" b="1">
                <a:solidFill>
                  <a:schemeClr val="bg1"/>
                </a:solidFill>
                <a:latin typeface="微軟正黑體"/>
                <a:ea typeface="微軟正黑體"/>
              </a:rPr>
              <a:t>頻譜，</a:t>
            </a:r>
            <a:r>
              <a:rPr lang="en-US" altLang="zh-TW" sz="2400" b="1">
                <a:solidFill>
                  <a:schemeClr val="bg1"/>
                </a:solidFill>
                <a:latin typeface="微軟正黑體"/>
                <a:ea typeface="微軟正黑體"/>
              </a:rPr>
              <a:t>Wi-Fi 6E</a:t>
            </a:r>
            <a:r>
              <a:rPr lang="zh-TW" altLang="en-US" sz="2400" b="1">
                <a:solidFill>
                  <a:schemeClr val="bg1"/>
                </a:solidFill>
                <a:latin typeface="微軟正黑體"/>
                <a:ea typeface="微軟正黑體"/>
              </a:rPr>
              <a:t>與</a:t>
            </a:r>
            <a:r>
              <a:rPr lang="en-US" altLang="zh-TW" sz="2400" b="1">
                <a:solidFill>
                  <a:schemeClr val="bg1"/>
                </a:solidFill>
                <a:latin typeface="微軟正黑體"/>
                <a:ea typeface="微軟正黑體"/>
              </a:rPr>
              <a:t>Wi-Fi</a:t>
            </a:r>
            <a:r>
              <a:rPr lang="zh-TW" altLang="en-US" sz="2400" b="1">
                <a:solidFill>
                  <a:schemeClr val="bg1"/>
                </a:solidFill>
                <a:latin typeface="微軟正黑體"/>
                <a:ea typeface="微軟正黑體"/>
              </a:rPr>
              <a:t> </a:t>
            </a:r>
            <a:r>
              <a:rPr lang="en-US" altLang="zh-TW" sz="2400" b="1">
                <a:solidFill>
                  <a:schemeClr val="bg1"/>
                </a:solidFill>
                <a:latin typeface="微軟正黑體"/>
                <a:ea typeface="微軟正黑體"/>
              </a:rPr>
              <a:t>7</a:t>
            </a:r>
            <a:r>
              <a:rPr lang="zh-TW" altLang="en-US" sz="2400" b="1">
                <a:solidFill>
                  <a:schemeClr val="bg1"/>
                </a:solidFill>
                <a:latin typeface="微軟正黑體"/>
                <a:ea typeface="微軟正黑體"/>
              </a:rPr>
              <a:t>普及指日可待</a:t>
            </a:r>
            <a:endParaRPr lang="zh-TW" altLang="en-US" sz="2400" b="1">
              <a:solidFill>
                <a:schemeClr val="bg1"/>
              </a:solidFill>
              <a:latin typeface="微軟正黑體" panose="020B0604030504040204" pitchFamily="34" charset="-120"/>
              <a:ea typeface="微軟正黑體" panose="020B0604030504040204" pitchFamily="34" charset="-120"/>
            </a:endParaRPr>
          </a:p>
        </p:txBody>
      </p:sp>
      <p:sp>
        <p:nvSpPr>
          <p:cNvPr id="4" name="文字方塊 3">
            <a:extLst>
              <a:ext uri="{FF2B5EF4-FFF2-40B4-BE49-F238E27FC236}">
                <a16:creationId xmlns:a16="http://schemas.microsoft.com/office/drawing/2014/main" id="{DEBC3273-BA7D-7A79-9D7A-A2826C830125}"/>
              </a:ext>
            </a:extLst>
          </p:cNvPr>
          <p:cNvSpPr txBox="1"/>
          <p:nvPr/>
        </p:nvSpPr>
        <p:spPr>
          <a:xfrm>
            <a:off x="469220" y="1525369"/>
            <a:ext cx="11178343" cy="10291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20000"/>
              </a:lnSpc>
            </a:pPr>
            <a:r>
              <a:rPr lang="zh-TW" altLang="en-US" sz="1200" dirty="0">
                <a:solidFill>
                  <a:schemeClr val="bg1"/>
                </a:solidFill>
                <a:latin typeface="Microsoft JhengHei"/>
                <a:ea typeface="Microsoft JhengHei"/>
                <a:cs typeface="+mn-lt"/>
              </a:rPr>
              <a:t>在2023年</a:t>
            </a:r>
            <a:r>
              <a:rPr lang="en-US" altLang="zh-TW" sz="1200" dirty="0">
                <a:solidFill>
                  <a:schemeClr val="bg1"/>
                </a:solidFill>
                <a:latin typeface="Microsoft JhengHei"/>
                <a:ea typeface="Microsoft JhengHei"/>
                <a:cs typeface="+mn-lt"/>
              </a:rPr>
              <a:t>8</a:t>
            </a:r>
            <a:r>
              <a:rPr lang="zh-TW" altLang="en-US" sz="1200" dirty="0">
                <a:solidFill>
                  <a:schemeClr val="bg1"/>
                </a:solidFill>
                <a:latin typeface="Microsoft JhengHei"/>
                <a:ea typeface="Microsoft JhengHei"/>
                <a:cs typeface="+mn-lt"/>
              </a:rPr>
              <a:t>月底，數位發展部部長唐鳳宣布開放</a:t>
            </a:r>
            <a:r>
              <a:rPr lang="en-US" altLang="zh-TW" sz="1200" dirty="0">
                <a:solidFill>
                  <a:schemeClr val="bg1"/>
                </a:solidFill>
                <a:latin typeface="Microsoft JhengHei"/>
                <a:ea typeface="Microsoft JhengHei"/>
                <a:cs typeface="+mn-lt"/>
              </a:rPr>
              <a:t>6GHz</a:t>
            </a:r>
            <a:r>
              <a:rPr lang="zh-TW" altLang="en-US" sz="1200" dirty="0">
                <a:solidFill>
                  <a:schemeClr val="bg1"/>
                </a:solidFill>
                <a:latin typeface="Microsoft JhengHei"/>
                <a:ea typeface="Microsoft JhengHei"/>
                <a:cs typeface="+mn-lt"/>
              </a:rPr>
              <a:t>（</a:t>
            </a:r>
            <a:r>
              <a:rPr lang="en-US" altLang="zh-TW" sz="1200" dirty="0">
                <a:solidFill>
                  <a:schemeClr val="bg1"/>
                </a:solidFill>
                <a:latin typeface="Microsoft JhengHei"/>
                <a:ea typeface="Microsoft JhengHei"/>
                <a:cs typeface="+mn-lt"/>
              </a:rPr>
              <a:t>5945</a:t>
            </a:r>
            <a:r>
              <a:rPr lang="zh-TW" altLang="en-US" sz="1200" dirty="0">
                <a:solidFill>
                  <a:schemeClr val="bg1"/>
                </a:solidFill>
                <a:latin typeface="Microsoft JhengHei"/>
                <a:ea typeface="Microsoft JhengHei"/>
                <a:cs typeface="+mn-lt"/>
              </a:rPr>
              <a:t>至</a:t>
            </a:r>
            <a:r>
              <a:rPr lang="en-US" altLang="zh-TW" sz="1200" dirty="0">
                <a:solidFill>
                  <a:schemeClr val="bg1"/>
                </a:solidFill>
                <a:latin typeface="Microsoft JhengHei"/>
                <a:ea typeface="Microsoft JhengHei"/>
                <a:cs typeface="+mn-lt"/>
              </a:rPr>
              <a:t>6425MHz</a:t>
            </a:r>
            <a:r>
              <a:rPr lang="zh-TW" altLang="en-US" sz="1200" dirty="0">
                <a:solidFill>
                  <a:schemeClr val="bg1"/>
                </a:solidFill>
                <a:latin typeface="Microsoft JhengHei"/>
                <a:ea typeface="Microsoft JhengHei"/>
                <a:cs typeface="+mn-lt"/>
              </a:rPr>
              <a:t>）頻段，提供</a:t>
            </a:r>
            <a:r>
              <a:rPr lang="en-US" altLang="zh-TW" sz="1200" dirty="0">
                <a:solidFill>
                  <a:schemeClr val="bg1"/>
                </a:solidFill>
                <a:latin typeface="Microsoft JhengHei"/>
                <a:ea typeface="Microsoft JhengHei"/>
                <a:cs typeface="+mn-lt"/>
              </a:rPr>
              <a:t>Wi-Fi 6E</a:t>
            </a:r>
            <a:r>
              <a:rPr lang="zh-TW" altLang="en-US" sz="1200" dirty="0">
                <a:solidFill>
                  <a:schemeClr val="bg1"/>
                </a:solidFill>
                <a:latin typeface="Microsoft JhengHei"/>
                <a:ea typeface="Microsoft JhengHei"/>
                <a:cs typeface="+mn-lt"/>
              </a:rPr>
              <a:t>使用，不僅帶動支援此項規格的網通設備市場，同樣支援此頻段的下一代標準</a:t>
            </a:r>
            <a:r>
              <a:rPr lang="en-US" altLang="zh-TW" sz="1200" dirty="0">
                <a:solidFill>
                  <a:schemeClr val="bg1"/>
                </a:solidFill>
                <a:latin typeface="Microsoft JhengHei"/>
                <a:ea typeface="Microsoft JhengHei"/>
                <a:cs typeface="+mn-lt"/>
              </a:rPr>
              <a:t>Wi-Fi 7</a:t>
            </a:r>
            <a:r>
              <a:rPr lang="zh-TW" altLang="en-US" sz="1200" dirty="0">
                <a:solidFill>
                  <a:schemeClr val="bg1"/>
                </a:solidFill>
                <a:latin typeface="Microsoft JhengHei"/>
                <a:ea typeface="Microsoft JhengHei"/>
                <a:cs typeface="+mn-lt"/>
              </a:rPr>
              <a:t>也將受惠。雖然</a:t>
            </a:r>
            <a:r>
              <a:rPr lang="en-US" altLang="zh-TW" sz="1200" dirty="0">
                <a:solidFill>
                  <a:schemeClr val="bg1"/>
                </a:solidFill>
                <a:latin typeface="Microsoft JhengHei"/>
                <a:ea typeface="Microsoft JhengHei"/>
                <a:cs typeface="+mn-lt"/>
              </a:rPr>
              <a:t>Wi-Fi 7</a:t>
            </a:r>
            <a:r>
              <a:rPr lang="zh-TW" altLang="en-US" sz="1200" dirty="0">
                <a:solidFill>
                  <a:schemeClr val="bg1"/>
                </a:solidFill>
                <a:latin typeface="Microsoft JhengHei"/>
                <a:ea typeface="Microsoft JhengHei"/>
                <a:cs typeface="+mn-lt"/>
              </a:rPr>
              <a:t>預計</a:t>
            </a:r>
            <a:r>
              <a:rPr lang="en-US" altLang="zh-TW" sz="1200" dirty="0">
                <a:solidFill>
                  <a:schemeClr val="bg1"/>
                </a:solidFill>
                <a:latin typeface="Microsoft JhengHei"/>
                <a:ea typeface="Microsoft JhengHei"/>
                <a:cs typeface="+mn-lt"/>
              </a:rPr>
              <a:t>2024</a:t>
            </a:r>
            <a:r>
              <a:rPr lang="zh-TW" altLang="en-US" sz="1200" dirty="0">
                <a:solidFill>
                  <a:schemeClr val="bg1"/>
                </a:solidFill>
                <a:latin typeface="Microsoft JhengHei"/>
                <a:ea typeface="Microsoft JhengHei"/>
                <a:cs typeface="+mn-lt"/>
              </a:rPr>
              <a:t>年定案，但支援這項規格的產品已陸續登場。</a:t>
            </a:r>
            <a:r>
              <a:rPr lang="zh-TW" sz="1200" dirty="0">
                <a:solidFill>
                  <a:schemeClr val="bg1"/>
                </a:solidFill>
                <a:latin typeface="Microsoft JhengHei"/>
                <a:ea typeface="Microsoft JhengHei"/>
                <a:cs typeface="+mn-lt"/>
              </a:rPr>
              <a:t>例如，</a:t>
            </a:r>
            <a:r>
              <a:rPr lang="en-US" altLang="zh-TW" sz="1200" dirty="0">
                <a:solidFill>
                  <a:schemeClr val="bg1"/>
                </a:solidFill>
                <a:latin typeface="Microsoft JhengHei"/>
                <a:ea typeface="Microsoft JhengHei"/>
                <a:cs typeface="+mn-lt"/>
              </a:rPr>
              <a:t>2022</a:t>
            </a:r>
            <a:r>
              <a:rPr lang="zh-TW" sz="1200" dirty="0">
                <a:solidFill>
                  <a:schemeClr val="bg1"/>
                </a:solidFill>
                <a:latin typeface="Microsoft JhengHei"/>
                <a:ea typeface="Microsoft JhengHei"/>
                <a:cs typeface="+mn-lt"/>
              </a:rPr>
              <a:t>年11月TP-Link發表多款產品，包含無線路由器Archer系列，以及家用網狀網路系統Deco系列，</a:t>
            </a:r>
            <a:r>
              <a:rPr lang="en-US" sz="1200" dirty="0">
                <a:solidFill>
                  <a:schemeClr val="bg1"/>
                </a:solidFill>
                <a:latin typeface="Microsoft JhengHei"/>
                <a:ea typeface="+mn-lt"/>
                <a:cs typeface="+mn-lt"/>
              </a:rPr>
              <a:t>於</a:t>
            </a:r>
            <a:r>
              <a:rPr lang="en-US" altLang="zh-TW" sz="1200" dirty="0">
                <a:solidFill>
                  <a:schemeClr val="bg1"/>
                </a:solidFill>
                <a:latin typeface="Microsoft JhengHei"/>
                <a:ea typeface="Microsoft JhengHei"/>
                <a:cs typeface="+mn-lt"/>
              </a:rPr>
              <a:t>2023</a:t>
            </a:r>
            <a:r>
              <a:rPr lang="zh-TW" sz="1200" dirty="0">
                <a:solidFill>
                  <a:schemeClr val="bg1"/>
                </a:solidFill>
                <a:latin typeface="Microsoft JhengHei"/>
                <a:ea typeface="Microsoft JhengHei"/>
                <a:cs typeface="+mn-lt"/>
              </a:rPr>
              <a:t>年8月底在臺推出Wi-Fi 7與Wi-Fi 6E的</a:t>
            </a:r>
            <a:r>
              <a:rPr lang="zh-TW" sz="1200">
                <a:solidFill>
                  <a:schemeClr val="bg1"/>
                </a:solidFill>
                <a:latin typeface="Microsoft JhengHei"/>
                <a:ea typeface="Microsoft JhengHei"/>
                <a:cs typeface="+mn-lt"/>
              </a:rPr>
              <a:t> </a:t>
            </a:r>
            <a:r>
              <a:rPr lang="en-US" altLang="zh-TW" sz="1200">
                <a:solidFill>
                  <a:schemeClr val="bg1"/>
                </a:solidFill>
                <a:latin typeface="Microsoft JhengHei"/>
                <a:ea typeface="Microsoft JhengHei"/>
                <a:cs typeface="+mn-lt"/>
              </a:rPr>
              <a:t>10GbE</a:t>
            </a:r>
            <a:r>
              <a:rPr lang="zh-TW" sz="1200">
                <a:solidFill>
                  <a:schemeClr val="bg1"/>
                </a:solidFill>
                <a:latin typeface="Microsoft JhengHei"/>
                <a:ea typeface="Microsoft JhengHei"/>
                <a:cs typeface="+mn-lt"/>
              </a:rPr>
              <a:t> </a:t>
            </a:r>
            <a:r>
              <a:rPr lang="en-US" altLang="zh-TW" sz="1200">
                <a:solidFill>
                  <a:schemeClr val="bg1"/>
                </a:solidFill>
                <a:latin typeface="Microsoft JhengHei"/>
                <a:ea typeface="Microsoft JhengHei"/>
                <a:cs typeface="+mn-lt"/>
              </a:rPr>
              <a:t>router</a:t>
            </a:r>
            <a:r>
              <a:rPr lang="zh-TW" altLang="en-US" sz="1200">
                <a:solidFill>
                  <a:schemeClr val="bg1"/>
                </a:solidFill>
                <a:latin typeface="Microsoft JhengHei"/>
                <a:ea typeface="Microsoft JhengHei"/>
                <a:cs typeface="+mn-lt"/>
              </a:rPr>
              <a:t> </a:t>
            </a:r>
            <a:r>
              <a:rPr lang="zh-TW" sz="1200" dirty="0">
                <a:solidFill>
                  <a:schemeClr val="bg1"/>
                </a:solidFill>
                <a:latin typeface="Microsoft JhengHei"/>
                <a:ea typeface="Microsoft JhengHei"/>
                <a:cs typeface="+mn-lt"/>
              </a:rPr>
              <a:t>產品。在網</a:t>
            </a:r>
            <a:r>
              <a:rPr lang="zh-TW" altLang="en-US" sz="1200" dirty="0">
                <a:solidFill>
                  <a:schemeClr val="bg1"/>
                </a:solidFill>
                <a:latin typeface="Microsoft JhengHei"/>
                <a:ea typeface="Microsoft JhengHei"/>
                <a:cs typeface="+mn-lt"/>
              </a:rPr>
              <a:t>路存取容量飛速上升的時代，</a:t>
            </a:r>
            <a:r>
              <a:rPr lang="zh-TW" altLang="en-US" sz="1400" b="1" dirty="0">
                <a:solidFill>
                  <a:schemeClr val="bg1"/>
                </a:solidFill>
                <a:latin typeface="Microsoft JhengHei"/>
                <a:ea typeface="Microsoft JhengHei"/>
                <a:cs typeface="+mn-lt"/>
              </a:rPr>
              <a:t>配備一台</a:t>
            </a:r>
            <a:r>
              <a:rPr lang="zh-TW" altLang="en-US" sz="1400" b="1" dirty="0">
                <a:solidFill>
                  <a:srgbClr val="FFC000"/>
                </a:solidFill>
                <a:latin typeface="Microsoft JhengHei"/>
                <a:ea typeface="Microsoft JhengHei"/>
                <a:cs typeface="+mn-lt"/>
              </a:rPr>
              <a:t>具有多10GbE網路埠的網路交換器</a:t>
            </a:r>
            <a:r>
              <a:rPr lang="zh-TW" altLang="en-US" sz="1400" b="1" dirty="0">
                <a:solidFill>
                  <a:schemeClr val="bg1"/>
                </a:solidFill>
                <a:latin typeface="Microsoft JhengHei"/>
                <a:ea typeface="Microsoft JhengHei"/>
                <a:cs typeface="+mn-lt"/>
              </a:rPr>
              <a:t>來完整發揮</a:t>
            </a:r>
            <a:r>
              <a:rPr lang="zh-TW" sz="1400" b="1" dirty="0">
                <a:solidFill>
                  <a:schemeClr val="bg1"/>
                </a:solidFill>
                <a:latin typeface="Microsoft JhengHei"/>
                <a:ea typeface="Microsoft JhengHei"/>
                <a:cs typeface="+mn-lt"/>
              </a:rPr>
              <a:t>Wi-Fi 7與Wi-Fi 6E無線路由器產品就</a:t>
            </a:r>
            <a:r>
              <a:rPr lang="zh-TW" altLang="en-US" sz="1400" b="1" dirty="0">
                <a:solidFill>
                  <a:schemeClr val="bg1"/>
                </a:solidFill>
                <a:latin typeface="Microsoft JhengHei"/>
                <a:ea typeface="Microsoft JhengHei"/>
                <a:cs typeface="+mn-lt"/>
              </a:rPr>
              <a:t>顯得格外重要</a:t>
            </a:r>
            <a:r>
              <a:rPr lang="zh-TW" altLang="en-US" sz="1200" dirty="0">
                <a:solidFill>
                  <a:schemeClr val="bg1"/>
                </a:solidFill>
                <a:latin typeface="Microsoft JhengHei"/>
                <a:ea typeface="Microsoft JhengHei"/>
                <a:cs typeface="+mn-lt"/>
              </a:rPr>
              <a:t>!!!</a:t>
            </a:r>
            <a:endParaRPr lang="zh-TW" sz="1600" dirty="0">
              <a:solidFill>
                <a:schemeClr val="bg1"/>
              </a:solidFill>
            </a:endParaRPr>
          </a:p>
        </p:txBody>
      </p:sp>
      <p:sp>
        <p:nvSpPr>
          <p:cNvPr id="6" name="文字方塊 5">
            <a:extLst>
              <a:ext uri="{FF2B5EF4-FFF2-40B4-BE49-F238E27FC236}">
                <a16:creationId xmlns:a16="http://schemas.microsoft.com/office/drawing/2014/main" id="{4D42B7DA-4C5C-EBD2-AADA-C83DE5D96718}"/>
              </a:ext>
            </a:extLst>
          </p:cNvPr>
          <p:cNvSpPr txBox="1"/>
          <p:nvPr/>
        </p:nvSpPr>
        <p:spPr>
          <a:xfrm>
            <a:off x="7516692" y="6559028"/>
            <a:ext cx="461646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zh-TW" altLang="en-US" sz="1050" b="1" dirty="0">
                <a:solidFill>
                  <a:schemeClr val="bg1"/>
                </a:solidFill>
                <a:latin typeface="微軟正黑體"/>
                <a:ea typeface="微軟正黑體"/>
              </a:rPr>
              <a:t>參考來源:</a:t>
            </a:r>
            <a:r>
              <a:rPr lang="zh-TW" altLang="en-US" sz="1050" b="1">
                <a:solidFill>
                  <a:schemeClr val="bg1"/>
                </a:solidFill>
                <a:latin typeface="微軟正黑體"/>
                <a:ea typeface="微軟正黑體"/>
              </a:rPr>
              <a:t> </a:t>
            </a:r>
            <a:r>
              <a:rPr lang="zh-TW" sz="1050">
                <a:solidFill>
                  <a:schemeClr val="bg1"/>
                </a:solidFill>
                <a:ea typeface="+mn-lt"/>
                <a:cs typeface="+mn-lt"/>
              </a:rPr>
              <a:t>www.ithome.com.tw/review/159429</a:t>
            </a:r>
            <a:endParaRPr lang="zh-TW" sz="1050">
              <a:solidFill>
                <a:schemeClr val="bg1"/>
              </a:solidFill>
              <a:latin typeface="Arial"/>
              <a:ea typeface="微軟正黑體" panose="020B0604030504040204" pitchFamily="34" charset="-120"/>
              <a:cs typeface="Arial"/>
            </a:endParaRPr>
          </a:p>
        </p:txBody>
      </p:sp>
      <p:sp>
        <p:nvSpPr>
          <p:cNvPr id="7" name="標題 6">
            <a:extLst>
              <a:ext uri="{FF2B5EF4-FFF2-40B4-BE49-F238E27FC236}">
                <a16:creationId xmlns:a16="http://schemas.microsoft.com/office/drawing/2014/main" id="{5F9F90F2-2146-3140-E089-3AD2334E9E11}"/>
              </a:ext>
            </a:extLst>
          </p:cNvPr>
          <p:cNvSpPr>
            <a:spLocks noGrp="1"/>
          </p:cNvSpPr>
          <p:nvPr>
            <p:ph type="title"/>
          </p:nvPr>
        </p:nvSpPr>
        <p:spPr/>
        <p:txBody>
          <a:bodyPr>
            <a:normAutofit/>
          </a:bodyPr>
          <a:lstStyle/>
          <a:p>
            <a:r>
              <a:rPr lang="en-US" altLang="zh-TW"/>
              <a:t>Wi-Fi 7 </a:t>
            </a:r>
            <a:r>
              <a:rPr lang="zh-TW" altLang="en-US"/>
              <a:t>產品問世，高達 </a:t>
            </a:r>
            <a:r>
              <a:rPr lang="en-US" altLang="zh-TW"/>
              <a:t>9.3Gbps </a:t>
            </a:r>
            <a:r>
              <a:rPr lang="zh-TW" altLang="en-US"/>
              <a:t>的無線網路傳輸</a:t>
            </a:r>
            <a:br>
              <a:rPr lang="zh-TW" altLang="en-US"/>
            </a:br>
            <a:endParaRPr lang="zh-TW" altLang="en-US"/>
          </a:p>
        </p:txBody>
      </p:sp>
      <p:sp>
        <p:nvSpPr>
          <p:cNvPr id="5" name="文字方塊 4">
            <a:extLst>
              <a:ext uri="{FF2B5EF4-FFF2-40B4-BE49-F238E27FC236}">
                <a16:creationId xmlns:a16="http://schemas.microsoft.com/office/drawing/2014/main" id="{572822CC-901D-B2F8-34EA-0C19CB212F1C}"/>
              </a:ext>
            </a:extLst>
          </p:cNvPr>
          <p:cNvSpPr txBox="1"/>
          <p:nvPr/>
        </p:nvSpPr>
        <p:spPr>
          <a:xfrm>
            <a:off x="773233" y="3887805"/>
            <a:ext cx="1172955" cy="276999"/>
          </a:xfrm>
          <a:prstGeom prst="rect">
            <a:avLst/>
          </a:prstGeom>
          <a:noFill/>
        </p:spPr>
        <p:txBody>
          <a:bodyPr wrap="square" rtlCol="0">
            <a:spAutoFit/>
          </a:bodyPr>
          <a:lstStyle/>
          <a:p>
            <a:pPr algn="ctr"/>
            <a:r>
              <a:rPr lang="en-US" altLang="zh-TW" sz="1200" b="1" dirty="0">
                <a:solidFill>
                  <a:schemeClr val="bg1"/>
                </a:solidFill>
              </a:rPr>
              <a:t>2.4GHz/5GHz</a:t>
            </a:r>
            <a:endParaRPr lang="zh-TW" altLang="en-US" sz="1200" b="1" dirty="0">
              <a:solidFill>
                <a:schemeClr val="bg1"/>
              </a:solidFill>
            </a:endParaRPr>
          </a:p>
        </p:txBody>
      </p:sp>
      <p:pic>
        <p:nvPicPr>
          <p:cNvPr id="11" name="圖片 10" descr="一張含有 字型, 圖形, 標誌, 符號 的圖片&#10;&#10;自動產生的描述">
            <a:extLst>
              <a:ext uri="{FF2B5EF4-FFF2-40B4-BE49-F238E27FC236}">
                <a16:creationId xmlns:a16="http://schemas.microsoft.com/office/drawing/2014/main" id="{739C0673-843D-6B1D-DFA1-0037B4F5C9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2737" y="3180432"/>
            <a:ext cx="693946" cy="693946"/>
          </a:xfrm>
          <a:prstGeom prst="rect">
            <a:avLst/>
          </a:prstGeom>
        </p:spPr>
      </p:pic>
      <p:sp>
        <p:nvSpPr>
          <p:cNvPr id="8" name="文字方塊 7">
            <a:extLst>
              <a:ext uri="{FF2B5EF4-FFF2-40B4-BE49-F238E27FC236}">
                <a16:creationId xmlns:a16="http://schemas.microsoft.com/office/drawing/2014/main" id="{1ED05F59-134B-210E-55CA-53094C32D698}"/>
              </a:ext>
            </a:extLst>
          </p:cNvPr>
          <p:cNvSpPr txBox="1"/>
          <p:nvPr/>
        </p:nvSpPr>
        <p:spPr>
          <a:xfrm>
            <a:off x="773233" y="5060510"/>
            <a:ext cx="1172955" cy="276999"/>
          </a:xfrm>
          <a:prstGeom prst="rect">
            <a:avLst/>
          </a:prstGeom>
          <a:noFill/>
        </p:spPr>
        <p:txBody>
          <a:bodyPr wrap="square" rtlCol="0">
            <a:spAutoFit/>
          </a:bodyPr>
          <a:lstStyle/>
          <a:p>
            <a:pPr algn="ctr"/>
            <a:r>
              <a:rPr lang="en-US" altLang="zh-TW" sz="1200" b="1" dirty="0">
                <a:solidFill>
                  <a:schemeClr val="bg1"/>
                </a:solidFill>
              </a:rPr>
              <a:t>6GHz</a:t>
            </a:r>
            <a:endParaRPr lang="zh-TW" altLang="en-US" sz="1200" b="1" dirty="0">
              <a:solidFill>
                <a:schemeClr val="bg1"/>
              </a:solidFill>
            </a:endParaRPr>
          </a:p>
        </p:txBody>
      </p:sp>
      <p:pic>
        <p:nvPicPr>
          <p:cNvPr id="9" name="圖片 8" descr="一張含有 字型, 圖形, 標誌, 符號 的圖片&#10;&#10;自動產生的描述">
            <a:extLst>
              <a:ext uri="{FF2B5EF4-FFF2-40B4-BE49-F238E27FC236}">
                <a16:creationId xmlns:a16="http://schemas.microsoft.com/office/drawing/2014/main" id="{5EB4F503-9D50-959E-A1CF-359F05BED4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2737" y="4366564"/>
            <a:ext cx="693946" cy="693946"/>
          </a:xfrm>
          <a:prstGeom prst="rect">
            <a:avLst/>
          </a:prstGeom>
        </p:spPr>
      </p:pic>
      <p:sp>
        <p:nvSpPr>
          <p:cNvPr id="10" name="文字方塊 9">
            <a:extLst>
              <a:ext uri="{FF2B5EF4-FFF2-40B4-BE49-F238E27FC236}">
                <a16:creationId xmlns:a16="http://schemas.microsoft.com/office/drawing/2014/main" id="{58AD6F28-8668-D0E6-6319-39B73E94568A}"/>
              </a:ext>
            </a:extLst>
          </p:cNvPr>
          <p:cNvSpPr txBox="1"/>
          <p:nvPr/>
        </p:nvSpPr>
        <p:spPr>
          <a:xfrm>
            <a:off x="505394" y="6210213"/>
            <a:ext cx="1658532" cy="276999"/>
          </a:xfrm>
          <a:prstGeom prst="rect">
            <a:avLst/>
          </a:prstGeom>
          <a:noFill/>
        </p:spPr>
        <p:txBody>
          <a:bodyPr wrap="square" rtlCol="0">
            <a:spAutoFit/>
          </a:bodyPr>
          <a:lstStyle/>
          <a:p>
            <a:pPr algn="ctr"/>
            <a:r>
              <a:rPr lang="en-US" altLang="zh-TW" sz="1200" b="1" dirty="0">
                <a:solidFill>
                  <a:schemeClr val="bg1"/>
                </a:solidFill>
              </a:rPr>
              <a:t>2.4GHz/5GHz/6GHz</a:t>
            </a:r>
            <a:endParaRPr lang="zh-TW" altLang="en-US" sz="1200" b="1" dirty="0">
              <a:solidFill>
                <a:schemeClr val="bg1"/>
              </a:solidFill>
            </a:endParaRPr>
          </a:p>
        </p:txBody>
      </p:sp>
      <p:pic>
        <p:nvPicPr>
          <p:cNvPr id="12" name="圖片 11" descr="一張含有 字型, 圖形, 標誌, 符號 的圖片&#10;&#10;自動產生的描述">
            <a:extLst>
              <a:ext uri="{FF2B5EF4-FFF2-40B4-BE49-F238E27FC236}">
                <a16:creationId xmlns:a16="http://schemas.microsoft.com/office/drawing/2014/main" id="{747221B6-9B32-40F2-884B-7C6DE5A534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2737" y="5441528"/>
            <a:ext cx="693946" cy="693946"/>
          </a:xfrm>
          <a:prstGeom prst="rect">
            <a:avLst/>
          </a:prstGeom>
        </p:spPr>
      </p:pic>
      <p:cxnSp>
        <p:nvCxnSpPr>
          <p:cNvPr id="14" name="直線接點 13">
            <a:extLst>
              <a:ext uri="{FF2B5EF4-FFF2-40B4-BE49-F238E27FC236}">
                <a16:creationId xmlns:a16="http://schemas.microsoft.com/office/drawing/2014/main" id="{2DB03763-2724-C25E-FD0E-36605B39DA09}"/>
              </a:ext>
            </a:extLst>
          </p:cNvPr>
          <p:cNvCxnSpPr>
            <a:cxnSpLocks/>
          </p:cNvCxnSpPr>
          <p:nvPr/>
        </p:nvCxnSpPr>
        <p:spPr>
          <a:xfrm>
            <a:off x="586946" y="4203235"/>
            <a:ext cx="10688594" cy="0"/>
          </a:xfrm>
          <a:prstGeom prst="line">
            <a:avLst/>
          </a:prstGeom>
          <a:ln w="12700">
            <a:solidFill>
              <a:schemeClr val="accent3">
                <a:alpha val="50000"/>
              </a:schemeClr>
            </a:solidFill>
            <a:prstDash val="dash"/>
          </a:ln>
        </p:spPr>
        <p:style>
          <a:lnRef idx="1">
            <a:schemeClr val="accent3"/>
          </a:lnRef>
          <a:fillRef idx="0">
            <a:schemeClr val="accent3"/>
          </a:fillRef>
          <a:effectRef idx="0">
            <a:schemeClr val="accent3"/>
          </a:effectRef>
          <a:fontRef idx="minor">
            <a:schemeClr val="tx1"/>
          </a:fontRef>
        </p:style>
      </p:cxnSp>
      <p:cxnSp>
        <p:nvCxnSpPr>
          <p:cNvPr id="15" name="直線接點 14">
            <a:extLst>
              <a:ext uri="{FF2B5EF4-FFF2-40B4-BE49-F238E27FC236}">
                <a16:creationId xmlns:a16="http://schemas.microsoft.com/office/drawing/2014/main" id="{0D61D326-2AFE-7B6D-AFE9-E637B70D0110}"/>
              </a:ext>
            </a:extLst>
          </p:cNvPr>
          <p:cNvCxnSpPr>
            <a:cxnSpLocks/>
          </p:cNvCxnSpPr>
          <p:nvPr/>
        </p:nvCxnSpPr>
        <p:spPr>
          <a:xfrm>
            <a:off x="586946" y="5352939"/>
            <a:ext cx="10688594" cy="0"/>
          </a:xfrm>
          <a:prstGeom prst="line">
            <a:avLst/>
          </a:prstGeom>
          <a:ln w="12700">
            <a:solidFill>
              <a:schemeClr val="accent3">
                <a:alpha val="50000"/>
              </a:schemeClr>
            </a:solidFill>
            <a:prstDash val="dash"/>
          </a:ln>
        </p:spPr>
        <p:style>
          <a:lnRef idx="1">
            <a:schemeClr val="accent3"/>
          </a:lnRef>
          <a:fillRef idx="0">
            <a:schemeClr val="accent3"/>
          </a:fillRef>
          <a:effectRef idx="0">
            <a:schemeClr val="accent3"/>
          </a:effectRef>
          <a:fontRef idx="minor">
            <a:schemeClr val="tx1"/>
          </a:fontRef>
        </p:style>
      </p:cxnSp>
      <p:sp>
        <p:nvSpPr>
          <p:cNvPr id="16" name="箭號: ＞形 15">
            <a:extLst>
              <a:ext uri="{FF2B5EF4-FFF2-40B4-BE49-F238E27FC236}">
                <a16:creationId xmlns:a16="http://schemas.microsoft.com/office/drawing/2014/main" id="{79E7BEBA-B4F6-DA6D-0943-9704B0BDB1B9}"/>
              </a:ext>
            </a:extLst>
          </p:cNvPr>
          <p:cNvSpPr/>
          <p:nvPr/>
        </p:nvSpPr>
        <p:spPr>
          <a:xfrm>
            <a:off x="1983264" y="3568152"/>
            <a:ext cx="5761362" cy="498221"/>
          </a:xfrm>
          <a:prstGeom prst="chevron">
            <a:avLst>
              <a:gd name="adj" fmla="val 19182"/>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8" name="文字方塊 17">
            <a:extLst>
              <a:ext uri="{FF2B5EF4-FFF2-40B4-BE49-F238E27FC236}">
                <a16:creationId xmlns:a16="http://schemas.microsoft.com/office/drawing/2014/main" id="{D0587FF1-3539-CDDD-AD96-2495A77DB5EE}"/>
              </a:ext>
            </a:extLst>
          </p:cNvPr>
          <p:cNvSpPr txBox="1"/>
          <p:nvPr/>
        </p:nvSpPr>
        <p:spPr>
          <a:xfrm>
            <a:off x="4481485" y="3663755"/>
            <a:ext cx="1172955" cy="307777"/>
          </a:xfrm>
          <a:prstGeom prst="rect">
            <a:avLst/>
          </a:prstGeom>
          <a:noFill/>
        </p:spPr>
        <p:txBody>
          <a:bodyPr wrap="square" rtlCol="0">
            <a:spAutoFit/>
          </a:bodyPr>
          <a:lstStyle/>
          <a:p>
            <a:pPr algn="ctr"/>
            <a:r>
              <a:rPr lang="en-US" altLang="zh-TW" sz="1400" b="1" dirty="0"/>
              <a:t>802.11ax</a:t>
            </a:r>
            <a:endParaRPr lang="zh-TW" altLang="en-US" sz="1400" b="1" dirty="0"/>
          </a:p>
        </p:txBody>
      </p:sp>
      <p:sp>
        <p:nvSpPr>
          <p:cNvPr id="19" name="箭號: ＞形 18">
            <a:extLst>
              <a:ext uri="{FF2B5EF4-FFF2-40B4-BE49-F238E27FC236}">
                <a16:creationId xmlns:a16="http://schemas.microsoft.com/office/drawing/2014/main" id="{B302B810-65FE-00E7-CC5C-958D2CDCDB7E}"/>
              </a:ext>
            </a:extLst>
          </p:cNvPr>
          <p:cNvSpPr/>
          <p:nvPr/>
        </p:nvSpPr>
        <p:spPr>
          <a:xfrm>
            <a:off x="5556931" y="4728940"/>
            <a:ext cx="5409689" cy="498221"/>
          </a:xfrm>
          <a:prstGeom prst="chevron">
            <a:avLst>
              <a:gd name="adj" fmla="val 19182"/>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0" name="箭號: ＞形 19">
            <a:extLst>
              <a:ext uri="{FF2B5EF4-FFF2-40B4-BE49-F238E27FC236}">
                <a16:creationId xmlns:a16="http://schemas.microsoft.com/office/drawing/2014/main" id="{04C1CFC1-050B-4635-8F98-22D167025358}"/>
              </a:ext>
            </a:extLst>
          </p:cNvPr>
          <p:cNvSpPr/>
          <p:nvPr/>
        </p:nvSpPr>
        <p:spPr>
          <a:xfrm>
            <a:off x="3954164" y="4728940"/>
            <a:ext cx="5875636" cy="498221"/>
          </a:xfrm>
          <a:prstGeom prst="chevron">
            <a:avLst>
              <a:gd name="adj" fmla="val 19182"/>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1" name="文字方塊 20">
            <a:extLst>
              <a:ext uri="{FF2B5EF4-FFF2-40B4-BE49-F238E27FC236}">
                <a16:creationId xmlns:a16="http://schemas.microsoft.com/office/drawing/2014/main" id="{4FB3899C-DD72-8E05-3FCD-B472B6076FEA}"/>
              </a:ext>
            </a:extLst>
          </p:cNvPr>
          <p:cNvSpPr txBox="1"/>
          <p:nvPr/>
        </p:nvSpPr>
        <p:spPr>
          <a:xfrm>
            <a:off x="5789140" y="4824543"/>
            <a:ext cx="2125362" cy="307777"/>
          </a:xfrm>
          <a:prstGeom prst="rect">
            <a:avLst/>
          </a:prstGeom>
          <a:noFill/>
        </p:spPr>
        <p:txBody>
          <a:bodyPr wrap="square" rtlCol="0">
            <a:spAutoFit/>
          </a:bodyPr>
          <a:lstStyle/>
          <a:p>
            <a:pPr algn="ctr"/>
            <a:r>
              <a:rPr lang="en-US" altLang="zh-TW" sz="1400" b="1" dirty="0"/>
              <a:t>802.11ax</a:t>
            </a:r>
            <a:r>
              <a:rPr lang="zh-TW" altLang="en-US" sz="1400" b="1" dirty="0"/>
              <a:t> </a:t>
            </a:r>
            <a:r>
              <a:rPr lang="en-US" altLang="zh-TW" sz="1400" b="1" dirty="0"/>
              <a:t>(extended)</a:t>
            </a:r>
            <a:endParaRPr lang="zh-TW" altLang="en-US" sz="1400" b="1" dirty="0"/>
          </a:p>
        </p:txBody>
      </p:sp>
      <p:sp>
        <p:nvSpPr>
          <p:cNvPr id="23" name="箭號: ＞形 22">
            <a:extLst>
              <a:ext uri="{FF2B5EF4-FFF2-40B4-BE49-F238E27FC236}">
                <a16:creationId xmlns:a16="http://schemas.microsoft.com/office/drawing/2014/main" id="{EBE2A9B9-37B1-5D0F-CA81-A86CE2D321F8}"/>
              </a:ext>
            </a:extLst>
          </p:cNvPr>
          <p:cNvSpPr/>
          <p:nvPr/>
        </p:nvSpPr>
        <p:spPr>
          <a:xfrm>
            <a:off x="4837673" y="5886363"/>
            <a:ext cx="6437867" cy="498221"/>
          </a:xfrm>
          <a:prstGeom prst="chevron">
            <a:avLst>
              <a:gd name="adj" fmla="val 19182"/>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4" name="文字方塊 23">
            <a:extLst>
              <a:ext uri="{FF2B5EF4-FFF2-40B4-BE49-F238E27FC236}">
                <a16:creationId xmlns:a16="http://schemas.microsoft.com/office/drawing/2014/main" id="{1A980899-D2FF-8534-4C94-60491A6AEA92}"/>
              </a:ext>
            </a:extLst>
          </p:cNvPr>
          <p:cNvSpPr txBox="1"/>
          <p:nvPr/>
        </p:nvSpPr>
        <p:spPr>
          <a:xfrm>
            <a:off x="7228135" y="5981966"/>
            <a:ext cx="1903507" cy="307777"/>
          </a:xfrm>
          <a:prstGeom prst="rect">
            <a:avLst/>
          </a:prstGeom>
          <a:noFill/>
        </p:spPr>
        <p:txBody>
          <a:bodyPr wrap="square" rtlCol="0">
            <a:spAutoFit/>
          </a:bodyPr>
          <a:lstStyle/>
          <a:p>
            <a:pPr algn="ctr"/>
            <a:r>
              <a:rPr lang="en-US" altLang="zh-TW" sz="1400" b="1" dirty="0"/>
              <a:t>802.11</a:t>
            </a:r>
            <a:r>
              <a:rPr lang="zh-TW" altLang="en-US" sz="1400" b="1" dirty="0"/>
              <a:t> </a:t>
            </a:r>
            <a:r>
              <a:rPr lang="en-US" altLang="zh-TW" sz="1400" b="1" dirty="0"/>
              <a:t>be</a:t>
            </a:r>
            <a:endParaRPr lang="zh-TW" altLang="en-US" sz="1400" b="1" dirty="0"/>
          </a:p>
        </p:txBody>
      </p:sp>
      <p:sp>
        <p:nvSpPr>
          <p:cNvPr id="25" name="矩形 24">
            <a:extLst>
              <a:ext uri="{FF2B5EF4-FFF2-40B4-BE49-F238E27FC236}">
                <a16:creationId xmlns:a16="http://schemas.microsoft.com/office/drawing/2014/main" id="{3876797A-FD88-C48F-72CF-E0EFF3F8EC37}"/>
              </a:ext>
            </a:extLst>
          </p:cNvPr>
          <p:cNvSpPr/>
          <p:nvPr/>
        </p:nvSpPr>
        <p:spPr>
          <a:xfrm>
            <a:off x="2535139" y="2773891"/>
            <a:ext cx="994429" cy="291559"/>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b="1" dirty="0">
                <a:solidFill>
                  <a:schemeClr val="tx1"/>
                </a:solidFill>
              </a:rPr>
              <a:t>2019</a:t>
            </a:r>
            <a:endParaRPr lang="zh-TW" altLang="en-US" sz="1400" b="1" dirty="0">
              <a:solidFill>
                <a:schemeClr val="tx1"/>
              </a:solidFill>
            </a:endParaRPr>
          </a:p>
        </p:txBody>
      </p:sp>
      <p:sp>
        <p:nvSpPr>
          <p:cNvPr id="26" name="矩形 25">
            <a:extLst>
              <a:ext uri="{FF2B5EF4-FFF2-40B4-BE49-F238E27FC236}">
                <a16:creationId xmlns:a16="http://schemas.microsoft.com/office/drawing/2014/main" id="{170126A6-17E0-EF30-F05E-4AF9522E8BFF}"/>
              </a:ext>
            </a:extLst>
          </p:cNvPr>
          <p:cNvSpPr/>
          <p:nvPr/>
        </p:nvSpPr>
        <p:spPr>
          <a:xfrm>
            <a:off x="3597575" y="2773891"/>
            <a:ext cx="994429" cy="291559"/>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b="1" dirty="0">
                <a:solidFill>
                  <a:schemeClr val="tx1"/>
                </a:solidFill>
              </a:rPr>
              <a:t>2020</a:t>
            </a:r>
            <a:endParaRPr lang="zh-TW" altLang="en-US" sz="1400" b="1" dirty="0">
              <a:solidFill>
                <a:schemeClr val="tx1"/>
              </a:solidFill>
            </a:endParaRPr>
          </a:p>
        </p:txBody>
      </p:sp>
      <p:sp>
        <p:nvSpPr>
          <p:cNvPr id="27" name="矩形 26">
            <a:extLst>
              <a:ext uri="{FF2B5EF4-FFF2-40B4-BE49-F238E27FC236}">
                <a16:creationId xmlns:a16="http://schemas.microsoft.com/office/drawing/2014/main" id="{242CF7EE-4AF5-479B-148E-D640D77A4936}"/>
              </a:ext>
            </a:extLst>
          </p:cNvPr>
          <p:cNvSpPr/>
          <p:nvPr/>
        </p:nvSpPr>
        <p:spPr>
          <a:xfrm>
            <a:off x="4660011" y="2773891"/>
            <a:ext cx="994429" cy="291559"/>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b="1" dirty="0">
                <a:solidFill>
                  <a:schemeClr val="tx1"/>
                </a:solidFill>
              </a:rPr>
              <a:t>2021</a:t>
            </a:r>
            <a:endParaRPr lang="zh-TW" altLang="en-US" sz="1400" b="1" dirty="0">
              <a:solidFill>
                <a:schemeClr val="tx1"/>
              </a:solidFill>
            </a:endParaRPr>
          </a:p>
        </p:txBody>
      </p:sp>
      <p:sp>
        <p:nvSpPr>
          <p:cNvPr id="28" name="矩形 27">
            <a:extLst>
              <a:ext uri="{FF2B5EF4-FFF2-40B4-BE49-F238E27FC236}">
                <a16:creationId xmlns:a16="http://schemas.microsoft.com/office/drawing/2014/main" id="{5C3EE5C5-2EC1-81C2-AEFA-1AFA655E50ED}"/>
              </a:ext>
            </a:extLst>
          </p:cNvPr>
          <p:cNvSpPr/>
          <p:nvPr/>
        </p:nvSpPr>
        <p:spPr>
          <a:xfrm>
            <a:off x="5722448" y="2773891"/>
            <a:ext cx="994429" cy="291559"/>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b="1" dirty="0">
                <a:solidFill>
                  <a:schemeClr val="tx1"/>
                </a:solidFill>
              </a:rPr>
              <a:t>2022</a:t>
            </a:r>
            <a:endParaRPr lang="zh-TW" altLang="en-US" sz="1400" b="1" dirty="0">
              <a:solidFill>
                <a:schemeClr val="tx1"/>
              </a:solidFill>
            </a:endParaRPr>
          </a:p>
        </p:txBody>
      </p:sp>
      <p:sp>
        <p:nvSpPr>
          <p:cNvPr id="29" name="矩形 28">
            <a:extLst>
              <a:ext uri="{FF2B5EF4-FFF2-40B4-BE49-F238E27FC236}">
                <a16:creationId xmlns:a16="http://schemas.microsoft.com/office/drawing/2014/main" id="{72EA365F-6244-665F-DE8C-91BBDB58D446}"/>
              </a:ext>
            </a:extLst>
          </p:cNvPr>
          <p:cNvSpPr/>
          <p:nvPr/>
        </p:nvSpPr>
        <p:spPr>
          <a:xfrm>
            <a:off x="6784884" y="2773891"/>
            <a:ext cx="994429" cy="291559"/>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b="1" dirty="0">
                <a:solidFill>
                  <a:schemeClr val="tx1"/>
                </a:solidFill>
              </a:rPr>
              <a:t>2023</a:t>
            </a:r>
            <a:endParaRPr lang="zh-TW" altLang="en-US" sz="1400" b="1" dirty="0">
              <a:solidFill>
                <a:schemeClr val="tx1"/>
              </a:solidFill>
            </a:endParaRPr>
          </a:p>
        </p:txBody>
      </p:sp>
      <p:sp>
        <p:nvSpPr>
          <p:cNvPr id="30" name="矩形 29">
            <a:extLst>
              <a:ext uri="{FF2B5EF4-FFF2-40B4-BE49-F238E27FC236}">
                <a16:creationId xmlns:a16="http://schemas.microsoft.com/office/drawing/2014/main" id="{76609CB3-4FFE-5AD9-AA08-9C27B83BCF92}"/>
              </a:ext>
            </a:extLst>
          </p:cNvPr>
          <p:cNvSpPr/>
          <p:nvPr/>
        </p:nvSpPr>
        <p:spPr>
          <a:xfrm>
            <a:off x="7847320" y="2773891"/>
            <a:ext cx="994429" cy="291559"/>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b="1" dirty="0">
                <a:solidFill>
                  <a:schemeClr val="tx1"/>
                </a:solidFill>
              </a:rPr>
              <a:t>2024</a:t>
            </a:r>
            <a:endParaRPr lang="zh-TW" altLang="en-US" sz="1400" b="1" dirty="0">
              <a:solidFill>
                <a:schemeClr val="tx1"/>
              </a:solidFill>
            </a:endParaRPr>
          </a:p>
        </p:txBody>
      </p:sp>
      <p:sp>
        <p:nvSpPr>
          <p:cNvPr id="31" name="矩形 30">
            <a:extLst>
              <a:ext uri="{FF2B5EF4-FFF2-40B4-BE49-F238E27FC236}">
                <a16:creationId xmlns:a16="http://schemas.microsoft.com/office/drawing/2014/main" id="{B39F9AB5-008E-0B3D-7A9D-1E53B3D778D0}"/>
              </a:ext>
            </a:extLst>
          </p:cNvPr>
          <p:cNvSpPr/>
          <p:nvPr/>
        </p:nvSpPr>
        <p:spPr>
          <a:xfrm>
            <a:off x="8909756" y="2773891"/>
            <a:ext cx="994429" cy="291559"/>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b="1" dirty="0">
                <a:solidFill>
                  <a:schemeClr val="tx1"/>
                </a:solidFill>
              </a:rPr>
              <a:t>2025</a:t>
            </a:r>
            <a:endParaRPr lang="zh-TW" altLang="en-US" sz="1400" b="1" dirty="0">
              <a:solidFill>
                <a:schemeClr val="tx1"/>
              </a:solidFill>
            </a:endParaRPr>
          </a:p>
        </p:txBody>
      </p:sp>
      <p:sp>
        <p:nvSpPr>
          <p:cNvPr id="32" name="矩形 31">
            <a:extLst>
              <a:ext uri="{FF2B5EF4-FFF2-40B4-BE49-F238E27FC236}">
                <a16:creationId xmlns:a16="http://schemas.microsoft.com/office/drawing/2014/main" id="{6C0D45BE-C26C-7856-66D1-1C366EE28813}"/>
              </a:ext>
            </a:extLst>
          </p:cNvPr>
          <p:cNvSpPr/>
          <p:nvPr/>
        </p:nvSpPr>
        <p:spPr>
          <a:xfrm>
            <a:off x="9972192" y="2773891"/>
            <a:ext cx="994429" cy="291559"/>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b="1" dirty="0">
                <a:solidFill>
                  <a:schemeClr val="bg1"/>
                </a:solidFill>
              </a:rPr>
              <a:t>2026+</a:t>
            </a:r>
            <a:endParaRPr lang="zh-TW" altLang="en-US" sz="1400" b="1" dirty="0">
              <a:solidFill>
                <a:schemeClr val="bg1"/>
              </a:solidFill>
            </a:endParaRPr>
          </a:p>
        </p:txBody>
      </p:sp>
      <p:cxnSp>
        <p:nvCxnSpPr>
          <p:cNvPr id="35" name="直線接點 34">
            <a:extLst>
              <a:ext uri="{FF2B5EF4-FFF2-40B4-BE49-F238E27FC236}">
                <a16:creationId xmlns:a16="http://schemas.microsoft.com/office/drawing/2014/main" id="{22C98AE5-08D3-D200-29AA-7A579169A0A8}"/>
              </a:ext>
            </a:extLst>
          </p:cNvPr>
          <p:cNvCxnSpPr/>
          <p:nvPr/>
        </p:nvCxnSpPr>
        <p:spPr>
          <a:xfrm flipV="1">
            <a:off x="2949311" y="3243452"/>
            <a:ext cx="0" cy="338873"/>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直線接點 35">
            <a:extLst>
              <a:ext uri="{FF2B5EF4-FFF2-40B4-BE49-F238E27FC236}">
                <a16:creationId xmlns:a16="http://schemas.microsoft.com/office/drawing/2014/main" id="{C9604081-B520-0E1D-F74B-897F88E72960}"/>
              </a:ext>
            </a:extLst>
          </p:cNvPr>
          <p:cNvCxnSpPr/>
          <p:nvPr/>
        </p:nvCxnSpPr>
        <p:spPr>
          <a:xfrm flipV="1">
            <a:off x="5752357" y="3243452"/>
            <a:ext cx="0" cy="338873"/>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7" name="文字方塊 36">
            <a:extLst>
              <a:ext uri="{FF2B5EF4-FFF2-40B4-BE49-F238E27FC236}">
                <a16:creationId xmlns:a16="http://schemas.microsoft.com/office/drawing/2014/main" id="{34F30234-648F-C7A4-90F8-5E8C1EA71A8C}"/>
              </a:ext>
            </a:extLst>
          </p:cNvPr>
          <p:cNvSpPr txBox="1"/>
          <p:nvPr/>
        </p:nvSpPr>
        <p:spPr>
          <a:xfrm>
            <a:off x="2970792" y="3137265"/>
            <a:ext cx="1172955" cy="430887"/>
          </a:xfrm>
          <a:prstGeom prst="rect">
            <a:avLst/>
          </a:prstGeom>
          <a:noFill/>
        </p:spPr>
        <p:txBody>
          <a:bodyPr wrap="square" rtlCol="0">
            <a:spAutoFit/>
          </a:bodyPr>
          <a:lstStyle/>
          <a:p>
            <a:r>
              <a:rPr lang="en-US" altLang="zh-TW" sz="1100" b="1" dirty="0">
                <a:solidFill>
                  <a:schemeClr val="bg1"/>
                </a:solidFill>
              </a:rPr>
              <a:t>Sept 19’</a:t>
            </a:r>
            <a:br>
              <a:rPr lang="en-US" altLang="zh-TW" sz="1100" dirty="0">
                <a:solidFill>
                  <a:schemeClr val="bg1"/>
                </a:solidFill>
              </a:rPr>
            </a:br>
            <a:r>
              <a:rPr lang="en-US" altLang="zh-TW" sz="1100" dirty="0">
                <a:solidFill>
                  <a:schemeClr val="bg1"/>
                </a:solidFill>
              </a:rPr>
              <a:t>R1 release</a:t>
            </a:r>
            <a:endParaRPr lang="zh-TW" altLang="en-US" sz="1100" dirty="0">
              <a:solidFill>
                <a:schemeClr val="bg1"/>
              </a:solidFill>
            </a:endParaRPr>
          </a:p>
        </p:txBody>
      </p:sp>
      <p:sp>
        <p:nvSpPr>
          <p:cNvPr id="38" name="文字方塊 37">
            <a:extLst>
              <a:ext uri="{FF2B5EF4-FFF2-40B4-BE49-F238E27FC236}">
                <a16:creationId xmlns:a16="http://schemas.microsoft.com/office/drawing/2014/main" id="{5D6C1D89-6258-5756-8F2A-5AEFA4A55D9D}"/>
              </a:ext>
            </a:extLst>
          </p:cNvPr>
          <p:cNvSpPr txBox="1"/>
          <p:nvPr/>
        </p:nvSpPr>
        <p:spPr>
          <a:xfrm>
            <a:off x="5795318" y="3137265"/>
            <a:ext cx="1172955" cy="430887"/>
          </a:xfrm>
          <a:prstGeom prst="rect">
            <a:avLst/>
          </a:prstGeom>
          <a:noFill/>
        </p:spPr>
        <p:txBody>
          <a:bodyPr wrap="square" rtlCol="0">
            <a:spAutoFit/>
          </a:bodyPr>
          <a:lstStyle/>
          <a:p>
            <a:r>
              <a:rPr lang="en-US" altLang="zh-TW" sz="1100" b="1" dirty="0">
                <a:solidFill>
                  <a:schemeClr val="bg1"/>
                </a:solidFill>
              </a:rPr>
              <a:t>Jan 22’</a:t>
            </a:r>
            <a:br>
              <a:rPr lang="en-US" altLang="zh-TW" sz="1100" dirty="0">
                <a:solidFill>
                  <a:schemeClr val="bg1"/>
                </a:solidFill>
              </a:rPr>
            </a:br>
            <a:r>
              <a:rPr lang="en-US" altLang="zh-TW" sz="1100" dirty="0">
                <a:solidFill>
                  <a:schemeClr val="bg1"/>
                </a:solidFill>
              </a:rPr>
              <a:t>R2 release</a:t>
            </a:r>
            <a:endParaRPr lang="zh-TW" altLang="en-US" sz="1100" dirty="0">
              <a:solidFill>
                <a:schemeClr val="bg1"/>
              </a:solidFill>
            </a:endParaRPr>
          </a:p>
        </p:txBody>
      </p:sp>
      <p:cxnSp>
        <p:nvCxnSpPr>
          <p:cNvPr id="39" name="直線接點 38">
            <a:extLst>
              <a:ext uri="{FF2B5EF4-FFF2-40B4-BE49-F238E27FC236}">
                <a16:creationId xmlns:a16="http://schemas.microsoft.com/office/drawing/2014/main" id="{AE88A2D4-6770-32F2-3402-314949C4D8F0}"/>
              </a:ext>
            </a:extLst>
          </p:cNvPr>
          <p:cNvCxnSpPr/>
          <p:nvPr/>
        </p:nvCxnSpPr>
        <p:spPr>
          <a:xfrm flipV="1">
            <a:off x="4751092" y="4388799"/>
            <a:ext cx="0" cy="338873"/>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0" name="文字方塊 39">
            <a:extLst>
              <a:ext uri="{FF2B5EF4-FFF2-40B4-BE49-F238E27FC236}">
                <a16:creationId xmlns:a16="http://schemas.microsoft.com/office/drawing/2014/main" id="{06430A12-DFC7-CEA0-B3AA-7C2CB220CB25}"/>
              </a:ext>
            </a:extLst>
          </p:cNvPr>
          <p:cNvSpPr txBox="1"/>
          <p:nvPr/>
        </p:nvSpPr>
        <p:spPr>
          <a:xfrm>
            <a:off x="4772574" y="4282612"/>
            <a:ext cx="807674" cy="430887"/>
          </a:xfrm>
          <a:prstGeom prst="rect">
            <a:avLst/>
          </a:prstGeom>
          <a:noFill/>
        </p:spPr>
        <p:txBody>
          <a:bodyPr wrap="square" rtlCol="0">
            <a:spAutoFit/>
          </a:bodyPr>
          <a:lstStyle/>
          <a:p>
            <a:r>
              <a:rPr lang="en-US" altLang="zh-TW" sz="1100" b="1" dirty="0">
                <a:solidFill>
                  <a:schemeClr val="bg1"/>
                </a:solidFill>
              </a:rPr>
              <a:t>Jan 21’</a:t>
            </a:r>
            <a:br>
              <a:rPr lang="en-US" altLang="zh-TW" sz="1100" dirty="0">
                <a:solidFill>
                  <a:schemeClr val="bg1"/>
                </a:solidFill>
              </a:rPr>
            </a:br>
            <a:r>
              <a:rPr lang="en-US" altLang="zh-TW" sz="1100" dirty="0">
                <a:solidFill>
                  <a:schemeClr val="bg1"/>
                </a:solidFill>
              </a:rPr>
              <a:t>release</a:t>
            </a:r>
            <a:endParaRPr lang="zh-TW" altLang="en-US" sz="1100" dirty="0">
              <a:solidFill>
                <a:schemeClr val="bg1"/>
              </a:solidFill>
            </a:endParaRPr>
          </a:p>
        </p:txBody>
      </p:sp>
      <p:cxnSp>
        <p:nvCxnSpPr>
          <p:cNvPr id="41" name="直線接點 40">
            <a:extLst>
              <a:ext uri="{FF2B5EF4-FFF2-40B4-BE49-F238E27FC236}">
                <a16:creationId xmlns:a16="http://schemas.microsoft.com/office/drawing/2014/main" id="{3EDCCAC8-A1CB-7775-B3F5-BAABFA09A1E0}"/>
              </a:ext>
            </a:extLst>
          </p:cNvPr>
          <p:cNvCxnSpPr/>
          <p:nvPr/>
        </p:nvCxnSpPr>
        <p:spPr>
          <a:xfrm flipV="1">
            <a:off x="5454714" y="4388799"/>
            <a:ext cx="0" cy="338873"/>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2" name="文字方塊 41">
            <a:extLst>
              <a:ext uri="{FF2B5EF4-FFF2-40B4-BE49-F238E27FC236}">
                <a16:creationId xmlns:a16="http://schemas.microsoft.com/office/drawing/2014/main" id="{C127A9AE-BC65-E9D3-D24D-F1E7C80AA2D3}"/>
              </a:ext>
            </a:extLst>
          </p:cNvPr>
          <p:cNvSpPr txBox="1"/>
          <p:nvPr/>
        </p:nvSpPr>
        <p:spPr>
          <a:xfrm>
            <a:off x="5476195" y="4282612"/>
            <a:ext cx="1240682" cy="430887"/>
          </a:xfrm>
          <a:prstGeom prst="rect">
            <a:avLst/>
          </a:prstGeom>
          <a:noFill/>
        </p:spPr>
        <p:txBody>
          <a:bodyPr wrap="square" rtlCol="0">
            <a:spAutoFit/>
          </a:bodyPr>
          <a:lstStyle/>
          <a:p>
            <a:r>
              <a:rPr lang="en-US" altLang="zh-TW" sz="1100" b="1" dirty="0">
                <a:solidFill>
                  <a:schemeClr val="bg1"/>
                </a:solidFill>
              </a:rPr>
              <a:t>Dec 21’</a:t>
            </a:r>
            <a:br>
              <a:rPr lang="en-US" altLang="zh-TW" sz="1100" dirty="0">
                <a:solidFill>
                  <a:schemeClr val="bg1"/>
                </a:solidFill>
              </a:rPr>
            </a:br>
            <a:r>
              <a:rPr lang="en-US" altLang="zh-TW" sz="1100" dirty="0">
                <a:solidFill>
                  <a:schemeClr val="bg1"/>
                </a:solidFill>
              </a:rPr>
              <a:t>Effective in EU</a:t>
            </a:r>
            <a:endParaRPr lang="zh-TW" altLang="en-US" sz="1100" dirty="0">
              <a:solidFill>
                <a:schemeClr val="bg1"/>
              </a:solidFill>
            </a:endParaRPr>
          </a:p>
        </p:txBody>
      </p:sp>
      <p:cxnSp>
        <p:nvCxnSpPr>
          <p:cNvPr id="43" name="直線接點 42">
            <a:extLst>
              <a:ext uri="{FF2B5EF4-FFF2-40B4-BE49-F238E27FC236}">
                <a16:creationId xmlns:a16="http://schemas.microsoft.com/office/drawing/2014/main" id="{2541337D-DA64-E977-AE63-A4D50AB21310}"/>
              </a:ext>
            </a:extLst>
          </p:cNvPr>
          <p:cNvCxnSpPr/>
          <p:nvPr/>
        </p:nvCxnSpPr>
        <p:spPr>
          <a:xfrm flipV="1">
            <a:off x="5012618" y="5558362"/>
            <a:ext cx="0" cy="338873"/>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4" name="文字方塊 43">
            <a:extLst>
              <a:ext uri="{FF2B5EF4-FFF2-40B4-BE49-F238E27FC236}">
                <a16:creationId xmlns:a16="http://schemas.microsoft.com/office/drawing/2014/main" id="{A58C6D89-EDCA-3085-65BB-89848B024854}"/>
              </a:ext>
            </a:extLst>
          </p:cNvPr>
          <p:cNvSpPr txBox="1"/>
          <p:nvPr/>
        </p:nvSpPr>
        <p:spPr>
          <a:xfrm>
            <a:off x="5042744" y="5452175"/>
            <a:ext cx="823939" cy="430887"/>
          </a:xfrm>
          <a:prstGeom prst="rect">
            <a:avLst/>
          </a:prstGeom>
          <a:noFill/>
        </p:spPr>
        <p:txBody>
          <a:bodyPr wrap="square" rtlCol="0">
            <a:spAutoFit/>
          </a:bodyPr>
          <a:lstStyle/>
          <a:p>
            <a:r>
              <a:rPr lang="en-US" altLang="zh-TW" sz="1100" b="1" dirty="0">
                <a:solidFill>
                  <a:schemeClr val="bg1"/>
                </a:solidFill>
              </a:rPr>
              <a:t>Q2/21’</a:t>
            </a:r>
            <a:br>
              <a:rPr lang="en-US" altLang="zh-TW" sz="1100" dirty="0">
                <a:solidFill>
                  <a:schemeClr val="bg1"/>
                </a:solidFill>
              </a:rPr>
            </a:br>
            <a:r>
              <a:rPr lang="en-US" altLang="zh-TW" sz="1100" dirty="0">
                <a:solidFill>
                  <a:schemeClr val="bg1"/>
                </a:solidFill>
              </a:rPr>
              <a:t>Draft 1.0</a:t>
            </a:r>
            <a:endParaRPr lang="zh-TW" altLang="en-US" sz="1100" dirty="0">
              <a:solidFill>
                <a:schemeClr val="bg1"/>
              </a:solidFill>
            </a:endParaRPr>
          </a:p>
        </p:txBody>
      </p:sp>
      <p:cxnSp>
        <p:nvCxnSpPr>
          <p:cNvPr id="45" name="直線接點 44">
            <a:extLst>
              <a:ext uri="{FF2B5EF4-FFF2-40B4-BE49-F238E27FC236}">
                <a16:creationId xmlns:a16="http://schemas.microsoft.com/office/drawing/2014/main" id="{EC067545-A63D-2B6C-6906-91ACC023B7FA}"/>
              </a:ext>
            </a:extLst>
          </p:cNvPr>
          <p:cNvCxnSpPr/>
          <p:nvPr/>
        </p:nvCxnSpPr>
        <p:spPr>
          <a:xfrm flipV="1">
            <a:off x="8069319" y="5558362"/>
            <a:ext cx="0" cy="338873"/>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6" name="文字方塊 45">
            <a:extLst>
              <a:ext uri="{FF2B5EF4-FFF2-40B4-BE49-F238E27FC236}">
                <a16:creationId xmlns:a16="http://schemas.microsoft.com/office/drawing/2014/main" id="{3066C139-BBD7-40A8-2C0F-3D9038B5A2FF}"/>
              </a:ext>
            </a:extLst>
          </p:cNvPr>
          <p:cNvSpPr txBox="1"/>
          <p:nvPr/>
        </p:nvSpPr>
        <p:spPr>
          <a:xfrm>
            <a:off x="8117980" y="5452175"/>
            <a:ext cx="1016961" cy="430887"/>
          </a:xfrm>
          <a:prstGeom prst="rect">
            <a:avLst/>
          </a:prstGeom>
          <a:noFill/>
        </p:spPr>
        <p:txBody>
          <a:bodyPr wrap="square" rtlCol="0">
            <a:spAutoFit/>
          </a:bodyPr>
          <a:lstStyle/>
          <a:p>
            <a:r>
              <a:rPr lang="en-US" altLang="zh-TW" sz="1100" b="1" dirty="0">
                <a:solidFill>
                  <a:schemeClr val="bg1"/>
                </a:solidFill>
              </a:rPr>
              <a:t>EST</a:t>
            </a:r>
            <a:r>
              <a:rPr lang="zh-TW" altLang="en-US" sz="1100" b="1" dirty="0">
                <a:solidFill>
                  <a:schemeClr val="bg1"/>
                </a:solidFill>
              </a:rPr>
              <a:t> </a:t>
            </a:r>
            <a:r>
              <a:rPr lang="en-US" altLang="zh-TW" sz="1100" b="1" dirty="0">
                <a:solidFill>
                  <a:schemeClr val="bg1"/>
                </a:solidFill>
              </a:rPr>
              <a:t>Q2/24’</a:t>
            </a:r>
            <a:br>
              <a:rPr lang="en-US" altLang="zh-TW" sz="1100" dirty="0">
                <a:solidFill>
                  <a:schemeClr val="bg1"/>
                </a:solidFill>
              </a:rPr>
            </a:br>
            <a:r>
              <a:rPr lang="en-US" altLang="zh-TW" sz="1100" dirty="0">
                <a:solidFill>
                  <a:schemeClr val="bg1"/>
                </a:solidFill>
              </a:rPr>
              <a:t>R1 release</a:t>
            </a:r>
            <a:endParaRPr lang="zh-TW" altLang="en-US" sz="1100" dirty="0">
              <a:solidFill>
                <a:schemeClr val="bg1"/>
              </a:solidFill>
            </a:endParaRPr>
          </a:p>
        </p:txBody>
      </p:sp>
      <p:cxnSp>
        <p:nvCxnSpPr>
          <p:cNvPr id="47" name="直線接點 46">
            <a:extLst>
              <a:ext uri="{FF2B5EF4-FFF2-40B4-BE49-F238E27FC236}">
                <a16:creationId xmlns:a16="http://schemas.microsoft.com/office/drawing/2014/main" id="{55F41279-1E19-4EE3-448D-322E50515131}"/>
              </a:ext>
            </a:extLst>
          </p:cNvPr>
          <p:cNvCxnSpPr/>
          <p:nvPr/>
        </p:nvCxnSpPr>
        <p:spPr>
          <a:xfrm flipV="1">
            <a:off x="9530096" y="5558362"/>
            <a:ext cx="0" cy="338873"/>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8" name="文字方塊 47">
            <a:extLst>
              <a:ext uri="{FF2B5EF4-FFF2-40B4-BE49-F238E27FC236}">
                <a16:creationId xmlns:a16="http://schemas.microsoft.com/office/drawing/2014/main" id="{49382848-C710-711E-DDD8-E284A777B902}"/>
              </a:ext>
            </a:extLst>
          </p:cNvPr>
          <p:cNvSpPr txBox="1"/>
          <p:nvPr/>
        </p:nvSpPr>
        <p:spPr>
          <a:xfrm>
            <a:off x="9560222" y="5452175"/>
            <a:ext cx="1141966" cy="430887"/>
          </a:xfrm>
          <a:prstGeom prst="rect">
            <a:avLst/>
          </a:prstGeom>
          <a:noFill/>
        </p:spPr>
        <p:txBody>
          <a:bodyPr wrap="square" rtlCol="0">
            <a:spAutoFit/>
          </a:bodyPr>
          <a:lstStyle/>
          <a:p>
            <a:r>
              <a:rPr lang="en-US" altLang="zh-TW" sz="1100" b="1" dirty="0">
                <a:solidFill>
                  <a:schemeClr val="bg1"/>
                </a:solidFill>
              </a:rPr>
              <a:t>EST</a:t>
            </a:r>
            <a:r>
              <a:rPr lang="zh-TW" altLang="en-US" sz="1100" b="1" dirty="0">
                <a:solidFill>
                  <a:schemeClr val="bg1"/>
                </a:solidFill>
              </a:rPr>
              <a:t> </a:t>
            </a:r>
            <a:r>
              <a:rPr lang="en-US" altLang="zh-TW" sz="1100" b="1" dirty="0">
                <a:solidFill>
                  <a:schemeClr val="bg1"/>
                </a:solidFill>
              </a:rPr>
              <a:t>Q1/25’</a:t>
            </a:r>
            <a:br>
              <a:rPr lang="en-US" altLang="zh-TW" sz="1100" dirty="0">
                <a:solidFill>
                  <a:schemeClr val="bg1"/>
                </a:solidFill>
              </a:rPr>
            </a:br>
            <a:r>
              <a:rPr lang="en-US" altLang="zh-TW" sz="1100" dirty="0">
                <a:solidFill>
                  <a:schemeClr val="bg1"/>
                </a:solidFill>
              </a:rPr>
              <a:t>R2 release</a:t>
            </a:r>
            <a:endParaRPr lang="zh-TW" altLang="en-US" sz="1100" dirty="0">
              <a:solidFill>
                <a:schemeClr val="bg1"/>
              </a:solidFill>
            </a:endParaRPr>
          </a:p>
        </p:txBody>
      </p:sp>
      <p:cxnSp>
        <p:nvCxnSpPr>
          <p:cNvPr id="49" name="直線接點 48">
            <a:extLst>
              <a:ext uri="{FF2B5EF4-FFF2-40B4-BE49-F238E27FC236}">
                <a16:creationId xmlns:a16="http://schemas.microsoft.com/office/drawing/2014/main" id="{649A54C3-F372-D4A6-32FE-742D061611D4}"/>
              </a:ext>
            </a:extLst>
          </p:cNvPr>
          <p:cNvCxnSpPr>
            <a:cxnSpLocks/>
          </p:cNvCxnSpPr>
          <p:nvPr/>
        </p:nvCxnSpPr>
        <p:spPr>
          <a:xfrm flipV="1">
            <a:off x="7179474" y="5558362"/>
            <a:ext cx="0" cy="826222"/>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50" name="文字方塊 49">
            <a:extLst>
              <a:ext uri="{FF2B5EF4-FFF2-40B4-BE49-F238E27FC236}">
                <a16:creationId xmlns:a16="http://schemas.microsoft.com/office/drawing/2014/main" id="{B4A1D323-E606-3EEF-5C97-41CDE0C4263D}"/>
              </a:ext>
            </a:extLst>
          </p:cNvPr>
          <p:cNvSpPr txBox="1"/>
          <p:nvPr/>
        </p:nvSpPr>
        <p:spPr>
          <a:xfrm>
            <a:off x="7228135" y="5452175"/>
            <a:ext cx="1016961" cy="430887"/>
          </a:xfrm>
          <a:prstGeom prst="rect">
            <a:avLst/>
          </a:prstGeom>
          <a:noFill/>
        </p:spPr>
        <p:txBody>
          <a:bodyPr wrap="square" rtlCol="0">
            <a:spAutoFit/>
          </a:bodyPr>
          <a:lstStyle/>
          <a:p>
            <a:r>
              <a:rPr lang="en-US" altLang="zh-TW" sz="1100" b="1" dirty="0" err="1">
                <a:solidFill>
                  <a:schemeClr val="bg1"/>
                </a:solidFill>
              </a:rPr>
              <a:t>Zyxel</a:t>
            </a:r>
            <a:r>
              <a:rPr lang="en-US" altLang="zh-TW" sz="1100" b="1" dirty="0">
                <a:solidFill>
                  <a:schemeClr val="bg1"/>
                </a:solidFill>
              </a:rPr>
              <a:t> AP</a:t>
            </a:r>
            <a:br>
              <a:rPr lang="en-US" altLang="zh-TW" sz="1100" dirty="0">
                <a:solidFill>
                  <a:schemeClr val="bg1"/>
                </a:solidFill>
              </a:rPr>
            </a:br>
            <a:r>
              <a:rPr lang="en-US" altLang="zh-TW" sz="1100" dirty="0">
                <a:solidFill>
                  <a:schemeClr val="bg1"/>
                </a:solidFill>
              </a:rPr>
              <a:t>release</a:t>
            </a:r>
            <a:endParaRPr lang="zh-TW" altLang="en-US" sz="1100" dirty="0">
              <a:solidFill>
                <a:schemeClr val="bg1"/>
              </a:solidFill>
            </a:endParaRPr>
          </a:p>
        </p:txBody>
      </p:sp>
      <p:sp>
        <p:nvSpPr>
          <p:cNvPr id="55" name="弧形 54">
            <a:extLst>
              <a:ext uri="{FF2B5EF4-FFF2-40B4-BE49-F238E27FC236}">
                <a16:creationId xmlns:a16="http://schemas.microsoft.com/office/drawing/2014/main" id="{F8F8C412-4D86-0C20-2D13-F9A11BB6C61F}"/>
              </a:ext>
            </a:extLst>
          </p:cNvPr>
          <p:cNvSpPr/>
          <p:nvPr/>
        </p:nvSpPr>
        <p:spPr>
          <a:xfrm>
            <a:off x="6158336" y="3817262"/>
            <a:ext cx="4861497" cy="2669948"/>
          </a:xfrm>
          <a:prstGeom prst="arc">
            <a:avLst>
              <a:gd name="adj1" fmla="val 16200000"/>
              <a:gd name="adj2" fmla="val 21288055"/>
            </a:avLst>
          </a:prstGeom>
          <a:noFill/>
          <a:ln w="12700">
            <a:solidFill>
              <a:srgbClr val="07F9F3"/>
            </a:solidFill>
            <a:prstDash val="dash"/>
            <a:headEnd type="none"/>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Tree>
    <p:extLst>
      <p:ext uri="{BB962C8B-B14F-4D97-AF65-F5344CB8AC3E}">
        <p14:creationId xmlns:p14="http://schemas.microsoft.com/office/powerpoint/2010/main" val="2145852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文字方塊 1"/>
          <p:cNvSpPr txBox="1"/>
          <p:nvPr/>
        </p:nvSpPr>
        <p:spPr>
          <a:xfrm>
            <a:off x="2497537" y="4289631"/>
            <a:ext cx="2910980" cy="923330"/>
          </a:xfrm>
          <a:prstGeom prst="rect">
            <a:avLst/>
          </a:prstGeom>
          <a:noFill/>
        </p:spPr>
        <p:txBody>
          <a:bodyPr wrap="square" rtlCol="0">
            <a:spAutoFit/>
          </a:bodyPr>
          <a:lstStyle/>
          <a:p>
            <a:pPr algn="ctr"/>
            <a:r>
              <a:rPr lang="zh-TW" altLang="en-US">
                <a:solidFill>
                  <a:schemeClr val="bg1"/>
                </a:solidFill>
              </a:rPr>
              <a:t>主機具備 </a:t>
            </a:r>
            <a:r>
              <a:rPr lang="en-US" altLang="zh-TW" b="1">
                <a:solidFill>
                  <a:schemeClr val="bg1"/>
                </a:solidFill>
              </a:rPr>
              <a:t>Thunderbolt 3</a:t>
            </a:r>
          </a:p>
          <a:p>
            <a:pPr marL="285750" indent="-285750">
              <a:buFont typeface="Arial" panose="020B0604020202020204" pitchFamily="34" charset="0"/>
              <a:buChar char="•"/>
            </a:pPr>
            <a:r>
              <a:rPr lang="en-US" altLang="zh-TW">
                <a:solidFill>
                  <a:schemeClr val="bg1"/>
                </a:solidFill>
              </a:rPr>
              <a:t>10G/1G</a:t>
            </a:r>
            <a:r>
              <a:rPr lang="zh-TW" altLang="en-US">
                <a:solidFill>
                  <a:schemeClr val="bg1"/>
                </a:solidFill>
              </a:rPr>
              <a:t> 兩速網速</a:t>
            </a:r>
            <a:endParaRPr lang="en-US" altLang="zh-TW">
              <a:solidFill>
                <a:schemeClr val="bg1"/>
              </a:solidFill>
            </a:endParaRPr>
          </a:p>
          <a:p>
            <a:pPr marL="285750" indent="-285750">
              <a:buFont typeface="Arial" panose="020B0604020202020204" pitchFamily="34" charset="0"/>
              <a:buChar char="•"/>
            </a:pPr>
            <a:r>
              <a:rPr lang="en-US" altLang="zh-TW">
                <a:solidFill>
                  <a:schemeClr val="bg1"/>
                </a:solidFill>
              </a:rPr>
              <a:t>SFP+</a:t>
            </a:r>
            <a:r>
              <a:rPr lang="zh-TW" altLang="en-US">
                <a:solidFill>
                  <a:schemeClr val="bg1"/>
                </a:solidFill>
              </a:rPr>
              <a:t> 連接埠</a:t>
            </a:r>
          </a:p>
        </p:txBody>
      </p:sp>
      <p:sp>
        <p:nvSpPr>
          <p:cNvPr id="9" name="文字方塊 8"/>
          <p:cNvSpPr txBox="1"/>
          <p:nvPr/>
        </p:nvSpPr>
        <p:spPr>
          <a:xfrm>
            <a:off x="6157957" y="4521244"/>
            <a:ext cx="3953197" cy="923330"/>
          </a:xfrm>
          <a:prstGeom prst="rect">
            <a:avLst/>
          </a:prstGeom>
          <a:noFill/>
        </p:spPr>
        <p:txBody>
          <a:bodyPr wrap="square" rtlCol="0">
            <a:spAutoFit/>
          </a:bodyPr>
          <a:lstStyle/>
          <a:p>
            <a:pPr algn="ctr"/>
            <a:r>
              <a:rPr lang="zh-TW" altLang="en-US">
                <a:solidFill>
                  <a:schemeClr val="bg1"/>
                </a:solidFill>
              </a:rPr>
              <a:t>主機具備 </a:t>
            </a:r>
            <a:r>
              <a:rPr lang="en-US" altLang="zh-TW" b="1">
                <a:solidFill>
                  <a:schemeClr val="bg1"/>
                </a:solidFill>
              </a:rPr>
              <a:t>Thunderbolt 3</a:t>
            </a:r>
          </a:p>
          <a:p>
            <a:pPr marL="285750" indent="-285750">
              <a:buFont typeface="Arial" panose="020B0604020202020204" pitchFamily="34" charset="0"/>
              <a:buChar char="•"/>
            </a:pPr>
            <a:r>
              <a:rPr lang="en-US" altLang="zh-TW">
                <a:solidFill>
                  <a:schemeClr val="bg1"/>
                </a:solidFill>
              </a:rPr>
              <a:t>10G/5G/2.5G/1G/100M</a:t>
            </a:r>
            <a:r>
              <a:rPr lang="zh-TW" altLang="en-US">
                <a:solidFill>
                  <a:schemeClr val="bg1"/>
                </a:solidFill>
              </a:rPr>
              <a:t> 五速網速</a:t>
            </a:r>
            <a:endParaRPr lang="en-US" altLang="zh-TW">
              <a:solidFill>
                <a:schemeClr val="bg1"/>
              </a:solidFill>
            </a:endParaRPr>
          </a:p>
          <a:p>
            <a:pPr marL="285750" indent="-285750">
              <a:buFont typeface="Arial" panose="020B0604020202020204" pitchFamily="34" charset="0"/>
              <a:buChar char="•"/>
            </a:pPr>
            <a:r>
              <a:rPr lang="en-US" altLang="zh-TW">
                <a:solidFill>
                  <a:schemeClr val="bg1"/>
                </a:solidFill>
              </a:rPr>
              <a:t>RJ-45 NBASE-T </a:t>
            </a:r>
            <a:r>
              <a:rPr lang="zh-TW" altLang="en-US">
                <a:solidFill>
                  <a:schemeClr val="bg1"/>
                </a:solidFill>
              </a:rPr>
              <a:t>連接埠</a:t>
            </a:r>
          </a:p>
        </p:txBody>
      </p:sp>
      <p:sp>
        <p:nvSpPr>
          <p:cNvPr id="10" name="文字方塊 9"/>
          <p:cNvSpPr txBox="1"/>
          <p:nvPr/>
        </p:nvSpPr>
        <p:spPr>
          <a:xfrm>
            <a:off x="1887072" y="6418048"/>
            <a:ext cx="8224081" cy="276999"/>
          </a:xfrm>
          <a:prstGeom prst="rect">
            <a:avLst/>
          </a:prstGeom>
          <a:noFill/>
        </p:spPr>
        <p:txBody>
          <a:bodyPr wrap="square" rtlCol="0">
            <a:spAutoFit/>
          </a:bodyPr>
          <a:lstStyle/>
          <a:p>
            <a:pPr algn="ctr"/>
            <a:r>
              <a:rPr lang="zh-TW" altLang="en-US" sz="1200">
                <a:solidFill>
                  <a:schemeClr val="bg1"/>
                </a:solidFill>
              </a:rPr>
              <a:t>註：</a:t>
            </a:r>
            <a:r>
              <a:rPr lang="en-US" altLang="zh-TW" sz="1200">
                <a:solidFill>
                  <a:schemeClr val="bg1"/>
                </a:solidFill>
              </a:rPr>
              <a:t>QNA</a:t>
            </a:r>
            <a:r>
              <a:rPr lang="zh-TW" altLang="en-US" sz="1200">
                <a:solidFill>
                  <a:schemeClr val="bg1"/>
                </a:solidFill>
              </a:rPr>
              <a:t> 系列網路轉換器亦支援 </a:t>
            </a:r>
            <a:r>
              <a:rPr lang="en-US" altLang="zh-TW" sz="1200">
                <a:solidFill>
                  <a:schemeClr val="bg1"/>
                </a:solidFill>
              </a:rPr>
              <a:t>Thunderbolt 4</a:t>
            </a:r>
            <a:r>
              <a:rPr lang="zh-TW" altLang="en-US" sz="1200">
                <a:solidFill>
                  <a:schemeClr val="bg1"/>
                </a:solidFill>
              </a:rPr>
              <a:t>。</a:t>
            </a:r>
            <a:endParaRPr lang="en-US" altLang="zh-TW" sz="1200">
              <a:solidFill>
                <a:schemeClr val="bg1"/>
              </a:solidFill>
            </a:endParaRPr>
          </a:p>
        </p:txBody>
      </p:sp>
      <p:pic>
        <p:nvPicPr>
          <p:cNvPr id="11" name="圖形 4">
            <a:extLst>
              <a:ext uri="{FF2B5EF4-FFF2-40B4-BE49-F238E27FC236}">
                <a16:creationId xmlns:a16="http://schemas.microsoft.com/office/drawing/2014/main" id="{6CD321F6-27A3-D31F-B985-5453F025EC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46796" y="1687497"/>
            <a:ext cx="2904632" cy="673322"/>
          </a:xfrm>
          <a:prstGeom prst="rect">
            <a:avLst/>
          </a:prstGeom>
        </p:spPr>
      </p:pic>
      <p:sp>
        <p:nvSpPr>
          <p:cNvPr id="3" name="標題 2">
            <a:extLst>
              <a:ext uri="{FF2B5EF4-FFF2-40B4-BE49-F238E27FC236}">
                <a16:creationId xmlns:a16="http://schemas.microsoft.com/office/drawing/2014/main" id="{B437E422-0501-0F9A-2795-0D9509776AE2}"/>
              </a:ext>
            </a:extLst>
          </p:cNvPr>
          <p:cNvSpPr>
            <a:spLocks noGrp="1"/>
          </p:cNvSpPr>
          <p:nvPr>
            <p:ph type="title"/>
          </p:nvPr>
        </p:nvSpPr>
        <p:spPr/>
        <p:txBody>
          <a:bodyPr/>
          <a:lstStyle/>
          <a:p>
            <a:r>
              <a:rPr lang="en-US" altLang="zh-TW"/>
              <a:t>QNAP QNA</a:t>
            </a:r>
            <a:r>
              <a:rPr lang="zh-TW" altLang="en-US"/>
              <a:t>系列 </a:t>
            </a:r>
            <a:r>
              <a:rPr lang="en-US" altLang="zh-TW"/>
              <a:t>10GbE </a:t>
            </a:r>
            <a:r>
              <a:rPr lang="zh-TW" altLang="en-US"/>
              <a:t>網路轉換器</a:t>
            </a:r>
          </a:p>
        </p:txBody>
      </p:sp>
      <p:sp>
        <p:nvSpPr>
          <p:cNvPr id="4" name="矩形 3">
            <a:extLst>
              <a:ext uri="{FF2B5EF4-FFF2-40B4-BE49-F238E27FC236}">
                <a16:creationId xmlns:a16="http://schemas.microsoft.com/office/drawing/2014/main" id="{57A0BF17-46E8-FD67-991A-2EBC2B56B614}"/>
              </a:ext>
            </a:extLst>
          </p:cNvPr>
          <p:cNvSpPr/>
          <p:nvPr/>
        </p:nvSpPr>
        <p:spPr>
          <a:xfrm>
            <a:off x="1887072" y="5636122"/>
            <a:ext cx="3787563" cy="550313"/>
          </a:xfrm>
          <a:prstGeom prst="rect">
            <a:avLst/>
          </a:prstGeom>
          <a:gradFill flip="none" rotWithShape="1">
            <a:gsLst>
              <a:gs pos="100000">
                <a:srgbClr val="07F9F3"/>
              </a:gs>
              <a:gs pos="0">
                <a:srgbClr val="00B0F0"/>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圓角化同側角落 5">
            <a:extLst>
              <a:ext uri="{FF2B5EF4-FFF2-40B4-BE49-F238E27FC236}">
                <a16:creationId xmlns:a16="http://schemas.microsoft.com/office/drawing/2014/main" id="{95E7CB3A-BA1F-C6CC-4EEA-4842F22A5C42}"/>
              </a:ext>
            </a:extLst>
          </p:cNvPr>
          <p:cNvSpPr/>
          <p:nvPr/>
        </p:nvSpPr>
        <p:spPr>
          <a:xfrm>
            <a:off x="1887073" y="2853635"/>
            <a:ext cx="3787563" cy="3332800"/>
          </a:xfrm>
          <a:prstGeom prst="round2SameRect">
            <a:avLst>
              <a:gd name="adj1" fmla="val 5250"/>
              <a:gd name="adj2" fmla="val 0"/>
            </a:avLst>
          </a:prstGeom>
          <a:noFill/>
          <a:ln w="28575">
            <a:gradFill flip="none" rotWithShape="1">
              <a:gsLst>
                <a:gs pos="0">
                  <a:srgbClr val="06FAF3"/>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7" name="文字方塊 6">
            <a:extLst>
              <a:ext uri="{FF2B5EF4-FFF2-40B4-BE49-F238E27FC236}">
                <a16:creationId xmlns:a16="http://schemas.microsoft.com/office/drawing/2014/main" id="{F1241ACE-B087-127D-BD64-1EB298592670}"/>
              </a:ext>
            </a:extLst>
          </p:cNvPr>
          <p:cNvSpPr txBox="1"/>
          <p:nvPr/>
        </p:nvSpPr>
        <p:spPr>
          <a:xfrm>
            <a:off x="2139885" y="5711223"/>
            <a:ext cx="3321256" cy="400110"/>
          </a:xfrm>
          <a:prstGeom prst="rect">
            <a:avLst/>
          </a:prstGeom>
          <a:noFill/>
        </p:spPr>
        <p:txBody>
          <a:bodyPr wrap="square">
            <a:spAutoFit/>
          </a:bodyPr>
          <a:lstStyle/>
          <a:p>
            <a:pPr algn="ctr"/>
            <a:r>
              <a:rPr lang="en-US" altLang="zh-TW" sz="2000" b="1"/>
              <a:t>QNA-T310G1S</a:t>
            </a:r>
          </a:p>
        </p:txBody>
      </p:sp>
      <p:sp>
        <p:nvSpPr>
          <p:cNvPr id="8" name="矩形 7">
            <a:extLst>
              <a:ext uri="{FF2B5EF4-FFF2-40B4-BE49-F238E27FC236}">
                <a16:creationId xmlns:a16="http://schemas.microsoft.com/office/drawing/2014/main" id="{E859A564-CF72-A9CE-C074-1D5BBAE79FF7}"/>
              </a:ext>
            </a:extLst>
          </p:cNvPr>
          <p:cNvSpPr/>
          <p:nvPr/>
        </p:nvSpPr>
        <p:spPr>
          <a:xfrm>
            <a:off x="6031180" y="5618389"/>
            <a:ext cx="4079973" cy="568046"/>
          </a:xfrm>
          <a:prstGeom prst="rect">
            <a:avLst/>
          </a:prstGeom>
          <a:gradFill flip="none" rotWithShape="1">
            <a:gsLst>
              <a:gs pos="100000">
                <a:srgbClr val="07F9F3"/>
              </a:gs>
              <a:gs pos="0">
                <a:srgbClr val="00B0F0"/>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圓角化同側角落 13">
            <a:extLst>
              <a:ext uri="{FF2B5EF4-FFF2-40B4-BE49-F238E27FC236}">
                <a16:creationId xmlns:a16="http://schemas.microsoft.com/office/drawing/2014/main" id="{38C7AE1A-F677-7920-4CB8-7B2EE7C3F520}"/>
              </a:ext>
            </a:extLst>
          </p:cNvPr>
          <p:cNvSpPr/>
          <p:nvPr/>
        </p:nvSpPr>
        <p:spPr>
          <a:xfrm>
            <a:off x="6031181" y="2853635"/>
            <a:ext cx="4079973" cy="3332800"/>
          </a:xfrm>
          <a:prstGeom prst="round2SameRect">
            <a:avLst>
              <a:gd name="adj1" fmla="val 5250"/>
              <a:gd name="adj2" fmla="val 0"/>
            </a:avLst>
          </a:prstGeom>
          <a:noFill/>
          <a:ln w="28575">
            <a:gradFill flip="none" rotWithShape="1">
              <a:gsLst>
                <a:gs pos="0">
                  <a:srgbClr val="06FAF3"/>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5" name="文字方塊 14">
            <a:extLst>
              <a:ext uri="{FF2B5EF4-FFF2-40B4-BE49-F238E27FC236}">
                <a16:creationId xmlns:a16="http://schemas.microsoft.com/office/drawing/2014/main" id="{10A78B04-A21E-16AE-3104-1045BE065126}"/>
              </a:ext>
            </a:extLst>
          </p:cNvPr>
          <p:cNvSpPr txBox="1"/>
          <p:nvPr/>
        </p:nvSpPr>
        <p:spPr>
          <a:xfrm>
            <a:off x="6283993" y="5711223"/>
            <a:ext cx="3577666" cy="400110"/>
          </a:xfrm>
          <a:prstGeom prst="rect">
            <a:avLst/>
          </a:prstGeom>
          <a:noFill/>
        </p:spPr>
        <p:txBody>
          <a:bodyPr wrap="square">
            <a:spAutoFit/>
          </a:bodyPr>
          <a:lstStyle/>
          <a:p>
            <a:pPr algn="ctr"/>
            <a:r>
              <a:rPr lang="en-US" altLang="zh-TW" sz="2000" b="1"/>
              <a:t>QNA-T310G1T</a:t>
            </a:r>
          </a:p>
        </p:txBody>
      </p:sp>
      <p:pic>
        <p:nvPicPr>
          <p:cNvPr id="1026" name="Picture 2" descr="QNA-T310G1S | Hardware Specs | QNAP (A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7339" y="2360562"/>
            <a:ext cx="2966348" cy="18539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NA-T310G1T | Especificações de hardware | QNA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42986" y="2435664"/>
            <a:ext cx="2966348" cy="1853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54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F98DE21-2E36-5B75-4DF2-DDE8E03BE13C}"/>
              </a:ext>
            </a:extLst>
          </p:cNvPr>
          <p:cNvSpPr/>
          <p:nvPr/>
        </p:nvSpPr>
        <p:spPr>
          <a:xfrm>
            <a:off x="2307461" y="5911279"/>
            <a:ext cx="3558296" cy="550313"/>
          </a:xfrm>
          <a:prstGeom prst="rect">
            <a:avLst/>
          </a:prstGeom>
          <a:gradFill flip="none" rotWithShape="1">
            <a:gsLst>
              <a:gs pos="100000">
                <a:srgbClr val="07F9F3"/>
              </a:gs>
              <a:gs pos="0">
                <a:srgbClr val="00B0F0"/>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4" name="矩形: 圓角化同側角落 3">
            <a:extLst>
              <a:ext uri="{FF2B5EF4-FFF2-40B4-BE49-F238E27FC236}">
                <a16:creationId xmlns:a16="http://schemas.microsoft.com/office/drawing/2014/main" id="{A2831B1B-14D6-2732-BC68-48C3D269D429}"/>
              </a:ext>
            </a:extLst>
          </p:cNvPr>
          <p:cNvSpPr/>
          <p:nvPr/>
        </p:nvSpPr>
        <p:spPr>
          <a:xfrm>
            <a:off x="2307462" y="1887416"/>
            <a:ext cx="3558296" cy="4574176"/>
          </a:xfrm>
          <a:prstGeom prst="round2SameRect">
            <a:avLst>
              <a:gd name="adj1" fmla="val 5250"/>
              <a:gd name="adj2" fmla="val 0"/>
            </a:avLst>
          </a:prstGeom>
          <a:noFill/>
          <a:ln w="28575">
            <a:gradFill flip="none" rotWithShape="1">
              <a:gsLst>
                <a:gs pos="0">
                  <a:srgbClr val="06FAF3"/>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6" name="文字方塊 5">
            <a:extLst>
              <a:ext uri="{FF2B5EF4-FFF2-40B4-BE49-F238E27FC236}">
                <a16:creationId xmlns:a16="http://schemas.microsoft.com/office/drawing/2014/main" id="{3E27636F-5767-ACF6-9803-073D6A12B3F4}"/>
              </a:ext>
            </a:extLst>
          </p:cNvPr>
          <p:cNvSpPr txBox="1"/>
          <p:nvPr/>
        </p:nvSpPr>
        <p:spPr>
          <a:xfrm>
            <a:off x="2473993" y="5986380"/>
            <a:ext cx="3321256" cy="400110"/>
          </a:xfrm>
          <a:prstGeom prst="rect">
            <a:avLst/>
          </a:prstGeom>
          <a:noFill/>
        </p:spPr>
        <p:txBody>
          <a:bodyPr wrap="square">
            <a:spAutoFit/>
          </a:bodyPr>
          <a:lstStyle/>
          <a:p>
            <a:pPr algn="ctr"/>
            <a:r>
              <a:rPr lang="en-US" altLang="zh-TW" sz="2000" b="1"/>
              <a:t>10GbE SFP+ DAC</a:t>
            </a:r>
          </a:p>
        </p:txBody>
      </p:sp>
      <p:sp>
        <p:nvSpPr>
          <p:cNvPr id="7" name="矩形 6">
            <a:extLst>
              <a:ext uri="{FF2B5EF4-FFF2-40B4-BE49-F238E27FC236}">
                <a16:creationId xmlns:a16="http://schemas.microsoft.com/office/drawing/2014/main" id="{93F16B71-98F7-78F2-ABB8-0EA9EC8510D0}"/>
              </a:ext>
            </a:extLst>
          </p:cNvPr>
          <p:cNvSpPr/>
          <p:nvPr/>
        </p:nvSpPr>
        <p:spPr>
          <a:xfrm>
            <a:off x="6365289" y="5893546"/>
            <a:ext cx="3558296" cy="568046"/>
          </a:xfrm>
          <a:prstGeom prst="rect">
            <a:avLst/>
          </a:prstGeom>
          <a:gradFill flip="none" rotWithShape="1">
            <a:gsLst>
              <a:gs pos="100000">
                <a:srgbClr val="07F9F3"/>
              </a:gs>
              <a:gs pos="0">
                <a:srgbClr val="00B0F0"/>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8" name="矩形: 圓角化同側角落 7">
            <a:extLst>
              <a:ext uri="{FF2B5EF4-FFF2-40B4-BE49-F238E27FC236}">
                <a16:creationId xmlns:a16="http://schemas.microsoft.com/office/drawing/2014/main" id="{2F5BBFD2-35D4-BE22-885E-B6171ABE0F14}"/>
              </a:ext>
            </a:extLst>
          </p:cNvPr>
          <p:cNvSpPr/>
          <p:nvPr/>
        </p:nvSpPr>
        <p:spPr>
          <a:xfrm>
            <a:off x="6365290" y="1887416"/>
            <a:ext cx="3558296" cy="4574176"/>
          </a:xfrm>
          <a:prstGeom prst="round2SameRect">
            <a:avLst>
              <a:gd name="adj1" fmla="val 5250"/>
              <a:gd name="adj2" fmla="val 0"/>
            </a:avLst>
          </a:prstGeom>
          <a:noFill/>
          <a:ln w="28575">
            <a:gradFill flip="none" rotWithShape="1">
              <a:gsLst>
                <a:gs pos="0">
                  <a:srgbClr val="06FAF3"/>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9" name="文字方塊 8">
            <a:extLst>
              <a:ext uri="{FF2B5EF4-FFF2-40B4-BE49-F238E27FC236}">
                <a16:creationId xmlns:a16="http://schemas.microsoft.com/office/drawing/2014/main" id="{AED3C122-E606-ACEF-6BFF-EE21F1442B22}"/>
              </a:ext>
            </a:extLst>
          </p:cNvPr>
          <p:cNvSpPr txBox="1"/>
          <p:nvPr/>
        </p:nvSpPr>
        <p:spPr>
          <a:xfrm>
            <a:off x="6619909" y="5986380"/>
            <a:ext cx="2973623" cy="400110"/>
          </a:xfrm>
          <a:prstGeom prst="rect">
            <a:avLst/>
          </a:prstGeom>
          <a:noFill/>
        </p:spPr>
        <p:txBody>
          <a:bodyPr wrap="square">
            <a:spAutoFit/>
          </a:bodyPr>
          <a:lstStyle/>
          <a:p>
            <a:pPr algn="ctr"/>
            <a:r>
              <a:rPr lang="en-US" altLang="zh-TW" sz="2000" b="1"/>
              <a:t>10GbE SR Transceiver</a:t>
            </a:r>
          </a:p>
        </p:txBody>
      </p:sp>
      <p:sp>
        <p:nvSpPr>
          <p:cNvPr id="15" name="內容版面配置區 2"/>
          <p:cNvSpPr txBox="1">
            <a:spLocks/>
          </p:cNvSpPr>
          <p:nvPr/>
        </p:nvSpPr>
        <p:spPr>
          <a:xfrm>
            <a:off x="2301601" y="4805457"/>
            <a:ext cx="3626720" cy="11747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TW" sz="1600">
                <a:solidFill>
                  <a:schemeClr val="bg1"/>
                </a:solidFill>
              </a:rPr>
              <a:t>CAB-DAC15M-SFPP (1.5m)</a:t>
            </a:r>
            <a:endParaRPr lang="en-US" altLang="zh-TW" sz="1600">
              <a:solidFill>
                <a:schemeClr val="bg1"/>
              </a:solidFill>
              <a:cs typeface="Arial"/>
            </a:endParaRPr>
          </a:p>
          <a:p>
            <a:pPr algn="ctr"/>
            <a:r>
              <a:rPr lang="en-US" altLang="zh-TW" sz="1600">
                <a:solidFill>
                  <a:schemeClr val="bg1"/>
                </a:solidFill>
              </a:rPr>
              <a:t>CAB-DAC30M-SFPP (3m)</a:t>
            </a:r>
            <a:endParaRPr lang="en-US" altLang="zh-TW" sz="1600">
              <a:solidFill>
                <a:schemeClr val="bg1"/>
              </a:solidFill>
              <a:cs typeface="Arial"/>
            </a:endParaRPr>
          </a:p>
          <a:p>
            <a:pPr algn="ctr"/>
            <a:r>
              <a:rPr lang="en-US" altLang="zh-TW" sz="1600">
                <a:solidFill>
                  <a:schemeClr val="bg1"/>
                </a:solidFill>
                <a:cs typeface="Arial"/>
              </a:rPr>
              <a:t>CAB-DAC50M-SFPP (5m)</a:t>
            </a:r>
          </a:p>
        </p:txBody>
      </p:sp>
      <p:sp>
        <p:nvSpPr>
          <p:cNvPr id="11" name="內容版面配置區 2"/>
          <p:cNvSpPr txBox="1">
            <a:spLocks/>
          </p:cNvSpPr>
          <p:nvPr/>
        </p:nvSpPr>
        <p:spPr>
          <a:xfrm>
            <a:off x="6685210" y="5101258"/>
            <a:ext cx="2843020" cy="37817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Bef>
                <a:spcPts val="1000"/>
              </a:spcBef>
              <a:buNone/>
            </a:pPr>
            <a:r>
              <a:rPr lang="en-US" sz="2000">
                <a:solidFill>
                  <a:schemeClr val="bg1"/>
                </a:solidFill>
                <a:cs typeface="Arial"/>
              </a:rPr>
              <a:t>TRX-10GITSFPP-SR</a:t>
            </a:r>
          </a:p>
        </p:txBody>
      </p:sp>
      <p:sp>
        <p:nvSpPr>
          <p:cNvPr id="2" name="標題 1">
            <a:extLst>
              <a:ext uri="{FF2B5EF4-FFF2-40B4-BE49-F238E27FC236}">
                <a16:creationId xmlns:a16="http://schemas.microsoft.com/office/drawing/2014/main" id="{626E77DC-0CA2-B7C5-A734-932B88DA1105}"/>
              </a:ext>
            </a:extLst>
          </p:cNvPr>
          <p:cNvSpPr>
            <a:spLocks noGrp="1"/>
          </p:cNvSpPr>
          <p:nvPr>
            <p:ph type="title"/>
          </p:nvPr>
        </p:nvSpPr>
        <p:spPr/>
        <p:txBody>
          <a:bodyPr/>
          <a:lstStyle/>
          <a:p>
            <a:r>
              <a:rPr lang="en-US" altLang="zh-TW"/>
              <a:t>QNAP </a:t>
            </a:r>
            <a:r>
              <a:rPr lang="zh-TW" altLang="en-US"/>
              <a:t>提供完整的 </a:t>
            </a:r>
            <a:r>
              <a:rPr lang="en-US" altLang="zh-TW"/>
              <a:t>10GbE </a:t>
            </a:r>
            <a:r>
              <a:rPr lang="zh-TW" altLang="en-US"/>
              <a:t>配件</a:t>
            </a:r>
          </a:p>
        </p:txBody>
      </p:sp>
      <p:pic>
        <p:nvPicPr>
          <p:cNvPr id="13" name="圖片 12">
            <a:extLst>
              <a:ext uri="{FF2B5EF4-FFF2-40B4-BE49-F238E27FC236}">
                <a16:creationId xmlns:a16="http://schemas.microsoft.com/office/drawing/2014/main" id="{56D347A0-1AAE-6EBC-8A58-D33A60E7A8E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707865" y="2014375"/>
            <a:ext cx="2853512" cy="2868045"/>
          </a:xfrm>
          <a:prstGeom prst="rect">
            <a:avLst/>
          </a:prstGeom>
        </p:spPr>
      </p:pic>
      <p:pic>
        <p:nvPicPr>
          <p:cNvPr id="18" name="圖片 17">
            <a:extLst>
              <a:ext uri="{FF2B5EF4-FFF2-40B4-BE49-F238E27FC236}">
                <a16:creationId xmlns:a16="http://schemas.microsoft.com/office/drawing/2014/main" id="{A2F512DE-4508-CF08-7067-316F5ADE490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21314555">
            <a:off x="6871834" y="2704257"/>
            <a:ext cx="2728107" cy="1781233"/>
          </a:xfrm>
          <a:prstGeom prst="rect">
            <a:avLst/>
          </a:prstGeom>
        </p:spPr>
      </p:pic>
    </p:spTree>
    <p:extLst>
      <p:ext uri="{BB962C8B-B14F-4D97-AF65-F5344CB8AC3E}">
        <p14:creationId xmlns:p14="http://schemas.microsoft.com/office/powerpoint/2010/main" val="460505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449639" y="3242811"/>
            <a:ext cx="5594902" cy="872355"/>
          </a:xfrm>
          <a:prstGeom prst="rect">
            <a:avLst/>
          </a:prstGeom>
          <a:noFill/>
        </p:spPr>
        <p:txBody>
          <a:bodyPr wrap="square" rtlCol="0">
            <a:spAutoFit/>
          </a:bodyPr>
          <a:lstStyle/>
          <a:p>
            <a:pPr>
              <a:lnSpc>
                <a:spcPct val="150000"/>
              </a:lnSpc>
            </a:pPr>
            <a:r>
              <a:rPr lang="zh-TW" altLang="en-US" dirty="0">
                <a:solidFill>
                  <a:schemeClr val="bg1"/>
                </a:solidFill>
              </a:rPr>
              <a:t>半機架寬 </a:t>
            </a:r>
            <a:r>
              <a:rPr lang="en-US" altLang="zh-TW" dirty="0">
                <a:solidFill>
                  <a:schemeClr val="bg1"/>
                </a:solidFill>
              </a:rPr>
              <a:t>16 </a:t>
            </a:r>
            <a:r>
              <a:rPr lang="zh-TW" altLang="en-US" dirty="0">
                <a:solidFill>
                  <a:schemeClr val="bg1"/>
                </a:solidFill>
              </a:rPr>
              <a:t>埠全 </a:t>
            </a:r>
            <a:r>
              <a:rPr lang="en-US" altLang="zh-TW" dirty="0">
                <a:solidFill>
                  <a:schemeClr val="bg1"/>
                </a:solidFill>
              </a:rPr>
              <a:t>10GbE </a:t>
            </a:r>
            <a:r>
              <a:rPr lang="zh-TW" altLang="en-US" dirty="0">
                <a:solidFill>
                  <a:schemeClr val="bg1"/>
                </a:solidFill>
              </a:rPr>
              <a:t>非網管型交換器</a:t>
            </a:r>
            <a:endParaRPr lang="en-US" altLang="zh-TW" dirty="0">
              <a:solidFill>
                <a:schemeClr val="bg1"/>
              </a:solidFill>
            </a:endParaRPr>
          </a:p>
          <a:p>
            <a:pPr>
              <a:lnSpc>
                <a:spcPct val="150000"/>
              </a:lnSpc>
            </a:pPr>
            <a:r>
              <a:rPr lang="zh-TW" altLang="en-US" dirty="0">
                <a:solidFill>
                  <a:schemeClr val="bg1"/>
                </a:solidFill>
              </a:rPr>
              <a:t>中小型企業</a:t>
            </a:r>
            <a:r>
              <a:rPr lang="en-US" altLang="zh-TW" dirty="0">
                <a:solidFill>
                  <a:schemeClr val="bg1"/>
                </a:solidFill>
              </a:rPr>
              <a:t>/SOHO </a:t>
            </a:r>
            <a:r>
              <a:rPr lang="zh-TW" altLang="en-US" dirty="0">
                <a:solidFill>
                  <a:schemeClr val="bg1"/>
                </a:solidFill>
              </a:rPr>
              <a:t>族升級 </a:t>
            </a:r>
            <a:r>
              <a:rPr lang="en-US" altLang="zh-TW" dirty="0">
                <a:solidFill>
                  <a:schemeClr val="bg1"/>
                </a:solidFill>
              </a:rPr>
              <a:t>10GbE </a:t>
            </a:r>
            <a:r>
              <a:rPr lang="zh-TW" altLang="en-US" dirty="0">
                <a:solidFill>
                  <a:schemeClr val="bg1"/>
                </a:solidFill>
              </a:rPr>
              <a:t>網路的最快途徑！</a:t>
            </a:r>
          </a:p>
        </p:txBody>
      </p:sp>
      <p:sp>
        <p:nvSpPr>
          <p:cNvPr id="2" name="文字方塊 1">
            <a:extLst>
              <a:ext uri="{FF2B5EF4-FFF2-40B4-BE49-F238E27FC236}">
                <a16:creationId xmlns:a16="http://schemas.microsoft.com/office/drawing/2014/main" id="{BE3850D6-6F21-E5EB-4F1D-C8BFFA09EBB8}"/>
              </a:ext>
            </a:extLst>
          </p:cNvPr>
          <p:cNvSpPr txBox="1"/>
          <p:nvPr/>
        </p:nvSpPr>
        <p:spPr>
          <a:xfrm>
            <a:off x="3009209" y="6548862"/>
            <a:ext cx="8889866" cy="254365"/>
          </a:xfrm>
          <a:prstGeom prst="rect">
            <a:avLst/>
          </a:prstGeom>
          <a:noFill/>
        </p:spPr>
        <p:txBody>
          <a:bodyPr wrap="square" rtlCol="0">
            <a:spAutoFit/>
          </a:bodyPr>
          <a:lstStyle/>
          <a:p>
            <a:pPr fontAlgn="base">
              <a:lnSpc>
                <a:spcPct val="150000"/>
              </a:lnSpc>
            </a:pPr>
            <a:r>
              <a:rPr lang="en-US" altLang="zh-TW" sz="800" spc="0" dirty="0">
                <a:solidFill>
                  <a:schemeClr val="bg2">
                    <a:lumMod val="90000"/>
                  </a:schemeClr>
                </a:solidFill>
                <a:latin typeface="微軟正黑體" panose="020B0604030504040204" pitchFamily="34" charset="-120"/>
                <a:ea typeface="微軟正黑體" panose="020B0604030504040204" pitchFamily="34" charset="-120"/>
              </a:rPr>
              <a:t>©2023</a:t>
            </a:r>
            <a:r>
              <a:rPr lang="zh-TW" altLang="zh-TW" sz="800" spc="0" dirty="0">
                <a:solidFill>
                  <a:schemeClr val="bg2">
                    <a:lumMod val="90000"/>
                  </a:schemeClr>
                </a:solidFill>
                <a:latin typeface="微軟正黑體" panose="020B0604030504040204" pitchFamily="34" charset="-120"/>
                <a:ea typeface="微軟正黑體" panose="020B0604030504040204" pitchFamily="34" charset="-120"/>
              </a:rPr>
              <a:t>著作權為威聯通科技股份有限公司所有。威聯通科技並保留所有權利。威聯通科技股份有限公司所使用或註冊之商標或標章。檔案中所提及之產品及公司名稱可能為其他公司所有之商標 。</a:t>
            </a:r>
            <a:endParaRPr lang="en-US" altLang="zh-TW" sz="800" spc="0" dirty="0">
              <a:solidFill>
                <a:schemeClr val="bg2">
                  <a:lumMod val="90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31739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A7338C7D-694E-11BA-40A3-0DDEC08DD6C1}"/>
              </a:ext>
            </a:extLst>
          </p:cNvPr>
          <p:cNvSpPr txBox="1"/>
          <p:nvPr/>
        </p:nvSpPr>
        <p:spPr>
          <a:xfrm>
            <a:off x="376736" y="1948354"/>
            <a:ext cx="623993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2000" b="1" dirty="0">
                <a:solidFill>
                  <a:schemeClr val="bg1"/>
                </a:solidFill>
                <a:latin typeface="Microsoft JhengHei"/>
                <a:ea typeface="Microsoft JhengHei"/>
              </a:rPr>
              <a:t>針對中小企業/SOHO族提升網路需求痛點精準</a:t>
            </a:r>
            <a:r>
              <a:rPr lang="zh-TW" altLang="en-US" sz="2000" b="1" dirty="0">
                <a:solidFill>
                  <a:schemeClr val="bg1"/>
                </a:solidFill>
                <a:latin typeface="Microsoft JhengHei"/>
                <a:ea typeface="Microsoft JhengHei"/>
              </a:rPr>
              <a:t>打擊</a:t>
            </a:r>
            <a:endParaRPr lang="zh-TW" sz="1600" dirty="0">
              <a:solidFill>
                <a:schemeClr val="bg1"/>
              </a:solidFill>
            </a:endParaRPr>
          </a:p>
        </p:txBody>
      </p:sp>
      <p:sp>
        <p:nvSpPr>
          <p:cNvPr id="4" name="文字方塊 3">
            <a:extLst>
              <a:ext uri="{FF2B5EF4-FFF2-40B4-BE49-F238E27FC236}">
                <a16:creationId xmlns:a16="http://schemas.microsoft.com/office/drawing/2014/main" id="{DEBC3273-BA7D-7A79-9D7A-A2826C830125}"/>
              </a:ext>
            </a:extLst>
          </p:cNvPr>
          <p:cNvSpPr txBox="1"/>
          <p:nvPr/>
        </p:nvSpPr>
        <p:spPr>
          <a:xfrm>
            <a:off x="376736" y="2479875"/>
            <a:ext cx="6239933" cy="3688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n-US" altLang="zh-TW" sz="1400" dirty="0">
                <a:solidFill>
                  <a:schemeClr val="bg1"/>
                </a:solidFill>
                <a:latin typeface="微軟正黑體"/>
                <a:ea typeface="微軟正黑體"/>
                <a:cs typeface="Arial"/>
              </a:rPr>
              <a:t>在現今網路傳輸速度要求持續提升的背景下，不論是多媒體影音編輯、高速儲存備份、高密度資料分析等高傳輸附載高傳輸負載應用，都需要高速網路傳輸。中小企業/SOHO族要建置一個完善的10GbE高速網路架構，需要面面俱到，首先應該考量的即是一切應用的基礎 - </a:t>
            </a:r>
            <a:r>
              <a:rPr lang="en-US" altLang="zh-TW" sz="1400" dirty="0" err="1">
                <a:solidFill>
                  <a:schemeClr val="bg1"/>
                </a:solidFill>
                <a:latin typeface="微軟正黑體"/>
                <a:ea typeface="微軟正黑體"/>
                <a:cs typeface="Arial"/>
              </a:rPr>
              <a:t>網路交換器。</a:t>
            </a:r>
            <a:r>
              <a:rPr lang="en-US" sz="1400" dirty="0" err="1">
                <a:solidFill>
                  <a:schemeClr val="bg1"/>
                </a:solidFill>
                <a:latin typeface="Microsoft JhengHei"/>
                <a:ea typeface="Microsoft JhengHei"/>
                <a:cs typeface="Arial"/>
              </a:rPr>
              <a:t>中小企業</a:t>
            </a:r>
            <a:r>
              <a:rPr lang="en-US" sz="1400" dirty="0">
                <a:solidFill>
                  <a:schemeClr val="bg1"/>
                </a:solidFill>
                <a:latin typeface="Microsoft JhengHei"/>
                <a:ea typeface="Microsoft JhengHei"/>
                <a:cs typeface="Arial"/>
              </a:rPr>
              <a:t>/SOHO</a:t>
            </a:r>
            <a:r>
              <a:rPr lang="zh-TW" altLang="en-US" sz="1400" dirty="0">
                <a:solidFill>
                  <a:schemeClr val="bg1"/>
                </a:solidFill>
                <a:latin typeface="Microsoft JhengHei"/>
                <a:ea typeface="Microsoft JhengHei"/>
                <a:cs typeface="Arial"/>
              </a:rPr>
              <a:t>族在選購10GbE網路交換器時，不只需要考慮傳輸速度和價格等性價比相關問題。QNAP強烈建議您應更全面的考慮如何最大化提升企業資訊流基礎環境建設有效投資，即更大程度的考慮網路交換器的網路交換器的應用情境和未來擴展性。規格確認並不能「只看當下」，由於網路交換器是網路佈建時重要的骨幹，一旦骨幹有所變動或是替換都是極大工程，因此建議使用者可以考慮規格「一次到位」，以避免因選用的交換器規格資源不足而需事後調整造成網管人員與使用者的極大困擾。在選用網路交換器時，最好能預先佈局未來五年內的使用需求，如如網路環境內會有多少百分比設備擴充需求，甚將會擴增哪些類型設備等。QNAP推出的全10GbE網路交換器QSW-3216R-8S8T多達16埠，提供您相當數量擴充彈性，大大減少您在未來需要更換設備的情況。</a:t>
            </a:r>
            <a:endParaRPr lang="zh-TW" altLang="en-US" sz="1100" dirty="0">
              <a:solidFill>
                <a:schemeClr val="bg1"/>
              </a:solidFill>
              <a:latin typeface="Microsoft JhengHei"/>
              <a:ea typeface="Microsoft JhengHei"/>
              <a:cs typeface="Arial"/>
            </a:endParaRPr>
          </a:p>
        </p:txBody>
      </p:sp>
      <p:pic>
        <p:nvPicPr>
          <p:cNvPr id="2" name="圖片 1" descr="照片中提到了20，包含了顯示裝置、數據中心、服務器、軟件、電腦硬件">
            <a:extLst>
              <a:ext uri="{FF2B5EF4-FFF2-40B4-BE49-F238E27FC236}">
                <a16:creationId xmlns:a16="http://schemas.microsoft.com/office/drawing/2014/main" id="{DDC6898C-CEE0-5568-9CDF-BBEBEC9A0AD5}"/>
              </a:ext>
            </a:extLst>
          </p:cNvPr>
          <p:cNvPicPr>
            <a:picLocks noChangeAspect="1"/>
          </p:cNvPicPr>
          <p:nvPr/>
        </p:nvPicPr>
        <p:blipFill>
          <a:blip r:embed="rId3"/>
          <a:stretch>
            <a:fillRect/>
          </a:stretch>
        </p:blipFill>
        <p:spPr>
          <a:xfrm>
            <a:off x="6875643" y="2011680"/>
            <a:ext cx="6201249" cy="4130565"/>
          </a:xfrm>
          <a:prstGeom prst="rect">
            <a:avLst/>
          </a:prstGeom>
        </p:spPr>
      </p:pic>
      <p:sp>
        <p:nvSpPr>
          <p:cNvPr id="6" name="標題 5">
            <a:extLst>
              <a:ext uri="{FF2B5EF4-FFF2-40B4-BE49-F238E27FC236}">
                <a16:creationId xmlns:a16="http://schemas.microsoft.com/office/drawing/2014/main" id="{907F0B52-FD28-7EF5-4217-2C658F8FDFC8}"/>
              </a:ext>
            </a:extLst>
          </p:cNvPr>
          <p:cNvSpPr>
            <a:spLocks noGrp="1"/>
          </p:cNvSpPr>
          <p:nvPr>
            <p:ph type="title"/>
          </p:nvPr>
        </p:nvSpPr>
        <p:spPr/>
        <p:txBody>
          <a:bodyPr/>
          <a:lstStyle/>
          <a:p>
            <a:r>
              <a:rPr lang="zh-TW" altLang="en-US"/>
              <a:t>網路交換器為一切網路應用的基礎</a:t>
            </a:r>
          </a:p>
        </p:txBody>
      </p:sp>
    </p:spTree>
    <p:extLst>
      <p:ext uri="{BB962C8B-B14F-4D97-AF65-F5344CB8AC3E}">
        <p14:creationId xmlns:p14="http://schemas.microsoft.com/office/powerpoint/2010/main" val="2091884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93012140-70CB-4640-179E-42699809C279}"/>
              </a:ext>
            </a:extLst>
          </p:cNvPr>
          <p:cNvSpPr>
            <a:spLocks noGrp="1"/>
          </p:cNvSpPr>
          <p:nvPr>
            <p:ph type="title"/>
          </p:nvPr>
        </p:nvSpPr>
        <p:spPr/>
        <p:txBody>
          <a:bodyPr>
            <a:normAutofit fontScale="90000"/>
          </a:bodyPr>
          <a:lstStyle/>
          <a:p>
            <a:r>
              <a:rPr lang="zh-TW" altLang="en-US" sz="5300" b="1"/>
              <a:t>規格簡介</a:t>
            </a:r>
            <a:br>
              <a:rPr lang="zh-TW" altLang="en-US" sz="3600"/>
            </a:br>
            <a:endParaRPr lang="zh-TW" altLang="en-US"/>
          </a:p>
        </p:txBody>
      </p:sp>
      <p:sp>
        <p:nvSpPr>
          <p:cNvPr id="6" name="文字方塊 5">
            <a:extLst>
              <a:ext uri="{FF2B5EF4-FFF2-40B4-BE49-F238E27FC236}">
                <a16:creationId xmlns:a16="http://schemas.microsoft.com/office/drawing/2014/main" id="{ACDBC501-D7B4-67CE-AE08-445481522A5C}"/>
              </a:ext>
            </a:extLst>
          </p:cNvPr>
          <p:cNvSpPr txBox="1"/>
          <p:nvPr/>
        </p:nvSpPr>
        <p:spPr>
          <a:xfrm>
            <a:off x="3047517" y="1613699"/>
            <a:ext cx="6096964" cy="959045"/>
          </a:xfrm>
          <a:prstGeom prst="rect">
            <a:avLst/>
          </a:prstGeom>
          <a:noFill/>
        </p:spPr>
        <p:txBody>
          <a:bodyPr wrap="square">
            <a:spAutoFit/>
          </a:bodyPr>
          <a:lstStyle/>
          <a:p>
            <a:pPr algn="ctr">
              <a:lnSpc>
                <a:spcPct val="150000"/>
              </a:lnSpc>
            </a:pPr>
            <a:r>
              <a:rPr lang="zh-TW" altLang="en-US" sz="2000">
                <a:solidFill>
                  <a:schemeClr val="bg1"/>
                </a:solidFill>
              </a:rPr>
              <a:t>半機架寬 </a:t>
            </a:r>
            <a:r>
              <a:rPr lang="en-US" altLang="zh-TW" sz="2000">
                <a:solidFill>
                  <a:schemeClr val="bg1"/>
                </a:solidFill>
              </a:rPr>
              <a:t>16 </a:t>
            </a:r>
            <a:r>
              <a:rPr lang="zh-TW" altLang="en-US" sz="2000">
                <a:solidFill>
                  <a:schemeClr val="bg1"/>
                </a:solidFill>
              </a:rPr>
              <a:t>埠全 </a:t>
            </a:r>
            <a:r>
              <a:rPr lang="en-US" altLang="zh-TW" sz="2000">
                <a:solidFill>
                  <a:schemeClr val="bg1"/>
                </a:solidFill>
              </a:rPr>
              <a:t>10GbE </a:t>
            </a:r>
            <a:r>
              <a:rPr lang="zh-TW" altLang="en-US" sz="2000">
                <a:solidFill>
                  <a:schemeClr val="bg1"/>
                </a:solidFill>
              </a:rPr>
              <a:t>非網管型交換器</a:t>
            </a:r>
            <a:br>
              <a:rPr lang="zh-TW" altLang="en-US" sz="2000">
                <a:solidFill>
                  <a:schemeClr val="bg1"/>
                </a:solidFill>
              </a:rPr>
            </a:br>
            <a:r>
              <a:rPr lang="zh-TW" altLang="en-US" sz="2000">
                <a:solidFill>
                  <a:schemeClr val="bg1"/>
                </a:solidFill>
              </a:rPr>
              <a:t>快速為中小型企業</a:t>
            </a:r>
            <a:r>
              <a:rPr lang="en-US" altLang="zh-TW" sz="2000">
                <a:solidFill>
                  <a:schemeClr val="bg1"/>
                </a:solidFill>
              </a:rPr>
              <a:t>/SOHO </a:t>
            </a:r>
            <a:r>
              <a:rPr lang="zh-TW" altLang="en-US" sz="2000">
                <a:solidFill>
                  <a:schemeClr val="bg1"/>
                </a:solidFill>
              </a:rPr>
              <a:t>族佈建高速網路環境</a:t>
            </a:r>
          </a:p>
        </p:txBody>
      </p:sp>
    </p:spTree>
    <p:extLst>
      <p:ext uri="{BB962C8B-B14F-4D97-AF65-F5344CB8AC3E}">
        <p14:creationId xmlns:p14="http://schemas.microsoft.com/office/powerpoint/2010/main" val="2398612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SW-3216R-8S8T | Hardware Specs | QNAP (UK)"/>
          <p:cNvPicPr>
            <a:picLocks noChangeAspect="1" noChangeArrowheads="1"/>
          </p:cNvPicPr>
          <p:nvPr/>
        </p:nvPicPr>
        <p:blipFill rotWithShape="1">
          <a:blip r:embed="rId3">
            <a:extLst>
              <a:ext uri="{28A0092B-C50C-407E-A947-70E740481C1C}">
                <a14:useLocalDpi xmlns:a14="http://schemas.microsoft.com/office/drawing/2010/main" val="0"/>
              </a:ext>
            </a:extLst>
          </a:blip>
          <a:srcRect t="29486" b="29225"/>
          <a:stretch/>
        </p:blipFill>
        <p:spPr bwMode="auto">
          <a:xfrm>
            <a:off x="1447318" y="3557468"/>
            <a:ext cx="9525000" cy="2457974"/>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1330244" y="2403306"/>
            <a:ext cx="5187143" cy="646331"/>
          </a:xfrm>
          <a:prstGeom prst="rect">
            <a:avLst/>
          </a:prstGeom>
          <a:noFill/>
        </p:spPr>
        <p:txBody>
          <a:bodyPr wrap="square" rtlCol="0">
            <a:spAutoFit/>
          </a:bodyPr>
          <a:lstStyle/>
          <a:p>
            <a:pPr algn="ctr"/>
            <a:r>
              <a:rPr lang="en-US" altLang="zh-TW" b="1">
                <a:solidFill>
                  <a:schemeClr val="bg1"/>
                </a:solidFill>
              </a:rPr>
              <a:t>8</a:t>
            </a:r>
            <a:r>
              <a:rPr lang="zh-TW" altLang="en-US" b="1">
                <a:solidFill>
                  <a:schemeClr val="bg1"/>
                </a:solidFill>
              </a:rPr>
              <a:t> 埠 </a:t>
            </a:r>
            <a:r>
              <a:rPr lang="en-US" altLang="zh-TW" b="1">
                <a:solidFill>
                  <a:schemeClr val="bg1"/>
                </a:solidFill>
              </a:rPr>
              <a:t>10GbE BASE-T RJ45</a:t>
            </a:r>
            <a:r>
              <a:rPr lang="zh-TW" altLang="en-US" b="1">
                <a:solidFill>
                  <a:schemeClr val="bg1"/>
                </a:solidFill>
              </a:rPr>
              <a:t> 乙太網路埠</a:t>
            </a:r>
            <a:endParaRPr lang="en-US" altLang="zh-TW" b="1">
              <a:solidFill>
                <a:schemeClr val="bg1"/>
              </a:solidFill>
            </a:endParaRPr>
          </a:p>
          <a:p>
            <a:pPr algn="ctr"/>
            <a:r>
              <a:rPr lang="zh-TW" altLang="en-US" b="1">
                <a:solidFill>
                  <a:schemeClr val="bg1"/>
                </a:solidFill>
              </a:rPr>
              <a:t>智能端口支援 </a:t>
            </a:r>
            <a:r>
              <a:rPr lang="en-US" altLang="zh-TW" b="1">
                <a:solidFill>
                  <a:schemeClr val="bg1"/>
                </a:solidFill>
              </a:rPr>
              <a:t>10G/5G/2.5G/1G/100Mb 5</a:t>
            </a:r>
            <a:r>
              <a:rPr lang="zh-TW" altLang="en-US" b="1">
                <a:solidFill>
                  <a:schemeClr val="bg1"/>
                </a:solidFill>
              </a:rPr>
              <a:t>種網速</a:t>
            </a:r>
          </a:p>
        </p:txBody>
      </p:sp>
      <p:sp>
        <p:nvSpPr>
          <p:cNvPr id="4" name="文字方塊 3"/>
          <p:cNvSpPr txBox="1"/>
          <p:nvPr/>
        </p:nvSpPr>
        <p:spPr>
          <a:xfrm>
            <a:off x="6511155" y="2726471"/>
            <a:ext cx="4195427" cy="369332"/>
          </a:xfrm>
          <a:prstGeom prst="rect">
            <a:avLst/>
          </a:prstGeom>
          <a:noFill/>
        </p:spPr>
        <p:txBody>
          <a:bodyPr wrap="square" rtlCol="0">
            <a:spAutoFit/>
          </a:bodyPr>
          <a:lstStyle/>
          <a:p>
            <a:pPr algn="ctr"/>
            <a:r>
              <a:rPr lang="en-US" altLang="zh-TW" b="1">
                <a:solidFill>
                  <a:schemeClr val="bg1"/>
                </a:solidFill>
                <a:latin typeface="微軟正黑體" panose="020B0604030504040204" pitchFamily="34" charset="-120"/>
                <a:ea typeface="微軟正黑體" panose="020B0604030504040204" pitchFamily="34" charset="-120"/>
              </a:rPr>
              <a:t>8</a:t>
            </a:r>
            <a:r>
              <a:rPr lang="zh-TW" altLang="en-US" b="1">
                <a:solidFill>
                  <a:schemeClr val="bg1"/>
                </a:solidFill>
                <a:latin typeface="微軟正黑體" panose="020B0604030504040204" pitchFamily="34" charset="-120"/>
                <a:ea typeface="微軟正黑體" panose="020B0604030504040204" pitchFamily="34" charset="-120"/>
              </a:rPr>
              <a:t> 埠 </a:t>
            </a:r>
            <a:r>
              <a:rPr lang="en-US" altLang="zh-TW" b="1">
                <a:solidFill>
                  <a:schemeClr val="bg1"/>
                </a:solidFill>
                <a:latin typeface="微軟正黑體" panose="020B0604030504040204" pitchFamily="34" charset="-120"/>
                <a:ea typeface="微軟正黑體" panose="020B0604030504040204" pitchFamily="34" charset="-120"/>
              </a:rPr>
              <a:t>10GbE SFP+ </a:t>
            </a:r>
            <a:r>
              <a:rPr lang="zh-TW" altLang="en-US" b="1">
                <a:solidFill>
                  <a:schemeClr val="bg1"/>
                </a:solidFill>
                <a:latin typeface="微軟正黑體" panose="020B0604030504040204" pitchFamily="34" charset="-120"/>
                <a:ea typeface="微軟正黑體" panose="020B0604030504040204" pitchFamily="34" charset="-120"/>
              </a:rPr>
              <a:t>光纖網路埠</a:t>
            </a:r>
            <a:endParaRPr lang="en-US" altLang="zh-TW" b="1">
              <a:solidFill>
                <a:schemeClr val="bg1"/>
              </a:solidFill>
              <a:latin typeface="微軟正黑體" panose="020B0604030504040204" pitchFamily="34" charset="-120"/>
              <a:ea typeface="微軟正黑體" panose="020B0604030504040204" pitchFamily="34" charset="-120"/>
            </a:endParaRPr>
          </a:p>
        </p:txBody>
      </p:sp>
      <p:sp>
        <p:nvSpPr>
          <p:cNvPr id="9" name="矩形 8">
            <a:extLst>
              <a:ext uri="{FF2B5EF4-FFF2-40B4-BE49-F238E27FC236}">
                <a16:creationId xmlns:a16="http://schemas.microsoft.com/office/drawing/2014/main" id="{4B01D5DC-F9BA-4358-09B9-3DEAE22D1A17}"/>
              </a:ext>
            </a:extLst>
          </p:cNvPr>
          <p:cNvSpPr/>
          <p:nvPr/>
        </p:nvSpPr>
        <p:spPr>
          <a:xfrm>
            <a:off x="3454035" y="4242663"/>
            <a:ext cx="3129093" cy="1595278"/>
          </a:xfrm>
          <a:prstGeom prst="rect">
            <a:avLst/>
          </a:prstGeom>
          <a:solidFill>
            <a:schemeClr val="accent6">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4B01D5DC-F9BA-4358-09B9-3DEAE22D1A17}"/>
              </a:ext>
            </a:extLst>
          </p:cNvPr>
          <p:cNvSpPr/>
          <p:nvPr/>
        </p:nvSpPr>
        <p:spPr>
          <a:xfrm>
            <a:off x="6853707" y="4236704"/>
            <a:ext cx="2766236" cy="1601237"/>
          </a:xfrm>
          <a:prstGeom prst="rect">
            <a:avLst/>
          </a:prstGeom>
          <a:solidFill>
            <a:srgbClr val="47C4E1">
              <a:alpha val="5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1" name="接點: 肘形 14">
            <a:extLst>
              <a:ext uri="{FF2B5EF4-FFF2-40B4-BE49-F238E27FC236}">
                <a16:creationId xmlns:a16="http://schemas.microsoft.com/office/drawing/2014/main" id="{66048A63-ED06-B0D2-D965-17F0BC62C339}"/>
              </a:ext>
            </a:extLst>
          </p:cNvPr>
          <p:cNvCxnSpPr>
            <a:cxnSpLocks/>
            <a:stCxn id="10" idx="0"/>
          </p:cNvCxnSpPr>
          <p:nvPr/>
        </p:nvCxnSpPr>
        <p:spPr>
          <a:xfrm rot="5400000" flipH="1" flipV="1">
            <a:off x="7824874" y="3461589"/>
            <a:ext cx="1187067" cy="363165"/>
          </a:xfrm>
          <a:prstGeom prst="bentConnector3">
            <a:avLst>
              <a:gd name="adj1" fmla="val 53900"/>
            </a:avLst>
          </a:prstGeom>
          <a:ln w="38100">
            <a:solidFill>
              <a:srgbClr val="47C4E1"/>
            </a:solidFill>
          </a:ln>
        </p:spPr>
        <p:style>
          <a:lnRef idx="1">
            <a:schemeClr val="accent1"/>
          </a:lnRef>
          <a:fillRef idx="0">
            <a:schemeClr val="accent1"/>
          </a:fillRef>
          <a:effectRef idx="0">
            <a:schemeClr val="accent1"/>
          </a:effectRef>
          <a:fontRef idx="minor">
            <a:schemeClr val="tx1"/>
          </a:fontRef>
        </p:style>
      </p:cxnSp>
      <p:cxnSp>
        <p:nvCxnSpPr>
          <p:cNvPr id="12" name="接點: 肘形 17">
            <a:extLst>
              <a:ext uri="{FF2B5EF4-FFF2-40B4-BE49-F238E27FC236}">
                <a16:creationId xmlns:a16="http://schemas.microsoft.com/office/drawing/2014/main" id="{AA5B5973-F6FA-40ED-8989-42C307D007EB}"/>
              </a:ext>
            </a:extLst>
          </p:cNvPr>
          <p:cNvCxnSpPr>
            <a:cxnSpLocks/>
            <a:stCxn id="9" idx="0"/>
            <a:endCxn id="2" idx="2"/>
          </p:cNvCxnSpPr>
          <p:nvPr/>
        </p:nvCxnSpPr>
        <p:spPr>
          <a:xfrm rot="16200000" flipV="1">
            <a:off x="3874686" y="3098767"/>
            <a:ext cx="1193026" cy="1094766"/>
          </a:xfrm>
          <a:prstGeom prst="bentConnector3">
            <a:avLst>
              <a:gd name="adj1" fmla="val 55821"/>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標題 2">
            <a:extLst>
              <a:ext uri="{FF2B5EF4-FFF2-40B4-BE49-F238E27FC236}">
                <a16:creationId xmlns:a16="http://schemas.microsoft.com/office/drawing/2014/main" id="{F95FEB83-61BE-F13A-3651-1A3B1DBC09AA}"/>
              </a:ext>
            </a:extLst>
          </p:cNvPr>
          <p:cNvSpPr>
            <a:spLocks noGrp="1"/>
          </p:cNvSpPr>
          <p:nvPr>
            <p:ph type="title"/>
          </p:nvPr>
        </p:nvSpPr>
        <p:spPr/>
        <p:txBody>
          <a:bodyPr>
            <a:normAutofit/>
          </a:bodyPr>
          <a:lstStyle/>
          <a:p>
            <a:r>
              <a:rPr lang="zh-TW" altLang="en-US"/>
              <a:t>半機架寬 </a:t>
            </a:r>
            <a:r>
              <a:rPr lang="en-US" altLang="zh-TW"/>
              <a:t>16 </a:t>
            </a:r>
            <a:r>
              <a:rPr lang="zh-TW" altLang="en-US"/>
              <a:t>埠全 </a:t>
            </a:r>
            <a:r>
              <a:rPr lang="en-US" altLang="zh-TW"/>
              <a:t>10GbE </a:t>
            </a:r>
            <a:r>
              <a:rPr lang="zh-TW" altLang="en-US"/>
              <a:t>非網管型交換器</a:t>
            </a:r>
          </a:p>
        </p:txBody>
      </p:sp>
    </p:spTree>
    <p:extLst>
      <p:ext uri="{BB962C8B-B14F-4D97-AF65-F5344CB8AC3E}">
        <p14:creationId xmlns:p14="http://schemas.microsoft.com/office/powerpoint/2010/main" val="1680563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QSW-3216R-8S8T | Hardware Specs | QNAP (UK)"/>
          <p:cNvPicPr>
            <a:picLocks noChangeAspect="1" noChangeArrowheads="1"/>
          </p:cNvPicPr>
          <p:nvPr/>
        </p:nvPicPr>
        <p:blipFill rotWithShape="1">
          <a:blip r:embed="rId3">
            <a:extLst>
              <a:ext uri="{28A0092B-C50C-407E-A947-70E740481C1C}">
                <a14:useLocalDpi xmlns:a14="http://schemas.microsoft.com/office/drawing/2010/main" val="0"/>
              </a:ext>
            </a:extLst>
          </a:blip>
          <a:srcRect t="29486" b="29225"/>
          <a:stretch/>
        </p:blipFill>
        <p:spPr bwMode="auto">
          <a:xfrm>
            <a:off x="1250548" y="3551681"/>
            <a:ext cx="9525000" cy="2457974"/>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a:extLst>
              <a:ext uri="{FF2B5EF4-FFF2-40B4-BE49-F238E27FC236}">
                <a16:creationId xmlns:a16="http://schemas.microsoft.com/office/drawing/2014/main" id="{4B01D5DC-F9BA-4358-09B9-3DEAE22D1A17}"/>
              </a:ext>
            </a:extLst>
          </p:cNvPr>
          <p:cNvSpPr/>
          <p:nvPr/>
        </p:nvSpPr>
        <p:spPr>
          <a:xfrm>
            <a:off x="1574205" y="5026275"/>
            <a:ext cx="693160" cy="789101"/>
          </a:xfrm>
          <a:prstGeom prst="rect">
            <a:avLst/>
          </a:prstGeom>
          <a:solidFill>
            <a:schemeClr val="accent6">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id="{4B01D5DC-F9BA-4358-09B9-3DEAE22D1A17}"/>
              </a:ext>
            </a:extLst>
          </p:cNvPr>
          <p:cNvSpPr/>
          <p:nvPr/>
        </p:nvSpPr>
        <p:spPr>
          <a:xfrm>
            <a:off x="3235073" y="4214436"/>
            <a:ext cx="6238433" cy="1600940"/>
          </a:xfrm>
          <a:prstGeom prst="rect">
            <a:avLst/>
          </a:prstGeom>
          <a:solidFill>
            <a:srgbClr val="47C4E1">
              <a:alpha val="5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4" name="接點: 肘形 14">
            <a:extLst>
              <a:ext uri="{FF2B5EF4-FFF2-40B4-BE49-F238E27FC236}">
                <a16:creationId xmlns:a16="http://schemas.microsoft.com/office/drawing/2014/main" id="{66048A63-ED06-B0D2-D965-17F0BC62C339}"/>
              </a:ext>
            </a:extLst>
          </p:cNvPr>
          <p:cNvCxnSpPr>
            <a:cxnSpLocks/>
          </p:cNvCxnSpPr>
          <p:nvPr/>
        </p:nvCxnSpPr>
        <p:spPr>
          <a:xfrm rot="5400000" flipH="1" flipV="1">
            <a:off x="4108950" y="3095352"/>
            <a:ext cx="1969886" cy="268283"/>
          </a:xfrm>
          <a:prstGeom prst="bentConnector3">
            <a:avLst>
              <a:gd name="adj1" fmla="val 98769"/>
            </a:avLst>
          </a:prstGeom>
          <a:ln w="38100">
            <a:solidFill>
              <a:srgbClr val="47C4E1"/>
            </a:solidFill>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5228035" y="2074248"/>
            <a:ext cx="5616961" cy="830997"/>
          </a:xfrm>
          <a:prstGeom prst="rect">
            <a:avLst/>
          </a:prstGeom>
        </p:spPr>
        <p:txBody>
          <a:bodyPr wrap="square" lIns="91440" tIns="45720" rIns="91440" bIns="45720" anchor="t">
            <a:spAutoFit/>
          </a:bodyPr>
          <a:lstStyle/>
          <a:p>
            <a:r>
              <a:rPr lang="zh-TW" altLang="en-US" sz="1600">
                <a:solidFill>
                  <a:schemeClr val="bg1"/>
                </a:solidFill>
              </a:rPr>
              <a:t>網路端口 </a:t>
            </a:r>
            <a:r>
              <a:rPr lang="en-US" altLang="zh-TW" sz="1600">
                <a:solidFill>
                  <a:schemeClr val="bg1"/>
                </a:solidFill>
              </a:rPr>
              <a:t>LED </a:t>
            </a:r>
            <a:r>
              <a:rPr lang="zh-TW" altLang="en-US" sz="1600">
                <a:solidFill>
                  <a:schemeClr val="bg1"/>
                </a:solidFill>
              </a:rPr>
              <a:t>指示燈 </a:t>
            </a:r>
            <a:r>
              <a:rPr lang="en-US" altLang="zh-TW" sz="1600">
                <a:solidFill>
                  <a:schemeClr val="bg1"/>
                </a:solidFill>
              </a:rPr>
              <a:t>(各</a:t>
            </a:r>
            <a:r>
              <a:rPr lang="zh-TW" altLang="en-US" sz="1600">
                <a:solidFill>
                  <a:schemeClr val="bg1"/>
                </a:solidFill>
              </a:rPr>
              <a:t>個端口都有獨立的訊號提示</a:t>
            </a:r>
            <a:r>
              <a:rPr lang="en-US" altLang="zh-TW" sz="1600">
                <a:solidFill>
                  <a:schemeClr val="bg1"/>
                </a:solidFill>
              </a:rPr>
              <a:t>)</a:t>
            </a:r>
          </a:p>
          <a:p>
            <a:r>
              <a:rPr lang="zh-TW" altLang="en-US" sz="1600" b="1">
                <a:solidFill>
                  <a:srgbClr val="70AD47"/>
                </a:solidFill>
              </a:rPr>
              <a:t>綠色</a:t>
            </a:r>
            <a:r>
              <a:rPr lang="en-US" altLang="zh-TW" sz="1600" b="1">
                <a:solidFill>
                  <a:srgbClr val="70AD47"/>
                </a:solidFill>
              </a:rPr>
              <a:t>:</a:t>
            </a:r>
            <a:r>
              <a:rPr lang="zh-TW" altLang="en-US" sz="1600" b="1">
                <a:solidFill>
                  <a:srgbClr val="70AD47"/>
                </a:solidFill>
              </a:rPr>
              <a:t> </a:t>
            </a:r>
            <a:r>
              <a:rPr lang="en-US" altLang="zh-TW" sz="1600" b="1">
                <a:solidFill>
                  <a:srgbClr val="70AD47"/>
                </a:solidFill>
              </a:rPr>
              <a:t>10Gbps</a:t>
            </a:r>
            <a:r>
              <a:rPr lang="zh-TW" altLang="en-US" sz="1600" b="1">
                <a:solidFill>
                  <a:srgbClr val="70AD47"/>
                </a:solidFill>
              </a:rPr>
              <a:t> 傳輸速率</a:t>
            </a:r>
            <a:endParaRPr lang="en-US" altLang="zh-TW" sz="1600" b="1">
              <a:solidFill>
                <a:srgbClr val="70AD47"/>
              </a:solidFill>
            </a:endParaRPr>
          </a:p>
          <a:p>
            <a:r>
              <a:rPr lang="zh-TW" altLang="en-US" sz="1600" b="1">
                <a:solidFill>
                  <a:srgbClr val="ED7D31"/>
                </a:solidFill>
              </a:rPr>
              <a:t>橙色</a:t>
            </a:r>
            <a:r>
              <a:rPr lang="en-US" altLang="zh-TW" sz="1600" b="1">
                <a:solidFill>
                  <a:srgbClr val="ED7D31"/>
                </a:solidFill>
              </a:rPr>
              <a:t>:</a:t>
            </a:r>
            <a:r>
              <a:rPr lang="zh-TW" altLang="en-US" sz="1600" b="1">
                <a:solidFill>
                  <a:srgbClr val="ED7D31"/>
                </a:solidFill>
              </a:rPr>
              <a:t> 低於 </a:t>
            </a:r>
            <a:r>
              <a:rPr lang="en-US" altLang="zh-TW" sz="1600" b="1">
                <a:solidFill>
                  <a:srgbClr val="ED7D31"/>
                </a:solidFill>
              </a:rPr>
              <a:t>10Gbps</a:t>
            </a:r>
            <a:r>
              <a:rPr lang="zh-TW" altLang="en-US" sz="1600" b="1">
                <a:solidFill>
                  <a:srgbClr val="ED7D31"/>
                </a:solidFill>
              </a:rPr>
              <a:t> 傳輸速率</a:t>
            </a:r>
          </a:p>
        </p:txBody>
      </p:sp>
      <p:sp>
        <p:nvSpPr>
          <p:cNvPr id="2" name="標題 1">
            <a:extLst>
              <a:ext uri="{FF2B5EF4-FFF2-40B4-BE49-F238E27FC236}">
                <a16:creationId xmlns:a16="http://schemas.microsoft.com/office/drawing/2014/main" id="{1045AB6A-136F-9C8C-783D-F45D6ECEF391}"/>
              </a:ext>
            </a:extLst>
          </p:cNvPr>
          <p:cNvSpPr>
            <a:spLocks noGrp="1"/>
          </p:cNvSpPr>
          <p:nvPr>
            <p:ph type="title"/>
          </p:nvPr>
        </p:nvSpPr>
        <p:spPr/>
        <p:txBody>
          <a:bodyPr/>
          <a:lstStyle/>
          <a:p>
            <a:r>
              <a:rPr lang="zh-TW" altLang="en-US"/>
              <a:t>高直覺性的 </a:t>
            </a:r>
            <a:r>
              <a:rPr lang="en-US" altLang="zh-TW"/>
              <a:t>LED </a:t>
            </a:r>
            <a:r>
              <a:rPr lang="zh-TW" altLang="en-US"/>
              <a:t>狀態指示燈</a:t>
            </a:r>
          </a:p>
        </p:txBody>
      </p:sp>
      <p:sp>
        <p:nvSpPr>
          <p:cNvPr id="23" name="矩形 22">
            <a:extLst>
              <a:ext uri="{FF2B5EF4-FFF2-40B4-BE49-F238E27FC236}">
                <a16:creationId xmlns:a16="http://schemas.microsoft.com/office/drawing/2014/main" id="{94E7B22E-4FC3-AB44-7341-11BD674BD8DD}"/>
              </a:ext>
            </a:extLst>
          </p:cNvPr>
          <p:cNvSpPr/>
          <p:nvPr/>
        </p:nvSpPr>
        <p:spPr>
          <a:xfrm>
            <a:off x="2178165" y="2074248"/>
            <a:ext cx="2079567" cy="830997"/>
          </a:xfrm>
          <a:prstGeom prst="rect">
            <a:avLst/>
          </a:prstGeom>
        </p:spPr>
        <p:txBody>
          <a:bodyPr wrap="square">
            <a:spAutoFit/>
          </a:bodyPr>
          <a:lstStyle/>
          <a:p>
            <a:r>
              <a:rPr lang="zh-TW" altLang="en-US" sz="1600">
                <a:solidFill>
                  <a:schemeClr val="bg1"/>
                </a:solidFill>
                <a:latin typeface="+mn-ea"/>
              </a:rPr>
              <a:t>狀態指示燈</a:t>
            </a:r>
            <a:endParaRPr lang="en-US" altLang="zh-TW" sz="1600">
              <a:solidFill>
                <a:schemeClr val="bg1"/>
              </a:solidFill>
              <a:latin typeface="+mn-ea"/>
            </a:endParaRPr>
          </a:p>
          <a:p>
            <a:r>
              <a:rPr lang="zh-TW" altLang="en-US" sz="1600" b="1">
                <a:solidFill>
                  <a:schemeClr val="accent6"/>
                </a:solidFill>
                <a:latin typeface="+mn-ea"/>
              </a:rPr>
              <a:t>綠色</a:t>
            </a:r>
            <a:r>
              <a:rPr lang="en-US" altLang="zh-TW" sz="1600" b="1">
                <a:solidFill>
                  <a:schemeClr val="accent6"/>
                </a:solidFill>
                <a:latin typeface="+mn-ea"/>
              </a:rPr>
              <a:t>:</a:t>
            </a:r>
            <a:r>
              <a:rPr lang="zh-TW" altLang="en-US" sz="1600" b="1">
                <a:solidFill>
                  <a:schemeClr val="accent6"/>
                </a:solidFill>
                <a:latin typeface="+mn-ea"/>
              </a:rPr>
              <a:t> 系統就緒</a:t>
            </a:r>
            <a:endParaRPr lang="en-US" altLang="zh-TW" sz="1600" b="1">
              <a:solidFill>
                <a:schemeClr val="accent6"/>
              </a:solidFill>
              <a:latin typeface="+mn-ea"/>
            </a:endParaRPr>
          </a:p>
          <a:p>
            <a:r>
              <a:rPr lang="zh-TW" altLang="en-US" sz="1600" b="1">
                <a:solidFill>
                  <a:schemeClr val="accent2"/>
                </a:solidFill>
                <a:latin typeface="+mn-ea"/>
              </a:rPr>
              <a:t>橙色</a:t>
            </a:r>
            <a:r>
              <a:rPr lang="en-US" altLang="zh-TW" sz="1600" b="1">
                <a:solidFill>
                  <a:schemeClr val="accent2"/>
                </a:solidFill>
                <a:latin typeface="+mn-ea"/>
              </a:rPr>
              <a:t>:</a:t>
            </a:r>
            <a:r>
              <a:rPr lang="zh-TW" altLang="en-US" sz="1600" b="1">
                <a:solidFill>
                  <a:schemeClr val="accent2"/>
                </a:solidFill>
                <a:latin typeface="+mn-ea"/>
              </a:rPr>
              <a:t> 警示</a:t>
            </a:r>
          </a:p>
        </p:txBody>
      </p:sp>
      <p:cxnSp>
        <p:nvCxnSpPr>
          <p:cNvPr id="35" name="接點: 肘形 14">
            <a:extLst>
              <a:ext uri="{FF2B5EF4-FFF2-40B4-BE49-F238E27FC236}">
                <a16:creationId xmlns:a16="http://schemas.microsoft.com/office/drawing/2014/main" id="{EA270194-A67B-9692-1B46-7C7F4682C6C7}"/>
              </a:ext>
            </a:extLst>
          </p:cNvPr>
          <p:cNvCxnSpPr>
            <a:cxnSpLocks/>
            <a:stCxn id="8" idx="0"/>
          </p:cNvCxnSpPr>
          <p:nvPr/>
        </p:nvCxnSpPr>
        <p:spPr>
          <a:xfrm rot="5400000" flipH="1" flipV="1">
            <a:off x="658612" y="3506724"/>
            <a:ext cx="2781724" cy="257378"/>
          </a:xfrm>
          <a:prstGeom prst="bentConnector3">
            <a:avLst>
              <a:gd name="adj1" fmla="val 99308"/>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7381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一張含有 電子產品, 設計 的圖片&#10;&#10;自動產生的描述">
            <a:extLst>
              <a:ext uri="{FF2B5EF4-FFF2-40B4-BE49-F238E27FC236}">
                <a16:creationId xmlns:a16="http://schemas.microsoft.com/office/drawing/2014/main" id="{B93874FC-E84C-0F7D-7B5A-FE17C6F3F0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5418" y="3121475"/>
            <a:ext cx="6992906" cy="4370566"/>
          </a:xfrm>
          <a:prstGeom prst="rect">
            <a:avLst/>
          </a:prstGeom>
        </p:spPr>
      </p:pic>
      <p:pic>
        <p:nvPicPr>
          <p:cNvPr id="2050" name="Picture 2" descr=" "/>
          <p:cNvPicPr>
            <a:picLocks noChangeAspect="1" noChangeArrowheads="1"/>
          </p:cNvPicPr>
          <p:nvPr/>
        </p:nvPicPr>
        <p:blipFill rotWithShape="1">
          <a:blip r:embed="rId4">
            <a:extLst>
              <a:ext uri="{28A0092B-C50C-407E-A947-70E740481C1C}">
                <a14:useLocalDpi xmlns:a14="http://schemas.microsoft.com/office/drawing/2010/main" val="0"/>
              </a:ext>
            </a:extLst>
          </a:blip>
          <a:srcRect t="30295" b="30803"/>
          <a:stretch/>
        </p:blipFill>
        <p:spPr bwMode="auto">
          <a:xfrm>
            <a:off x="323676" y="2612083"/>
            <a:ext cx="6992907" cy="1700226"/>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a:extLst>
              <a:ext uri="{FF2B5EF4-FFF2-40B4-BE49-F238E27FC236}">
                <a16:creationId xmlns:a16="http://schemas.microsoft.com/office/drawing/2014/main" id="{4B01D5DC-F9BA-4358-09B9-3DEAE22D1A17}"/>
              </a:ext>
            </a:extLst>
          </p:cNvPr>
          <p:cNvSpPr/>
          <p:nvPr/>
        </p:nvSpPr>
        <p:spPr>
          <a:xfrm>
            <a:off x="1518407" y="2851532"/>
            <a:ext cx="1384184" cy="1327104"/>
          </a:xfrm>
          <a:prstGeom prst="rect">
            <a:avLst/>
          </a:prstGeom>
          <a:solidFill>
            <a:srgbClr val="47C4E1">
              <a:alpha val="5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9" name="矩形 8">
            <a:extLst>
              <a:ext uri="{FF2B5EF4-FFF2-40B4-BE49-F238E27FC236}">
                <a16:creationId xmlns:a16="http://schemas.microsoft.com/office/drawing/2014/main" id="{4B01D5DC-F9BA-4358-09B9-3DEAE22D1A17}"/>
              </a:ext>
            </a:extLst>
          </p:cNvPr>
          <p:cNvSpPr/>
          <p:nvPr/>
        </p:nvSpPr>
        <p:spPr>
          <a:xfrm>
            <a:off x="3865304" y="2850053"/>
            <a:ext cx="1383548" cy="1328582"/>
          </a:xfrm>
          <a:prstGeom prst="rect">
            <a:avLst/>
          </a:prstGeom>
          <a:solidFill>
            <a:srgbClr val="47C4E1">
              <a:alpha val="5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grpSp>
        <p:nvGrpSpPr>
          <p:cNvPr id="23" name="群組 22">
            <a:extLst>
              <a:ext uri="{FF2B5EF4-FFF2-40B4-BE49-F238E27FC236}">
                <a16:creationId xmlns:a16="http://schemas.microsoft.com/office/drawing/2014/main" id="{887B0844-9E34-85C7-DF94-4250B22A5CA8}"/>
              </a:ext>
            </a:extLst>
          </p:cNvPr>
          <p:cNvGrpSpPr/>
          <p:nvPr/>
        </p:nvGrpSpPr>
        <p:grpSpPr>
          <a:xfrm rot="10800000">
            <a:off x="2210499" y="2432919"/>
            <a:ext cx="2346581" cy="358328"/>
            <a:chOff x="2210498" y="2683556"/>
            <a:chExt cx="2346581" cy="358328"/>
          </a:xfrm>
        </p:grpSpPr>
        <p:cxnSp>
          <p:nvCxnSpPr>
            <p:cNvPr id="14" name="接點: 肘形 14">
              <a:extLst>
                <a:ext uri="{FF2B5EF4-FFF2-40B4-BE49-F238E27FC236}">
                  <a16:creationId xmlns:a16="http://schemas.microsoft.com/office/drawing/2014/main" id="{66048A63-ED06-B0D2-D965-17F0BC62C339}"/>
                </a:ext>
              </a:extLst>
            </p:cNvPr>
            <p:cNvCxnSpPr>
              <a:cxnSpLocks/>
              <a:stCxn id="8" idx="2"/>
            </p:cNvCxnSpPr>
            <p:nvPr/>
          </p:nvCxnSpPr>
          <p:spPr>
            <a:xfrm rot="16200000" flipH="1">
              <a:off x="2645152" y="2248904"/>
              <a:ext cx="358326" cy="1227633"/>
            </a:xfrm>
            <a:prstGeom prst="bentConnector3">
              <a:avLst>
                <a:gd name="adj1" fmla="val 50000"/>
              </a:avLst>
            </a:prstGeom>
            <a:ln w="38100">
              <a:solidFill>
                <a:srgbClr val="47C4E1"/>
              </a:solidFill>
            </a:ln>
          </p:spPr>
          <p:style>
            <a:lnRef idx="1">
              <a:schemeClr val="accent1"/>
            </a:lnRef>
            <a:fillRef idx="0">
              <a:schemeClr val="accent1"/>
            </a:fillRef>
            <a:effectRef idx="0">
              <a:schemeClr val="accent1"/>
            </a:effectRef>
            <a:fontRef idx="minor">
              <a:schemeClr val="tx1"/>
            </a:fontRef>
          </p:style>
        </p:cxnSp>
        <p:cxnSp>
          <p:nvCxnSpPr>
            <p:cNvPr id="15" name="接點: 肘形 17">
              <a:extLst>
                <a:ext uri="{FF2B5EF4-FFF2-40B4-BE49-F238E27FC236}">
                  <a16:creationId xmlns:a16="http://schemas.microsoft.com/office/drawing/2014/main" id="{AA5B5973-F6FA-40ED-8989-42C307D007EB}"/>
                </a:ext>
              </a:extLst>
            </p:cNvPr>
            <p:cNvCxnSpPr>
              <a:cxnSpLocks/>
              <a:stCxn id="9" idx="2"/>
            </p:cNvCxnSpPr>
            <p:nvPr/>
          </p:nvCxnSpPr>
          <p:spPr>
            <a:xfrm rot="5400000">
              <a:off x="3818442" y="2303247"/>
              <a:ext cx="358327" cy="1118946"/>
            </a:xfrm>
            <a:prstGeom prst="bentConnector3">
              <a:avLst>
                <a:gd name="adj1" fmla="val 50000"/>
              </a:avLst>
            </a:prstGeom>
            <a:ln w="38100">
              <a:solidFill>
                <a:srgbClr val="47C4E1"/>
              </a:solidFill>
            </a:ln>
          </p:spPr>
          <p:style>
            <a:lnRef idx="1">
              <a:schemeClr val="accent1"/>
            </a:lnRef>
            <a:fillRef idx="0">
              <a:schemeClr val="accent1"/>
            </a:fillRef>
            <a:effectRef idx="0">
              <a:schemeClr val="accent1"/>
            </a:effectRef>
            <a:fontRef idx="minor">
              <a:schemeClr val="tx1"/>
            </a:fontRef>
          </p:style>
        </p:cxnSp>
      </p:grpSp>
      <p:sp>
        <p:nvSpPr>
          <p:cNvPr id="32" name="文字方塊 31"/>
          <p:cNvSpPr txBox="1"/>
          <p:nvPr/>
        </p:nvSpPr>
        <p:spPr>
          <a:xfrm>
            <a:off x="8105202" y="3454466"/>
            <a:ext cx="3536452" cy="646331"/>
          </a:xfrm>
          <a:prstGeom prst="rect">
            <a:avLst/>
          </a:prstGeom>
          <a:noFill/>
        </p:spPr>
        <p:txBody>
          <a:bodyPr wrap="square" rtlCol="0">
            <a:spAutoFit/>
          </a:bodyPr>
          <a:lstStyle/>
          <a:p>
            <a:pPr algn="ctr"/>
            <a:r>
              <a:rPr lang="zh-TW" altLang="en-US" b="1">
                <a:solidFill>
                  <a:schemeClr val="bg1"/>
                </a:solidFill>
              </a:rPr>
              <a:t>堅實的金屬外殼在高速存取狀態可有效散熱，維持系統穩定運作。</a:t>
            </a:r>
            <a:endParaRPr lang="en-US" altLang="zh-TW" b="1">
              <a:solidFill>
                <a:schemeClr val="bg1"/>
              </a:solidFill>
            </a:endParaRPr>
          </a:p>
        </p:txBody>
      </p:sp>
      <p:sp>
        <p:nvSpPr>
          <p:cNvPr id="3" name="標題 2">
            <a:extLst>
              <a:ext uri="{FF2B5EF4-FFF2-40B4-BE49-F238E27FC236}">
                <a16:creationId xmlns:a16="http://schemas.microsoft.com/office/drawing/2014/main" id="{1F129F21-10FB-4B78-6AA2-B75EFF02028C}"/>
              </a:ext>
            </a:extLst>
          </p:cNvPr>
          <p:cNvSpPr>
            <a:spLocks noGrp="1"/>
          </p:cNvSpPr>
          <p:nvPr>
            <p:ph type="title"/>
          </p:nvPr>
        </p:nvSpPr>
        <p:spPr/>
        <p:txBody>
          <a:bodyPr/>
          <a:lstStyle/>
          <a:p>
            <a:r>
              <a:rPr lang="zh-TW" altLang="en-US"/>
              <a:t>金屬外殼，雙風扇設計，強化散熱能力</a:t>
            </a:r>
          </a:p>
        </p:txBody>
      </p:sp>
      <p:sp>
        <p:nvSpPr>
          <p:cNvPr id="24" name="矩形 23">
            <a:extLst>
              <a:ext uri="{FF2B5EF4-FFF2-40B4-BE49-F238E27FC236}">
                <a16:creationId xmlns:a16="http://schemas.microsoft.com/office/drawing/2014/main" id="{3AC630DA-DEDA-DFEE-60E7-7D1F8D1F0FEC}"/>
              </a:ext>
            </a:extLst>
          </p:cNvPr>
          <p:cNvSpPr/>
          <p:nvPr/>
        </p:nvSpPr>
        <p:spPr>
          <a:xfrm>
            <a:off x="743129" y="1712604"/>
            <a:ext cx="5802473" cy="646331"/>
          </a:xfrm>
          <a:prstGeom prst="rect">
            <a:avLst/>
          </a:prstGeom>
        </p:spPr>
        <p:txBody>
          <a:bodyPr wrap="square">
            <a:spAutoFit/>
          </a:bodyPr>
          <a:lstStyle/>
          <a:p>
            <a:pPr algn="ctr"/>
            <a:r>
              <a:rPr lang="zh-TW" altLang="en-US" b="1">
                <a:solidFill>
                  <a:schemeClr val="bg1"/>
                </a:solidFill>
                <a:latin typeface="+mn-ea"/>
              </a:rPr>
              <a:t>雙風扇設計不僅提升散熱能力，還能減少單一模組故障無法有效散熱問題，更可以有效降低噪音值</a:t>
            </a:r>
          </a:p>
        </p:txBody>
      </p:sp>
    </p:spTree>
    <p:extLst>
      <p:ext uri="{BB962C8B-B14F-4D97-AF65-F5344CB8AC3E}">
        <p14:creationId xmlns:p14="http://schemas.microsoft.com/office/powerpoint/2010/main" val="3037844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字方塊 18"/>
          <p:cNvSpPr txBox="1"/>
          <p:nvPr/>
        </p:nvSpPr>
        <p:spPr>
          <a:xfrm>
            <a:off x="446102" y="1822218"/>
            <a:ext cx="10964020" cy="923330"/>
          </a:xfrm>
          <a:prstGeom prst="rect">
            <a:avLst/>
          </a:prstGeom>
          <a:noFill/>
        </p:spPr>
        <p:txBody>
          <a:bodyPr wrap="square" rtlCol="0">
            <a:spAutoFit/>
          </a:bodyPr>
          <a:lstStyle/>
          <a:p>
            <a:r>
              <a:rPr lang="zh-TW" altLang="en-US">
                <a:solidFill>
                  <a:schemeClr val="bg1"/>
                </a:solidFill>
              </a:rPr>
              <a:t>透過既有網路線，即可輕鬆將原有的網路布局與儲存體驗直接升級。</a:t>
            </a:r>
            <a:r>
              <a:rPr lang="en-US" altLang="zh-TW">
                <a:solidFill>
                  <a:schemeClr val="bg1"/>
                </a:solidFill>
              </a:rPr>
              <a:t>QSW-3216R-8S8T </a:t>
            </a:r>
            <a:r>
              <a:rPr lang="zh-TW" altLang="en-US">
                <a:solidFill>
                  <a:schemeClr val="bg1"/>
                </a:solidFill>
              </a:rPr>
              <a:t>可隨插即用，不須繁複的網路設定；亦支援自動協調 </a:t>
            </a:r>
            <a:r>
              <a:rPr lang="en-US" altLang="zh-TW">
                <a:solidFill>
                  <a:schemeClr val="bg1"/>
                </a:solidFill>
              </a:rPr>
              <a:t>(Auto Negotiation) </a:t>
            </a:r>
            <a:r>
              <a:rPr lang="zh-TW" altLang="en-US">
                <a:solidFill>
                  <a:schemeClr val="bg1"/>
                </a:solidFill>
              </a:rPr>
              <a:t>功能，可依不同連接設備自動偵測最佳的傳輸速度</a:t>
            </a:r>
            <a:r>
              <a:rPr lang="en-US" altLang="zh-TW">
                <a:solidFill>
                  <a:schemeClr val="bg1"/>
                </a:solidFill>
              </a:rPr>
              <a:t>(10G/5G/2.5G/1G)</a:t>
            </a:r>
            <a:r>
              <a:rPr lang="zh-TW" altLang="en-US">
                <a:solidFill>
                  <a:schemeClr val="bg1"/>
                </a:solidFill>
              </a:rPr>
              <a:t>，無須全面升級舊設備。</a:t>
            </a:r>
            <a:endParaRPr lang="en-US" altLang="zh-TW">
              <a:solidFill>
                <a:schemeClr val="bg1"/>
              </a:solidFill>
            </a:endParaRPr>
          </a:p>
        </p:txBody>
      </p:sp>
      <p:graphicFrame>
        <p:nvGraphicFramePr>
          <p:cNvPr id="6" name="表格 5"/>
          <p:cNvGraphicFramePr>
            <a:graphicFrameLocks noGrp="1"/>
          </p:cNvGraphicFramePr>
          <p:nvPr>
            <p:extLst>
              <p:ext uri="{D42A27DB-BD31-4B8C-83A1-F6EECF244321}">
                <p14:modId xmlns:p14="http://schemas.microsoft.com/office/powerpoint/2010/main" val="198984215"/>
              </p:ext>
            </p:extLst>
          </p:nvPr>
        </p:nvGraphicFramePr>
        <p:xfrm>
          <a:off x="415775" y="3170283"/>
          <a:ext cx="5964576" cy="2723154"/>
        </p:xfrm>
        <a:graphic>
          <a:graphicData uri="http://schemas.openxmlformats.org/drawingml/2006/table">
            <a:tbl>
              <a:tblPr firstRow="1" bandRow="1">
                <a:tableStyleId>{073A0DAA-6AF3-43AB-8588-CEC1D06C72B9}</a:tableStyleId>
              </a:tblPr>
              <a:tblGrid>
                <a:gridCol w="1491144">
                  <a:extLst>
                    <a:ext uri="{9D8B030D-6E8A-4147-A177-3AD203B41FA5}">
                      <a16:colId xmlns:a16="http://schemas.microsoft.com/office/drawing/2014/main" val="3484002212"/>
                    </a:ext>
                  </a:extLst>
                </a:gridCol>
                <a:gridCol w="1491144">
                  <a:extLst>
                    <a:ext uri="{9D8B030D-6E8A-4147-A177-3AD203B41FA5}">
                      <a16:colId xmlns:a16="http://schemas.microsoft.com/office/drawing/2014/main" val="829723749"/>
                    </a:ext>
                  </a:extLst>
                </a:gridCol>
                <a:gridCol w="1491144">
                  <a:extLst>
                    <a:ext uri="{9D8B030D-6E8A-4147-A177-3AD203B41FA5}">
                      <a16:colId xmlns:a16="http://schemas.microsoft.com/office/drawing/2014/main" val="3908235774"/>
                    </a:ext>
                  </a:extLst>
                </a:gridCol>
                <a:gridCol w="1491144">
                  <a:extLst>
                    <a:ext uri="{9D8B030D-6E8A-4147-A177-3AD203B41FA5}">
                      <a16:colId xmlns:a16="http://schemas.microsoft.com/office/drawing/2014/main" val="1635046474"/>
                    </a:ext>
                  </a:extLst>
                </a:gridCol>
              </a:tblGrid>
              <a:tr h="453859">
                <a:tc>
                  <a:txBody>
                    <a:bodyPr/>
                    <a:lstStyle/>
                    <a:p>
                      <a:pPr marL="0" algn="ctr" defTabSz="914400" rtl="0" eaLnBrk="1" latinLnBrk="0" hangingPunct="1"/>
                      <a:endParaRPr lang="zh-TW" altLang="en-US" sz="1400" b="1" kern="1200">
                        <a:solidFill>
                          <a:schemeClr val="lt1"/>
                        </a:solidFill>
                        <a:latin typeface="+mn-lt"/>
                        <a:ea typeface="+mn-ea"/>
                        <a:cs typeface="+mn-cs"/>
                      </a:endParaRPr>
                    </a:p>
                  </a:txBody>
                  <a:tcPr anchor="ctr"/>
                </a:tc>
                <a:tc>
                  <a:txBody>
                    <a:bodyPr/>
                    <a:lstStyle/>
                    <a:p>
                      <a:pPr marL="0" algn="ctr" defTabSz="914400" rtl="0" eaLnBrk="1" latinLnBrk="0" hangingPunct="1"/>
                      <a:r>
                        <a:rPr lang="en-US" altLang="zh-TW" sz="1400" b="1" kern="1200">
                          <a:solidFill>
                            <a:schemeClr val="lt1"/>
                          </a:solidFill>
                        </a:rPr>
                        <a:t>CAT 5e</a:t>
                      </a:r>
                      <a:endParaRPr lang="zh-TW" altLang="en-US" sz="1400" b="1" kern="1200">
                        <a:solidFill>
                          <a:schemeClr val="lt1"/>
                        </a:solidFill>
                        <a:latin typeface="+mn-lt"/>
                        <a:ea typeface="+mn-ea"/>
                        <a:cs typeface="+mn-cs"/>
                      </a:endParaRPr>
                    </a:p>
                  </a:txBody>
                  <a:tcPr anchor="ctr"/>
                </a:tc>
                <a:tc>
                  <a:txBody>
                    <a:bodyPr/>
                    <a:lstStyle/>
                    <a:p>
                      <a:pPr marL="0" algn="ctr" defTabSz="914400" rtl="0" eaLnBrk="1" latinLnBrk="0" hangingPunct="1"/>
                      <a:r>
                        <a:rPr lang="en-US" altLang="zh-TW" sz="1400" b="1" kern="1200">
                          <a:solidFill>
                            <a:schemeClr val="lt1"/>
                          </a:solidFill>
                        </a:rPr>
                        <a:t>CAT 6</a:t>
                      </a:r>
                      <a:endParaRPr lang="zh-TW" altLang="en-US" sz="1400" b="1" kern="1200">
                        <a:solidFill>
                          <a:schemeClr val="lt1"/>
                        </a:solidFill>
                        <a:latin typeface="+mn-lt"/>
                        <a:ea typeface="+mn-ea"/>
                        <a:cs typeface="+mn-cs"/>
                      </a:endParaRPr>
                    </a:p>
                  </a:txBody>
                  <a:tcPr anchor="ctr"/>
                </a:tc>
                <a:tc>
                  <a:txBody>
                    <a:bodyPr/>
                    <a:lstStyle/>
                    <a:p>
                      <a:pPr marL="0" algn="ctr" defTabSz="914400" rtl="0" eaLnBrk="1" latinLnBrk="0" hangingPunct="1"/>
                      <a:r>
                        <a:rPr lang="en-US" altLang="zh-TW" sz="1400" b="1" kern="1200">
                          <a:solidFill>
                            <a:schemeClr val="lt1"/>
                          </a:solidFill>
                        </a:rPr>
                        <a:t>CAT 6A</a:t>
                      </a:r>
                      <a:endParaRPr lang="zh-TW" altLang="en-US" sz="1400" b="1" kern="1200">
                        <a:solidFill>
                          <a:schemeClr val="lt1"/>
                        </a:solidFill>
                        <a:latin typeface="+mn-lt"/>
                        <a:ea typeface="+mn-ea"/>
                        <a:cs typeface="+mn-cs"/>
                      </a:endParaRPr>
                    </a:p>
                  </a:txBody>
                  <a:tcPr anchor="ctr"/>
                </a:tc>
                <a:extLst>
                  <a:ext uri="{0D108BD9-81ED-4DB2-BD59-A6C34878D82A}">
                    <a16:rowId xmlns:a16="http://schemas.microsoft.com/office/drawing/2014/main" val="2329628935"/>
                  </a:ext>
                </a:extLst>
              </a:tr>
              <a:tr h="453859">
                <a:tc>
                  <a:txBody>
                    <a:bodyPr/>
                    <a:lstStyle/>
                    <a:p>
                      <a:pPr marL="0" algn="ctr" defTabSz="914400" rtl="0" eaLnBrk="1" latinLnBrk="0" hangingPunct="1"/>
                      <a:r>
                        <a:rPr lang="en-US" altLang="zh-TW" sz="1400" b="1" kern="1200">
                          <a:solidFill>
                            <a:schemeClr val="tx1"/>
                          </a:solidFill>
                        </a:rPr>
                        <a:t>100M</a:t>
                      </a:r>
                      <a:endParaRPr lang="zh-TW" altLang="en-US" sz="1400" b="1" kern="1200">
                        <a:solidFill>
                          <a:schemeClr val="tx1"/>
                        </a:solidFill>
                        <a:latin typeface="+mn-lt"/>
                        <a:ea typeface="+mn-ea"/>
                        <a:cs typeface="+mn-cs"/>
                      </a:endParaRPr>
                    </a:p>
                  </a:txBody>
                  <a:tcPr anchor="ctr"/>
                </a:tc>
                <a:tc>
                  <a:txBody>
                    <a:bodyPr/>
                    <a:lstStyle/>
                    <a:p>
                      <a:pPr marL="0" algn="ctr" defTabSz="914400" rtl="0" eaLnBrk="1" latinLnBrk="0" hangingPunct="1"/>
                      <a:r>
                        <a:rPr lang="en-US" altLang="zh-TW" sz="1400" b="1" kern="1200">
                          <a:solidFill>
                            <a:schemeClr val="tx1"/>
                          </a:solidFill>
                        </a:rPr>
                        <a:t>V</a:t>
                      </a:r>
                      <a:endParaRPr lang="zh-TW" altLang="en-US" sz="1400" b="1" kern="1200">
                        <a:solidFill>
                          <a:schemeClr val="tx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a:solidFill>
                            <a:schemeClr val="tx1"/>
                          </a:solidFill>
                        </a:rPr>
                        <a:t>V</a:t>
                      </a:r>
                      <a:endParaRPr lang="zh-TW" altLang="en-US" sz="1400" b="1" kern="1200">
                        <a:solidFill>
                          <a:schemeClr val="tx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a:solidFill>
                            <a:schemeClr val="tx1"/>
                          </a:solidFill>
                        </a:rPr>
                        <a:t>V</a:t>
                      </a:r>
                      <a:endParaRPr lang="zh-TW" altLang="en-US" sz="1400" b="1" kern="1200">
                        <a:solidFill>
                          <a:schemeClr val="tx1"/>
                        </a:solidFill>
                        <a:latin typeface="+mn-lt"/>
                        <a:ea typeface="+mn-ea"/>
                        <a:cs typeface="+mn-cs"/>
                      </a:endParaRPr>
                    </a:p>
                  </a:txBody>
                  <a:tcPr anchor="ctr"/>
                </a:tc>
                <a:extLst>
                  <a:ext uri="{0D108BD9-81ED-4DB2-BD59-A6C34878D82A}">
                    <a16:rowId xmlns:a16="http://schemas.microsoft.com/office/drawing/2014/main" val="3234462372"/>
                  </a:ext>
                </a:extLst>
              </a:tr>
              <a:tr h="453859">
                <a:tc>
                  <a:txBody>
                    <a:bodyPr/>
                    <a:lstStyle/>
                    <a:p>
                      <a:pPr marL="0" algn="ctr" defTabSz="914400" rtl="0" eaLnBrk="1" latinLnBrk="0" hangingPunct="1"/>
                      <a:r>
                        <a:rPr lang="en-US" altLang="zh-TW" sz="1400" b="1" kern="1200">
                          <a:solidFill>
                            <a:schemeClr val="tx1"/>
                          </a:solidFill>
                        </a:rPr>
                        <a:t>1G</a:t>
                      </a:r>
                      <a:endParaRPr lang="zh-TW" altLang="en-US" sz="1400" b="1" kern="1200">
                        <a:solidFill>
                          <a:schemeClr val="tx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a:solidFill>
                            <a:schemeClr val="tx1"/>
                          </a:solidFill>
                        </a:rPr>
                        <a:t>V</a:t>
                      </a:r>
                      <a:endParaRPr lang="zh-TW" altLang="en-US" sz="1400" b="1" kern="1200">
                        <a:solidFill>
                          <a:schemeClr val="tx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a:solidFill>
                            <a:schemeClr val="tx1"/>
                          </a:solidFill>
                        </a:rPr>
                        <a:t>V</a:t>
                      </a:r>
                      <a:endParaRPr lang="zh-TW" altLang="en-US" sz="1400" b="1" kern="1200">
                        <a:solidFill>
                          <a:schemeClr val="tx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a:solidFill>
                            <a:schemeClr val="tx1"/>
                          </a:solidFill>
                        </a:rPr>
                        <a:t>V</a:t>
                      </a:r>
                      <a:endParaRPr lang="zh-TW" altLang="en-US" sz="1400" b="1" kern="1200">
                        <a:solidFill>
                          <a:schemeClr val="tx1"/>
                        </a:solidFill>
                        <a:latin typeface="+mn-lt"/>
                        <a:ea typeface="+mn-ea"/>
                        <a:cs typeface="+mn-cs"/>
                      </a:endParaRPr>
                    </a:p>
                  </a:txBody>
                  <a:tcPr anchor="ctr"/>
                </a:tc>
                <a:extLst>
                  <a:ext uri="{0D108BD9-81ED-4DB2-BD59-A6C34878D82A}">
                    <a16:rowId xmlns:a16="http://schemas.microsoft.com/office/drawing/2014/main" val="2490770710"/>
                  </a:ext>
                </a:extLst>
              </a:tr>
              <a:tr h="453859">
                <a:tc>
                  <a:txBody>
                    <a:bodyPr/>
                    <a:lstStyle/>
                    <a:p>
                      <a:pPr marL="0" algn="ctr" defTabSz="914400" rtl="0" eaLnBrk="1" latinLnBrk="0" hangingPunct="1"/>
                      <a:r>
                        <a:rPr lang="en-US" altLang="zh-TW" sz="1400" b="1" kern="1200">
                          <a:solidFill>
                            <a:schemeClr val="tx1"/>
                          </a:solidFill>
                        </a:rPr>
                        <a:t>2.5G</a:t>
                      </a:r>
                      <a:endParaRPr lang="zh-TW" altLang="en-US" sz="1400" b="1" kern="1200">
                        <a:solidFill>
                          <a:schemeClr val="tx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a:solidFill>
                            <a:schemeClr val="tx1"/>
                          </a:solidFill>
                        </a:rPr>
                        <a:t>V</a:t>
                      </a:r>
                      <a:endParaRPr lang="zh-TW" altLang="en-US" sz="1400" b="1" kern="1200">
                        <a:solidFill>
                          <a:schemeClr val="tx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a:solidFill>
                            <a:schemeClr val="tx1"/>
                          </a:solidFill>
                        </a:rPr>
                        <a:t>V</a:t>
                      </a:r>
                      <a:endParaRPr lang="zh-TW" altLang="en-US" sz="1400" b="1" kern="1200">
                        <a:solidFill>
                          <a:schemeClr val="tx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a:solidFill>
                            <a:schemeClr val="tx1"/>
                          </a:solidFill>
                        </a:rPr>
                        <a:t>V</a:t>
                      </a:r>
                      <a:endParaRPr lang="zh-TW" altLang="en-US" sz="1400" b="1" kern="1200">
                        <a:solidFill>
                          <a:schemeClr val="tx1"/>
                        </a:solidFill>
                        <a:latin typeface="+mn-lt"/>
                        <a:ea typeface="+mn-ea"/>
                        <a:cs typeface="+mn-cs"/>
                      </a:endParaRPr>
                    </a:p>
                  </a:txBody>
                  <a:tcPr anchor="ctr"/>
                </a:tc>
                <a:extLst>
                  <a:ext uri="{0D108BD9-81ED-4DB2-BD59-A6C34878D82A}">
                    <a16:rowId xmlns:a16="http://schemas.microsoft.com/office/drawing/2014/main" val="1853461937"/>
                  </a:ext>
                </a:extLst>
              </a:tr>
              <a:tr h="453859">
                <a:tc>
                  <a:txBody>
                    <a:bodyPr/>
                    <a:lstStyle/>
                    <a:p>
                      <a:pPr marL="0" algn="ctr" defTabSz="914400" rtl="0" eaLnBrk="1" latinLnBrk="0" hangingPunct="1"/>
                      <a:r>
                        <a:rPr lang="en-US" altLang="zh-TW" sz="1400" b="1" kern="1200">
                          <a:solidFill>
                            <a:schemeClr val="tx1"/>
                          </a:solidFill>
                        </a:rPr>
                        <a:t>5G</a:t>
                      </a:r>
                      <a:endParaRPr lang="zh-TW" altLang="en-US" sz="1400" b="1" kern="1200">
                        <a:solidFill>
                          <a:schemeClr val="tx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a:solidFill>
                            <a:schemeClr val="tx1"/>
                          </a:solidFill>
                        </a:rPr>
                        <a:t>V</a:t>
                      </a:r>
                      <a:endParaRPr lang="zh-TW" altLang="en-US" sz="1400" b="1" kern="1200">
                        <a:solidFill>
                          <a:schemeClr val="tx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a:solidFill>
                            <a:schemeClr val="tx1"/>
                          </a:solidFill>
                        </a:rPr>
                        <a:t>V</a:t>
                      </a:r>
                      <a:endParaRPr lang="zh-TW" altLang="en-US" sz="1400" b="1" kern="1200">
                        <a:solidFill>
                          <a:schemeClr val="tx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a:solidFill>
                            <a:schemeClr val="tx1"/>
                          </a:solidFill>
                        </a:rPr>
                        <a:t>V</a:t>
                      </a:r>
                      <a:endParaRPr lang="zh-TW" altLang="en-US" sz="1400" b="1" kern="1200">
                        <a:solidFill>
                          <a:schemeClr val="tx1"/>
                        </a:solidFill>
                        <a:latin typeface="+mn-lt"/>
                        <a:ea typeface="+mn-ea"/>
                        <a:cs typeface="+mn-cs"/>
                      </a:endParaRPr>
                    </a:p>
                  </a:txBody>
                  <a:tcPr anchor="ctr"/>
                </a:tc>
                <a:extLst>
                  <a:ext uri="{0D108BD9-81ED-4DB2-BD59-A6C34878D82A}">
                    <a16:rowId xmlns:a16="http://schemas.microsoft.com/office/drawing/2014/main" val="3480839254"/>
                  </a:ext>
                </a:extLst>
              </a:tr>
              <a:tr h="453859">
                <a:tc>
                  <a:txBody>
                    <a:bodyPr/>
                    <a:lstStyle/>
                    <a:p>
                      <a:pPr marL="0" algn="ctr" defTabSz="914400" rtl="0" eaLnBrk="1" latinLnBrk="0" hangingPunct="1"/>
                      <a:r>
                        <a:rPr lang="en-US" altLang="zh-TW" sz="1400" b="1" kern="1200">
                          <a:solidFill>
                            <a:schemeClr val="tx1"/>
                          </a:solidFill>
                        </a:rPr>
                        <a:t>10G</a:t>
                      </a:r>
                      <a:endParaRPr lang="zh-TW" altLang="en-US" sz="1400" b="1" kern="1200">
                        <a:solidFill>
                          <a:schemeClr val="tx1"/>
                        </a:solidFill>
                        <a:latin typeface="+mn-lt"/>
                        <a:ea typeface="+mn-ea"/>
                        <a:cs typeface="+mn-cs"/>
                      </a:endParaRPr>
                    </a:p>
                  </a:txBody>
                  <a:tcPr anchor="ctr"/>
                </a:tc>
                <a:tc>
                  <a:txBody>
                    <a:bodyPr/>
                    <a:lstStyle/>
                    <a:p>
                      <a:pPr marL="0" algn="ctr" defTabSz="914400" rtl="0" eaLnBrk="1" latinLnBrk="0" hangingPunct="1"/>
                      <a:r>
                        <a:rPr lang="zh-TW" altLang="en-US" sz="1400" b="1" kern="1200">
                          <a:solidFill>
                            <a:schemeClr val="tx1"/>
                          </a:solidFill>
                        </a:rPr>
                        <a:t>ꓫ</a:t>
                      </a:r>
                      <a:endParaRPr lang="zh-TW" altLang="en-US" sz="1400" b="1" kern="1200">
                        <a:solidFill>
                          <a:schemeClr val="tx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a:solidFill>
                            <a:schemeClr val="tx1"/>
                          </a:solidFill>
                        </a:rPr>
                        <a:t>V</a:t>
                      </a:r>
                      <a:r>
                        <a:rPr lang="zh-TW" altLang="en-US" sz="1400" b="1" kern="1200">
                          <a:solidFill>
                            <a:schemeClr val="tx1"/>
                          </a:solidFill>
                        </a:rPr>
                        <a:t> </a:t>
                      </a:r>
                      <a:r>
                        <a:rPr lang="en-US" altLang="zh-TW" sz="1400" b="1" kern="1200">
                          <a:solidFill>
                            <a:schemeClr val="tx1"/>
                          </a:solidFill>
                        </a:rPr>
                        <a:t>(55m)</a:t>
                      </a:r>
                      <a:endParaRPr lang="zh-TW" altLang="en-US" sz="1400" b="1" kern="1200">
                        <a:solidFill>
                          <a:schemeClr val="tx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a:solidFill>
                            <a:schemeClr val="tx1"/>
                          </a:solidFill>
                        </a:rPr>
                        <a:t>V</a:t>
                      </a:r>
                      <a:endParaRPr lang="zh-TW" altLang="en-US" sz="1400" b="1" kern="1200">
                        <a:solidFill>
                          <a:schemeClr val="tx1"/>
                        </a:solidFill>
                        <a:latin typeface="+mn-lt"/>
                        <a:ea typeface="+mn-ea"/>
                        <a:cs typeface="+mn-cs"/>
                      </a:endParaRPr>
                    </a:p>
                  </a:txBody>
                  <a:tcPr anchor="ctr"/>
                </a:tc>
                <a:extLst>
                  <a:ext uri="{0D108BD9-81ED-4DB2-BD59-A6C34878D82A}">
                    <a16:rowId xmlns:a16="http://schemas.microsoft.com/office/drawing/2014/main" val="3457578306"/>
                  </a:ext>
                </a:extLst>
              </a:tr>
            </a:tbl>
          </a:graphicData>
        </a:graphic>
      </p:graphicFrame>
      <p:sp>
        <p:nvSpPr>
          <p:cNvPr id="7" name="文字方塊 6"/>
          <p:cNvSpPr txBox="1"/>
          <p:nvPr/>
        </p:nvSpPr>
        <p:spPr>
          <a:xfrm>
            <a:off x="6544899" y="3106051"/>
            <a:ext cx="5176008" cy="830997"/>
          </a:xfrm>
          <a:prstGeom prst="rect">
            <a:avLst/>
          </a:prstGeom>
          <a:noFill/>
        </p:spPr>
        <p:txBody>
          <a:bodyPr wrap="square" rtlCol="0">
            <a:spAutoFit/>
          </a:bodyPr>
          <a:lstStyle/>
          <a:p>
            <a:r>
              <a:rPr lang="zh-TW" altLang="en-US" sz="2400">
                <a:solidFill>
                  <a:schemeClr val="bg1"/>
                </a:solidFill>
              </a:rPr>
              <a:t>原有網路線環境升級！ </a:t>
            </a:r>
            <a:endParaRPr lang="en-US" altLang="zh-TW" sz="2400">
              <a:solidFill>
                <a:schemeClr val="bg1"/>
              </a:solidFill>
            </a:endParaRPr>
          </a:p>
          <a:p>
            <a:r>
              <a:rPr lang="zh-TW" altLang="en-US" sz="2400">
                <a:solidFill>
                  <a:schemeClr val="bg1"/>
                </a:solidFill>
              </a:rPr>
              <a:t>支援 </a:t>
            </a:r>
            <a:r>
              <a:rPr lang="en-US" altLang="zh-TW" sz="2400">
                <a:solidFill>
                  <a:schemeClr val="bg1"/>
                </a:solidFill>
              </a:rPr>
              <a:t>Multi-Giga NBASE-T </a:t>
            </a:r>
            <a:r>
              <a:rPr lang="zh-TW" altLang="en-US" sz="2400" b="1">
                <a:solidFill>
                  <a:srgbClr val="FFC000"/>
                </a:solidFill>
              </a:rPr>
              <a:t>業界標準</a:t>
            </a:r>
            <a:endParaRPr lang="zh-TW" altLang="en-US" sz="3600" b="1">
              <a:solidFill>
                <a:srgbClr val="FFC000"/>
              </a:solidFill>
            </a:endParaRPr>
          </a:p>
        </p:txBody>
      </p:sp>
      <p:grpSp>
        <p:nvGrpSpPr>
          <p:cNvPr id="2" name="群組 1"/>
          <p:cNvGrpSpPr/>
          <p:nvPr/>
        </p:nvGrpSpPr>
        <p:grpSpPr>
          <a:xfrm>
            <a:off x="6544899" y="4669302"/>
            <a:ext cx="5231326" cy="1349970"/>
            <a:chOff x="6367244" y="3624702"/>
            <a:chExt cx="5231326" cy="1349970"/>
          </a:xfrm>
        </p:grpSpPr>
        <p:pic>
          <p:nvPicPr>
            <p:cNvPr id="8" name="Picture 2" descr="QSW-3216R-8S8T | Hardware Specs | QNAP (UK)"/>
            <p:cNvPicPr>
              <a:picLocks noChangeAspect="1" noChangeArrowheads="1"/>
            </p:cNvPicPr>
            <p:nvPr/>
          </p:nvPicPr>
          <p:blipFill rotWithShape="1">
            <a:blip r:embed="rId3">
              <a:extLst>
                <a:ext uri="{28A0092B-C50C-407E-A947-70E740481C1C}">
                  <a14:useLocalDpi xmlns:a14="http://schemas.microsoft.com/office/drawing/2010/main" val="0"/>
                </a:ext>
              </a:extLst>
            </a:blip>
            <a:srcRect t="29486" b="29225"/>
            <a:stretch/>
          </p:blipFill>
          <p:spPr bwMode="auto">
            <a:xfrm>
              <a:off x="6367244" y="3624702"/>
              <a:ext cx="5231326" cy="1349970"/>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id="{4B01D5DC-F9BA-4358-09B9-3DEAE22D1A17}"/>
                </a:ext>
              </a:extLst>
            </p:cNvPr>
            <p:cNvSpPr/>
            <p:nvPr/>
          </p:nvSpPr>
          <p:spPr>
            <a:xfrm>
              <a:off x="7418360" y="3967993"/>
              <a:ext cx="3529273" cy="880844"/>
            </a:xfrm>
            <a:prstGeom prst="rect">
              <a:avLst/>
            </a:prstGeom>
            <a:solidFill>
              <a:schemeClr val="accent6">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 name="文字方塊 10"/>
          <p:cNvSpPr txBox="1"/>
          <p:nvPr/>
        </p:nvSpPr>
        <p:spPr>
          <a:xfrm>
            <a:off x="6544899" y="4207637"/>
            <a:ext cx="5176008" cy="461665"/>
          </a:xfrm>
          <a:prstGeom prst="rect">
            <a:avLst/>
          </a:prstGeom>
          <a:noFill/>
        </p:spPr>
        <p:txBody>
          <a:bodyPr wrap="square" rtlCol="0">
            <a:spAutoFit/>
          </a:bodyPr>
          <a:lstStyle/>
          <a:p>
            <a:r>
              <a:rPr lang="zh-TW" altLang="en-US" sz="2400">
                <a:solidFill>
                  <a:schemeClr val="bg1"/>
                </a:solidFill>
              </a:rPr>
              <a:t>同時高達 </a:t>
            </a:r>
            <a:r>
              <a:rPr lang="en-US" altLang="zh-TW" sz="2400" b="1">
                <a:solidFill>
                  <a:schemeClr val="bg1"/>
                </a:solidFill>
              </a:rPr>
              <a:t>16</a:t>
            </a:r>
            <a:r>
              <a:rPr lang="zh-TW" altLang="en-US" sz="2400" b="1">
                <a:solidFill>
                  <a:schemeClr val="bg1"/>
                </a:solidFill>
              </a:rPr>
              <a:t> 埠</a:t>
            </a:r>
            <a:r>
              <a:rPr lang="zh-TW" altLang="en-US" sz="2400">
                <a:solidFill>
                  <a:schemeClr val="bg1"/>
                </a:solidFill>
              </a:rPr>
              <a:t> </a:t>
            </a:r>
            <a:r>
              <a:rPr lang="en-US" altLang="zh-TW" sz="2400">
                <a:solidFill>
                  <a:schemeClr val="bg1"/>
                </a:solidFill>
              </a:rPr>
              <a:t>10Gbps</a:t>
            </a:r>
            <a:r>
              <a:rPr lang="zh-TW" altLang="en-US" sz="2400">
                <a:solidFill>
                  <a:schemeClr val="bg1"/>
                </a:solidFill>
              </a:rPr>
              <a:t> 網路傳輸 </a:t>
            </a:r>
            <a:r>
              <a:rPr lang="en-US" altLang="zh-TW" sz="2400">
                <a:solidFill>
                  <a:schemeClr val="bg1"/>
                </a:solidFill>
              </a:rPr>
              <a:t>!!!</a:t>
            </a:r>
            <a:endParaRPr lang="zh-TW" altLang="en-US" sz="3600" b="1">
              <a:solidFill>
                <a:schemeClr val="bg1"/>
              </a:solidFill>
            </a:endParaRPr>
          </a:p>
        </p:txBody>
      </p:sp>
      <p:sp>
        <p:nvSpPr>
          <p:cNvPr id="3" name="標題 2">
            <a:extLst>
              <a:ext uri="{FF2B5EF4-FFF2-40B4-BE49-F238E27FC236}">
                <a16:creationId xmlns:a16="http://schemas.microsoft.com/office/drawing/2014/main" id="{36FD1653-0A77-6C1A-72D9-73555CFEE6C1}"/>
              </a:ext>
            </a:extLst>
          </p:cNvPr>
          <p:cNvSpPr>
            <a:spLocks noGrp="1"/>
          </p:cNvSpPr>
          <p:nvPr>
            <p:ph type="title"/>
          </p:nvPr>
        </p:nvSpPr>
        <p:spPr/>
        <p:txBody>
          <a:bodyPr/>
          <a:lstStyle/>
          <a:p>
            <a:r>
              <a:rPr lang="zh-TW" altLang="en-US"/>
              <a:t>隨插即用，高速網路環境輕鬆建立</a:t>
            </a:r>
          </a:p>
        </p:txBody>
      </p:sp>
    </p:spTree>
    <p:extLst>
      <p:ext uri="{BB962C8B-B14F-4D97-AF65-F5344CB8AC3E}">
        <p14:creationId xmlns:p14="http://schemas.microsoft.com/office/powerpoint/2010/main" val="2326222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字方塊 11"/>
          <p:cNvSpPr txBox="1"/>
          <p:nvPr/>
        </p:nvSpPr>
        <p:spPr>
          <a:xfrm>
            <a:off x="2434862" y="1663889"/>
            <a:ext cx="7000291" cy="584775"/>
          </a:xfrm>
          <a:prstGeom prst="rect">
            <a:avLst/>
          </a:prstGeom>
          <a:noFill/>
        </p:spPr>
        <p:txBody>
          <a:bodyPr wrap="square" rtlCol="0">
            <a:spAutoFit/>
          </a:bodyPr>
          <a:lstStyle/>
          <a:p>
            <a:pPr algn="ctr"/>
            <a:r>
              <a:rPr lang="zh-TW" altLang="en-US" sz="3200" b="1">
                <a:solidFill>
                  <a:schemeClr val="bg1"/>
                </a:solidFill>
              </a:rPr>
              <a:t>迴圈偵測與阻擋，確保網路正常運作</a:t>
            </a:r>
            <a:endParaRPr lang="en-US" altLang="zh-TW" sz="3200" b="1">
              <a:solidFill>
                <a:schemeClr val="bg1"/>
              </a:solidFill>
            </a:endParaRPr>
          </a:p>
        </p:txBody>
      </p:sp>
      <p:sp>
        <p:nvSpPr>
          <p:cNvPr id="16" name="矩形 15"/>
          <p:cNvSpPr/>
          <p:nvPr/>
        </p:nvSpPr>
        <p:spPr>
          <a:xfrm>
            <a:off x="2041884" y="2248664"/>
            <a:ext cx="7786246" cy="646331"/>
          </a:xfrm>
          <a:prstGeom prst="rect">
            <a:avLst/>
          </a:prstGeom>
        </p:spPr>
        <p:txBody>
          <a:bodyPr wrap="square">
            <a:spAutoFit/>
          </a:bodyPr>
          <a:lstStyle/>
          <a:p>
            <a:pPr algn="ctr"/>
            <a:r>
              <a:rPr lang="en-US" altLang="zh-TW">
                <a:solidFill>
                  <a:schemeClr val="bg1"/>
                </a:solidFill>
                <a:latin typeface="+mn-ea"/>
              </a:rPr>
              <a:t>QSW-3216R-8S8T </a:t>
            </a:r>
            <a:r>
              <a:rPr lang="zh-TW" altLang="en-US">
                <a:solidFill>
                  <a:schemeClr val="bg1"/>
                </a:solidFill>
                <a:latin typeface="+mn-ea"/>
              </a:rPr>
              <a:t>內建網路迴圈偵測，一旦偵測到迴圈的情況，會直接針對有迴圈的網路埠進行鎖定，讓網路環境在最短的時間內恢復正常。</a:t>
            </a:r>
          </a:p>
        </p:txBody>
      </p:sp>
      <p:sp>
        <p:nvSpPr>
          <p:cNvPr id="3" name="標題 2">
            <a:extLst>
              <a:ext uri="{FF2B5EF4-FFF2-40B4-BE49-F238E27FC236}">
                <a16:creationId xmlns:a16="http://schemas.microsoft.com/office/drawing/2014/main" id="{D5D7912E-3A02-C7F9-D27E-C839BD71221D}"/>
              </a:ext>
            </a:extLst>
          </p:cNvPr>
          <p:cNvSpPr>
            <a:spLocks noGrp="1"/>
          </p:cNvSpPr>
          <p:nvPr>
            <p:ph type="title"/>
          </p:nvPr>
        </p:nvSpPr>
        <p:spPr/>
        <p:txBody>
          <a:bodyPr/>
          <a:lstStyle/>
          <a:p>
            <a:r>
              <a:rPr lang="zh-TW" altLang="en-US" dirty="0"/>
              <a:t>網路小白救星，迴圈偵測與阻擋功能</a:t>
            </a:r>
          </a:p>
        </p:txBody>
      </p:sp>
      <p:pic>
        <p:nvPicPr>
          <p:cNvPr id="6" name="圖片 5" descr="一張含有 電子產品, 電路, 螢幕擷取畫面, 文字 的圖片&#10;&#10;自動產生的描述">
            <a:extLst>
              <a:ext uri="{FF2B5EF4-FFF2-40B4-BE49-F238E27FC236}">
                <a16:creationId xmlns:a16="http://schemas.microsoft.com/office/drawing/2014/main" id="{95E6F4E2-882B-50F9-36D0-88E739778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4246" y="2894995"/>
            <a:ext cx="9363508" cy="3799329"/>
          </a:xfrm>
          <a:prstGeom prst="rect">
            <a:avLst/>
          </a:prstGeom>
        </p:spPr>
      </p:pic>
    </p:spTree>
    <p:extLst>
      <p:ext uri="{BB962C8B-B14F-4D97-AF65-F5344CB8AC3E}">
        <p14:creationId xmlns:p14="http://schemas.microsoft.com/office/powerpoint/2010/main" val="295959513"/>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訂 1">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3033</Words>
  <Application>Microsoft Office PowerPoint</Application>
  <PresentationFormat>寬螢幕</PresentationFormat>
  <Paragraphs>263</Paragraphs>
  <Slides>22</Slides>
  <Notes>22</Notes>
  <HiddenSlides>0</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22</vt:i4>
      </vt:variant>
    </vt:vector>
  </HeadingPairs>
  <TitlesOfParts>
    <vt:vector size="27" baseType="lpstr">
      <vt:lpstr>微軟正黑體</vt:lpstr>
      <vt:lpstr>微軟正黑體</vt:lpstr>
      <vt:lpstr>Arial</vt:lpstr>
      <vt:lpstr>Calibri</vt:lpstr>
      <vt:lpstr>Office 佈景主題</vt:lpstr>
      <vt:lpstr>PowerPoint 簡報</vt:lpstr>
      <vt:lpstr>Wi-Fi 7 產品問世，高達 9.3Gbps 的無線網路傳輸 </vt:lpstr>
      <vt:lpstr>網路交換器為一切網路應用的基礎</vt:lpstr>
      <vt:lpstr>規格簡介 </vt:lpstr>
      <vt:lpstr>半機架寬 16 埠全 10GbE 非網管型交換器</vt:lpstr>
      <vt:lpstr>高直覺性的 LED 狀態指示燈</vt:lpstr>
      <vt:lpstr>金屬外殼，雙風扇設計，強化散熱能力</vt:lpstr>
      <vt:lpstr>隨插即用，高速網路環境輕鬆建立</vt:lpstr>
      <vt:lpstr>網路小白救星，迴圈偵測與阻擋功能</vt:lpstr>
      <vt:lpstr>支援全雙工流量控制</vt:lpstr>
      <vt:lpstr>半機櫃寬，精省空間， 2 For 1U 剛剛好</vt:lpstr>
      <vt:lpstr>QSW-3216R-8S8T 詳細規格</vt:lpstr>
      <vt:lpstr>QNAP 提供 2 年免費產品保固</vt:lpstr>
      <vt:lpstr>PowerPoint 簡報</vt:lpstr>
      <vt:lpstr>16 埠 10GbE SFP+ 及 RJ45 網路， 彈性配置網路架構</vt:lpstr>
      <vt:lpstr>全面升級您的網通、儲存與電腦設備 提升團隊工作效率</vt:lpstr>
      <vt:lpstr>最少花費將您的網路從 1G 升級到 5G 網速</vt:lpstr>
      <vt:lpstr>多款 QNAP NAS 支援 10GbE 高速網路傳輸</vt:lpstr>
      <vt:lpstr>QNAP 10GbE 網路擴充卡</vt:lpstr>
      <vt:lpstr>QNAP QNA系列 10GbE 網路轉換器</vt:lpstr>
      <vt:lpstr>QNAP 提供完整的 10GbE 配件</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Christian Chang 張匯吾</dc:creator>
  <cp:lastModifiedBy>Yvonne Tsai 蔡亞彣</cp:lastModifiedBy>
  <cp:revision>2</cp:revision>
  <dcterms:created xsi:type="dcterms:W3CDTF">2023-08-28T06:01:17Z</dcterms:created>
  <dcterms:modified xsi:type="dcterms:W3CDTF">2023-11-16T06:13:11Z</dcterms:modified>
</cp:coreProperties>
</file>