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4E_4DCB3082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101_A503DB5A.xml" ContentType="application/vnd.ms-powerpoint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modernComment_13C_82FDCB3E.xml" ContentType="application/vnd.ms-powerpoint.comments+xml"/>
  <Override PartName="/ppt/comments/modernComment_13D_A28BE213.xml" ContentType="application/vnd.ms-powerpoint.comments+xml"/>
  <Override PartName="/ppt/notesSlides/notesSlide9.xml" ContentType="application/vnd.openxmlformats-officedocument.presentationml.notesSlide+xml"/>
  <Override PartName="/ppt/comments/modernComment_13E_DC0C5602.xml" ContentType="application/vnd.ms-powerpoint.comments+xml"/>
  <Override PartName="/ppt/notesSlides/notesSlide10.xml" ContentType="application/vnd.openxmlformats-officedocument.presentationml.notesSlide+xml"/>
  <Override PartName="/ppt/comments/modernComment_142_336FB3F5.xml" ContentType="application/vnd.ms-powerpoint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9.xml" ContentType="application/vnd.openxmlformats-officedocument.presentationml.notesSlide+xml"/>
  <Override PartName="/ppt/comments/modernComment_14F_E9E170F4.xml" ContentType="application/vnd.ms-powerpoint.comment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s/modernComment_14C_BC8E24E4.xml" ContentType="application/vnd.ms-powerpoint.comments+xml"/>
  <Override PartName="/ppt/notesSlides/notesSlide24.xml" ContentType="application/vnd.openxmlformats-officedocument.presentationml.notesSlide+xml"/>
  <Override PartName="/ppt/comments/modernComment_108_8379D2FD.xml" ContentType="application/vnd.ms-powerpoint.comment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omments/modernComment_161_810C36DC.xml" ContentType="application/vnd.ms-powerpoint.comments+xml"/>
  <Override PartName="/ppt/notesSlides/notesSlide40.xml" ContentType="application/vnd.openxmlformats-officedocument.presentationml.notesSlide+xml"/>
  <Override PartName="/ppt/comments/modernComment_15F_F73DD677.xml" ContentType="application/vnd.ms-powerpoint.comment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725" r:id="rId3"/>
  </p:sldMasterIdLst>
  <p:notesMasterIdLst>
    <p:notesMasterId r:id="rId47"/>
  </p:notesMasterIdLst>
  <p:handoutMasterIdLst>
    <p:handoutMasterId r:id="rId48"/>
  </p:handoutMasterIdLst>
  <p:sldIdLst>
    <p:sldId id="359" r:id="rId4"/>
    <p:sldId id="327" r:id="rId5"/>
    <p:sldId id="334" r:id="rId6"/>
    <p:sldId id="336" r:id="rId7"/>
    <p:sldId id="257" r:id="rId8"/>
    <p:sldId id="363" r:id="rId9"/>
    <p:sldId id="364" r:id="rId10"/>
    <p:sldId id="316" r:id="rId11"/>
    <p:sldId id="317" r:id="rId12"/>
    <p:sldId id="318" r:id="rId13"/>
    <p:sldId id="322" r:id="rId14"/>
    <p:sldId id="321" r:id="rId15"/>
    <p:sldId id="329" r:id="rId16"/>
    <p:sldId id="328" r:id="rId17"/>
    <p:sldId id="360" r:id="rId18"/>
    <p:sldId id="337" r:id="rId19"/>
    <p:sldId id="330" r:id="rId20"/>
    <p:sldId id="365" r:id="rId21"/>
    <p:sldId id="338" r:id="rId22"/>
    <p:sldId id="335" r:id="rId23"/>
    <p:sldId id="358" r:id="rId24"/>
    <p:sldId id="369" r:id="rId25"/>
    <p:sldId id="368" r:id="rId26"/>
    <p:sldId id="332" r:id="rId27"/>
    <p:sldId id="264" r:id="rId28"/>
    <p:sldId id="323" r:id="rId29"/>
    <p:sldId id="343" r:id="rId30"/>
    <p:sldId id="341" r:id="rId31"/>
    <p:sldId id="342" r:id="rId32"/>
    <p:sldId id="367" r:id="rId33"/>
    <p:sldId id="357" r:id="rId34"/>
    <p:sldId id="345" r:id="rId35"/>
    <p:sldId id="349" r:id="rId36"/>
    <p:sldId id="346" r:id="rId37"/>
    <p:sldId id="347" r:id="rId38"/>
    <p:sldId id="348" r:id="rId39"/>
    <p:sldId id="350" r:id="rId40"/>
    <p:sldId id="356" r:id="rId41"/>
    <p:sldId id="355" r:id="rId42"/>
    <p:sldId id="353" r:id="rId43"/>
    <p:sldId id="351" r:id="rId44"/>
    <p:sldId id="352" r:id="rId45"/>
    <p:sldId id="340" r:id="rId4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C694D14-DEF4-9C73-6E09-C20B746D969F}" name="Copy Su 蘇衍印" initials="CS" userId="S::copysu@qnap.com::1126be78-0e4b-4fc6-8d80-fa9b94be460a" providerId="AD"/>
  <p188:author id="{4934F622-3851-0396-6A8A-C3E71DE70C73}" name="Andy Chuang 莊易澄" initials="A莊" userId="S::andychuang@qnap.com::9f6e82e2-40fe-46a1-b2c7-8ffe10f2207b" providerId="AD"/>
  <p188:author id="{6DB8C190-3C95-A556-8DBC-66B0E70408E1}" name="Jason Hsu 許博傑" initials="J許" userId="S::jasonhsu@qnap.com::037722cf-a7a4-45b3-87d9-a621b36907b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C3C4"/>
    <a:srgbClr val="A09C9C"/>
    <a:srgbClr val="004CD0"/>
    <a:srgbClr val="FE4F00"/>
    <a:srgbClr val="FF7325"/>
    <a:srgbClr val="F5F3F1"/>
    <a:srgbClr val="C3B9B1"/>
    <a:srgbClr val="ADB9CA"/>
    <a:srgbClr val="EC7728"/>
    <a:srgbClr val="03C7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96F2A8-2F65-EFF1-6879-D40C0B1D5BB5}" v="462" dt="2023-10-19T08:16:23.170"/>
    <p1510:client id="{1F955A8E-9A01-124F-7968-B643E0FC0142}" v="678" dt="2023-10-20T07:17:38.903"/>
    <p1510:client id="{461194D2-8B1C-47AB-9DD5-EC6C15644A41}" v="96" dt="2023-10-20T07:23:25.372"/>
    <p1510:client id="{6C6028DF-B280-C7B3-5415-D42EE57003DF}" v="167" dt="2023-11-08T06:59:54.658"/>
    <p1510:client id="{A13BC3E1-22B3-2BEA-D64D-9B3E5BFD093C}" v="409" dt="2023-10-23T07:53:28.894"/>
    <p1510:client id="{B4E93871-966C-FB86-969A-0DD0904B0119}" v="4" dt="2023-10-19T09:06:31.1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microsoft.com/office/2015/10/relationships/revisionInfo" Target="revisionInfo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52_EA80F58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52_EA80F582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數列 1</c:v>
                </c:pt>
              </c:strCache>
            </c:strRef>
          </c:tx>
          <c:spPr>
            <a:gradFill>
              <a:gsLst>
                <a:gs pos="89000">
                  <a:srgbClr val="00489D"/>
                </a:gs>
                <a:gs pos="0">
                  <a:srgbClr val="2FABFF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89000">
                    <a:srgbClr val="AF5619"/>
                  </a:gs>
                  <a:gs pos="0">
                    <a:srgbClr val="FF9C44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3DE-4BDC-AB9F-08FFDEE8402E}"/>
              </c:ext>
            </c:extLst>
          </c:dPt>
          <c:cat>
            <c:strRef>
              <c:f>工作表1!$A$2:$A$3</c:f>
              <c:strCache>
                <c:ptCount val="2"/>
                <c:pt idx="0">
                  <c:v>寫入</c:v>
                </c:pt>
                <c:pt idx="1">
                  <c:v>讀取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590</c:v>
                </c:pt>
                <c:pt idx="1">
                  <c:v>591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3DE-4BDC-AB9F-08FFDEE840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2774864"/>
        <c:axId val="572770288"/>
      </c:barChart>
      <c:catAx>
        <c:axId val="57277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defRPr>
            </a:pPr>
            <a:endParaRPr lang="zh-TW"/>
          </a:p>
        </c:txPr>
        <c:crossAx val="572770288"/>
        <c:crosses val="autoZero"/>
        <c:auto val="1"/>
        <c:lblAlgn val="ctr"/>
        <c:lblOffset val="100"/>
        <c:noMultiLvlLbl val="0"/>
      </c:catAx>
      <c:valAx>
        <c:axId val="572770288"/>
        <c:scaling>
          <c:orientation val="minMax"/>
          <c:max val="700"/>
          <c:min val="0"/>
        </c:scaling>
        <c:delete val="0"/>
        <c:axPos val="l"/>
        <c:majorGridlines>
          <c:spPr>
            <a:ln w="9525" cap="flat" cmpd="sng" algn="ctr">
              <a:solidFill>
                <a:srgbClr val="E8E8E8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r>
                  <a:rPr lang="en-US"/>
                  <a:t>MB/s</a:t>
                </a:r>
                <a:endParaRPr lang="zh-TW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4864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數列 1</c:v>
                </c:pt>
              </c:strCache>
            </c:strRef>
          </c:tx>
          <c:spPr>
            <a:gradFill>
              <a:gsLst>
                <a:gs pos="89000">
                  <a:srgbClr val="00489D"/>
                </a:gs>
                <a:gs pos="0">
                  <a:srgbClr val="2FABFF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89000">
                    <a:srgbClr val="AF5619"/>
                  </a:gs>
                  <a:gs pos="0">
                    <a:srgbClr val="FF9C44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497-4658-B47A-FA31F436F16D}"/>
              </c:ext>
            </c:extLst>
          </c:dPt>
          <c:cat>
            <c:strRef>
              <c:f>工作表1!$A$2:$A$3</c:f>
              <c:strCache>
                <c:ptCount val="2"/>
                <c:pt idx="0">
                  <c:v>寫入</c:v>
                </c:pt>
                <c:pt idx="1">
                  <c:v>讀取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3838</c:v>
                </c:pt>
                <c:pt idx="1">
                  <c:v>5908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497-4658-B47A-FA31F436F1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78"/>
        <c:axId val="572774864"/>
        <c:axId val="572770288"/>
      </c:barChart>
      <c:catAx>
        <c:axId val="57277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defRPr>
            </a:pPr>
            <a:endParaRPr lang="zh-TW"/>
          </a:p>
        </c:txPr>
        <c:crossAx val="57277028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72770288"/>
        <c:scaling>
          <c:orientation val="minMax"/>
          <c:max val="6000"/>
          <c:min val="0"/>
        </c:scaling>
        <c:delete val="0"/>
        <c:axPos val="l"/>
        <c:majorGridlines>
          <c:spPr>
            <a:ln w="9525" cap="flat" cmpd="sng" algn="ctr">
              <a:solidFill>
                <a:srgbClr val="E8E8E8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r>
                  <a:rPr lang="en-US"/>
                  <a:t>MB/s</a:t>
                </a:r>
                <a:endParaRPr lang="zh-TW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4864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01_A503DB5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B8AD8B5-AD25-4BE2-859D-C318696DAFEC}" authorId="{6DB8C190-3C95-A556-8DBC-66B0E70408E1}" created="2023-10-06T07:38:50.18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768493402" sldId="257"/>
      <ac:spMk id="6" creationId="{74FF805F-6521-4307-B6BF-1A0874627BC2}"/>
    </ac:deMkLst>
    <p188:txBody>
      <a:bodyPr/>
      <a:lstStyle/>
      <a:p>
        <a:r>
          <a:rPr lang="en-US"/>
          <a:t>[@Andy Chuang 莊易澄] , 標題改為最高搭載 Intel Core i9 處理器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3-10-11T03:39:06.264" authorId="{4934F622-3851-0396-6A8A-C3E71DE70C73}"/>
          </p223:rxn>
        </p223:reactions>
      </p:ext>
    </p188:extLst>
  </p188:cm>
  <p188:cm id="{8A1B299E-F999-4C24-A016-F3FCB9A66CF9}" authorId="{6DB8C190-3C95-A556-8DBC-66B0E70408E1}" created="2023-10-06T07:39:26.04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768493402" sldId="257"/>
      <ac:spMk id="13" creationId="{03A4A8CB-2963-4912-B924-CF7F1C6DB5DD}"/>
    </ac:deMkLst>
    <p188:txBody>
      <a:bodyPr/>
      <a:lstStyle/>
      <a:p>
        <a:r>
          <a:rPr lang="en-US"/>
          <a:t>[@Andy Chuang 莊易澄]  add # of SODIMM slots</a:t>
        </a:r>
      </a:p>
    </p188:txBody>
  </p188:cm>
</p188:cmLst>
</file>

<file path=ppt/comments/modernComment_108_8379D2F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F1924C8-6CEB-4C30-B8AF-FF1CB7B1129B}" authorId="{6DB8C190-3C95-A556-8DBC-66B0E70408E1}" created="2023-09-13T12:11:12.10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205799165" sldId="264"/>
      <ac:graphicFrameMk id="2" creationId="{14C0BBAB-2265-4673-815B-908D2ECD7DAF}"/>
    </ac:deMkLst>
    <p188:txBody>
      <a:bodyPr/>
      <a:lstStyle/>
      <a:p>
        <a:r>
          <a:rPr lang="en-US"/>
          <a:t>可升級 25GbE 的也強調</a:t>
        </a:r>
      </a:p>
    </p188:txBody>
  </p188:cm>
</p188:cmLst>
</file>

<file path=ppt/comments/modernComment_13C_82FDCB3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2B7E095-9BD4-4537-82EA-B30ACA8F9284}" authorId="{6DB8C190-3C95-A556-8DBC-66B0E70408E1}" created="2023-10-06T07:40:17.36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197670718" sldId="316"/>
      <ac:spMk id="6" creationId="{74FF805F-6521-4307-B6BF-1A0874627BC2}"/>
    </ac:deMkLst>
    <p188:txBody>
      <a:bodyPr/>
      <a:lstStyle/>
      <a:p>
        <a:r>
          <a:rPr lang="en-US"/>
          <a:t>[@Andy Chuang 莊易澄]  標題改為 Thunderbolt 4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3-10-11T03:41:28.331" authorId="{4934F622-3851-0396-6A8A-C3E71DE70C73}"/>
          </p223:rxn>
        </p223:reactions>
      </p:ext>
    </p188:extLst>
  </p188:cm>
  <p188:cm id="{C00F9EE7-0B3C-4EA4-85DF-28A5691B6F41}" authorId="{6DB8C190-3C95-A556-8DBC-66B0E70408E1}" created="2023-10-06T07:42:01.809">
    <pc:sldMkLst xmlns:pc="http://schemas.microsoft.com/office/powerpoint/2013/main/command">
      <pc:docMk/>
      <pc:sldMk cId="2197670718" sldId="316"/>
    </pc:sldMkLst>
    <p188:txBody>
      <a:bodyPr/>
      <a:lstStyle/>
      <a:p>
        <a:r>
          <a:rPr lang="en-US"/>
          <a:t>[@Andy Chuang 莊易澄]  P &amp; E cores 要解釋. 不然用戶看不懂 P &amp; E</a:t>
        </a:r>
      </a:p>
    </p188:txBody>
  </p188:cm>
</p188:cmLst>
</file>

<file path=ppt/comments/modernComment_13D_A28BE21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ECA932D-3239-4405-8676-6676718F22FA}" authorId="{6DB8C190-3C95-A556-8DBC-66B0E70408E1}" created="2023-10-06T07:42:49.654">
    <pc:sldMkLst xmlns:pc="http://schemas.microsoft.com/office/powerpoint/2013/main/command">
      <pc:docMk/>
      <pc:sldMk cId="2727076371" sldId="317"/>
    </pc:sldMkLst>
    <p188:txBody>
      <a:bodyPr/>
      <a:lstStyle/>
      <a:p>
        <a:r>
          <a:rPr lang="en-US"/>
          <a:t>[@Andy Chuang 莊易澄]  add Type-A</a:t>
        </a:r>
      </a:p>
    </p188:txBody>
  </p188:cm>
</p188:cmLst>
</file>

<file path=ppt/comments/modernComment_13E_DC0C560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04A4810-C477-4ACB-A187-756B0FC18F4B}" authorId="{6DB8C190-3C95-A556-8DBC-66B0E70408E1}" created="2023-10-06T07:43:28.640">
    <pc:sldMkLst xmlns:pc="http://schemas.microsoft.com/office/powerpoint/2013/main/command">
      <pc:docMk/>
      <pc:sldMk cId="3691795970" sldId="318"/>
    </pc:sldMkLst>
    <p188:txBody>
      <a:bodyPr/>
      <a:lstStyle/>
      <a:p>
        <a:r>
          <a:rPr lang="en-US"/>
          <a:t>[@Andy Chuang 莊易澄]  補一下 2 x TBT4 ports 是透過預裝一張 TBT4 卡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3-10-11T03:48:32.327" authorId="{4934F622-3851-0396-6A8A-C3E71DE70C73}"/>
          </p223:rxn>
        </p223:reactions>
      </p:ext>
    </p188:extLst>
  </p188:cm>
</p188:cmLst>
</file>

<file path=ppt/comments/modernComment_142_336FB3F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242E056-06DB-495F-82AD-E062BC0883D8}" authorId="{6DB8C190-3C95-A556-8DBC-66B0E70408E1}" created="2023-10-06T07:48:36.904">
    <pc:sldMkLst xmlns:pc="http://schemas.microsoft.com/office/powerpoint/2013/main/command">
      <pc:docMk/>
      <pc:sldMk cId="862958581" sldId="322"/>
    </pc:sldMkLst>
    <p188:txBody>
      <a:bodyPr/>
      <a:lstStyle/>
      <a:p>
        <a:r>
          <a:rPr lang="en-US"/>
          <a:t>[@Andy Chuang 莊易澄]  標題的"桌上型"改掉. 感覺是 consumer. 改成強效, 高階, 或其他字眼</a:t>
        </a:r>
      </a:p>
    </p188:txBody>
  </p188:cm>
  <p188:cm id="{699E7175-2FDF-46A4-95F0-CA1FC90C9AFE}" authorId="{6DB8C190-3C95-A556-8DBC-66B0E70408E1}" created="2023-10-06T07:49:15.295">
    <pc:sldMkLst xmlns:pc="http://schemas.microsoft.com/office/powerpoint/2013/main/command">
      <pc:docMk/>
      <pc:sldMk cId="862958581" sldId="322"/>
    </pc:sldMkLst>
    <p188:txBody>
      <a:bodyPr/>
      <a:lstStyle/>
      <a:p>
        <a:r>
          <a:rPr lang="en-US"/>
          <a:t>[@Andy Chuang 莊易澄]  補上 CPU mark 比較表的連結</a:t>
        </a:r>
      </a:p>
    </p188:txBody>
  </p188:cm>
</p188:cmLst>
</file>

<file path=ppt/comments/modernComment_14C_BC8E24E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501C87F-0B18-4EAD-81A9-F31556250CC8}" authorId="{6DB8C190-3C95-A556-8DBC-66B0E70408E1}" created="2023-09-13T12:10:27.18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163432164" sldId="332"/>
      <ac:spMk id="9" creationId="{AE36ADD6-3F71-40D3-BDFE-1A1BAB506F46}"/>
    </ac:deMkLst>
    <p188:txBody>
      <a:bodyPr/>
      <a:lstStyle/>
      <a:p>
        <a:r>
          <a:rPr lang="en-US"/>
          <a:t>[@Andy Chuang 莊易澄]  no 4K HDMI?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3-10-11T03:59:11.860" authorId="{4934F622-3851-0396-6A8A-C3E71DE70C73}"/>
          </p223:rxn>
        </p223:reactions>
      </p:ext>
    </p188:extLst>
  </p188:cm>
</p188:cmLst>
</file>

<file path=ppt/comments/modernComment_14E_4DCB308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4C8BADF-3696-4EA3-AF6C-6D1793801CB4}" authorId="{6DB8C190-3C95-A556-8DBC-66B0E70408E1}" created="2023-10-06T02:55:17.56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305161858" sldId="334"/>
      <ac:spMk id="17" creationId="{6649BD70-8053-E7B0-D47F-390F8BCE8F0A}"/>
    </ac:deMkLst>
    <p188:txBody>
      <a:bodyPr/>
      <a:lstStyle/>
      <a:p>
        <a:r>
          <a:rPr lang="en-US"/>
          <a:t>[@Andy Chuang 莊易澄]  也說明使用 thunderbolt 的 mac &amp; windows 電腦，直接即插即用，不需要再買網路卡配件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3-10-11T03:37:31.105" authorId="{4934F622-3851-0396-6A8A-C3E71DE70C73}"/>
          </p223:rxn>
        </p223:reactions>
      </p:ext>
    </p188:extLst>
  </p188:cm>
  <p188:cm id="{594352B3-B79A-4D43-862A-483FE6B54971}" authorId="{6DB8C190-3C95-A556-8DBC-66B0E70408E1}" created="2023-10-06T02:56:08.11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305161858" sldId="334"/>
      <ac:spMk id="17" creationId="{6649BD70-8053-E7B0-D47F-390F8BCE8F0A}"/>
    </ac:deMkLst>
    <p188:txBody>
      <a:bodyPr/>
      <a:lstStyle/>
      <a:p>
        <a:r>
          <a:rPr lang="en-US"/>
          <a:t>[@Andy Chuang 莊易澄]  Ethernet i.e. 25GbE 除高速外，還有多人共享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3-10-11T03:37:33.246" authorId="{4934F622-3851-0396-6A8A-C3E71DE70C73}"/>
          </p223:rxn>
        </p223:reactions>
      </p:ext>
    </p188:extLst>
  </p188:cm>
</p188:cmLst>
</file>

<file path=ppt/comments/modernComment_14F_E9E170F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500CB9C-C2D8-4AEA-93FE-7D356B2EBD41}" authorId="{6DB8C190-3C95-A556-8DBC-66B0E70408E1}" created="2023-10-06T03:00:35.539">
    <pc:sldMkLst xmlns:pc="http://schemas.microsoft.com/office/powerpoint/2013/main/command">
      <pc:docMk/>
      <pc:sldMk cId="3923865844" sldId="335"/>
    </pc:sldMkLst>
    <p188:txBody>
      <a:bodyPr/>
      <a:lstStyle/>
      <a:p>
        <a:r>
          <a:rPr lang="en-US"/>
          <a:t>[@Andy Chuang 莊易澄]  移到後面, 先主打 Thunderbolt</a:t>
        </a:r>
      </a:p>
    </p188:txBody>
  </p188:cm>
</p188:cmLst>
</file>

<file path=ppt/comments/modernComment_15F_F73DD67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02B78F5-B222-41B4-99D3-BA848B59E524}" authorId="{6DB8C190-3C95-A556-8DBC-66B0E70408E1}" created="2023-09-13T12:12:49.18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148024951" sldId="351"/>
      <ac:spMk id="7" creationId="{CDEAB60E-5201-696A-ED72-0E091ABC7EAC}"/>
    </ac:deMkLst>
    <p188:txBody>
      <a:bodyPr/>
      <a:lstStyle/>
      <a:p>
        <a:r>
          <a:rPr lang="en-US"/>
          <a:t>[@Andy Chuang 莊易澄]  保固料號跟價格請寫上</a:t>
        </a:r>
      </a:p>
    </p188:txBody>
  </p188:cm>
</p188:cmLst>
</file>

<file path=ppt/comments/modernComment_161_810C36D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44649C5-B950-4EB0-AFD7-E76A42B12735}" authorId="{6DB8C190-3C95-A556-8DBC-66B0E70408E1}" created="2023-09-13T12:12:25.295">
    <pc:sldMkLst xmlns:pc="http://schemas.microsoft.com/office/powerpoint/2013/main/command">
      <pc:docMk/>
      <pc:sldMk cId="2165061340" sldId="353"/>
    </pc:sldMkLst>
    <p188:txBody>
      <a:bodyPr/>
      <a:lstStyle/>
      <a:p>
        <a:r>
          <a:rPr lang="en-US"/>
          <a:t>[@Andy Chuang 莊易澄]  加註解只能建立新的獨立儲存池. 產品頁有句子可照抄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320C6253-024D-41A2-8F9C-AE3B89932B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E1FA6D3-F05E-492D-ABE7-08EB73C57C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AFA468-5733-488E-B409-FDE47B0C9B4C}" type="datetimeFigureOut">
              <a:rPr lang="zh-TW" altLang="en-US" smtClean="0"/>
              <a:t>2023/11/8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AC870A6-F598-4BE9-AB96-D3D3C2ABA8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E63C59D-47A9-45B0-B352-E5AB3D1B4B4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28A9E-E67B-4D83-9F0D-CDFAF872BE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71105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4A1DE-9E5E-4ACB-81A2-3622A0731AC4}" type="datetimeFigureOut">
              <a:rPr lang="zh-TW" altLang="en-US" smtClean="0"/>
              <a:t>2023/11/8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8B474-CBEC-484E-B6A8-6236E8C358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968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ubenchmark.net/compare/5053vs3260/Intel-i9-12900E-vs-Intel-i5-8400T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最高搭載</a:t>
            </a:r>
            <a:r>
              <a:rPr lang="en-US"/>
              <a:t> Intel® Core™ i9 </a:t>
            </a:r>
            <a:r>
              <a:rPr lang="zh-TW" altLang="en-US"/>
              <a:t>處理器，整合雙 </a:t>
            </a:r>
            <a:r>
              <a:rPr lang="en-US"/>
              <a:t>Thunderbolt 4 </a:t>
            </a:r>
            <a:r>
              <a:rPr lang="zh-TW" altLang="en-US"/>
              <a:t>傳輸埠及 </a:t>
            </a:r>
            <a:r>
              <a:rPr lang="en-US"/>
              <a:t>PCIe Gen 4 </a:t>
            </a:r>
            <a:r>
              <a:rPr lang="zh-TW" altLang="en-US"/>
              <a:t>擴充埠，支援高速傳輸並可再擴充 </a:t>
            </a:r>
            <a:r>
              <a:rPr lang="en-US"/>
              <a:t>25GbE </a:t>
            </a:r>
            <a:r>
              <a:rPr lang="zh-TW" altLang="en-US"/>
              <a:t>網路，建立高速網路環境</a:t>
            </a:r>
            <a:endParaRPr lang="en-US"/>
          </a:p>
          <a:p>
            <a:endParaRPr lang="en-US" alt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7373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/>
              </a:rPr>
              <a:t>Intel </a:t>
            </a:r>
            <a:r>
              <a:rPr lang="zh-TW">
                <a:ea typeface="新細明體"/>
              </a:rPr>
              <a:t>全新高階處理器提供強勁性能，提供高達 </a:t>
            </a:r>
            <a:r>
              <a:rPr lang="en-US" altLang="zh-TW">
                <a:ea typeface="新細明體"/>
              </a:rPr>
              <a:t>30MB</a:t>
            </a:r>
            <a:r>
              <a:rPr lang="zh-TW">
                <a:ea typeface="新細明體"/>
              </a:rPr>
              <a:t>快取、渦輪加速</a:t>
            </a:r>
            <a:r>
              <a:rPr lang="en-US" altLang="zh-TW">
                <a:ea typeface="新細明體"/>
              </a:rPr>
              <a:t>Max</a:t>
            </a:r>
            <a:r>
              <a:rPr lang="zh-TW">
                <a:ea typeface="新細明體"/>
              </a:rPr>
              <a:t>技術最高頻率可至 </a:t>
            </a:r>
            <a:r>
              <a:rPr lang="en-US" altLang="zh-TW">
                <a:ea typeface="新細明體"/>
              </a:rPr>
              <a:t>5.0 GHz</a:t>
            </a:r>
            <a:r>
              <a:rPr lang="zh-TW">
                <a:ea typeface="新細明體"/>
              </a:rPr>
              <a:t>、內建最新 </a:t>
            </a:r>
            <a:r>
              <a:rPr lang="en-US" altLang="zh-TW">
                <a:ea typeface="新細明體"/>
              </a:rPr>
              <a:t>Intel UHD Graphics </a:t>
            </a:r>
            <a:r>
              <a:rPr lang="zh-TW">
                <a:ea typeface="新細明體"/>
              </a:rPr>
              <a:t>可支援 </a:t>
            </a:r>
            <a:r>
              <a:rPr lang="en-US" altLang="zh-TW">
                <a:ea typeface="新細明體"/>
              </a:rPr>
              <a:t>4K </a:t>
            </a:r>
            <a:r>
              <a:rPr lang="zh-TW">
                <a:ea typeface="新細明體"/>
              </a:rPr>
              <a:t>影片轉檔及加速各種 </a:t>
            </a:r>
            <a:r>
              <a:rPr lang="en-US" altLang="zh-TW">
                <a:ea typeface="新細明體"/>
              </a:rPr>
              <a:t>AI </a:t>
            </a:r>
            <a:r>
              <a:rPr lang="zh-TW">
                <a:ea typeface="新細明體"/>
              </a:rPr>
              <a:t>應用。</a:t>
            </a:r>
            <a:br>
              <a:rPr lang="zh-TW">
                <a:ea typeface="新細明體"/>
                <a:cs typeface="+mn-lt"/>
              </a:rPr>
            </a:br>
            <a:br>
              <a:rPr lang="zh-TW" altLang="en-US">
                <a:ea typeface="新細明體"/>
                <a:cs typeface="+mn-lt"/>
              </a:rPr>
            </a:br>
            <a:r>
              <a:rPr lang="zh-TW" altLang="en-US">
                <a:ea typeface="新細明體"/>
              </a:rPr>
              <a:t>備註 </a:t>
            </a:r>
            <a:r>
              <a:rPr lang="en-US" altLang="zh-TW">
                <a:ea typeface="新細明體"/>
              </a:rPr>
              <a:t>:</a:t>
            </a:r>
            <a:r>
              <a:rPr lang="zh-TW" altLang="en-US">
                <a:ea typeface="新細明體"/>
              </a:rPr>
              <a:t> 本頁規格以 </a:t>
            </a:r>
            <a:r>
              <a:rPr lang="en-US" altLang="zh-TW">
                <a:ea typeface="新細明體"/>
              </a:rPr>
              <a:t>i9-12900E </a:t>
            </a:r>
            <a:r>
              <a:rPr lang="zh-TW" altLang="en-US">
                <a:ea typeface="新細明體"/>
              </a:rPr>
              <a:t>為例，詳細規格依照各 </a:t>
            </a:r>
            <a:r>
              <a:rPr lang="en-US" altLang="zh-TW">
                <a:ea typeface="新細明體"/>
              </a:rPr>
              <a:t>SKU </a:t>
            </a:r>
            <a:r>
              <a:rPr lang="zh-TW" altLang="en-US">
                <a:ea typeface="新細明體"/>
              </a:rPr>
              <a:t>選用 </a:t>
            </a:r>
            <a:r>
              <a:rPr lang="en-US" altLang="zh-TW">
                <a:ea typeface="新細明體"/>
              </a:rPr>
              <a:t>CPU </a:t>
            </a:r>
            <a:r>
              <a:rPr lang="zh-TW" altLang="en-US">
                <a:ea typeface="新細明體"/>
              </a:rPr>
              <a:t>有所不同</a:t>
            </a:r>
            <a:endParaRPr lang="en-US" altLang="zh-TW">
              <a:ea typeface="新細明體"/>
            </a:endParaRPr>
          </a:p>
          <a:p>
            <a:r>
              <a:rPr lang="en-US" altLang="zh-TW">
                <a:hlinkClick r:id="rId3"/>
              </a:rPr>
              <a:t>https://www.cpubenchmark.net/compare/5053vs3260/Intel-i9-12900E-vs-Intel-i5-8400T</a:t>
            </a:r>
            <a:endParaRPr lang="zh-TW" altLang="en-US"/>
          </a:p>
          <a:p>
            <a:endParaRPr lang="zh-TW" altLang="en-US">
              <a:ea typeface="新細明體"/>
              <a:cs typeface="+mn-lt"/>
            </a:endParaRPr>
          </a:p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5853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b="1">
                <a:ea typeface="新細明體"/>
              </a:rPr>
              <a:t>標配 </a:t>
            </a:r>
            <a:r>
              <a:rPr lang="en-US" altLang="zh-TW" b="1">
                <a:ea typeface="新細明體"/>
              </a:rPr>
              <a:t>32/64 GB DDR4 </a:t>
            </a:r>
            <a:r>
              <a:rPr lang="zh-TW" b="1">
                <a:ea typeface="新細明體"/>
              </a:rPr>
              <a:t>記憶體，可升級至最大 </a:t>
            </a:r>
            <a:r>
              <a:rPr lang="en-US" altLang="zh-TW" b="1">
                <a:ea typeface="新細明體"/>
              </a:rPr>
              <a:t>64 GB </a:t>
            </a:r>
            <a:r>
              <a:rPr lang="zh-TW" b="1">
                <a:ea typeface="新細明體"/>
              </a:rPr>
              <a:t>記憶體，讓多工應用與多台設備同時連接更為順暢</a:t>
            </a:r>
            <a:endParaRPr lang="zh-TW">
              <a:ea typeface="新細明體"/>
            </a:endParaRPr>
          </a:p>
          <a:p>
            <a:pPr marL="236855" indent="-236855">
              <a:lnSpc>
                <a:spcPct val="130000"/>
              </a:lnSpc>
              <a:spcBef>
                <a:spcPts val="800"/>
              </a:spcBef>
              <a:buFont typeface="Arial,Sans-Serif"/>
              <a:buChar char="•"/>
            </a:pPr>
            <a:r>
              <a:rPr lang="en-US" altLang="zh-TW">
                <a:ea typeface="新細明體"/>
              </a:rPr>
              <a:t>2 x DDR4 SO-DIMM </a:t>
            </a:r>
            <a:r>
              <a:rPr lang="zh-TW" altLang="en-US">
                <a:ea typeface="新細明體"/>
              </a:rPr>
              <a:t>插槽，總和 </a:t>
            </a:r>
            <a:r>
              <a:rPr lang="en-US" altLang="zh-TW">
                <a:ea typeface="新細明體"/>
              </a:rPr>
              <a:t>64 GB (2 x 32 GB)</a:t>
            </a:r>
            <a:r>
              <a:rPr lang="zh-TW" altLang="en-US">
                <a:ea typeface="新細明體"/>
              </a:rPr>
              <a:t>，雙通道記憶體</a:t>
            </a:r>
            <a:endParaRPr lang="en-US" altLang="zh-TW">
              <a:ea typeface="新細明體"/>
            </a:endParaRPr>
          </a:p>
          <a:p>
            <a:pPr marL="236855" indent="-236855">
              <a:lnSpc>
                <a:spcPct val="130000"/>
              </a:lnSpc>
              <a:spcBef>
                <a:spcPts val="800"/>
              </a:spcBef>
              <a:buFont typeface="Arial,Sans-Serif"/>
              <a:buChar char="•"/>
            </a:pPr>
            <a:r>
              <a:rPr lang="zh-TW" altLang="en-US">
                <a:ea typeface="新細明體"/>
              </a:rPr>
              <a:t>用戶可再訂購 </a:t>
            </a:r>
            <a:r>
              <a:rPr lang="en-US" altLang="zh-TW">
                <a:ea typeface="新細明體"/>
              </a:rPr>
              <a:t>QNAP 16/32 GB </a:t>
            </a:r>
            <a:r>
              <a:rPr lang="zh-TW" altLang="en-US">
                <a:ea typeface="新細明體"/>
              </a:rPr>
              <a:t>記憶體模組，輕鬆自行升級至最高 </a:t>
            </a:r>
            <a:r>
              <a:rPr lang="en-US" altLang="zh-TW">
                <a:ea typeface="新細明體"/>
              </a:rPr>
              <a:t>64 GB</a:t>
            </a:r>
            <a:r>
              <a:rPr lang="zh-TW" altLang="en-US">
                <a:ea typeface="新細明體"/>
              </a:rPr>
              <a:t>，保障多人連線傳輸的穩定性與效能．</a:t>
            </a:r>
            <a:endParaRPr lang="zh-TW" altLang="en-US">
              <a:ea typeface="新細明體"/>
              <a:cs typeface="Calibri"/>
            </a:endParaRPr>
          </a:p>
          <a:p>
            <a:endParaRPr lang="zh-TW" b="1">
              <a:ea typeface="新細明體"/>
              <a:cs typeface="Calibri"/>
            </a:endParaRPr>
          </a:p>
          <a:p>
            <a:endParaRPr lang="zh-TW" altLang="en-US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9359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zh-TW" b="1">
                <a:ea typeface="新細明體"/>
              </a:rPr>
              <a:t>雙 </a:t>
            </a:r>
            <a:r>
              <a:rPr lang="en" altLang="zh-TW" b="1">
                <a:ea typeface="新細明體"/>
              </a:rPr>
              <a:t>M.2 2280 </a:t>
            </a:r>
            <a:r>
              <a:rPr lang="en" altLang="zh-TW" b="1" err="1">
                <a:ea typeface="新細明體"/>
              </a:rPr>
              <a:t>NVMe</a:t>
            </a:r>
            <a:r>
              <a:rPr lang="en" altLang="zh-TW" b="1">
                <a:ea typeface="新細明體"/>
              </a:rPr>
              <a:t> PCIe G</a:t>
            </a:r>
            <a:r>
              <a:rPr lang="en-US" altLang="zh-TW" b="1" err="1">
                <a:ea typeface="新細明體"/>
              </a:rPr>
              <a:t>en</a:t>
            </a:r>
            <a:r>
              <a:rPr lang="en-US" altLang="zh-TW" b="1">
                <a:ea typeface="新細明體"/>
              </a:rPr>
              <a:t> 4 </a:t>
            </a:r>
            <a:r>
              <a:rPr lang="en" altLang="zh-TW" b="1">
                <a:ea typeface="新細明體"/>
              </a:rPr>
              <a:t>SSD </a:t>
            </a:r>
            <a:r>
              <a:rPr lang="zh-TW" b="1">
                <a:ea typeface="新細明體"/>
              </a:rPr>
              <a:t>埠，</a:t>
            </a:r>
            <a:br>
              <a:rPr lang="zh-TW" b="1">
                <a:cs typeface="+mn-lt"/>
              </a:rPr>
            </a:br>
            <a:r>
              <a:rPr lang="zh-TW" b="1">
                <a:ea typeface="新細明體"/>
              </a:rPr>
              <a:t>支援 </a:t>
            </a:r>
            <a:r>
              <a:rPr lang="en" altLang="zh-TW" b="1">
                <a:ea typeface="新細明體"/>
              </a:rPr>
              <a:t>SSD </a:t>
            </a:r>
            <a:r>
              <a:rPr lang="zh-TW" b="1">
                <a:ea typeface="新細明體"/>
              </a:rPr>
              <a:t>快取或 </a:t>
            </a:r>
            <a:r>
              <a:rPr lang="en" altLang="zh-TW" b="1" err="1">
                <a:ea typeface="新細明體"/>
              </a:rPr>
              <a:t>Qtier</a:t>
            </a:r>
            <a:r>
              <a:rPr lang="en" altLang="zh-TW" b="1">
                <a:ea typeface="新細明體"/>
              </a:rPr>
              <a:t> </a:t>
            </a:r>
            <a:r>
              <a:rPr lang="zh-TW" b="1">
                <a:ea typeface="新細明體"/>
              </a:rPr>
              <a:t>自動分層儲存。</a:t>
            </a:r>
            <a:endParaRPr lang="zh-TW">
              <a:ea typeface="新細明體"/>
            </a:endParaRPr>
          </a:p>
          <a:p>
            <a:pPr marL="182245" indent="-182245">
              <a:lnSpc>
                <a:spcPts val="2030"/>
              </a:lnSpc>
              <a:spcBef>
                <a:spcPts val="1200"/>
              </a:spcBef>
              <a:buFont typeface="Arial,Sans-Serif"/>
              <a:buChar char="•"/>
            </a:pPr>
            <a:r>
              <a:rPr lang="zh-TW" altLang="en-US" b="1">
                <a:ea typeface="新細明體"/>
              </a:rPr>
              <a:t>內建 </a:t>
            </a:r>
            <a:r>
              <a:rPr lang="en-US" altLang="zh-TW" b="1">
                <a:ea typeface="新細明體"/>
              </a:rPr>
              <a:t>M.2 </a:t>
            </a:r>
            <a:r>
              <a:rPr lang="zh-TW" altLang="en-US" b="1">
                <a:ea typeface="新細明體"/>
              </a:rPr>
              <a:t>插槽做為系統碟與預設共享資料夾</a:t>
            </a:r>
            <a:br>
              <a:rPr lang="zh-TW" altLang="en-US" b="1">
                <a:cs typeface="+mn-lt"/>
              </a:rPr>
            </a:br>
            <a:r>
              <a:rPr lang="zh-TW" altLang="en-US" b="1">
                <a:ea typeface="新細明體"/>
              </a:rPr>
              <a:t>第一個 </a:t>
            </a:r>
            <a:r>
              <a:rPr lang="en-US" altLang="zh-TW">
                <a:ea typeface="新細明體"/>
              </a:rPr>
              <a:t>Storage Pool </a:t>
            </a:r>
            <a:r>
              <a:rPr lang="zh-TW" altLang="en-US">
                <a:ea typeface="新細明體"/>
              </a:rPr>
              <a:t>即是系統碟，亦為系統預設共享資料夾與應用程式的安裝位置。建議使用 </a:t>
            </a:r>
            <a:r>
              <a:rPr lang="en-US" altLang="zh-TW">
                <a:ea typeface="新細明體"/>
              </a:rPr>
              <a:t>M.2 SSD </a:t>
            </a:r>
            <a:r>
              <a:rPr lang="zh-TW" altLang="en-US">
                <a:ea typeface="新細明體"/>
              </a:rPr>
              <a:t>設定 </a:t>
            </a:r>
            <a:r>
              <a:rPr lang="en-US" altLang="zh-TW">
                <a:ea typeface="新細明體"/>
              </a:rPr>
              <a:t>RAID </a:t>
            </a:r>
            <a:r>
              <a:rPr lang="zh-TW" altLang="en-US">
                <a:ea typeface="新細明體"/>
              </a:rPr>
              <a:t>組態，讓系統表現更好，應用程式 </a:t>
            </a:r>
            <a:r>
              <a:rPr lang="en-US" altLang="zh-TW">
                <a:ea typeface="新細明體"/>
              </a:rPr>
              <a:t>metadata </a:t>
            </a:r>
            <a:r>
              <a:rPr lang="zh-TW" altLang="en-US">
                <a:ea typeface="新細明體"/>
              </a:rPr>
              <a:t>管理及資料庫運作也會更有效率。建議至少使用</a:t>
            </a:r>
            <a:r>
              <a:rPr lang="en-US" altLang="zh-TW">
                <a:ea typeface="新細明體"/>
              </a:rPr>
              <a:t> 2</a:t>
            </a:r>
            <a:r>
              <a:rPr lang="zh-TW" altLang="en-US">
                <a:ea typeface="新細明體"/>
              </a:rPr>
              <a:t> 個 </a:t>
            </a:r>
            <a:r>
              <a:rPr lang="en-US" altLang="zh-TW">
                <a:ea typeface="新細明體"/>
              </a:rPr>
              <a:t>1TB M.2 SSD</a:t>
            </a:r>
            <a:r>
              <a:rPr lang="zh-TW" altLang="en-US">
                <a:ea typeface="新細明體"/>
              </a:rPr>
              <a:t> 組成</a:t>
            </a:r>
            <a:r>
              <a:rPr lang="en-US" altLang="zh-TW">
                <a:ea typeface="新細明體"/>
              </a:rPr>
              <a:t>RAID 1</a:t>
            </a:r>
            <a:r>
              <a:rPr lang="zh-TW" altLang="en-US">
                <a:ea typeface="新細明體"/>
              </a:rPr>
              <a:t>做為系統碟。 </a:t>
            </a:r>
            <a:r>
              <a:rPr lang="en-US" altLang="zh-TW">
                <a:ea typeface="新細明體"/>
              </a:rPr>
              <a:t>(</a:t>
            </a:r>
            <a:r>
              <a:rPr lang="en-US" altLang="zh-TW" err="1">
                <a:ea typeface="新細明體"/>
              </a:rPr>
              <a:t>QuTS</a:t>
            </a:r>
            <a:r>
              <a:rPr lang="en-US" altLang="zh-TW">
                <a:ea typeface="新細明體"/>
              </a:rPr>
              <a:t> hero)</a:t>
            </a:r>
            <a:endParaRPr lang="en" altLang="zh-TW">
              <a:ea typeface="新細明體"/>
            </a:endParaRPr>
          </a:p>
          <a:p>
            <a:pPr marL="182245" indent="-182245">
              <a:lnSpc>
                <a:spcPts val="2030"/>
              </a:lnSpc>
              <a:spcBef>
                <a:spcPts val="1200"/>
              </a:spcBef>
              <a:buFont typeface="Arial,Sans-Serif"/>
              <a:buChar char="•"/>
            </a:pPr>
            <a:r>
              <a:rPr lang="en" altLang="zh-TW" b="1">
                <a:ea typeface="新細明體"/>
              </a:rPr>
              <a:t>M.2 SSD </a:t>
            </a:r>
            <a:r>
              <a:rPr lang="zh-TW" altLang="en-US" b="1">
                <a:ea typeface="新細明體"/>
              </a:rPr>
              <a:t>快取加速，資料存取更敏捷</a:t>
            </a:r>
            <a:br>
              <a:rPr lang="zh-TW" altLang="en-US" b="1">
                <a:cs typeface="+mn-lt"/>
              </a:rPr>
            </a:br>
            <a:r>
              <a:rPr lang="zh-TW" altLang="en-US" b="1">
                <a:ea typeface="新細明體"/>
              </a:rPr>
              <a:t>啟用 </a:t>
            </a:r>
            <a:r>
              <a:rPr lang="en" altLang="zh-TW">
                <a:ea typeface="新細明體"/>
              </a:rPr>
              <a:t>SSD </a:t>
            </a:r>
            <a:r>
              <a:rPr lang="zh-TW" altLang="en-US">
                <a:ea typeface="新細明體"/>
              </a:rPr>
              <a:t>快取，可提升磁碟隨機存取效能、減少 </a:t>
            </a:r>
            <a:r>
              <a:rPr lang="en" altLang="zh-TW">
                <a:ea typeface="新細明體"/>
              </a:rPr>
              <a:t>I/O </a:t>
            </a:r>
            <a:r>
              <a:rPr lang="zh-TW" altLang="en-US">
                <a:ea typeface="新細明體"/>
              </a:rPr>
              <a:t>延遲。對於亟需高度 </a:t>
            </a:r>
            <a:r>
              <a:rPr lang="en" altLang="zh-TW">
                <a:ea typeface="新細明體"/>
              </a:rPr>
              <a:t>IOPS </a:t>
            </a:r>
            <a:r>
              <a:rPr lang="zh-TW" altLang="en-US">
                <a:ea typeface="新細明體"/>
              </a:rPr>
              <a:t>的應用 </a:t>
            </a:r>
            <a:r>
              <a:rPr lang="en-US" altLang="zh-TW">
                <a:ea typeface="新細明體"/>
              </a:rPr>
              <a:t>(</a:t>
            </a:r>
            <a:r>
              <a:rPr lang="zh-TW" altLang="en-US">
                <a:ea typeface="新細明體"/>
              </a:rPr>
              <a:t>如：資料庫、虛擬化</a:t>
            </a:r>
            <a:r>
              <a:rPr lang="en-US" altLang="zh-TW">
                <a:ea typeface="新細明體"/>
              </a:rPr>
              <a:t>)</a:t>
            </a:r>
            <a:r>
              <a:rPr lang="zh-TW" altLang="en-US">
                <a:ea typeface="新細明體"/>
              </a:rPr>
              <a:t>，可大幅改善系統運作效率。</a:t>
            </a:r>
            <a:endParaRPr lang="en-US" altLang="zh-TW">
              <a:ea typeface="新細明體"/>
            </a:endParaRPr>
          </a:p>
          <a:p>
            <a:pPr marL="182245" indent="-182245">
              <a:lnSpc>
                <a:spcPts val="2030"/>
              </a:lnSpc>
              <a:spcBef>
                <a:spcPts val="1200"/>
              </a:spcBef>
              <a:buFont typeface="Arial,Sans-Serif"/>
              <a:buChar char="•"/>
            </a:pPr>
            <a:r>
              <a:rPr lang="en" altLang="zh-TW" b="1" err="1">
                <a:ea typeface="新細明體"/>
              </a:rPr>
              <a:t>Qtier</a:t>
            </a:r>
            <a:r>
              <a:rPr lang="en" altLang="zh-TW" b="1">
                <a:ea typeface="新細明體"/>
              </a:rPr>
              <a:t> </a:t>
            </a:r>
            <a:r>
              <a:rPr lang="zh-TW" altLang="en-US" b="1">
                <a:ea typeface="新細明體"/>
              </a:rPr>
              <a:t>自動分層儲存更讓 </a:t>
            </a:r>
            <a:r>
              <a:rPr lang="en" altLang="zh-TW" b="1">
                <a:ea typeface="新細明體"/>
              </a:rPr>
              <a:t>SSD </a:t>
            </a:r>
            <a:r>
              <a:rPr lang="zh-TW" altLang="en-US" b="1">
                <a:ea typeface="新細明體"/>
              </a:rPr>
              <a:t>效益極大化</a:t>
            </a:r>
            <a:br>
              <a:rPr lang="zh-TW" altLang="en-US" b="1">
                <a:cs typeface="+mn-lt"/>
              </a:rPr>
            </a:br>
            <a:r>
              <a:rPr lang="en-US" altLang="zh-TW" b="1" err="1">
                <a:ea typeface="新細明體"/>
              </a:rPr>
              <a:t>Qtier</a:t>
            </a:r>
            <a:r>
              <a:rPr lang="zh-TW" altLang="en-US" b="1">
                <a:ea typeface="新細明體"/>
              </a:rPr>
              <a:t> </a:t>
            </a:r>
            <a:r>
              <a:rPr lang="zh-TW" altLang="en-US">
                <a:ea typeface="新細明體"/>
              </a:rPr>
              <a:t>技術讓冷 </a:t>
            </a:r>
            <a:r>
              <a:rPr lang="en-US" altLang="zh-TW">
                <a:ea typeface="新細明體"/>
              </a:rPr>
              <a:t>/ </a:t>
            </a:r>
            <a:r>
              <a:rPr lang="zh-TW" altLang="en-US">
                <a:ea typeface="新細明體"/>
              </a:rPr>
              <a:t>熱資料在 </a:t>
            </a:r>
            <a:r>
              <a:rPr lang="en" altLang="zh-TW">
                <a:ea typeface="新細明體"/>
              </a:rPr>
              <a:t>M.2 SSD</a:t>
            </a:r>
            <a:r>
              <a:rPr lang="zh-TW" altLang="en-US">
                <a:ea typeface="新細明體"/>
              </a:rPr>
              <a:t>、</a:t>
            </a:r>
            <a:r>
              <a:rPr lang="en" altLang="zh-TW">
                <a:ea typeface="新細明體"/>
              </a:rPr>
              <a:t>2.5 </a:t>
            </a:r>
            <a:r>
              <a:rPr lang="zh-TW" altLang="en-US">
                <a:ea typeface="新細明體"/>
              </a:rPr>
              <a:t>吋 </a:t>
            </a:r>
            <a:r>
              <a:rPr lang="en" altLang="zh-TW">
                <a:ea typeface="新細明體"/>
              </a:rPr>
              <a:t>SSD </a:t>
            </a:r>
            <a:r>
              <a:rPr lang="zh-TW" altLang="en-US">
                <a:ea typeface="新細明體"/>
              </a:rPr>
              <a:t>與 </a:t>
            </a:r>
            <a:r>
              <a:rPr lang="en-US" altLang="zh-TW">
                <a:ea typeface="新細明體"/>
              </a:rPr>
              <a:t>3.5 </a:t>
            </a:r>
            <a:r>
              <a:rPr lang="zh-TW" altLang="en-US">
                <a:ea typeface="新細明體"/>
              </a:rPr>
              <a:t>吋大容量 </a:t>
            </a:r>
            <a:r>
              <a:rPr lang="en" altLang="zh-TW">
                <a:ea typeface="新細明體"/>
              </a:rPr>
              <a:t>HDD </a:t>
            </a:r>
            <a:r>
              <a:rPr lang="zh-TW" altLang="en-US">
                <a:ea typeface="新細明體"/>
              </a:rPr>
              <a:t>之間靈活移動，提升效能更兼具儲存經濟效益。</a:t>
            </a:r>
            <a:endParaRPr lang="zh-TW" altLang="en-US">
              <a:ea typeface="新細明體" panose="02020500000000000000" pitchFamily="18" charset="-120"/>
            </a:endParaRPr>
          </a:p>
          <a:p>
            <a:pPr marL="182245" indent="-182245">
              <a:lnSpc>
                <a:spcPts val="2030"/>
              </a:lnSpc>
              <a:spcBef>
                <a:spcPts val="1200"/>
              </a:spcBef>
              <a:buFont typeface="Arial,Sans-Serif"/>
              <a:buChar char="•"/>
            </a:pPr>
            <a:endParaRPr lang="zh-TW" altLang="en-US">
              <a:cs typeface="+mn-lt"/>
            </a:endParaRPr>
          </a:p>
          <a:p>
            <a:pPr marL="182245" indent="-182245">
              <a:lnSpc>
                <a:spcPts val="2030"/>
              </a:lnSpc>
              <a:spcBef>
                <a:spcPts val="1200"/>
              </a:spcBef>
              <a:buFont typeface="Arial"/>
              <a:buChar char="•"/>
            </a:pPr>
            <a:r>
              <a:rPr lang="zh-TW">
                <a:ea typeface="新細明體"/>
              </a:rPr>
              <a:t>注意：</a:t>
            </a:r>
            <a:r>
              <a:rPr lang="en" altLang="zh-TW">
                <a:ea typeface="新細明體"/>
              </a:rPr>
              <a:t>Qtier </a:t>
            </a:r>
            <a:r>
              <a:rPr lang="zh-TW">
                <a:ea typeface="新細明體"/>
              </a:rPr>
              <a:t>自動分層儲存僅支援於 </a:t>
            </a:r>
            <a:r>
              <a:rPr lang="en" altLang="zh-TW">
                <a:ea typeface="新細明體"/>
              </a:rPr>
              <a:t>QTS </a:t>
            </a:r>
            <a:r>
              <a:rPr lang="zh-TW">
                <a:ea typeface="新細明體"/>
              </a:rPr>
              <a:t>作業系統使用。</a:t>
            </a:r>
            <a:endParaRPr lang="zh-TW">
              <a:ea typeface="新細明體"/>
              <a:cs typeface="Calibri"/>
            </a:endParaRPr>
          </a:p>
          <a:p>
            <a:pPr marL="182245" indent="-182245">
              <a:lnSpc>
                <a:spcPts val="2030"/>
              </a:lnSpc>
              <a:spcBef>
                <a:spcPts val="1200"/>
              </a:spcBef>
              <a:buFont typeface="Arial,Sans-Serif"/>
              <a:buChar char="•"/>
            </a:pPr>
            <a:br>
              <a:rPr lang="zh-TW" altLang="en-US">
                <a:cs typeface="+mn-lt"/>
              </a:rPr>
            </a:br>
            <a:endParaRPr lang="zh-TW" altLang="en-US">
              <a:ea typeface="新細明體"/>
              <a:cs typeface="Calibri"/>
            </a:endParaRPr>
          </a:p>
          <a:p>
            <a:pPr>
              <a:buNone/>
            </a:pPr>
            <a:endParaRPr lang="zh-TW" b="1">
              <a:ea typeface="新細明體"/>
              <a:cs typeface="Calibri"/>
            </a:endParaRPr>
          </a:p>
          <a:p>
            <a:endParaRPr lang="zh-TW" altLang="en-US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1274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b="1">
                <a:ea typeface="新細明體"/>
              </a:rPr>
              <a:t>內建</a:t>
            </a:r>
            <a:r>
              <a:rPr lang="en-US" altLang="zh-TW" b="1">
                <a:ea typeface="新細明體"/>
              </a:rPr>
              <a:t> 2 </a:t>
            </a:r>
            <a:r>
              <a:rPr lang="zh-TW" b="1">
                <a:ea typeface="新細明體"/>
              </a:rPr>
              <a:t>個 </a:t>
            </a:r>
            <a:r>
              <a:rPr lang="en-US" altLang="zh-TW" b="1">
                <a:ea typeface="新細明體"/>
              </a:rPr>
              <a:t>2.5 GbE</a:t>
            </a:r>
            <a:r>
              <a:rPr lang="zh-TW" b="1">
                <a:ea typeface="新細明體"/>
              </a:rPr>
              <a:t> </a:t>
            </a:r>
            <a:r>
              <a:rPr lang="zh-CN" altLang="en-US" b="1">
                <a:ea typeface="等线"/>
              </a:rPr>
              <a:t>網路埠，聚合高達</a:t>
            </a:r>
            <a:r>
              <a:rPr lang="en-US" altLang="zh-TW" b="1">
                <a:ea typeface="新細明體"/>
              </a:rPr>
              <a:t>  5 Gbps</a:t>
            </a:r>
            <a:r>
              <a:rPr lang="zh-TW" b="1">
                <a:ea typeface="新細明體"/>
              </a:rPr>
              <a:t> 網路頻寬</a:t>
            </a:r>
            <a:endParaRPr lang="zh-TW">
              <a:ea typeface="新細明體"/>
            </a:endParaRPr>
          </a:p>
          <a:p>
            <a:pPr>
              <a:spcBef>
                <a:spcPct val="20000"/>
              </a:spcBef>
            </a:pPr>
            <a:r>
              <a:rPr lang="en-US" altLang="zh-TW" b="1">
                <a:ea typeface="新細明體"/>
              </a:rPr>
              <a:t>1GbE</a:t>
            </a:r>
            <a:r>
              <a:rPr lang="zh-CN" altLang="en-US" b="1">
                <a:ea typeface="等线"/>
              </a:rPr>
              <a:t>到</a:t>
            </a:r>
            <a:r>
              <a:rPr lang="en-US" altLang="zh-TW" b="1">
                <a:ea typeface="新細明體"/>
              </a:rPr>
              <a:t>2.5GbE</a:t>
            </a:r>
            <a:endParaRPr lang="en-US" altLang="zh-TW">
              <a:ea typeface="新細明體"/>
              <a:cs typeface="Calibri" panose="020F0502020204030204"/>
            </a:endParaRPr>
          </a:p>
          <a:p>
            <a:pPr>
              <a:spcBef>
                <a:spcPct val="20000"/>
              </a:spcBef>
            </a:pPr>
            <a:r>
              <a:rPr lang="zh-CN" altLang="en-US" b="1"/>
              <a:t>速度有感翻倍</a:t>
            </a:r>
            <a:endParaRPr lang="en-US" altLang="zh-TW">
              <a:cs typeface="Calibri" panose="020F0502020204030204"/>
            </a:endParaRPr>
          </a:p>
          <a:p>
            <a:r>
              <a:rPr lang="zh-CN" b="1"/>
              <a:t>免換佈線</a:t>
            </a:r>
            <a:r>
              <a:rPr lang="zh-TW" altLang="en-US" b="1"/>
              <a:t>，延用既有</a:t>
            </a:r>
            <a:r>
              <a:rPr lang="en-US" altLang="zh-CN" b="1"/>
              <a:t>Cat.5e/ Cat.6/ Cat. 6A</a:t>
            </a:r>
            <a:r>
              <a:rPr lang="zh-CN" b="1"/>
              <a:t>網</a:t>
            </a:r>
            <a:r>
              <a:rPr lang="zh-TW" altLang="en-US" b="1"/>
              <a:t>線</a:t>
            </a:r>
            <a:endParaRPr lang="zh-CN">
              <a:cs typeface="Calibri" panose="020F0502020204030204"/>
            </a:endParaRPr>
          </a:p>
          <a:p>
            <a:pPr algn="ctr">
              <a:spcBef>
                <a:spcPct val="20000"/>
              </a:spcBef>
            </a:pPr>
            <a:endParaRPr lang="zh-CN" altLang="en-US" b="1">
              <a:ea typeface="等线"/>
              <a:cs typeface="Calibri"/>
            </a:endParaRPr>
          </a:p>
          <a:p>
            <a:endParaRPr lang="zh-TW" b="1">
              <a:ea typeface="新細明體"/>
              <a:cs typeface="Calibri"/>
            </a:endParaRPr>
          </a:p>
          <a:p>
            <a:endParaRPr lang="zh-TW" b="1">
              <a:ea typeface="新細明體"/>
              <a:cs typeface="Calibri"/>
            </a:endParaRPr>
          </a:p>
          <a:p>
            <a:endParaRPr lang="zh-TW" altLang="en-US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40335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b="1">
                <a:ea typeface="新細明體"/>
              </a:rPr>
              <a:t>第二個 </a:t>
            </a:r>
            <a:r>
              <a:rPr lang="en-US" altLang="zh-TW" b="1">
                <a:ea typeface="新細明體"/>
              </a:rPr>
              <a:t>PCIe</a:t>
            </a:r>
            <a:r>
              <a:rPr lang="zh-TW" b="1">
                <a:ea typeface="新細明體"/>
              </a:rPr>
              <a:t> 插槽預裝雙埠 </a:t>
            </a:r>
            <a:r>
              <a:rPr lang="en-US" altLang="zh-TW" b="1">
                <a:ea typeface="新細明體"/>
              </a:rPr>
              <a:t>Thunderbolt 4 </a:t>
            </a:r>
            <a:r>
              <a:rPr lang="zh-TW" b="1">
                <a:ea typeface="新細明體"/>
              </a:rPr>
              <a:t>擴充卡，支援高傳輸速度讓您可以更專注於創意工作</a:t>
            </a:r>
            <a:endParaRPr lang="en-US" altLang="zh-TW">
              <a:ea typeface="新細明體"/>
            </a:endParaRPr>
          </a:p>
          <a:p>
            <a:r>
              <a:rPr lang="zh-TW" b="1">
                <a:ea typeface="新細明體"/>
              </a:rPr>
              <a:t>拍攝圖像</a:t>
            </a:r>
            <a:r>
              <a:rPr lang="en-US" altLang="zh-TW" b="1">
                <a:ea typeface="新細明體"/>
              </a:rPr>
              <a:t>/</a:t>
            </a:r>
            <a:r>
              <a:rPr lang="zh-TW" b="1">
                <a:ea typeface="新細明體"/>
              </a:rPr>
              <a:t>影片並將原始文件從外部上傳到 </a:t>
            </a:r>
            <a:r>
              <a:rPr lang="en-US" altLang="zh-TW" b="1">
                <a:ea typeface="新細明體"/>
              </a:rPr>
              <a:t>Thunderbolt NAS</a:t>
            </a:r>
            <a:endParaRPr lang="zh-TW">
              <a:ea typeface="新細明體"/>
            </a:endParaRPr>
          </a:p>
          <a:p>
            <a:r>
              <a:rPr lang="zh-TW" altLang="en-US" b="1">
                <a:ea typeface="新細明體"/>
              </a:rPr>
              <a:t>兩名編輯者透過 </a:t>
            </a:r>
            <a:r>
              <a:rPr lang="en-US" b="1"/>
              <a:t>Thunderbolt </a:t>
            </a:r>
            <a:r>
              <a:rPr lang="zh-TW" altLang="en-US" b="1">
                <a:ea typeface="新細明體"/>
              </a:rPr>
              <a:t>同時編輯照片 </a:t>
            </a:r>
            <a:r>
              <a:rPr lang="en-US" b="1"/>
              <a:t>/</a:t>
            </a:r>
            <a:r>
              <a:rPr lang="zh-TW" altLang="en-US" b="1">
                <a:ea typeface="新細明體"/>
              </a:rPr>
              <a:t> 影音</a:t>
            </a:r>
            <a:endParaRPr lang="en-US">
              <a:ea typeface="新細明體"/>
            </a:endParaRPr>
          </a:p>
          <a:p>
            <a:endParaRPr lang="en-US" altLang="zh-TW" b="1">
              <a:ea typeface="新細明體"/>
              <a:cs typeface="Calibri"/>
            </a:endParaRPr>
          </a:p>
          <a:p>
            <a:endParaRPr lang="zh-TW" altLang="en-US" b="1">
              <a:ea typeface="新細明體"/>
              <a:cs typeface="Calibri"/>
            </a:endParaRPr>
          </a:p>
          <a:p>
            <a:endParaRPr lang="en-US" altLang="zh-TW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47610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="1">
                <a:ea typeface="新細明體"/>
              </a:rPr>
              <a:t>Thunderbolt 4 </a:t>
            </a:r>
            <a:br>
              <a:rPr lang="en-US" altLang="zh-TW" b="1">
                <a:cs typeface="+mn-lt"/>
              </a:rPr>
            </a:br>
            <a:r>
              <a:rPr lang="zh-TW" altLang="en-US" b="1">
                <a:ea typeface="新細明體"/>
              </a:rPr>
              <a:t>提供高速低延遲的傳輸服務</a:t>
            </a:r>
            <a:endParaRPr lang="zh-TW">
              <a:ea typeface="新細明體"/>
            </a:endParaRPr>
          </a:p>
          <a:p>
            <a:r>
              <a:rPr lang="zh-TW">
                <a:ea typeface="新細明體"/>
                <a:cs typeface="+mn-lt"/>
              </a:rPr>
              <a:t>下</a:t>
            </a:r>
            <a:r>
              <a:rPr lang="zh-TW" altLang="en-US">
                <a:ea typeface="新細明體"/>
                <a:cs typeface="+mn-lt"/>
              </a:rPr>
              <a:t>圖呈現TVS-h874T 單埠 Thunderbolt 傳輸效能，寫入 1758 MB/s 讀取 1,738 MB/s，提供高速傳輸效能</a:t>
            </a:r>
          </a:p>
          <a:p>
            <a:endParaRPr lang="zh-TW" altLang="en-US">
              <a:ea typeface="新細明體"/>
              <a:cs typeface="+mn-lt"/>
            </a:endParaRPr>
          </a:p>
          <a:p>
            <a:r>
              <a:rPr lang="en-US" altLang="zh-TW"/>
              <a:t>NAS : TVS-h874T-i9-64G</a:t>
            </a:r>
          </a:p>
          <a:p>
            <a:r>
              <a:rPr lang="en-US" altLang="zh-TW">
                <a:ea typeface="新細明體"/>
              </a:rPr>
              <a:t>FW : </a:t>
            </a:r>
            <a:r>
              <a:rPr lang="en-US" altLang="zh-TW" err="1">
                <a:ea typeface="新細明體"/>
              </a:rPr>
              <a:t>QuTS</a:t>
            </a:r>
            <a:r>
              <a:rPr lang="en-US" altLang="zh-TW">
                <a:ea typeface="新細明體"/>
              </a:rPr>
              <a:t> hero h5.1.1</a:t>
            </a:r>
            <a:endParaRPr lang="en-US" altLang="zh-TW">
              <a:ea typeface="新細明體"/>
              <a:cs typeface="Calibri"/>
            </a:endParaRPr>
          </a:p>
          <a:p>
            <a:r>
              <a:rPr lang="en-US" altLang="zh-TW">
                <a:ea typeface="新細明體"/>
              </a:rPr>
              <a:t>SSD : Samsung 860 EVO 1TB x 8, RAID 5 </a:t>
            </a:r>
            <a:endParaRPr lang="en-US" altLang="zh-TW">
              <a:ea typeface="新細明體"/>
              <a:cs typeface="Calibri"/>
            </a:endParaRPr>
          </a:p>
          <a:p>
            <a:r>
              <a:rPr lang="en-US" altLang="zh-TW">
                <a:ea typeface="新細明體"/>
              </a:rPr>
              <a:t>Client : Mac Studio 2022</a:t>
            </a:r>
            <a:endParaRPr lang="en-US" altLang="zh-TW">
              <a:ea typeface="新細明體"/>
              <a:cs typeface="Calibri"/>
            </a:endParaRPr>
          </a:p>
          <a:p>
            <a:r>
              <a:rPr lang="en-US" altLang="zh-TW">
                <a:ea typeface="新細明體"/>
              </a:rPr>
              <a:t>CPU :  Apple M1 Max (10C) </a:t>
            </a:r>
            <a:endParaRPr lang="en-US" altLang="zh-TW">
              <a:ea typeface="新細明體"/>
              <a:cs typeface="Calibri"/>
            </a:endParaRPr>
          </a:p>
          <a:p>
            <a:r>
              <a:rPr lang="en-US" altLang="zh-TW">
                <a:ea typeface="新細明體"/>
              </a:rPr>
              <a:t>O.S. : MacOS 13.5</a:t>
            </a:r>
            <a:endParaRPr lang="zh-TW">
              <a:ea typeface="新細明體"/>
            </a:endParaRPr>
          </a:p>
          <a:p>
            <a:endParaRPr lang="zh-TW" altLang="en-US">
              <a:ea typeface="新細明體"/>
              <a:cs typeface="+mn-lt"/>
            </a:endParaRPr>
          </a:p>
          <a:p>
            <a:endParaRPr lang="zh-TW" altLang="en-US">
              <a:ea typeface="新細明體"/>
              <a:cs typeface="+mn-lt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72796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QNAP</a:t>
            </a:r>
            <a:r>
              <a:rPr lang="zh-CN" altLang="en-US"/>
              <a:t> 亦提供多款 </a:t>
            </a:r>
            <a:r>
              <a:rPr lang="en-US" altLang="zh-CN"/>
              <a:t>Thunderbolt</a:t>
            </a:r>
            <a:r>
              <a:rPr lang="zh-CN" altLang="en-US"/>
              <a:t> 配件線材供選擇，除 </a:t>
            </a:r>
            <a:r>
              <a:rPr lang="en-US" altLang="zh-CN"/>
              <a:t>Thunderbolt</a:t>
            </a:r>
            <a:r>
              <a:rPr lang="zh-CN" altLang="en-US"/>
              <a:t> </a:t>
            </a:r>
            <a:r>
              <a:rPr lang="en-US" altLang="zh-CN"/>
              <a:t>4</a:t>
            </a:r>
            <a:r>
              <a:rPr lang="zh-CN" altLang="en-US"/>
              <a:t> 線材之外，也有價格較親民的 </a:t>
            </a:r>
            <a:r>
              <a:rPr lang="en-US" altLang="zh-CN"/>
              <a:t>Thunderbolt</a:t>
            </a:r>
            <a:r>
              <a:rPr lang="zh-CN" altLang="en-US"/>
              <a:t> </a:t>
            </a:r>
            <a:r>
              <a:rPr lang="en-US" altLang="zh-CN"/>
              <a:t>3</a:t>
            </a:r>
            <a:r>
              <a:rPr lang="zh-CN" altLang="en-US"/>
              <a:t> 線材供選擇，讓您可以用更低的成本來滿足高速傳輸。</a:t>
            </a:r>
            <a:endParaRPr lang="en-US"/>
          </a:p>
          <a:p>
            <a:endParaRPr lang="en-TW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90205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zh-TW" altLang="en-US" b="1">
                <a:ea typeface="新細明體"/>
              </a:rPr>
              <a:t>第一個 </a:t>
            </a:r>
            <a:r>
              <a:rPr lang="en-US" b="1"/>
              <a:t>PCIe</a:t>
            </a:r>
            <a:r>
              <a:rPr lang="en-US" altLang="zh-TW" b="1">
                <a:ea typeface="新細明體"/>
              </a:rPr>
              <a:t> </a:t>
            </a:r>
            <a:r>
              <a:rPr lang="zh-TW" altLang="en-US" b="1">
                <a:ea typeface="新細明體"/>
              </a:rPr>
              <a:t>插槽支援 </a:t>
            </a:r>
            <a:r>
              <a:rPr lang="en-US" b="1"/>
              <a:t>QXG/QM2/QXP </a:t>
            </a:r>
            <a:endParaRPr lang="en-US" altLang="zh-TW"/>
          </a:p>
          <a:p>
            <a:pPr algn="ctr"/>
            <a:r>
              <a:rPr lang="zh-TW" altLang="en-US" b="1"/>
              <a:t>多種擴充卡，彈性擴充高速網路或外接儲存裝置</a:t>
            </a:r>
            <a:endParaRPr lang="en-US"/>
          </a:p>
          <a:p>
            <a:endParaRPr lang="en-TW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93798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e860f335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e860f3358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zh-TW" b="1">
                <a:ea typeface="新細明體"/>
              </a:rPr>
              <a:t>標配雙埠 </a:t>
            </a:r>
            <a:r>
              <a:rPr lang="en-US" altLang="zh-TW" b="1">
                <a:ea typeface="新細明體"/>
              </a:rPr>
              <a:t>2.5 GbE </a:t>
            </a:r>
            <a:r>
              <a:rPr lang="zh-TW" b="1">
                <a:ea typeface="新細明體"/>
              </a:rPr>
              <a:t>網路埠，</a:t>
            </a:r>
            <a:br>
              <a:rPr lang="zh-TW" b="1">
                <a:cs typeface="+mn-lt"/>
              </a:rPr>
            </a:br>
            <a:r>
              <a:rPr lang="zh-TW" b="1">
                <a:ea typeface="新細明體"/>
              </a:rPr>
              <a:t>搭配 </a:t>
            </a:r>
            <a:r>
              <a:rPr lang="en-US" altLang="zh-TW" b="1">
                <a:ea typeface="新細明體"/>
              </a:rPr>
              <a:t>PCIe Gen 4 </a:t>
            </a:r>
            <a:r>
              <a:rPr lang="zh-TW" b="1">
                <a:ea typeface="新細明體"/>
              </a:rPr>
              <a:t>插槽可再擴充 </a:t>
            </a:r>
            <a:r>
              <a:rPr lang="en-US" altLang="zh-TW" b="1">
                <a:ea typeface="新細明體"/>
              </a:rPr>
              <a:t>25GbE</a:t>
            </a:r>
            <a:r>
              <a:rPr lang="zh-TW" b="1">
                <a:ea typeface="新細明體"/>
              </a:rPr>
              <a:t> 高速網路</a:t>
            </a:r>
            <a:endParaRPr lang="zh-TW">
              <a:ea typeface="新細明體"/>
            </a:endParaRPr>
          </a:p>
          <a:p>
            <a:endParaRPr lang="zh-TW" altLang="en-US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05424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ea typeface="新細明體"/>
              </a:rPr>
              <a:t>想像傳輸一個</a:t>
            </a:r>
            <a:r>
              <a:rPr lang="en-US"/>
              <a:t> 4TB</a:t>
            </a:r>
            <a:r>
              <a:rPr lang="en-US" altLang="zh-TW">
                <a:ea typeface="新細明體"/>
              </a:rPr>
              <a:t> </a:t>
            </a:r>
            <a:r>
              <a:rPr lang="zh-TW" altLang="en-US">
                <a:ea typeface="新細明體"/>
              </a:rPr>
              <a:t>影音檔</a:t>
            </a:r>
            <a:r>
              <a:rPr lang="en-US"/>
              <a:t>，</a:t>
            </a:r>
            <a:r>
              <a:rPr lang="en-US" err="1"/>
              <a:t>它代表大約</a:t>
            </a:r>
            <a:r>
              <a:rPr lang="en-US"/>
              <a:t> 8</a:t>
            </a:r>
            <a:r>
              <a:rPr lang="en-US" altLang="zh-TW">
                <a:ea typeface="新細明體"/>
              </a:rPr>
              <a:t> </a:t>
            </a:r>
            <a:r>
              <a:rPr lang="en-US" err="1"/>
              <a:t>小時的</a:t>
            </a:r>
            <a:r>
              <a:rPr lang="en-US"/>
              <a:t> 8K</a:t>
            </a:r>
            <a:r>
              <a:rPr lang="en-US" altLang="zh-TW">
                <a:ea typeface="新細明體"/>
              </a:rPr>
              <a:t> </a:t>
            </a:r>
            <a:r>
              <a:rPr lang="en-US" err="1"/>
              <a:t>素材</a:t>
            </a:r>
            <a:r>
              <a:rPr lang="en-US"/>
              <a:t>。 </a:t>
            </a:r>
            <a:r>
              <a:rPr lang="en-US" err="1"/>
              <a:t>使用傳統的</a:t>
            </a:r>
            <a:r>
              <a:rPr lang="en-US"/>
              <a:t> 1GbE</a:t>
            </a:r>
            <a:r>
              <a:rPr lang="en-US" altLang="zh-TW">
                <a:ea typeface="新細明體"/>
              </a:rPr>
              <a:t> </a:t>
            </a:r>
            <a:r>
              <a:rPr lang="en-US" err="1"/>
              <a:t>網絡</a:t>
            </a:r>
            <a:r>
              <a:rPr lang="en-US"/>
              <a:t>，</a:t>
            </a:r>
            <a:r>
              <a:rPr lang="zh-TW" altLang="en-US">
                <a:ea typeface="新細明體"/>
              </a:rPr>
              <a:t>完成傳輸需要</a:t>
            </a:r>
            <a:r>
              <a:rPr lang="en-US"/>
              <a:t> 11</a:t>
            </a:r>
            <a:r>
              <a:rPr lang="en-US" altLang="zh-TW">
                <a:ea typeface="新細明體"/>
              </a:rPr>
              <a:t> </a:t>
            </a:r>
            <a:r>
              <a:rPr lang="en-US" err="1"/>
              <a:t>個小時</a:t>
            </a:r>
            <a:r>
              <a:rPr lang="en-US"/>
              <a:t>。</a:t>
            </a:r>
            <a:endParaRPr lang="zh-TW" altLang="en-US"/>
          </a:p>
          <a:p>
            <a:r>
              <a:rPr lang="en-US" err="1"/>
              <a:t>然而，當我們以高速</a:t>
            </a:r>
            <a:r>
              <a:rPr lang="en-US"/>
              <a:t> 25GbE</a:t>
            </a:r>
            <a:r>
              <a:rPr lang="en-US" altLang="zh-TW">
                <a:ea typeface="新細明體"/>
              </a:rPr>
              <a:t> </a:t>
            </a:r>
            <a:r>
              <a:rPr lang="en-US" err="1"/>
              <a:t>連線取代網路裝置時，傳輸時間會急劇減少</a:t>
            </a:r>
            <a:r>
              <a:rPr lang="en-US"/>
              <a:t>。 </a:t>
            </a:r>
            <a:r>
              <a:rPr lang="en-US" err="1"/>
              <a:t>事實上，傳輸同一個</a:t>
            </a:r>
            <a:r>
              <a:rPr lang="en-US"/>
              <a:t> 4TB </a:t>
            </a:r>
            <a:r>
              <a:rPr lang="en-US" err="1"/>
              <a:t>視訊檔案僅需</a:t>
            </a:r>
            <a:r>
              <a:rPr lang="en-US"/>
              <a:t> 20</a:t>
            </a:r>
            <a:r>
              <a:rPr lang="en-US" altLang="zh-TW">
                <a:ea typeface="新細明體"/>
              </a:rPr>
              <a:t> </a:t>
            </a:r>
            <a:r>
              <a:rPr lang="en-US" err="1"/>
              <a:t>分鐘</a:t>
            </a:r>
            <a:r>
              <a:rPr lang="en-US"/>
              <a:t>。</a:t>
            </a:r>
            <a:endParaRPr lang="zh-TW"/>
          </a:p>
          <a:p>
            <a:r>
              <a:rPr lang="en-US" err="1"/>
              <a:t>傳輸時間的顯著改善展示了</a:t>
            </a:r>
            <a:r>
              <a:rPr lang="en-US"/>
              <a:t> 25GbE </a:t>
            </a:r>
            <a:r>
              <a:rPr lang="en-US" err="1"/>
              <a:t>網路的強大功能</a:t>
            </a:r>
            <a:r>
              <a:rPr lang="en-US"/>
              <a:t>。</a:t>
            </a:r>
            <a:endParaRPr lang="en-US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7812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ea typeface="新細明體"/>
              </a:rPr>
              <a:t>我們將深入研究市場上的各種視訊規格，以解釋高速傳輸的需求。以下是一些常見的影片格式及其對應的資料速率：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HD 1080P (</a:t>
            </a:r>
            <a:r>
              <a:rPr lang="en-US" err="1"/>
              <a:t>ProRes</a:t>
            </a:r>
            <a:r>
              <a:rPr lang="en-US"/>
              <a:t> 422): 220 Mb/s, </a:t>
            </a:r>
            <a:r>
              <a:rPr lang="zh-CN" altLang="en-US">
                <a:ea typeface="等线"/>
              </a:rPr>
              <a:t>大約</a:t>
            </a:r>
            <a:r>
              <a:rPr lang="en-US"/>
              <a:t> </a:t>
            </a:r>
            <a:r>
              <a:rPr lang="zh-CN" altLang="en-US">
                <a:ea typeface="等线"/>
              </a:rPr>
              <a:t>每小時</a:t>
            </a:r>
            <a:r>
              <a:rPr lang="en-US" altLang="zh-CN">
                <a:ea typeface="等线"/>
              </a:rPr>
              <a:t> </a:t>
            </a:r>
            <a:r>
              <a:rPr lang="en-US"/>
              <a:t>90 GB 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4K (</a:t>
            </a:r>
            <a:r>
              <a:rPr lang="en-US" err="1"/>
              <a:t>ProRes</a:t>
            </a:r>
            <a:r>
              <a:rPr lang="en-US"/>
              <a:t> 422): 630 Mb/s, </a:t>
            </a:r>
            <a:r>
              <a:rPr lang="zh-CN" altLang="en-US">
                <a:ea typeface="等线"/>
              </a:rPr>
              <a:t>大約</a:t>
            </a:r>
            <a:r>
              <a:rPr lang="en-US"/>
              <a:t> </a:t>
            </a:r>
            <a:r>
              <a:rPr lang="zh-CN" altLang="en-US">
                <a:ea typeface="等线"/>
              </a:rPr>
              <a:t>每小時</a:t>
            </a:r>
            <a:r>
              <a:rPr lang="en-US"/>
              <a:t> 300 GB 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err="1"/>
              <a:t>BlackMagic</a:t>
            </a:r>
            <a:r>
              <a:rPr lang="en-US"/>
              <a:t> 4K: 1.4 Gb/s, </a:t>
            </a:r>
            <a:r>
              <a:rPr lang="zh-CN" altLang="en-US">
                <a:ea typeface="等线"/>
              </a:rPr>
              <a:t>大約</a:t>
            </a:r>
            <a:r>
              <a:rPr lang="en-US"/>
              <a:t> </a:t>
            </a:r>
            <a:r>
              <a:rPr lang="zh-CN" altLang="en-US">
                <a:ea typeface="等线"/>
              </a:rPr>
              <a:t>每小時</a:t>
            </a:r>
            <a:r>
              <a:rPr lang="en-US"/>
              <a:t> 630 GB 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Canon 4K: 2.3 Gb/s, </a:t>
            </a:r>
            <a:r>
              <a:rPr lang="zh-CN" altLang="en-US">
                <a:ea typeface="等线"/>
              </a:rPr>
              <a:t>大約</a:t>
            </a:r>
            <a:r>
              <a:rPr lang="en-US"/>
              <a:t> </a:t>
            </a:r>
            <a:r>
              <a:rPr lang="zh-CN" altLang="en-US">
                <a:ea typeface="等线"/>
              </a:rPr>
              <a:t>每小時 </a:t>
            </a:r>
            <a:r>
              <a:rPr lang="en-US"/>
              <a:t>1 TB 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Phantom Flex 4K: 2.3 Gb/s, </a:t>
            </a:r>
            <a:r>
              <a:rPr lang="zh-CN" altLang="en-US">
                <a:ea typeface="等线"/>
              </a:rPr>
              <a:t>大約</a:t>
            </a:r>
            <a:r>
              <a:rPr lang="en-US"/>
              <a:t> </a:t>
            </a:r>
            <a:r>
              <a:rPr lang="zh-CN" altLang="en-US">
                <a:ea typeface="等线"/>
              </a:rPr>
              <a:t>每小時</a:t>
            </a:r>
            <a:r>
              <a:rPr lang="en-US"/>
              <a:t> 1 TB 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Red 8K: 2.4 Gb/s, </a:t>
            </a:r>
            <a:r>
              <a:rPr lang="zh-CN" altLang="en-US">
                <a:ea typeface="等线"/>
              </a:rPr>
              <a:t>大約</a:t>
            </a:r>
            <a:r>
              <a:rPr lang="en-US"/>
              <a:t> </a:t>
            </a:r>
            <a:r>
              <a:rPr lang="zh-CN" altLang="en-US">
                <a:ea typeface="等线"/>
              </a:rPr>
              <a:t>每小時</a:t>
            </a:r>
            <a:r>
              <a:rPr lang="en-US"/>
              <a:t>1.1 TB 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ARRI Alexa 6.5K RAW: 7.3 Gb/s, </a:t>
            </a:r>
            <a:r>
              <a:rPr lang="zh-CN" altLang="en-US">
                <a:ea typeface="等线"/>
              </a:rPr>
              <a:t>大約</a:t>
            </a:r>
            <a:r>
              <a:rPr lang="en-US"/>
              <a:t> </a:t>
            </a:r>
            <a:r>
              <a:rPr lang="zh-CN" altLang="en-US">
                <a:ea typeface="等线"/>
              </a:rPr>
              <a:t>每小時</a:t>
            </a:r>
            <a:r>
              <a:rPr lang="en-US"/>
              <a:t> 3.3 TB</a:t>
            </a:r>
            <a:endParaRPr lang="en-US">
              <a:cs typeface="Calibri"/>
            </a:endParaRPr>
          </a:p>
          <a:p>
            <a:r>
              <a:rPr lang="zh-TW" altLang="en-US">
                <a:ea typeface="新細明體"/>
              </a:rPr>
              <a:t>這些視訊格式需要很高的資料速率，範圍從每秒數GB到每秒數TB。</a:t>
            </a:r>
            <a:r>
              <a:rPr lang="en-US" altLang="zh-TW">
                <a:ea typeface="新細明體"/>
              </a:rPr>
              <a:t> </a:t>
            </a:r>
            <a:r>
              <a:rPr lang="zh-TW" altLang="en-US">
                <a:ea typeface="新細明體"/>
              </a:rPr>
              <a:t>處理如此高解析度和資料密集的素材需要強大的高速傳輸解決方案。</a:t>
            </a:r>
            <a:endParaRPr lang="zh-TW">
              <a:ea typeface="新細明體"/>
            </a:endParaRPr>
          </a:p>
          <a:p>
            <a:endParaRPr lang="en-US">
              <a:cs typeface="Calibri"/>
            </a:endParaRPr>
          </a:p>
          <a:p>
            <a:endParaRPr 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05870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b="1"/>
              <a:t>提供全面的解決方案，透過各種連接方式來激發您的創造力 </a:t>
            </a:r>
            <a:endParaRPr lang="en-US" altLang="zh-TW"/>
          </a:p>
          <a:p>
            <a:r>
              <a:rPr lang="zh-TW" altLang="en-US" b="1">
                <a:ea typeface="新細明體"/>
              </a:rPr>
              <a:t>從外部 </a:t>
            </a:r>
            <a:r>
              <a:rPr lang="en-US" altLang="zh-TW" b="1">
                <a:ea typeface="新細明體"/>
              </a:rPr>
              <a:t>DAS</a:t>
            </a:r>
            <a:r>
              <a:rPr lang="zh-TW" altLang="en-US" b="1">
                <a:ea typeface="新細明體"/>
              </a:rPr>
              <a:t> 透過 </a:t>
            </a:r>
            <a:r>
              <a:rPr lang="en-US" altLang="zh-TW" b="1">
                <a:ea typeface="新細明體"/>
              </a:rPr>
              <a:t>USB</a:t>
            </a:r>
            <a:r>
              <a:rPr lang="zh-TW" altLang="en-US" b="1">
                <a:ea typeface="新細明體"/>
              </a:rPr>
              <a:t> 埠上傳影音檔案</a:t>
            </a:r>
            <a:endParaRPr lang="en-US">
              <a:ea typeface="新細明體"/>
            </a:endParaRPr>
          </a:p>
          <a:p>
            <a:r>
              <a:rPr lang="en-US" b="1" err="1"/>
              <a:t>透過</a:t>
            </a:r>
            <a:r>
              <a:rPr lang="en-US" b="1"/>
              <a:t> Thunderbolt 4或擴充至</a:t>
            </a:r>
            <a:r>
              <a:rPr lang="zh-TW" altLang="en-US" b="1">
                <a:ea typeface="新細明體"/>
              </a:rPr>
              <a:t> </a:t>
            </a:r>
            <a:r>
              <a:rPr lang="en-US" b="1"/>
              <a:t>25/10GbE </a:t>
            </a:r>
            <a:r>
              <a:rPr lang="zh-TW" altLang="en-US" b="1">
                <a:ea typeface="新細明體"/>
              </a:rPr>
              <a:t>，從工作站直接編輯 </a:t>
            </a:r>
            <a:r>
              <a:rPr lang="en-US" altLang="zh-TW" b="1">
                <a:ea typeface="新細明體"/>
              </a:rPr>
              <a:t>NAS</a:t>
            </a:r>
            <a:r>
              <a:rPr lang="zh-TW" altLang="en-US" b="1">
                <a:ea typeface="新細明體"/>
              </a:rPr>
              <a:t> 上的影音內容</a:t>
            </a:r>
            <a:endParaRPr lang="en-US">
              <a:ea typeface="新細明體"/>
            </a:endParaRPr>
          </a:p>
          <a:p>
            <a:r>
              <a:rPr lang="zh-TW" altLang="en-US" b="1">
                <a:ea typeface="新細明體"/>
              </a:rPr>
              <a:t>支持 </a:t>
            </a:r>
            <a:r>
              <a:rPr lang="en-US" b="1"/>
              <a:t>A</a:t>
            </a:r>
            <a:r>
              <a:rPr lang="en-US" altLang="zh-TW" b="1">
                <a:ea typeface="新細明體"/>
              </a:rPr>
              <a:t>dobe</a:t>
            </a:r>
            <a:r>
              <a:rPr lang="zh-TW" altLang="en-US" b="1">
                <a:ea typeface="新細明體"/>
              </a:rPr>
              <a:t> </a:t>
            </a:r>
            <a:r>
              <a:rPr lang="en-US" altLang="zh-TW" b="1">
                <a:ea typeface="新細明體"/>
              </a:rPr>
              <a:t>Premiere</a:t>
            </a:r>
            <a:r>
              <a:rPr lang="zh-TW" altLang="en-US" b="1">
                <a:ea typeface="新細明體"/>
              </a:rPr>
              <a:t> </a:t>
            </a:r>
            <a:r>
              <a:rPr lang="en-US" altLang="zh-TW" b="1">
                <a:ea typeface="新細明體"/>
              </a:rPr>
              <a:t>Pro</a:t>
            </a:r>
            <a:r>
              <a:rPr lang="zh-TW" altLang="en-US" b="1">
                <a:ea typeface="新細明體"/>
              </a:rPr>
              <a:t> 或 </a:t>
            </a:r>
            <a:r>
              <a:rPr lang="en-US" b="1"/>
              <a:t>D</a:t>
            </a:r>
            <a:r>
              <a:rPr lang="en-US" altLang="zh-TW" b="1">
                <a:ea typeface="新細明體"/>
              </a:rPr>
              <a:t>a</a:t>
            </a:r>
            <a:r>
              <a:rPr lang="en-US" b="1"/>
              <a:t>Vinci</a:t>
            </a:r>
            <a:r>
              <a:rPr lang="zh-TW" altLang="en-US" b="1">
                <a:ea typeface="新細明體"/>
              </a:rPr>
              <a:t> </a:t>
            </a:r>
            <a:r>
              <a:rPr lang="en-US" altLang="zh-TW" b="1">
                <a:ea typeface="新細明體"/>
              </a:rPr>
              <a:t>R</a:t>
            </a:r>
            <a:r>
              <a:rPr lang="en-US" b="1"/>
              <a:t>eso</a:t>
            </a:r>
            <a:r>
              <a:rPr lang="en-US" altLang="zh-TW" b="1">
                <a:ea typeface="新細明體"/>
              </a:rPr>
              <a:t>lve</a:t>
            </a:r>
            <a:r>
              <a:rPr lang="zh-TW" altLang="en-US" b="1">
                <a:ea typeface="新細明體"/>
              </a:rPr>
              <a:t> 編輯環境中的團隊協作</a:t>
            </a:r>
            <a:endParaRPr lang="en-US">
              <a:ea typeface="新細明體"/>
            </a:endParaRPr>
          </a:p>
          <a:p>
            <a:r>
              <a:rPr lang="zh-TW" altLang="en-US" b="1">
                <a:ea typeface="新細明體"/>
              </a:rPr>
              <a:t>可再將資料備份至其他 </a:t>
            </a:r>
            <a:r>
              <a:rPr lang="en-US" altLang="zh-TW" b="1">
                <a:ea typeface="新細明體"/>
              </a:rPr>
              <a:t>NAS</a:t>
            </a:r>
            <a:r>
              <a:rPr lang="zh-TW" altLang="en-US" b="1">
                <a:ea typeface="新細明體"/>
              </a:rPr>
              <a:t> 、雲端或是其他外接裝置</a:t>
            </a:r>
            <a:endParaRPr lang="en-US">
              <a:ea typeface="新細明體"/>
            </a:endParaRPr>
          </a:p>
          <a:p>
            <a:r>
              <a:rPr lang="zh-TW" altLang="en-US" b="1">
                <a:ea typeface="新細明體"/>
              </a:rPr>
              <a:t>若還需要額外儲存空間，</a:t>
            </a:r>
            <a:r>
              <a:rPr lang="en-US" altLang="zh-TW" b="1">
                <a:ea typeface="新細明體"/>
              </a:rPr>
              <a:t>QNAP</a:t>
            </a:r>
            <a:r>
              <a:rPr lang="zh-TW" altLang="en-US" b="1">
                <a:ea typeface="新細明體"/>
              </a:rPr>
              <a:t> 也提供多款 </a:t>
            </a:r>
            <a:r>
              <a:rPr lang="en-US" altLang="zh-TW" b="1">
                <a:ea typeface="新細明體"/>
              </a:rPr>
              <a:t>JBOD</a:t>
            </a:r>
            <a:r>
              <a:rPr lang="zh-TW" altLang="en-US" b="1">
                <a:ea typeface="新細明體"/>
              </a:rPr>
              <a:t> 來快速擴充容量</a:t>
            </a:r>
            <a:endParaRPr lang="en-US">
              <a:ea typeface="新細明體"/>
            </a:endParaRPr>
          </a:p>
          <a:p>
            <a:endParaRPr lang="en-US" alt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85100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>
                <a:ea typeface="新細明體"/>
              </a:rPr>
              <a:t>myQNAPcloud</a:t>
            </a:r>
            <a:r>
              <a:rPr lang="en-US" dirty="0"/>
              <a:t> One</a:t>
            </a:r>
            <a:r>
              <a:rPr lang="en-US" altLang="zh-TW" dirty="0">
                <a:ea typeface="新細明體"/>
              </a:rPr>
              <a:t> </a:t>
            </a:r>
            <a:r>
              <a:rPr lang="zh-TW" altLang="en-US">
                <a:ea typeface="新細明體"/>
              </a:rPr>
              <a:t>是一項訂閱服務</a:t>
            </a:r>
            <a:r>
              <a:rPr lang="en-US" dirty="0"/>
              <a:t>，</a:t>
            </a:r>
            <a:r>
              <a:rPr lang="zh-TW" altLang="en-US">
                <a:ea typeface="新細明體"/>
              </a:rPr>
              <a:t>可為使用者</a:t>
            </a:r>
            <a:r>
              <a:rPr lang="zh-TW">
                <a:ea typeface="新細明體"/>
              </a:rPr>
              <a:t>提供</a:t>
            </a:r>
            <a:r>
              <a:rPr lang="zh-TW" altLang="en-US">
                <a:ea typeface="新細明體"/>
              </a:rPr>
              <a:t>擴充儲存空間</a:t>
            </a:r>
            <a:r>
              <a:rPr lang="zh-TW">
                <a:ea typeface="新細明體"/>
              </a:rPr>
              <a:t>和</a:t>
            </a:r>
            <a:r>
              <a:rPr lang="en-US" altLang="zh-TW" dirty="0">
                <a:ea typeface="新細明體"/>
              </a:rPr>
              <a:t> </a:t>
            </a:r>
            <a:r>
              <a:rPr lang="zh-TW">
                <a:ea typeface="新細明體"/>
              </a:rPr>
              <a:t>透過訂閱</a:t>
            </a:r>
            <a:r>
              <a:rPr lang="en-US" altLang="zh-TW" dirty="0">
                <a:ea typeface="新細明體"/>
              </a:rPr>
              <a:t> </a:t>
            </a:r>
            <a:r>
              <a:rPr lang="en-US" altLang="zh-TW" dirty="0" err="1">
                <a:ea typeface="新細明體"/>
              </a:rPr>
              <a:t>myQNAPcloud</a:t>
            </a:r>
            <a:r>
              <a:rPr lang="en-US" altLang="zh-TW" dirty="0">
                <a:ea typeface="新細明體"/>
              </a:rPr>
              <a:t> </a:t>
            </a:r>
            <a:r>
              <a:rPr lang="en-US" altLang="zh-TW" dirty="0" err="1">
                <a:ea typeface="新細明體"/>
              </a:rPr>
              <a:t>One</a:t>
            </a:r>
            <a:r>
              <a:rPr lang="zh-TW" altLang="en-US" err="1">
                <a:ea typeface="新細明體"/>
              </a:rPr>
              <a:t>，使用者可以存取</a:t>
            </a:r>
            <a:r>
              <a:rPr lang="en-US" altLang="zh-TW" dirty="0">
                <a:ea typeface="新細明體"/>
              </a:rPr>
              <a:t> Cloud Drive </a:t>
            </a:r>
            <a:r>
              <a:rPr lang="zh-TW">
                <a:ea typeface="新細明體"/>
              </a:rPr>
              <a:t>上更多的儲存空間</a:t>
            </a:r>
            <a:r>
              <a:rPr lang="zh-TW" altLang="en-US">
                <a:ea typeface="新細明體"/>
              </a:rPr>
              <a:t>，</a:t>
            </a:r>
            <a:r>
              <a:rPr lang="en-US" dirty="0" err="1"/>
              <a:t>以及其他</a:t>
            </a:r>
            <a:r>
              <a:rPr lang="en-US" dirty="0"/>
              <a:t> QNAP</a:t>
            </a:r>
            <a:r>
              <a:rPr lang="en-US" altLang="zh-TW" dirty="0">
                <a:ea typeface="新細明體"/>
              </a:rPr>
              <a:t> </a:t>
            </a:r>
            <a:r>
              <a:rPr lang="zh-TW" altLang="en-US">
                <a:ea typeface="新細明體"/>
              </a:rPr>
              <a:t>產品的額外功能和優勢。</a:t>
            </a:r>
          </a:p>
          <a:p>
            <a:endParaRPr lang="zh-TW" altLang="en-US" b="1" dirty="0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56665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QNAP NAS </a:t>
            </a:r>
            <a:r>
              <a:rPr lang="zh-TW" b="1"/>
              <a:t>提供 </a:t>
            </a:r>
            <a:r>
              <a:rPr lang="en-US" b="1"/>
              <a:t>Adobe </a:t>
            </a:r>
            <a:r>
              <a:rPr lang="zh-TW" b="1"/>
              <a:t>創作者最棒的集中儲存解決方案，可針對 </a:t>
            </a:r>
            <a:r>
              <a:rPr lang="en-US" b="1"/>
              <a:t>Project (</a:t>
            </a:r>
            <a:r>
              <a:rPr lang="zh-TW" b="1"/>
              <a:t>照片、圖像、影片、音樂</a:t>
            </a:r>
            <a:r>
              <a:rPr lang="en-US" b="1"/>
              <a:t>) </a:t>
            </a:r>
            <a:r>
              <a:rPr lang="zh-TW" b="1"/>
              <a:t>快速展開協作工作流；搭配 </a:t>
            </a:r>
            <a:r>
              <a:rPr lang="en-US" b="1"/>
              <a:t>2.5GbE</a:t>
            </a:r>
            <a:r>
              <a:rPr lang="zh-TW" b="1"/>
              <a:t>、</a:t>
            </a:r>
            <a:r>
              <a:rPr lang="en-US" b="1"/>
              <a:t>10GbE </a:t>
            </a:r>
            <a:r>
              <a:rPr lang="zh-TW" b="1"/>
              <a:t>或 </a:t>
            </a:r>
            <a:r>
              <a:rPr lang="en-US" b="1"/>
              <a:t>Thunderbolt™ </a:t>
            </a:r>
            <a:r>
              <a:rPr lang="zh-TW" b="1"/>
              <a:t>高速傳輸，讓檔案存取效率更高。您不用擔心容量的問題，</a:t>
            </a:r>
            <a:r>
              <a:rPr lang="en-US" b="1"/>
              <a:t>QNAP NAS </a:t>
            </a:r>
            <a:r>
              <a:rPr lang="zh-TW" b="1"/>
              <a:t>可輕鬆擴充極大容量妥善保存所有檔案，守護您的創意世界！</a:t>
            </a:r>
            <a:endParaRPr lang="en-US" altLang="zh-TW"/>
          </a:p>
          <a:p>
            <a:endParaRPr lang="en-US" altLang="zh-TW">
              <a:ea typeface="Calibri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06641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Shape 725"/>
          <p:cNvSpPr txBox="1"/>
          <p:nvPr/>
        </p:nvSpPr>
        <p:spPr>
          <a:xfrm>
            <a:off x="3887788" y="8689975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24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Shape 7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27" name="Shape 72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r>
              <a:rPr lang="zh-TW" b="1">
                <a:solidFill>
                  <a:schemeClr val="dk1"/>
                </a:solidFill>
              </a:rPr>
              <a:t>內建顯示輸出，提供一個 HDMI 輸出埠</a:t>
            </a:r>
            <a:endParaRPr lang="zh-TW">
              <a:solidFill>
                <a:schemeClr val="dk1"/>
              </a:solidFill>
              <a:cs typeface="Calibri" panose="020F0502020204030204"/>
            </a:endParaRPr>
          </a:p>
          <a:p>
            <a:r>
              <a:rPr lang="zh-TW" altLang="en-US" b="1">
                <a:solidFill>
                  <a:schemeClr val="dk1"/>
                </a:solidFill>
              </a:rPr>
              <a:t>繪圖最大動態頻率</a:t>
            </a:r>
            <a:endParaRPr lang="en-US" altLang="zh-TW">
              <a:solidFill>
                <a:schemeClr val="dk1"/>
              </a:solidFill>
              <a:cs typeface="Calibri" panose="020F0502020204030204"/>
            </a:endParaRPr>
          </a:p>
          <a:p>
            <a:r>
              <a:rPr lang="en-US" altLang="zh-TW" b="1">
                <a:solidFill>
                  <a:schemeClr val="dk1"/>
                </a:solidFill>
              </a:rPr>
              <a:t>1.55 GHz</a:t>
            </a:r>
            <a:endParaRPr lang="en-US" altLang="zh-TW">
              <a:solidFill>
                <a:schemeClr val="dk1"/>
              </a:solidFill>
              <a:cs typeface="Calibri" panose="020F0502020204030204"/>
            </a:endParaRPr>
          </a:p>
          <a:p>
            <a:r>
              <a:rPr lang="en-US" altLang="zh-TW" b="1">
                <a:solidFill>
                  <a:schemeClr val="dk1"/>
                </a:solidFill>
              </a:rPr>
              <a:t>Intel UHD</a:t>
            </a:r>
            <a:endParaRPr lang="en-US" altLang="zh-TW">
              <a:solidFill>
                <a:schemeClr val="dk1"/>
              </a:solidFill>
              <a:cs typeface="Calibri" panose="020F0502020204030204"/>
            </a:endParaRPr>
          </a:p>
          <a:p>
            <a:r>
              <a:rPr lang="en-US" altLang="zh-TW" b="1">
                <a:solidFill>
                  <a:schemeClr val="dk1"/>
                </a:solidFill>
              </a:rPr>
              <a:t>Graphics 730/770</a:t>
            </a:r>
            <a:endParaRPr lang="en-US" altLang="zh-TW">
              <a:solidFill>
                <a:schemeClr val="dk1"/>
              </a:solidFill>
              <a:cs typeface="Calibri" panose="020F0502020204030204"/>
            </a:endParaRPr>
          </a:p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zh-TW" sz="1200" b="1" i="0" u="none" strike="noStrike" cap="none">
              <a:solidFill>
                <a:schemeClr val="dk1"/>
              </a:solidFill>
              <a:latin typeface="Calibri"/>
              <a:ea typeface="新細明體"/>
              <a:cs typeface="Calibri"/>
            </a:endParaRPr>
          </a:p>
          <a:p>
            <a:pPr>
              <a:buSzPts val="1100"/>
            </a:pPr>
            <a:endParaRPr lang="zh-TW" altLang="en-US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34048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81089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97682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ea typeface="新細明體"/>
              </a:rPr>
              <a:t>超能版</a:t>
            </a:r>
            <a:r>
              <a:rPr lang="en-US"/>
              <a:t> </a:t>
            </a:r>
            <a:r>
              <a:rPr lang="en-US" altLang="zh-TW">
                <a:ea typeface="新細明體"/>
              </a:rPr>
              <a:t>QTS ― </a:t>
            </a:r>
            <a:r>
              <a:rPr lang="en-US" err="1"/>
              <a:t>採用</a:t>
            </a:r>
            <a:r>
              <a:rPr lang="en-US"/>
              <a:t> ZFS 檔案系統，注重資料安全，可靠度更高</a:t>
            </a:r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55395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b="1">
                <a:ea typeface="新細明體"/>
              </a:rPr>
              <a:t>強大的在線資料縮減技術 – 能大幅延長</a:t>
            </a:r>
            <a:r>
              <a:rPr lang="zh-CN" altLang="en-US" b="1">
                <a:ea typeface="等线"/>
              </a:rPr>
              <a:t> </a:t>
            </a:r>
            <a:r>
              <a:rPr lang="en-US" altLang="zh-TW" b="1">
                <a:ea typeface="新細明體"/>
              </a:rPr>
              <a:t>SSD </a:t>
            </a:r>
            <a:r>
              <a:rPr lang="zh-TW" b="1">
                <a:ea typeface="新細明體"/>
              </a:rPr>
              <a:t>壽命</a:t>
            </a:r>
            <a:endParaRPr lang="zh-TW">
              <a:ea typeface="新細明體"/>
            </a:endParaRPr>
          </a:p>
          <a:p>
            <a:r>
              <a:rPr lang="en-US" altLang="zh-TW" b="1">
                <a:ea typeface="新細明體"/>
              </a:rPr>
              <a:t>ZFS </a:t>
            </a:r>
            <a:r>
              <a:rPr lang="zh-TW" altLang="en-US" b="1">
                <a:ea typeface="新細明體"/>
              </a:rPr>
              <a:t>檔案系統的重複數據刪除與壓縮功能，</a:t>
            </a:r>
            <a:r>
              <a:rPr lang="zh-TW" b="1">
                <a:ea typeface="新細明體"/>
              </a:rPr>
              <a:t>透過資料減量來大幅減少 </a:t>
            </a:r>
            <a:r>
              <a:rPr lang="en-US" altLang="zh-TW" b="1">
                <a:ea typeface="新細明體"/>
              </a:rPr>
              <a:t>SSD </a:t>
            </a:r>
            <a:r>
              <a:rPr lang="zh-TW" b="1">
                <a:ea typeface="新細明體"/>
              </a:rPr>
              <a:t>的寫入次數</a:t>
            </a:r>
            <a:r>
              <a:rPr lang="zh-TW" altLang="en-US" b="1">
                <a:ea typeface="新細明體"/>
              </a:rPr>
              <a:t>，</a:t>
            </a:r>
            <a:r>
              <a:rPr lang="en-US" altLang="zh-TW" b="1">
                <a:ea typeface="新細明體"/>
              </a:rPr>
              <a:t>ZFS </a:t>
            </a:r>
            <a:r>
              <a:rPr lang="zh-TW" b="1">
                <a:ea typeface="新細明體"/>
              </a:rPr>
              <a:t>檔案系統也因此成為 </a:t>
            </a:r>
            <a:r>
              <a:rPr lang="en-US" altLang="zh-TW" b="1">
                <a:ea typeface="新細明體"/>
              </a:rPr>
              <a:t>All Flash / </a:t>
            </a:r>
            <a:r>
              <a:rPr lang="zh-TW" b="1">
                <a:ea typeface="新細明體"/>
              </a:rPr>
              <a:t>高速</a:t>
            </a:r>
            <a:r>
              <a:rPr lang="en-US" altLang="zh-TW" b="1">
                <a:ea typeface="新細明體"/>
              </a:rPr>
              <a:t>SSD</a:t>
            </a:r>
            <a:r>
              <a:rPr lang="zh-TW" b="1">
                <a:ea typeface="新細明體"/>
              </a:rPr>
              <a:t>系統</a:t>
            </a:r>
            <a:r>
              <a:rPr lang="zh-TW" altLang="en-US" b="1">
                <a:ea typeface="新細明體"/>
              </a:rPr>
              <a:t>的最佳</a:t>
            </a:r>
            <a:r>
              <a:rPr lang="zh-TW" b="1">
                <a:ea typeface="新細明體"/>
              </a:rPr>
              <a:t>搭配夥伴</a:t>
            </a:r>
            <a:r>
              <a:rPr lang="zh-TW" altLang="en-US" b="1">
                <a:ea typeface="新細明體"/>
              </a:rPr>
              <a:t>。</a:t>
            </a:r>
            <a:endParaRPr lang="zh-TW">
              <a:ea typeface="新細明體"/>
            </a:endParaRPr>
          </a:p>
          <a:p>
            <a:r>
              <a:rPr lang="zh-TW" b="1"/>
              <a:t>在線重複資料刪除 (Inline Data Deduplication)</a:t>
            </a:r>
            <a:endParaRPr lang="zh-TW">
              <a:cs typeface="Calibri" panose="020F0502020204030204"/>
            </a:endParaRPr>
          </a:p>
          <a:p>
            <a:r>
              <a:rPr lang="zh-TW"/>
              <a:t>線上即時處理的區塊層級 (Block-based) 資料重複刪除機制，讓資料在寫入磁碟前就已經過刪減演算，大幅節省儲存空間占用，讓可用磁碟容量隨時保持最佳化的狀態。</a:t>
            </a:r>
          </a:p>
          <a:p>
            <a:r>
              <a:rPr lang="zh-TW" b="1"/>
              <a:t>在線資料壓縮 (Inline Compression)</a:t>
            </a:r>
            <a:endParaRPr lang="zh-TW">
              <a:cs typeface="Calibri" panose="020F0502020204030204"/>
            </a:endParaRPr>
          </a:p>
          <a:p>
            <a:r>
              <a:rPr lang="zh-TW"/>
              <a:t>有助於降低後端儲存的實際 I/O 負載，獲得存取加速的效果。在 VDI 環境中，可大幅精簡虛擬桌面作業系統檔案，更易於被快取，激增運作效能。</a:t>
            </a:r>
          </a:p>
          <a:p>
            <a:endParaRPr lang="zh-TW" altLang="en-US" b="1">
              <a:ea typeface="新細明體"/>
              <a:cs typeface="Calibri"/>
            </a:endParaRPr>
          </a:p>
          <a:p>
            <a:endParaRPr lang="zh-TW" b="1">
              <a:ea typeface="新細明體"/>
              <a:cs typeface="Calibri"/>
            </a:endParaRPr>
          </a:p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34DBAD-4833-584E-ACDA-B6AB6135B046}" type="slidenum">
              <a:rPr kumimoji="1" lang="zh-TW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28</a:t>
            </a:fld>
            <a:endParaRPr kumimoji="1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71163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err="1">
                <a:ea typeface="新細明體"/>
              </a:rPr>
              <a:t>資料完整性</a:t>
            </a:r>
            <a:r>
              <a:rPr lang="en-US" altLang="zh-TW">
                <a:ea typeface="新細明體"/>
              </a:rPr>
              <a:t> (Data Integrity) </a:t>
            </a:r>
            <a:r>
              <a:rPr lang="zh-TW" altLang="en-US">
                <a:ea typeface="新細明體"/>
              </a:rPr>
              <a:t>是確保應用程式和資料庫正常運作的基礎之一，尤其當前企業採用</a:t>
            </a:r>
            <a:r>
              <a:rPr lang="en-US" altLang="zh-TW">
                <a:ea typeface="新細明體"/>
              </a:rPr>
              <a:t> SSD </a:t>
            </a:r>
            <a:r>
              <a:rPr lang="zh-TW" altLang="en-US">
                <a:ea typeface="新細明體"/>
              </a:rPr>
              <a:t>的比率高速攀升，而</a:t>
            </a:r>
            <a:r>
              <a:rPr lang="en-US" altLang="zh-TW">
                <a:ea typeface="新細明體"/>
              </a:rPr>
              <a:t> SSD </a:t>
            </a:r>
            <a:r>
              <a:rPr lang="zh-TW" altLang="en-US">
                <a:ea typeface="新細明體"/>
              </a:rPr>
              <a:t>一旦故障，資料隨即遺失。</a:t>
            </a:r>
            <a:r>
              <a:rPr lang="en-US" altLang="zh-TW">
                <a:ea typeface="新細明體"/>
              </a:rPr>
              <a:t>ZFS </a:t>
            </a:r>
            <a:r>
              <a:rPr lang="zh-TW" altLang="en-US">
                <a:ea typeface="新細明體"/>
              </a:rPr>
              <a:t>具備預防靜態資料損毀</a:t>
            </a:r>
            <a:r>
              <a:rPr lang="en-US" altLang="zh-TW">
                <a:ea typeface="新細明體"/>
              </a:rPr>
              <a:t> (Silent Data Corruption) </a:t>
            </a:r>
            <a:r>
              <a:rPr lang="zh-TW" altLang="en-US">
                <a:ea typeface="新細明體"/>
              </a:rPr>
              <a:t>的自我修復能力</a:t>
            </a:r>
            <a:r>
              <a:rPr lang="en-US" altLang="zh-TW">
                <a:ea typeface="新細明體"/>
              </a:rPr>
              <a:t> (Self-healing)</a:t>
            </a:r>
            <a:r>
              <a:rPr lang="zh-TW" altLang="en-US">
                <a:ea typeface="新細明體"/>
              </a:rPr>
              <a:t>，可針對所有資料區塊進行</a:t>
            </a:r>
            <a:r>
              <a:rPr lang="en-US" altLang="zh-TW">
                <a:ea typeface="新細明體"/>
              </a:rPr>
              <a:t> Checksum </a:t>
            </a:r>
            <a:r>
              <a:rPr lang="zh-TW" altLang="en-US">
                <a:ea typeface="新細明體"/>
              </a:rPr>
              <a:t>校驗，並自動修復錯誤的區塊。</a:t>
            </a:r>
            <a:endParaRPr lang="zh-TW">
              <a:ea typeface="新細明體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17728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b="1"/>
              <a:t>支援 SMB Multichannel (多重通道)，提升效能與容錯能力</a:t>
            </a:r>
            <a:endParaRPr lang="zh-TW"/>
          </a:p>
          <a:p>
            <a:r>
              <a:rPr lang="en-US" altLang="zh-TW">
                <a:ea typeface="新細明體"/>
              </a:rPr>
              <a:t>SMB </a:t>
            </a:r>
            <a:r>
              <a:rPr lang="zh-TW" altLang="en-US">
                <a:ea typeface="新細明體"/>
              </a:rPr>
              <a:t>多重通道</a:t>
            </a:r>
            <a:r>
              <a:rPr lang="en-US" altLang="zh-TW">
                <a:ea typeface="新細明體"/>
              </a:rPr>
              <a:t> (SMB Multichannel) </a:t>
            </a:r>
            <a:r>
              <a:rPr lang="zh-TW" altLang="en-US">
                <a:ea typeface="新細明體"/>
              </a:rPr>
              <a:t>可集結多個網路埠，加大可用頻寬與整體傳輸效能，特別適用於大型檔案、多媒體影音傳輸應用。即便一條或多條連線發生故障，</a:t>
            </a:r>
            <a:r>
              <a:rPr lang="en-US" altLang="zh-TW">
                <a:ea typeface="新細明體"/>
              </a:rPr>
              <a:t>NAS </a:t>
            </a:r>
            <a:r>
              <a:rPr lang="zh-TW" altLang="en-US">
                <a:ea typeface="新細明體"/>
              </a:rPr>
              <a:t>會以剩餘的連線數量維持檔案傳輸，減輕中斷風險。當網路恢復則立即加回總傳輸頻寬。</a:t>
            </a:r>
            <a:endParaRPr lang="zh-TW">
              <a:ea typeface="新細明體"/>
            </a:endParaRPr>
          </a:p>
          <a:p>
            <a:endParaRPr lang="en-US" altLang="zh-TW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6895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ea typeface="新細明體"/>
              </a:rPr>
              <a:t>影音編輯需要較快的處理速度，以確保編輯順利進行。</a:t>
            </a:r>
            <a:br>
              <a:rPr lang="en-US">
                <a:cs typeface="+mn-lt"/>
              </a:rPr>
            </a:br>
            <a:r>
              <a:rPr lang="en-US" err="1"/>
              <a:t>今天</a:t>
            </a:r>
            <a:r>
              <a:rPr lang="en-US"/>
              <a:t>~</a:t>
            </a:r>
            <a:r>
              <a:rPr lang="zh-TW" altLang="en-US">
                <a:ea typeface="新細明體"/>
              </a:rPr>
              <a:t>我們會提到兩個重點</a:t>
            </a:r>
            <a:endParaRPr lang="zh-TW">
              <a:ea typeface="新細明體"/>
              <a:cs typeface="Calibri"/>
            </a:endParaRPr>
          </a:p>
          <a:p>
            <a:pPr marL="264795" indent="-179070">
              <a:spcBef>
                <a:spcPts val="800"/>
              </a:spcBef>
              <a:buFont typeface="Arial,Sans-Serif"/>
              <a:buChar char="•"/>
            </a:pPr>
            <a:r>
              <a:rPr lang="en-US" b="1"/>
              <a:t>Thunderbolt</a:t>
            </a:r>
            <a:r>
              <a:rPr lang="en-US" altLang="zh-TW" b="1">
                <a:ea typeface="新細明體"/>
              </a:rPr>
              <a:t> </a:t>
            </a:r>
            <a:r>
              <a:rPr lang="en-US" b="1"/>
              <a:t>:</a:t>
            </a:r>
            <a:r>
              <a:rPr lang="zh-TW" b="1">
                <a:ea typeface="新細明體"/>
              </a:rPr>
              <a:t> 傳輸速度快、延遲低，確</a:t>
            </a:r>
            <a:r>
              <a:rPr lang="zh-TW" altLang="en-US" b="1">
                <a:ea typeface="新細明體"/>
              </a:rPr>
              <a:t>保編輯無縫且不間斷。搭配 </a:t>
            </a:r>
            <a:r>
              <a:rPr lang="zh-TW" b="1">
                <a:ea typeface="新細明體"/>
              </a:rPr>
              <a:t>T</a:t>
            </a:r>
            <a:r>
              <a:rPr lang="en-US" altLang="zh-TW" b="1" err="1">
                <a:ea typeface="新細明體"/>
              </a:rPr>
              <a:t>hun</a:t>
            </a:r>
            <a:r>
              <a:rPr lang="zh-TW" b="1">
                <a:ea typeface="新細明體"/>
              </a:rPr>
              <a:t>d</a:t>
            </a:r>
            <a:r>
              <a:rPr lang="en-US" altLang="zh-TW" b="1" err="1">
                <a:ea typeface="新細明體"/>
              </a:rPr>
              <a:t>erbolt</a:t>
            </a:r>
            <a:r>
              <a:rPr lang="zh-TW" altLang="en-US" b="1">
                <a:ea typeface="新細明體"/>
              </a:rPr>
              <a:t> </a:t>
            </a:r>
            <a:r>
              <a:rPr lang="en-US" altLang="zh-TW" b="1">
                <a:ea typeface="新細明體"/>
              </a:rPr>
              <a:t>Ma</a:t>
            </a:r>
            <a:r>
              <a:rPr lang="zh-TW" b="1">
                <a:ea typeface="新細明體"/>
              </a:rPr>
              <a:t>c or Windows 電腦，即插即用，不須再購買網路卡配件。</a:t>
            </a:r>
            <a:endParaRPr lang="zh-TW" altLang="en-US">
              <a:ea typeface="新細明體"/>
            </a:endParaRPr>
          </a:p>
          <a:p>
            <a:pPr marL="264795" indent="-179070">
              <a:spcBef>
                <a:spcPts val="800"/>
              </a:spcBef>
              <a:buFont typeface="Arial,Sans-Serif"/>
              <a:buChar char="•"/>
            </a:pPr>
            <a:r>
              <a:rPr lang="en-US" b="1"/>
              <a:t>25GbE :</a:t>
            </a:r>
            <a:r>
              <a:rPr lang="zh-TW" b="1">
                <a:ea typeface="新細明體"/>
              </a:rPr>
              <a:t> 允許更快的數據傳輸速率，非常適合多人共享並處理高畫質影音。</a:t>
            </a:r>
            <a:endParaRPr lang="en-US">
              <a:ea typeface="新細明體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59238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●</a:t>
            </a:r>
            <a:r>
              <a:rPr lang="en-US" err="1"/>
              <a:t>那首先NAS，當然需要檔案管理</a:t>
            </a:r>
            <a:r>
              <a:rPr lang="en-US"/>
              <a:t>。</a:t>
            </a:r>
            <a:endParaRPr lang="zh-TW" altLang="en-US"/>
          </a:p>
          <a:p>
            <a:r>
              <a:rPr lang="en-US"/>
              <a:t>●File Station 是 QTS </a:t>
            </a:r>
            <a:r>
              <a:rPr lang="en-US" err="1"/>
              <a:t>的檔案管理工具。QNAP</a:t>
            </a:r>
            <a:r>
              <a:rPr lang="en-US"/>
              <a:t> NAS </a:t>
            </a:r>
            <a:r>
              <a:rPr lang="en-US" err="1"/>
              <a:t>使用者只要透過網頁瀏覽器，就能用</a:t>
            </a:r>
            <a:r>
              <a:rPr lang="en-US"/>
              <a:t> File Station </a:t>
            </a:r>
            <a:r>
              <a:rPr lang="en-US" err="1"/>
              <a:t>方便直覺地存取</a:t>
            </a:r>
            <a:r>
              <a:rPr lang="en-US"/>
              <a:t> NAS </a:t>
            </a:r>
            <a:r>
              <a:rPr lang="en-US" err="1"/>
              <a:t>上共用資料夾的檔案。File</a:t>
            </a:r>
            <a:r>
              <a:rPr lang="en-US"/>
              <a:t> Station </a:t>
            </a:r>
            <a:r>
              <a:rPr lang="en-US" err="1"/>
              <a:t>可說是最常用的</a:t>
            </a:r>
            <a:r>
              <a:rPr lang="en-US"/>
              <a:t> QNAP NAS </a:t>
            </a:r>
            <a:r>
              <a:rPr lang="en-US" err="1"/>
              <a:t>應用程式之一，且具備強大而完善的功能，不僅提供</a:t>
            </a:r>
            <a:r>
              <a:rPr lang="en-US"/>
              <a:t> NAS 檔案管理，連雲端服務上的檔案也可輕鬆一網打盡。可透過簡易直覺的操作，從電腦等裝置快速上傳檔案、在不同資料夾之間拖放檔案、刪除檔案、並設定檔案及資料夾權限，保護重要資料不受窺視刺探。</a:t>
            </a:r>
            <a:endParaRPr lang="en-US">
              <a:cs typeface="Calibri"/>
            </a:endParaRPr>
          </a:p>
          <a:p>
            <a:r>
              <a:rPr lang="en-US"/>
              <a:t>●</a:t>
            </a:r>
            <a:r>
              <a:rPr lang="en-US" err="1"/>
              <a:t>使用</a:t>
            </a:r>
            <a:r>
              <a:rPr lang="en-US"/>
              <a:t> </a:t>
            </a:r>
            <a:r>
              <a:rPr lang="en-US" err="1"/>
              <a:t>Qfile</a:t>
            </a:r>
            <a:r>
              <a:rPr lang="en-US"/>
              <a:t> </a:t>
            </a:r>
            <a:r>
              <a:rPr lang="en-US" err="1"/>
              <a:t>行動</a:t>
            </a:r>
            <a:r>
              <a:rPr lang="en-US"/>
              <a:t> </a:t>
            </a:r>
            <a:r>
              <a:rPr lang="en-US" err="1"/>
              <a:t>App，一手掌握您的檔案</a:t>
            </a:r>
            <a:r>
              <a:rPr lang="en-US"/>
              <a:t>。</a:t>
            </a:r>
            <a:endParaRPr lang="en-US">
              <a:cs typeface="Calibri"/>
            </a:endParaRPr>
          </a:p>
          <a:p>
            <a:r>
              <a:rPr lang="en-US"/>
              <a:t>●</a:t>
            </a:r>
            <a:r>
              <a:rPr lang="en-US" err="1"/>
              <a:t>若人不在</a:t>
            </a:r>
            <a:r>
              <a:rPr lang="en-US"/>
              <a:t> NAS </a:t>
            </a:r>
            <a:r>
              <a:rPr lang="en-US" err="1"/>
              <a:t>旁邊，又急須存取</a:t>
            </a:r>
            <a:r>
              <a:rPr lang="en-US"/>
              <a:t> NAS </a:t>
            </a:r>
            <a:r>
              <a:rPr lang="en-US" err="1"/>
              <a:t>中的檔案嗎</a:t>
            </a:r>
            <a:r>
              <a:rPr lang="en-US"/>
              <a:t>， </a:t>
            </a:r>
            <a:r>
              <a:rPr lang="en-US" err="1"/>
              <a:t>我們也有</a:t>
            </a:r>
            <a:r>
              <a:rPr lang="en-US"/>
              <a:t> </a:t>
            </a:r>
            <a:r>
              <a:rPr lang="en-US" err="1"/>
              <a:t>Qfile</a:t>
            </a:r>
            <a:r>
              <a:rPr lang="en-US"/>
              <a:t> </a:t>
            </a:r>
            <a:r>
              <a:rPr lang="en-US" err="1"/>
              <a:t>行動</a:t>
            </a:r>
            <a:r>
              <a:rPr lang="en-US"/>
              <a:t> App (Android/iOS) </a:t>
            </a:r>
            <a:r>
              <a:rPr lang="en-US" err="1"/>
              <a:t>讓您和</a:t>
            </a:r>
            <a:r>
              <a:rPr lang="en-US"/>
              <a:t> NAS </a:t>
            </a:r>
            <a:r>
              <a:rPr lang="en-US" err="1"/>
              <a:t>隨時保持連線，您的數位資料中樞盡在彈指之間！Qfile</a:t>
            </a:r>
            <a:r>
              <a:rPr lang="en-US"/>
              <a:t> </a:t>
            </a:r>
            <a:r>
              <a:rPr lang="en-US" err="1"/>
              <a:t>亦支援從行動裝置上傳檔案到</a:t>
            </a:r>
            <a:r>
              <a:rPr lang="en-US"/>
              <a:t> QNAP </a:t>
            </a:r>
            <a:r>
              <a:rPr lang="en-US" err="1"/>
              <a:t>NAS，立即保存所有重要資料</a:t>
            </a:r>
            <a:r>
              <a:rPr lang="en-US"/>
              <a:t>。</a:t>
            </a:r>
            <a:endParaRPr lang="en-US">
              <a:cs typeface="Calibri"/>
            </a:endParaRPr>
          </a:p>
          <a:p>
            <a:r>
              <a:rPr lang="en-US"/>
              <a:t>●</a:t>
            </a:r>
            <a:endParaRPr lang="en-US">
              <a:cs typeface="Calibri"/>
            </a:endParaRPr>
          </a:p>
          <a:p>
            <a:endParaRPr lang="en-US" alt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DECBF60-BD95-FB4C-91CE-6D01F0698F47}" type="slidenum">
              <a:rPr kumimoji="1" lang="zh-TW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31</a:t>
            </a:fld>
            <a:endParaRPr kumimoji="1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97825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●</a:t>
            </a:r>
            <a:r>
              <a:rPr lang="en-US" err="1"/>
              <a:t>一般企業最常用的文件軟體，也不外乎</a:t>
            </a:r>
            <a:r>
              <a:rPr lang="en-US"/>
              <a:t> Office 、Google Doc </a:t>
            </a:r>
            <a:r>
              <a:rPr lang="en-US" err="1"/>
              <a:t>這些，而從</a:t>
            </a:r>
            <a:r>
              <a:rPr lang="en-US"/>
              <a:t> QTS 4.4.1 </a:t>
            </a:r>
            <a:r>
              <a:rPr lang="en-US" err="1"/>
              <a:t>開始，您可使用網頁版</a:t>
            </a:r>
            <a:r>
              <a:rPr lang="en-US"/>
              <a:t> Office </a:t>
            </a:r>
            <a:r>
              <a:rPr lang="en-US" err="1"/>
              <a:t>直接開啟並編輯儲存於</a:t>
            </a:r>
            <a:r>
              <a:rPr lang="en-US"/>
              <a:t> QNAP NAS </a:t>
            </a:r>
            <a:r>
              <a:rPr lang="en-US" err="1"/>
              <a:t>中的</a:t>
            </a:r>
            <a:r>
              <a:rPr lang="en-US"/>
              <a:t> Microsoft® Office </a:t>
            </a:r>
            <a:r>
              <a:rPr lang="en-US" err="1"/>
              <a:t>文件，大大省去將</a:t>
            </a:r>
            <a:r>
              <a:rPr lang="en-US"/>
              <a:t> Word </a:t>
            </a:r>
            <a:r>
              <a:rPr lang="en-US" err="1"/>
              <a:t>文件、Excel</a:t>
            </a:r>
            <a:r>
              <a:rPr lang="en-US"/>
              <a:t> </a:t>
            </a:r>
            <a:r>
              <a:rPr lang="en-US" err="1"/>
              <a:t>工作表及</a:t>
            </a:r>
            <a:r>
              <a:rPr lang="en-US"/>
              <a:t> PowerPoint </a:t>
            </a:r>
            <a:r>
              <a:rPr lang="en-US" err="1"/>
              <a:t>簡報從</a:t>
            </a:r>
            <a:r>
              <a:rPr lang="en-US"/>
              <a:t> NAS </a:t>
            </a:r>
            <a:r>
              <a:rPr lang="en-US" err="1"/>
              <a:t>下載回電腦進行修改的麻煩！讓</a:t>
            </a:r>
            <a:r>
              <a:rPr lang="en-US"/>
              <a:t> NAS </a:t>
            </a:r>
            <a:r>
              <a:rPr lang="en-US" err="1"/>
              <a:t>即企業團隊工作站，各式文件及功能，讓協同作業都變簡單，那這邊也有一些必要的設定需要注意，像是</a:t>
            </a:r>
            <a:r>
              <a:rPr lang="en-US"/>
              <a:t>...</a:t>
            </a:r>
            <a:r>
              <a:rPr lang="zh-CN" altLang="en-US" b="1">
                <a:ea typeface="等线"/>
              </a:rPr>
              <a:t>以 </a:t>
            </a:r>
            <a:r>
              <a:rPr lang="en-US" b="1"/>
              <a:t>Office Online </a:t>
            </a:r>
            <a:r>
              <a:rPr lang="zh-CN" altLang="en-US" b="1">
                <a:ea typeface="等线"/>
              </a:rPr>
              <a:t>編輯 需 </a:t>
            </a:r>
            <a:r>
              <a:rPr lang="zh-TW" altLang="en-US">
                <a:ea typeface="新細明體"/>
              </a:rPr>
              <a:t>啟用</a:t>
            </a:r>
            <a:r>
              <a:rPr lang="en-US" altLang="zh-CN">
                <a:ea typeface="等线"/>
              </a:rPr>
              <a:t> MyQNAPCloud</a:t>
            </a:r>
            <a:r>
              <a:rPr lang="zh-TW" altLang="en-US">
                <a:ea typeface="新細明體"/>
              </a:rPr>
              <a:t> </a:t>
            </a:r>
            <a:r>
              <a:rPr lang="en-US" altLang="zh-CN">
                <a:ea typeface="等线"/>
              </a:rPr>
              <a:t>CloudLink</a:t>
            </a:r>
            <a:endParaRPr lang="zh-TW" altLang="en-US">
              <a:ea typeface="等线"/>
            </a:endParaRPr>
          </a:p>
          <a:p>
            <a:r>
              <a:rPr lang="en-US"/>
              <a:t>●</a:t>
            </a:r>
            <a:endParaRPr lang="en-US">
              <a:cs typeface="Calibri"/>
            </a:endParaRPr>
          </a:p>
          <a:p>
            <a:endParaRPr lang="en-US" altLang="zh-TW">
              <a:ea typeface="新細明體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E6067F0-5D8C-C649-9E7E-E5C399B34C7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62895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err="1">
                <a:ea typeface="新細明體"/>
              </a:rPr>
              <a:t>Qsirch</a:t>
            </a:r>
            <a:r>
              <a:rPr lang="en-US" altLang="zh-TW">
                <a:ea typeface="新細明體"/>
              </a:rPr>
              <a:t> </a:t>
            </a:r>
            <a:r>
              <a:rPr lang="zh-TW" altLang="en-US">
                <a:ea typeface="新細明體"/>
              </a:rPr>
              <a:t>是</a:t>
            </a:r>
            <a:r>
              <a:rPr lang="en-US" altLang="zh-TW">
                <a:ea typeface="新細明體"/>
              </a:rPr>
              <a:t> QNAP NAS </a:t>
            </a:r>
            <a:r>
              <a:rPr lang="zh-TW" altLang="en-US">
                <a:ea typeface="新細明體"/>
              </a:rPr>
              <a:t>專屬的全文檢索搜尋引擎，幫助您快速查找儲存在</a:t>
            </a:r>
            <a:r>
              <a:rPr lang="en-US" altLang="zh-TW">
                <a:ea typeface="新細明體"/>
              </a:rPr>
              <a:t> NAS </a:t>
            </a:r>
            <a:r>
              <a:rPr lang="zh-TW" altLang="en-US">
                <a:ea typeface="新細明體"/>
              </a:rPr>
              <a:t>中的所有檔案，讓資料發揮最大價值！立刻輸入關鍵字，秒速快搜文件、圖片、影片、音樂與電子郵件等各式檔案，超快、超便利！</a:t>
            </a:r>
          </a:p>
          <a:p>
            <a:r>
              <a:rPr lang="zh-TW"/>
              <a:t>將 QNAP NAS 作為一個檔案儲存中心時，「有效率地整理大量檔案」是管理與使用檔案資產最重要的基礎。但面對分散在各個資料夾的眾多檔案，要將它們一一分類、歸檔實在不容易，且往往需要花費很多時間。有了 Qfiling 自動歸檔功能，檔案整理將變得自動化且有效率。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57275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●作為資料儲存管理的 </a:t>
            </a:r>
            <a:r>
              <a:rPr lang="en-US" altLang="zh-TW"/>
              <a:t>NAS</a:t>
            </a:r>
            <a:r>
              <a:rPr lang="zh-TW" altLang="en-US"/>
              <a:t> ，若多人多設備使用的話，我們也有 </a:t>
            </a:r>
            <a:r>
              <a:rPr lang="en-US" altLang="zh-TW"/>
              <a:t>Qsync</a:t>
            </a:r>
            <a:r>
              <a:rPr lang="zh-TW" altLang="en-US"/>
              <a:t> 支援跨裝置的團隊協作工具，可以輕鬆的將檔案同步到各種裝置上，例如手機，電腦</a:t>
            </a:r>
            <a:r>
              <a:rPr lang="en-US" altLang="zh-TW"/>
              <a:t>,</a:t>
            </a:r>
            <a:r>
              <a:rPr lang="zh-TW" altLang="en-US"/>
              <a:t> 雲端，或是另一台</a:t>
            </a:r>
            <a:r>
              <a:rPr lang="en-US" altLang="zh-TW"/>
              <a:t>NAS</a:t>
            </a:r>
            <a:r>
              <a:rPr lang="zh-TW" altLang="en-US"/>
              <a:t>中，每一台裝置都可以同步有最新的檔案，讓工作團隊協作更加順暢。當有筆電與手機等不同裝置，只要在單一裝置上修改檔案，變更的檔案會自動同步到其他裝置中 。</a:t>
            </a:r>
          </a:p>
          <a:p>
            <a:r>
              <a:rPr lang="zh-TW" altLang="en-US"/>
              <a:t>●</a:t>
            </a:r>
          </a:p>
          <a:p>
            <a:endParaRPr 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9BE2EBB-CED9-4809-8834-A9C61EF8D3E0}" type="slidenum">
              <a:rPr kumimoji="0" lang="zh-TW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34</a:t>
            </a:fld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53079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/>
              <a:t>NAS網路儲存設備，首重安全性，這部分比較硬核，但因為超級重要，除了QNAP NAS提供的備份機制外，也同時分享一下資料安全的概念，首先大家一定跟我想的一樣資料要備份對吧，那該怎麼備份才是對的呢? 請跟我念一遍 備份321，這由來已久連美國政府都推薦的備份策略，這裡跟大家簡述一下，備份321就只有三個重點，畫面上有三個文件我們都先命名為副本，第一: 需要把重要的檔案拷貝三分，第二: 兩種媒體，例如NAS與google drive，第三: 要有一個(異地備援)例如家裡與公司，台灣與美國，上述三個重點，我們建議可透過兩台NAS來實現政府級別的資料備份策略。</a:t>
            </a:r>
          </a:p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8E944ED-08EB-4D93-ACE1-7399A139B7A7}" type="slidenum">
              <a:rPr kumimoji="0" lang="en-US" altLang="zh-TW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35</a:t>
            </a:fld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75193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err="1">
                <a:ea typeface="新細明體"/>
              </a:rPr>
              <a:t>最高搭載</a:t>
            </a:r>
            <a:r>
              <a:rPr lang="en-US" altLang="zh-TW">
                <a:ea typeface="新細明體"/>
              </a:rPr>
              <a:t> Intel core i9 16核心</a:t>
            </a:r>
            <a:r>
              <a:rPr lang="zh-TW" altLang="en-US">
                <a:ea typeface="新細明體"/>
              </a:rPr>
              <a:t>，也可以是虛擬機工作站與容器工作站虛擬專用機</a:t>
            </a:r>
            <a:endParaRPr lang="zh-TW">
              <a:ea typeface="新細明體"/>
            </a:endParaRPr>
          </a:p>
          <a:p>
            <a:r>
              <a:rPr lang="en-US" altLang="zh-TW">
                <a:ea typeface="新細明體"/>
              </a:rPr>
              <a:t>●Virtualization Station </a:t>
            </a:r>
            <a:r>
              <a:rPr lang="zh-TW" altLang="en-US" err="1">
                <a:ea typeface="新細明體"/>
              </a:rPr>
              <a:t>是您</a:t>
            </a:r>
            <a:r>
              <a:rPr lang="en-US" altLang="zh-TW">
                <a:ea typeface="新細明體"/>
              </a:rPr>
              <a:t> QNAP </a:t>
            </a:r>
            <a:r>
              <a:rPr lang="zh-TW" altLang="en-US" err="1">
                <a:ea typeface="新細明體"/>
              </a:rPr>
              <a:t>設備上功能強大的</a:t>
            </a:r>
            <a:r>
              <a:rPr lang="en-US" altLang="zh-TW">
                <a:ea typeface="新細明體"/>
              </a:rPr>
              <a:t> Hypervisor </a:t>
            </a:r>
            <a:r>
              <a:rPr lang="zh-TW" altLang="en-US" err="1">
                <a:ea typeface="新細明體"/>
              </a:rPr>
              <a:t>軟體，供您打造高成本效益的虛擬化應用環境。其支援多種作業系統，包括</a:t>
            </a:r>
            <a:r>
              <a:rPr lang="en-US" altLang="zh-TW">
                <a:ea typeface="新細明體"/>
              </a:rPr>
              <a:t> Windows®</a:t>
            </a:r>
            <a:r>
              <a:rPr lang="zh-TW" altLang="en-US">
                <a:ea typeface="新細明體"/>
              </a:rPr>
              <a:t>、</a:t>
            </a:r>
            <a:r>
              <a:rPr lang="en-US" altLang="zh-TW">
                <a:ea typeface="新細明體"/>
              </a:rPr>
              <a:t>Linux®</a:t>
            </a:r>
            <a:r>
              <a:rPr lang="zh-TW" altLang="en-US">
                <a:ea typeface="新細明體"/>
              </a:rPr>
              <a:t>，</a:t>
            </a:r>
            <a:r>
              <a:rPr lang="zh-TW" altLang="en-US" err="1">
                <a:ea typeface="新細明體"/>
              </a:rPr>
              <a:t>以及</a:t>
            </a:r>
            <a:r>
              <a:rPr lang="en-US" altLang="zh-TW">
                <a:ea typeface="新細明體"/>
              </a:rPr>
              <a:t> </a:t>
            </a:r>
            <a:r>
              <a:rPr lang="en-US" altLang="zh-TW" err="1">
                <a:ea typeface="新細明體"/>
              </a:rPr>
              <a:t>QuTScloud</a:t>
            </a:r>
            <a:r>
              <a:rPr lang="zh-TW" altLang="en-US" err="1">
                <a:ea typeface="新細明體"/>
              </a:rPr>
              <a:t>。您可依照可用的系統資源，來設置並執行多部虛擬機。同時，</a:t>
            </a:r>
            <a:r>
              <a:rPr lang="en-US" altLang="zh-TW" err="1">
                <a:ea typeface="新細明體"/>
              </a:rPr>
              <a:t>Virtualization</a:t>
            </a:r>
            <a:r>
              <a:rPr lang="en-US" altLang="zh-TW">
                <a:ea typeface="新細明體"/>
              </a:rPr>
              <a:t> </a:t>
            </a:r>
            <a:r>
              <a:rPr lang="en-US" altLang="zh-TW" err="1">
                <a:ea typeface="新細明體"/>
              </a:rPr>
              <a:t>Station</a:t>
            </a:r>
            <a:r>
              <a:rPr lang="zh-TW" altLang="en-US" err="1">
                <a:ea typeface="新細明體"/>
              </a:rPr>
              <a:t>也支援多種資源管理及加速功能，是效能優異且經濟合宜的虛擬化應用平台</a:t>
            </a:r>
            <a:r>
              <a:rPr lang="zh-TW" altLang="en-US">
                <a:ea typeface="新細明體"/>
              </a:rPr>
              <a:t>。</a:t>
            </a:r>
            <a:endParaRPr lang="zh-TW">
              <a:ea typeface="新細明體"/>
            </a:endParaRPr>
          </a:p>
          <a:p>
            <a:br>
              <a:rPr lang="en-US" altLang="zh-TW">
                <a:cs typeface="+mn-lt"/>
              </a:rPr>
            </a:br>
            <a:r>
              <a:rPr lang="en-US" altLang="zh-TW">
                <a:ea typeface="新細明體"/>
              </a:rPr>
              <a:t> QNAP Container Station (</a:t>
            </a:r>
            <a:r>
              <a:rPr lang="zh-TW" altLang="en-US" err="1">
                <a:ea typeface="新細明體"/>
              </a:rPr>
              <a:t>軟體容器工作站</a:t>
            </a:r>
            <a:r>
              <a:rPr lang="en-US" altLang="zh-TW">
                <a:ea typeface="新細明體"/>
              </a:rPr>
              <a:t>) </a:t>
            </a:r>
            <a:r>
              <a:rPr lang="zh-TW" altLang="en-US" err="1">
                <a:ea typeface="新細明體"/>
              </a:rPr>
              <a:t>獨家支援</a:t>
            </a:r>
            <a:r>
              <a:rPr lang="en-US" altLang="zh-TW">
                <a:ea typeface="新細明體"/>
              </a:rPr>
              <a:t> LXD </a:t>
            </a:r>
            <a:r>
              <a:rPr lang="zh-TW" altLang="en-US">
                <a:ea typeface="新細明體"/>
              </a:rPr>
              <a:t>與</a:t>
            </a:r>
            <a:r>
              <a:rPr lang="en-US" altLang="zh-TW">
                <a:ea typeface="新細明體"/>
              </a:rPr>
              <a:t> Docker®</a:t>
            </a:r>
            <a:r>
              <a:rPr lang="zh-TW" altLang="en-US">
                <a:ea typeface="新細明體"/>
              </a:rPr>
              <a:t>、</a:t>
            </a:r>
            <a:r>
              <a:rPr lang="en-US" altLang="zh-TW">
                <a:ea typeface="新細明體"/>
              </a:rPr>
              <a:t>Kata </a:t>
            </a:r>
            <a:r>
              <a:rPr lang="zh-TW" altLang="en-US" err="1">
                <a:ea typeface="新細明體"/>
              </a:rPr>
              <a:t>等輕量級虛擬技術。您可在</a:t>
            </a:r>
            <a:r>
              <a:rPr lang="en-US" altLang="zh-TW">
                <a:ea typeface="新細明體"/>
              </a:rPr>
              <a:t> QNAP NAS </a:t>
            </a:r>
            <a:r>
              <a:rPr lang="zh-TW" altLang="en-US" err="1">
                <a:ea typeface="新細明體"/>
              </a:rPr>
              <a:t>上執行完整的</a:t>
            </a:r>
            <a:r>
              <a:rPr lang="en-US" altLang="zh-TW">
                <a:ea typeface="新細明體"/>
              </a:rPr>
              <a:t> Linux® </a:t>
            </a:r>
            <a:r>
              <a:rPr lang="zh-TW" altLang="en-US" err="1">
                <a:ea typeface="新細明體"/>
              </a:rPr>
              <a:t>虛擬機，並由</a:t>
            </a:r>
            <a:r>
              <a:rPr lang="en-US" altLang="zh-TW">
                <a:ea typeface="新細明體"/>
              </a:rPr>
              <a:t> Docker® Hub/LXD </a:t>
            </a:r>
            <a:r>
              <a:rPr lang="zh-TW" altLang="en-US" err="1">
                <a:ea typeface="新細明體"/>
              </a:rPr>
              <a:t>映像檔伺服器線上市集隨選下載來自全球各地的應用程式</a:t>
            </a:r>
            <a:r>
              <a:rPr lang="zh-TW" altLang="en-US">
                <a:ea typeface="新細明體"/>
              </a:rPr>
              <a:t>。</a:t>
            </a:r>
            <a:br>
              <a:rPr lang="en-US" altLang="zh-TW">
                <a:cs typeface="+mn-lt"/>
              </a:rPr>
            </a:br>
            <a:endParaRPr lang="en-US" altLang="zh-TW">
              <a:ea typeface="新細明體"/>
              <a:cs typeface="Calibri"/>
            </a:endParaRPr>
          </a:p>
          <a:p>
            <a:endParaRPr lang="en-US" altLang="zh-TW">
              <a:ea typeface="新細明體" panose="02020500000000000000" pitchFamily="18" charset="-120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20489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b="1">
                <a:ea typeface="新細明體"/>
              </a:rPr>
              <a:t>強勁</a:t>
            </a:r>
            <a:r>
              <a:rPr lang="zh-TW" altLang="en-US" b="1">
                <a:ea typeface="新細明體"/>
              </a:rPr>
              <a:t>效能</a:t>
            </a:r>
            <a:r>
              <a:rPr lang="zh-TW" b="1">
                <a:ea typeface="新細明體"/>
              </a:rPr>
              <a:t>打造高效能多媒體影音播放與串流平台</a:t>
            </a:r>
            <a:r>
              <a:rPr lang="zh-TW" altLang="en-US" b="1">
                <a:ea typeface="新細明體"/>
              </a:rPr>
              <a:t>，QNAP 也提供多款應用程式供使用。</a:t>
            </a:r>
            <a:br>
              <a:rPr lang="zh-TW" altLang="en-US" b="1">
                <a:ea typeface="新細明體"/>
                <a:cs typeface="+mn-lt"/>
              </a:rPr>
            </a:br>
            <a:r>
              <a:rPr lang="zh-TW" altLang="en-US" b="1">
                <a:ea typeface="新細明體"/>
                <a:cs typeface="Calibri"/>
              </a:rPr>
              <a:t>QuMagie AI 相簿、Cayin 即時轉檔、Cinema28 串流多媒體制各會議室以及 Plex 影音串流 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26428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●支援快照 </a:t>
            </a:r>
            <a:r>
              <a:rPr lang="en-US" altLang="zh-TW"/>
              <a:t>(Snapshot)</a:t>
            </a:r>
            <a:r>
              <a:rPr lang="zh-TW" altLang="en-US"/>
              <a:t> 功能，就像照相般，可將任一時間點的系統狀態與資料記錄下來作為將來還原的備份，且比傳統備份使用更少的儲存空間。當資料毀損或電腦受到加密勒索軟體威脅，即可利用快照檔案迅速還原，確保重要資料萬無一失。</a:t>
            </a:r>
          </a:p>
          <a:p>
            <a:r>
              <a:rPr lang="zh-TW" altLang="en-US">
                <a:ea typeface="新細明體"/>
              </a:rPr>
              <a:t>●</a:t>
            </a:r>
            <a:r>
              <a:rPr lang="en-US" altLang="zh-TW">
                <a:ea typeface="新細明體"/>
              </a:rPr>
              <a:t>Step</a:t>
            </a:r>
            <a:r>
              <a:rPr lang="zh-TW" altLang="en-US">
                <a:ea typeface="新細明體"/>
              </a:rPr>
              <a:t> </a:t>
            </a:r>
            <a:r>
              <a:rPr lang="en-US" altLang="zh-TW">
                <a:ea typeface="新細明體"/>
              </a:rPr>
              <a:t>1</a:t>
            </a:r>
            <a:r>
              <a:rPr lang="zh-TW" altLang="en-US">
                <a:ea typeface="新細明體"/>
              </a:rPr>
              <a:t> </a:t>
            </a:r>
            <a:endParaRPr lang="en-US">
              <a:ea typeface="新細明體"/>
            </a:endParaRPr>
          </a:p>
          <a:p>
            <a:r>
              <a:rPr lang="zh-TW" altLang="en-US">
                <a:ea typeface="新細明體"/>
              </a:rPr>
              <a:t>●定期更新，並使用</a:t>
            </a:r>
            <a:r>
              <a:rPr lang="en-US" altLang="zh-TW">
                <a:ea typeface="新細明體"/>
              </a:rPr>
              <a:t>Malware</a:t>
            </a:r>
            <a:r>
              <a:rPr lang="zh-TW" altLang="en-US">
                <a:ea typeface="新細明體"/>
              </a:rPr>
              <a:t> </a:t>
            </a:r>
            <a:r>
              <a:rPr lang="en-US" altLang="zh-TW">
                <a:ea typeface="新細明體"/>
              </a:rPr>
              <a:t>Remover</a:t>
            </a:r>
            <a:r>
              <a:rPr lang="zh-TW" altLang="en-US">
                <a:ea typeface="新細明體"/>
              </a:rPr>
              <a:t>防範惡意軟體</a:t>
            </a:r>
            <a:endParaRPr lang="en-US">
              <a:ea typeface="新細明體"/>
            </a:endParaRPr>
          </a:p>
          <a:p>
            <a:r>
              <a:rPr lang="zh-TW" altLang="en-US">
                <a:ea typeface="新細明體"/>
              </a:rPr>
              <a:t>●</a:t>
            </a:r>
            <a:r>
              <a:rPr lang="en-US" altLang="zh-TW">
                <a:ea typeface="新細明體"/>
              </a:rPr>
              <a:t>Step</a:t>
            </a:r>
            <a:r>
              <a:rPr lang="zh-TW" altLang="en-US">
                <a:ea typeface="新細明體"/>
              </a:rPr>
              <a:t> </a:t>
            </a:r>
            <a:r>
              <a:rPr lang="en-US" altLang="zh-TW">
                <a:ea typeface="新細明體"/>
              </a:rPr>
              <a:t>2</a:t>
            </a:r>
            <a:endParaRPr lang="en-US">
              <a:ea typeface="新細明體"/>
            </a:endParaRPr>
          </a:p>
          <a:p>
            <a:r>
              <a:rPr lang="zh-TW" altLang="en-US"/>
              <a:t>●備份電腦資料至</a:t>
            </a:r>
            <a:r>
              <a:rPr lang="en-US" altLang="zh-TW"/>
              <a:t>NAS</a:t>
            </a:r>
            <a:r>
              <a:rPr lang="zh-TW" altLang="en-US"/>
              <a:t>，並建立快照</a:t>
            </a:r>
            <a:endParaRPr lang="en-US"/>
          </a:p>
          <a:p>
            <a:r>
              <a:rPr lang="zh-TW" altLang="en-US">
                <a:ea typeface="新細明體"/>
              </a:rPr>
              <a:t>●</a:t>
            </a:r>
            <a:r>
              <a:rPr lang="en-US" altLang="zh-TW">
                <a:ea typeface="新細明體"/>
              </a:rPr>
              <a:t>Step</a:t>
            </a:r>
            <a:r>
              <a:rPr lang="zh-TW" altLang="en-US">
                <a:ea typeface="新細明體"/>
              </a:rPr>
              <a:t> </a:t>
            </a:r>
            <a:r>
              <a:rPr lang="en-US" altLang="zh-TW">
                <a:ea typeface="新細明體"/>
              </a:rPr>
              <a:t>3</a:t>
            </a:r>
            <a:endParaRPr lang="en-US">
              <a:ea typeface="新細明體"/>
            </a:endParaRPr>
          </a:p>
          <a:p>
            <a:r>
              <a:rPr lang="zh-TW" altLang="en-US">
                <a:ea typeface="新細明體"/>
              </a:rPr>
              <a:t>●將快照檔案再備份至另一台</a:t>
            </a:r>
            <a:r>
              <a:rPr lang="en-US" altLang="zh-TW">
                <a:ea typeface="新細明體"/>
              </a:rPr>
              <a:t>QNAP</a:t>
            </a:r>
            <a:r>
              <a:rPr lang="zh-TW" altLang="en-US">
                <a:ea typeface="新細明體"/>
              </a:rPr>
              <a:t> </a:t>
            </a:r>
            <a:r>
              <a:rPr lang="en-US" altLang="zh-TW">
                <a:ea typeface="新細明體"/>
              </a:rPr>
              <a:t>NA</a:t>
            </a:r>
            <a:r>
              <a:rPr lang="zh-TW">
                <a:ea typeface="新細明體"/>
              </a:rPr>
              <a:t>S</a:t>
            </a:r>
            <a:endParaRPr lang="en-US">
              <a:ea typeface="新細明體"/>
            </a:endParaRPr>
          </a:p>
          <a:p>
            <a:r>
              <a:rPr lang="zh-TW" altLang="en-US"/>
              <a:t>●</a:t>
            </a:r>
            <a:endParaRPr lang="en-US"/>
          </a:p>
          <a:p>
            <a:r>
              <a:rPr lang="zh-TW" altLang="en-US"/>
              <a:t>●</a:t>
            </a:r>
          </a:p>
          <a:p>
            <a:endParaRPr 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AAED-B32E-9E47-A175-32DE969A6369}" type="slidenum">
              <a:rPr lang="en-TW" smtClean="0"/>
              <a:t>38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778359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b="1">
                <a:ea typeface="新細明體"/>
              </a:rPr>
              <a:t>資</a:t>
            </a:r>
            <a:r>
              <a:rPr lang="zh-TW" altLang="en-US" b="1">
                <a:ea typeface="新細明體"/>
              </a:rPr>
              <a:t>安</a:t>
            </a:r>
            <a:r>
              <a:rPr lang="zh-TW" b="1">
                <a:ea typeface="新細明體"/>
              </a:rPr>
              <a:t>是個重要的議題</a:t>
            </a:r>
            <a:r>
              <a:rPr lang="zh-TW" altLang="en-US" b="1">
                <a:ea typeface="新細明體"/>
              </a:rPr>
              <a:t>，</a:t>
            </a:r>
            <a:r>
              <a:rPr lang="zh-TW" b="1">
                <a:ea typeface="新細明體"/>
              </a:rPr>
              <a:t>QNAP</a:t>
            </a:r>
            <a:r>
              <a:rPr lang="zh-TW" altLang="en-US" b="1">
                <a:ea typeface="新細明體"/>
              </a:rPr>
              <a:t>的</a:t>
            </a:r>
            <a:r>
              <a:rPr lang="en-US" altLang="zh-TW" b="1">
                <a:ea typeface="新細明體"/>
              </a:rPr>
              <a:t>Malware</a:t>
            </a:r>
            <a:r>
              <a:rPr lang="zh-TW" altLang="en-US" b="1">
                <a:ea typeface="新細明體"/>
              </a:rPr>
              <a:t> </a:t>
            </a:r>
            <a:r>
              <a:rPr lang="en-US" altLang="zh-TW" b="1">
                <a:ea typeface="新細明體"/>
              </a:rPr>
              <a:t>Rem</a:t>
            </a:r>
            <a:r>
              <a:rPr lang="zh-TW" b="1">
                <a:ea typeface="新細明體"/>
              </a:rPr>
              <a:t>o</a:t>
            </a:r>
            <a:r>
              <a:rPr lang="en-US" altLang="zh-TW" b="1">
                <a:ea typeface="新細明體"/>
              </a:rPr>
              <a:t>v</a:t>
            </a:r>
            <a:r>
              <a:rPr lang="zh-TW" b="1">
                <a:ea typeface="新細明體"/>
              </a:rPr>
              <a:t>er</a:t>
            </a:r>
            <a:r>
              <a:rPr lang="zh-TW" altLang="en-US" b="1">
                <a:ea typeface="新細明體"/>
              </a:rPr>
              <a:t>可以自動掃描</a:t>
            </a:r>
            <a:r>
              <a:rPr lang="en-US" altLang="zh-TW" b="1">
                <a:ea typeface="新細明體"/>
              </a:rPr>
              <a:t>NA</a:t>
            </a:r>
            <a:r>
              <a:rPr lang="zh-TW" b="1">
                <a:ea typeface="新細明體"/>
              </a:rPr>
              <a:t>S</a:t>
            </a:r>
            <a:r>
              <a:rPr lang="zh-TW" altLang="en-US" b="1">
                <a:ea typeface="新細明體"/>
              </a:rPr>
              <a:t>防範惡意</a:t>
            </a:r>
            <a:r>
              <a:rPr lang="zh-TW" b="1">
                <a:ea typeface="新細明體"/>
              </a:rPr>
              <a:t>軟體</a:t>
            </a:r>
            <a:r>
              <a:rPr lang="zh-TW" altLang="en-US" b="1">
                <a:ea typeface="新細明體"/>
              </a:rPr>
              <a:t>，若有受到感染的檔案，可立即清除。</a:t>
            </a:r>
            <a:endParaRPr lang="zh-TW" altLang="en-US">
              <a:ea typeface="新細明體"/>
            </a:endParaRPr>
          </a:p>
          <a:p>
            <a:r>
              <a:rPr lang="en-US" altLang="zh-TW" b="1" err="1">
                <a:ea typeface="新細明體"/>
              </a:rPr>
              <a:t>QuFi</a:t>
            </a:r>
            <a:r>
              <a:rPr lang="zh-TW" b="1">
                <a:ea typeface="新細明體"/>
              </a:rPr>
              <a:t>r</a:t>
            </a:r>
            <a:r>
              <a:rPr lang="en-US" altLang="zh-TW" b="1" err="1">
                <a:ea typeface="新細明體"/>
              </a:rPr>
              <a:t>ew</a:t>
            </a:r>
            <a:r>
              <a:rPr lang="zh-TW" b="1">
                <a:ea typeface="新細明體"/>
              </a:rPr>
              <a:t>a</a:t>
            </a:r>
            <a:r>
              <a:rPr lang="en-US" altLang="zh-TW" b="1" err="1">
                <a:ea typeface="新細明體"/>
              </a:rPr>
              <a:t>ll</a:t>
            </a:r>
            <a:r>
              <a:rPr lang="zh-TW" b="1">
                <a:ea typeface="新細明體"/>
              </a:rPr>
              <a:t>可</a:t>
            </a:r>
            <a:r>
              <a:rPr lang="zh-TW" altLang="en-US" b="1">
                <a:ea typeface="新細明體"/>
              </a:rPr>
              <a:t>保護</a:t>
            </a:r>
            <a:r>
              <a:rPr lang="zh-TW" b="1">
                <a:ea typeface="新細明體"/>
              </a:rPr>
              <a:t>NAS</a:t>
            </a:r>
            <a:r>
              <a:rPr lang="zh-TW" altLang="en-US" b="1">
                <a:ea typeface="新細明體"/>
              </a:rPr>
              <a:t>免受外部攻擊，可自</a:t>
            </a:r>
            <a:r>
              <a:rPr lang="zh-TW" b="1">
                <a:ea typeface="新細明體"/>
              </a:rPr>
              <a:t>行</a:t>
            </a:r>
            <a:r>
              <a:rPr lang="zh-TW" altLang="en-US" b="1">
                <a:ea typeface="新細明體"/>
              </a:rPr>
              <a:t>設定允許或不允許訪問</a:t>
            </a:r>
            <a:r>
              <a:rPr lang="zh-TW" b="1">
                <a:ea typeface="新細明體"/>
              </a:rPr>
              <a:t>的</a:t>
            </a:r>
            <a:r>
              <a:rPr lang="zh-TW" altLang="en-US" b="1">
                <a:ea typeface="新細明體"/>
              </a:rPr>
              <a:t>規則，可即時接收防火牆事件通知，安全狀況即時掌握</a:t>
            </a:r>
            <a:endParaRPr lang="zh-TW" altLang="en-US">
              <a:ea typeface="新細明體"/>
            </a:endParaRPr>
          </a:p>
          <a:p>
            <a:r>
              <a:rPr lang="en-US" altLang="zh-TW" b="1" err="1">
                <a:ea typeface="新細明體"/>
              </a:rPr>
              <a:t>QuF</a:t>
            </a:r>
            <a:r>
              <a:rPr lang="zh-TW" b="1">
                <a:ea typeface="新細明體"/>
              </a:rPr>
              <a:t>i</a:t>
            </a:r>
            <a:r>
              <a:rPr lang="en-US" altLang="zh-TW" b="1" err="1">
                <a:ea typeface="新細明體"/>
              </a:rPr>
              <a:t>rewall</a:t>
            </a:r>
            <a:r>
              <a:rPr lang="zh-TW" altLang="en-US" b="1">
                <a:ea typeface="新細明體"/>
              </a:rPr>
              <a:t>就像一個門鎖</a:t>
            </a:r>
            <a:r>
              <a:rPr lang="zh-TW" b="1">
                <a:ea typeface="新細明體"/>
              </a:rPr>
              <a:t>，</a:t>
            </a:r>
            <a:r>
              <a:rPr lang="en-US" altLang="zh-TW" b="1">
                <a:ea typeface="新細明體"/>
              </a:rPr>
              <a:t>Malware</a:t>
            </a:r>
            <a:r>
              <a:rPr lang="zh-TW" altLang="en-US" b="1">
                <a:ea typeface="新細明體"/>
              </a:rPr>
              <a:t> </a:t>
            </a:r>
            <a:r>
              <a:rPr lang="en-US" altLang="zh-TW" b="1">
                <a:ea typeface="新細明體"/>
              </a:rPr>
              <a:t>Rem</a:t>
            </a:r>
            <a:r>
              <a:rPr lang="zh-TW" b="1">
                <a:ea typeface="新細明體"/>
              </a:rPr>
              <a:t>o</a:t>
            </a:r>
            <a:r>
              <a:rPr lang="en-US" altLang="zh-TW" b="1">
                <a:ea typeface="新細明體"/>
              </a:rPr>
              <a:t>v</a:t>
            </a:r>
            <a:r>
              <a:rPr lang="zh-TW" b="1">
                <a:ea typeface="新細明體"/>
              </a:rPr>
              <a:t>er</a:t>
            </a:r>
            <a:r>
              <a:rPr lang="zh-TW" altLang="en-US" b="1">
                <a:ea typeface="新細明體"/>
              </a:rPr>
              <a:t>就</a:t>
            </a:r>
            <a:r>
              <a:rPr lang="zh-TW" b="1">
                <a:ea typeface="新細明體"/>
              </a:rPr>
              <a:t>像</a:t>
            </a:r>
            <a:r>
              <a:rPr lang="zh-TW" altLang="en-US" b="1">
                <a:ea typeface="新細明體"/>
              </a:rPr>
              <a:t>家裡的保</a:t>
            </a:r>
            <a:r>
              <a:rPr lang="zh-TW" b="1">
                <a:ea typeface="新細明體"/>
              </a:rPr>
              <a:t>全</a:t>
            </a:r>
            <a:r>
              <a:rPr lang="zh-TW" altLang="en-US" b="1">
                <a:ea typeface="新細明體"/>
              </a:rPr>
              <a:t>，雙重防護您</a:t>
            </a:r>
            <a:r>
              <a:rPr lang="zh-TW" b="1">
                <a:ea typeface="新細明體"/>
              </a:rPr>
              <a:t>的</a:t>
            </a:r>
            <a:r>
              <a:rPr lang="en-US" altLang="zh-TW" b="1" err="1">
                <a:ea typeface="新細明體"/>
              </a:rPr>
              <a:t>NAS，定時掃描您的</a:t>
            </a:r>
            <a:r>
              <a:rPr lang="en-US" altLang="zh-TW" b="1">
                <a:ea typeface="新細明體"/>
              </a:rPr>
              <a:t> </a:t>
            </a:r>
            <a:r>
              <a:rPr lang="en-US" altLang="zh-TW" b="1" err="1">
                <a:ea typeface="新細明體"/>
              </a:rPr>
              <a:t>NAS、檢查並下載最新惡意軟體定義檔。當受到攻擊時，可即時排除受感染的檔案，協助提升</a:t>
            </a:r>
            <a:r>
              <a:rPr lang="en-US" altLang="zh-TW" b="1">
                <a:ea typeface="新細明體"/>
              </a:rPr>
              <a:t> NAS </a:t>
            </a:r>
            <a:r>
              <a:rPr lang="en-US" altLang="zh-TW" b="1" err="1">
                <a:ea typeface="新細明體"/>
              </a:rPr>
              <a:t>資安防護層級</a:t>
            </a:r>
            <a:r>
              <a:rPr lang="en-US" altLang="zh-TW" b="1">
                <a:ea typeface="新細明體"/>
              </a:rPr>
              <a:t>。</a:t>
            </a:r>
            <a:endParaRPr lang="zh-TW">
              <a:ea typeface="新細明體"/>
            </a:endParaRPr>
          </a:p>
          <a:p>
            <a:endParaRPr lang="zh-TW" altLang="en-US" b="1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AAED-B32E-9E47-A175-32DE969A6369}" type="slidenum">
              <a:rPr lang="en-TW" smtClean="0"/>
              <a:t>39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4860963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>
                <a:ea typeface="新細明體"/>
              </a:rPr>
              <a:t>可支援擴充到最大兩櫃 </a:t>
            </a:r>
            <a:r>
              <a:rPr lang="en-US" altLang="zh-TW" b="1">
                <a:ea typeface="新細明體"/>
              </a:rPr>
              <a:t>24 </a:t>
            </a:r>
            <a:r>
              <a:rPr lang="zh-TW" altLang="en-US" b="1">
                <a:ea typeface="新細明體"/>
              </a:rPr>
              <a:t>顆 </a:t>
            </a:r>
            <a:r>
              <a:rPr lang="en-US" altLang="zh-TW" b="1">
                <a:ea typeface="新細明體"/>
              </a:rPr>
              <a:t>3.5”HDD </a:t>
            </a:r>
            <a:r>
              <a:rPr lang="zh-TW" altLang="en-US" b="1">
                <a:ea typeface="新細明體"/>
              </a:rPr>
              <a:t>擴充設備，提供近 </a:t>
            </a:r>
            <a:r>
              <a:rPr lang="en-US" altLang="zh-TW" b="1">
                <a:ea typeface="新細明體"/>
              </a:rPr>
              <a:t>500 TB ( 24 x 22TB ) </a:t>
            </a:r>
            <a:r>
              <a:rPr lang="zh-TW" altLang="en-US" b="1">
                <a:ea typeface="新細明體"/>
              </a:rPr>
              <a:t>的額外儲存空間</a:t>
            </a:r>
            <a:endParaRPr lang="zh-TW" altLang="en-US">
              <a:ea typeface="新細明體"/>
            </a:endParaRPr>
          </a:p>
          <a:p>
            <a:r>
              <a:rPr lang="zh-TW">
                <a:ea typeface="新細明體"/>
                <a:cs typeface="Calibri"/>
              </a:rPr>
              <a:t>若有需求的話都可以選購</a:t>
            </a:r>
          </a:p>
        </p:txBody>
      </p:sp>
    </p:spTree>
    <p:extLst>
      <p:ext uri="{BB962C8B-B14F-4D97-AF65-F5344CB8AC3E}">
        <p14:creationId xmlns:p14="http://schemas.microsoft.com/office/powerpoint/2010/main" val="454804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b="1"/>
          </a:p>
          <a:p>
            <a:pPr marL="92075"/>
            <a:r>
              <a:rPr lang="en-US" b="1"/>
              <a:t>Thunderbolt NAS </a:t>
            </a:r>
            <a:r>
              <a:rPr lang="zh-TW" altLang="en-US" b="1"/>
              <a:t>能提供的效益</a:t>
            </a:r>
            <a:endParaRPr lang="zh-TW" b="1"/>
          </a:p>
          <a:p>
            <a:pPr indent="174625"/>
            <a:r>
              <a:rPr lang="zh-TW" altLang="en-US" b="1"/>
              <a:t>高協作性</a:t>
            </a:r>
            <a:endParaRPr lang="zh-TW" altLang="en-US"/>
          </a:p>
          <a:p>
            <a:pPr marL="266700" indent="-174625">
              <a:buFont typeface="Arial,Sans-Serif"/>
              <a:buChar char="•"/>
            </a:pPr>
            <a:r>
              <a:rPr lang="zh-TW" altLang="en-US">
                <a:ea typeface="新細明體"/>
              </a:rPr>
              <a:t>支援兩台 </a:t>
            </a:r>
            <a:r>
              <a:rPr lang="en-US"/>
              <a:t>Mac® </a:t>
            </a:r>
            <a:r>
              <a:rPr lang="zh-TW" altLang="en-US">
                <a:ea typeface="新細明體"/>
              </a:rPr>
              <a:t>或 </a:t>
            </a:r>
            <a:r>
              <a:rPr lang="en-US"/>
              <a:t>Windows® </a:t>
            </a:r>
            <a:r>
              <a:rPr lang="zh-TW" altLang="en-US">
                <a:ea typeface="新細明體"/>
              </a:rPr>
              <a:t>筆記型電腦</a:t>
            </a:r>
            <a:r>
              <a:rPr lang="en-US"/>
              <a:t>/</a:t>
            </a:r>
            <a:r>
              <a:rPr lang="zh-TW" altLang="en-US">
                <a:ea typeface="新細明體"/>
              </a:rPr>
              <a:t>工作站同時編輯照片 </a:t>
            </a:r>
            <a:r>
              <a:rPr lang="en-US"/>
              <a:t>/</a:t>
            </a:r>
            <a:r>
              <a:rPr lang="zh-TW" altLang="en-US">
                <a:ea typeface="新細明體"/>
              </a:rPr>
              <a:t> 影音</a:t>
            </a:r>
            <a:endParaRPr lang="en-US">
              <a:ea typeface="新細明體"/>
            </a:endParaRPr>
          </a:p>
          <a:p>
            <a:pPr marL="266700" indent="-174625">
              <a:buFont typeface="Arial,Sans-Serif"/>
              <a:buChar char="•"/>
            </a:pPr>
            <a:r>
              <a:rPr lang="zh-TW" altLang="en-US"/>
              <a:t>透過乙太網連接到網絡，使專案協作、資源共享變得更加容易</a:t>
            </a:r>
            <a:endParaRPr lang="en-US"/>
          </a:p>
          <a:p>
            <a:pPr indent="174625"/>
            <a:r>
              <a:rPr lang="zh-TW" altLang="en-US" b="1"/>
              <a:t>高擴充性</a:t>
            </a:r>
            <a:endParaRPr lang="en-US"/>
          </a:p>
          <a:p>
            <a:pPr marL="285750" indent="-193675">
              <a:buFont typeface="Arial,Sans-Serif"/>
              <a:buChar char="•"/>
            </a:pPr>
            <a:r>
              <a:rPr lang="en-US"/>
              <a:t>QNAP</a:t>
            </a:r>
            <a:r>
              <a:rPr lang="zh-TW" altLang="en-US">
                <a:ea typeface="新細明體"/>
              </a:rPr>
              <a:t> 提供多種擴充卡包括 </a:t>
            </a:r>
            <a:r>
              <a:rPr lang="en-US"/>
              <a:t>10G/25GbE</a:t>
            </a:r>
            <a:r>
              <a:rPr lang="zh-TW" altLang="en-US">
                <a:ea typeface="新細明體"/>
              </a:rPr>
              <a:t> 網卡、</a:t>
            </a:r>
            <a:r>
              <a:rPr lang="en-US"/>
              <a:t>M.2</a:t>
            </a:r>
            <a:r>
              <a:rPr lang="zh-TW" altLang="en-US">
                <a:ea typeface="新細明體"/>
              </a:rPr>
              <a:t> </a:t>
            </a:r>
            <a:r>
              <a:rPr lang="en-US"/>
              <a:t>SSD</a:t>
            </a:r>
            <a:r>
              <a:rPr lang="zh-TW" altLang="en-US">
                <a:ea typeface="新細明體"/>
              </a:rPr>
              <a:t> 等擴充卡</a:t>
            </a:r>
            <a:endParaRPr lang="en-US">
              <a:ea typeface="新細明體"/>
            </a:endParaRPr>
          </a:p>
          <a:p>
            <a:pPr marL="285750" indent="-193675">
              <a:buFont typeface="Arial,Sans-Serif"/>
              <a:buChar char="•"/>
            </a:pPr>
            <a:r>
              <a:rPr lang="zh-TW" altLang="en-US">
                <a:ea typeface="新細明體"/>
              </a:rPr>
              <a:t>透過 </a:t>
            </a:r>
            <a:r>
              <a:rPr lang="en-US"/>
              <a:t>JBOD</a:t>
            </a:r>
            <a:r>
              <a:rPr lang="zh-TW" altLang="en-US">
                <a:ea typeface="新細明體"/>
              </a:rPr>
              <a:t> 方案，能輕鬆大幅提升儲存空間</a:t>
            </a:r>
            <a:endParaRPr lang="en-US">
              <a:ea typeface="新細明體"/>
            </a:endParaRPr>
          </a:p>
          <a:p>
            <a:pPr indent="174625"/>
            <a:r>
              <a:rPr lang="zh-TW" altLang="en-US" b="1"/>
              <a:t>友善使用者體驗</a:t>
            </a:r>
            <a:endParaRPr lang="en-US"/>
          </a:p>
          <a:p>
            <a:pPr marL="285750" indent="-193675">
              <a:buFont typeface="Arial,Sans-Serif"/>
              <a:buChar char="•"/>
            </a:pPr>
            <a:r>
              <a:rPr lang="zh-TW" altLang="en-US"/>
              <a:t>提供快速、流暢、好上手的操作系統</a:t>
            </a:r>
            <a:endParaRPr lang="en-US"/>
          </a:p>
          <a:p>
            <a:pPr marL="285750" indent="-193675">
              <a:buFont typeface="Arial,Sans-Serif"/>
              <a:buChar char="•"/>
            </a:pPr>
            <a:r>
              <a:rPr lang="zh-TW" altLang="en-US">
                <a:ea typeface="新細明體"/>
              </a:rPr>
              <a:t>配套的手機應用程式可讓您遠端訪問 </a:t>
            </a:r>
            <a:r>
              <a:rPr lang="en-US"/>
              <a:t>NAS</a:t>
            </a:r>
            <a:r>
              <a:rPr lang="en-US" altLang="zh-TW">
                <a:ea typeface="新細明體"/>
              </a:rPr>
              <a:t> </a:t>
            </a:r>
            <a:r>
              <a:rPr lang="zh-TW" altLang="en-US">
                <a:ea typeface="新細明體"/>
              </a:rPr>
              <a:t>文件</a:t>
            </a:r>
            <a:endParaRPr lang="en-US">
              <a:ea typeface="新細明體"/>
            </a:endParaRPr>
          </a:p>
          <a:p>
            <a:pPr indent="174625"/>
            <a:r>
              <a:rPr lang="zh-TW" altLang="en-US" b="1"/>
              <a:t>資料保護機制</a:t>
            </a:r>
            <a:endParaRPr lang="en-US"/>
          </a:p>
          <a:p>
            <a:pPr marL="285750" indent="-193675">
              <a:buFont typeface="Arial,Sans-Serif"/>
              <a:buChar char="•"/>
            </a:pPr>
            <a:r>
              <a:rPr lang="zh-TW" altLang="en-US"/>
              <a:t>集中備份並確保備份與快照的一致性</a:t>
            </a:r>
            <a:endParaRPr lang="en-US"/>
          </a:p>
          <a:p>
            <a:pPr marL="285750" indent="-193675">
              <a:buFont typeface="Arial,Sans-Serif"/>
              <a:buChar char="•"/>
            </a:pPr>
            <a:r>
              <a:rPr lang="zh-TW" altLang="en-US"/>
              <a:t>您可以設置權限或密碼，防止文件被隨意窺探</a:t>
            </a:r>
            <a:endParaRPr lang="en-US"/>
          </a:p>
          <a:p>
            <a:endParaRPr lang="en-US">
              <a:ea typeface="等线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2467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/>
              <a:t>T</a:t>
            </a:r>
            <a:r>
              <a:rPr lang="en-US"/>
              <a:t>VS-h674T / TVS-h874T</a:t>
            </a:r>
            <a:r>
              <a:rPr lang="zh-TW" altLang="en-US">
                <a:ea typeface="新細明體"/>
              </a:rPr>
              <a:t> 皆享有</a:t>
            </a:r>
            <a:r>
              <a:rPr lang="en-US"/>
              <a:t> </a:t>
            </a:r>
            <a:r>
              <a:rPr lang="en-US" b="1"/>
              <a:t>3 </a:t>
            </a:r>
            <a:r>
              <a:rPr lang="zh-TW" altLang="en-US" b="1">
                <a:ea typeface="新細明體"/>
              </a:rPr>
              <a:t>年</a:t>
            </a:r>
            <a:r>
              <a:rPr lang="zh-TW" altLang="en-US">
                <a:ea typeface="新細明體"/>
              </a:rPr>
              <a:t>的免費產品硬體保固。</a:t>
            </a:r>
            <a:r>
              <a:rPr lang="en"/>
              <a:t>QNAP </a:t>
            </a:r>
            <a:r>
              <a:rPr lang="zh-TW" altLang="en-US">
                <a:ea typeface="新細明體"/>
              </a:rPr>
              <a:t>提供如此尊榮的保固服務，協助您的企業組織持續運作，提供不中斷的服務給予您的客戶。如果需要更長的保固期，您可以購買 </a:t>
            </a:r>
            <a:r>
              <a:rPr lang="en-US"/>
              <a:t>QNAP </a:t>
            </a:r>
            <a:r>
              <a:rPr lang="zh-TW" altLang="en-US">
                <a:ea typeface="新細明體"/>
              </a:rPr>
              <a:t>延長保固服務方案</a:t>
            </a:r>
            <a:r>
              <a:rPr lang="en-US"/>
              <a:t> (</a:t>
            </a:r>
            <a:r>
              <a:rPr lang="zh-TW" altLang="en-US">
                <a:ea typeface="新細明體"/>
              </a:rPr>
              <a:t>額外 </a:t>
            </a:r>
            <a:r>
              <a:rPr lang="en-US"/>
              <a:t>2 </a:t>
            </a:r>
            <a:r>
              <a:rPr lang="zh-TW" altLang="en-US">
                <a:ea typeface="新細明體"/>
              </a:rPr>
              <a:t>年延長保固</a:t>
            </a:r>
            <a:r>
              <a:rPr lang="en-US" altLang="zh-TW">
                <a:ea typeface="新細明體"/>
              </a:rPr>
              <a:t>)</a:t>
            </a:r>
            <a:r>
              <a:rPr lang="zh-TW" altLang="en-US">
                <a:ea typeface="新細明體"/>
              </a:rPr>
              <a:t>，享有最高 </a:t>
            </a:r>
            <a:r>
              <a:rPr lang="en-US"/>
              <a:t>5 </a:t>
            </a:r>
            <a:r>
              <a:rPr lang="zh-TW" altLang="en-US">
                <a:ea typeface="新細明體"/>
              </a:rPr>
              <a:t>年的產品保固期限與超值保障。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9935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endParaRPr 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AAED-B32E-9E47-A175-32DE969A6369}" type="slidenum">
              <a:rPr lang="en-TW" smtClean="0"/>
              <a:t>42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6886646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4128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Intel® Core™ i9 16</a:t>
            </a:r>
            <a:r>
              <a:rPr lang="zh-TW" altLang="en-US">
                <a:ea typeface="新細明體"/>
              </a:rPr>
              <a:t> 核心 </a:t>
            </a:r>
            <a:r>
              <a:rPr lang="en-US"/>
              <a:t>(8P+8E) / 24 </a:t>
            </a:r>
            <a:r>
              <a:rPr lang="zh-TW" altLang="en-US">
                <a:ea typeface="新細明體"/>
              </a:rPr>
              <a:t>執行緒 </a:t>
            </a:r>
            <a:endParaRPr lang="en-US">
              <a:ea typeface="新細明體"/>
            </a:endParaRPr>
          </a:p>
          <a:p>
            <a:r>
              <a:rPr lang="en-US"/>
              <a:t>Intel® Core™ i7 12</a:t>
            </a:r>
            <a:r>
              <a:rPr lang="zh-TW" altLang="en-US">
                <a:ea typeface="新細明體"/>
              </a:rPr>
              <a:t> 核心</a:t>
            </a:r>
            <a:r>
              <a:rPr lang="en-US"/>
              <a:t> (8P+4E) / 20</a:t>
            </a:r>
            <a:r>
              <a:rPr lang="zh-TW" altLang="en-US">
                <a:ea typeface="新細明體"/>
              </a:rPr>
              <a:t> 執行緒</a:t>
            </a:r>
            <a:endParaRPr lang="en-US">
              <a:ea typeface="新細明體"/>
            </a:endParaRPr>
          </a:p>
          <a:p>
            <a:r>
              <a:rPr lang="en-US"/>
              <a:t>Intel® Core™ i5 6</a:t>
            </a:r>
            <a:r>
              <a:rPr lang="zh-TW" altLang="en-US">
                <a:ea typeface="新細明體"/>
              </a:rPr>
              <a:t> 核心</a:t>
            </a:r>
            <a:r>
              <a:rPr lang="en-US"/>
              <a:t> / 12</a:t>
            </a:r>
            <a:r>
              <a:rPr lang="zh-TW" altLang="en-US">
                <a:ea typeface="新細明體"/>
              </a:rPr>
              <a:t> 執行緒</a:t>
            </a:r>
            <a:endParaRPr lang="en-US">
              <a:ea typeface="新細明體"/>
            </a:endParaRPr>
          </a:p>
          <a:p>
            <a:r>
              <a:rPr lang="zh-TW">
                <a:ea typeface="新細明體"/>
              </a:rPr>
              <a:t>提供兩個 </a:t>
            </a:r>
            <a:r>
              <a:rPr lang="en-US"/>
              <a:t>Thunderbolt 4 </a:t>
            </a:r>
            <a:r>
              <a:rPr lang="zh-TW">
                <a:ea typeface="新細明體"/>
              </a:rPr>
              <a:t>插槽，支援高傳輸速度讓您可以更專注於創意工作</a:t>
            </a:r>
            <a:endParaRPr lang="zh-TW">
              <a:ea typeface="新細明體"/>
              <a:cs typeface="Calibri"/>
            </a:endParaRPr>
          </a:p>
          <a:p>
            <a:r>
              <a:rPr lang="zh-TW" altLang="en-US">
                <a:ea typeface="新細明體"/>
              </a:rPr>
              <a:t>提供兩個 </a:t>
            </a:r>
            <a:r>
              <a:rPr lang="en-US"/>
              <a:t>PCIe Gen4 x4 M.2 2280</a:t>
            </a:r>
            <a:r>
              <a:rPr lang="zh-TW" altLang="en-US">
                <a:ea typeface="新細明體"/>
              </a:rPr>
              <a:t>插槽，讓 </a:t>
            </a:r>
            <a:r>
              <a:rPr lang="en-US"/>
              <a:t>SSD </a:t>
            </a:r>
            <a:r>
              <a:rPr lang="zh-TW" altLang="en-US">
                <a:ea typeface="新細明體"/>
              </a:rPr>
              <a:t>與 </a:t>
            </a:r>
            <a:r>
              <a:rPr lang="en-US"/>
              <a:t>HDD </a:t>
            </a:r>
            <a:r>
              <a:rPr lang="zh-TW" altLang="en-US">
                <a:ea typeface="新細明體"/>
              </a:rPr>
              <a:t>儲存空間達到最佳配置</a:t>
            </a:r>
            <a:endParaRPr lang="en-US">
              <a:ea typeface="新細明體"/>
              <a:cs typeface="Calibri" panose="020F0502020204030204"/>
            </a:endParaRPr>
          </a:p>
          <a:p>
            <a:r>
              <a:rPr lang="zh-TW"/>
              <a:t>提供兩個 </a:t>
            </a:r>
            <a:r>
              <a:rPr lang="en-US"/>
              <a:t>PCIe Gen 4 </a:t>
            </a:r>
            <a:r>
              <a:rPr lang="zh-TW"/>
              <a:t>擴充埠可選購 </a:t>
            </a:r>
            <a:r>
              <a:rPr lang="en-US"/>
              <a:t>QNAP</a:t>
            </a:r>
            <a:r>
              <a:rPr lang="zh-TW"/>
              <a:t> 多元擴充卡，並預裝一張雙埠 </a:t>
            </a:r>
            <a:r>
              <a:rPr lang="en-US"/>
              <a:t>Thunderbolt™ 4 </a:t>
            </a:r>
            <a:r>
              <a:rPr lang="zh-TW"/>
              <a:t>擴充卡</a:t>
            </a:r>
          </a:p>
          <a:p>
            <a:r>
              <a:rPr lang="zh-TW"/>
              <a:t>預裝</a:t>
            </a:r>
            <a:r>
              <a:rPr lang="en-US"/>
              <a:t> 32/64 GB, 2 x DDR4 SODIMM </a:t>
            </a:r>
            <a:r>
              <a:rPr lang="zh-TW"/>
              <a:t>插槽可依需求擴充</a:t>
            </a:r>
          </a:p>
          <a:p>
            <a:r>
              <a:rPr lang="zh-TW" altLang="en-US">
                <a:ea typeface="新細明體"/>
              </a:rPr>
              <a:t>充足的 </a:t>
            </a:r>
            <a:r>
              <a:rPr lang="en-US" altLang="zh-TW">
                <a:ea typeface="新細明體"/>
              </a:rPr>
              <a:t>2.5 GbE (</a:t>
            </a:r>
            <a:r>
              <a:rPr lang="zh-TW" altLang="en-US">
                <a:ea typeface="新細明體"/>
              </a:rPr>
              <a:t>相容 </a:t>
            </a:r>
            <a:r>
              <a:rPr lang="en-US" altLang="zh-TW">
                <a:ea typeface="新細明體"/>
              </a:rPr>
              <a:t>1GbE) </a:t>
            </a:r>
            <a:r>
              <a:rPr lang="zh-TW" altLang="en-US">
                <a:ea typeface="新細明體"/>
              </a:rPr>
              <a:t>網路頻寬，提供流暢的資料傳輸體驗</a:t>
            </a:r>
            <a:endParaRPr lang="zh-TW" altLang="en-US">
              <a:ea typeface="新細明體"/>
              <a:cs typeface="Calibri"/>
            </a:endParaRPr>
          </a:p>
          <a:p>
            <a:endParaRPr lang="zh-TW">
              <a:ea typeface="新細明體"/>
              <a:cs typeface="Calibri"/>
            </a:endParaRPr>
          </a:p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2264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>
                <a:ea typeface="新細明體"/>
              </a:rPr>
              <a:t>出貨搭載 </a:t>
            </a:r>
            <a:r>
              <a:rPr lang="en" altLang="zh-TW" b="1" err="1">
                <a:ea typeface="新細明體"/>
              </a:rPr>
              <a:t>QuTS</a:t>
            </a:r>
            <a:r>
              <a:rPr lang="en" altLang="zh-TW" b="1">
                <a:ea typeface="新細明體"/>
              </a:rPr>
              <a:t> hero</a:t>
            </a:r>
            <a:r>
              <a:rPr lang="en" altLang="zh-TW">
                <a:ea typeface="新細明體"/>
              </a:rPr>
              <a:t> </a:t>
            </a:r>
            <a:r>
              <a:rPr lang="zh-TW">
                <a:ea typeface="新細明體"/>
              </a:rPr>
              <a:t>作業系統，採用高可靠度 </a:t>
            </a:r>
            <a:r>
              <a:rPr lang="en" altLang="zh-TW">
                <a:ea typeface="新細明體"/>
              </a:rPr>
              <a:t>ZFS </a:t>
            </a:r>
            <a:r>
              <a:rPr lang="zh-TW">
                <a:ea typeface="新細明體"/>
              </a:rPr>
              <a:t>檔案系統。也可依照需求下載＆安裝</a:t>
            </a:r>
            <a:r>
              <a:rPr lang="en-US" altLang="zh-TW">
                <a:ea typeface="新細明體"/>
              </a:rPr>
              <a:t> QTS</a:t>
            </a:r>
            <a:r>
              <a:rPr lang="zh-TW">
                <a:ea typeface="新細明體"/>
              </a:rPr>
              <a:t> 作業系統。</a:t>
            </a:r>
            <a:endParaRPr lang="en-US" altLang="zh-TW">
              <a:ea typeface="新細明體"/>
            </a:endParaRPr>
          </a:p>
          <a:p>
            <a:r>
              <a:rPr lang="zh-TW">
                <a:ea typeface="新細明體"/>
              </a:rPr>
              <a:t>注意：</a:t>
            </a:r>
            <a:br>
              <a:rPr lang="zh-TW">
                <a:cs typeface="+mn-lt"/>
              </a:rPr>
            </a:br>
            <a:r>
              <a:rPr lang="zh-TW">
                <a:ea typeface="新細明體"/>
              </a:rPr>
              <a:t>1. 由於 </a:t>
            </a:r>
            <a:r>
              <a:rPr lang="en" altLang="zh-TW">
                <a:ea typeface="新細明體"/>
              </a:rPr>
              <a:t>QTS </a:t>
            </a:r>
            <a:r>
              <a:rPr lang="zh-TW">
                <a:ea typeface="新細明體"/>
              </a:rPr>
              <a:t>與 </a:t>
            </a:r>
            <a:r>
              <a:rPr lang="en" altLang="zh-TW" err="1">
                <a:ea typeface="新細明體"/>
              </a:rPr>
              <a:t>QuTS</a:t>
            </a:r>
            <a:r>
              <a:rPr lang="en" altLang="zh-TW">
                <a:ea typeface="新細明體"/>
              </a:rPr>
              <a:t> hero </a:t>
            </a:r>
            <a:r>
              <a:rPr lang="zh-TW">
                <a:ea typeface="新細明體"/>
              </a:rPr>
              <a:t>採用不同檔案系統，請用戶務必先空機 </a:t>
            </a:r>
            <a:r>
              <a:rPr lang="en-US" altLang="zh-TW">
                <a:ea typeface="新細明體"/>
              </a:rPr>
              <a:t>(</a:t>
            </a:r>
            <a:r>
              <a:rPr lang="zh-TW">
                <a:ea typeface="新細明體"/>
              </a:rPr>
              <a:t>不裝入硬碟</a:t>
            </a:r>
            <a:r>
              <a:rPr lang="en-US" altLang="zh-TW">
                <a:ea typeface="新細明體"/>
              </a:rPr>
              <a:t>) </a:t>
            </a:r>
            <a:r>
              <a:rPr lang="zh-TW">
                <a:ea typeface="新細明體"/>
              </a:rPr>
              <a:t>切換作業系統後，再執行系統遷移。</a:t>
            </a:r>
            <a:br>
              <a:rPr lang="zh-TW">
                <a:cs typeface="+mn-lt"/>
              </a:rPr>
            </a:br>
            <a:r>
              <a:rPr lang="zh-TW">
                <a:ea typeface="新細明體"/>
              </a:rPr>
              <a:t>2. 使用 </a:t>
            </a:r>
            <a:r>
              <a:rPr lang="en" altLang="zh-TW" err="1">
                <a:ea typeface="新細明體"/>
              </a:rPr>
              <a:t>QuTS</a:t>
            </a:r>
            <a:r>
              <a:rPr lang="en" altLang="zh-TW">
                <a:ea typeface="新細明體"/>
              </a:rPr>
              <a:t> hero </a:t>
            </a:r>
            <a:r>
              <a:rPr lang="zh-TW">
                <a:ea typeface="新細明體"/>
              </a:rPr>
              <a:t>作業系統時，建議使用 </a:t>
            </a:r>
            <a:r>
              <a:rPr lang="en" altLang="zh-TW">
                <a:ea typeface="新細明體"/>
              </a:rPr>
              <a:t>SSD </a:t>
            </a:r>
            <a:r>
              <a:rPr lang="zh-TW">
                <a:ea typeface="新細明體"/>
              </a:rPr>
              <a:t>作為系統碟以獲取更佳效果。</a:t>
            </a:r>
            <a:br>
              <a:rPr lang="zh-TW">
                <a:cs typeface="+mn-lt"/>
              </a:rPr>
            </a:br>
            <a:r>
              <a:rPr lang="zh-TW">
                <a:ea typeface="新細明體"/>
              </a:rPr>
              <a:t>   </a:t>
            </a:r>
            <a:r>
              <a:rPr lang="en" altLang="zh-TW">
                <a:ea typeface="新細明體"/>
              </a:rPr>
              <a:t>a. </a:t>
            </a:r>
            <a:r>
              <a:rPr lang="zh-TW">
                <a:ea typeface="新細明體"/>
              </a:rPr>
              <a:t>建議將 </a:t>
            </a:r>
            <a:r>
              <a:rPr lang="en-US" altLang="zh-TW">
                <a:ea typeface="新細明體"/>
              </a:rPr>
              <a:t>2.5 </a:t>
            </a:r>
            <a:r>
              <a:rPr lang="zh-TW">
                <a:ea typeface="新細明體"/>
              </a:rPr>
              <a:t>吋 </a:t>
            </a:r>
            <a:r>
              <a:rPr lang="en" altLang="zh-TW">
                <a:ea typeface="新細明體"/>
              </a:rPr>
              <a:t>SATA SSD </a:t>
            </a:r>
            <a:r>
              <a:rPr lang="zh-TW">
                <a:ea typeface="新細明體"/>
              </a:rPr>
              <a:t>安裝於兩個 </a:t>
            </a:r>
            <a:r>
              <a:rPr lang="en-US" altLang="zh-TW">
                <a:ea typeface="新細明體"/>
              </a:rPr>
              <a:t>3.5 </a:t>
            </a:r>
            <a:r>
              <a:rPr lang="zh-TW">
                <a:ea typeface="新細明體"/>
              </a:rPr>
              <a:t>吋插槽中執行熱插拔</a:t>
            </a:r>
            <a:br>
              <a:rPr lang="zh-TW">
                <a:cs typeface="+mn-lt"/>
              </a:rPr>
            </a:br>
            <a:r>
              <a:rPr lang="zh-TW">
                <a:ea typeface="新細明體"/>
              </a:rPr>
              <a:t>   </a:t>
            </a:r>
            <a:r>
              <a:rPr lang="en" altLang="zh-TW">
                <a:ea typeface="新細明體"/>
              </a:rPr>
              <a:t>b. </a:t>
            </a:r>
            <a:r>
              <a:rPr lang="zh-TW">
                <a:ea typeface="新細明體"/>
              </a:rPr>
              <a:t>主機板 </a:t>
            </a:r>
            <a:r>
              <a:rPr lang="en" altLang="zh-TW">
                <a:ea typeface="新細明體"/>
              </a:rPr>
              <a:t>M.2 </a:t>
            </a:r>
            <a:r>
              <a:rPr lang="en" altLang="zh-TW" err="1">
                <a:ea typeface="新細明體"/>
              </a:rPr>
              <a:t>NVMe</a:t>
            </a:r>
            <a:r>
              <a:rPr lang="en" altLang="zh-TW">
                <a:ea typeface="新細明體"/>
              </a:rPr>
              <a:t> SSD </a:t>
            </a:r>
            <a:r>
              <a:rPr lang="zh-TW">
                <a:ea typeface="新細明體"/>
              </a:rPr>
              <a:t>插槽不支援熱插拔</a:t>
            </a:r>
          </a:p>
          <a:p>
            <a:endParaRPr lang="zh-TW">
              <a:ea typeface="新細明體"/>
              <a:cs typeface="Calibri"/>
            </a:endParaRPr>
          </a:p>
          <a:p>
            <a:endParaRPr lang="en-US" altLang="zh-TW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6258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/>
              </a:rPr>
              <a:t>QTS </a:t>
            </a:r>
            <a:r>
              <a:rPr lang="zh-TW">
                <a:ea typeface="新細明體"/>
              </a:rPr>
              <a:t>智能 </a:t>
            </a:r>
            <a:r>
              <a:rPr lang="en-US" altLang="zh-TW">
                <a:ea typeface="新細明體"/>
              </a:rPr>
              <a:t>NAS </a:t>
            </a:r>
            <a:r>
              <a:rPr lang="zh-TW">
                <a:ea typeface="新細明體"/>
              </a:rPr>
              <a:t>作業系統持續蛻變、發展成熟。在面對資料爆炸性成長、遠端虛擬桌面 </a:t>
            </a:r>
            <a:r>
              <a:rPr lang="en-US" altLang="zh-TW">
                <a:ea typeface="新細明體"/>
              </a:rPr>
              <a:t>(VDI) </a:t>
            </a:r>
            <a:r>
              <a:rPr lang="zh-TW">
                <a:ea typeface="新細明體"/>
              </a:rPr>
              <a:t>應用普及、</a:t>
            </a:r>
            <a:r>
              <a:rPr lang="en-US" altLang="zh-TW">
                <a:ea typeface="新細明體"/>
              </a:rPr>
              <a:t>SSD </a:t>
            </a:r>
            <a:r>
              <a:rPr lang="zh-TW">
                <a:ea typeface="新細明體"/>
              </a:rPr>
              <a:t>採用率大幅攀升，以及 </a:t>
            </a:r>
            <a:r>
              <a:rPr lang="en-US" altLang="zh-TW">
                <a:ea typeface="新細明體"/>
              </a:rPr>
              <a:t>8K </a:t>
            </a:r>
            <a:r>
              <a:rPr lang="zh-TW">
                <a:ea typeface="新細明體"/>
              </a:rPr>
              <a:t>影像技術崛起等數位應用的效能要求與複雜度提高的情況下，商務型資料儲存管理和 </a:t>
            </a:r>
            <a:r>
              <a:rPr lang="en-US" altLang="zh-TW">
                <a:ea typeface="新細明體"/>
              </a:rPr>
              <a:t>IT </a:t>
            </a:r>
            <a:r>
              <a:rPr lang="zh-TW">
                <a:ea typeface="新細明體"/>
              </a:rPr>
              <a:t>應用亦需要進階的改變。為此，「</a:t>
            </a:r>
            <a:r>
              <a:rPr lang="en-US" altLang="zh-TW" err="1">
                <a:ea typeface="新細明體"/>
              </a:rPr>
              <a:t>QuTS</a:t>
            </a:r>
            <a:r>
              <a:rPr lang="en-US" altLang="zh-TW">
                <a:ea typeface="新細明體"/>
              </a:rPr>
              <a:t> hero </a:t>
            </a:r>
            <a:r>
              <a:rPr lang="zh-TW">
                <a:ea typeface="新細明體"/>
              </a:rPr>
              <a:t>作業系統」全新誕生，不僅保留了 </a:t>
            </a:r>
            <a:r>
              <a:rPr lang="en-US" altLang="zh-TW">
                <a:ea typeface="新細明體"/>
              </a:rPr>
              <a:t>QTS </a:t>
            </a:r>
            <a:r>
              <a:rPr lang="zh-TW">
                <a:ea typeface="新細明體"/>
              </a:rPr>
              <a:t>好評的 </a:t>
            </a:r>
            <a:r>
              <a:rPr lang="en-US" altLang="zh-TW">
                <a:ea typeface="新細明體"/>
              </a:rPr>
              <a:t>App Center </a:t>
            </a:r>
            <a:r>
              <a:rPr lang="zh-TW">
                <a:ea typeface="新細明體"/>
              </a:rPr>
              <a:t>應用生態，更進階整合了強大的 </a:t>
            </a:r>
            <a:r>
              <a:rPr lang="en-US" altLang="zh-TW">
                <a:ea typeface="新細明體"/>
              </a:rPr>
              <a:t>128 </a:t>
            </a:r>
            <a:r>
              <a:rPr lang="zh-TW">
                <a:ea typeface="新細明體"/>
              </a:rPr>
              <a:t>位元 </a:t>
            </a:r>
            <a:r>
              <a:rPr lang="en-US" altLang="zh-TW">
                <a:ea typeface="新細明體"/>
              </a:rPr>
              <a:t>ZFS </a:t>
            </a:r>
            <a:r>
              <a:rPr lang="zh-TW">
                <a:ea typeface="新細明體"/>
              </a:rPr>
              <a:t>檔案系統，集結超靈活容量管理、完善資料保護機制，以及效能最佳化</a:t>
            </a:r>
            <a:r>
              <a:rPr lang="zh-TW" altLang="en-US">
                <a:ea typeface="新細明體"/>
              </a:rPr>
              <a:t>、在線資料壓縮、重複資料刪除</a:t>
            </a:r>
            <a:r>
              <a:rPr lang="zh-TW">
                <a:ea typeface="新細明體"/>
              </a:rPr>
              <a:t>等優勢，更能適應資料量日益龐大、複雜的商務關鍵應用。</a:t>
            </a:r>
            <a:endParaRPr lang="en-US" altLang="zh-TW">
              <a:ea typeface="新細明體"/>
            </a:endParaRPr>
          </a:p>
          <a:p>
            <a:endParaRPr lang="zh-TW">
              <a:ea typeface="新細明體"/>
              <a:cs typeface="Calibri"/>
            </a:endParaRPr>
          </a:p>
          <a:p>
            <a:endParaRPr lang="en-US" altLang="zh-TW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5248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Performance-core</a:t>
            </a:r>
            <a:r>
              <a:rPr lang="zh-TW" altLang="en-US"/>
              <a:t>（</a:t>
            </a:r>
            <a:r>
              <a:rPr lang="en-US" altLang="zh-TW"/>
              <a:t>P-core</a:t>
            </a:r>
            <a:r>
              <a:rPr lang="zh-TW" altLang="en-US"/>
              <a:t>）和 </a:t>
            </a:r>
            <a:r>
              <a:rPr lang="en-US" altLang="zh-TW"/>
              <a:t>Efficient-core</a:t>
            </a:r>
            <a:r>
              <a:rPr lang="zh-TW" altLang="en-US"/>
              <a:t>（</a:t>
            </a:r>
            <a:r>
              <a:rPr lang="en-US" altLang="zh-TW"/>
              <a:t>E-core</a:t>
            </a:r>
            <a:r>
              <a:rPr lang="zh-TW" altLang="en-US"/>
              <a:t>）。兩種核心具備不同的角色。</a:t>
            </a:r>
          </a:p>
          <a:p>
            <a:endParaRPr lang="zh-TW" altLang="en-US"/>
          </a:p>
          <a:p>
            <a:r>
              <a:rPr lang="en-US" altLang="zh-TW"/>
              <a:t>Performance-core</a:t>
            </a:r>
            <a:r>
              <a:rPr lang="zh-TW" altLang="en-US"/>
              <a:t> 為：</a:t>
            </a:r>
          </a:p>
          <a:p>
            <a:pPr marL="285750" indent="-285750">
              <a:buFont typeface="Arial,Sans-Serif"/>
              <a:buChar char="•"/>
            </a:pPr>
            <a:r>
              <a:rPr lang="zh-TW" altLang="en-US"/>
              <a:t>尺寸較大的高效能核心，專為提供原始速度同時維持效率所設計。</a:t>
            </a:r>
          </a:p>
          <a:p>
            <a:pPr marL="285750" indent="-285750">
              <a:buFont typeface="Arial,Sans-Serif"/>
              <a:buChar char="•"/>
            </a:pPr>
            <a:r>
              <a:rPr lang="zh-TW" altLang="en-US"/>
              <a:t>非常適合處理許多遊戲引擎需要的繁重單執行緒工作。</a:t>
            </a:r>
          </a:p>
          <a:p>
            <a:r>
              <a:rPr lang="en-US"/>
              <a:t>Efficient-core</a:t>
            </a:r>
            <a:r>
              <a:rPr lang="en-US" altLang="zh-TW">
                <a:ea typeface="新細明體"/>
              </a:rPr>
              <a:t> </a:t>
            </a:r>
            <a:r>
              <a:rPr lang="zh-TW" altLang="en-US">
                <a:ea typeface="新細明體"/>
              </a:rPr>
              <a:t>為：</a:t>
            </a:r>
          </a:p>
          <a:p>
            <a:pPr marL="285750" indent="-285750">
              <a:buFont typeface="Arial,Sans-Serif"/>
              <a:buChar char="•"/>
            </a:pPr>
            <a:r>
              <a:rPr lang="zh-TW" altLang="en-US"/>
              <a:t>尺寸較小，多個 </a:t>
            </a:r>
            <a:r>
              <a:rPr lang="en-US" altLang="zh-TW"/>
              <a:t>E-core</a:t>
            </a:r>
            <a:r>
              <a:rPr lang="zh-TW" altLang="en-US"/>
              <a:t> 可容納於一個 </a:t>
            </a:r>
            <a:r>
              <a:rPr lang="en-US" altLang="zh-TW"/>
              <a:t>P-core</a:t>
            </a:r>
            <a:r>
              <a:rPr lang="zh-TW" altLang="en-US"/>
              <a:t> 的實體空間。</a:t>
            </a:r>
          </a:p>
          <a:p>
            <a:pPr marL="285750" indent="-285750">
              <a:buFont typeface="Arial,Sans-Serif"/>
              <a:buChar char="•"/>
            </a:pPr>
            <a:r>
              <a:rPr lang="zh-TW" altLang="en-US"/>
              <a:t>非常適合可擴充的多執行緒效能。它與 </a:t>
            </a:r>
            <a:r>
              <a:rPr lang="en-US" altLang="zh-TW"/>
              <a:t>P-core</a:t>
            </a:r>
            <a:r>
              <a:rPr lang="zh-TW" altLang="en-US"/>
              <a:t> 合作，加速極需核心的工作（例如算繪影片等）。</a:t>
            </a:r>
          </a:p>
          <a:p>
            <a:endParaRPr lang="zh-TW" altLang="en-US"/>
          </a:p>
          <a:p>
            <a:endParaRPr lang="en-TW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180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1773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e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, 室內, 電腦, 電子產品 的圖片&#10;&#10;自動產生的描述">
            <a:extLst>
              <a:ext uri="{FF2B5EF4-FFF2-40B4-BE49-F238E27FC236}">
                <a16:creationId xmlns:a16="http://schemas.microsoft.com/office/drawing/2014/main" id="{33BADF6B-9184-BE55-8B96-AF20C50DF8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6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3A895F4-D22B-7DF4-0480-3C4AF172C2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9" y="1166"/>
            <a:ext cx="12189628" cy="6856834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5A6FF737-6FAD-4DA9-BB9B-3728005E8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6041"/>
            <a:ext cx="12192000" cy="1378563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183999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815AE20-71FC-E291-8E9A-80B7C1CD38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9E917D8-F7ED-D2CF-A6BB-8AA237461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75D2443-ED48-1507-7D2C-81302C7891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" t="26574" r="3229"/>
          <a:stretch/>
        </p:blipFill>
        <p:spPr>
          <a:xfrm>
            <a:off x="393700" y="1969185"/>
            <a:ext cx="11404600" cy="503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68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8173620-4D6B-46D0-BD53-80DE9068F5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6" y="666"/>
            <a:ext cx="12189631" cy="6856667"/>
          </a:xfrm>
          <a:prstGeom prst="rect">
            <a:avLst/>
          </a:prstGeom>
        </p:spPr>
      </p:pic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2E979C4-6C94-CA7B-ED89-9B2022A15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238" y="1"/>
            <a:ext cx="11218762" cy="1292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005486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8173620-4D6B-46D0-BD53-80DE9068F5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6" y="666"/>
            <a:ext cx="12189631" cy="6856667"/>
          </a:xfrm>
          <a:prstGeom prst="rect">
            <a:avLst/>
          </a:prstGeom>
        </p:spPr>
      </p:pic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2E979C4-6C94-CA7B-ED89-9B2022A15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238" y="1"/>
            <a:ext cx="11218762" cy="1292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911935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8173620-4D6B-46D0-BD53-80DE9068F5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6" y="666"/>
            <a:ext cx="12189631" cy="6856667"/>
          </a:xfrm>
          <a:prstGeom prst="rect">
            <a:avLst/>
          </a:prstGeom>
        </p:spPr>
      </p:pic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2E979C4-6C94-CA7B-ED89-9B2022A15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238" y="1"/>
            <a:ext cx="11218762" cy="1292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428482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815AE20-71FC-E291-8E9A-80B7C1CD38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9E917D8-F7ED-D2CF-A6BB-8AA237461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224975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0C3F6F-CA85-B466-D67C-D0C8C68B70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8E78008-7126-0EAA-0FEE-8F0BCB3C67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</p:spTree>
    <p:extLst>
      <p:ext uri="{BB962C8B-B14F-4D97-AF65-F5344CB8AC3E}">
        <p14:creationId xmlns:p14="http://schemas.microsoft.com/office/powerpoint/2010/main" val="4122713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8173620-4D6B-46D0-BD53-80DE9068F5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6" y="666"/>
            <a:ext cx="12189631" cy="6856667"/>
          </a:xfrm>
          <a:prstGeom prst="rect">
            <a:avLst/>
          </a:prstGeom>
        </p:spPr>
      </p:pic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2E979C4-6C94-CA7B-ED89-9B2022A15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238" y="1"/>
            <a:ext cx="11218762" cy="1292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641946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787669FC-2605-4022-9C8A-7FDA15F7F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737" y="1533525"/>
            <a:ext cx="11820525" cy="5324474"/>
          </a:xfrm>
          <a:prstGeom prst="rect">
            <a:avLst/>
          </a:prstGeom>
        </p:spPr>
      </p:pic>
      <p:pic>
        <p:nvPicPr>
          <p:cNvPr id="6" name="圖片 5" descr="一張含有 螢幕擷取畫面 的圖片&#10;&#10;自動產生的描述">
            <a:extLst>
              <a:ext uri="{FF2B5EF4-FFF2-40B4-BE49-F238E27FC236}">
                <a16:creationId xmlns:a16="http://schemas.microsoft.com/office/drawing/2014/main" id="{B9920426-AC74-400D-BC49-B3BBC393F3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圖片 2" descr="一張含有 螢幕擷取畫面 的圖片&#10;&#10;自動產生的描述">
            <a:extLst>
              <a:ext uri="{FF2B5EF4-FFF2-40B4-BE49-F238E27FC236}">
                <a16:creationId xmlns:a16="http://schemas.microsoft.com/office/drawing/2014/main" id="{E2B04259-53D2-6733-DAB9-8AC701532AE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60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787669FC-2605-4022-9C8A-7FDA15F7F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737" y="1533525"/>
            <a:ext cx="11820525" cy="5324474"/>
          </a:xfrm>
          <a:prstGeom prst="rect">
            <a:avLst/>
          </a:prstGeom>
        </p:spPr>
      </p:pic>
      <p:pic>
        <p:nvPicPr>
          <p:cNvPr id="3" name="圖片 2" descr="一張含有 螢幕擷取畫面, 鮮豔, 柳橙 的圖片&#10;&#10;自動產生的描述">
            <a:extLst>
              <a:ext uri="{FF2B5EF4-FFF2-40B4-BE49-F238E27FC236}">
                <a16:creationId xmlns:a16="http://schemas.microsoft.com/office/drawing/2014/main" id="{C61EBAE5-F850-4D40-7C9A-94E9B3344B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圖片 3" descr="一張含有 螢幕擷取畫面 的圖片&#10;&#10;自動產生的描述">
            <a:extLst>
              <a:ext uri="{FF2B5EF4-FFF2-40B4-BE49-F238E27FC236}">
                <a16:creationId xmlns:a16="http://schemas.microsoft.com/office/drawing/2014/main" id="{75A8E05D-4717-7E09-4932-6E9E74B1CC9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57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787669FC-2605-4022-9C8A-7FDA15F7F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737" y="1533525"/>
            <a:ext cx="11820525" cy="5324474"/>
          </a:xfrm>
          <a:prstGeom prst="rect">
            <a:avLst/>
          </a:prstGeom>
        </p:spPr>
      </p:pic>
      <p:pic>
        <p:nvPicPr>
          <p:cNvPr id="6" name="圖片 5" descr="一張含有 文字, 電子產品, 電子裝置, 多媒體 的圖片&#10;&#10;自動產生的描述">
            <a:extLst>
              <a:ext uri="{FF2B5EF4-FFF2-40B4-BE49-F238E27FC236}">
                <a16:creationId xmlns:a16="http://schemas.microsoft.com/office/drawing/2014/main" id="{B3CE1A25-6F57-94B4-31D0-D0AED83672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78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787669FC-2605-4022-9C8A-7FDA15F7F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737" y="1533525"/>
            <a:ext cx="11820525" cy="5324474"/>
          </a:xfrm>
          <a:prstGeom prst="rect">
            <a:avLst/>
          </a:prstGeom>
        </p:spPr>
      </p:pic>
      <p:pic>
        <p:nvPicPr>
          <p:cNvPr id="8" name="圖片 7" descr="一張含有 文字, 電子產品, 電子裝置, 電腦 的圖片&#10;&#10;自動產生的描述">
            <a:extLst>
              <a:ext uri="{FF2B5EF4-FFF2-40B4-BE49-F238E27FC236}">
                <a16:creationId xmlns:a16="http://schemas.microsoft.com/office/drawing/2014/main" id="{7D0AF054-118A-FE36-5E4A-024D88E410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34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787669FC-2605-4022-9C8A-7FDA15F7F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737" y="1533525"/>
            <a:ext cx="11820525" cy="5324474"/>
          </a:xfrm>
          <a:prstGeom prst="rect">
            <a:avLst/>
          </a:prstGeom>
        </p:spPr>
      </p:pic>
      <p:pic>
        <p:nvPicPr>
          <p:cNvPr id="17" name="圖片 16" descr="一張含有 顯示裝置, 室內, 牆, 電視機 的圖片&#10;&#10;自動產生的描述">
            <a:extLst>
              <a:ext uri="{FF2B5EF4-FFF2-40B4-BE49-F238E27FC236}">
                <a16:creationId xmlns:a16="http://schemas.microsoft.com/office/drawing/2014/main" id="{F9D41CD3-8675-E73E-EB3D-AFD960D0D5E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148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787669FC-2605-4022-9C8A-7FDA15F7F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737" y="1533525"/>
            <a:ext cx="11820525" cy="5324474"/>
          </a:xfrm>
          <a:prstGeom prst="rect">
            <a:avLst/>
          </a:prstGeom>
        </p:spPr>
      </p:pic>
      <p:pic>
        <p:nvPicPr>
          <p:cNvPr id="6" name="圖片 5" descr="一張含有 文字, 螢幕擷取畫面, 揚聲器, 設計 的圖片&#10;&#10;自動產生的描述">
            <a:extLst>
              <a:ext uri="{FF2B5EF4-FFF2-40B4-BE49-F238E27FC236}">
                <a16:creationId xmlns:a16="http://schemas.microsoft.com/office/drawing/2014/main" id="{16DF5EB5-955B-6C9A-B7AB-CA42818A94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35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3A895F4-D22B-7DF4-0480-3C4AF172C2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9" y="998"/>
            <a:ext cx="12189628" cy="6857002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5A6FF737-6FAD-4DA9-BB9B-3728005E8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6041"/>
            <a:ext cx="12192000" cy="1378563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504088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" y="270934"/>
            <a:ext cx="12191999" cy="1088159"/>
          </a:xfrm>
        </p:spPr>
        <p:txBody>
          <a:bodyPr anchor="t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417532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284822A-1CE3-438A-AE03-8AC089266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CB68353-53A7-40C3-8BDB-8BAC04B64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3E0C7E2-8DDD-4DA1-BBA9-C8677D66A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9F199-D2CE-4B33-A64D-862126EB1810}" type="datetimeFigureOut">
              <a:rPr lang="zh-TW" altLang="en-US" smtClean="0"/>
              <a:t>2023/11/8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7332899-1D27-427F-A4CC-AFEE744D1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241ECE4-D3D2-4F58-AFC5-5EA5C7B2E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559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1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75" r:id="rId8"/>
    <p:sldLayoutId id="2147483676" r:id="rId9"/>
    <p:sldLayoutId id="2147483689" r:id="rId10"/>
    <p:sldLayoutId id="2147483678" r:id="rId11"/>
    <p:sldLayoutId id="2147483679" r:id="rId12"/>
    <p:sldLayoutId id="2147483681" r:id="rId13"/>
    <p:sldLayoutId id="2147483682" r:id="rId14"/>
    <p:sldLayoutId id="214748368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15649DC-0516-0D3E-D488-FFC45D2C3B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9" y="998"/>
            <a:ext cx="12189628" cy="6857002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35880" y="160336"/>
            <a:ext cx="117561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785923"/>
            <a:ext cx="10972800" cy="4911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716440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l" defTabSz="1219170" rtl="0" eaLnBrk="1" latinLnBrk="0" hangingPunct="1">
        <a:spcBef>
          <a:spcPct val="0"/>
        </a:spcBef>
        <a:buNone/>
        <a:defRPr sz="4267" b="1" kern="1200">
          <a:solidFill>
            <a:schemeClr val="bg1"/>
          </a:solidFill>
          <a:latin typeface="微軟正黑體" pitchFamily="34" charset="-120"/>
          <a:ea typeface="微軟正黑體" pitchFamily="34" charset="-120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133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867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5F367313-E253-E71E-A6AE-881752A83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64E4840-AE66-B721-FCB6-093E3C879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045922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E_DC0C5602.xml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2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42_336FB3F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49.png"/><Relationship Id="rId10" Type="http://schemas.openxmlformats.org/officeDocument/2006/relationships/image" Target="../media/image53.png"/><Relationship Id="rId4" Type="http://schemas.openxmlformats.org/officeDocument/2006/relationships/image" Target="../media/image48.sv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0.png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microsoft.com/office/2007/relationships/hdphoto" Target="../media/hdphoto3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11" Type="http://schemas.microsoft.com/office/2007/relationships/hdphoto" Target="../media/hdphoto5.wdp"/><Relationship Id="rId5" Type="http://schemas.openxmlformats.org/officeDocument/2006/relationships/image" Target="../media/image66.png"/><Relationship Id="rId10" Type="http://schemas.openxmlformats.org/officeDocument/2006/relationships/image" Target="../media/image69.png"/><Relationship Id="rId4" Type="http://schemas.openxmlformats.org/officeDocument/2006/relationships/image" Target="../media/image65.pn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qnap.com/go/compatibility/" TargetMode="External"/><Relationship Id="rId3" Type="http://schemas.openxmlformats.org/officeDocument/2006/relationships/image" Target="../media/image58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8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0.svg"/><Relationship Id="rId3" Type="http://schemas.microsoft.com/office/2018/10/relationships/comments" Target="../comments/modernComment_14F_E9E170F4.xml"/><Relationship Id="rId7" Type="http://schemas.openxmlformats.org/officeDocument/2006/relationships/image" Target="../media/image85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8.svg"/><Relationship Id="rId5" Type="http://schemas.openxmlformats.org/officeDocument/2006/relationships/image" Target="../media/image64.png"/><Relationship Id="rId10" Type="http://schemas.openxmlformats.org/officeDocument/2006/relationships/image" Target="../media/image71.png"/><Relationship Id="rId4" Type="http://schemas.openxmlformats.org/officeDocument/2006/relationships/image" Target="../media/image83.png"/><Relationship Id="rId9" Type="http://schemas.openxmlformats.org/officeDocument/2006/relationships/image" Target="../media/image8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microsoft.com/office/2007/relationships/hdphoto" Target="../media/hdphoto6.wdp"/><Relationship Id="rId18" Type="http://schemas.openxmlformats.org/officeDocument/2006/relationships/image" Target="../media/image101.png"/><Relationship Id="rId3" Type="http://schemas.openxmlformats.org/officeDocument/2006/relationships/image" Target="../media/image64.png"/><Relationship Id="rId21" Type="http://schemas.openxmlformats.org/officeDocument/2006/relationships/image" Target="../media/image104.sv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17" Type="http://schemas.microsoft.com/office/2007/relationships/hdphoto" Target="../media/hdphoto7.wdp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00.png"/><Relationship Id="rId20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24" Type="http://schemas.openxmlformats.org/officeDocument/2006/relationships/image" Target="../media/image107.png"/><Relationship Id="rId5" Type="http://schemas.openxmlformats.org/officeDocument/2006/relationships/image" Target="../media/image66.png"/><Relationship Id="rId15" Type="http://schemas.openxmlformats.org/officeDocument/2006/relationships/image" Target="../media/image99.png"/><Relationship Id="rId23" Type="http://schemas.openxmlformats.org/officeDocument/2006/relationships/image" Target="../media/image106.svg"/><Relationship Id="rId10" Type="http://schemas.openxmlformats.org/officeDocument/2006/relationships/image" Target="../media/image95.png"/><Relationship Id="rId19" Type="http://schemas.openxmlformats.org/officeDocument/2006/relationships/image" Target="../media/image102.svg"/><Relationship Id="rId4" Type="http://schemas.openxmlformats.org/officeDocument/2006/relationships/image" Target="../media/image65.png"/><Relationship Id="rId9" Type="http://schemas.openxmlformats.org/officeDocument/2006/relationships/image" Target="../media/image94.png"/><Relationship Id="rId14" Type="http://schemas.openxmlformats.org/officeDocument/2006/relationships/image" Target="../media/image98.png"/><Relationship Id="rId22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jpeg"/><Relationship Id="rId7" Type="http://schemas.openxmlformats.org/officeDocument/2006/relationships/image" Target="../media/image115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svg"/><Relationship Id="rId4" Type="http://schemas.openxmlformats.org/officeDocument/2006/relationships/image" Target="../media/image112.png"/><Relationship Id="rId9" Type="http://schemas.openxmlformats.org/officeDocument/2006/relationships/image" Target="../media/image117.sv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4C_BC8E24E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8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8_8379D2FD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9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png"/><Relationship Id="rId3" Type="http://schemas.openxmlformats.org/officeDocument/2006/relationships/image" Target="../media/image120.png"/><Relationship Id="rId7" Type="http://schemas.openxmlformats.org/officeDocument/2006/relationships/image" Target="../media/image124.svg"/><Relationship Id="rId12" Type="http://schemas.openxmlformats.org/officeDocument/2006/relationships/image" Target="../media/image129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3.svg"/><Relationship Id="rId11" Type="http://schemas.openxmlformats.org/officeDocument/2006/relationships/image" Target="../media/image128.png"/><Relationship Id="rId5" Type="http://schemas.openxmlformats.org/officeDocument/2006/relationships/image" Target="../media/image122.png"/><Relationship Id="rId10" Type="http://schemas.openxmlformats.org/officeDocument/2006/relationships/image" Target="../media/image127.png"/><Relationship Id="rId4" Type="http://schemas.openxmlformats.org/officeDocument/2006/relationships/image" Target="../media/image121.png"/><Relationship Id="rId9" Type="http://schemas.openxmlformats.org/officeDocument/2006/relationships/image" Target="../media/image126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sv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4.svg"/><Relationship Id="rId5" Type="http://schemas.openxmlformats.org/officeDocument/2006/relationships/image" Target="../media/image133.svg"/><Relationship Id="rId10" Type="http://schemas.openxmlformats.org/officeDocument/2006/relationships/image" Target="../media/image138.svg"/><Relationship Id="rId4" Type="http://schemas.openxmlformats.org/officeDocument/2006/relationships/image" Target="../media/image132.png"/><Relationship Id="rId9" Type="http://schemas.openxmlformats.org/officeDocument/2006/relationships/image" Target="../media/image13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4E_4DCB308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0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jpe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Relationship Id="rId9" Type="http://schemas.openxmlformats.org/officeDocument/2006/relationships/image" Target="../media/image147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tiff"/><Relationship Id="rId13" Type="http://schemas.openxmlformats.org/officeDocument/2006/relationships/image" Target="../media/image158.png"/><Relationship Id="rId18" Type="http://schemas.openxmlformats.org/officeDocument/2006/relationships/image" Target="../media/image163.svg"/><Relationship Id="rId3" Type="http://schemas.openxmlformats.org/officeDocument/2006/relationships/image" Target="../media/image148.jpeg"/><Relationship Id="rId7" Type="http://schemas.openxmlformats.org/officeDocument/2006/relationships/image" Target="../media/image152.tiff"/><Relationship Id="rId12" Type="http://schemas.openxmlformats.org/officeDocument/2006/relationships/image" Target="../media/image157.png"/><Relationship Id="rId17" Type="http://schemas.openxmlformats.org/officeDocument/2006/relationships/image" Target="../media/image162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61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jpeg"/><Relationship Id="rId11" Type="http://schemas.openxmlformats.org/officeDocument/2006/relationships/image" Target="../media/image156.tiff"/><Relationship Id="rId5" Type="http://schemas.openxmlformats.org/officeDocument/2006/relationships/image" Target="../media/image150.jpeg"/><Relationship Id="rId15" Type="http://schemas.openxmlformats.org/officeDocument/2006/relationships/image" Target="../media/image160.png"/><Relationship Id="rId10" Type="http://schemas.openxmlformats.org/officeDocument/2006/relationships/image" Target="../media/image155.tiff"/><Relationship Id="rId19" Type="http://schemas.openxmlformats.org/officeDocument/2006/relationships/image" Target="../media/image32.png"/><Relationship Id="rId4" Type="http://schemas.openxmlformats.org/officeDocument/2006/relationships/image" Target="../media/image149.jpeg"/><Relationship Id="rId9" Type="http://schemas.openxmlformats.org/officeDocument/2006/relationships/image" Target="../media/image154.tiff"/><Relationship Id="rId14" Type="http://schemas.openxmlformats.org/officeDocument/2006/relationships/image" Target="../media/image15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4.png"/><Relationship Id="rId7" Type="http://schemas.openxmlformats.org/officeDocument/2006/relationships/image" Target="../media/image168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tiff"/><Relationship Id="rId5" Type="http://schemas.openxmlformats.org/officeDocument/2006/relationships/image" Target="../media/image166.tiff"/><Relationship Id="rId4" Type="http://schemas.openxmlformats.org/officeDocument/2006/relationships/image" Target="../media/image165.tiff"/><Relationship Id="rId9" Type="http://schemas.openxmlformats.org/officeDocument/2006/relationships/image" Target="../media/image17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71.png"/><Relationship Id="rId7" Type="http://schemas.openxmlformats.org/officeDocument/2006/relationships/image" Target="../media/image175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svg"/><Relationship Id="rId9" Type="http://schemas.openxmlformats.org/officeDocument/2006/relationships/image" Target="../media/image177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svg"/><Relationship Id="rId3" Type="http://schemas.openxmlformats.org/officeDocument/2006/relationships/image" Target="../media/image64.png"/><Relationship Id="rId7" Type="http://schemas.openxmlformats.org/officeDocument/2006/relationships/image" Target="../media/image18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0.sv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svg"/><Relationship Id="rId13" Type="http://schemas.openxmlformats.org/officeDocument/2006/relationships/image" Target="../media/image193.png"/><Relationship Id="rId3" Type="http://schemas.openxmlformats.org/officeDocument/2006/relationships/image" Target="../media/image183.png"/><Relationship Id="rId7" Type="http://schemas.openxmlformats.org/officeDocument/2006/relationships/image" Target="../media/image187.png"/><Relationship Id="rId12" Type="http://schemas.openxmlformats.org/officeDocument/2006/relationships/image" Target="../media/image192.sv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6.svg"/><Relationship Id="rId11" Type="http://schemas.openxmlformats.org/officeDocument/2006/relationships/image" Target="../media/image191.png"/><Relationship Id="rId5" Type="http://schemas.openxmlformats.org/officeDocument/2006/relationships/image" Target="../media/image185.png"/><Relationship Id="rId15" Type="http://schemas.openxmlformats.org/officeDocument/2006/relationships/image" Target="../media/image195.png"/><Relationship Id="rId10" Type="http://schemas.openxmlformats.org/officeDocument/2006/relationships/image" Target="../media/image190.svg"/><Relationship Id="rId4" Type="http://schemas.openxmlformats.org/officeDocument/2006/relationships/image" Target="../media/image184.svg"/><Relationship Id="rId9" Type="http://schemas.openxmlformats.org/officeDocument/2006/relationships/image" Target="../media/image189.png"/><Relationship Id="rId14" Type="http://schemas.openxmlformats.org/officeDocument/2006/relationships/image" Target="../media/image19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image" Target="../media/image196.png"/><Relationship Id="rId7" Type="http://schemas.openxmlformats.org/officeDocument/2006/relationships/image" Target="../media/image200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13" Type="http://schemas.openxmlformats.org/officeDocument/2006/relationships/image" Target="../media/image217.png"/><Relationship Id="rId3" Type="http://schemas.microsoft.com/office/2018/10/relationships/comments" Target="../comments/modernComment_161_810C36DC.xml"/><Relationship Id="rId7" Type="http://schemas.openxmlformats.org/officeDocument/2006/relationships/image" Target="../media/image211.png"/><Relationship Id="rId12" Type="http://schemas.openxmlformats.org/officeDocument/2006/relationships/image" Target="../media/image21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0.png"/><Relationship Id="rId11" Type="http://schemas.openxmlformats.org/officeDocument/2006/relationships/image" Target="../media/image215.png"/><Relationship Id="rId5" Type="http://schemas.openxmlformats.org/officeDocument/2006/relationships/image" Target="../media/image209.png"/><Relationship Id="rId10" Type="http://schemas.openxmlformats.org/officeDocument/2006/relationships/image" Target="../media/image214.png"/><Relationship Id="rId4" Type="http://schemas.openxmlformats.org/officeDocument/2006/relationships/image" Target="../media/image208.png"/><Relationship Id="rId9" Type="http://schemas.openxmlformats.org/officeDocument/2006/relationships/image" Target="../media/image213.png"/><Relationship Id="rId1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5F_F73DD677.xml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19.svg"/><Relationship Id="rId4" Type="http://schemas.openxmlformats.org/officeDocument/2006/relationships/image" Target="../media/image21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13" Type="http://schemas.openxmlformats.org/officeDocument/2006/relationships/image" Target="../media/image35.png"/><Relationship Id="rId18" Type="http://schemas.openxmlformats.org/officeDocument/2006/relationships/image" Target="../media/image93.png"/><Relationship Id="rId3" Type="http://schemas.openxmlformats.org/officeDocument/2006/relationships/image" Target="../media/image220.png"/><Relationship Id="rId7" Type="http://schemas.openxmlformats.org/officeDocument/2006/relationships/image" Target="../media/image224.png"/><Relationship Id="rId12" Type="http://schemas.openxmlformats.org/officeDocument/2006/relationships/image" Target="../media/image34.png"/><Relationship Id="rId17" Type="http://schemas.openxmlformats.org/officeDocument/2006/relationships/image" Target="../media/image228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3.png"/><Relationship Id="rId11" Type="http://schemas.openxmlformats.org/officeDocument/2006/relationships/image" Target="../media/image219.svg"/><Relationship Id="rId5" Type="http://schemas.openxmlformats.org/officeDocument/2006/relationships/image" Target="../media/image222.png"/><Relationship Id="rId15" Type="http://schemas.openxmlformats.org/officeDocument/2006/relationships/image" Target="../media/image227.png"/><Relationship Id="rId10" Type="http://schemas.openxmlformats.org/officeDocument/2006/relationships/image" Target="../media/image218.png"/><Relationship Id="rId19" Type="http://schemas.openxmlformats.org/officeDocument/2006/relationships/image" Target="../media/image38.png"/><Relationship Id="rId4" Type="http://schemas.openxmlformats.org/officeDocument/2006/relationships/image" Target="../media/image221.svg"/><Relationship Id="rId9" Type="http://schemas.openxmlformats.org/officeDocument/2006/relationships/image" Target="../media/image226.svg"/><Relationship Id="rId1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microsoft.com/office/2018/10/relationships/comments" Target="../comments/modernComment_101_A503DB5A.xml"/><Relationship Id="rId7" Type="http://schemas.openxmlformats.org/officeDocument/2006/relationships/image" Target="../media/image23.svg"/><Relationship Id="rId12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svg"/><Relationship Id="rId10" Type="http://schemas.openxmlformats.org/officeDocument/2006/relationships/image" Target="../media/image26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qnap.com/go/how-to/faq/article/why-does-my-nas-system-log-report-that-the-file-system-is-not-clean" TargetMode="External"/><Relationship Id="rId5" Type="http://schemas.openxmlformats.org/officeDocument/2006/relationships/hyperlink" Target="https://www.qnap.com/go/solution/qnap-zfs/" TargetMode="Externa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microsoft.com/office/2018/10/relationships/comments" Target="../comments/modernComment_13C_82FDCB3E.xml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2" Type="http://schemas.microsoft.com/office/2018/10/relationships/comments" Target="../comments/modernComment_13D_A28BE2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電子產品, 電腦, 顯示裝置 的圖片&#10;&#10;自動產生的描述">
            <a:extLst>
              <a:ext uri="{FF2B5EF4-FFF2-40B4-BE49-F238E27FC236}">
                <a16:creationId xmlns:a16="http://schemas.microsoft.com/office/drawing/2014/main" id="{0D11E7D7-0AED-CBA7-F01E-3EB89627D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944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黑暗, space, 藍色, 紫色 的圖片&#10;&#10;自動產生的描述">
            <a:extLst>
              <a:ext uri="{FF2B5EF4-FFF2-40B4-BE49-F238E27FC236}">
                <a16:creationId xmlns:a16="http://schemas.microsoft.com/office/drawing/2014/main" id="{D3BD7BB9-C3FA-1F52-EDB4-EC5A79AD2C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20"/>
          <a:stretch/>
        </p:blipFill>
        <p:spPr>
          <a:xfrm>
            <a:off x="901460" y="262861"/>
            <a:ext cx="9272927" cy="659513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309" y="2254762"/>
            <a:ext cx="6599522" cy="4125435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9D6EFA64-FE76-B59D-4CBA-267401F442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510799" y="5806182"/>
            <a:ext cx="7666406" cy="72739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190500" y="509494"/>
            <a:ext cx="117919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TVS-h674T / TVS-h874T </a:t>
            </a:r>
            <a:r>
              <a:rPr lang="zh-TW" altLang="en-US" sz="4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背面配置圖</a:t>
            </a: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B46AF209-91BC-FFEC-298E-B2E2AA361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9155" y="3020250"/>
            <a:ext cx="1879755" cy="36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 anchor="t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>
              <a:buNone/>
            </a:pP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內置電源供應器</a:t>
            </a: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AE8F0E7E-E6DF-2C87-A28E-A6D3A8F1B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1480" y="4104749"/>
            <a:ext cx="1759060" cy="36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智能散熱風扇</a:t>
            </a: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6E460BCB-E540-E805-E548-12312967E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1583" y="4054533"/>
            <a:ext cx="1843019" cy="36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5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1 x HDMI </a:t>
            </a:r>
            <a:r>
              <a:rPr lang="zh-TW" altLang="en-US" sz="15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埠</a:t>
            </a:r>
            <a:endParaRPr lang="en-US" altLang="en-US" sz="155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7B0F0060-582E-9E79-D3F7-13374BD4A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82" y="5568930"/>
            <a:ext cx="2516808" cy="617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 anchor="t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>
              <a:lnSpc>
                <a:spcPts val="2000"/>
              </a:lnSpc>
              <a:spcBef>
                <a:spcPct val="0"/>
              </a:spcBef>
              <a:buNone/>
            </a:pPr>
            <a:r>
              <a:rPr lang="zh-TW" altLang="en-US" sz="1550" b="1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雙 </a:t>
            </a:r>
            <a:r>
              <a:rPr lang="en-US" altLang="zh-TW" sz="1550" b="1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USB</a:t>
            </a:r>
            <a:r>
              <a:rPr lang="zh-TW" altLang="en-US" sz="1550" b="1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  </a:t>
            </a:r>
            <a:r>
              <a:rPr lang="en-US" sz="1600" b="1">
                <a:solidFill>
                  <a:schemeClr val="bg1"/>
                </a:solidFill>
                <a:latin typeface="Arial"/>
                <a:ea typeface="微軟正黑體"/>
                <a:cs typeface="+mn-ea"/>
                <a:sym typeface="+mn-lt"/>
              </a:rPr>
              <a:t>3 Gen 2</a:t>
            </a:r>
            <a:r>
              <a:rPr lang="en-US" altLang="zh-TW" sz="1600" b="1">
                <a:solidFill>
                  <a:schemeClr val="bg1"/>
                </a:solidFill>
                <a:latin typeface="Microsoft JhengHei"/>
                <a:ea typeface="微軟正黑體"/>
                <a:cs typeface="+mn-ea"/>
                <a:sym typeface="+mn-lt"/>
              </a:rPr>
              <a:t> </a:t>
            </a:r>
            <a:r>
              <a:rPr lang="zh-TW" altLang="en-US" sz="1550" b="1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埠</a:t>
            </a:r>
            <a:endParaRPr lang="zh-CN" altLang="en-US" sz="1550" b="1">
              <a:solidFill>
                <a:schemeClr val="bg1"/>
              </a:solidFill>
              <a:latin typeface="微軟正黑體"/>
              <a:ea typeface="微軟正黑體"/>
              <a:cs typeface="+mn-ea"/>
            </a:endParaRPr>
          </a:p>
          <a:p>
            <a:pPr marL="86995" indent="-86995" algn="r">
              <a:lnSpc>
                <a:spcPts val="2000"/>
              </a:lnSpc>
              <a:spcBef>
                <a:spcPct val="0"/>
              </a:spcBef>
              <a:buClr>
                <a:schemeClr val="tx1"/>
              </a:buClr>
              <a:buNone/>
            </a:pPr>
            <a:r>
              <a:rPr lang="zh-TW" altLang="en-US" sz="1550" b="1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  </a:t>
            </a:r>
            <a:r>
              <a:rPr lang="en-US" altLang="zh-CN" sz="1550" b="1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(Type-C &amp; Type-A)</a:t>
            </a:r>
            <a:endParaRPr lang="en-US" altLang="zh-CN" sz="1550" b="1">
              <a:solidFill>
                <a:schemeClr val="bg1"/>
              </a:solidFill>
              <a:latin typeface="微軟正黑體"/>
              <a:ea typeface="微軟正黑體"/>
              <a:cs typeface="+mn-ea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4DE2D4CA-3312-ABE2-5C43-DFA899150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780" y="4811938"/>
            <a:ext cx="1843019" cy="36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zh-TW" altLang="en-US" sz="15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雙</a:t>
            </a:r>
            <a:r>
              <a:rPr lang="en-US" altLang="en-US" sz="15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</a:t>
            </a:r>
            <a:r>
              <a:rPr lang="en-US" altLang="zh-TW" sz="15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2.5GbE</a:t>
            </a:r>
            <a:r>
              <a:rPr lang="zh-TW" altLang="en-US" sz="15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網路埠</a:t>
            </a:r>
            <a:endParaRPr lang="en-US" altLang="en-US" sz="155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FC8F1D1D-3A94-AFCF-8F2D-107E0285D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879" y="2751821"/>
            <a:ext cx="2272781" cy="37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 eaLnBrk="1" hangingPunct="1">
              <a:lnSpc>
                <a:spcPts val="2100"/>
              </a:lnSpc>
              <a:spcBef>
                <a:spcPct val="0"/>
              </a:spcBef>
              <a:buFontTx/>
              <a:buNone/>
            </a:pPr>
            <a:r>
              <a:rPr lang="en-US" altLang="zh-TW" sz="15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1 x </a:t>
            </a:r>
            <a:r>
              <a:rPr lang="en-US" altLang="zh-TW" sz="155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PCIe</a:t>
            </a:r>
            <a:r>
              <a:rPr lang="en-US" altLang="zh-TW" sz="15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Gen</a:t>
            </a:r>
            <a:r>
              <a:rPr lang="zh-TW" altLang="en-US" sz="15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</a:t>
            </a:r>
            <a:r>
              <a:rPr lang="en-US" altLang="zh-TW" sz="15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4 x16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AABFA4FE-4410-77D7-71C9-7D5EB036DC80}"/>
              </a:ext>
            </a:extLst>
          </p:cNvPr>
          <p:cNvSpPr/>
          <p:nvPr/>
        </p:nvSpPr>
        <p:spPr>
          <a:xfrm>
            <a:off x="3135660" y="2808139"/>
            <a:ext cx="2594157" cy="276010"/>
          </a:xfrm>
          <a:prstGeom prst="rect">
            <a:avLst/>
          </a:prstGeom>
          <a:noFill/>
          <a:ln w="19050">
            <a:solidFill>
              <a:srgbClr val="00A0E9"/>
            </a:solidFill>
          </a:ln>
          <a:effectLst>
            <a:glow rad="38100">
              <a:srgbClr val="00B0F0">
                <a:alpha val="9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noFill/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65DC120E-7990-A3DB-F397-1C7EAE656D1D}"/>
              </a:ext>
            </a:extLst>
          </p:cNvPr>
          <p:cNvCxnSpPr>
            <a:cxnSpLocks/>
          </p:cNvCxnSpPr>
          <p:nvPr/>
        </p:nvCxnSpPr>
        <p:spPr>
          <a:xfrm flipH="1">
            <a:off x="2538660" y="2940617"/>
            <a:ext cx="597002" cy="1"/>
          </a:xfrm>
          <a:prstGeom prst="line">
            <a:avLst/>
          </a:prstGeom>
          <a:ln w="19050">
            <a:solidFill>
              <a:srgbClr val="00A0E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接點: 肘形 36">
            <a:extLst>
              <a:ext uri="{FF2B5EF4-FFF2-40B4-BE49-F238E27FC236}">
                <a16:creationId xmlns:a16="http://schemas.microsoft.com/office/drawing/2014/main" id="{79A3BCCD-439B-3FD6-C397-71F7F5ECDC9E}"/>
              </a:ext>
            </a:extLst>
          </p:cNvPr>
          <p:cNvCxnSpPr>
            <a:cxnSpLocks/>
          </p:cNvCxnSpPr>
          <p:nvPr/>
        </p:nvCxnSpPr>
        <p:spPr>
          <a:xfrm rot="10800000">
            <a:off x="2527268" y="4256258"/>
            <a:ext cx="874669" cy="610367"/>
          </a:xfrm>
          <a:prstGeom prst="bentConnector3">
            <a:avLst>
              <a:gd name="adj1" fmla="val -1843"/>
            </a:avLst>
          </a:prstGeom>
          <a:ln w="19050">
            <a:solidFill>
              <a:srgbClr val="00A0E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接點: 肘形 41">
            <a:extLst>
              <a:ext uri="{FF2B5EF4-FFF2-40B4-BE49-F238E27FC236}">
                <a16:creationId xmlns:a16="http://schemas.microsoft.com/office/drawing/2014/main" id="{2E92422E-0F0B-7161-0163-B3C142DFAD3A}"/>
              </a:ext>
            </a:extLst>
          </p:cNvPr>
          <p:cNvCxnSpPr>
            <a:cxnSpLocks/>
            <a:stCxn id="45" idx="0"/>
          </p:cNvCxnSpPr>
          <p:nvPr/>
        </p:nvCxnSpPr>
        <p:spPr>
          <a:xfrm rot="16200000" flipV="1">
            <a:off x="2897933" y="4768351"/>
            <a:ext cx="158622" cy="787401"/>
          </a:xfrm>
          <a:prstGeom prst="bentConnector2">
            <a:avLst/>
          </a:prstGeom>
          <a:ln w="19050">
            <a:solidFill>
              <a:srgbClr val="00A0E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>
            <a:extLst>
              <a:ext uri="{FF2B5EF4-FFF2-40B4-BE49-F238E27FC236}">
                <a16:creationId xmlns:a16="http://schemas.microsoft.com/office/drawing/2014/main" id="{857DCCA1-A95A-BBDB-E0A1-78910364AD65}"/>
              </a:ext>
            </a:extLst>
          </p:cNvPr>
          <p:cNvSpPr/>
          <p:nvPr/>
        </p:nvSpPr>
        <p:spPr>
          <a:xfrm>
            <a:off x="3097405" y="5241363"/>
            <a:ext cx="547078" cy="329950"/>
          </a:xfrm>
          <a:prstGeom prst="rect">
            <a:avLst/>
          </a:prstGeom>
          <a:noFill/>
          <a:ln w="19050">
            <a:solidFill>
              <a:srgbClr val="00A0E9"/>
            </a:solidFill>
          </a:ln>
          <a:effectLst>
            <a:glow rad="38100">
              <a:srgbClr val="00B0F0">
                <a:alpha val="9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noFill/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C24C713E-7D27-A77B-BCCB-48DA2EACED17}"/>
              </a:ext>
            </a:extLst>
          </p:cNvPr>
          <p:cNvSpPr/>
          <p:nvPr/>
        </p:nvSpPr>
        <p:spPr>
          <a:xfrm>
            <a:off x="3252229" y="5645465"/>
            <a:ext cx="395113" cy="321433"/>
          </a:xfrm>
          <a:prstGeom prst="rect">
            <a:avLst/>
          </a:prstGeom>
          <a:noFill/>
          <a:ln w="19050">
            <a:solidFill>
              <a:srgbClr val="00A0E9"/>
            </a:solidFill>
          </a:ln>
          <a:effectLst>
            <a:glow rad="38100">
              <a:srgbClr val="00B0F0">
                <a:alpha val="9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noFill/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A3979040-9E1A-3D33-54B1-343432898246}"/>
              </a:ext>
            </a:extLst>
          </p:cNvPr>
          <p:cNvCxnSpPr>
            <a:cxnSpLocks/>
          </p:cNvCxnSpPr>
          <p:nvPr/>
        </p:nvCxnSpPr>
        <p:spPr>
          <a:xfrm flipH="1">
            <a:off x="2530192" y="5881747"/>
            <a:ext cx="711552" cy="0"/>
          </a:xfrm>
          <a:prstGeom prst="line">
            <a:avLst/>
          </a:prstGeom>
          <a:ln w="19050">
            <a:solidFill>
              <a:srgbClr val="00A0E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id="{3FBD816C-3D3B-CBB7-4ACA-5B7524A69F08}"/>
              </a:ext>
            </a:extLst>
          </p:cNvPr>
          <p:cNvCxnSpPr>
            <a:cxnSpLocks/>
          </p:cNvCxnSpPr>
          <p:nvPr/>
        </p:nvCxnSpPr>
        <p:spPr>
          <a:xfrm>
            <a:off x="8746968" y="3190183"/>
            <a:ext cx="877515" cy="0"/>
          </a:xfrm>
          <a:prstGeom prst="line">
            <a:avLst/>
          </a:prstGeom>
          <a:ln w="19050">
            <a:solidFill>
              <a:srgbClr val="00A0E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接點: 肘形 56">
            <a:extLst>
              <a:ext uri="{FF2B5EF4-FFF2-40B4-BE49-F238E27FC236}">
                <a16:creationId xmlns:a16="http://schemas.microsoft.com/office/drawing/2014/main" id="{E58D03AF-55B0-5233-5B7E-1CCEA423546C}"/>
              </a:ext>
            </a:extLst>
          </p:cNvPr>
          <p:cNvCxnSpPr>
            <a:cxnSpLocks/>
          </p:cNvCxnSpPr>
          <p:nvPr/>
        </p:nvCxnSpPr>
        <p:spPr>
          <a:xfrm flipV="1">
            <a:off x="5419925" y="4285110"/>
            <a:ext cx="4111555" cy="399279"/>
          </a:xfrm>
          <a:prstGeom prst="bentConnector3">
            <a:avLst>
              <a:gd name="adj1" fmla="val -245"/>
            </a:avLst>
          </a:prstGeom>
          <a:ln w="19050">
            <a:solidFill>
              <a:srgbClr val="00A0E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接點 59">
            <a:extLst>
              <a:ext uri="{FF2B5EF4-FFF2-40B4-BE49-F238E27FC236}">
                <a16:creationId xmlns:a16="http://schemas.microsoft.com/office/drawing/2014/main" id="{9E79FB5E-333F-FEE9-8D8C-B4D8EE4134D0}"/>
              </a:ext>
            </a:extLst>
          </p:cNvPr>
          <p:cNvCxnSpPr>
            <a:cxnSpLocks/>
          </p:cNvCxnSpPr>
          <p:nvPr/>
        </p:nvCxnSpPr>
        <p:spPr>
          <a:xfrm flipV="1">
            <a:off x="7805224" y="4285110"/>
            <a:ext cx="0" cy="351455"/>
          </a:xfrm>
          <a:prstGeom prst="line">
            <a:avLst/>
          </a:prstGeom>
          <a:ln w="19050">
            <a:solidFill>
              <a:srgbClr val="00A0E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圖片 1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257" y="4998672"/>
            <a:ext cx="1591132" cy="994634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9621533" y="5985220"/>
            <a:ext cx="1411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TVS-h674T</a:t>
            </a:r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300428" y="6272219"/>
            <a:ext cx="1411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TVS-h874T</a:t>
            </a:r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AABFA4FE-4410-77D7-71C9-7D5EB036DC80}"/>
              </a:ext>
            </a:extLst>
          </p:cNvPr>
          <p:cNvSpPr/>
          <p:nvPr/>
        </p:nvSpPr>
        <p:spPr>
          <a:xfrm>
            <a:off x="3127192" y="3149519"/>
            <a:ext cx="2594157" cy="276010"/>
          </a:xfrm>
          <a:prstGeom prst="rect">
            <a:avLst/>
          </a:prstGeom>
          <a:noFill/>
          <a:ln w="19050">
            <a:solidFill>
              <a:srgbClr val="00A0E9"/>
            </a:solidFill>
          </a:ln>
          <a:effectLst>
            <a:glow rad="38100">
              <a:srgbClr val="00B0F0">
                <a:alpha val="9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noFill/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65DC120E-7990-A3DB-F397-1C7EAE656D1D}"/>
              </a:ext>
            </a:extLst>
          </p:cNvPr>
          <p:cNvCxnSpPr>
            <a:cxnSpLocks/>
          </p:cNvCxnSpPr>
          <p:nvPr/>
        </p:nvCxnSpPr>
        <p:spPr>
          <a:xfrm flipH="1">
            <a:off x="2530192" y="3281997"/>
            <a:ext cx="597002" cy="1"/>
          </a:xfrm>
          <a:prstGeom prst="line">
            <a:avLst/>
          </a:prstGeom>
          <a:ln w="19050">
            <a:solidFill>
              <a:srgbClr val="00A0E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13">
            <a:extLst>
              <a:ext uri="{FF2B5EF4-FFF2-40B4-BE49-F238E27FC236}">
                <a16:creationId xmlns:a16="http://schemas.microsoft.com/office/drawing/2014/main" id="{FC8F1D1D-3A94-AFCF-8F2D-107E0285D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98" y="3137315"/>
            <a:ext cx="2416943" cy="64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 anchor="t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 eaLnBrk="1" hangingPunct="1">
              <a:lnSpc>
                <a:spcPts val="2100"/>
              </a:lnSpc>
              <a:spcBef>
                <a:spcPct val="0"/>
              </a:spcBef>
              <a:buFontTx/>
              <a:buNone/>
            </a:pPr>
            <a:r>
              <a:rPr lang="en-US" altLang="zh-TW" sz="1550" b="1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2 x Thunderbolt 4 </a:t>
            </a:r>
            <a:r>
              <a:rPr lang="zh-TW" altLang="en-US" sz="1550" b="1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埠</a:t>
            </a:r>
          </a:p>
          <a:p>
            <a:pPr algn="r">
              <a:lnSpc>
                <a:spcPts val="2100"/>
              </a:lnSpc>
              <a:spcBef>
                <a:spcPct val="0"/>
              </a:spcBef>
              <a:buNone/>
            </a:pPr>
            <a:r>
              <a:rPr lang="zh-TW" altLang="en-US" sz="1550" b="1">
                <a:solidFill>
                  <a:schemeClr val="bg1"/>
                </a:solidFill>
                <a:latin typeface="微軟正黑體"/>
                <a:ea typeface="微軟正黑體"/>
                <a:cs typeface="+mn-ea"/>
              </a:rPr>
              <a:t>(預裝一張 TBT 4 擴充卡)</a:t>
            </a:r>
          </a:p>
        </p:txBody>
      </p:sp>
    </p:spTree>
    <p:extLst>
      <p:ext uri="{BB962C8B-B14F-4D97-AF65-F5344CB8AC3E}">
        <p14:creationId xmlns:p14="http://schemas.microsoft.com/office/powerpoint/2010/main" val="369179597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290088" y="556994"/>
            <a:ext cx="117919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高達 </a:t>
            </a:r>
            <a:r>
              <a:rPr lang="en-US" altLang="zh-TW" sz="4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16 </a:t>
            </a:r>
            <a:r>
              <a:rPr lang="zh-TW" altLang="en-US" sz="4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核心 </a:t>
            </a:r>
            <a:r>
              <a:rPr lang="en-US" altLang="zh-TW" sz="4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24 </a:t>
            </a:r>
            <a:r>
              <a:rPr lang="zh-TW" altLang="en-US" sz="4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執行緒的桌上型處理器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120A837-1A2D-4F30-A6F7-CD5D03B28E74}"/>
              </a:ext>
            </a:extLst>
          </p:cNvPr>
          <p:cNvSpPr txBox="1"/>
          <p:nvPr/>
        </p:nvSpPr>
        <p:spPr>
          <a:xfrm>
            <a:off x="728157" y="1774039"/>
            <a:ext cx="10264740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zh-TW" altLang="en-US" sz="2550" b="1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效能強勁 </a:t>
            </a:r>
            <a:r>
              <a:rPr lang="en-US" altLang="zh-TW" sz="2550" b="1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Intel</a:t>
            </a:r>
            <a:r>
              <a:rPr lang="en-US" altLang="zh-TW" sz="2550" b="1" baseline="30000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®</a:t>
            </a:r>
            <a:r>
              <a:rPr lang="en-US" altLang="zh-TW" sz="2550" b="1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Core™ i5 / i7 / i9 </a:t>
            </a:r>
            <a:r>
              <a:rPr lang="zh-TW" altLang="en-US" sz="2550" b="1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系列處理器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F593FEB-FC6E-46AA-A9E8-94A7AC0A4D09}"/>
              </a:ext>
            </a:extLst>
          </p:cNvPr>
          <p:cNvSpPr txBox="1"/>
          <p:nvPr/>
        </p:nvSpPr>
        <p:spPr>
          <a:xfrm>
            <a:off x="728157" y="3121577"/>
            <a:ext cx="10980367" cy="6309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100"/>
              </a:lnSpc>
              <a:spcBef>
                <a:spcPts val="1800"/>
              </a:spcBef>
            </a:pPr>
            <a:r>
              <a:rPr lang="en-US" altLang="zh-TW" sz="1550" spc="100">
                <a:solidFill>
                  <a:srgbClr val="FE4F00"/>
                </a:solidFill>
                <a:latin typeface="微軟正黑體"/>
                <a:ea typeface="微軟正黑體"/>
                <a:cs typeface="+mn-ea"/>
                <a:sym typeface="+mn-lt"/>
              </a:rPr>
              <a:t>Intel </a:t>
            </a:r>
            <a:r>
              <a:rPr lang="zh-TW" altLang="en-US" sz="1550" spc="100">
                <a:solidFill>
                  <a:srgbClr val="FE4F00"/>
                </a:solidFill>
                <a:latin typeface="微軟正黑體"/>
                <a:ea typeface="微軟正黑體"/>
                <a:cs typeface="+mn-ea"/>
                <a:sym typeface="+mn-lt"/>
              </a:rPr>
              <a:t>全新高階處理器提供強勁性能，提供高達 </a:t>
            </a:r>
            <a:r>
              <a:rPr lang="en-US" altLang="zh-TW" sz="1550" spc="100">
                <a:solidFill>
                  <a:srgbClr val="FE4F00"/>
                </a:solidFill>
                <a:latin typeface="微軟正黑體"/>
                <a:ea typeface="微軟正黑體"/>
                <a:cs typeface="+mn-ea"/>
                <a:sym typeface="+mn-lt"/>
              </a:rPr>
              <a:t>30MB</a:t>
            </a:r>
            <a:r>
              <a:rPr lang="zh-TW" altLang="en-US" sz="1550" spc="100">
                <a:solidFill>
                  <a:srgbClr val="FE4F00"/>
                </a:solidFill>
                <a:latin typeface="微軟正黑體"/>
                <a:ea typeface="微軟正黑體"/>
                <a:cs typeface="+mn-ea"/>
                <a:sym typeface="+mn-lt"/>
              </a:rPr>
              <a:t>快取、渦輪加速</a:t>
            </a:r>
            <a:r>
              <a:rPr lang="en-US" altLang="zh-TW" sz="1550" spc="100">
                <a:solidFill>
                  <a:srgbClr val="FE4F00"/>
                </a:solidFill>
                <a:latin typeface="微軟正黑體"/>
                <a:ea typeface="微軟正黑體"/>
                <a:cs typeface="+mn-ea"/>
                <a:sym typeface="+mn-lt"/>
              </a:rPr>
              <a:t>Max</a:t>
            </a:r>
            <a:r>
              <a:rPr lang="zh-TW" altLang="en-US" sz="1550" spc="100">
                <a:solidFill>
                  <a:srgbClr val="FE4F00"/>
                </a:solidFill>
                <a:latin typeface="微軟正黑體"/>
                <a:ea typeface="微軟正黑體"/>
                <a:cs typeface="+mn-ea"/>
                <a:sym typeface="+mn-lt"/>
              </a:rPr>
              <a:t>技術最高頻率可至 </a:t>
            </a:r>
            <a:r>
              <a:rPr lang="en-US" altLang="zh-TW" sz="1550" spc="100">
                <a:solidFill>
                  <a:srgbClr val="FE4F00"/>
                </a:solidFill>
                <a:latin typeface="微軟正黑體"/>
                <a:ea typeface="微軟正黑體"/>
                <a:cs typeface="+mn-ea"/>
                <a:sym typeface="+mn-lt"/>
              </a:rPr>
              <a:t>5.0 GHz</a:t>
            </a:r>
            <a:r>
              <a:rPr lang="zh-TW" altLang="en-US" sz="1550" spc="100">
                <a:solidFill>
                  <a:srgbClr val="FE4F00"/>
                </a:solidFill>
                <a:latin typeface="微軟正黑體"/>
                <a:ea typeface="微軟正黑體"/>
                <a:cs typeface="+mn-ea"/>
                <a:sym typeface="+mn-lt"/>
              </a:rPr>
              <a:t>、內建最新 </a:t>
            </a:r>
            <a:r>
              <a:rPr lang="en-US" altLang="zh-TW" sz="1550" spc="100">
                <a:solidFill>
                  <a:srgbClr val="FE4F00"/>
                </a:solidFill>
                <a:latin typeface="微軟正黑體"/>
                <a:ea typeface="微軟正黑體"/>
                <a:cs typeface="+mn-ea"/>
                <a:sym typeface="+mn-lt"/>
              </a:rPr>
              <a:t>Intel UHD Graphics </a:t>
            </a:r>
            <a:r>
              <a:rPr lang="zh-TW" altLang="en-US" sz="1550" spc="100">
                <a:solidFill>
                  <a:srgbClr val="FE4F00"/>
                </a:solidFill>
                <a:latin typeface="微軟正黑體"/>
                <a:ea typeface="微軟正黑體"/>
                <a:cs typeface="+mn-ea"/>
                <a:sym typeface="+mn-lt"/>
              </a:rPr>
              <a:t>可支援 </a:t>
            </a:r>
            <a:r>
              <a:rPr lang="en-US" altLang="zh-TW" sz="1550" spc="100">
                <a:solidFill>
                  <a:srgbClr val="FE4F00"/>
                </a:solidFill>
                <a:latin typeface="微軟正黑體"/>
                <a:ea typeface="微軟正黑體"/>
                <a:cs typeface="+mn-ea"/>
                <a:sym typeface="+mn-lt"/>
              </a:rPr>
              <a:t>4K </a:t>
            </a:r>
            <a:r>
              <a:rPr lang="zh-TW" altLang="en-US" sz="1550" spc="100">
                <a:solidFill>
                  <a:srgbClr val="FE4F00"/>
                </a:solidFill>
                <a:latin typeface="微軟正黑體"/>
                <a:ea typeface="微軟正黑體"/>
                <a:cs typeface="+mn-ea"/>
                <a:sym typeface="+mn-lt"/>
              </a:rPr>
              <a:t>影片轉檔及加速各種 </a:t>
            </a:r>
            <a:r>
              <a:rPr lang="en-US" altLang="zh-TW" sz="1550" spc="100">
                <a:solidFill>
                  <a:srgbClr val="FE4F00"/>
                </a:solidFill>
                <a:latin typeface="微軟正黑體"/>
                <a:ea typeface="微軟正黑體"/>
                <a:cs typeface="+mn-ea"/>
                <a:sym typeface="+mn-lt"/>
              </a:rPr>
              <a:t>AI </a:t>
            </a:r>
            <a:r>
              <a:rPr lang="zh-TW" altLang="en-US" sz="1550" spc="100">
                <a:solidFill>
                  <a:srgbClr val="FE4F00"/>
                </a:solidFill>
                <a:latin typeface="微軟正黑體"/>
                <a:ea typeface="微軟正黑體"/>
                <a:cs typeface="+mn-ea"/>
                <a:sym typeface="+mn-lt"/>
              </a:rPr>
              <a:t>應用。</a:t>
            </a: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A5A00827-7BBB-B9CB-080B-60870BD7D289}"/>
              </a:ext>
            </a:extLst>
          </p:cNvPr>
          <p:cNvSpPr/>
          <p:nvPr/>
        </p:nvSpPr>
        <p:spPr>
          <a:xfrm>
            <a:off x="789645" y="3847906"/>
            <a:ext cx="2318844" cy="123181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D3A7E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FCB83539-B0E0-0546-7E1C-4EABA85EFC6E}"/>
              </a:ext>
            </a:extLst>
          </p:cNvPr>
          <p:cNvSpPr/>
          <p:nvPr/>
        </p:nvSpPr>
        <p:spPr>
          <a:xfrm>
            <a:off x="789645" y="5248744"/>
            <a:ext cx="2318844" cy="123181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D3A7E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B7CD3BC5-27FC-6AB6-6DD4-495E1CC17BC8}"/>
              </a:ext>
            </a:extLst>
          </p:cNvPr>
          <p:cNvSpPr/>
          <p:nvPr/>
        </p:nvSpPr>
        <p:spPr>
          <a:xfrm>
            <a:off x="3311385" y="3847906"/>
            <a:ext cx="2318844" cy="123181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D3A7E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5B220E4A-F45F-D04D-6D52-1A7382C77A54}"/>
              </a:ext>
            </a:extLst>
          </p:cNvPr>
          <p:cNvSpPr/>
          <p:nvPr/>
        </p:nvSpPr>
        <p:spPr>
          <a:xfrm>
            <a:off x="3311385" y="5248744"/>
            <a:ext cx="2318844" cy="123181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D3A7E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77C1942-37C3-ACB0-3AD7-EAA49994A46B}"/>
              </a:ext>
            </a:extLst>
          </p:cNvPr>
          <p:cNvSpPr txBox="1"/>
          <p:nvPr/>
        </p:nvSpPr>
        <p:spPr>
          <a:xfrm>
            <a:off x="826748" y="3950557"/>
            <a:ext cx="105670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7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最大超頻</a:t>
            </a:r>
            <a:endParaRPr kumimoji="1" lang="en-US" altLang="zh-TW" sz="17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DC4743C-6E46-03B1-0DEE-D72C87302567}"/>
              </a:ext>
            </a:extLst>
          </p:cNvPr>
          <p:cNvSpPr txBox="1"/>
          <p:nvPr/>
        </p:nvSpPr>
        <p:spPr>
          <a:xfrm>
            <a:off x="3302093" y="3845482"/>
            <a:ext cx="2421132" cy="1055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+mn-lt"/>
              </a:rPr>
              <a:t>提升</a:t>
            </a:r>
            <a:r>
              <a:rPr kumimoji="1" lang="en-US" altLang="zh-TW" sz="5000" b="1">
                <a:solidFill>
                  <a:srgbClr val="FE4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+mn-lt"/>
              </a:rPr>
              <a:t>1.51</a:t>
            </a:r>
            <a:r>
              <a:rPr kumimoji="1"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+mn-lt"/>
              </a:rPr>
              <a:t>倍</a:t>
            </a:r>
            <a:endParaRPr kumimoji="1" lang="en-US" altLang="zh-TW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+mn-lt"/>
            </a:endParaRPr>
          </a:p>
          <a:p>
            <a:pPr algn="ctr"/>
            <a:r>
              <a:rPr kumimoji="1"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+mn-lt"/>
              </a:rPr>
              <a:t>轉檔效能與前代 </a:t>
            </a:r>
            <a:r>
              <a:rPr kumimoji="1"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+mn-lt"/>
              </a:rPr>
              <a:t>72XT</a:t>
            </a:r>
            <a:r>
              <a:rPr kumimoji="1"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+mn-lt"/>
              </a:rPr>
              <a:t> 比較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8040A016-35C7-E159-3D8F-D426AFAF2A14}"/>
              </a:ext>
            </a:extLst>
          </p:cNvPr>
          <p:cNvSpPr txBox="1"/>
          <p:nvPr/>
        </p:nvSpPr>
        <p:spPr>
          <a:xfrm>
            <a:off x="845403" y="4217036"/>
            <a:ext cx="233749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4500" b="1">
                <a:solidFill>
                  <a:srgbClr val="FE4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+mn-lt"/>
              </a:rPr>
              <a:t>5.0</a:t>
            </a:r>
            <a:r>
              <a:rPr kumimoji="1" lang="en-US" altLang="zh-TW" sz="4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+mn-lt"/>
              </a:rPr>
              <a:t> GHz</a:t>
            </a:r>
            <a:endParaRPr kumimoji="1" lang="zh-TW" altLang="en-US" sz="45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+mn-lt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7BC96727-B9AD-117C-7D76-DD9ED527A7C1}"/>
              </a:ext>
            </a:extLst>
          </p:cNvPr>
          <p:cNvSpPr txBox="1"/>
          <p:nvPr/>
        </p:nvSpPr>
        <p:spPr>
          <a:xfrm>
            <a:off x="880259" y="5360410"/>
            <a:ext cx="2129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16-</a:t>
            </a:r>
            <a:r>
              <a:rPr kumimoji="1"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核心</a:t>
            </a:r>
            <a:r>
              <a:rPr kumimoji="1"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/ 24-</a:t>
            </a:r>
            <a:r>
              <a:rPr kumimoji="1"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執行緒</a:t>
            </a:r>
            <a:endParaRPr kumimoji="1" lang="en-US" altLang="zh-TW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42871008-5855-28BE-F1A1-915D0E098E4E}"/>
              </a:ext>
            </a:extLst>
          </p:cNvPr>
          <p:cNvSpPr txBox="1"/>
          <p:nvPr/>
        </p:nvSpPr>
        <p:spPr>
          <a:xfrm>
            <a:off x="770989" y="5647880"/>
            <a:ext cx="23500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en-US" altLang="zh-TW" sz="4500" b="1" spc="-150">
                <a:solidFill>
                  <a:srgbClr val="FE4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+mn-lt"/>
              </a:rPr>
              <a:t>16-core</a:t>
            </a:r>
            <a:endParaRPr kumimoji="1" lang="zh-TW" altLang="en-US" sz="4500" b="1" spc="-150">
              <a:solidFill>
                <a:srgbClr val="FE4F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+mn-lt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652F0710-36E1-59A4-9EE2-43630AB032C3}"/>
              </a:ext>
            </a:extLst>
          </p:cNvPr>
          <p:cNvSpPr txBox="1"/>
          <p:nvPr/>
        </p:nvSpPr>
        <p:spPr>
          <a:xfrm>
            <a:off x="3298799" y="5343352"/>
            <a:ext cx="235008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提升</a:t>
            </a:r>
            <a:r>
              <a:rPr kumimoji="1" lang="en-US" altLang="zh-TW" sz="5000" b="1">
                <a:solidFill>
                  <a:srgbClr val="FE4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+mn-lt"/>
              </a:rPr>
              <a:t>3.54</a:t>
            </a:r>
            <a:r>
              <a:rPr kumimoji="1"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倍</a:t>
            </a:r>
            <a:endParaRPr kumimoji="1" lang="en-US" altLang="zh-TW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pPr algn="ctr"/>
            <a:r>
              <a:rPr kumimoji="1"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CPU mark </a:t>
            </a:r>
            <a:r>
              <a:rPr kumimoji="1"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與前代  </a:t>
            </a:r>
            <a:r>
              <a:rPr kumimoji="1"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72XT </a:t>
            </a:r>
            <a:r>
              <a:rPr kumimoji="1"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比較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728157" y="2201551"/>
            <a:ext cx="693003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Intel</a:t>
            </a:r>
            <a:r>
              <a:rPr kumimoji="1" lang="zh-TW" altLang="en-US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 </a:t>
            </a:r>
            <a:r>
              <a:rPr kumimoji="1" lang="en-US" altLang="zh-TW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Core i9 16</a:t>
            </a:r>
            <a:r>
              <a:rPr kumimoji="1" lang="zh-TW" altLang="en-US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 核心</a:t>
            </a:r>
            <a:r>
              <a:rPr kumimoji="1" lang="en-US" altLang="zh-TW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 (8P+8E) / 24</a:t>
            </a:r>
            <a:r>
              <a:rPr kumimoji="1" lang="zh-TW" altLang="en-US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 執行緒</a:t>
            </a:r>
            <a:r>
              <a:rPr kumimoji="1" lang="en-US" altLang="zh-TW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 </a:t>
            </a:r>
            <a:endParaRPr lang="en-US" altLang="zh-TW">
              <a:solidFill>
                <a:schemeClr val="bg1"/>
              </a:solidFill>
              <a:latin typeface="微軟正黑體"/>
              <a:ea typeface="微軟正黑體"/>
              <a:cs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Intel</a:t>
            </a:r>
            <a:r>
              <a:rPr kumimoji="1" lang="zh-TW" altLang="en-US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 </a:t>
            </a:r>
            <a:r>
              <a:rPr kumimoji="1" lang="en-US" altLang="zh-TW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Core i7</a:t>
            </a:r>
            <a:r>
              <a:rPr kumimoji="1" lang="zh-TW" altLang="en-US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 </a:t>
            </a:r>
            <a:r>
              <a:rPr kumimoji="1" lang="en-US" altLang="zh-TW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12</a:t>
            </a:r>
            <a:r>
              <a:rPr kumimoji="1" lang="zh-TW" altLang="en-US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 核心</a:t>
            </a:r>
            <a:r>
              <a:rPr kumimoji="1" lang="en-US" altLang="zh-TW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 (8P+4E) / 20</a:t>
            </a:r>
            <a:r>
              <a:rPr kumimoji="1" lang="zh-TW" altLang="en-US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 執行緒</a:t>
            </a:r>
            <a:endParaRPr kumimoji="1" lang="en-US" altLang="zh-TW">
              <a:solidFill>
                <a:schemeClr val="bg1"/>
              </a:solidFill>
              <a:latin typeface="微軟正黑體"/>
              <a:ea typeface="微軟正黑體"/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Intel Core i5 6</a:t>
            </a:r>
            <a:r>
              <a:rPr kumimoji="1" lang="zh-TW" altLang="en-US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 核心</a:t>
            </a:r>
            <a:r>
              <a:rPr kumimoji="1" lang="en-US" altLang="zh-TW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 12</a:t>
            </a:r>
            <a:r>
              <a:rPr kumimoji="1" lang="zh-TW" altLang="en-US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 執行緒</a:t>
            </a:r>
            <a:r>
              <a:rPr kumimoji="1" lang="en-US" altLang="zh-TW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 </a:t>
            </a:r>
            <a:endParaRPr lang="en-US" altLang="zh-TW">
              <a:solidFill>
                <a:schemeClr val="bg1"/>
              </a:solidFill>
              <a:latin typeface="微軟正黑體"/>
              <a:ea typeface="微軟正黑體"/>
              <a:cs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326274" y="5838073"/>
            <a:ext cx="6096000" cy="461665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r>
              <a:rPr kumimoji="1" lang="zh-TW" altLang="en-US" sz="1200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備註 : 本頁規格以 </a:t>
            </a:r>
            <a:r>
              <a:rPr kumimoji="1" lang="en-US" altLang="zh-TW" sz="1200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i9-12900E </a:t>
            </a:r>
            <a:r>
              <a:rPr kumimoji="1" lang="zh-TW" altLang="en-US" sz="1200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為例，詳細規格依照各 </a:t>
            </a:r>
            <a:r>
              <a:rPr kumimoji="1" lang="en-US" altLang="zh-TW" sz="1200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SKU </a:t>
            </a:r>
            <a:r>
              <a:rPr kumimoji="1" lang="zh-TW" altLang="en-US" sz="1200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選用 </a:t>
            </a:r>
            <a:r>
              <a:rPr kumimoji="1" lang="en-US" altLang="zh-TW" sz="1200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CPU </a:t>
            </a:r>
            <a:r>
              <a:rPr kumimoji="1" lang="zh-TW" altLang="en-US" sz="1200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有所不同</a:t>
            </a:r>
          </a:p>
          <a:p>
            <a:r>
              <a:rPr lang="zh-TW" sz="1200">
                <a:solidFill>
                  <a:schemeClr val="bg1"/>
                </a:solidFill>
                <a:ea typeface="+mn-lt"/>
                <a:cs typeface="+mn-lt"/>
              </a:rPr>
              <a:t>https://www.cpubenchmark.net/compare/5053vs3260/Intel-i9-12900E-vs-Intel-i5-8400T</a:t>
            </a:r>
            <a:endParaRPr lang="zh-TW">
              <a:solidFill>
                <a:schemeClr val="bg1"/>
              </a:solidFill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CFAED535-6C44-E3FD-D098-561C56C750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841" y="4369005"/>
            <a:ext cx="1212550" cy="1212550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4000"/>
              </a:srgbClr>
            </a:outerShdw>
          </a:effectLst>
        </p:spPr>
      </p:pic>
      <p:pic>
        <p:nvPicPr>
          <p:cNvPr id="8" name="圖片 7" descr="一張含有 文字, 螢幕擷取畫面, 字型, 標誌 的圖片&#10;&#10;自動產生的描述">
            <a:extLst>
              <a:ext uri="{FF2B5EF4-FFF2-40B4-BE49-F238E27FC236}">
                <a16:creationId xmlns:a16="http://schemas.microsoft.com/office/drawing/2014/main" id="{F2D1D8D2-380E-F882-D4BD-832BE8E99E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896" y="4357994"/>
            <a:ext cx="1212550" cy="1214339"/>
          </a:xfrm>
          <a:prstGeom prst="rect">
            <a:avLst/>
          </a:prstGeom>
        </p:spPr>
      </p:pic>
      <p:pic>
        <p:nvPicPr>
          <p:cNvPr id="10" name="圖片 9" descr="一張含有 文字, 螢幕擷取畫面, 字型, 標誌 的圖片&#10;&#10;自動產生的描述">
            <a:extLst>
              <a:ext uri="{FF2B5EF4-FFF2-40B4-BE49-F238E27FC236}">
                <a16:creationId xmlns:a16="http://schemas.microsoft.com/office/drawing/2014/main" id="{39D8A907-F551-A286-4A4E-4B9C8B9EC6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421" y="4357994"/>
            <a:ext cx="1214339" cy="121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5858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 hidden="1">
            <a:extLst>
              <a:ext uri="{FF2B5EF4-FFF2-40B4-BE49-F238E27FC236}">
                <a16:creationId xmlns:a16="http://schemas.microsoft.com/office/drawing/2014/main" id="{B2BFE370-BCE7-41B9-94D6-309E68C3D3EC}"/>
              </a:ext>
            </a:extLst>
          </p:cNvPr>
          <p:cNvGrpSpPr/>
          <p:nvPr/>
        </p:nvGrpSpPr>
        <p:grpSpPr>
          <a:xfrm>
            <a:off x="4343942" y="3159588"/>
            <a:ext cx="5002125" cy="3479025"/>
            <a:chOff x="4237194" y="2392630"/>
            <a:chExt cx="5002125" cy="3479025"/>
          </a:xfrm>
        </p:grpSpPr>
        <p:sp>
          <p:nvSpPr>
            <p:cNvPr id="5" name="矩形: 圓角 4" hidden="1">
              <a:extLst>
                <a:ext uri="{FF2B5EF4-FFF2-40B4-BE49-F238E27FC236}">
                  <a16:creationId xmlns:a16="http://schemas.microsoft.com/office/drawing/2014/main" id="{41ED0A65-B065-4791-81B9-F067FEB6C5CC}"/>
                </a:ext>
              </a:extLst>
            </p:cNvPr>
            <p:cNvSpPr/>
            <p:nvPr/>
          </p:nvSpPr>
          <p:spPr>
            <a:xfrm>
              <a:off x="4237194" y="2392630"/>
              <a:ext cx="5002125" cy="3479025"/>
            </a:xfrm>
            <a:prstGeom prst="roundRect">
              <a:avLst>
                <a:gd name="adj" fmla="val 6093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90500" dist="3048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pic>
          <p:nvPicPr>
            <p:cNvPr id="2" name="圖形 1" hidden="1">
              <a:extLst>
                <a:ext uri="{FF2B5EF4-FFF2-40B4-BE49-F238E27FC236}">
                  <a16:creationId xmlns:a16="http://schemas.microsoft.com/office/drawing/2014/main" id="{8145C467-74F1-4EDA-93D1-5B1C9B58A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0652" t="20418" r="27611" b="16096"/>
            <a:stretch/>
          </p:blipFill>
          <p:spPr>
            <a:xfrm>
              <a:off x="4237194" y="2392630"/>
              <a:ext cx="4952263" cy="3479025"/>
            </a:xfrm>
            <a:prstGeom prst="rect">
              <a:avLst/>
            </a:prstGeom>
            <a:effectLst/>
          </p:spPr>
        </p:pic>
      </p:grpSp>
      <p:sp>
        <p:nvSpPr>
          <p:cNvPr id="10" name="TextBox 6">
            <a:extLst>
              <a:ext uri="{FF2B5EF4-FFF2-40B4-BE49-F238E27FC236}">
                <a16:creationId xmlns:a16="http://schemas.microsoft.com/office/drawing/2014/main" id="{5D825B4E-46AB-5343-B647-D08DCB4FE3EA}"/>
              </a:ext>
            </a:extLst>
          </p:cNvPr>
          <p:cNvSpPr txBox="1"/>
          <p:nvPr/>
        </p:nvSpPr>
        <p:spPr>
          <a:xfrm>
            <a:off x="432753" y="4591691"/>
            <a:ext cx="4861905" cy="176836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marL="236855" indent="-236855" defTabSz="1219170">
              <a:lnSpc>
                <a:spcPct val="130000"/>
              </a:lnSpc>
              <a:spcBef>
                <a:spcPts val="800"/>
              </a:spcBef>
              <a:buClr>
                <a:srgbClr val="FE4F00"/>
              </a:buClr>
              <a:buFont typeface="Arial" panose="020B0604020202020204" pitchFamily="34" charset="0"/>
              <a:buChar char="•"/>
              <a:defRPr/>
            </a:pPr>
            <a:r>
              <a:rPr lang="en-US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2 x DDR4 SO-DIMM </a:t>
            </a: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插槽，總和 </a:t>
            </a:r>
            <a:r>
              <a:rPr lang="en-US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64 GB (2 x 32 GB)</a:t>
            </a: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，雙通道記憶體</a:t>
            </a:r>
          </a:p>
          <a:p>
            <a:pPr marL="236855" indent="-236855" defTabSz="1219170">
              <a:lnSpc>
                <a:spcPct val="130000"/>
              </a:lnSpc>
              <a:spcBef>
                <a:spcPts val="800"/>
              </a:spcBef>
              <a:buClr>
                <a:srgbClr val="FE4F00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sz="1600" kern="0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用戶可再訂購 </a:t>
            </a:r>
            <a:r>
              <a:rPr lang="en-US" altLang="zh-TW" sz="1600" kern="0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QNAP 16/32 GB </a:t>
            </a:r>
            <a:r>
              <a:rPr lang="zh-TW" altLang="en-US" sz="1600" kern="0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記憶體模組，輕鬆自行升級至最高 </a:t>
            </a:r>
            <a:r>
              <a:rPr lang="en-US" altLang="zh-TW" sz="1600" kern="0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64 GB</a:t>
            </a:r>
            <a:r>
              <a:rPr lang="zh-TW" altLang="en-US" sz="1600" kern="0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，保障多人連線傳輸的穩定性與效能．</a:t>
            </a:r>
            <a:endParaRPr lang="zh-TW" altLang="en-US" sz="1600" kern="0">
              <a:solidFill>
                <a:schemeClr val="bg1"/>
              </a:solidFill>
              <a:latin typeface="微軟正黑體"/>
              <a:ea typeface="微軟正黑體"/>
              <a:cs typeface="+mn-ea"/>
            </a:endParaRPr>
          </a:p>
        </p:txBody>
      </p:sp>
      <p:sp>
        <p:nvSpPr>
          <p:cNvPr id="12" name="矩形 11" hidden="1">
            <a:extLst>
              <a:ext uri="{FF2B5EF4-FFF2-40B4-BE49-F238E27FC236}">
                <a16:creationId xmlns:a16="http://schemas.microsoft.com/office/drawing/2014/main" id="{300DC76A-60FF-4254-9F11-4F4494DD9D97}"/>
              </a:ext>
            </a:extLst>
          </p:cNvPr>
          <p:cNvSpPr/>
          <p:nvPr/>
        </p:nvSpPr>
        <p:spPr>
          <a:xfrm rot="1655208">
            <a:off x="1178982" y="2673049"/>
            <a:ext cx="1246415" cy="207435"/>
          </a:xfrm>
          <a:prstGeom prst="rect">
            <a:avLst/>
          </a:prstGeom>
          <a:solidFill>
            <a:srgbClr val="071B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400" kern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3" name="圖片 12" hidden="1">
            <a:extLst>
              <a:ext uri="{FF2B5EF4-FFF2-40B4-BE49-F238E27FC236}">
                <a16:creationId xmlns:a16="http://schemas.microsoft.com/office/drawing/2014/main" id="{AEB9B9E8-AB5F-467F-B64B-B28B0D769E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128" t="-34953" r="-25180" b="-43366"/>
          <a:stretch/>
        </p:blipFill>
        <p:spPr>
          <a:xfrm>
            <a:off x="1019177" y="1949451"/>
            <a:ext cx="1910948" cy="1358900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3222" y="708811"/>
            <a:ext cx="11376025" cy="1379537"/>
          </a:xfrm>
        </p:spPr>
        <p:txBody>
          <a:bodyPr>
            <a:noAutofit/>
          </a:bodyPr>
          <a:lstStyle/>
          <a:p>
            <a:pPr>
              <a:lnSpc>
                <a:spcPts val="4400"/>
              </a:lnSpc>
            </a:pP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標配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32/64 GB DDR4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記憶體，可升級至最大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64 GB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記憶體，讓多工應用與多台設備同時連接更為順暢</a:t>
            </a:r>
            <a:endParaRPr lang="zh-CN" altLang="zh-TW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graphicFrame>
        <p:nvGraphicFramePr>
          <p:cNvPr id="26" name="表格 8">
            <a:extLst>
              <a:ext uri="{FF2B5EF4-FFF2-40B4-BE49-F238E27FC236}">
                <a16:creationId xmlns:a16="http://schemas.microsoft.com/office/drawing/2014/main" id="{AF270E35-AE89-CF05-B925-1D0E057103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959726"/>
              </p:ext>
            </p:extLst>
          </p:nvPr>
        </p:nvGraphicFramePr>
        <p:xfrm>
          <a:off x="455161" y="3136381"/>
          <a:ext cx="4697682" cy="1219200"/>
        </p:xfrm>
        <a:graphic>
          <a:graphicData uri="http://schemas.openxmlformats.org/drawingml/2006/table">
            <a:tbl>
              <a:tblPr firstRow="1" bandRow="1">
                <a:effectLst>
                  <a:outerShdw blurRad="431800" dist="88900" dir="4140000" algn="ctr" rotWithShape="0">
                    <a:srgbClr val="000000">
                      <a:alpha val="25000"/>
                    </a:srgbClr>
                  </a:outerShdw>
                </a:effectLst>
                <a:tableStyleId>{5C22544A-7EE6-4342-B048-85BDC9FD1C3A}</a:tableStyleId>
              </a:tblPr>
              <a:tblGrid>
                <a:gridCol w="2007382">
                  <a:extLst>
                    <a:ext uri="{9D8B030D-6E8A-4147-A177-3AD203B41FA5}">
                      <a16:colId xmlns:a16="http://schemas.microsoft.com/office/drawing/2014/main" val="1585372445"/>
                    </a:ext>
                  </a:extLst>
                </a:gridCol>
                <a:gridCol w="2690300">
                  <a:extLst>
                    <a:ext uri="{9D8B030D-6E8A-4147-A177-3AD203B41FA5}">
                      <a16:colId xmlns:a16="http://schemas.microsoft.com/office/drawing/2014/main" val="664955583"/>
                    </a:ext>
                  </a:extLst>
                </a:gridCol>
              </a:tblGrid>
              <a:tr h="266273"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Ordering P/N</a:t>
                      </a:r>
                      <a:endParaRPr lang="zh-TW" altLang="en-US" sz="14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ea"/>
                        <a:sym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Memory</a:t>
                      </a:r>
                      <a:endParaRPr lang="zh-TW" altLang="en-US" sz="14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ea"/>
                        <a:sym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10483923"/>
                  </a:ext>
                </a:extLst>
              </a:tr>
              <a:tr h="266273">
                <a:tc>
                  <a:txBody>
                    <a:bodyPr/>
                    <a:lstStyle/>
                    <a:p>
                      <a:r>
                        <a:rPr lang="en-US" altLang="zh-TW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TVS-h674T-i5-32G</a:t>
                      </a:r>
                      <a:endParaRPr lang="zh-TW" altLang="en-US" sz="14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ea"/>
                        <a:sym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32 GB (2 x 16GB SODIMM)</a:t>
                      </a:r>
                      <a:endParaRPr lang="zh-TW" altLang="en-US" sz="14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ea"/>
                        <a:sym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920046"/>
                  </a:ext>
                </a:extLst>
              </a:tr>
              <a:tr h="266273">
                <a:tc>
                  <a:txBody>
                    <a:bodyPr/>
                    <a:lstStyle/>
                    <a:p>
                      <a:r>
                        <a:rPr lang="en-US" altLang="zh-TW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TVS-h874T-i7-32G</a:t>
                      </a:r>
                      <a:endParaRPr lang="zh-TW" altLang="en-US" sz="14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ea"/>
                        <a:sym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32 GB (2 x 16GB SODIMM)</a:t>
                      </a:r>
                      <a:endParaRPr lang="zh-TW" altLang="en-US" sz="14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ea"/>
                        <a:sym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71126044"/>
                  </a:ext>
                </a:extLst>
              </a:tr>
              <a:tr h="266273">
                <a:tc>
                  <a:txBody>
                    <a:bodyPr/>
                    <a:lstStyle/>
                    <a:p>
                      <a:r>
                        <a:rPr lang="en-US" altLang="zh-TW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TVS-h874T-i9-64G</a:t>
                      </a:r>
                      <a:endParaRPr lang="zh-TW" altLang="en-US" sz="14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ea"/>
                        <a:sym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64 GB (2 x 32GB SODIMM)</a:t>
                      </a:r>
                      <a:endParaRPr lang="zh-TW" altLang="en-US" sz="14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ea"/>
                        <a:sym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04299976"/>
                  </a:ext>
                </a:extLst>
              </a:tr>
            </a:tbl>
          </a:graphicData>
        </a:graphic>
      </p:graphicFrame>
      <p:sp>
        <p:nvSpPr>
          <p:cNvPr id="47" name="矩形: 剪去對角角落 46">
            <a:extLst>
              <a:ext uri="{FF2B5EF4-FFF2-40B4-BE49-F238E27FC236}">
                <a16:creationId xmlns:a16="http://schemas.microsoft.com/office/drawing/2014/main" id="{6A57C5BB-062D-D015-F139-8884F6001FB0}"/>
              </a:ext>
            </a:extLst>
          </p:cNvPr>
          <p:cNvSpPr/>
          <p:nvPr/>
        </p:nvSpPr>
        <p:spPr>
          <a:xfrm flipH="1">
            <a:off x="432753" y="2438287"/>
            <a:ext cx="2745876" cy="420332"/>
          </a:xfrm>
          <a:prstGeom prst="snip2DiagRect">
            <a:avLst>
              <a:gd name="adj1" fmla="val 0"/>
              <a:gd name="adj2" fmla="val 18523"/>
            </a:avLst>
          </a:prstGeom>
          <a:gradFill>
            <a:gsLst>
              <a:gs pos="8000">
                <a:srgbClr val="29797F"/>
              </a:gs>
              <a:gs pos="100000">
                <a:srgbClr val="118FC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zh-TW" sz="2100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NAS </a:t>
            </a:r>
            <a:r>
              <a:rPr lang="zh-TW" altLang="en-US" sz="2100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訂購型號</a:t>
            </a:r>
          </a:p>
        </p:txBody>
      </p:sp>
      <p:pic>
        <p:nvPicPr>
          <p:cNvPr id="49" name="图片 57">
            <a:extLst>
              <a:ext uri="{FF2B5EF4-FFF2-40B4-BE49-F238E27FC236}">
                <a16:creationId xmlns:a16="http://schemas.microsoft.com/office/drawing/2014/main" id="{5EC7BC54-3E74-823D-1F10-CA164698C3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1815852" y="3401232"/>
            <a:ext cx="956052" cy="343047"/>
          </a:xfrm>
          <a:prstGeom prst="rect">
            <a:avLst/>
          </a:prstGeom>
        </p:spPr>
      </p:pic>
      <p:grpSp>
        <p:nvGrpSpPr>
          <p:cNvPr id="30" name="Google Shape;1112;gc428d55399_0_337">
            <a:extLst>
              <a:ext uri="{FF2B5EF4-FFF2-40B4-BE49-F238E27FC236}">
                <a16:creationId xmlns:a16="http://schemas.microsoft.com/office/drawing/2014/main" id="{F62543B3-522D-9D29-419D-EFBE232DE2DA}"/>
              </a:ext>
            </a:extLst>
          </p:cNvPr>
          <p:cNvGrpSpPr/>
          <p:nvPr/>
        </p:nvGrpSpPr>
        <p:grpSpPr>
          <a:xfrm>
            <a:off x="5687773" y="1960485"/>
            <a:ext cx="3176629" cy="2251324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32" name="Google Shape;1114;gc428d55399_0_337">
              <a:extLst>
                <a:ext uri="{FF2B5EF4-FFF2-40B4-BE49-F238E27FC236}">
                  <a16:creationId xmlns:a16="http://schemas.microsoft.com/office/drawing/2014/main" id="{6F7BBD3A-440A-3ABB-7B3C-209AA7EE28D0}"/>
                </a:ext>
              </a:extLst>
            </p:cNvPr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Google Shape;1113;gc428d55399_0_337">
              <a:extLst>
                <a:ext uri="{FF2B5EF4-FFF2-40B4-BE49-F238E27FC236}">
                  <a16:creationId xmlns:a16="http://schemas.microsoft.com/office/drawing/2014/main" id="{BE829662-310B-7354-5D0F-1E330869499C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0" name="矩形: 圓角 33">
            <a:extLst>
              <a:ext uri="{FF2B5EF4-FFF2-40B4-BE49-F238E27FC236}">
                <a16:creationId xmlns:a16="http://schemas.microsoft.com/office/drawing/2014/main" id="{3CC6B223-0A13-5E13-5007-4DE366E31CAB}"/>
              </a:ext>
            </a:extLst>
          </p:cNvPr>
          <p:cNvSpPr/>
          <p:nvPr/>
        </p:nvSpPr>
        <p:spPr>
          <a:xfrm>
            <a:off x="5679613" y="1755796"/>
            <a:ext cx="2847204" cy="461657"/>
          </a:xfrm>
          <a:prstGeom prst="roundRect">
            <a:avLst>
              <a:gd name="adj" fmla="val 9876"/>
            </a:avLst>
          </a:prstGeom>
          <a:gradFill>
            <a:gsLst>
              <a:gs pos="8000">
                <a:srgbClr val="404868"/>
              </a:gs>
              <a:gs pos="100000">
                <a:srgbClr val="4F5981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E5932F7E-0CED-F570-19F8-75DF01C59865}"/>
              </a:ext>
            </a:extLst>
          </p:cNvPr>
          <p:cNvSpPr txBox="1"/>
          <p:nvPr/>
        </p:nvSpPr>
        <p:spPr>
          <a:xfrm>
            <a:off x="5526462" y="1816713"/>
            <a:ext cx="3020624" cy="318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TW" sz="1470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1. </a:t>
            </a:r>
            <a:r>
              <a:rPr lang="zh-TW" altLang="en-US" sz="1470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開上蓋，扳開兩側固定夾</a:t>
            </a:r>
            <a:endParaRPr lang="en-US" altLang="zh-TW" sz="1470" b="1" ker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grpSp>
        <p:nvGrpSpPr>
          <p:cNvPr id="50" name="Google Shape;1112;gc428d55399_0_337">
            <a:extLst>
              <a:ext uri="{FF2B5EF4-FFF2-40B4-BE49-F238E27FC236}">
                <a16:creationId xmlns:a16="http://schemas.microsoft.com/office/drawing/2014/main" id="{3B1F4CD5-FA04-EB36-677B-FBD35BE8F751}"/>
              </a:ext>
            </a:extLst>
          </p:cNvPr>
          <p:cNvGrpSpPr/>
          <p:nvPr/>
        </p:nvGrpSpPr>
        <p:grpSpPr>
          <a:xfrm>
            <a:off x="8700647" y="1960485"/>
            <a:ext cx="3176629" cy="2251324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51" name="Google Shape;1114;gc428d55399_0_337">
              <a:extLst>
                <a:ext uri="{FF2B5EF4-FFF2-40B4-BE49-F238E27FC236}">
                  <a16:creationId xmlns:a16="http://schemas.microsoft.com/office/drawing/2014/main" id="{20611C88-B778-DCE0-F34C-70A19414F5AC}"/>
                </a:ext>
              </a:extLst>
            </p:cNvPr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Google Shape;1113;gc428d55399_0_337">
              <a:extLst>
                <a:ext uri="{FF2B5EF4-FFF2-40B4-BE49-F238E27FC236}">
                  <a16:creationId xmlns:a16="http://schemas.microsoft.com/office/drawing/2014/main" id="{2C605610-FAA1-BF96-5B04-0BF85E13AE93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3" name="矩形: 圓角 38">
            <a:extLst>
              <a:ext uri="{FF2B5EF4-FFF2-40B4-BE49-F238E27FC236}">
                <a16:creationId xmlns:a16="http://schemas.microsoft.com/office/drawing/2014/main" id="{81ABCEFC-BDFB-F4CB-86AD-F79DE71B0DF1}"/>
              </a:ext>
            </a:extLst>
          </p:cNvPr>
          <p:cNvSpPr/>
          <p:nvPr/>
        </p:nvSpPr>
        <p:spPr>
          <a:xfrm>
            <a:off x="8692487" y="1755796"/>
            <a:ext cx="2847204" cy="461657"/>
          </a:xfrm>
          <a:prstGeom prst="roundRect">
            <a:avLst>
              <a:gd name="adj" fmla="val 9876"/>
            </a:avLst>
          </a:prstGeom>
          <a:gradFill>
            <a:gsLst>
              <a:gs pos="8000">
                <a:srgbClr val="404868"/>
              </a:gs>
              <a:gs pos="100000">
                <a:srgbClr val="4F5981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986F73E6-509C-2D6E-FFA5-1F021A07D180}"/>
              </a:ext>
            </a:extLst>
          </p:cNvPr>
          <p:cNvSpPr txBox="1"/>
          <p:nvPr/>
        </p:nvSpPr>
        <p:spPr>
          <a:xfrm>
            <a:off x="8522034" y="1795008"/>
            <a:ext cx="3188110" cy="318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TW" sz="1470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2. </a:t>
            </a:r>
            <a:r>
              <a:rPr lang="zh-TW" altLang="en-US" sz="1470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拔除既有記憶體模組</a:t>
            </a:r>
            <a:r>
              <a:rPr lang="en-US" altLang="zh-TW" sz="1470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(</a:t>
            </a:r>
            <a:r>
              <a:rPr lang="zh-TW" altLang="en-US" sz="1470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非必要</a:t>
            </a:r>
            <a:r>
              <a:rPr lang="en-US" altLang="zh-TW" sz="1470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)</a:t>
            </a:r>
          </a:p>
        </p:txBody>
      </p:sp>
      <p:grpSp>
        <p:nvGrpSpPr>
          <p:cNvPr id="55" name="Google Shape;1112;gc428d55399_0_337">
            <a:extLst>
              <a:ext uri="{FF2B5EF4-FFF2-40B4-BE49-F238E27FC236}">
                <a16:creationId xmlns:a16="http://schemas.microsoft.com/office/drawing/2014/main" id="{DF28D78C-1602-C4D8-AE0D-DCBFCA92DDD1}"/>
              </a:ext>
            </a:extLst>
          </p:cNvPr>
          <p:cNvGrpSpPr/>
          <p:nvPr/>
        </p:nvGrpSpPr>
        <p:grpSpPr>
          <a:xfrm>
            <a:off x="5695933" y="4373501"/>
            <a:ext cx="6479320" cy="2357700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56" name="Google Shape;1114;gc428d55399_0_337">
              <a:extLst>
                <a:ext uri="{FF2B5EF4-FFF2-40B4-BE49-F238E27FC236}">
                  <a16:creationId xmlns:a16="http://schemas.microsoft.com/office/drawing/2014/main" id="{1933AD01-0919-705D-5BEA-2F697D8FAA4D}"/>
                </a:ext>
              </a:extLst>
            </p:cNvPr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" name="Google Shape;1113;gc428d55399_0_337">
              <a:extLst>
                <a:ext uri="{FF2B5EF4-FFF2-40B4-BE49-F238E27FC236}">
                  <a16:creationId xmlns:a16="http://schemas.microsoft.com/office/drawing/2014/main" id="{D4B53BBD-771A-C346-C319-9A42C7C8ACDA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58" name="圖片 57">
            <a:extLst>
              <a:ext uri="{FF2B5EF4-FFF2-40B4-BE49-F238E27FC236}">
                <a16:creationId xmlns:a16="http://schemas.microsoft.com/office/drawing/2014/main" id="{FC573AE3-46DB-9FDE-D23E-40056845D4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" t="1702" r="4470" b="5940"/>
          <a:stretch/>
        </p:blipFill>
        <p:spPr>
          <a:xfrm>
            <a:off x="5751587" y="2301403"/>
            <a:ext cx="2700657" cy="1822445"/>
          </a:xfrm>
          <a:prstGeom prst="rect">
            <a:avLst/>
          </a:prstGeom>
        </p:spPr>
      </p:pic>
      <p:pic>
        <p:nvPicPr>
          <p:cNvPr id="59" name="圖片 58">
            <a:extLst>
              <a:ext uri="{FF2B5EF4-FFF2-40B4-BE49-F238E27FC236}">
                <a16:creationId xmlns:a16="http://schemas.microsoft.com/office/drawing/2014/main" id="{BBE3883C-933B-D3DC-2989-49F0ED21905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" t="2072" r="2477" b="1830"/>
          <a:stretch/>
        </p:blipFill>
        <p:spPr>
          <a:xfrm>
            <a:off x="8794806" y="2299825"/>
            <a:ext cx="2669933" cy="1824023"/>
          </a:xfrm>
          <a:prstGeom prst="rect">
            <a:avLst/>
          </a:prstGeom>
        </p:spPr>
      </p:pic>
      <p:pic>
        <p:nvPicPr>
          <p:cNvPr id="60" name="圖片 59">
            <a:extLst>
              <a:ext uri="{FF2B5EF4-FFF2-40B4-BE49-F238E27FC236}">
                <a16:creationId xmlns:a16="http://schemas.microsoft.com/office/drawing/2014/main" id="{2EDC8893-4EB9-9EFB-4672-20A4C22CF92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" t="2411" r="3808" b="12598"/>
          <a:stretch/>
        </p:blipFill>
        <p:spPr>
          <a:xfrm>
            <a:off x="7186097" y="4576228"/>
            <a:ext cx="3310362" cy="2013457"/>
          </a:xfrm>
          <a:prstGeom prst="rect">
            <a:avLst/>
          </a:prstGeom>
        </p:spPr>
      </p:pic>
      <p:sp>
        <p:nvSpPr>
          <p:cNvPr id="61" name="矩形: 圓角 44">
            <a:extLst>
              <a:ext uri="{FF2B5EF4-FFF2-40B4-BE49-F238E27FC236}">
                <a16:creationId xmlns:a16="http://schemas.microsoft.com/office/drawing/2014/main" id="{DD9C21CB-EFB3-F8B4-0117-FD99982E102D}"/>
              </a:ext>
            </a:extLst>
          </p:cNvPr>
          <p:cNvSpPr/>
          <p:nvPr/>
        </p:nvSpPr>
        <p:spPr>
          <a:xfrm>
            <a:off x="5687773" y="4355581"/>
            <a:ext cx="2847204" cy="461657"/>
          </a:xfrm>
          <a:prstGeom prst="roundRect">
            <a:avLst>
              <a:gd name="adj" fmla="val 9876"/>
            </a:avLst>
          </a:prstGeom>
          <a:gradFill>
            <a:gsLst>
              <a:gs pos="8000">
                <a:srgbClr val="404868"/>
              </a:gs>
              <a:gs pos="100000">
                <a:srgbClr val="4F5981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5561B778-AFCF-2C57-BBD1-A16A34C4DEF5}"/>
              </a:ext>
            </a:extLst>
          </p:cNvPr>
          <p:cNvSpPr txBox="1"/>
          <p:nvPr/>
        </p:nvSpPr>
        <p:spPr>
          <a:xfrm>
            <a:off x="5829589" y="4416954"/>
            <a:ext cx="2622656" cy="318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TW" sz="1470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3. </a:t>
            </a:r>
            <a:r>
              <a:rPr lang="zh-TW" altLang="en-US" sz="1470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安裝新記憶模組</a:t>
            </a:r>
            <a:endParaRPr lang="en-US" altLang="zh-TW" sz="1470" b="1" ker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5584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1112;gc428d55399_0_337">
            <a:extLst>
              <a:ext uri="{FF2B5EF4-FFF2-40B4-BE49-F238E27FC236}">
                <a16:creationId xmlns:a16="http://schemas.microsoft.com/office/drawing/2014/main" id="{0FC2F9DA-23FC-5297-36E3-F977C228750D}"/>
              </a:ext>
            </a:extLst>
          </p:cNvPr>
          <p:cNvGrpSpPr/>
          <p:nvPr/>
        </p:nvGrpSpPr>
        <p:grpSpPr>
          <a:xfrm>
            <a:off x="5839244" y="4503032"/>
            <a:ext cx="6470565" cy="2295479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42" name="Google Shape;1114;gc428d55399_0_337">
              <a:extLst>
                <a:ext uri="{FF2B5EF4-FFF2-40B4-BE49-F238E27FC236}">
                  <a16:creationId xmlns:a16="http://schemas.microsoft.com/office/drawing/2014/main" id="{DE0339CD-CABF-8958-ABDE-AA83BE1FA3AB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" name="Google Shape;1113;gc428d55399_0_337">
              <a:extLst>
                <a:ext uri="{FF2B5EF4-FFF2-40B4-BE49-F238E27FC236}">
                  <a16:creationId xmlns:a16="http://schemas.microsoft.com/office/drawing/2014/main" id="{08A87381-9EEA-9C58-5C24-1F00BE793C0A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8" name="Google Shape;1112;gc428d55399_0_337">
            <a:extLst>
              <a:ext uri="{FF2B5EF4-FFF2-40B4-BE49-F238E27FC236}">
                <a16:creationId xmlns:a16="http://schemas.microsoft.com/office/drawing/2014/main" id="{4C1153D6-DF48-F038-B269-07CF40A8A28B}"/>
              </a:ext>
            </a:extLst>
          </p:cNvPr>
          <p:cNvGrpSpPr/>
          <p:nvPr/>
        </p:nvGrpSpPr>
        <p:grpSpPr>
          <a:xfrm>
            <a:off x="9009148" y="1993936"/>
            <a:ext cx="2922833" cy="2287104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39" name="Google Shape;1114;gc428d55399_0_337">
              <a:extLst>
                <a:ext uri="{FF2B5EF4-FFF2-40B4-BE49-F238E27FC236}">
                  <a16:creationId xmlns:a16="http://schemas.microsoft.com/office/drawing/2014/main" id="{586E253B-3530-8A24-F6BD-F7024F3033D0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Google Shape;1113;gc428d55399_0_337">
              <a:extLst>
                <a:ext uri="{FF2B5EF4-FFF2-40B4-BE49-F238E27FC236}">
                  <a16:creationId xmlns:a16="http://schemas.microsoft.com/office/drawing/2014/main" id="{ABF03A83-9DE7-1AA9-A6C1-0967B0CAFEBB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5" name="Google Shape;1112;gc428d55399_0_337">
            <a:extLst>
              <a:ext uri="{FF2B5EF4-FFF2-40B4-BE49-F238E27FC236}">
                <a16:creationId xmlns:a16="http://schemas.microsoft.com/office/drawing/2014/main" id="{7F376131-F1F0-993C-7700-0EBDD5414FD8}"/>
              </a:ext>
            </a:extLst>
          </p:cNvPr>
          <p:cNvGrpSpPr/>
          <p:nvPr/>
        </p:nvGrpSpPr>
        <p:grpSpPr>
          <a:xfrm>
            <a:off x="5832519" y="1989724"/>
            <a:ext cx="3176629" cy="2295479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36" name="Google Shape;1114;gc428d55399_0_337">
              <a:extLst>
                <a:ext uri="{FF2B5EF4-FFF2-40B4-BE49-F238E27FC236}">
                  <a16:creationId xmlns:a16="http://schemas.microsoft.com/office/drawing/2014/main" id="{F40413E0-2A50-0D7D-584C-2294C4344857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Google Shape;1113;gc428d55399_0_337">
              <a:extLst>
                <a:ext uri="{FF2B5EF4-FFF2-40B4-BE49-F238E27FC236}">
                  <a16:creationId xmlns:a16="http://schemas.microsoft.com/office/drawing/2014/main" id="{2D4240CB-CDDF-7193-3924-B5B928FDA49B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" name="標題 2">
            <a:extLst>
              <a:ext uri="{FF2B5EF4-FFF2-40B4-BE49-F238E27FC236}">
                <a16:creationId xmlns:a16="http://schemas.microsoft.com/office/drawing/2014/main" id="{429E885A-37B2-4406-A3A4-E45DCE9D934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2138" y="350170"/>
            <a:ext cx="11739327" cy="1377950"/>
          </a:xfrm>
        </p:spPr>
        <p:txBody>
          <a:bodyPr>
            <a:noAutofit/>
          </a:bodyPr>
          <a:lstStyle/>
          <a:p>
            <a:pPr fontAlgn="base"/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雙 </a:t>
            </a:r>
            <a:r>
              <a:rPr lang="en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M.2 2280 NVMe PCIe G</a:t>
            </a:r>
            <a:r>
              <a:rPr lang="en-US" altLang="zh-TW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en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4 </a:t>
            </a:r>
            <a:r>
              <a:rPr lang="en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SSD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埠，</a:t>
            </a:r>
            <a:b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</a:b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支援 </a:t>
            </a:r>
            <a:r>
              <a:rPr lang="en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SSD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快取或 </a:t>
            </a:r>
            <a:r>
              <a:rPr lang="en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Qtier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自動分層儲存</a:t>
            </a: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DB93F62C-4D4D-A2E6-4DEE-5B9B650A3280}"/>
              </a:ext>
            </a:extLst>
          </p:cNvPr>
          <p:cNvSpPr/>
          <p:nvPr/>
        </p:nvSpPr>
        <p:spPr>
          <a:xfrm>
            <a:off x="5832519" y="1690272"/>
            <a:ext cx="2889426" cy="450093"/>
          </a:xfrm>
          <a:prstGeom prst="roundRect">
            <a:avLst>
              <a:gd name="adj" fmla="val 9876"/>
            </a:avLst>
          </a:prstGeom>
          <a:gradFill>
            <a:gsLst>
              <a:gs pos="8000">
                <a:srgbClr val="404868"/>
              </a:gs>
              <a:gs pos="100000">
                <a:srgbClr val="4F5981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111921BF-F061-5630-3A03-8EA39BB1D2DE}"/>
              </a:ext>
            </a:extLst>
          </p:cNvPr>
          <p:cNvSpPr txBox="1"/>
          <p:nvPr/>
        </p:nvSpPr>
        <p:spPr>
          <a:xfrm>
            <a:off x="5849332" y="1761002"/>
            <a:ext cx="3020624" cy="318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TW" sz="1470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1. </a:t>
            </a:r>
            <a:r>
              <a:rPr lang="zh-TW" altLang="en-US" sz="1470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拆背後螺絲後，開上蓋</a:t>
            </a:r>
            <a:endParaRPr lang="en-US" altLang="zh-TW" sz="1470" b="1" ker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9D3766C4-CAD1-515A-0814-6446ED0A0F25}"/>
              </a:ext>
            </a:extLst>
          </p:cNvPr>
          <p:cNvSpPr/>
          <p:nvPr/>
        </p:nvSpPr>
        <p:spPr>
          <a:xfrm>
            <a:off x="9000263" y="1689222"/>
            <a:ext cx="2681164" cy="450093"/>
          </a:xfrm>
          <a:prstGeom prst="roundRect">
            <a:avLst>
              <a:gd name="adj" fmla="val 9876"/>
            </a:avLst>
          </a:prstGeom>
          <a:gradFill>
            <a:gsLst>
              <a:gs pos="8000">
                <a:srgbClr val="404868"/>
              </a:gs>
              <a:gs pos="100000">
                <a:srgbClr val="4F5981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0D4E83F5-7AC5-34F4-D7CC-066168023C2C}"/>
              </a:ext>
            </a:extLst>
          </p:cNvPr>
          <p:cNvSpPr txBox="1"/>
          <p:nvPr/>
        </p:nvSpPr>
        <p:spPr>
          <a:xfrm>
            <a:off x="9045925" y="1773514"/>
            <a:ext cx="2495550" cy="318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TW" sz="1470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2. </a:t>
            </a:r>
            <a:r>
              <a:rPr lang="zh-TW" altLang="en-US" sz="1470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插入 </a:t>
            </a:r>
            <a:r>
              <a:rPr lang="en-US" altLang="zh-TW" sz="1470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M.2 </a:t>
            </a:r>
            <a:r>
              <a:rPr lang="en-US" altLang="zh-TW" sz="1470" b="1" kern="0" err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NVMe</a:t>
            </a:r>
            <a:r>
              <a:rPr lang="en-US" altLang="zh-TW" sz="1470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SSD</a:t>
            </a:r>
            <a:endParaRPr lang="zh-TW" altLang="en-US" sz="1470" b="1" ker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pic>
        <p:nvPicPr>
          <p:cNvPr id="34" name="圖片 33" descr="一張含有 文字, 電子用品, 電路 的圖片&#10;&#10;自動產生的描述">
            <a:extLst>
              <a:ext uri="{FF2B5EF4-FFF2-40B4-BE49-F238E27FC236}">
                <a16:creationId xmlns:a16="http://schemas.microsoft.com/office/drawing/2014/main" id="{664325B1-8754-8D9F-ECF4-9321796291E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367" y="5839707"/>
            <a:ext cx="2438405" cy="668123"/>
          </a:xfrm>
          <a:prstGeom prst="rect">
            <a:avLst/>
          </a:prstGeom>
          <a:effectLst>
            <a:outerShdw blurRad="431800" dist="1905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C52E88A-E9AC-6D40-A8B1-CBE1E631B2FD}"/>
              </a:ext>
            </a:extLst>
          </p:cNvPr>
          <p:cNvSpPr/>
          <p:nvPr/>
        </p:nvSpPr>
        <p:spPr>
          <a:xfrm>
            <a:off x="196613" y="1829784"/>
            <a:ext cx="5357988" cy="4222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 defTabSz="1219170" fontAlgn="base">
              <a:lnSpc>
                <a:spcPts val="2030"/>
              </a:lnSpc>
              <a:spcBef>
                <a:spcPts val="1200"/>
              </a:spcBef>
              <a:buClr>
                <a:srgbClr val="FE4F00"/>
              </a:buClr>
              <a:buFont typeface="Arial" panose="020B0604020202020204" pitchFamily="34" charset="0"/>
              <a:buChar char="•"/>
            </a:pPr>
            <a:r>
              <a:rPr lang="zh-TW" altLang="en-US" b="1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內建 </a:t>
            </a:r>
            <a:r>
              <a:rPr lang="en-US" altLang="zh-TW" b="1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M.2 </a:t>
            </a:r>
            <a:r>
              <a:rPr lang="zh-TW" altLang="en-US" b="1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插槽做為系統碟與預設共享資料夾</a:t>
            </a:r>
            <a:br>
              <a:rPr lang="en-US" altLang="zh-TW" sz="1600" b="1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</a:b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第一個 </a:t>
            </a:r>
            <a:r>
              <a:rPr lang="en-US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Storage Pool </a:t>
            </a: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即是系統碟，亦為系統預設共享資料夾與應用程式的安裝位置。建議使用 </a:t>
            </a:r>
            <a:r>
              <a:rPr lang="en-US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M.2 SSD </a:t>
            </a: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設定 </a:t>
            </a:r>
            <a:r>
              <a:rPr lang="en-US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RAID </a:t>
            </a: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組態，讓系統表現更好，應用程式 </a:t>
            </a:r>
            <a:r>
              <a:rPr lang="en-US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metadata </a:t>
            </a: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管理及資料庫運作也會更有效率。建議至少使用</a:t>
            </a:r>
            <a:r>
              <a:rPr lang="en-US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2</a:t>
            </a: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個 </a:t>
            </a:r>
            <a:r>
              <a:rPr lang="en-US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1TB M.2 SSD</a:t>
            </a: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組成</a:t>
            </a:r>
            <a:r>
              <a:rPr lang="en-US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RAID 1</a:t>
            </a: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做為系統碟。 </a:t>
            </a:r>
            <a:r>
              <a:rPr lang="en-US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(</a:t>
            </a:r>
            <a:r>
              <a:rPr lang="en-US" altLang="zh-TW" sz="1600" kern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QuTS</a:t>
            </a:r>
            <a:r>
              <a:rPr lang="en-US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hero)</a:t>
            </a:r>
            <a:endParaRPr lang="en" altLang="zh-TW" sz="1600" ker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pPr marL="182563" indent="-182563" defTabSz="1219170" fontAlgn="base">
              <a:lnSpc>
                <a:spcPts val="2030"/>
              </a:lnSpc>
              <a:spcBef>
                <a:spcPts val="1200"/>
              </a:spcBef>
              <a:buClr>
                <a:srgbClr val="FE4F00"/>
              </a:buClr>
              <a:buFont typeface="Arial" panose="020B0604020202020204" pitchFamily="34" charset="0"/>
              <a:buChar char="•"/>
            </a:pPr>
            <a:r>
              <a:rPr lang="en" altLang="zh-TW" b="1" kern="0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M.2 SSD </a:t>
            </a:r>
            <a:r>
              <a:rPr lang="zh-TW" altLang="en-US" b="1" kern="0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快取加速，資料存取更敏捷</a:t>
            </a:r>
            <a:br>
              <a:rPr lang="zh-TW" altLang="en-US" sz="1600" kern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</a:b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啟用 </a:t>
            </a:r>
            <a:r>
              <a:rPr lang="en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SSD </a:t>
            </a: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快取，可提升磁碟隨機存取效能、減少 </a:t>
            </a:r>
            <a:r>
              <a:rPr lang="en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I/O </a:t>
            </a: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延遲。對於亟需高度 </a:t>
            </a:r>
            <a:r>
              <a:rPr lang="en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IOPS </a:t>
            </a: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的應用 </a:t>
            </a:r>
            <a:r>
              <a:rPr lang="en-US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(</a:t>
            </a: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如：資料庫、虛擬化</a:t>
            </a:r>
            <a:r>
              <a:rPr lang="en-US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)</a:t>
            </a: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，可大幅改善系統運作效率。</a:t>
            </a:r>
            <a:endParaRPr lang="en-US" altLang="zh-TW" sz="1600" ker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pPr marL="182563" indent="-182563" defTabSz="1219170" fontAlgn="base">
              <a:lnSpc>
                <a:spcPts val="2030"/>
              </a:lnSpc>
              <a:spcBef>
                <a:spcPts val="1200"/>
              </a:spcBef>
              <a:buClr>
                <a:srgbClr val="FE4F00"/>
              </a:buClr>
              <a:buFont typeface="Arial" panose="020B0604020202020204" pitchFamily="34" charset="0"/>
              <a:buChar char="•"/>
            </a:pPr>
            <a:r>
              <a:rPr lang="en" altLang="zh-TW" b="1" kern="0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Qtier </a:t>
            </a:r>
            <a:r>
              <a:rPr lang="zh-TW" altLang="en-US" b="1" kern="0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自動分層儲存更讓 </a:t>
            </a:r>
            <a:r>
              <a:rPr lang="en" altLang="zh-TW" b="1" kern="0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SSD </a:t>
            </a:r>
            <a:r>
              <a:rPr lang="zh-TW" altLang="en-US" b="1" kern="0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效益極大化</a:t>
            </a:r>
            <a:br>
              <a:rPr lang="zh-TW" altLang="en-US" sz="1600" kern="0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</a:br>
            <a:r>
              <a:rPr lang="en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Qtier </a:t>
            </a: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技術讓冷 </a:t>
            </a:r>
            <a:r>
              <a:rPr lang="en-US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/ </a:t>
            </a: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熱資料在 </a:t>
            </a:r>
            <a:r>
              <a:rPr lang="en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M.2 SSD</a:t>
            </a:r>
            <a:r>
              <a:rPr lang="zh-TW" altLang="en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、</a:t>
            </a:r>
            <a:r>
              <a:rPr lang="en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2.5 </a:t>
            </a: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吋 </a:t>
            </a:r>
            <a:r>
              <a:rPr lang="en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SSD </a:t>
            </a: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與 </a:t>
            </a:r>
            <a:r>
              <a:rPr lang="en-US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3.5 </a:t>
            </a: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吋大容量 </a:t>
            </a:r>
            <a:r>
              <a:rPr lang="en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HDD </a:t>
            </a: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之間靈活移動，提升效能更兼具儲存經濟效益。</a:t>
            </a:r>
            <a:br>
              <a:rPr lang="en-US" altLang="zh-TW" sz="1600" kern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</a:br>
            <a:endParaRPr lang="zh-TW" altLang="en-US" sz="1333" ker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781AD68-6662-2B74-2DC2-1837532D297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295" y="2296833"/>
            <a:ext cx="2788133" cy="188873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D25C805-3BA6-C8F0-BBC9-ECB7D126D9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" t="8901" r="18838" b="2124"/>
          <a:stretch/>
        </p:blipFill>
        <p:spPr>
          <a:xfrm>
            <a:off x="8983757" y="2250390"/>
            <a:ext cx="2566613" cy="194480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37C3D482-E8CD-2C70-25CB-C0A9BC19F6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" t="31995" r="2319" b="3891"/>
          <a:stretch/>
        </p:blipFill>
        <p:spPr>
          <a:xfrm>
            <a:off x="6724809" y="4636651"/>
            <a:ext cx="4642233" cy="2105307"/>
          </a:xfrm>
          <a:prstGeom prst="rect">
            <a:avLst/>
          </a:prstGeom>
        </p:spPr>
      </p:pic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FB11F9CB-329E-7446-9EA4-CD4292492216}"/>
              </a:ext>
            </a:extLst>
          </p:cNvPr>
          <p:cNvSpPr/>
          <p:nvPr/>
        </p:nvSpPr>
        <p:spPr>
          <a:xfrm>
            <a:off x="5841404" y="4443643"/>
            <a:ext cx="2624971" cy="450093"/>
          </a:xfrm>
          <a:prstGeom prst="roundRect">
            <a:avLst>
              <a:gd name="adj" fmla="val 9876"/>
            </a:avLst>
          </a:prstGeom>
          <a:gradFill>
            <a:gsLst>
              <a:gs pos="8000">
                <a:srgbClr val="404868"/>
              </a:gs>
              <a:gs pos="100000">
                <a:srgbClr val="4F5981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7E497ED5-1C5A-453B-6EEE-33055652C541}"/>
              </a:ext>
            </a:extLst>
          </p:cNvPr>
          <p:cNvSpPr txBox="1"/>
          <p:nvPr/>
        </p:nvSpPr>
        <p:spPr>
          <a:xfrm>
            <a:off x="5944956" y="4501462"/>
            <a:ext cx="3746500" cy="318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TW" sz="1470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3. </a:t>
            </a:r>
            <a:r>
              <a:rPr lang="zh-TW" altLang="en-US" sz="1470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免工具即可扣上固定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1B35B9A-B511-9A09-3C3C-743C89730538}"/>
              </a:ext>
            </a:extLst>
          </p:cNvPr>
          <p:cNvSpPr txBox="1"/>
          <p:nvPr/>
        </p:nvSpPr>
        <p:spPr>
          <a:xfrm>
            <a:off x="432651" y="6087614"/>
            <a:ext cx="23232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2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注意：</a:t>
            </a:r>
            <a:r>
              <a:rPr lang="en" altLang="zh-TW" sz="1200" kern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Qtier</a:t>
            </a:r>
            <a:r>
              <a:rPr lang="en" altLang="zh-TW" sz="12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</a:t>
            </a:r>
            <a:r>
              <a:rPr lang="zh-TW" altLang="en-US" sz="12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自動分層儲存僅支援於 </a:t>
            </a:r>
            <a:r>
              <a:rPr lang="en" altLang="zh-TW" sz="12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QTS </a:t>
            </a:r>
            <a:r>
              <a:rPr lang="zh-TW" altLang="en-US" sz="12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作業系統使用。</a:t>
            </a:r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535325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42"/>
          <a:stretch/>
        </p:blipFill>
        <p:spPr>
          <a:xfrm>
            <a:off x="7189408" y="1371073"/>
            <a:ext cx="5002592" cy="5827986"/>
          </a:xfrm>
          <a:prstGeom prst="rect">
            <a:avLst/>
          </a:prstGeom>
        </p:spPr>
      </p:pic>
      <p:grpSp>
        <p:nvGrpSpPr>
          <p:cNvPr id="38" name="Google Shape;1112;gc428d55399_0_337">
            <a:extLst>
              <a:ext uri="{FF2B5EF4-FFF2-40B4-BE49-F238E27FC236}">
                <a16:creationId xmlns:a16="http://schemas.microsoft.com/office/drawing/2014/main" id="{CF6848E1-F5D1-94C2-4359-039F370F1D56}"/>
              </a:ext>
            </a:extLst>
          </p:cNvPr>
          <p:cNvGrpSpPr/>
          <p:nvPr/>
        </p:nvGrpSpPr>
        <p:grpSpPr>
          <a:xfrm>
            <a:off x="3748141" y="3886012"/>
            <a:ext cx="2887600" cy="2971988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39" name="Google Shape;1114;gc428d55399_0_337">
              <a:extLst>
                <a:ext uri="{FF2B5EF4-FFF2-40B4-BE49-F238E27FC236}">
                  <a16:creationId xmlns:a16="http://schemas.microsoft.com/office/drawing/2014/main" id="{4D2F9CEE-6BC4-CB0F-DB9A-349A00F92BB9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Google Shape;1113;gc428d55399_0_337">
              <a:extLst>
                <a:ext uri="{FF2B5EF4-FFF2-40B4-BE49-F238E27FC236}">
                  <a16:creationId xmlns:a16="http://schemas.microsoft.com/office/drawing/2014/main" id="{C8DEFE85-505B-E0F6-7F67-9E21BF5A7C30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</p:grpSp>
      <p:grpSp>
        <p:nvGrpSpPr>
          <p:cNvPr id="34" name="Google Shape;1112;gc428d55399_0_337">
            <a:extLst>
              <a:ext uri="{FF2B5EF4-FFF2-40B4-BE49-F238E27FC236}">
                <a16:creationId xmlns:a16="http://schemas.microsoft.com/office/drawing/2014/main" id="{3D1433F7-0D6F-6948-2C43-EE0F4B1608E8}"/>
              </a:ext>
            </a:extLst>
          </p:cNvPr>
          <p:cNvGrpSpPr/>
          <p:nvPr/>
        </p:nvGrpSpPr>
        <p:grpSpPr>
          <a:xfrm>
            <a:off x="663998" y="3886012"/>
            <a:ext cx="2887600" cy="2971988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35" name="Google Shape;1114;gc428d55399_0_337">
              <a:extLst>
                <a:ext uri="{FF2B5EF4-FFF2-40B4-BE49-F238E27FC236}">
                  <a16:creationId xmlns:a16="http://schemas.microsoft.com/office/drawing/2014/main" id="{AEBE25D3-1957-3CF4-40BF-B7481686EB73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Google Shape;1113;gc428d55399_0_337">
              <a:extLst>
                <a:ext uri="{FF2B5EF4-FFF2-40B4-BE49-F238E27FC236}">
                  <a16:creationId xmlns:a16="http://schemas.microsoft.com/office/drawing/2014/main" id="{E60A83E5-AA67-7134-E249-8C97F1B463CB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</p:grp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8C185A87-0247-DDE3-9908-55D6A00F712F}"/>
              </a:ext>
            </a:extLst>
          </p:cNvPr>
          <p:cNvSpPr/>
          <p:nvPr/>
        </p:nvSpPr>
        <p:spPr>
          <a:xfrm>
            <a:off x="3739299" y="3490534"/>
            <a:ext cx="2605190" cy="411299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23666B"/>
              </a:gs>
              <a:gs pos="100000">
                <a:srgbClr val="01CEA6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EDBA8ED6-867C-801A-0199-9ECA95A65DBF}"/>
              </a:ext>
            </a:extLst>
          </p:cNvPr>
          <p:cNvSpPr/>
          <p:nvPr/>
        </p:nvSpPr>
        <p:spPr>
          <a:xfrm>
            <a:off x="646178" y="3490534"/>
            <a:ext cx="2605190" cy="411299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23666B"/>
              </a:gs>
              <a:gs pos="100000">
                <a:srgbClr val="01CEA6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2B49CF6D-5DB3-4E27-9FD1-62C04EACD438}"/>
              </a:ext>
            </a:extLst>
          </p:cNvPr>
          <p:cNvSpPr/>
          <p:nvPr/>
        </p:nvSpPr>
        <p:spPr>
          <a:xfrm>
            <a:off x="4422403" y="3506356"/>
            <a:ext cx="1146468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 fontAlgn="base">
              <a:buClr>
                <a:srgbClr val="000000"/>
              </a:buClr>
            </a:pPr>
            <a:r>
              <a:rPr lang="zh-TW" altLang="en-US" sz="1867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無需換線</a:t>
            </a: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F8F2E3A8-5A1E-A046-8BCD-9019683652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584" y="320626"/>
            <a:ext cx="11469809" cy="1089025"/>
          </a:xfrm>
        </p:spPr>
        <p:txBody>
          <a:bodyPr>
            <a:noAutofit/>
          </a:bodyPr>
          <a:lstStyle/>
          <a:p>
            <a:r>
              <a:rPr lang="zh-TW" altLang="en-US" sz="4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內建</a:t>
            </a:r>
            <a:r>
              <a:rPr lang="en-US" altLang="zh-TW" sz="4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2 </a:t>
            </a:r>
            <a:r>
              <a:rPr lang="zh-TW" altLang="en-US" sz="4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個 </a:t>
            </a:r>
            <a:r>
              <a:rPr lang="en-US" altLang="zh-TW" sz="4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2.5 GbE</a:t>
            </a:r>
            <a:r>
              <a:rPr lang="zh-TW" altLang="en-US" sz="4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</a:t>
            </a:r>
            <a:r>
              <a:rPr lang="zh-CN" altLang="en-US" sz="4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網路埠，聚合高達</a:t>
            </a:r>
            <a:r>
              <a:rPr lang="en-US" altLang="zh-CN" sz="4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</a:t>
            </a:r>
            <a:br>
              <a:rPr lang="en-US" altLang="zh-CN" sz="4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</a:br>
            <a:r>
              <a:rPr lang="en-US" altLang="zh-CN" sz="4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5 Gbps</a:t>
            </a:r>
            <a:r>
              <a:rPr lang="zh-TW" altLang="en-US" sz="4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網路頻寬</a:t>
            </a: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96478F1E-F397-6E48-94D8-1FDC129BFE1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87311" y="2979392"/>
            <a:ext cx="2447925" cy="4873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zh-CN" sz="2133" b="1">
                <a:solidFill>
                  <a:srgbClr val="03C7A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2.5GbE </a:t>
            </a:r>
            <a:r>
              <a:rPr kumimoji="1" lang="zh-CN" altLang="en-US" sz="2133" b="1">
                <a:solidFill>
                  <a:srgbClr val="03C7A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網路優點</a:t>
            </a:r>
            <a:endParaRPr kumimoji="1" lang="en-US" altLang="zh-CN" sz="2133" b="1">
              <a:solidFill>
                <a:srgbClr val="03C7A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6A018C17-0561-2A49-82D3-4BBD82BEDFDB}"/>
              </a:ext>
            </a:extLst>
          </p:cNvPr>
          <p:cNvSpPr/>
          <p:nvPr/>
        </p:nvSpPr>
        <p:spPr>
          <a:xfrm>
            <a:off x="1528642" y="1941549"/>
            <a:ext cx="5759397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kumimoji="1" lang="zh-CN" altLang="en-US" sz="2133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支援</a:t>
            </a:r>
            <a:r>
              <a:rPr kumimoji="1" lang="zh-TW" altLang="en-US" sz="2133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</a:t>
            </a:r>
            <a:r>
              <a:rPr kumimoji="1" lang="en-US" altLang="zh-CN" sz="2133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2.5GbE</a:t>
            </a:r>
            <a:r>
              <a:rPr kumimoji="1" lang="zh-TW" altLang="en-US" sz="2133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</a:t>
            </a:r>
            <a:r>
              <a:rPr kumimoji="1" lang="zh-CN" altLang="en-US" sz="2133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的主機板、</a:t>
            </a:r>
            <a:r>
              <a:rPr kumimoji="1" lang="en-US" altLang="zh-CN" sz="2133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Wi-Fi 6 AP</a:t>
            </a:r>
            <a:r>
              <a:rPr kumimoji="1" lang="zh-CN" altLang="en-US" sz="2133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、網路卡、網路交換機已經進入到消費市場</a:t>
            </a:r>
            <a:endParaRPr kumimoji="1" lang="en-US" altLang="zh-CN" sz="2133" ker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pic>
        <p:nvPicPr>
          <p:cNvPr id="17" name="圖形 16">
            <a:extLst>
              <a:ext uri="{FF2B5EF4-FFF2-40B4-BE49-F238E27FC236}">
                <a16:creationId xmlns:a16="http://schemas.microsoft.com/office/drawing/2014/main" id="{597EEF34-6D15-47C9-98AF-54E62CD3004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lum contrast="54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2191" y="1926287"/>
            <a:ext cx="806451" cy="7747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709A1E7-81E2-E141-B01A-5B647ABDED46}"/>
              </a:ext>
            </a:extLst>
          </p:cNvPr>
          <p:cNvSpPr/>
          <p:nvPr/>
        </p:nvSpPr>
        <p:spPr>
          <a:xfrm>
            <a:off x="1038602" y="3506356"/>
            <a:ext cx="1850185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 fontAlgn="base">
              <a:buClr>
                <a:srgbClr val="000000"/>
              </a:buClr>
            </a:pPr>
            <a:r>
              <a:rPr lang="zh-TW" altLang="en-US" sz="1867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網速加快 </a:t>
            </a:r>
            <a:r>
              <a:rPr lang="en-US" altLang="zh-TW" sz="1867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2.5 </a:t>
            </a:r>
            <a:r>
              <a:rPr lang="zh-TW" altLang="en-US" sz="1867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倍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76E402D-B989-E643-97EC-DC97B4017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6334" y="4016255"/>
            <a:ext cx="1233384" cy="138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文字方塊 63">
            <a:extLst>
              <a:ext uri="{FF2B5EF4-FFF2-40B4-BE49-F238E27FC236}">
                <a16:creationId xmlns:a16="http://schemas.microsoft.com/office/drawing/2014/main" id="{7B8ECA37-6641-4D79-B5EE-8FBB45B82202}"/>
              </a:ext>
            </a:extLst>
          </p:cNvPr>
          <p:cNvSpPr txBox="1"/>
          <p:nvPr/>
        </p:nvSpPr>
        <p:spPr>
          <a:xfrm>
            <a:off x="898129" y="5752302"/>
            <a:ext cx="1882588" cy="634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spcBef>
                <a:spcPct val="20000"/>
              </a:spcBef>
              <a:defRPr/>
            </a:pPr>
            <a:r>
              <a:rPr kumimoji="1" lang="en-US" altLang="zh-CN" sz="16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1GbE</a:t>
            </a:r>
            <a:r>
              <a:rPr kumimoji="1" lang="zh-CN" altLang="en-US" sz="16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到</a:t>
            </a:r>
            <a:r>
              <a:rPr kumimoji="1" lang="en-US" altLang="zh-CN" sz="16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2.5GbE</a:t>
            </a:r>
          </a:p>
          <a:p>
            <a:pPr algn="ctr" defTabSz="1219170">
              <a:spcBef>
                <a:spcPct val="20000"/>
              </a:spcBef>
              <a:defRPr/>
            </a:pPr>
            <a:r>
              <a:rPr kumimoji="1" lang="zh-CN" altLang="en-US" sz="16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速度有感翻倍</a:t>
            </a:r>
            <a:endParaRPr kumimoji="1" lang="en-US" altLang="zh-CN" sz="1600" b="1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43975718-0BA7-498E-8098-D2D8B9F9E2D3}"/>
              </a:ext>
            </a:extLst>
          </p:cNvPr>
          <p:cNvSpPr txBox="1"/>
          <p:nvPr/>
        </p:nvSpPr>
        <p:spPr>
          <a:xfrm>
            <a:off x="4049844" y="5653812"/>
            <a:ext cx="19546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spcBef>
                <a:spcPct val="20000"/>
              </a:spcBef>
              <a:defRPr/>
            </a:pPr>
            <a:r>
              <a:rPr kumimoji="1" lang="zh-CN" altLang="en-US" sz="16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免換佈線</a:t>
            </a:r>
            <a:r>
              <a:rPr kumimoji="1" lang="zh-TW" altLang="en-US" sz="16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，延用既有</a:t>
            </a:r>
            <a:r>
              <a:rPr kumimoji="1" lang="en-US" altLang="zh-TW" sz="16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Cat.5e/ Cat.6/ Cat. 6A</a:t>
            </a:r>
            <a:r>
              <a:rPr kumimoji="1" lang="zh-CN" altLang="en-US" sz="16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網</a:t>
            </a:r>
            <a:r>
              <a:rPr kumimoji="1" lang="zh-TW" altLang="en-US" sz="16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線</a:t>
            </a:r>
            <a:endParaRPr kumimoji="1" lang="en-US" altLang="zh-CN" sz="1600" b="1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pic>
        <p:nvPicPr>
          <p:cNvPr id="21" name="圖形 20">
            <a:extLst>
              <a:ext uri="{FF2B5EF4-FFF2-40B4-BE49-F238E27FC236}">
                <a16:creationId xmlns:a16="http://schemas.microsoft.com/office/drawing/2014/main" id="{86DE33A6-4C02-44BE-BBEB-E67B34083D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" b="1573"/>
          <a:stretch/>
        </p:blipFill>
        <p:spPr>
          <a:xfrm>
            <a:off x="998336" y="-1430058"/>
            <a:ext cx="1060611" cy="8382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7EF0EB5-3053-BF49-8E9E-27E129FE40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069" y="4131961"/>
            <a:ext cx="1966848" cy="1446212"/>
          </a:xfrm>
          <a:prstGeom prst="rect">
            <a:avLst/>
          </a:prstGeom>
        </p:spPr>
      </p:pic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A82B4745-AF19-8B05-56CA-ED725A81F22E}"/>
              </a:ext>
            </a:extLst>
          </p:cNvPr>
          <p:cNvSpPr/>
          <p:nvPr/>
        </p:nvSpPr>
        <p:spPr>
          <a:xfrm>
            <a:off x="6898155" y="3556726"/>
            <a:ext cx="2577918" cy="748795"/>
          </a:xfrm>
          <a:prstGeom prst="roundRect">
            <a:avLst>
              <a:gd name="adj" fmla="val 3825"/>
            </a:avLst>
          </a:prstGeom>
          <a:gradFill>
            <a:gsLst>
              <a:gs pos="8000">
                <a:srgbClr val="29797F"/>
              </a:gs>
              <a:gs pos="100000">
                <a:srgbClr val="118FC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F4B01EB-58FD-45A9-830D-DFDA7F98A3D4}"/>
              </a:ext>
            </a:extLst>
          </p:cNvPr>
          <p:cNvSpPr/>
          <p:nvPr/>
        </p:nvSpPr>
        <p:spPr>
          <a:xfrm>
            <a:off x="6813772" y="3577180"/>
            <a:ext cx="27137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kumimoji="1" lang="zh-TW" altLang="en-US" sz="2000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內建</a:t>
            </a:r>
            <a:r>
              <a:rPr kumimoji="1" lang="en-US" altLang="zh-TW" sz="2000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2 x 2.5GbE</a:t>
            </a:r>
            <a:r>
              <a:rPr kumimoji="1" lang="zh-TW" altLang="en-US" sz="2000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網路埠</a:t>
            </a:r>
            <a:r>
              <a:rPr kumimoji="1" lang="en-US" altLang="zh-TW" sz="2000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(</a:t>
            </a:r>
            <a:r>
              <a:rPr kumimoji="1" lang="zh-TW" altLang="en-US" sz="2000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向下相容</a:t>
            </a:r>
            <a:r>
              <a:rPr kumimoji="1" lang="en-US" altLang="zh-TW" sz="2000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1GbE)</a:t>
            </a:r>
          </a:p>
        </p:txBody>
      </p: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299A2FBF-4756-A222-1EA3-A1BB4C5A7CBB}"/>
              </a:ext>
            </a:extLst>
          </p:cNvPr>
          <p:cNvSpPr/>
          <p:nvPr/>
        </p:nvSpPr>
        <p:spPr>
          <a:xfrm>
            <a:off x="7631603" y="5408564"/>
            <a:ext cx="894087" cy="675365"/>
          </a:xfrm>
          <a:prstGeom prst="roundRect">
            <a:avLst>
              <a:gd name="adj" fmla="val 1933"/>
            </a:avLst>
          </a:prstGeom>
          <a:noFill/>
          <a:ln w="38100">
            <a:gradFill>
              <a:gsLst>
                <a:gs pos="58000">
                  <a:srgbClr val="71FFE4"/>
                </a:gs>
                <a:gs pos="80000">
                  <a:srgbClr val="21C9F7"/>
                </a:gs>
                <a:gs pos="0">
                  <a:srgbClr val="04A8AC"/>
                </a:gs>
              </a:gsLst>
              <a:lin ang="5400000" scaled="1"/>
            </a:gra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57" name="Google Shape;2763;p30">
            <a:extLst>
              <a:ext uri="{FF2B5EF4-FFF2-40B4-BE49-F238E27FC236}">
                <a16:creationId xmlns:a16="http://schemas.microsoft.com/office/drawing/2014/main" id="{CB7E5A03-638C-B5D9-1536-699C4F773BCE}"/>
              </a:ext>
            </a:extLst>
          </p:cNvPr>
          <p:cNvSpPr/>
          <p:nvPr/>
        </p:nvSpPr>
        <p:spPr>
          <a:xfrm rot="10800000">
            <a:off x="7753004" y="4455259"/>
            <a:ext cx="651284" cy="926489"/>
          </a:xfrm>
          <a:prstGeom prst="downArrow">
            <a:avLst>
              <a:gd name="adj1" fmla="val 50000"/>
              <a:gd name="adj2" fmla="val 51300"/>
            </a:avLst>
          </a:prstGeom>
          <a:gradFill>
            <a:gsLst>
              <a:gs pos="94022">
                <a:srgbClr val="008EC0"/>
              </a:gs>
              <a:gs pos="0">
                <a:srgbClr val="21C9F7">
                  <a:alpha val="0"/>
                </a:srgbClr>
              </a:gs>
              <a:gs pos="61000">
                <a:srgbClr val="21C9F7"/>
              </a:gs>
              <a:gs pos="35000">
                <a:srgbClr val="21C9F7"/>
              </a:gs>
            </a:gsLst>
            <a:lin ang="5400000" scaled="1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37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697D260-DD82-4F36-A252-CB1698F43E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2261" y="828747"/>
            <a:ext cx="5890593" cy="1377950"/>
          </a:xfrm>
        </p:spPr>
        <p:txBody>
          <a:bodyPr>
            <a:noAutofit/>
          </a:bodyPr>
          <a:lstStyle/>
          <a:p>
            <a:r>
              <a:rPr lang="zh-TW" altLang="en-US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第二個 </a:t>
            </a:r>
            <a:r>
              <a:rPr lang="en-US" altLang="zh-TW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PCIe</a:t>
            </a:r>
            <a:r>
              <a:rPr lang="zh-TW" altLang="en-US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插槽預裝雙埠 </a:t>
            </a:r>
            <a:r>
              <a:rPr lang="en-US" altLang="zh-TW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Thunderbolt 4 </a:t>
            </a:r>
            <a:r>
              <a:rPr lang="zh-TW" altLang="en-US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擴充卡，支援高傳輸速度讓您可以更專注於創意工作</a:t>
            </a:r>
          </a:p>
        </p:txBody>
      </p:sp>
      <p:pic>
        <p:nvPicPr>
          <p:cNvPr id="29" name="圖片 3" descr="一張含有 文字, 室內 的圖片&#10;&#10;自動產生的描述">
            <a:extLst>
              <a:ext uri="{FF2B5EF4-FFF2-40B4-BE49-F238E27FC236}">
                <a16:creationId xmlns:a16="http://schemas.microsoft.com/office/drawing/2014/main" id="{E646FF93-9245-2F4F-3CC8-F51F5FE71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273" y="4636596"/>
            <a:ext cx="2199179" cy="1371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圖片 9" descr="一張含有 文字, 室內, 電子產品, 電腦 的圖片&#10;&#10;自動產生的描述">
            <a:extLst>
              <a:ext uri="{FF2B5EF4-FFF2-40B4-BE49-F238E27FC236}">
                <a16:creationId xmlns:a16="http://schemas.microsoft.com/office/drawing/2014/main" id="{3B7F2A61-FE26-F596-9AFD-BCF1023BB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118" y="3543994"/>
            <a:ext cx="1087911" cy="711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圖片 10">
            <a:extLst>
              <a:ext uri="{FF2B5EF4-FFF2-40B4-BE49-F238E27FC236}">
                <a16:creationId xmlns:a16="http://schemas.microsoft.com/office/drawing/2014/main" id="{7375D06C-FF6A-25A2-8651-9ABF9B5D30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1377" y="3489206"/>
            <a:ext cx="1211478" cy="835371"/>
          </a:xfrm>
          <a:prstGeom prst="rect">
            <a:avLst/>
          </a:prstGeom>
        </p:spPr>
      </p:pic>
      <p:pic>
        <p:nvPicPr>
          <p:cNvPr id="33" name="圖片 13" descr="一張含有 電子產品, 相機 的圖片&#10;&#10;自動產生的描述">
            <a:extLst>
              <a:ext uri="{FF2B5EF4-FFF2-40B4-BE49-F238E27FC236}">
                <a16:creationId xmlns:a16="http://schemas.microsoft.com/office/drawing/2014/main" id="{EAAF4355-985E-B498-B01E-0E8957D2A7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0000" contras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749" y="5025262"/>
            <a:ext cx="734971" cy="704593"/>
          </a:xfrm>
          <a:prstGeom prst="rect">
            <a:avLst/>
          </a:prstGeom>
        </p:spPr>
      </p:pic>
      <p:pic>
        <p:nvPicPr>
          <p:cNvPr id="34" name="圖片 14" descr="一張含有 電子產品, 相機, 投影機 的圖片&#10;&#10;自動產生的描述">
            <a:extLst>
              <a:ext uri="{FF2B5EF4-FFF2-40B4-BE49-F238E27FC236}">
                <a16:creationId xmlns:a16="http://schemas.microsoft.com/office/drawing/2014/main" id="{2E1E327D-CAFF-56B5-3A98-40C61750F1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1498" y="5870820"/>
            <a:ext cx="895351" cy="699445"/>
          </a:xfrm>
          <a:prstGeom prst="rect">
            <a:avLst/>
          </a:prstGeom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id="{57F1D5B0-DA7F-D64B-1F45-C9F880B04309}"/>
              </a:ext>
            </a:extLst>
          </p:cNvPr>
          <p:cNvSpPr txBox="1"/>
          <p:nvPr/>
        </p:nvSpPr>
        <p:spPr>
          <a:xfrm>
            <a:off x="2069019" y="5985490"/>
            <a:ext cx="514815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拍攝圖像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/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影片並將原始文件從外部上傳到 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Thunderbolt NAS</a:t>
            </a:r>
            <a:endParaRPr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23B57641-000F-4EA6-75B9-03E1E8BD05B8}"/>
              </a:ext>
            </a:extLst>
          </p:cNvPr>
          <p:cNvCxnSpPr/>
          <p:nvPr/>
        </p:nvCxnSpPr>
        <p:spPr>
          <a:xfrm flipV="1">
            <a:off x="1547775" y="5586335"/>
            <a:ext cx="1439560" cy="2060"/>
          </a:xfrm>
          <a:prstGeom prst="straightConnector1">
            <a:avLst/>
          </a:prstGeom>
          <a:ln w="28575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接點: 肘形 17">
            <a:extLst>
              <a:ext uri="{FF2B5EF4-FFF2-40B4-BE49-F238E27FC236}">
                <a16:creationId xmlns:a16="http://schemas.microsoft.com/office/drawing/2014/main" id="{09021683-C03B-1AA1-9284-27335C0628AA}"/>
              </a:ext>
            </a:extLst>
          </p:cNvPr>
          <p:cNvCxnSpPr/>
          <p:nvPr/>
        </p:nvCxnSpPr>
        <p:spPr>
          <a:xfrm>
            <a:off x="1793623" y="4114594"/>
            <a:ext cx="1192426" cy="1140939"/>
          </a:xfrm>
          <a:prstGeom prst="bentConnector3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40">
            <a:extLst>
              <a:ext uri="{FF2B5EF4-FFF2-40B4-BE49-F238E27FC236}">
                <a16:creationId xmlns:a16="http://schemas.microsoft.com/office/drawing/2014/main" id="{D3B44A3E-6FB6-EDC1-2F99-5B900F78909A}"/>
              </a:ext>
            </a:extLst>
          </p:cNvPr>
          <p:cNvCxnSpPr/>
          <p:nvPr/>
        </p:nvCxnSpPr>
        <p:spPr>
          <a:xfrm flipH="1">
            <a:off x="4921405" y="5306924"/>
            <a:ext cx="341870" cy="823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單箭頭接點 41">
            <a:extLst>
              <a:ext uri="{FF2B5EF4-FFF2-40B4-BE49-F238E27FC236}">
                <a16:creationId xmlns:a16="http://schemas.microsoft.com/office/drawing/2014/main" id="{DC049252-376F-499C-731D-F4F36597D186}"/>
              </a:ext>
            </a:extLst>
          </p:cNvPr>
          <p:cNvCxnSpPr/>
          <p:nvPr/>
        </p:nvCxnSpPr>
        <p:spPr>
          <a:xfrm flipH="1">
            <a:off x="5263275" y="4496486"/>
            <a:ext cx="12357" cy="821724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圖片 17" descr="一張含有 文字, 簽名、標誌 的圖片&#10;&#10;自動產生的描述">
            <a:extLst>
              <a:ext uri="{FF2B5EF4-FFF2-40B4-BE49-F238E27FC236}">
                <a16:creationId xmlns:a16="http://schemas.microsoft.com/office/drawing/2014/main" id="{69573FA3-2623-E808-5E65-5CF7E1F36E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3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7222" y="4650222"/>
            <a:ext cx="399794" cy="473419"/>
          </a:xfrm>
          <a:prstGeom prst="rect">
            <a:avLst/>
          </a:prstGeom>
        </p:spPr>
      </p:pic>
      <p:sp>
        <p:nvSpPr>
          <p:cNvPr id="45" name="文字方塊 44">
            <a:extLst>
              <a:ext uri="{FF2B5EF4-FFF2-40B4-BE49-F238E27FC236}">
                <a16:creationId xmlns:a16="http://schemas.microsoft.com/office/drawing/2014/main" id="{CE439DC7-58C7-BBD8-94F2-1FD2DFA89421}"/>
              </a:ext>
            </a:extLst>
          </p:cNvPr>
          <p:cNvSpPr txBox="1"/>
          <p:nvPr/>
        </p:nvSpPr>
        <p:spPr>
          <a:xfrm>
            <a:off x="457031" y="2946257"/>
            <a:ext cx="499967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兩名編輯者透過 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Thunderbolt 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同時編輯照片 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/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影音</a:t>
            </a: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5C99E492-A975-C81A-1A62-ABABE1BC1859}"/>
              </a:ext>
            </a:extLst>
          </p:cNvPr>
          <p:cNvSpPr/>
          <p:nvPr/>
        </p:nvSpPr>
        <p:spPr>
          <a:xfrm>
            <a:off x="8392562" y="2819383"/>
            <a:ext cx="3342407" cy="469763"/>
          </a:xfrm>
          <a:prstGeom prst="roundRect">
            <a:avLst>
              <a:gd name="adj" fmla="val 1933"/>
            </a:avLst>
          </a:prstGeom>
          <a:noFill/>
          <a:ln w="35560">
            <a:gradFill>
              <a:gsLst>
                <a:gs pos="58000">
                  <a:srgbClr val="00B0F0"/>
                </a:gs>
                <a:gs pos="80000">
                  <a:srgbClr val="0070C0"/>
                </a:gs>
                <a:gs pos="0">
                  <a:srgbClr val="0070C0"/>
                </a:gs>
              </a:gsLst>
              <a:lin ang="0" scaled="0"/>
            </a:gra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8" name="Google Shape;2763;p30">
            <a:extLst>
              <a:ext uri="{FF2B5EF4-FFF2-40B4-BE49-F238E27FC236}">
                <a16:creationId xmlns:a16="http://schemas.microsoft.com/office/drawing/2014/main" id="{962251E8-AEB7-2C60-F047-7581D9434194}"/>
              </a:ext>
            </a:extLst>
          </p:cNvPr>
          <p:cNvSpPr/>
          <p:nvPr/>
        </p:nvSpPr>
        <p:spPr>
          <a:xfrm>
            <a:off x="9739741" y="3284811"/>
            <a:ext cx="651284" cy="555345"/>
          </a:xfrm>
          <a:prstGeom prst="downArrow">
            <a:avLst>
              <a:gd name="adj1" fmla="val 50000"/>
              <a:gd name="adj2" fmla="val 51247"/>
            </a:avLst>
          </a:prstGeom>
          <a:gradFill>
            <a:gsLst>
              <a:gs pos="94022">
                <a:srgbClr val="00B0F0"/>
              </a:gs>
              <a:gs pos="0">
                <a:srgbClr val="00B0F0"/>
              </a:gs>
              <a:gs pos="61000">
                <a:srgbClr val="0070C0"/>
              </a:gs>
              <a:gs pos="35000">
                <a:srgbClr val="002060"/>
              </a:gs>
            </a:gsLst>
            <a:lin ang="5400000" scaled="1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BC8833F2-F733-3E1E-DC48-CEF9BBF1DD5B}"/>
              </a:ext>
            </a:extLst>
          </p:cNvPr>
          <p:cNvSpPr/>
          <p:nvPr/>
        </p:nvSpPr>
        <p:spPr>
          <a:xfrm>
            <a:off x="8774149" y="3900052"/>
            <a:ext cx="2559639" cy="113110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02060"/>
              </a:gs>
              <a:gs pos="100000">
                <a:srgbClr val="00B0F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400"/>
              </a:lnSpc>
            </a:pPr>
            <a:r>
              <a:rPr kumimoji="1"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插槽</a:t>
            </a:r>
            <a:r>
              <a:rPr kumimoji="1"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2</a:t>
            </a:r>
          </a:p>
          <a:p>
            <a:pPr>
              <a:lnSpc>
                <a:spcPts val="2400"/>
              </a:lnSpc>
            </a:pPr>
            <a:r>
              <a:rPr kumimoji="1"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預裝雙埠 </a:t>
            </a:r>
            <a:r>
              <a:rPr kumimoji="1"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Thunderbolt 4 </a:t>
            </a:r>
          </a:p>
          <a:p>
            <a:pPr>
              <a:lnSpc>
                <a:spcPts val="2400"/>
              </a:lnSpc>
            </a:pPr>
            <a:r>
              <a:rPr kumimoji="1"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擴充卡</a:t>
            </a:r>
          </a:p>
        </p:txBody>
      </p:sp>
      <p:pic>
        <p:nvPicPr>
          <p:cNvPr id="12" name="圖片 17" descr="一張含有 文字, 簽名、標誌 的圖片&#10;&#10;自動產生的描述">
            <a:extLst>
              <a:ext uri="{FF2B5EF4-FFF2-40B4-BE49-F238E27FC236}">
                <a16:creationId xmlns:a16="http://schemas.microsoft.com/office/drawing/2014/main" id="{88BD3BDA-9114-14D0-5202-648CDFAD3D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3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4165" y="4465602"/>
            <a:ext cx="399794" cy="47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50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1" y="-13"/>
            <a:ext cx="4693811" cy="72549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20588B09-AC56-B88D-FD00-32F97605F64C}"/>
              </a:ext>
            </a:extLst>
          </p:cNvPr>
          <p:cNvSpPr txBox="1"/>
          <p:nvPr/>
        </p:nvSpPr>
        <p:spPr>
          <a:xfrm>
            <a:off x="1264525" y="1494439"/>
            <a:ext cx="515663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zh-TW" altLang="en-US" sz="2800">
                <a:ea typeface="新細明體"/>
                <a:cs typeface="Calibri"/>
              </a:rPr>
              <a:t>Built-in two Thunderbolt 4 ports</a:t>
            </a:r>
          </a:p>
          <a:p>
            <a:pPr marL="285750" indent="-285750">
              <a:buFont typeface="Arial"/>
              <a:buChar char="•"/>
            </a:pPr>
            <a:r>
              <a:rPr lang="zh-TW" altLang="en-US" sz="2800">
                <a:ea typeface="新細明體"/>
                <a:cs typeface="Calibri"/>
              </a:rPr>
              <a:t>Up to xxxx MB/s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5D5E5745-38EB-4474-C6E7-D7D72894D525}"/>
              </a:ext>
            </a:extLst>
          </p:cNvPr>
          <p:cNvGrpSpPr/>
          <p:nvPr/>
        </p:nvGrpSpPr>
        <p:grpSpPr>
          <a:xfrm>
            <a:off x="3472720" y="-5"/>
            <a:ext cx="8733806" cy="7254915"/>
            <a:chOff x="3458194" y="-5"/>
            <a:chExt cx="8733806" cy="6858005"/>
          </a:xfrm>
        </p:grpSpPr>
        <p:pic>
          <p:nvPicPr>
            <p:cNvPr id="2" name="圖片 1" descr="一張含有 室內 的圖片&#10;&#10;自動產生的描述">
              <a:extLst>
                <a:ext uri="{FF2B5EF4-FFF2-40B4-BE49-F238E27FC236}">
                  <a16:creationId xmlns:a16="http://schemas.microsoft.com/office/drawing/2014/main" id="{62F559E6-347D-2AAC-D751-C32DE85099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933" b="18697"/>
            <a:stretch/>
          </p:blipFill>
          <p:spPr>
            <a:xfrm>
              <a:off x="3579687" y="-1"/>
              <a:ext cx="8612313" cy="6858001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1593E306-1433-9AC7-1DE7-06DF80DC4C8E}"/>
                </a:ext>
              </a:extLst>
            </p:cNvPr>
            <p:cNvSpPr/>
            <p:nvPr/>
          </p:nvSpPr>
          <p:spPr>
            <a:xfrm rot="5400000">
              <a:off x="2759469" y="698720"/>
              <a:ext cx="6857998" cy="5460547"/>
            </a:xfrm>
            <a:prstGeom prst="rect">
              <a:avLst/>
            </a:prstGeom>
            <a:gradFill>
              <a:gsLst>
                <a:gs pos="11000">
                  <a:srgbClr val="030303">
                    <a:alpha val="0"/>
                  </a:srgbClr>
                </a:gs>
                <a:gs pos="100000">
                  <a:srgbClr val="0001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" name="文字方塊 4">
            <a:extLst>
              <a:ext uri="{FF2B5EF4-FFF2-40B4-BE49-F238E27FC236}">
                <a16:creationId xmlns:a16="http://schemas.microsoft.com/office/drawing/2014/main" id="{4846328A-C06C-D112-36B8-B02F63D474D5}"/>
              </a:ext>
            </a:extLst>
          </p:cNvPr>
          <p:cNvSpPr txBox="1"/>
          <p:nvPr/>
        </p:nvSpPr>
        <p:spPr>
          <a:xfrm>
            <a:off x="659458" y="186392"/>
            <a:ext cx="8001658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6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Thunderbolt 4 </a:t>
            </a:r>
            <a:br>
              <a:rPr lang="en-US" sz="46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</a:br>
            <a:r>
              <a:rPr lang="zh-TW" altLang="en-US" sz="46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提供高速低延遲的傳輸服務</a:t>
            </a:r>
            <a:endParaRPr lang="en-US" sz="4600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257AB3D0-7613-5816-9649-344A626DB4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98" r="-3091"/>
          <a:stretch/>
        </p:blipFill>
        <p:spPr>
          <a:xfrm>
            <a:off x="0" y="1788710"/>
            <a:ext cx="8275176" cy="4849338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348B49B1-513E-B4AE-FDC7-EEF7415D11B0}"/>
              </a:ext>
            </a:extLst>
          </p:cNvPr>
          <p:cNvSpPr txBox="1"/>
          <p:nvPr/>
        </p:nvSpPr>
        <p:spPr>
          <a:xfrm>
            <a:off x="1418461" y="2380901"/>
            <a:ext cx="6097712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zh-TW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標配雙 Thunderbolt 4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傳輸埠</a:t>
            </a:r>
            <a:endParaRPr lang="zh-TW" altLang="en-US" sz="1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zh-TW" altLang="en-US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單埠傳輸高達 1,758</a:t>
            </a:r>
            <a:r>
              <a:rPr lang="zh-TW" altLang="en-US" sz="180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 MB/s</a:t>
            </a:r>
          </a:p>
        </p:txBody>
      </p:sp>
      <p:pic>
        <p:nvPicPr>
          <p:cNvPr id="6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9ACD0E60-BDDC-960F-D88F-0B89A8FFA3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9076" y="3164981"/>
            <a:ext cx="3855308" cy="2505119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582A7D12-A5F8-A0A1-84A3-EAA793A6BADB}"/>
              </a:ext>
            </a:extLst>
          </p:cNvPr>
          <p:cNvSpPr txBox="1"/>
          <p:nvPr/>
        </p:nvSpPr>
        <p:spPr>
          <a:xfrm>
            <a:off x="8921644" y="5781607"/>
            <a:ext cx="406403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NAS : TVS-h874T-i9-64G</a:t>
            </a:r>
          </a:p>
          <a:p>
            <a:r>
              <a:rPr lang="en-US" sz="12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FW : QuTS hero h5.1.1</a:t>
            </a:r>
            <a:endParaRPr lang="en-US" altLang="zh-TW" sz="1200">
              <a:solidFill>
                <a:schemeClr val="bg1"/>
              </a:solidFill>
              <a:latin typeface="Microsoft JhengHei"/>
              <a:ea typeface="Microsoft JhengHei"/>
              <a:cs typeface="Calibri"/>
            </a:endParaRPr>
          </a:p>
          <a:p>
            <a:r>
              <a:rPr lang="en-US" sz="12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SSD : Samsung 860 EVO 1TB x 8, RAID 5 </a:t>
            </a:r>
          </a:p>
          <a:p>
            <a:r>
              <a:rPr lang="en-US" sz="12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Client : Mac Studio 2022</a:t>
            </a:r>
          </a:p>
          <a:p>
            <a:r>
              <a:rPr lang="en-US" sz="12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CPU</a:t>
            </a:r>
            <a:r>
              <a:rPr lang="en-US" altLang="zh-TW" sz="12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 </a:t>
            </a:r>
            <a:r>
              <a:rPr lang="en-US" sz="12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:</a:t>
            </a:r>
            <a:r>
              <a:rPr lang="en-US" altLang="zh-TW" sz="12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  </a:t>
            </a:r>
            <a:r>
              <a:rPr lang="en-US" sz="12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Apple M1 Max (10C) </a:t>
            </a:r>
            <a:endParaRPr lang="en-US" altLang="zh-TW" sz="1200">
              <a:solidFill>
                <a:schemeClr val="bg1"/>
              </a:solidFill>
              <a:latin typeface="Microsoft JhengHei"/>
              <a:ea typeface="Microsoft JhengHei"/>
              <a:cs typeface="Calibri"/>
            </a:endParaRPr>
          </a:p>
          <a:p>
            <a:r>
              <a:rPr lang="en-US" sz="12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O.S. : MacOS 13.5</a:t>
            </a:r>
            <a:endParaRPr lang="zh-TW"/>
          </a:p>
        </p:txBody>
      </p:sp>
      <p:sp>
        <p:nvSpPr>
          <p:cNvPr id="11" name="矩形 10"/>
          <p:cNvSpPr/>
          <p:nvPr/>
        </p:nvSpPr>
        <p:spPr>
          <a:xfrm>
            <a:off x="2283672" y="4141363"/>
            <a:ext cx="931801" cy="401934"/>
          </a:xfrm>
          <a:prstGeom prst="rect">
            <a:avLst/>
          </a:prstGeom>
          <a:solidFill>
            <a:srgbClr val="242020"/>
          </a:solidFill>
          <a:ln>
            <a:solidFill>
              <a:srgbClr val="242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4274067" y="4182998"/>
            <a:ext cx="931801" cy="401934"/>
          </a:xfrm>
          <a:prstGeom prst="rect">
            <a:avLst/>
          </a:prstGeom>
          <a:solidFill>
            <a:srgbClr val="242020"/>
          </a:solidFill>
          <a:ln>
            <a:solidFill>
              <a:srgbClr val="242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4220381" y="4024032"/>
            <a:ext cx="150940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2800">
                <a:solidFill>
                  <a:schemeClr val="bg1"/>
                </a:solidFill>
                <a:ea typeface="新細明體"/>
              </a:rPr>
              <a:t>1,738</a:t>
            </a:r>
            <a:endParaRPr lang="zh-TW" altLang="en-US" sz="2800">
              <a:solidFill>
                <a:schemeClr val="bg1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2252602" y="4080720"/>
            <a:ext cx="150940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2800">
                <a:solidFill>
                  <a:schemeClr val="bg1"/>
                </a:solidFill>
                <a:ea typeface="新細明體"/>
              </a:rPr>
              <a:t>1,758</a:t>
            </a:r>
            <a:endParaRPr lang="zh-TW" altLang="en-US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370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255789" y="263416"/>
            <a:ext cx="11791950" cy="12926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900" b="1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QNAP Thunderbolt </a:t>
            </a:r>
            <a:r>
              <a:rPr lang="en-US" sz="3900" b="1" err="1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配件</a:t>
            </a:r>
            <a:r>
              <a:rPr lang="en-US" sz="3900" b="1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 : </a:t>
            </a:r>
            <a:endParaRPr lang="en-US" sz="3900" b="1" err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pPr algn="ctr"/>
            <a:r>
              <a:rPr lang="en-US" sz="3900" b="1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Thunderbolt 3 &amp; Thunderbolt 4 </a:t>
            </a:r>
            <a:r>
              <a:rPr lang="zh-TW" altLang="en-US" sz="3900" b="1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線材</a:t>
            </a:r>
            <a:endParaRPr lang="en-US" sz="39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83E10DAC-5B15-AD78-1AA7-287E6E29B78B}"/>
              </a:ext>
            </a:extLst>
          </p:cNvPr>
          <p:cNvSpPr/>
          <p:nvPr/>
        </p:nvSpPr>
        <p:spPr>
          <a:xfrm>
            <a:off x="6309952" y="3511083"/>
            <a:ext cx="4782065" cy="2289819"/>
          </a:xfrm>
          <a:prstGeom prst="roundRect">
            <a:avLst>
              <a:gd name="adj" fmla="val 4972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3000">
                <a:srgbClr val="F3F4F4"/>
              </a:gs>
              <a:gs pos="4000">
                <a:srgbClr val="F6F9FB"/>
              </a:gs>
              <a:gs pos="78000">
                <a:srgbClr val="F4F6F7">
                  <a:alpha val="44000"/>
                </a:srgb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0500">
                  <a:schemeClr val="bg1">
                    <a:lumMod val="6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368300" dist="342900" dir="2700000" algn="tl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A3F9A357-92E2-2372-B4A4-B7FDDB2ED070}"/>
              </a:ext>
            </a:extLst>
          </p:cNvPr>
          <p:cNvSpPr/>
          <p:nvPr/>
        </p:nvSpPr>
        <p:spPr>
          <a:xfrm>
            <a:off x="1052971" y="3511084"/>
            <a:ext cx="4782065" cy="2289819"/>
          </a:xfrm>
          <a:prstGeom prst="roundRect">
            <a:avLst>
              <a:gd name="adj" fmla="val 4972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3000">
                <a:srgbClr val="F3F4F4"/>
              </a:gs>
              <a:gs pos="4000">
                <a:srgbClr val="F6F9FB"/>
              </a:gs>
              <a:gs pos="78000">
                <a:srgbClr val="F4F6F7">
                  <a:alpha val="44000"/>
                </a:srgb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0500">
                  <a:schemeClr val="bg1">
                    <a:lumMod val="6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368300" dist="342900" dir="2700000" algn="tl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pic>
        <p:nvPicPr>
          <p:cNvPr id="9" name="圖片 8" descr="一張含有 纜線, 連接器 的圖片&#10;&#10;自動產生的描述">
            <a:extLst>
              <a:ext uri="{FF2B5EF4-FFF2-40B4-BE49-F238E27FC236}">
                <a16:creationId xmlns:a16="http://schemas.microsoft.com/office/drawing/2014/main" id="{4EF9AC61-CBDD-29F7-6B26-FBC8871CF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785" y="3978876"/>
            <a:ext cx="1681909" cy="1709451"/>
          </a:xfrm>
          <a:prstGeom prst="rect">
            <a:avLst/>
          </a:prstGeom>
        </p:spPr>
      </p:pic>
      <p:pic>
        <p:nvPicPr>
          <p:cNvPr id="11" name="圖片 10" descr="一張含有 連接器, 纜線 的圖片&#10;&#10;自動產生的描述">
            <a:extLst>
              <a:ext uri="{FF2B5EF4-FFF2-40B4-BE49-F238E27FC236}">
                <a16:creationId xmlns:a16="http://schemas.microsoft.com/office/drawing/2014/main" id="{2D14F490-DF42-B7F5-3E30-572ABEDED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5896" y="3920062"/>
            <a:ext cx="1801258" cy="1801259"/>
          </a:xfrm>
          <a:prstGeom prst="rect">
            <a:avLst/>
          </a:prstGeom>
        </p:spPr>
      </p:pic>
      <p:sp>
        <p:nvSpPr>
          <p:cNvPr id="12" name="文字方塊 5">
            <a:extLst>
              <a:ext uri="{FF2B5EF4-FFF2-40B4-BE49-F238E27FC236}">
                <a16:creationId xmlns:a16="http://schemas.microsoft.com/office/drawing/2014/main" id="{279C2AD4-42FC-E517-7F19-4703FE5681A1}"/>
              </a:ext>
            </a:extLst>
          </p:cNvPr>
          <p:cNvSpPr txBox="1"/>
          <p:nvPr/>
        </p:nvSpPr>
        <p:spPr>
          <a:xfrm>
            <a:off x="2706818" y="4426299"/>
            <a:ext cx="3175331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zh-TW" altLang="en-US" sz="1600" b="1">
                <a:ea typeface="新細明體"/>
                <a:cs typeface="Calibri"/>
              </a:rPr>
              <a:t>CAB-TBT4-2M</a:t>
            </a:r>
            <a:r>
              <a:rPr lang="zh-TW" altLang="en-US" sz="1600">
                <a:ea typeface="新細明體"/>
                <a:cs typeface="Calibri"/>
              </a:rPr>
              <a:t> : </a:t>
            </a:r>
            <a:r>
              <a:rPr lang="zh-TW" altLang="en-US" sz="1600">
                <a:latin typeface="Microsoft JhengHei"/>
                <a:ea typeface="Microsoft JhengHei"/>
                <a:cs typeface="Calibri"/>
              </a:rPr>
              <a:t>2 公尺</a:t>
            </a:r>
            <a:endParaRPr lang="zh-TW">
              <a:latin typeface="Microsoft JhengHei"/>
              <a:ea typeface="Microsoft JhengHei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zh-TW" sz="1600" b="1">
                <a:ea typeface="新細明體"/>
                <a:cs typeface="Calibri" panose="020F0502020204030204"/>
              </a:rPr>
              <a:t>CAB-TBT4-0M5</a:t>
            </a:r>
            <a:r>
              <a:rPr lang="zh-TW" altLang="en-US" sz="1600">
                <a:ea typeface="新細明體"/>
                <a:cs typeface="Calibri" panose="020F0502020204030204"/>
              </a:rPr>
              <a:t> : </a:t>
            </a:r>
            <a:r>
              <a:rPr lang="zh-TW" altLang="en-US" sz="1600">
                <a:latin typeface="Microsoft JhengHei"/>
                <a:ea typeface="Microsoft JhengHei"/>
                <a:cs typeface="Calibri" panose="020F0502020204030204"/>
              </a:rPr>
              <a:t>0.5 公尺</a:t>
            </a:r>
          </a:p>
        </p:txBody>
      </p:sp>
      <p:sp>
        <p:nvSpPr>
          <p:cNvPr id="13" name="文字方塊 6">
            <a:extLst>
              <a:ext uri="{FF2B5EF4-FFF2-40B4-BE49-F238E27FC236}">
                <a16:creationId xmlns:a16="http://schemas.microsoft.com/office/drawing/2014/main" id="{541C6472-BC30-2358-20F9-84944BA100BD}"/>
              </a:ext>
            </a:extLst>
          </p:cNvPr>
          <p:cNvSpPr txBox="1"/>
          <p:nvPr/>
        </p:nvSpPr>
        <p:spPr>
          <a:xfrm>
            <a:off x="8173046" y="4294627"/>
            <a:ext cx="2926337" cy="107721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zh-TW" altLang="en-US" sz="1600" b="1">
                <a:ea typeface="新細明體"/>
                <a:cs typeface="Calibri"/>
              </a:rPr>
              <a:t>CAB-TBT315M-40G</a:t>
            </a:r>
            <a:r>
              <a:rPr lang="zh-TW" altLang="en-US" sz="1600">
                <a:ea typeface="新細明體"/>
                <a:cs typeface="Calibri"/>
              </a:rPr>
              <a:t> :          </a:t>
            </a:r>
            <a:r>
              <a:rPr lang="zh-TW" altLang="en-US" sz="1600">
                <a:latin typeface="Calibri"/>
                <a:ea typeface="新細明體"/>
                <a:cs typeface="Calibri"/>
              </a:rPr>
              <a:t> </a:t>
            </a:r>
            <a:r>
              <a:rPr lang="zh-TW" altLang="en-US" sz="1600">
                <a:latin typeface="Microsoft JhengHei"/>
                <a:ea typeface="Microsoft JhengHei"/>
                <a:cs typeface="Calibri"/>
              </a:rPr>
              <a:t>1.5 公尺</a:t>
            </a:r>
          </a:p>
          <a:p>
            <a:pPr marL="285750" indent="-285750">
              <a:buFont typeface="Arial"/>
              <a:buChar char="•"/>
            </a:pPr>
            <a:r>
              <a:rPr lang="zh-TW" sz="1600" b="1">
                <a:ea typeface="新細明體"/>
                <a:cs typeface="Calibri"/>
              </a:rPr>
              <a:t>CAB-TBT</a:t>
            </a:r>
            <a:r>
              <a:rPr lang="en-US" altLang="zh-TW" sz="1600" b="1">
                <a:ea typeface="新細明體"/>
                <a:cs typeface="Calibri"/>
              </a:rPr>
              <a:t>32</a:t>
            </a:r>
            <a:r>
              <a:rPr lang="zh-TW" sz="1600" b="1">
                <a:ea typeface="新細明體"/>
                <a:cs typeface="Calibri"/>
              </a:rPr>
              <a:t>0</a:t>
            </a:r>
            <a:r>
              <a:rPr lang="en-US" altLang="zh-TW" sz="1600" b="1">
                <a:ea typeface="新細明體"/>
                <a:cs typeface="Calibri"/>
              </a:rPr>
              <a:t>M-40G-LINTES</a:t>
            </a:r>
            <a:r>
              <a:rPr lang="en-US" altLang="zh-TW" sz="1600">
                <a:ea typeface="新細明體"/>
                <a:cs typeface="Calibri"/>
              </a:rPr>
              <a:t> : </a:t>
            </a:r>
            <a:r>
              <a:rPr lang="en-US" altLang="zh-TW" sz="1600">
                <a:latin typeface="Microsoft JhengHei"/>
                <a:ea typeface="新細明體"/>
                <a:cs typeface="Calibri"/>
              </a:rPr>
              <a:t>2 </a:t>
            </a:r>
            <a:r>
              <a:rPr lang="en-US" altLang="zh-TW" sz="1600" err="1">
                <a:latin typeface="Microsoft JhengHei"/>
                <a:ea typeface="新細明體"/>
                <a:cs typeface="Calibri"/>
              </a:rPr>
              <a:t>公尺</a:t>
            </a:r>
            <a:endParaRPr lang="en-US" altLang="zh-TW" sz="1600">
              <a:latin typeface="Microsoft JhengHei"/>
              <a:ea typeface="新細明體"/>
              <a:cs typeface="Calibri"/>
            </a:endParaRPr>
          </a:p>
        </p:txBody>
      </p:sp>
      <p:sp>
        <p:nvSpPr>
          <p:cNvPr id="14" name="文字方塊 7">
            <a:extLst>
              <a:ext uri="{FF2B5EF4-FFF2-40B4-BE49-F238E27FC236}">
                <a16:creationId xmlns:a16="http://schemas.microsoft.com/office/drawing/2014/main" id="{C2362220-BADF-92D8-856F-740BA766CA6A}"/>
              </a:ext>
            </a:extLst>
          </p:cNvPr>
          <p:cNvSpPr txBox="1"/>
          <p:nvPr/>
        </p:nvSpPr>
        <p:spPr>
          <a:xfrm>
            <a:off x="6602644" y="3589570"/>
            <a:ext cx="2638537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b="1">
                <a:solidFill>
                  <a:schemeClr val="accent1">
                    <a:lumMod val="75000"/>
                  </a:schemeClr>
                </a:solidFill>
                <a:ea typeface="新細明體"/>
                <a:cs typeface="Calibri"/>
              </a:rPr>
              <a:t>Thunderbolt 3</a:t>
            </a:r>
            <a:r>
              <a:rPr lang="zh-TW" altLang="en-US" b="1">
                <a:solidFill>
                  <a:schemeClr val="accent1">
                    <a:lumMod val="75000"/>
                  </a:schemeClr>
                </a:solidFill>
                <a:latin typeface="Microsoft JhengHei"/>
                <a:ea typeface="Microsoft JhengHei"/>
                <a:cs typeface="Calibri"/>
              </a:rPr>
              <a:t> 線</a:t>
            </a:r>
            <a:endParaRPr lang="zh-TW" b="1">
              <a:solidFill>
                <a:schemeClr val="accent1">
                  <a:lumMod val="75000"/>
                </a:schemeClr>
              </a:solidFill>
              <a:latin typeface="Microsoft JhengHei"/>
              <a:ea typeface="Microsoft JhengHei"/>
              <a:cs typeface="Calibri"/>
            </a:endParaRPr>
          </a:p>
        </p:txBody>
      </p:sp>
      <p:sp>
        <p:nvSpPr>
          <p:cNvPr id="15" name="文字方塊 8">
            <a:extLst>
              <a:ext uri="{FF2B5EF4-FFF2-40B4-BE49-F238E27FC236}">
                <a16:creationId xmlns:a16="http://schemas.microsoft.com/office/drawing/2014/main" id="{DB0AC058-3DEF-061D-4646-DAD55AB8F0B2}"/>
              </a:ext>
            </a:extLst>
          </p:cNvPr>
          <p:cNvSpPr txBox="1"/>
          <p:nvPr/>
        </p:nvSpPr>
        <p:spPr>
          <a:xfrm>
            <a:off x="1332909" y="3589570"/>
            <a:ext cx="2638537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b="1">
                <a:solidFill>
                  <a:schemeClr val="accent1">
                    <a:lumMod val="75000"/>
                  </a:schemeClr>
                </a:solidFill>
                <a:ea typeface="新細明體"/>
                <a:cs typeface="Calibri"/>
              </a:rPr>
              <a:t>Thunderbolt 4 </a:t>
            </a:r>
            <a:r>
              <a:rPr lang="zh-TW" altLang="en-US" b="1">
                <a:solidFill>
                  <a:schemeClr val="accent1">
                    <a:lumMod val="75000"/>
                  </a:schemeClr>
                </a:solidFill>
                <a:latin typeface="Microsoft JhengHei"/>
                <a:ea typeface="Microsoft JhengHei"/>
                <a:cs typeface="Calibri"/>
              </a:rPr>
              <a:t>線</a:t>
            </a:r>
            <a:endParaRPr lang="zh-TW" b="1">
              <a:solidFill>
                <a:schemeClr val="accent1">
                  <a:lumMod val="75000"/>
                </a:schemeClr>
              </a:solidFill>
              <a:latin typeface="Microsoft JhengHei"/>
              <a:ea typeface="Microsoft JhengHei"/>
              <a:cs typeface="Calibri"/>
            </a:endParaRPr>
          </a:p>
        </p:txBody>
      </p:sp>
      <p:sp>
        <p:nvSpPr>
          <p:cNvPr id="16" name="文字方塊 9">
            <a:extLst>
              <a:ext uri="{FF2B5EF4-FFF2-40B4-BE49-F238E27FC236}">
                <a16:creationId xmlns:a16="http://schemas.microsoft.com/office/drawing/2014/main" id="{AA6B8AE9-E20E-16BF-6383-9796D0EE4DC2}"/>
              </a:ext>
            </a:extLst>
          </p:cNvPr>
          <p:cNvSpPr txBox="1"/>
          <p:nvPr/>
        </p:nvSpPr>
        <p:spPr>
          <a:xfrm>
            <a:off x="1171460" y="2227244"/>
            <a:ext cx="9757272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Microsoft JhengHei"/>
                <a:ea typeface="Microsoft JhengHei"/>
              </a:rPr>
              <a:t>QNAP 亦提供多款 Thunderbolt 配件線材供選擇，除 Thunderbolt 4 線材之外，也有價格較親民的 Thunderbolt 3 線材供選擇，讓您可以用更低的成本來滿足高速傳輸。</a:t>
            </a:r>
          </a:p>
        </p:txBody>
      </p:sp>
    </p:spTree>
    <p:extLst>
      <p:ext uri="{BB962C8B-B14F-4D97-AF65-F5344CB8AC3E}">
        <p14:creationId xmlns:p14="http://schemas.microsoft.com/office/powerpoint/2010/main" val="3264726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72" b="19780"/>
          <a:stretch/>
        </p:blipFill>
        <p:spPr>
          <a:xfrm>
            <a:off x="5859023" y="2182794"/>
            <a:ext cx="6332978" cy="467520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255789" y="263416"/>
            <a:ext cx="1179195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第一個 </a:t>
            </a:r>
            <a:r>
              <a:rPr lang="en-US" altLang="zh-TW" sz="3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PCIe </a:t>
            </a:r>
            <a:r>
              <a:rPr lang="zh-TW" altLang="en-US" sz="3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插槽支援 </a:t>
            </a:r>
            <a:r>
              <a:rPr lang="en-US" altLang="zh-TW" sz="3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QXG/QM2/QXP </a:t>
            </a:r>
          </a:p>
          <a:p>
            <a:pPr algn="ctr"/>
            <a:r>
              <a:rPr lang="zh-TW" altLang="en-US" sz="3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多種擴充卡，彈性擴充高速網路或外接儲存裝置</a:t>
            </a: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50F6C563-1A6E-A82D-50B3-3CE55DE1D92A}"/>
              </a:ext>
            </a:extLst>
          </p:cNvPr>
          <p:cNvSpPr/>
          <p:nvPr/>
        </p:nvSpPr>
        <p:spPr>
          <a:xfrm>
            <a:off x="6509442" y="2829648"/>
            <a:ext cx="3547681" cy="469763"/>
          </a:xfrm>
          <a:prstGeom prst="roundRect">
            <a:avLst>
              <a:gd name="adj" fmla="val 1933"/>
            </a:avLst>
          </a:prstGeom>
          <a:noFill/>
          <a:ln w="35560">
            <a:gradFill>
              <a:gsLst>
                <a:gs pos="58000">
                  <a:srgbClr val="71FFE4"/>
                </a:gs>
                <a:gs pos="80000">
                  <a:srgbClr val="21C9F7"/>
                </a:gs>
                <a:gs pos="0">
                  <a:srgbClr val="21C9F7"/>
                </a:gs>
              </a:gsLst>
              <a:lin ang="0" scaled="0"/>
            </a:gra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1" name="Google Shape;2763;p30">
            <a:extLst>
              <a:ext uri="{FF2B5EF4-FFF2-40B4-BE49-F238E27FC236}">
                <a16:creationId xmlns:a16="http://schemas.microsoft.com/office/drawing/2014/main" id="{8ED0847F-66AD-E2E5-7722-928587A71BCF}"/>
              </a:ext>
            </a:extLst>
          </p:cNvPr>
          <p:cNvSpPr/>
          <p:nvPr/>
        </p:nvSpPr>
        <p:spPr>
          <a:xfrm rot="10800000">
            <a:off x="7800326" y="2123500"/>
            <a:ext cx="651284" cy="682534"/>
          </a:xfrm>
          <a:prstGeom prst="downArrow">
            <a:avLst>
              <a:gd name="adj1" fmla="val 50000"/>
              <a:gd name="adj2" fmla="val 51247"/>
            </a:avLst>
          </a:prstGeom>
          <a:gradFill>
            <a:gsLst>
              <a:gs pos="94022">
                <a:srgbClr val="008EC0"/>
              </a:gs>
              <a:gs pos="0">
                <a:srgbClr val="21C9F7">
                  <a:alpha val="0"/>
                </a:srgbClr>
              </a:gs>
              <a:gs pos="61000">
                <a:srgbClr val="21C9F7"/>
              </a:gs>
              <a:gs pos="35000">
                <a:srgbClr val="21C9F7"/>
              </a:gs>
            </a:gsLst>
            <a:lin ang="5400000" scaled="1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72B2105A-EBCB-8108-2FAD-C16FC7FE07CA}"/>
              </a:ext>
            </a:extLst>
          </p:cNvPr>
          <p:cNvSpPr/>
          <p:nvPr/>
        </p:nvSpPr>
        <p:spPr>
          <a:xfrm>
            <a:off x="6799153" y="1640679"/>
            <a:ext cx="3102110" cy="453649"/>
          </a:xfrm>
          <a:prstGeom prst="roundRect">
            <a:avLst>
              <a:gd name="adj" fmla="val 3825"/>
            </a:avLst>
          </a:prstGeom>
          <a:gradFill>
            <a:gsLst>
              <a:gs pos="8000">
                <a:srgbClr val="29797F"/>
              </a:gs>
              <a:gs pos="100000">
                <a:srgbClr val="118FC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插槽</a:t>
            </a:r>
            <a:r>
              <a:rPr kumimoji="1" lang="en-US" altLang="zh-TW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1:PCIe Gen4 x16</a:t>
            </a:r>
            <a:endParaRPr kumimoji="1" lang="zh-TW" altLang="en-US" sz="1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0CAC4C8F-22A5-CA51-BD48-FE3D369EB9FB}"/>
              </a:ext>
            </a:extLst>
          </p:cNvPr>
          <p:cNvSpPr/>
          <p:nvPr/>
        </p:nvSpPr>
        <p:spPr>
          <a:xfrm>
            <a:off x="565770" y="2191246"/>
            <a:ext cx="4825216" cy="890914"/>
          </a:xfrm>
          <a:prstGeom prst="roundRect">
            <a:avLst>
              <a:gd name="adj" fmla="val 9876"/>
            </a:avLst>
          </a:prstGeom>
          <a:gradFill>
            <a:gsLst>
              <a:gs pos="8000">
                <a:srgbClr val="9FF8FF">
                  <a:alpha val="0"/>
                </a:srgbClr>
              </a:gs>
              <a:gs pos="100000">
                <a:srgbClr val="004CD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18" name="圖片 18" descr="一張含有 室內, 蛋糕, 電子用品 的圖片&#10;&#10;自動產生的描述">
            <a:extLst>
              <a:ext uri="{FF2B5EF4-FFF2-40B4-BE49-F238E27FC236}">
                <a16:creationId xmlns:a16="http://schemas.microsoft.com/office/drawing/2014/main" id="{E9CED188-31AE-953F-EA8F-F258377151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45" y="3221634"/>
            <a:ext cx="1614032" cy="10101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39" descr="一張含有 電子用品, 電路 的圖片&#10;&#10;自動產生的描述">
            <a:extLst>
              <a:ext uri="{FF2B5EF4-FFF2-40B4-BE49-F238E27FC236}">
                <a16:creationId xmlns:a16="http://schemas.microsoft.com/office/drawing/2014/main" id="{7576647B-9143-6F1B-E109-6E9AD33E70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86" y="4264120"/>
            <a:ext cx="1216949" cy="9546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2" name="圖片 3" descr="一張含有 文字, 電子用品 的圖片&#10;&#10;自動產生的描述">
            <a:extLst>
              <a:ext uri="{FF2B5EF4-FFF2-40B4-BE49-F238E27FC236}">
                <a16:creationId xmlns:a16="http://schemas.microsoft.com/office/drawing/2014/main" id="{7EBBF017-621E-FEB1-25E2-B1B4C10D0C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004" y="2164776"/>
            <a:ext cx="912497" cy="102456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圖片 40" descr="一張含有 文字 的圖片&#10;&#10;自動產生的描述">
            <a:extLst>
              <a:ext uri="{FF2B5EF4-FFF2-40B4-BE49-F238E27FC236}">
                <a16:creationId xmlns:a16="http://schemas.microsoft.com/office/drawing/2014/main" id="{E9B53152-2F28-4B4A-30E9-2C17343070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973" y="5038266"/>
            <a:ext cx="1519813" cy="128636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0B89E2-38C5-5C88-BCA4-D8C9D0E13339}"/>
              </a:ext>
            </a:extLst>
          </p:cNvPr>
          <p:cNvSpPr txBox="1"/>
          <p:nvPr/>
        </p:nvSpPr>
        <p:spPr>
          <a:xfrm>
            <a:off x="4327851" y="6599860"/>
            <a:ext cx="16450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1000">
                <a:solidFill>
                  <a:schemeClr val="bg1"/>
                </a:solidFill>
                <a:cs typeface="+mn-ea"/>
                <a:sym typeface="+mn-lt"/>
              </a:rPr>
              <a:t>*相容性依照</a:t>
            </a:r>
            <a:r>
              <a:rPr lang="en-TW" sz="1000">
                <a:solidFill>
                  <a:schemeClr val="bg1"/>
                </a:solidFill>
                <a:cs typeface="+mn-ea"/>
                <a:sym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官網</a:t>
            </a:r>
            <a:r>
              <a:rPr lang="en-TW" sz="1000">
                <a:solidFill>
                  <a:schemeClr val="bg1"/>
                </a:solidFill>
                <a:cs typeface="+mn-ea"/>
                <a:sym typeface="+mn-lt"/>
              </a:rPr>
              <a:t>公告為準</a:t>
            </a: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D771D499-0E8F-E7E6-EC5A-9E51424EC93E}"/>
              </a:ext>
            </a:extLst>
          </p:cNvPr>
          <p:cNvSpPr/>
          <p:nvPr/>
        </p:nvSpPr>
        <p:spPr>
          <a:xfrm>
            <a:off x="596986" y="3270883"/>
            <a:ext cx="4825216" cy="734144"/>
          </a:xfrm>
          <a:prstGeom prst="roundRect">
            <a:avLst>
              <a:gd name="adj" fmla="val 9876"/>
            </a:avLst>
          </a:prstGeom>
          <a:gradFill>
            <a:gsLst>
              <a:gs pos="8000">
                <a:srgbClr val="9FF8FF">
                  <a:alpha val="0"/>
                </a:srgbClr>
              </a:gs>
              <a:gs pos="100000">
                <a:srgbClr val="004CD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2E4082D1-6317-1C6B-FB3E-9AC14570E37C}"/>
              </a:ext>
            </a:extLst>
          </p:cNvPr>
          <p:cNvSpPr/>
          <p:nvPr/>
        </p:nvSpPr>
        <p:spPr>
          <a:xfrm>
            <a:off x="596985" y="4223688"/>
            <a:ext cx="4825216" cy="734144"/>
          </a:xfrm>
          <a:prstGeom prst="roundRect">
            <a:avLst>
              <a:gd name="adj" fmla="val 9876"/>
            </a:avLst>
          </a:prstGeom>
          <a:gradFill>
            <a:gsLst>
              <a:gs pos="8000">
                <a:srgbClr val="9FF8FF">
                  <a:alpha val="0"/>
                </a:srgbClr>
              </a:gs>
              <a:gs pos="100000">
                <a:srgbClr val="004CD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A48D7380-711E-31E9-0243-6BECB70F4C94}"/>
              </a:ext>
            </a:extLst>
          </p:cNvPr>
          <p:cNvSpPr/>
          <p:nvPr/>
        </p:nvSpPr>
        <p:spPr>
          <a:xfrm>
            <a:off x="591978" y="5235535"/>
            <a:ext cx="4825216" cy="734144"/>
          </a:xfrm>
          <a:prstGeom prst="roundRect">
            <a:avLst>
              <a:gd name="adj" fmla="val 9876"/>
            </a:avLst>
          </a:prstGeom>
          <a:gradFill>
            <a:gsLst>
              <a:gs pos="8000">
                <a:srgbClr val="9FF8FF">
                  <a:alpha val="0"/>
                </a:srgbClr>
              </a:gs>
              <a:gs pos="100000">
                <a:srgbClr val="004CD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4" name="文字方塊 30">
            <a:extLst>
              <a:ext uri="{FF2B5EF4-FFF2-40B4-BE49-F238E27FC236}">
                <a16:creationId xmlns:a16="http://schemas.microsoft.com/office/drawing/2014/main" id="{DE4FBB16-794F-6F54-F8FD-4A40EBF0C31D}"/>
              </a:ext>
            </a:extLst>
          </p:cNvPr>
          <p:cNvSpPr txBox="1"/>
          <p:nvPr/>
        </p:nvSpPr>
        <p:spPr>
          <a:xfrm>
            <a:off x="2046275" y="2208326"/>
            <a:ext cx="3772839" cy="879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TW" sz="1867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QXG </a:t>
            </a:r>
            <a:r>
              <a:rPr lang="en-US" altLang="zh-TW" sz="1750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25GbE/10GbE/5GbE/2.5GbE </a:t>
            </a:r>
          </a:p>
          <a:p>
            <a:pPr defTabSz="1219170">
              <a:buClr>
                <a:srgbClr val="000000"/>
              </a:buClr>
            </a:pPr>
            <a:r>
              <a:rPr lang="zh-TW" altLang="en-US" sz="1500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網路卡</a:t>
            </a:r>
            <a:endParaRPr lang="zh-TW" altLang="zh-TW" sz="1500" b="1" ker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26" name="文字方塊 31">
            <a:extLst>
              <a:ext uri="{FF2B5EF4-FFF2-40B4-BE49-F238E27FC236}">
                <a16:creationId xmlns:a16="http://schemas.microsoft.com/office/drawing/2014/main" id="{77248506-CA14-F91C-CC18-272F89E61EF6}"/>
              </a:ext>
            </a:extLst>
          </p:cNvPr>
          <p:cNvSpPr txBox="1"/>
          <p:nvPr/>
        </p:nvSpPr>
        <p:spPr>
          <a:xfrm>
            <a:off x="2046275" y="3467453"/>
            <a:ext cx="2894195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TW" sz="1867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QM2 M.2 SSD </a:t>
            </a:r>
            <a:r>
              <a:rPr lang="zh-TW" altLang="en-US" sz="1867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擴充卡</a:t>
            </a:r>
            <a:endParaRPr lang="zh-TW" altLang="zh-TW" sz="1467" b="1" ker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27" name="文字方塊 32">
            <a:extLst>
              <a:ext uri="{FF2B5EF4-FFF2-40B4-BE49-F238E27FC236}">
                <a16:creationId xmlns:a16="http://schemas.microsoft.com/office/drawing/2014/main" id="{C1C77DC8-910A-2627-DE3B-ABA732C32CD2}"/>
              </a:ext>
            </a:extLst>
          </p:cNvPr>
          <p:cNvSpPr txBox="1"/>
          <p:nvPr/>
        </p:nvSpPr>
        <p:spPr>
          <a:xfrm>
            <a:off x="2046275" y="4287108"/>
            <a:ext cx="3473939" cy="650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TW" sz="1867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QXP SAS, SATA, USB </a:t>
            </a:r>
          </a:p>
          <a:p>
            <a:pPr defTabSz="1219170">
              <a:buClr>
                <a:srgbClr val="000000"/>
              </a:buClr>
            </a:pPr>
            <a:r>
              <a:rPr lang="zh-TW" altLang="en-US" sz="1760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擴充卡</a:t>
            </a:r>
            <a:endParaRPr lang="zh-TW" altLang="zh-TW" sz="1760" b="1" ker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29" name="文字方塊 34">
            <a:extLst>
              <a:ext uri="{FF2B5EF4-FFF2-40B4-BE49-F238E27FC236}">
                <a16:creationId xmlns:a16="http://schemas.microsoft.com/office/drawing/2014/main" id="{31350048-2052-E852-940D-9BB28BBF762F}"/>
              </a:ext>
            </a:extLst>
          </p:cNvPr>
          <p:cNvSpPr txBox="1"/>
          <p:nvPr/>
        </p:nvSpPr>
        <p:spPr>
          <a:xfrm>
            <a:off x="2046276" y="5437369"/>
            <a:ext cx="279354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TW" sz="1867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QXP Wi-Fi 6 &amp; FC </a:t>
            </a:r>
            <a:r>
              <a:rPr lang="zh-TW" altLang="en-US" sz="1867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卡</a:t>
            </a:r>
            <a:endParaRPr lang="zh-TW" altLang="zh-TW" sz="1467" b="1" ker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6668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0AA2C710-E93B-A80D-328D-2C9A39E2236D}"/>
              </a:ext>
            </a:extLst>
          </p:cNvPr>
          <p:cNvSpPr/>
          <p:nvPr/>
        </p:nvSpPr>
        <p:spPr>
          <a:xfrm>
            <a:off x="718241" y="1874067"/>
            <a:ext cx="10755517" cy="4983933"/>
          </a:xfrm>
          <a:prstGeom prst="rect">
            <a:avLst/>
          </a:prstGeom>
          <a:gradFill>
            <a:gsLst>
              <a:gs pos="18000">
                <a:schemeClr val="bg1"/>
              </a:gs>
              <a:gs pos="2000">
                <a:srgbClr val="ADB9CA"/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9" name="Google Shape;309;p35"/>
          <p:cNvSpPr txBox="1">
            <a:spLocks noGrp="1"/>
          </p:cNvSpPr>
          <p:nvPr>
            <p:ph type="title" idx="4294967295"/>
          </p:nvPr>
        </p:nvSpPr>
        <p:spPr>
          <a:xfrm>
            <a:off x="0" y="37465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4200" b="1">
                <a:solidFill>
                  <a:schemeClr val="bg1"/>
                </a:solidFill>
                <a:ea typeface="微軟正黑體"/>
                <a:cs typeface="Arial"/>
                <a:sym typeface="Arial" panose="020B0604020202020204" pitchFamily="34" charset="0"/>
              </a:rPr>
              <a:t>標配雙埠 </a:t>
            </a:r>
            <a:r>
              <a:rPr lang="en-US" altLang="zh-TW" sz="4200" b="1">
                <a:solidFill>
                  <a:schemeClr val="bg1"/>
                </a:solidFill>
                <a:ea typeface="微軟正黑體"/>
                <a:cs typeface="Arial"/>
                <a:sym typeface="Arial" panose="020B0604020202020204" pitchFamily="34" charset="0"/>
              </a:rPr>
              <a:t>2.5 GbE </a:t>
            </a:r>
            <a:r>
              <a:rPr lang="zh-TW" altLang="en-US" sz="4200" b="1">
                <a:solidFill>
                  <a:schemeClr val="bg1"/>
                </a:solidFill>
                <a:ea typeface="微軟正黑體"/>
                <a:cs typeface="Arial"/>
                <a:sym typeface="Arial" panose="020B0604020202020204" pitchFamily="34" charset="0"/>
              </a:rPr>
              <a:t>網路埠，</a:t>
            </a:r>
            <a:br>
              <a:rPr lang="en-US" altLang="zh-TW" sz="4200" b="1">
                <a:solidFill>
                  <a:schemeClr val="bg1"/>
                </a:solidFill>
                <a:ea typeface="微軟正黑體"/>
                <a:cs typeface="Arial"/>
                <a:sym typeface="Arial" panose="020B0604020202020204" pitchFamily="34" charset="0"/>
              </a:rPr>
            </a:br>
            <a:r>
              <a:rPr lang="zh-TW" altLang="en-US" sz="4200" b="1">
                <a:solidFill>
                  <a:schemeClr val="bg1"/>
                </a:solidFill>
                <a:ea typeface="微軟正黑體"/>
                <a:cs typeface="Arial"/>
                <a:sym typeface="Arial" panose="020B0604020202020204" pitchFamily="34" charset="0"/>
              </a:rPr>
              <a:t>搭配 </a:t>
            </a:r>
            <a:r>
              <a:rPr lang="en-US" altLang="zh-TW" sz="4200" b="1">
                <a:solidFill>
                  <a:schemeClr val="bg1"/>
                </a:solidFill>
                <a:ea typeface="微軟正黑體"/>
                <a:cs typeface="Arial"/>
                <a:sym typeface="Arial" panose="020B0604020202020204" pitchFamily="34" charset="0"/>
              </a:rPr>
              <a:t>PCIe Gen 4 </a:t>
            </a:r>
            <a:r>
              <a:rPr lang="zh-TW" altLang="en-US" sz="4200" b="1">
                <a:solidFill>
                  <a:schemeClr val="bg1"/>
                </a:solidFill>
                <a:ea typeface="微軟正黑體"/>
                <a:cs typeface="Arial"/>
                <a:sym typeface="Arial" panose="020B0604020202020204" pitchFamily="34" charset="0"/>
              </a:rPr>
              <a:t>插槽可再擴充 </a:t>
            </a:r>
            <a:r>
              <a:rPr lang="en-US" altLang="zh-TW" sz="4200" b="1">
                <a:solidFill>
                  <a:schemeClr val="bg1"/>
                </a:solidFill>
                <a:ea typeface="微軟正黑體"/>
                <a:cs typeface="Arial"/>
                <a:sym typeface="Arial" panose="020B0604020202020204" pitchFamily="34" charset="0"/>
              </a:rPr>
              <a:t>25GbE</a:t>
            </a:r>
            <a:r>
              <a:rPr lang="zh-TW" altLang="en-US" sz="4200" b="1">
                <a:solidFill>
                  <a:schemeClr val="bg1"/>
                </a:solidFill>
                <a:ea typeface="微軟正黑體"/>
                <a:cs typeface="Arial"/>
                <a:sym typeface="Arial" panose="020B0604020202020204" pitchFamily="34" charset="0"/>
              </a:rPr>
              <a:t> 高速網路</a:t>
            </a:r>
            <a:endParaRPr lang="zh-TW" sz="4200">
              <a:solidFill>
                <a:schemeClr val="bg1"/>
              </a:solidFill>
              <a:cs typeface="Arial" panose="020B0604020202020204"/>
            </a:endParaRPr>
          </a:p>
        </p:txBody>
      </p:sp>
      <p:sp>
        <p:nvSpPr>
          <p:cNvPr id="2" name="Google Shape;298;p34" hidden="1">
            <a:extLst>
              <a:ext uri="{FF2B5EF4-FFF2-40B4-BE49-F238E27FC236}">
                <a16:creationId xmlns:a16="http://schemas.microsoft.com/office/drawing/2014/main" id="{6F5A7FCE-BBFC-4561-97BA-2A559963D6AF}"/>
              </a:ext>
            </a:extLst>
          </p:cNvPr>
          <p:cNvSpPr txBox="1">
            <a:spLocks/>
          </p:cNvSpPr>
          <p:nvPr/>
        </p:nvSpPr>
        <p:spPr>
          <a:xfrm>
            <a:off x="5878134" y="7375924"/>
            <a:ext cx="8026727" cy="355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altLang="zh-TW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12吋短機箱可支援市面上大部分的機櫃</a:t>
            </a: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zh-TW" alt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內建2埠M.2(PCIe Gen 3 x1)，可提供SSD快取，加速隨機存取的速度</a:t>
            </a:r>
            <a:endParaRPr kumimoji="0" lang="en-US" altLang="zh-TW" sz="2667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altLang="zh-TW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PCIe Gen 3 x 8插槽，提供各式應用的高速擴充卡</a:t>
            </a:r>
          </a:p>
          <a:p>
            <a:pPr marL="239994" marR="0" lvl="0" indent="-239994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F4D088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zh-CN" alt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雙系統靈活切換配置QTS and </a:t>
            </a:r>
            <a:r>
              <a:rPr kumimoji="0" lang="en-US" sz="2667" b="0" i="0" u="none" strike="noStrike" kern="1200" cap="none" spc="0" normalizeH="0" baseline="0" noProof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QuTS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 hero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Lato"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Lato"/>
                <a:sym typeface="Arial" panose="020B0604020202020204" pitchFamily="34" charset="0"/>
              </a:rPr>
              <a:t>  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Lato"/>
              <a:sym typeface="Arial" panose="020B0604020202020204" pitchFamily="34" charset="0"/>
            </a:endParaRPr>
          </a:p>
        </p:txBody>
      </p:sp>
      <p:pic>
        <p:nvPicPr>
          <p:cNvPr id="35" name="圖形 34" hidden="1">
            <a:extLst>
              <a:ext uri="{FF2B5EF4-FFF2-40B4-BE49-F238E27FC236}">
                <a16:creationId xmlns:a16="http://schemas.microsoft.com/office/drawing/2014/main" id="{DE332FF3-6E37-9903-DF86-08DF98EEC1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6442" t="22760" r="10955" b="29125"/>
          <a:stretch/>
        </p:blipFill>
        <p:spPr>
          <a:xfrm>
            <a:off x="5050643" y="4730026"/>
            <a:ext cx="2976763" cy="1705253"/>
          </a:xfrm>
          <a:prstGeom prst="rect">
            <a:avLst/>
          </a:prstGeom>
        </p:spPr>
      </p:pic>
      <p:sp>
        <p:nvSpPr>
          <p:cNvPr id="5" name="文字方塊 1">
            <a:extLst>
              <a:ext uri="{FF2B5EF4-FFF2-40B4-BE49-F238E27FC236}">
                <a16:creationId xmlns:a16="http://schemas.microsoft.com/office/drawing/2014/main" id="{569C4307-B91E-242C-FB8C-91A53F63B974}"/>
              </a:ext>
            </a:extLst>
          </p:cNvPr>
          <p:cNvSpPr txBox="1"/>
          <p:nvPr/>
        </p:nvSpPr>
        <p:spPr>
          <a:xfrm>
            <a:off x="1284825" y="2055935"/>
            <a:ext cx="4356505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200" b="1">
                <a:ea typeface="微軟正黑體"/>
                <a:cs typeface="+mn-ea"/>
                <a:sym typeface="+mn-lt"/>
              </a:rPr>
              <a:t>2 x 2.5GbE </a:t>
            </a:r>
          </a:p>
          <a:p>
            <a:pPr algn="ctr"/>
            <a:r>
              <a:rPr lang="en-US" altLang="zh-TW" sz="2200" b="1">
                <a:ea typeface="微軟正黑體"/>
                <a:cs typeface="+mn-ea"/>
                <a:sym typeface="+mn-lt"/>
              </a:rPr>
              <a:t>SMB </a:t>
            </a:r>
            <a:r>
              <a:rPr lang="zh-TW" altLang="en-US" sz="2200" b="1">
                <a:ea typeface="微軟正黑體"/>
                <a:cs typeface="+mn-ea"/>
                <a:sym typeface="+mn-lt"/>
              </a:rPr>
              <a:t>循序傳輸 </a:t>
            </a:r>
            <a:r>
              <a:rPr lang="en-US" altLang="zh-TW" sz="2200" b="1">
                <a:ea typeface="微軟正黑體"/>
                <a:cs typeface="+mn-ea"/>
                <a:sym typeface="+mn-lt"/>
              </a:rPr>
              <a:t>(1MB)</a:t>
            </a:r>
          </a:p>
        </p:txBody>
      </p:sp>
      <p:graphicFrame>
        <p:nvGraphicFramePr>
          <p:cNvPr id="7" name="圖表 6">
            <a:extLst>
              <a:ext uri="{FF2B5EF4-FFF2-40B4-BE49-F238E27FC236}">
                <a16:creationId xmlns:a16="http://schemas.microsoft.com/office/drawing/2014/main" id="{00EAAC60-F443-E58C-3E27-B06F0FDD7B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8064152"/>
              </p:ext>
            </p:extLst>
          </p:nvPr>
        </p:nvGraphicFramePr>
        <p:xfrm>
          <a:off x="899092" y="3030530"/>
          <a:ext cx="4721095" cy="2871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id="{6D8494BD-E1F8-EC7D-837A-E49EDE91425F}"/>
              </a:ext>
            </a:extLst>
          </p:cNvPr>
          <p:cNvSpPr/>
          <p:nvPr/>
        </p:nvSpPr>
        <p:spPr>
          <a:xfrm>
            <a:off x="2178047" y="3271643"/>
            <a:ext cx="906017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-US" altLang="zh-TW" sz="1400" b="1" kern="0">
                <a:solidFill>
                  <a:srgbClr val="C00000"/>
                </a:solidFill>
                <a:ea typeface="微軟正黑體"/>
                <a:cs typeface="+mn-ea"/>
                <a:sym typeface="+mn-lt"/>
              </a:rPr>
              <a:t>590 MB</a:t>
            </a: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微軟正黑體"/>
                <a:cs typeface="+mn-ea"/>
                <a:sym typeface="+mn-lt"/>
              </a:rPr>
              <a:t>/s</a:t>
            </a:r>
            <a:endParaRPr lang="zh-TW" altLang="en-US" sz="14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微軟正黑體"/>
              <a:cs typeface="+mn-ea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5C5F243-96A9-AFE2-EB64-B2B37D2DEF24}"/>
              </a:ext>
            </a:extLst>
          </p:cNvPr>
          <p:cNvSpPr/>
          <p:nvPr/>
        </p:nvSpPr>
        <p:spPr>
          <a:xfrm>
            <a:off x="4104134" y="3212864"/>
            <a:ext cx="906017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-US" altLang="zh-TW" sz="1400" b="1" kern="0">
                <a:solidFill>
                  <a:srgbClr val="C00000"/>
                </a:solidFill>
                <a:ea typeface="微軟正黑體"/>
                <a:cs typeface="+mn-ea"/>
                <a:sym typeface="+mn-lt"/>
              </a:rPr>
              <a:t>591 MB</a:t>
            </a: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微軟正黑體"/>
                <a:cs typeface="+mn-ea"/>
                <a:sym typeface="+mn-lt"/>
              </a:rPr>
              <a:t>/s</a:t>
            </a: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微軟正黑體"/>
              <a:cs typeface="+mn-ea"/>
              <a:sym typeface="+mn-lt"/>
            </a:endParaRPr>
          </a:p>
        </p:txBody>
      </p:sp>
      <p:sp>
        <p:nvSpPr>
          <p:cNvPr id="10" name="文字方塊 5">
            <a:extLst>
              <a:ext uri="{FF2B5EF4-FFF2-40B4-BE49-F238E27FC236}">
                <a16:creationId xmlns:a16="http://schemas.microsoft.com/office/drawing/2014/main" id="{4B1D6255-96F7-CA23-882B-6B7E4B269A44}"/>
              </a:ext>
            </a:extLst>
          </p:cNvPr>
          <p:cNvSpPr txBox="1"/>
          <p:nvPr/>
        </p:nvSpPr>
        <p:spPr>
          <a:xfrm>
            <a:off x="7083002" y="2055935"/>
            <a:ext cx="4169283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200" b="1">
                <a:ea typeface="微軟正黑體"/>
                <a:cs typeface="+mn-ea"/>
                <a:sym typeface="+mn-lt"/>
              </a:rPr>
              <a:t>2 x 25GbE </a:t>
            </a:r>
          </a:p>
          <a:p>
            <a:pPr algn="ctr"/>
            <a:r>
              <a:rPr lang="en-US" altLang="zh-TW" sz="2200" b="1">
                <a:ea typeface="微軟正黑體"/>
                <a:cs typeface="+mn-ea"/>
                <a:sym typeface="+mn-lt"/>
              </a:rPr>
              <a:t>SMB </a:t>
            </a:r>
            <a:r>
              <a:rPr lang="zh-TW" altLang="en-US" sz="2200" b="1">
                <a:ea typeface="微軟正黑體"/>
                <a:cs typeface="+mn-ea"/>
              </a:rPr>
              <a:t>循序傳輸 </a:t>
            </a:r>
            <a:r>
              <a:rPr lang="en-US" altLang="zh-TW" sz="2200" b="1">
                <a:ea typeface="微軟正黑體"/>
                <a:cs typeface="+mn-ea"/>
              </a:rPr>
              <a:t>(1MB)</a:t>
            </a:r>
          </a:p>
        </p:txBody>
      </p:sp>
      <p:graphicFrame>
        <p:nvGraphicFramePr>
          <p:cNvPr id="11" name="圖表 10">
            <a:extLst>
              <a:ext uri="{FF2B5EF4-FFF2-40B4-BE49-F238E27FC236}">
                <a16:creationId xmlns:a16="http://schemas.microsoft.com/office/drawing/2014/main" id="{D8B56B0F-32A0-BC80-A035-741A716D22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2242629"/>
              </p:ext>
            </p:extLst>
          </p:nvPr>
        </p:nvGraphicFramePr>
        <p:xfrm>
          <a:off x="6400027" y="3004553"/>
          <a:ext cx="4721095" cy="2871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矩形 11">
            <a:extLst>
              <a:ext uri="{FF2B5EF4-FFF2-40B4-BE49-F238E27FC236}">
                <a16:creationId xmlns:a16="http://schemas.microsoft.com/office/drawing/2014/main" id="{8FEB39BF-1D13-3A86-C18F-2B8A744EC30B}"/>
              </a:ext>
            </a:extLst>
          </p:cNvPr>
          <p:cNvSpPr/>
          <p:nvPr/>
        </p:nvSpPr>
        <p:spPr>
          <a:xfrm>
            <a:off x="7646360" y="3671214"/>
            <a:ext cx="1043876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400" b="1" kern="0">
                <a:solidFill>
                  <a:srgbClr val="C00000"/>
                </a:solidFill>
                <a:ea typeface="微軟正黑體"/>
                <a:cs typeface="+mn-ea"/>
                <a:sym typeface="+mn-lt"/>
              </a:rPr>
              <a:t>3,838</a:t>
            </a: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微軟正黑體"/>
                <a:cs typeface="+mn-ea"/>
                <a:sym typeface="+mn-lt"/>
              </a:rPr>
              <a:t> MB/s</a:t>
            </a: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微軟正黑體"/>
              <a:cs typeface="+mn-ea"/>
              <a:sym typeface="+mn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8B670B8-0A38-8EB8-9847-7B87DD60943D}"/>
              </a:ext>
            </a:extLst>
          </p:cNvPr>
          <p:cNvSpPr/>
          <p:nvPr/>
        </p:nvSpPr>
        <p:spPr>
          <a:xfrm>
            <a:off x="9535210" y="2876641"/>
            <a:ext cx="1043876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400" b="1" kern="0">
                <a:solidFill>
                  <a:srgbClr val="C00000"/>
                </a:solidFill>
                <a:ea typeface="微軟正黑體"/>
                <a:cs typeface="+mn-ea"/>
                <a:sym typeface="+mn-lt"/>
              </a:rPr>
              <a:t>5,908 MB</a:t>
            </a: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微軟正黑體"/>
                <a:cs typeface="+mn-ea"/>
                <a:sym typeface="+mn-lt"/>
              </a:rPr>
              <a:t>/s</a:t>
            </a: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微軟正黑體"/>
              <a:cs typeface="+mn-ea"/>
              <a:sym typeface="+mn-lt"/>
            </a:endParaRPr>
          </a:p>
        </p:txBody>
      </p:sp>
      <p:cxnSp>
        <p:nvCxnSpPr>
          <p:cNvPr id="14" name="Google Shape;1115;gc428d55399_0_337">
            <a:extLst>
              <a:ext uri="{FF2B5EF4-FFF2-40B4-BE49-F238E27FC236}">
                <a16:creationId xmlns:a16="http://schemas.microsoft.com/office/drawing/2014/main" id="{09BB9D41-01E1-A530-BE58-AA65A8105CD0}"/>
              </a:ext>
            </a:extLst>
          </p:cNvPr>
          <p:cNvCxnSpPr>
            <a:cxnSpLocks/>
          </p:cNvCxnSpPr>
          <p:nvPr/>
        </p:nvCxnSpPr>
        <p:spPr>
          <a:xfrm>
            <a:off x="1176267" y="2853146"/>
            <a:ext cx="4465063" cy="0"/>
          </a:xfrm>
          <a:prstGeom prst="straightConnector1">
            <a:avLst/>
          </a:prstGeom>
          <a:noFill/>
          <a:ln w="25400" cap="flat" cmpd="sng">
            <a:gradFill>
              <a:gsLst>
                <a:gs pos="1000">
                  <a:srgbClr val="FF0000"/>
                </a:gs>
                <a:gs pos="100000">
                  <a:srgbClr val="FE4F00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" name="Google Shape;1115;gc428d55399_0_337">
            <a:extLst>
              <a:ext uri="{FF2B5EF4-FFF2-40B4-BE49-F238E27FC236}">
                <a16:creationId xmlns:a16="http://schemas.microsoft.com/office/drawing/2014/main" id="{0AC76920-FE43-8663-E1F3-FCD25C04CF33}"/>
              </a:ext>
            </a:extLst>
          </p:cNvPr>
          <p:cNvCxnSpPr>
            <a:cxnSpLocks/>
          </p:cNvCxnSpPr>
          <p:nvPr/>
        </p:nvCxnSpPr>
        <p:spPr>
          <a:xfrm>
            <a:off x="6651225" y="2853146"/>
            <a:ext cx="4465063" cy="0"/>
          </a:xfrm>
          <a:prstGeom prst="straightConnector1">
            <a:avLst/>
          </a:prstGeom>
          <a:noFill/>
          <a:ln w="25400" cap="flat" cmpd="sng">
            <a:gradFill>
              <a:gsLst>
                <a:gs pos="1000">
                  <a:srgbClr val="FF0000"/>
                </a:gs>
                <a:gs pos="100000">
                  <a:srgbClr val="FE4F00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453CAED8-7912-D69C-C9DF-0C88F2194901}"/>
              </a:ext>
            </a:extLst>
          </p:cNvPr>
          <p:cNvSpPr txBox="1"/>
          <p:nvPr/>
        </p:nvSpPr>
        <p:spPr>
          <a:xfrm>
            <a:off x="1138068" y="5875726"/>
            <a:ext cx="802957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800">
                <a:latin typeface="Arial"/>
                <a:ea typeface="ＭＳ Ｐゴシック"/>
                <a:cs typeface="Segoe UI"/>
              </a:rPr>
              <a:t>測試環境 </a:t>
            </a:r>
            <a:r>
              <a:rPr lang="en-US" altLang="zh-TW" sz="800">
                <a:latin typeface="Arial"/>
                <a:ea typeface="ＭＳ Ｐゴシック"/>
                <a:cs typeface="Segoe UI"/>
              </a:rPr>
              <a:t>:</a:t>
            </a:r>
            <a:r>
              <a:rPr lang="zh-TW" altLang="en-US" sz="800">
                <a:latin typeface="Arial"/>
                <a:ea typeface="ＭＳ Ｐゴシック"/>
                <a:cs typeface="Segoe UI"/>
              </a:rPr>
              <a:t> </a:t>
            </a:r>
            <a:r>
              <a:rPr lang="zh-TW" sz="800">
                <a:ea typeface="微軟正黑體"/>
                <a:cs typeface="Arial"/>
              </a:rPr>
              <a:t>​</a:t>
            </a:r>
            <a:br>
              <a:rPr lang="zh-TW" sz="800">
                <a:cs typeface="Arial"/>
              </a:rPr>
            </a:br>
            <a:r>
              <a:rPr lang="en-US" altLang="zh-TW" sz="800">
                <a:ea typeface="微軟正黑體"/>
                <a:cs typeface="Segoe UI"/>
              </a:rPr>
              <a:t>NAS: TVS-h874T-i7-32G</a:t>
            </a:r>
            <a:br>
              <a:rPr lang="zh-TW" sz="800">
                <a:cs typeface="Arial"/>
              </a:rPr>
            </a:br>
            <a:r>
              <a:rPr lang="en-US" altLang="zh-TW" sz="800">
                <a:ea typeface="微軟正黑體"/>
                <a:cs typeface="Segoe UI"/>
              </a:rPr>
              <a:t>OS</a:t>
            </a:r>
            <a:r>
              <a:rPr lang="zh-TW" altLang="en-US" sz="800">
                <a:ea typeface="微軟正黑體"/>
                <a:cs typeface="Segoe UI"/>
              </a:rPr>
              <a:t>：</a:t>
            </a:r>
            <a:r>
              <a:rPr lang="en-US" altLang="zh-TW" sz="800" err="1">
                <a:ea typeface="微軟正黑體"/>
                <a:cs typeface="Segoe UI"/>
              </a:rPr>
              <a:t>QuTS</a:t>
            </a:r>
            <a:r>
              <a:rPr lang="en-US" altLang="zh-TW" sz="800">
                <a:ea typeface="微軟正黑體"/>
                <a:cs typeface="Segoe UI"/>
              </a:rPr>
              <a:t> hero h5.0.1</a:t>
            </a:r>
            <a:br>
              <a:rPr lang="zh-TW" sz="800">
                <a:cs typeface="Arial"/>
              </a:rPr>
            </a:br>
            <a:r>
              <a:rPr lang="en-US" altLang="zh-TW" sz="800">
                <a:ea typeface="微軟正黑體"/>
                <a:cs typeface="Segoe UI"/>
              </a:rPr>
              <a:t>Volume type: RAID 5; 8 x Samsung 860 EVO 1TB </a:t>
            </a:r>
            <a:r>
              <a:rPr lang="zh-TW" sz="800">
                <a:ea typeface="微軟正黑體"/>
                <a:cs typeface="Arial"/>
              </a:rPr>
              <a:t>​</a:t>
            </a:r>
          </a:p>
          <a:p>
            <a:r>
              <a:rPr lang="en-US" altLang="zh-TW" sz="800">
                <a:ea typeface="微軟正黑體"/>
                <a:cs typeface="Segoe UI"/>
              </a:rPr>
              <a:t>Client PC: Windows Server 2019, AMD EPYC 7232P 3.0GHz, 64GB RAM,</a:t>
            </a:r>
          </a:p>
          <a:p>
            <a:r>
              <a:rPr lang="en-US" sz="800" err="1">
                <a:latin typeface="Arial"/>
                <a:ea typeface="Microsoft JhengHei"/>
                <a:cs typeface="Segoe UI"/>
              </a:rPr>
              <a:t>IOmeter</a:t>
            </a:r>
            <a:r>
              <a:rPr lang="en-US" sz="800">
                <a:latin typeface="Arial"/>
                <a:ea typeface="Microsoft JhengHei"/>
                <a:cs typeface="Segoe UI"/>
              </a:rPr>
              <a:t> : RAM*4, 30-sec ramp up time, 3-min seq. run time, 1 worker, 32-outstanding</a:t>
            </a:r>
            <a:endParaRPr lang="en-US">
              <a:latin typeface="Arial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549" y="5704416"/>
            <a:ext cx="1877453" cy="117361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509" y="6003638"/>
            <a:ext cx="1177442" cy="73603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341458" y="6039263"/>
            <a:ext cx="4019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>
                <a:latin typeface="Arial"/>
                <a:ea typeface="ＭＳ Ｐゴシック"/>
                <a:cs typeface="Segoe UI"/>
              </a:rPr>
              <a:t>QXG-25G2SF-CX6</a:t>
            </a:r>
            <a:r>
              <a:rPr lang="zh-TW" altLang="en-US" sz="1400">
                <a:latin typeface="Arial"/>
                <a:ea typeface="ＭＳ Ｐゴシック"/>
                <a:cs typeface="Segoe UI"/>
              </a:rPr>
              <a:t> </a:t>
            </a:r>
            <a:r>
              <a:rPr lang="zh-TW" altLang="zh-TW" sz="1400">
                <a:ea typeface="微軟正黑體"/>
                <a:cs typeface="Arial"/>
              </a:rPr>
              <a:t>​</a:t>
            </a:r>
            <a:br>
              <a:rPr lang="zh-TW" altLang="zh-TW" sz="1400">
                <a:cs typeface="Arial"/>
              </a:rPr>
            </a:br>
            <a:r>
              <a:rPr lang="en-US" altLang="zh-TW" sz="1400">
                <a:ea typeface="微軟正黑體"/>
                <a:cs typeface="Segoe UI"/>
              </a:rPr>
              <a:t>Dual-port SFP28 25Gb NIC</a:t>
            </a:r>
            <a:endParaRPr lang="en-US" altLang="zh-TW" sz="140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4320002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人員, 室內, 天花板 的圖片&#10;&#10;自動產生的描述">
            <a:extLst>
              <a:ext uri="{FF2B5EF4-FFF2-40B4-BE49-F238E27FC236}">
                <a16:creationId xmlns:a16="http://schemas.microsoft.com/office/drawing/2014/main" id="{B292D49D-9718-D363-9F58-1F83D0D5C0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" t="4277" r="16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D89345A-A3F9-D89D-1359-EC72671B89EF}"/>
              </a:ext>
            </a:extLst>
          </p:cNvPr>
          <p:cNvSpPr/>
          <p:nvPr/>
        </p:nvSpPr>
        <p:spPr>
          <a:xfrm rot="10800000">
            <a:off x="0" y="-2"/>
            <a:ext cx="12192000" cy="2710309"/>
          </a:xfrm>
          <a:prstGeom prst="rect">
            <a:avLst/>
          </a:prstGeom>
          <a:gradFill>
            <a:gsLst>
              <a:gs pos="0">
                <a:srgbClr val="000002">
                  <a:alpha val="0"/>
                </a:srgbClr>
              </a:gs>
              <a:gs pos="100000">
                <a:srgbClr val="00000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8" name="表格 2">
            <a:extLst>
              <a:ext uri="{FF2B5EF4-FFF2-40B4-BE49-F238E27FC236}">
                <a16:creationId xmlns:a16="http://schemas.microsoft.com/office/drawing/2014/main" id="{F343DE30-595C-31CE-3C00-A8E7BA428E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294788"/>
              </p:ext>
            </p:extLst>
          </p:nvPr>
        </p:nvGraphicFramePr>
        <p:xfrm>
          <a:off x="1106855" y="2622542"/>
          <a:ext cx="6227264" cy="361229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22593">
                  <a:extLst>
                    <a:ext uri="{9D8B030D-6E8A-4147-A177-3AD203B41FA5}">
                      <a16:colId xmlns:a16="http://schemas.microsoft.com/office/drawing/2014/main" val="1611152212"/>
                    </a:ext>
                  </a:extLst>
                </a:gridCol>
                <a:gridCol w="1988986">
                  <a:extLst>
                    <a:ext uri="{9D8B030D-6E8A-4147-A177-3AD203B41FA5}">
                      <a16:colId xmlns:a16="http://schemas.microsoft.com/office/drawing/2014/main" val="3086726967"/>
                    </a:ext>
                  </a:extLst>
                </a:gridCol>
                <a:gridCol w="2015685">
                  <a:extLst>
                    <a:ext uri="{9D8B030D-6E8A-4147-A177-3AD203B41FA5}">
                      <a16:colId xmlns:a16="http://schemas.microsoft.com/office/drawing/2014/main" val="2909376281"/>
                    </a:ext>
                  </a:extLst>
                </a:gridCol>
              </a:tblGrid>
              <a:tr h="470974">
                <a:tc>
                  <a:txBody>
                    <a:bodyPr/>
                    <a:lstStyle/>
                    <a:p>
                      <a:endParaRPr lang="zh-TW" alt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FE4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傳輸率</a:t>
                      </a:r>
                      <a:endParaRPr lang="en-US" altLang="zh-TW" sz="18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FE4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800" b="1" kern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檔案大小</a:t>
                      </a:r>
                      <a:endParaRPr lang="zh-TW" altLang="zh-TW" sz="1800" b="1" kern="12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FE4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753678"/>
                  </a:ext>
                </a:extLst>
              </a:tr>
              <a:tr h="448760">
                <a:tc>
                  <a:txBody>
                    <a:bodyPr/>
                    <a:lstStyle/>
                    <a:p>
                      <a:pPr marL="0" marR="0" indent="0" algn="ctr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altLang="zh-TW" sz="1400" b="1" spc="0" baseline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HD 1080P (ProRes 422)</a:t>
                      </a:r>
                      <a:endParaRPr lang="af-ZA" altLang="zh-TW" sz="14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T w="381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altLang="zh-TW" sz="1500" b="1" spc="0" baseline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220 Mb/s</a:t>
                      </a:r>
                      <a:endParaRPr lang="af-ZA" altLang="zh-TW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T w="381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altLang="zh-TW" sz="1500" b="1" spc="0" baseline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90 GB/hr</a:t>
                      </a:r>
                      <a:endParaRPr lang="af-ZA" altLang="zh-TW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692072"/>
                  </a:ext>
                </a:extLst>
              </a:tr>
              <a:tr h="448760">
                <a:tc>
                  <a:txBody>
                    <a:bodyPr/>
                    <a:lstStyle/>
                    <a:p>
                      <a:pPr marL="0" marR="0" indent="0" algn="ctr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altLang="zh-TW" sz="1400" b="1" spc="0" baseline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4K (ProRes 422)</a:t>
                      </a:r>
                      <a:endParaRPr lang="af-ZA" altLang="zh-TW" sz="1400" b="1">
                        <a:solidFill>
                          <a:srgbClr val="6EFF76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altLang="zh-TW" sz="1500" b="1" spc="0" baseline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630 Mb/s</a:t>
                      </a:r>
                      <a:endParaRPr lang="af-ZA" altLang="zh-TW" b="1">
                        <a:solidFill>
                          <a:srgbClr val="6EFF76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altLang="zh-TW" sz="1500" b="1" spc="0" baseline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300 GB/hr</a:t>
                      </a:r>
                      <a:endParaRPr lang="af-ZA" altLang="zh-TW" b="1">
                        <a:solidFill>
                          <a:srgbClr val="6EFF76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9511678"/>
                  </a:ext>
                </a:extLst>
              </a:tr>
              <a:tr h="448760">
                <a:tc>
                  <a:txBody>
                    <a:bodyPr/>
                    <a:lstStyle/>
                    <a:p>
                      <a:pPr marL="0" marR="0" indent="0" algn="ctr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altLang="zh-TW" sz="1400" b="1" spc="0" baseline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BlackMagic 4K</a:t>
                      </a:r>
                      <a:endParaRPr lang="af-ZA" altLang="zh-TW" sz="14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altLang="zh-TW" sz="1500" b="1" spc="0" baseline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1.4 Gb/s</a:t>
                      </a:r>
                      <a:endParaRPr lang="af-ZA" altLang="zh-TW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altLang="zh-TW" sz="1500" b="1" spc="0" baseline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630 GB/hr</a:t>
                      </a:r>
                      <a:endParaRPr lang="af-ZA" altLang="zh-TW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9652854"/>
                  </a:ext>
                </a:extLst>
              </a:tr>
              <a:tr h="448760">
                <a:tc>
                  <a:txBody>
                    <a:bodyPr/>
                    <a:lstStyle/>
                    <a:p>
                      <a:pPr marL="0" marR="0" indent="0" algn="ctr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altLang="zh-TW" sz="1400" b="1" spc="0" baseline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Canon 4K</a:t>
                      </a:r>
                      <a:endParaRPr lang="af-ZA" altLang="zh-TW" sz="1400" b="1">
                        <a:solidFill>
                          <a:srgbClr val="6EFF76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altLang="zh-TW" sz="1500" b="1" spc="0" baseline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2.3 Gb/s</a:t>
                      </a:r>
                      <a:endParaRPr lang="af-ZA" altLang="zh-TW" b="1">
                        <a:solidFill>
                          <a:srgbClr val="6EFF76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altLang="zh-TW" sz="1500" b="1" spc="0" baseline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 TB/hr</a:t>
                      </a:r>
                      <a:endParaRPr lang="af-ZA" altLang="zh-TW" b="1">
                        <a:solidFill>
                          <a:srgbClr val="6EFF76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8528628"/>
                  </a:ext>
                </a:extLst>
              </a:tr>
              <a:tr h="448760">
                <a:tc>
                  <a:txBody>
                    <a:bodyPr/>
                    <a:lstStyle/>
                    <a:p>
                      <a:pPr marL="0" marR="0" indent="0" algn="ctr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altLang="zh-TW" sz="1400" b="1" spc="0" baseline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Phantom Flex 4K</a:t>
                      </a:r>
                      <a:endParaRPr lang="af-ZA" altLang="zh-TW" sz="14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altLang="zh-TW" sz="1500" b="1" spc="0" baseline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2.3 Gb/s</a:t>
                      </a:r>
                      <a:endParaRPr lang="af-ZA" altLang="zh-TW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altLang="zh-TW" sz="1500" b="1" spc="0" baseline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 TB/hr</a:t>
                      </a:r>
                      <a:endParaRPr lang="af-ZA" altLang="zh-TW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9714729"/>
                  </a:ext>
                </a:extLst>
              </a:tr>
              <a:tr h="448760">
                <a:tc>
                  <a:txBody>
                    <a:bodyPr/>
                    <a:lstStyle/>
                    <a:p>
                      <a:pPr marL="0" marR="0" indent="0" algn="ctr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altLang="zh-TW" sz="1400" b="1" spc="0" baseline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Red 8K</a:t>
                      </a:r>
                      <a:endParaRPr lang="af-ZA" altLang="zh-TW" sz="1400" b="1">
                        <a:solidFill>
                          <a:srgbClr val="6EFF76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altLang="zh-TW" sz="1500" b="1" spc="0" baseline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2.4 Gb/s</a:t>
                      </a:r>
                      <a:endParaRPr lang="af-ZA" altLang="zh-TW" b="1">
                        <a:solidFill>
                          <a:srgbClr val="6EFF76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altLang="zh-TW" sz="1500" b="1" spc="0" baseline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1.1 TB/hr</a:t>
                      </a:r>
                      <a:endParaRPr lang="af-ZA" altLang="zh-TW" b="1">
                        <a:solidFill>
                          <a:srgbClr val="6EFF76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8649010"/>
                  </a:ext>
                </a:extLst>
              </a:tr>
              <a:tr h="448760">
                <a:tc>
                  <a:txBody>
                    <a:bodyPr/>
                    <a:lstStyle/>
                    <a:p>
                      <a:pPr marL="0" marR="0" indent="0" algn="ctr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altLang="zh-TW" sz="1400" b="1" spc="0" baseline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ARRI Alexa 6.5K</a:t>
                      </a:r>
                      <a:r>
                        <a:rPr lang="af-ZA" sz="1400" b="1" spc="0" baseline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RAW</a:t>
                      </a:r>
                      <a:endParaRPr lang="af-ZA" altLang="zh-TW" sz="14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altLang="zh-TW" sz="1500" b="1" spc="0" baseline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7.3 Gb/s</a:t>
                      </a:r>
                      <a:endParaRPr lang="af-ZA" altLang="zh-TW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altLang="zh-TW" sz="1500" b="1" spc="0" baseline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3.3 TB/hr</a:t>
                      </a:r>
                      <a:endParaRPr lang="af-ZA" altLang="zh-TW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1298502"/>
                  </a:ext>
                </a:extLst>
              </a:tr>
            </a:tbl>
          </a:graphicData>
        </a:graphic>
      </p:graphicFrame>
      <p:sp>
        <p:nvSpPr>
          <p:cNvPr id="2" name="矩形 1"/>
          <p:cNvSpPr/>
          <p:nvPr/>
        </p:nvSpPr>
        <p:spPr>
          <a:xfrm>
            <a:off x="894080" y="742427"/>
            <a:ext cx="104038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6600" b="1" baseline="30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隨著影音市場的快速成長，儲存設備也要跟上不斷增長的資料傳輸率</a:t>
            </a:r>
          </a:p>
        </p:txBody>
      </p:sp>
    </p:spTree>
    <p:extLst>
      <p:ext uri="{BB962C8B-B14F-4D97-AF65-F5344CB8AC3E}">
        <p14:creationId xmlns:p14="http://schemas.microsoft.com/office/powerpoint/2010/main" val="2359451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6B1D4C2-FFA3-D54A-A383-1C7136F32D0F}"/>
              </a:ext>
            </a:extLst>
          </p:cNvPr>
          <p:cNvSpPr/>
          <p:nvPr/>
        </p:nvSpPr>
        <p:spPr>
          <a:xfrm rot="16200000">
            <a:off x="3551490" y="-1782512"/>
            <a:ext cx="5089020" cy="12192000"/>
          </a:xfrm>
          <a:prstGeom prst="rect">
            <a:avLst/>
          </a:prstGeom>
          <a:gradFill>
            <a:gsLst>
              <a:gs pos="100000">
                <a:srgbClr val="030303">
                  <a:alpha val="0"/>
                </a:srgbClr>
              </a:gs>
              <a:gs pos="73000">
                <a:srgbClr val="004CD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AF8B880-5A5C-83E0-2D5E-2487F60C88A2}"/>
              </a:ext>
            </a:extLst>
          </p:cNvPr>
          <p:cNvSpPr txBox="1"/>
          <p:nvPr/>
        </p:nvSpPr>
        <p:spPr>
          <a:xfrm>
            <a:off x="437641" y="2229391"/>
            <a:ext cx="768933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0975" indent="-180975">
              <a:buFont typeface="Arial"/>
              <a:buChar char="•"/>
            </a:pPr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傳輸 </a:t>
            </a:r>
            <a:r>
              <a:rPr lang="en-US" altLang="zh-TW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4TB</a:t>
            </a:r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（一小時的 8K 素材）影音時，</a:t>
            </a:r>
            <a:r>
              <a:rPr lang="en-US" altLang="zh-TW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1GbE </a:t>
            </a:r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需要 </a:t>
            </a:r>
            <a:r>
              <a:rPr lang="en-US" altLang="zh-TW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11 </a:t>
            </a:r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小時。</a:t>
            </a:r>
          </a:p>
          <a:p>
            <a:pPr marL="180975" indent="-180975">
              <a:buFont typeface="Arial"/>
              <a:buChar char="•"/>
            </a:pPr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更換為 </a:t>
            </a:r>
            <a:r>
              <a:rPr lang="en-US" altLang="zh-TW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25GbE</a:t>
            </a:r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 網絡設備，傳輸相同文件僅需</a:t>
            </a:r>
            <a:r>
              <a:rPr lang="en-US" altLang="zh-TW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20</a:t>
            </a:r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分鐘。</a:t>
            </a:r>
            <a:endParaRPr lang="en-US" altLang="zh-TW" b="1">
              <a:solidFill>
                <a:schemeClr val="bg1"/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AD03786-B802-D4D9-02A6-C821EEB2FB79}"/>
              </a:ext>
            </a:extLst>
          </p:cNvPr>
          <p:cNvSpPr txBox="1"/>
          <p:nvPr/>
        </p:nvSpPr>
        <p:spPr>
          <a:xfrm>
            <a:off x="522606" y="142725"/>
            <a:ext cx="9563472" cy="15081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46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時間就是金錢，</a:t>
            </a:r>
          </a:p>
          <a:p>
            <a:r>
              <a:rPr lang="zh-TW" altLang="en-US" sz="46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立即全面升級至 </a:t>
            </a:r>
            <a:r>
              <a:rPr lang="en-US" altLang="zh-TW" sz="46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25GbE</a:t>
            </a:r>
            <a:r>
              <a:rPr lang="zh-TW" altLang="en-US" sz="46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！</a:t>
            </a:r>
            <a:endParaRPr lang="en-US" altLang="zh-TW" sz="4600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A3CEAAA4-54D1-4AD8-6288-640F98A47662}"/>
              </a:ext>
            </a:extLst>
          </p:cNvPr>
          <p:cNvGrpSpPr/>
          <p:nvPr/>
        </p:nvGrpSpPr>
        <p:grpSpPr>
          <a:xfrm>
            <a:off x="47625" y="3153636"/>
            <a:ext cx="8791319" cy="3139336"/>
            <a:chOff x="88900" y="3230776"/>
            <a:chExt cx="9963322" cy="3557846"/>
          </a:xfrm>
        </p:grpSpPr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2374CAD5-725E-0DDD-38E3-E9EC4A7B8E8D}"/>
                </a:ext>
              </a:extLst>
            </p:cNvPr>
            <p:cNvSpPr txBox="1"/>
            <p:nvPr/>
          </p:nvSpPr>
          <p:spPr>
            <a:xfrm>
              <a:off x="88900" y="5666317"/>
              <a:ext cx="2139950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zh-TW" altLang="en-US" sz="1000">
                <a:solidFill>
                  <a:srgbClr val="FFFFFF"/>
                </a:solidFill>
                <a:latin typeface="Arial"/>
                <a:ea typeface="新細明體"/>
                <a:cs typeface="Arial"/>
              </a:endParaRPr>
            </a:p>
          </p:txBody>
        </p:sp>
        <p:pic>
          <p:nvPicPr>
            <p:cNvPr id="10" name="圖片 10" descr="一張含有 圖表 的圖片&#10;&#10;自動產生的描述">
              <a:extLst>
                <a:ext uri="{FF2B5EF4-FFF2-40B4-BE49-F238E27FC236}">
                  <a16:creationId xmlns:a16="http://schemas.microsoft.com/office/drawing/2014/main" id="{ECCF4E78-2B0F-C197-0060-769BEC947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400" y="3540710"/>
              <a:ext cx="8574616" cy="3247912"/>
            </a:xfrm>
            <a:prstGeom prst="rect">
              <a:avLst/>
            </a:prstGeom>
          </p:spPr>
        </p:pic>
        <p:pic>
          <p:nvPicPr>
            <p:cNvPr id="3" name="圖片 3" descr="一張含有 文字, 室內 的圖片&#10;&#10;自動產生的描述">
              <a:extLst>
                <a:ext uri="{FF2B5EF4-FFF2-40B4-BE49-F238E27FC236}">
                  <a16:creationId xmlns:a16="http://schemas.microsoft.com/office/drawing/2014/main" id="{A48989B8-23D1-2C48-28D0-B8391C90B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96697" y="3436571"/>
              <a:ext cx="1816443" cy="1148453"/>
            </a:xfrm>
            <a:prstGeom prst="rect">
              <a:avLst/>
            </a:prstGeom>
          </p:spPr>
        </p:pic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9A62F192-DA8F-AFD1-2B10-C50EA0AC9100}"/>
                </a:ext>
              </a:extLst>
            </p:cNvPr>
            <p:cNvSpPr txBox="1"/>
            <p:nvPr/>
          </p:nvSpPr>
          <p:spPr>
            <a:xfrm>
              <a:off x="5861736" y="3230776"/>
              <a:ext cx="1171317" cy="29648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zh-TW" altLang="en-US" sz="11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TVS-h874T</a:t>
              </a:r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273A9E50-25BA-3570-2B76-A646A51BCB08}"/>
                </a:ext>
              </a:extLst>
            </p:cNvPr>
            <p:cNvSpPr txBox="1"/>
            <p:nvPr/>
          </p:nvSpPr>
          <p:spPr>
            <a:xfrm>
              <a:off x="2538284" y="3454743"/>
              <a:ext cx="2031139" cy="488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TW" sz="11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QSW 25GbE</a:t>
              </a:r>
              <a:r>
                <a:rPr lang="zh-TW" altLang="en-US" sz="11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 交換器</a:t>
              </a:r>
              <a:endParaRPr lang="zh-TW" sz="1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  <a:p>
              <a:pPr algn="l"/>
              <a:endParaRPr lang="zh-TW" altLang="en-US" sz="1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B86C8E11-B221-81BB-17FA-2AAEA1FF8219}"/>
                </a:ext>
              </a:extLst>
            </p:cNvPr>
            <p:cNvSpPr txBox="1"/>
            <p:nvPr/>
          </p:nvSpPr>
          <p:spPr>
            <a:xfrm>
              <a:off x="2088292" y="6392562"/>
              <a:ext cx="2743200" cy="28776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zh-TW" sz="105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Libraries for FCPX &amp; Motion </a:t>
              </a: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5EC48E9D-A835-E321-6710-F13C801B9370}"/>
                </a:ext>
              </a:extLst>
            </p:cNvPr>
            <p:cNvSpPr txBox="1"/>
            <p:nvPr/>
          </p:nvSpPr>
          <p:spPr>
            <a:xfrm>
              <a:off x="5010062" y="6395403"/>
              <a:ext cx="2743200" cy="28776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zh-TW" sz="105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Project for Adobe Creative Suite </a:t>
              </a:r>
            </a:p>
          </p:txBody>
        </p:sp>
        <p:cxnSp>
          <p:nvCxnSpPr>
            <p:cNvPr id="17" name="直線單箭頭接點 16">
              <a:extLst>
                <a:ext uri="{FF2B5EF4-FFF2-40B4-BE49-F238E27FC236}">
                  <a16:creationId xmlns:a16="http://schemas.microsoft.com/office/drawing/2014/main" id="{8880D079-E4A6-22BB-0DCD-FF04F5B32BD8}"/>
                </a:ext>
              </a:extLst>
            </p:cNvPr>
            <p:cNvCxnSpPr/>
            <p:nvPr/>
          </p:nvCxnSpPr>
          <p:spPr>
            <a:xfrm flipV="1">
              <a:off x="7447264" y="4191256"/>
              <a:ext cx="595182" cy="2060"/>
            </a:xfrm>
            <a:prstGeom prst="straightConnector1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圖片 7">
              <a:extLst>
                <a:ext uri="{FF2B5EF4-FFF2-40B4-BE49-F238E27FC236}">
                  <a16:creationId xmlns:a16="http://schemas.microsoft.com/office/drawing/2014/main" id="{965E4D15-B88E-D84B-FC75-0D96ED91C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73021" y="3905464"/>
              <a:ext cx="607484" cy="607484"/>
            </a:xfrm>
            <a:prstGeom prst="rect">
              <a:avLst/>
            </a:prstGeom>
            <a:effectLst>
              <a:outerShdw blurRad="279400" dist="88900" dir="13500000" algn="br" rotWithShape="0">
                <a:prstClr val="black">
                  <a:alpha val="60000"/>
                </a:prstClr>
              </a:outerShdw>
            </a:effectLst>
          </p:spPr>
        </p:pic>
        <p:cxnSp>
          <p:nvCxnSpPr>
            <p:cNvPr id="18" name="直線單箭頭接點 17">
              <a:extLst>
                <a:ext uri="{FF2B5EF4-FFF2-40B4-BE49-F238E27FC236}">
                  <a16:creationId xmlns:a16="http://schemas.microsoft.com/office/drawing/2014/main" id="{AD584494-3115-EACA-11F9-A9E7B56C4C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21852" y="4193316"/>
              <a:ext cx="22655" cy="1727885"/>
            </a:xfrm>
            <a:prstGeom prst="straightConnector1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36F4AF9A-6D22-B70C-C500-7417EA7896E6}"/>
                </a:ext>
              </a:extLst>
            </p:cNvPr>
            <p:cNvSpPr txBox="1"/>
            <p:nvPr/>
          </p:nvSpPr>
          <p:spPr>
            <a:xfrm>
              <a:off x="7309022" y="4497859"/>
              <a:ext cx="2743200" cy="29648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11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Backup</a:t>
              </a:r>
            </a:p>
          </p:txBody>
        </p:sp>
        <p:pic>
          <p:nvPicPr>
            <p:cNvPr id="20" name="圖片 20">
              <a:extLst>
                <a:ext uri="{FF2B5EF4-FFF2-40B4-BE49-F238E27FC236}">
                  <a16:creationId xmlns:a16="http://schemas.microsoft.com/office/drawing/2014/main" id="{0370EBE4-4771-6DF6-EE99-B67EF579C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19818" y="3840111"/>
              <a:ext cx="1094088" cy="940659"/>
            </a:xfrm>
            <a:prstGeom prst="rect">
              <a:avLst/>
            </a:prstGeom>
          </p:spPr>
        </p:pic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A3ED44D7-A2A4-DE8A-672C-AD19BFF17570}"/>
                </a:ext>
              </a:extLst>
            </p:cNvPr>
            <p:cNvSpPr txBox="1"/>
            <p:nvPr/>
          </p:nvSpPr>
          <p:spPr>
            <a:xfrm>
              <a:off x="4979066" y="4604477"/>
              <a:ext cx="2743200" cy="29648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11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QNAP</a:t>
              </a:r>
              <a:r>
                <a:rPr lang="zh-TW" altLang="en-US" sz="11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 25GbE 網路卡</a:t>
              </a:r>
              <a:endParaRPr lang="zh-TW" sz="1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FFD9F37F-F4D2-10B6-DED5-32BB0133EB12}"/>
                </a:ext>
              </a:extLst>
            </p:cNvPr>
            <p:cNvSpPr/>
            <p:nvPr/>
          </p:nvSpPr>
          <p:spPr>
            <a:xfrm>
              <a:off x="480296" y="4779121"/>
              <a:ext cx="790754" cy="684979"/>
            </a:xfrm>
            <a:prstGeom prst="rect">
              <a:avLst/>
            </a:prstGeom>
            <a:solidFill>
              <a:srgbClr val="004CD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CF7142F8-F4C7-20BA-98F7-4A91EAEE0854}"/>
                </a:ext>
              </a:extLst>
            </p:cNvPr>
            <p:cNvSpPr/>
            <p:nvPr/>
          </p:nvSpPr>
          <p:spPr>
            <a:xfrm>
              <a:off x="1220524" y="5171008"/>
              <a:ext cx="1149982" cy="293092"/>
            </a:xfrm>
            <a:prstGeom prst="rect">
              <a:avLst/>
            </a:prstGeom>
            <a:solidFill>
              <a:srgbClr val="ADB9C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E9569DF3-C9F1-97FA-3159-7A8AB4248139}"/>
                </a:ext>
              </a:extLst>
            </p:cNvPr>
            <p:cNvSpPr txBox="1"/>
            <p:nvPr/>
          </p:nvSpPr>
          <p:spPr>
            <a:xfrm>
              <a:off x="387640" y="5168448"/>
              <a:ext cx="2321011" cy="470890"/>
            </a:xfrm>
            <a:prstGeom prst="rect">
              <a:avLst/>
            </a:prstGeom>
            <a:solidFill>
              <a:srgbClr val="004CD0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105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DaVinci Resolve + PostgreSQL</a:t>
              </a:r>
              <a:endParaRPr 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31" name="圖形 30">
              <a:extLst>
                <a:ext uri="{FF2B5EF4-FFF2-40B4-BE49-F238E27FC236}">
                  <a16:creationId xmlns:a16="http://schemas.microsoft.com/office/drawing/2014/main" id="{81D25163-BE31-A2DB-BC87-5629DEEC6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585735" y="4801123"/>
              <a:ext cx="334083" cy="445444"/>
            </a:xfrm>
            <a:prstGeom prst="rect">
              <a:avLst/>
            </a:prstGeom>
          </p:spPr>
        </p:pic>
        <p:pic>
          <p:nvPicPr>
            <p:cNvPr id="32" name="圖形 31">
              <a:extLst>
                <a:ext uri="{FF2B5EF4-FFF2-40B4-BE49-F238E27FC236}">
                  <a16:creationId xmlns:a16="http://schemas.microsoft.com/office/drawing/2014/main" id="{1DCEC0FC-5519-15E1-C81D-8797CCBEA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058189" y="3799682"/>
              <a:ext cx="341322" cy="455097"/>
            </a:xfrm>
            <a:prstGeom prst="rect">
              <a:avLst/>
            </a:prstGeom>
          </p:spPr>
        </p:pic>
      </p:grpSp>
      <p:pic>
        <p:nvPicPr>
          <p:cNvPr id="36" name="圖形 35">
            <a:extLst>
              <a:ext uri="{FF2B5EF4-FFF2-40B4-BE49-F238E27FC236}">
                <a16:creationId xmlns:a16="http://schemas.microsoft.com/office/drawing/2014/main" id="{0D8F1623-7AE4-E77F-F9D2-E148947D848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34438"/>
          <a:stretch/>
        </p:blipFill>
        <p:spPr>
          <a:xfrm>
            <a:off x="7177322" y="2360142"/>
            <a:ext cx="5027375" cy="4317995"/>
          </a:xfrm>
          <a:prstGeom prst="rect">
            <a:avLst/>
          </a:prstGeom>
        </p:spPr>
      </p:pic>
      <p:pic>
        <p:nvPicPr>
          <p:cNvPr id="38" name="圖形 37">
            <a:extLst>
              <a:ext uri="{FF2B5EF4-FFF2-40B4-BE49-F238E27FC236}">
                <a16:creationId xmlns:a16="http://schemas.microsoft.com/office/drawing/2014/main" id="{0883B77D-04F1-9675-72F1-F2017FC868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591962" y="3021013"/>
            <a:ext cx="3275667" cy="2775565"/>
          </a:xfrm>
          <a:prstGeom prst="rect">
            <a:avLst/>
          </a:prstGeom>
        </p:spPr>
      </p:pic>
      <p:sp>
        <p:nvSpPr>
          <p:cNvPr id="39" name="文字方塊 38">
            <a:extLst>
              <a:ext uri="{FF2B5EF4-FFF2-40B4-BE49-F238E27FC236}">
                <a16:creationId xmlns:a16="http://schemas.microsoft.com/office/drawing/2014/main" id="{70D6B710-A71C-5B40-4B3B-AF1A1A243B86}"/>
              </a:ext>
            </a:extLst>
          </p:cNvPr>
          <p:cNvSpPr txBox="1"/>
          <p:nvPr/>
        </p:nvSpPr>
        <p:spPr>
          <a:xfrm>
            <a:off x="10943897" y="4723711"/>
            <a:ext cx="12481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rgbClr val="6EFF7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20 分鐘 !</a:t>
            </a:r>
          </a:p>
        </p:txBody>
      </p:sp>
    </p:spTree>
    <p:extLst>
      <p:ext uri="{BB962C8B-B14F-4D97-AF65-F5344CB8AC3E}">
        <p14:creationId xmlns:p14="http://schemas.microsoft.com/office/powerpoint/2010/main" val="392386584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697D260-DD82-4F36-A252-CB1698F43E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0813" y="228716"/>
            <a:ext cx="11363325" cy="1377950"/>
          </a:xfrm>
        </p:spPr>
        <p:txBody>
          <a:bodyPr>
            <a:normAutofit/>
          </a:bodyPr>
          <a:lstStyle/>
          <a:p>
            <a:r>
              <a:rPr lang="zh-TW" sz="4600" b="1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提供</a:t>
            </a:r>
            <a:r>
              <a:rPr lang="zh-TW" altLang="en-US" sz="4600" b="1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全</a:t>
            </a:r>
            <a:r>
              <a:rPr lang="zh-TW" sz="4600" b="1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面的解決方案，</a:t>
            </a:r>
            <a:r>
              <a:rPr lang="zh-TW" altLang="en-US" sz="4600" b="1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透</a:t>
            </a:r>
            <a:r>
              <a:rPr lang="zh-TW" sz="4600" b="1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過各種連接方式</a:t>
            </a:r>
            <a:r>
              <a:rPr lang="zh-TW" altLang="en-US" sz="4600" b="1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來</a:t>
            </a:r>
            <a:r>
              <a:rPr lang="zh-TW" sz="4600" b="1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激發您的創造力</a:t>
            </a:r>
            <a:r>
              <a:rPr lang="zh-TW" altLang="en-US" sz="4600" b="1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 </a:t>
            </a:r>
            <a:endParaRPr lang="zh-TW" sz="4600" b="1">
              <a:solidFill>
                <a:schemeClr val="bg1"/>
              </a:solidFill>
            </a:endParaRPr>
          </a:p>
        </p:txBody>
      </p:sp>
      <p:pic>
        <p:nvPicPr>
          <p:cNvPr id="29" name="圖片 3" descr="一張含有 文字, 室內 的圖片&#10;&#10;自動產生的描述">
            <a:extLst>
              <a:ext uri="{FF2B5EF4-FFF2-40B4-BE49-F238E27FC236}">
                <a16:creationId xmlns:a16="http://schemas.microsoft.com/office/drawing/2014/main" id="{E646FF93-9245-2F4F-3CC8-F51F5FE71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073" y="4411525"/>
            <a:ext cx="2199179" cy="1371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圖片 9" descr="一張含有 文字, 室內, 電子產品, 電腦 的圖片&#10;&#10;自動產生的描述">
            <a:extLst>
              <a:ext uri="{FF2B5EF4-FFF2-40B4-BE49-F238E27FC236}">
                <a16:creationId xmlns:a16="http://schemas.microsoft.com/office/drawing/2014/main" id="{3B7F2A61-FE26-F596-9AFD-BCF1023BB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3479" y="6143898"/>
            <a:ext cx="1087911" cy="711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圖片 10">
            <a:extLst>
              <a:ext uri="{FF2B5EF4-FFF2-40B4-BE49-F238E27FC236}">
                <a16:creationId xmlns:a16="http://schemas.microsoft.com/office/drawing/2014/main" id="{7375D06C-FF6A-25A2-8651-9ABF9B5D30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70299" y="5141257"/>
            <a:ext cx="1211478" cy="835371"/>
          </a:xfrm>
          <a:prstGeom prst="rect">
            <a:avLst/>
          </a:prstGeom>
        </p:spPr>
      </p:pic>
      <p:pic>
        <p:nvPicPr>
          <p:cNvPr id="33" name="圖片 13" descr="一張含有 電子產品, 相機 的圖片&#10;&#10;自動產生的描述">
            <a:extLst>
              <a:ext uri="{FF2B5EF4-FFF2-40B4-BE49-F238E27FC236}">
                <a16:creationId xmlns:a16="http://schemas.microsoft.com/office/drawing/2014/main" id="{EAAF4355-985E-B498-B01E-0E8957D2A7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31281" y="3304069"/>
            <a:ext cx="734971" cy="704593"/>
          </a:xfrm>
          <a:prstGeom prst="rect">
            <a:avLst/>
          </a:prstGeom>
        </p:spPr>
      </p:pic>
      <p:pic>
        <p:nvPicPr>
          <p:cNvPr id="34" name="圖片 14" descr="一張含有 電子產品, 相機, 投影機 的圖片&#10;&#10;自動產生的描述">
            <a:extLst>
              <a:ext uri="{FF2B5EF4-FFF2-40B4-BE49-F238E27FC236}">
                <a16:creationId xmlns:a16="http://schemas.microsoft.com/office/drawing/2014/main" id="{2E1E327D-CAFF-56B5-3A98-40C61750F1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44690" y="2697345"/>
            <a:ext cx="895351" cy="699445"/>
          </a:xfrm>
          <a:prstGeom prst="rect">
            <a:avLst/>
          </a:prstGeom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id="{57F1D5B0-DA7F-D64B-1F45-C9F880B04309}"/>
              </a:ext>
            </a:extLst>
          </p:cNvPr>
          <p:cNvSpPr txBox="1"/>
          <p:nvPr/>
        </p:nvSpPr>
        <p:spPr>
          <a:xfrm>
            <a:off x="255453" y="5817545"/>
            <a:ext cx="514815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透過網路從 Mac/Windows PC 上傳檔案</a:t>
            </a:r>
          </a:p>
        </p:txBody>
      </p: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23B57641-000F-4EA6-75B9-03E1E8BD05B8}"/>
              </a:ext>
            </a:extLst>
          </p:cNvPr>
          <p:cNvCxnSpPr/>
          <p:nvPr/>
        </p:nvCxnSpPr>
        <p:spPr>
          <a:xfrm flipV="1">
            <a:off x="1944842" y="5370834"/>
            <a:ext cx="1439560" cy="2060"/>
          </a:xfrm>
          <a:prstGeom prst="straightConnector1">
            <a:avLst/>
          </a:prstGeom>
          <a:ln w="28575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圖片 17" descr="一張含有 文字, 簽名、標誌 的圖片&#10;&#10;自動產生的描述">
            <a:extLst>
              <a:ext uri="{FF2B5EF4-FFF2-40B4-BE49-F238E27FC236}">
                <a16:creationId xmlns:a16="http://schemas.microsoft.com/office/drawing/2014/main" id="{54F1DB61-9F52-C4C0-D9BD-EC975AF550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33444" y="4469126"/>
            <a:ext cx="399794" cy="473419"/>
          </a:xfrm>
          <a:prstGeom prst="rect">
            <a:avLst/>
          </a:prstGeom>
        </p:spPr>
      </p:pic>
      <p:pic>
        <p:nvPicPr>
          <p:cNvPr id="3" name="圖片 2" descr="一張含有 電子產品, 電腦, 筆記型電腦, 輸出裝置 的圖片&#10;&#10;自動產生的描述">
            <a:extLst>
              <a:ext uri="{FF2B5EF4-FFF2-40B4-BE49-F238E27FC236}">
                <a16:creationId xmlns:a16="http://schemas.microsoft.com/office/drawing/2014/main" id="{FF9BE09D-9FA9-401C-BED2-617B532744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30897" y="3844267"/>
            <a:ext cx="1017085" cy="712052"/>
          </a:xfrm>
          <a:prstGeom prst="rect">
            <a:avLst/>
          </a:prstGeom>
        </p:spPr>
      </p:pic>
      <p:pic>
        <p:nvPicPr>
          <p:cNvPr id="4" name="圖片 3" descr="一張含有 電子產品, 陳列, 平板顯示器, 輸出裝置 的圖片&#10;&#10;自動產生的描述">
            <a:extLst>
              <a:ext uri="{FF2B5EF4-FFF2-40B4-BE49-F238E27FC236}">
                <a16:creationId xmlns:a16="http://schemas.microsoft.com/office/drawing/2014/main" id="{063ADDD8-A2D9-D4C7-EABA-795F73A05C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77983" y="1070982"/>
            <a:ext cx="1574646" cy="1361379"/>
          </a:xfrm>
          <a:prstGeom prst="rect">
            <a:avLst/>
          </a:prstGeom>
        </p:spPr>
      </p:pic>
      <p:pic>
        <p:nvPicPr>
          <p:cNvPr id="5" name="圖片 4" descr="一張含有 鮮豔, Rectangle, 螢幕擷取畫面, 正方形 的圖片&#10;&#10;自動產生的描述">
            <a:extLst>
              <a:ext uri="{FF2B5EF4-FFF2-40B4-BE49-F238E27FC236}">
                <a16:creationId xmlns:a16="http://schemas.microsoft.com/office/drawing/2014/main" id="{1DA9C92C-279F-8AA5-7853-AA8F31EDEE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0740" y="5012750"/>
            <a:ext cx="633761" cy="615176"/>
          </a:xfrm>
          <a:prstGeom prst="rect">
            <a:avLst/>
          </a:prstGeom>
        </p:spPr>
      </p:pic>
      <p:pic>
        <p:nvPicPr>
          <p:cNvPr id="6" name="圖片 5" descr="一張含有 黑色, 黑暗 的圖片&#10;&#10;自動產生的描述">
            <a:extLst>
              <a:ext uri="{FF2B5EF4-FFF2-40B4-BE49-F238E27FC236}">
                <a16:creationId xmlns:a16="http://schemas.microsoft.com/office/drawing/2014/main" id="{2162B990-1B1E-0ACB-8A32-205D13BA8C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 contras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080" y="5010392"/>
            <a:ext cx="587298" cy="550128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139062B9-D17E-9BF6-3F9A-0813BFE5D559}"/>
              </a:ext>
            </a:extLst>
          </p:cNvPr>
          <p:cNvSpPr txBox="1"/>
          <p:nvPr/>
        </p:nvSpPr>
        <p:spPr>
          <a:xfrm>
            <a:off x="1844501" y="2871765"/>
            <a:ext cx="1607640" cy="657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從外部 DAS 透過  USB 埠上傳影音檔案</a:t>
            </a: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CBE2BCB7-262E-6AFD-3D70-BDAA39F9BEC1}"/>
              </a:ext>
            </a:extLst>
          </p:cNvPr>
          <p:cNvCxnSpPr>
            <a:cxnSpLocks/>
          </p:cNvCxnSpPr>
          <p:nvPr/>
        </p:nvCxnSpPr>
        <p:spPr>
          <a:xfrm flipV="1">
            <a:off x="1527697" y="4655020"/>
            <a:ext cx="1606828" cy="2060"/>
          </a:xfrm>
          <a:prstGeom prst="straightConnector1">
            <a:avLst/>
          </a:prstGeom>
          <a:ln w="28575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78EBC7D5-30A8-94F6-0936-FAEB0AA4DEB6}"/>
              </a:ext>
            </a:extLst>
          </p:cNvPr>
          <p:cNvCxnSpPr/>
          <p:nvPr/>
        </p:nvCxnSpPr>
        <p:spPr>
          <a:xfrm flipH="1">
            <a:off x="1492173" y="3653651"/>
            <a:ext cx="5575" cy="998033"/>
          </a:xfrm>
          <a:prstGeom prst="straightConnector1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4238F423-E1C0-C445-8E97-E1D4C585AE20}"/>
              </a:ext>
            </a:extLst>
          </p:cNvPr>
          <p:cNvCxnSpPr/>
          <p:nvPr/>
        </p:nvCxnSpPr>
        <p:spPr>
          <a:xfrm>
            <a:off x="4948818" y="3406232"/>
            <a:ext cx="3718" cy="1063083"/>
          </a:xfrm>
          <a:prstGeom prst="straightConnector1">
            <a:avLst/>
          </a:prstGeom>
          <a:ln w="28575">
            <a:solidFill>
              <a:schemeClr val="bg1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圖片 16" descr="一張含有 電腦, 筆記型電腦, 輸出裝置, 作業系統 的圖片&#10;&#10;自動產生的描述">
            <a:extLst>
              <a:ext uri="{FF2B5EF4-FFF2-40B4-BE49-F238E27FC236}">
                <a16:creationId xmlns:a16="http://schemas.microsoft.com/office/drawing/2014/main" id="{9C4960B3-2F1A-D643-5735-D1666D5599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31369" y="2040181"/>
            <a:ext cx="1141607" cy="761071"/>
          </a:xfrm>
          <a:prstGeom prst="rect">
            <a:avLst/>
          </a:prstGeom>
        </p:spPr>
      </p:pic>
      <p:pic>
        <p:nvPicPr>
          <p:cNvPr id="19" name="圖片 18" descr="一張含有 鮮豔, 螢幕擷取畫面, 正方形, Rectangle 的圖片&#10;&#10;自動產生的描述">
            <a:extLst>
              <a:ext uri="{FF2B5EF4-FFF2-40B4-BE49-F238E27FC236}">
                <a16:creationId xmlns:a16="http://schemas.microsoft.com/office/drawing/2014/main" id="{07C22889-6303-79F1-0E94-82C3BA6BF7D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31718" y="2777440"/>
            <a:ext cx="1113032" cy="494604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22EC80A7-C37C-E5C3-DB30-AFC29A772CA3}"/>
              </a:ext>
            </a:extLst>
          </p:cNvPr>
          <p:cNvSpPr txBox="1"/>
          <p:nvPr/>
        </p:nvSpPr>
        <p:spPr>
          <a:xfrm>
            <a:off x="4492084" y="2243254"/>
            <a:ext cx="166524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b="1" err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透過</a:t>
            </a:r>
            <a:r>
              <a:rPr lang="en-US" altLang="zh-TW" sz="12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 Thunderbolt 4或擴充至</a:t>
            </a:r>
            <a:r>
              <a:rPr lang="zh-TW" altLang="en-US" sz="12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 </a:t>
            </a:r>
            <a:r>
              <a:rPr lang="en-US" altLang="zh-TW" sz="12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25/10GbE </a:t>
            </a:r>
            <a:r>
              <a:rPr lang="zh-TW" altLang="en-US" sz="12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，從工作站直接編輯 NAS 上的影音內容</a:t>
            </a:r>
            <a:endParaRPr lang="zh-TW" sz="2100">
              <a:solidFill>
                <a:schemeClr val="bg1"/>
              </a:solidFill>
              <a:latin typeface="Consolas"/>
              <a:ea typeface="微軟正黑體"/>
              <a:cs typeface="Calibri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0EA57498-DF8D-95F6-CFA5-C62701900752}"/>
              </a:ext>
            </a:extLst>
          </p:cNvPr>
          <p:cNvSpPr txBox="1"/>
          <p:nvPr/>
        </p:nvSpPr>
        <p:spPr>
          <a:xfrm>
            <a:off x="8069766" y="2354765"/>
            <a:ext cx="163737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12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支持 </a:t>
            </a:r>
            <a:r>
              <a:rPr lang="en-US" altLang="zh-TW" sz="12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A</a:t>
            </a:r>
            <a:r>
              <a:rPr lang="zh-TW" sz="12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dobe Premiere Pro 或 </a:t>
            </a:r>
            <a:r>
              <a:rPr lang="en-US" altLang="zh-TW" sz="12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D</a:t>
            </a:r>
            <a:r>
              <a:rPr lang="zh-TW" sz="12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a</a:t>
            </a:r>
            <a:r>
              <a:rPr lang="en-US" altLang="zh-TW" sz="12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Vinci</a:t>
            </a:r>
            <a:r>
              <a:rPr lang="zh-TW" altLang="en-US" sz="12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 R</a:t>
            </a:r>
            <a:r>
              <a:rPr lang="en-US" altLang="zh-TW" sz="1200" b="1" err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eso</a:t>
            </a:r>
            <a:r>
              <a:rPr lang="zh-TW" sz="12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lve </a:t>
            </a:r>
            <a:r>
              <a:rPr lang="zh-TW" altLang="en-US" sz="12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編輯環境中</a:t>
            </a:r>
            <a:r>
              <a:rPr lang="zh-TW" sz="12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的團隊</a:t>
            </a:r>
            <a:r>
              <a:rPr lang="zh-TW" altLang="en-US" sz="12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協作</a:t>
            </a:r>
            <a:endParaRPr lang="zh-TW">
              <a:solidFill>
                <a:schemeClr val="bg1"/>
              </a:solidFill>
            </a:endParaRPr>
          </a:p>
        </p:txBody>
      </p:sp>
      <p:pic>
        <p:nvPicPr>
          <p:cNvPr id="24" name="圖片 23" descr="一張含有 黑色, 黑暗 的圖片&#10;&#10;自動產生的描述">
            <a:extLst>
              <a:ext uri="{FF2B5EF4-FFF2-40B4-BE49-F238E27FC236}">
                <a16:creationId xmlns:a16="http://schemas.microsoft.com/office/drawing/2014/main" id="{775F77EE-2E9D-4443-6507-AE5294F03EE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56053" y="3930686"/>
            <a:ext cx="696615" cy="714432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734A4DCA-EED0-8B15-4F98-0DBF55F0B75A}"/>
              </a:ext>
            </a:extLst>
          </p:cNvPr>
          <p:cNvSpPr txBox="1"/>
          <p:nvPr/>
        </p:nvSpPr>
        <p:spPr>
          <a:xfrm rot="-9720000">
            <a:off x="8097644" y="3897350"/>
            <a:ext cx="141434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zh-TW" sz="1200" b="1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BC6DC05D-71B4-4F8F-58E8-B86F76E2703E}"/>
              </a:ext>
            </a:extLst>
          </p:cNvPr>
          <p:cNvSpPr txBox="1"/>
          <p:nvPr/>
        </p:nvSpPr>
        <p:spPr>
          <a:xfrm>
            <a:off x="8088352" y="4036740"/>
            <a:ext cx="228785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12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可再將</a:t>
            </a:r>
            <a:r>
              <a:rPr lang="zh-TW" altLang="en-US" sz="12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資料備份至</a:t>
            </a:r>
            <a:r>
              <a:rPr lang="zh-TW" sz="12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其他 NAS 、雲</a:t>
            </a:r>
            <a:r>
              <a:rPr lang="zh-TW" altLang="en-US" sz="12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端</a:t>
            </a:r>
            <a:r>
              <a:rPr lang="zh-TW" sz="12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或是其他外接裝置</a:t>
            </a:r>
            <a:endParaRPr lang="zh-TW" altLang="en-US" sz="1200" b="1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AA7026C2-ADFA-7D31-98D3-C7501ADF0A76}"/>
              </a:ext>
            </a:extLst>
          </p:cNvPr>
          <p:cNvSpPr txBox="1"/>
          <p:nvPr/>
        </p:nvSpPr>
        <p:spPr>
          <a:xfrm>
            <a:off x="8088352" y="5439934"/>
            <a:ext cx="291046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若還需要額外儲存空間，QNAP 也提供多款 JBOD 來快速擴充容量</a:t>
            </a:r>
            <a:endParaRPr lang="en-US" altLang="zh-TW" sz="1200" b="1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</p:txBody>
      </p: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8EC3D901-270F-0348-1C0F-966590CE67D6}"/>
              </a:ext>
            </a:extLst>
          </p:cNvPr>
          <p:cNvCxnSpPr>
            <a:cxnSpLocks/>
          </p:cNvCxnSpPr>
          <p:nvPr/>
        </p:nvCxnSpPr>
        <p:spPr>
          <a:xfrm flipH="1">
            <a:off x="5551995" y="4589968"/>
            <a:ext cx="1524805" cy="16525"/>
          </a:xfrm>
          <a:prstGeom prst="straightConnector1">
            <a:avLst/>
          </a:prstGeom>
          <a:ln w="28575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E00E9C91-6093-C1E7-0040-A2DC11CBD9AA}"/>
              </a:ext>
            </a:extLst>
          </p:cNvPr>
          <p:cNvCxnSpPr>
            <a:cxnSpLocks/>
          </p:cNvCxnSpPr>
          <p:nvPr/>
        </p:nvCxnSpPr>
        <p:spPr>
          <a:xfrm flipH="1">
            <a:off x="5551995" y="5714382"/>
            <a:ext cx="1524805" cy="16525"/>
          </a:xfrm>
          <a:prstGeom prst="straightConnector1">
            <a:avLst/>
          </a:prstGeom>
          <a:ln w="28575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圖形 15">
            <a:extLst>
              <a:ext uri="{FF2B5EF4-FFF2-40B4-BE49-F238E27FC236}">
                <a16:creationId xmlns:a16="http://schemas.microsoft.com/office/drawing/2014/main" id="{315F0CD1-2165-E7B0-F0DE-BD14E5E0287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555492" y="2255638"/>
            <a:ext cx="876423" cy="615361"/>
          </a:xfrm>
          <a:prstGeom prst="rect">
            <a:avLst/>
          </a:prstGeom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B70A1180-FBC2-4677-F911-BD0658E2504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56614" y="2767131"/>
            <a:ext cx="652981" cy="786926"/>
          </a:xfrm>
          <a:prstGeom prst="rect">
            <a:avLst/>
          </a:prstGeom>
        </p:spPr>
      </p:pic>
      <p:pic>
        <p:nvPicPr>
          <p:cNvPr id="38" name="圖形 37">
            <a:extLst>
              <a:ext uri="{FF2B5EF4-FFF2-40B4-BE49-F238E27FC236}">
                <a16:creationId xmlns:a16="http://schemas.microsoft.com/office/drawing/2014/main" id="{6B103307-3260-976B-6AB2-F72722FAACF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427521" y="5320338"/>
            <a:ext cx="586478" cy="661668"/>
          </a:xfrm>
          <a:prstGeom prst="rect">
            <a:avLst/>
          </a:prstGeom>
        </p:spPr>
      </p:pic>
      <p:pic>
        <p:nvPicPr>
          <p:cNvPr id="7" name="圖片 6" descr="一張含有 圖形, 字型, 螢幕擷取畫面, 標誌 的圖片&#10;&#10;自動產生的描述">
            <a:extLst>
              <a:ext uri="{FF2B5EF4-FFF2-40B4-BE49-F238E27FC236}">
                <a16:creationId xmlns:a16="http://schemas.microsoft.com/office/drawing/2014/main" id="{B2E7EA2F-3E6F-DC8B-F812-0A939C5177D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027251" y="4128444"/>
            <a:ext cx="146685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33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表格 45">
            <a:extLst>
              <a:ext uri="{FF2B5EF4-FFF2-40B4-BE49-F238E27FC236}">
                <a16:creationId xmlns:a16="http://schemas.microsoft.com/office/drawing/2014/main" id="{22E55C31-D9F6-9A89-31B5-BB7EC5BAA0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24379"/>
              </p:ext>
            </p:extLst>
          </p:nvPr>
        </p:nvGraphicFramePr>
        <p:xfrm>
          <a:off x="8113755" y="2983384"/>
          <a:ext cx="3543300" cy="3486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3300">
                  <a:extLst>
                    <a:ext uri="{9D8B030D-6E8A-4147-A177-3AD203B41FA5}">
                      <a16:colId xmlns:a16="http://schemas.microsoft.com/office/drawing/2014/main" val="3386940076"/>
                    </a:ext>
                  </a:extLst>
                </a:gridCol>
              </a:tblGrid>
              <a:tr h="42862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1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myQNAPcloud</a:t>
                      </a: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zh-CN" altLang="en-US" sz="1800" b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物件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FF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970738"/>
                  </a:ext>
                </a:extLst>
              </a:tr>
              <a:tr h="3057525">
                <a:tc>
                  <a:txBody>
                    <a:bodyPr/>
                    <a:lstStyle/>
                    <a:p>
                      <a:pPr fontAlgn="auto"/>
                      <a:endParaRPr lang="zh-TW" altLang="en-US" sz="1200">
                        <a:solidFill>
                          <a:srgbClr val="FFFFFF"/>
                        </a:solidFill>
                        <a:effectLst/>
                        <a:ea typeface="Arial" panose="020B0604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226630"/>
                  </a:ext>
                </a:extLst>
              </a:tr>
            </a:tbl>
          </a:graphicData>
        </a:graphic>
      </p:graphicFrame>
      <p:graphicFrame>
        <p:nvGraphicFramePr>
          <p:cNvPr id="44" name="表格 43">
            <a:extLst>
              <a:ext uri="{FF2B5EF4-FFF2-40B4-BE49-F238E27FC236}">
                <a16:creationId xmlns:a16="http://schemas.microsoft.com/office/drawing/2014/main" id="{F225D300-46C5-CB92-0F1F-05DC70A058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569956"/>
              </p:ext>
            </p:extLst>
          </p:nvPr>
        </p:nvGraphicFramePr>
        <p:xfrm>
          <a:off x="4324350" y="2983384"/>
          <a:ext cx="3543300" cy="3486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3300">
                  <a:extLst>
                    <a:ext uri="{9D8B030D-6E8A-4147-A177-3AD203B41FA5}">
                      <a16:colId xmlns:a16="http://schemas.microsoft.com/office/drawing/2014/main" val="3853606497"/>
                    </a:ext>
                  </a:extLst>
                </a:gridCol>
              </a:tblGrid>
              <a:tr h="42862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1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myQNAPcloud</a:t>
                      </a: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zh-CN" altLang="en-US" sz="1800" b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監控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B3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2809954"/>
                  </a:ext>
                </a:extLst>
              </a:tr>
              <a:tr h="3057525">
                <a:tc>
                  <a:txBody>
                    <a:bodyPr/>
                    <a:lstStyle/>
                    <a:p>
                      <a:pPr fontAlgn="auto"/>
                      <a:endParaRPr lang="zh-TW" altLang="en-US" sz="1200">
                        <a:solidFill>
                          <a:srgbClr val="FFFFFF"/>
                        </a:solidFill>
                        <a:effectLst/>
                        <a:ea typeface="Arial" panose="020B0604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0399244"/>
                  </a:ext>
                </a:extLst>
              </a:tr>
            </a:tbl>
          </a:graphicData>
        </a:graphic>
      </p:graphicFrame>
      <p:graphicFrame>
        <p:nvGraphicFramePr>
          <p:cNvPr id="41" name="表格 40">
            <a:extLst>
              <a:ext uri="{FF2B5EF4-FFF2-40B4-BE49-F238E27FC236}">
                <a16:creationId xmlns:a16="http://schemas.microsoft.com/office/drawing/2014/main" id="{86428CA3-7FD4-254A-F508-770B8F64F0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427174"/>
              </p:ext>
            </p:extLst>
          </p:nvPr>
        </p:nvGraphicFramePr>
        <p:xfrm>
          <a:off x="555540" y="2983384"/>
          <a:ext cx="3543300" cy="3486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3300">
                  <a:extLst>
                    <a:ext uri="{9D8B030D-6E8A-4147-A177-3AD203B41FA5}">
                      <a16:colId xmlns:a16="http://schemas.microsoft.com/office/drawing/2014/main" val="2705751412"/>
                    </a:ext>
                  </a:extLst>
                </a:gridCol>
              </a:tblGrid>
              <a:tr h="42862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1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lang="en-US" sz="1800" b="1" err="1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myQNAPcloud</a:t>
                      </a:r>
                      <a:r>
                        <a:rPr lang="en-US" sz="1800" b="1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lang="zh-CN" altLang="en-US" sz="1800" b="1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儲存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3F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8699423"/>
                  </a:ext>
                </a:extLst>
              </a:tr>
              <a:tr h="3057525">
                <a:tc>
                  <a:txBody>
                    <a:bodyPr/>
                    <a:lstStyle/>
                    <a:p>
                      <a:pPr fontAlgn="auto"/>
                      <a:endParaRPr lang="zh-TW" altLang="en-US" sz="1200">
                        <a:solidFill>
                          <a:srgbClr val="FFFFFF"/>
                        </a:solidFill>
                        <a:effectLst/>
                        <a:ea typeface="Arial" panose="020B0604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943442"/>
                  </a:ext>
                </a:extLst>
              </a:tr>
            </a:tbl>
          </a:graphicData>
        </a:graphic>
      </p:graphicFrame>
      <p:sp>
        <p:nvSpPr>
          <p:cNvPr id="8" name="標題 1">
            <a:extLst>
              <a:ext uri="{FF2B5EF4-FFF2-40B4-BE49-F238E27FC236}">
                <a16:creationId xmlns:a16="http://schemas.microsoft.com/office/drawing/2014/main" id="{216419C4-D184-BF67-3B05-087AD5F72C47}"/>
              </a:ext>
            </a:extLst>
          </p:cNvPr>
          <p:cNvSpPr>
            <a:spLocks noGrp="1"/>
          </p:cNvSpPr>
          <p:nvPr/>
        </p:nvSpPr>
        <p:spPr>
          <a:xfrm>
            <a:off x="410813" y="228716"/>
            <a:ext cx="11538738" cy="1377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+mn-lt"/>
              </a:rPr>
              <a:t>QNAP</a:t>
            </a:r>
            <a:r>
              <a:rPr lang="en-US" altLang="zh-CN" sz="36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+mn-lt"/>
              </a:rPr>
              <a:t> </a:t>
            </a:r>
            <a:r>
              <a:rPr lang="zh-CN" altLang="en-US" sz="36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+mn-lt"/>
              </a:rPr>
              <a:t>推出的全新雲端服務 </a:t>
            </a:r>
            <a:r>
              <a:rPr lang="zh-CN" altLang="en-US" sz="28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+mn-lt"/>
              </a:rPr>
              <a:t>- </a:t>
            </a:r>
            <a:r>
              <a:rPr lang="en-US" b="1" err="1">
                <a:solidFill>
                  <a:schemeClr val="bg1"/>
                </a:solidFill>
                <a:latin typeface="Arial"/>
                <a:ea typeface="微軟正黑體"/>
                <a:cs typeface="Arial"/>
                <a:sym typeface="+mn-lt"/>
              </a:rPr>
              <a:t>myQNAPcloud</a:t>
            </a:r>
            <a:r>
              <a:rPr lang="en-US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+mn-lt"/>
              </a:rPr>
              <a:t> One</a:t>
            </a:r>
            <a:r>
              <a:rPr lang="en-US" sz="54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+mn-lt"/>
              </a:rPr>
              <a:t> </a:t>
            </a:r>
            <a:endParaRPr lang="en-US" altLang="zh-CN" sz="6000">
              <a:solidFill>
                <a:schemeClr val="bg1"/>
              </a:solidFill>
              <a:ea typeface="等线 Light"/>
              <a:cs typeface="Calibri Light"/>
            </a:endParaRPr>
          </a:p>
        </p:txBody>
      </p:sp>
      <p:sp>
        <p:nvSpPr>
          <p:cNvPr id="10" name="文字方塊 1">
            <a:extLst>
              <a:ext uri="{FF2B5EF4-FFF2-40B4-BE49-F238E27FC236}">
                <a16:creationId xmlns:a16="http://schemas.microsoft.com/office/drawing/2014/main" id="{F47ECB93-47B6-F5A0-72A8-0499AD303C9C}"/>
              </a:ext>
            </a:extLst>
          </p:cNvPr>
          <p:cNvSpPr txBox="1"/>
          <p:nvPr/>
        </p:nvSpPr>
        <p:spPr>
          <a:xfrm>
            <a:off x="463274" y="1876808"/>
            <a:ext cx="11265451" cy="6834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spcBef>
                <a:spcPts val="1800"/>
              </a:spcBef>
            </a:pPr>
            <a:r>
              <a:rPr lang="en-US" sz="1600" spc="100" dirty="0" err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myQNAPcloud</a:t>
            </a:r>
            <a:r>
              <a:rPr lang="en-US" sz="1600" spc="100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One </a:t>
            </a:r>
            <a:r>
              <a:rPr lang="en-US" sz="1600" spc="100" dirty="0" err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是一項訂閱服務</a:t>
            </a:r>
            <a:r>
              <a:rPr lang="en-US" sz="1600" spc="100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，</a:t>
            </a:r>
            <a:r>
              <a:rPr lang="zh-TW" altLang="en-US" sz="1600" spc="1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可為使用者提供擴充儲存空間和透過訂閱</a:t>
            </a:r>
            <a:r>
              <a:rPr lang="en-US" sz="1600" spc="100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sz="1600" spc="100" dirty="0" err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myQNAPcloud</a:t>
            </a:r>
            <a:r>
              <a:rPr lang="en-US" sz="1600" spc="100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sz="1600" spc="100" dirty="0" err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One，使用者可以存取</a:t>
            </a:r>
            <a:r>
              <a:rPr lang="en-US" sz="1600" spc="100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Cloud Drive </a:t>
            </a:r>
            <a:r>
              <a:rPr lang="zh-TW" altLang="en-US" sz="1600" spc="1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上更多的儲存空間</a:t>
            </a:r>
            <a:r>
              <a:rPr lang="en-US" sz="1600" spc="100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，</a:t>
            </a:r>
            <a:r>
              <a:rPr lang="en-US" sz="1600" spc="100" dirty="0" err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以及其他</a:t>
            </a:r>
            <a:r>
              <a:rPr lang="en-US" sz="1600" spc="100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QNAP </a:t>
            </a:r>
            <a:r>
              <a:rPr lang="en-US" sz="1600" spc="100" dirty="0" err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產品的額外功能和優勢</a:t>
            </a:r>
            <a:r>
              <a:rPr lang="en-US" sz="1600" spc="100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。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4" name="文字方塊 2">
            <a:extLst>
              <a:ext uri="{FF2B5EF4-FFF2-40B4-BE49-F238E27FC236}">
                <a16:creationId xmlns:a16="http://schemas.microsoft.com/office/drawing/2014/main" id="{17F26B75-DBF7-1840-07A7-1B980B0AE902}"/>
              </a:ext>
            </a:extLst>
          </p:cNvPr>
          <p:cNvSpPr txBox="1"/>
          <p:nvPr/>
        </p:nvSpPr>
        <p:spPr>
          <a:xfrm>
            <a:off x="653033" y="3356340"/>
            <a:ext cx="3189292" cy="15240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ea typeface="新細明體"/>
              </a:rPr>
              <a:t>NAS </a:t>
            </a:r>
            <a:r>
              <a:rPr lang="en-US" altLang="zh-TW" sz="1600" err="1">
                <a:solidFill>
                  <a:schemeClr val="bg1"/>
                </a:solidFill>
                <a:ea typeface="新細明體"/>
              </a:rPr>
              <a:t>備份</a:t>
            </a:r>
            <a:endParaRPr lang="en-US" altLang="zh-TW" sz="1600" err="1">
              <a:solidFill>
                <a:schemeClr val="bg1"/>
              </a:solidFill>
            </a:endParaRPr>
          </a:p>
          <a:p>
            <a:pPr marL="171450" indent="-1714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ea typeface="新細明體"/>
              </a:rPr>
              <a:t>HBS </a:t>
            </a:r>
            <a:r>
              <a:rPr lang="en-US" altLang="zh-TW" sz="1600" err="1">
                <a:solidFill>
                  <a:schemeClr val="bg1"/>
                </a:solidFill>
                <a:ea typeface="新細明體"/>
              </a:rPr>
              <a:t>整合</a:t>
            </a:r>
            <a:endParaRPr lang="en-US" altLang="zh-TW" sz="1600" err="1">
              <a:solidFill>
                <a:schemeClr val="bg1"/>
              </a:solidFill>
              <a:ea typeface="新細明體"/>
              <a:cs typeface="Calibri"/>
            </a:endParaRPr>
          </a:p>
          <a:p>
            <a:pPr marL="171450" indent="-1714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ea typeface="新細明體"/>
              </a:rPr>
              <a:t>NAS 閘道 (</a:t>
            </a:r>
            <a:r>
              <a:rPr lang="en-US" altLang="zh-TW" sz="1600" err="1">
                <a:solidFill>
                  <a:schemeClr val="bg1"/>
                </a:solidFill>
                <a:ea typeface="新細明體"/>
              </a:rPr>
              <a:t>HybridMount</a:t>
            </a:r>
            <a:r>
              <a:rPr lang="en-US" altLang="zh-TW" sz="1600">
                <a:solidFill>
                  <a:schemeClr val="bg1"/>
                </a:solidFill>
                <a:ea typeface="新細明體"/>
              </a:rPr>
              <a:t>)</a:t>
            </a:r>
            <a:endParaRPr lang="en-US" altLang="zh-TW" sz="1600">
              <a:solidFill>
                <a:schemeClr val="bg1"/>
              </a:solidFill>
              <a:ea typeface="新細明體"/>
              <a:cs typeface="Calibri"/>
            </a:endParaRPr>
          </a:p>
          <a:p>
            <a:pPr marL="171450" indent="-1714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600" err="1">
                <a:solidFill>
                  <a:schemeClr val="bg1"/>
                </a:solidFill>
                <a:ea typeface="新細明體"/>
              </a:rPr>
              <a:t>備份配置</a:t>
            </a:r>
            <a:endParaRPr lang="zh-TW" altLang="en-US" sz="1600" err="1">
              <a:solidFill>
                <a:schemeClr val="bg1"/>
              </a:solidFill>
            </a:endParaRPr>
          </a:p>
        </p:txBody>
      </p:sp>
      <p:sp>
        <p:nvSpPr>
          <p:cNvPr id="15" name="文字方塊 3">
            <a:extLst>
              <a:ext uri="{FF2B5EF4-FFF2-40B4-BE49-F238E27FC236}">
                <a16:creationId xmlns:a16="http://schemas.microsoft.com/office/drawing/2014/main" id="{1F3826B8-BDEC-BBAB-4A14-641AC99934F0}"/>
              </a:ext>
            </a:extLst>
          </p:cNvPr>
          <p:cNvSpPr txBox="1"/>
          <p:nvPr/>
        </p:nvSpPr>
        <p:spPr>
          <a:xfrm>
            <a:off x="4442346" y="3424579"/>
            <a:ext cx="3057099" cy="11546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600" err="1">
                <a:solidFill>
                  <a:schemeClr val="bg1"/>
                </a:solidFill>
                <a:latin typeface="Microsoft JhengHei"/>
                <a:ea typeface="新細明體"/>
              </a:rPr>
              <a:t>錄影備份</a:t>
            </a:r>
            <a:endParaRPr lang="en-US" altLang="zh-TW" sz="1600">
              <a:solidFill>
                <a:schemeClr val="bg1"/>
              </a:solidFill>
              <a:latin typeface="Microsoft JhengHei"/>
              <a:ea typeface="新細明體"/>
            </a:endParaRPr>
          </a:p>
          <a:p>
            <a:pPr marL="171450" indent="-1714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600" err="1">
                <a:solidFill>
                  <a:schemeClr val="bg1"/>
                </a:solidFill>
                <a:latin typeface="Microsoft JhengHei"/>
                <a:ea typeface="新細明體"/>
              </a:rPr>
              <a:t>回放</a:t>
            </a:r>
            <a:endParaRPr lang="en-US" altLang="zh-TW" sz="1600">
              <a:solidFill>
                <a:schemeClr val="bg1"/>
              </a:solidFill>
              <a:latin typeface="Microsoft JhengHei"/>
              <a:ea typeface="新細明體"/>
              <a:cs typeface="Calibri"/>
            </a:endParaRPr>
          </a:p>
          <a:p>
            <a:pPr marL="171450" indent="-1714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600" dirty="0" err="1">
                <a:solidFill>
                  <a:schemeClr val="bg1"/>
                </a:solidFill>
                <a:latin typeface="Microsoft JhengHei"/>
                <a:ea typeface="新細明體"/>
                <a:cs typeface="Calibri"/>
              </a:rPr>
              <a:t>事件</a:t>
            </a:r>
            <a:r>
              <a:rPr lang="en-US" altLang="zh-TW" sz="1600" dirty="0">
                <a:solidFill>
                  <a:schemeClr val="bg1"/>
                </a:solidFill>
                <a:latin typeface="Microsoft JhengHei"/>
                <a:ea typeface="新細明體"/>
                <a:cs typeface="Calibri"/>
              </a:rPr>
              <a:t> / </a:t>
            </a:r>
            <a:r>
              <a:rPr lang="en-US" altLang="zh-TW" sz="1600" dirty="0" err="1">
                <a:solidFill>
                  <a:schemeClr val="bg1"/>
                </a:solidFill>
                <a:latin typeface="Microsoft JhengHei"/>
                <a:ea typeface="新細明體"/>
                <a:cs typeface="Calibri"/>
              </a:rPr>
              <a:t>子流錄製</a:t>
            </a:r>
            <a:endParaRPr lang="en-US" altLang="zh-TW" sz="1600" dirty="0">
              <a:solidFill>
                <a:schemeClr val="bg1"/>
              </a:solidFill>
              <a:latin typeface="Microsoft JhengHei"/>
              <a:ea typeface="新細明體"/>
              <a:cs typeface="Calibri"/>
            </a:endParaRPr>
          </a:p>
        </p:txBody>
      </p:sp>
      <p:sp>
        <p:nvSpPr>
          <p:cNvPr id="18" name="文字方塊 4">
            <a:extLst>
              <a:ext uri="{FF2B5EF4-FFF2-40B4-BE49-F238E27FC236}">
                <a16:creationId xmlns:a16="http://schemas.microsoft.com/office/drawing/2014/main" id="{DBB98C60-DE5B-63FE-7D81-91EB856A9555}"/>
              </a:ext>
            </a:extLst>
          </p:cNvPr>
          <p:cNvSpPr txBox="1"/>
          <p:nvPr/>
        </p:nvSpPr>
        <p:spPr>
          <a:xfrm>
            <a:off x="8118109" y="3424578"/>
            <a:ext cx="3432444" cy="22646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bg1"/>
                </a:solidFill>
                <a:latin typeface="Microsoft JhengHei"/>
                <a:ea typeface="新細明體"/>
              </a:rPr>
              <a:t>Standard Object service </a:t>
            </a:r>
            <a:r>
              <a:rPr lang="en-US" altLang="zh-TW" sz="1600" dirty="0" err="1">
                <a:solidFill>
                  <a:schemeClr val="bg1"/>
                </a:solidFill>
                <a:latin typeface="Microsoft JhengHei"/>
                <a:ea typeface="新細明體"/>
              </a:rPr>
              <a:t>標準物件雲服務</a:t>
            </a:r>
            <a:endParaRPr lang="en-US" altLang="zh-TW" sz="1600" dirty="0" err="1">
              <a:solidFill>
                <a:schemeClr val="bg1"/>
              </a:solidFill>
              <a:latin typeface="Microsoft JhengHei"/>
              <a:ea typeface="新細明體"/>
              <a:cs typeface="Calibri"/>
            </a:endParaRPr>
          </a:p>
          <a:p>
            <a:pPr marL="171450" indent="-1714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bg1"/>
                </a:solidFill>
                <a:latin typeface="Microsoft JhengHei"/>
                <a:ea typeface="新細明體"/>
              </a:rPr>
              <a:t>S3相容的物件服務 (Partial </a:t>
            </a:r>
            <a:r>
              <a:rPr lang="en-US" altLang="zh-TW" sz="1600" err="1">
                <a:solidFill>
                  <a:schemeClr val="bg1"/>
                </a:solidFill>
                <a:latin typeface="Microsoft JhengHei"/>
                <a:ea typeface="新細明體"/>
              </a:rPr>
              <a:t>分段</a:t>
            </a:r>
            <a:r>
              <a:rPr lang="en-US" altLang="zh-TW" sz="1600" dirty="0">
                <a:solidFill>
                  <a:schemeClr val="bg1"/>
                </a:solidFill>
                <a:latin typeface="Microsoft JhengHei"/>
                <a:ea typeface="新細明體"/>
              </a:rPr>
              <a:t> / Quota </a:t>
            </a:r>
            <a:r>
              <a:rPr lang="en-US" altLang="zh-TW" sz="1600" err="1">
                <a:solidFill>
                  <a:schemeClr val="bg1"/>
                </a:solidFill>
                <a:latin typeface="Microsoft JhengHei"/>
                <a:ea typeface="新細明體"/>
              </a:rPr>
              <a:t>配額</a:t>
            </a:r>
            <a:r>
              <a:rPr lang="en-US" altLang="zh-TW" sz="1600" dirty="0">
                <a:solidFill>
                  <a:schemeClr val="bg1"/>
                </a:solidFill>
                <a:latin typeface="Microsoft JhengHei"/>
                <a:ea typeface="新細明體"/>
              </a:rPr>
              <a:t> / ACL </a:t>
            </a:r>
            <a:r>
              <a:rPr lang="en-US" altLang="zh-TW" sz="1600" err="1">
                <a:solidFill>
                  <a:schemeClr val="bg1"/>
                </a:solidFill>
                <a:latin typeface="Microsoft JhengHei"/>
                <a:ea typeface="新細明體"/>
              </a:rPr>
              <a:t>存取控制清單</a:t>
            </a:r>
            <a:r>
              <a:rPr lang="en-US" altLang="zh-TW" sz="1600" dirty="0">
                <a:solidFill>
                  <a:schemeClr val="bg1"/>
                </a:solidFill>
                <a:latin typeface="Microsoft JhengHei"/>
                <a:ea typeface="新細明體"/>
              </a:rPr>
              <a:t> )</a:t>
            </a:r>
            <a:endParaRPr lang="en-US" altLang="zh-TW" sz="1600">
              <a:solidFill>
                <a:schemeClr val="bg1"/>
              </a:solidFill>
              <a:latin typeface="Microsoft JhengHei"/>
              <a:ea typeface="新細明體"/>
              <a:cs typeface="Calibri"/>
            </a:endParaRP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Microsoft JhengHei"/>
                <a:ea typeface="PMingLiU"/>
              </a:rPr>
              <a:t>Object Lock </a:t>
            </a:r>
            <a:r>
              <a:rPr lang="en-US" altLang="zh-TW" sz="1600" err="1">
                <a:solidFill>
                  <a:schemeClr val="bg1"/>
                </a:solidFill>
                <a:latin typeface="Microsoft JhengHei"/>
                <a:ea typeface="新細明體"/>
              </a:rPr>
              <a:t>物件鎖定</a:t>
            </a:r>
            <a:endParaRPr lang="en-US" altLang="zh-TW" sz="1600">
              <a:solidFill>
                <a:schemeClr val="bg1"/>
              </a:solidFill>
              <a:latin typeface="Microsoft JhengHei"/>
              <a:ea typeface="新細明體"/>
            </a:endParaRPr>
          </a:p>
          <a:p>
            <a:pPr marL="285750" indent="-285750">
              <a:lnSpc>
                <a:spcPct val="15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bg1"/>
                </a:solidFill>
                <a:latin typeface="Microsoft JhengHei"/>
                <a:ea typeface="新細明體"/>
              </a:rPr>
              <a:t>Lifecycle </a:t>
            </a:r>
            <a:r>
              <a:rPr lang="en-US" altLang="zh-TW" sz="1600" dirty="0" err="1">
                <a:solidFill>
                  <a:schemeClr val="bg1"/>
                </a:solidFill>
                <a:latin typeface="Microsoft JhengHei"/>
                <a:ea typeface="新細明體"/>
              </a:rPr>
              <a:t>物件儲存生命週期</a:t>
            </a:r>
            <a:endParaRPr lang="en-US" altLang="zh-TW" sz="1600" dirty="0">
              <a:solidFill>
                <a:schemeClr val="bg1"/>
              </a:solidFill>
              <a:latin typeface="Microsoft JhengHei"/>
              <a:ea typeface="新細明體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F941DFB7-FFBD-0A00-0AFA-8DB44AD60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430" y="5185453"/>
            <a:ext cx="1050149" cy="1053314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C807650C-F44F-2ACE-E802-0035D6BB4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012" y="5218651"/>
            <a:ext cx="1087433" cy="1087433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E05A7C46-F246-056C-931A-A4024C672A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224" y="5326220"/>
            <a:ext cx="1027403" cy="103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4838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螢幕擷取畫面, 文字, 正方形, Rectangle 的圖片&#10;&#10;自動產生的描述">
            <a:extLst>
              <a:ext uri="{FF2B5EF4-FFF2-40B4-BE49-F238E27FC236}">
                <a16:creationId xmlns:a16="http://schemas.microsoft.com/office/drawing/2014/main" id="{6115ED8C-7E6B-FE46-0C53-BAA1C42140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19" r="10768"/>
          <a:stretch/>
        </p:blipFill>
        <p:spPr>
          <a:xfrm>
            <a:off x="0" y="1756954"/>
            <a:ext cx="5249577" cy="5101046"/>
          </a:xfrm>
          <a:prstGeom prst="rect">
            <a:avLst/>
          </a:prstGeom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B38E1621-4549-B869-6BFE-30849699A793}"/>
              </a:ext>
            </a:extLst>
          </p:cNvPr>
          <p:cNvGrpSpPr/>
          <p:nvPr/>
        </p:nvGrpSpPr>
        <p:grpSpPr>
          <a:xfrm>
            <a:off x="5604865" y="3298372"/>
            <a:ext cx="6239490" cy="621740"/>
            <a:chOff x="5604865" y="924188"/>
            <a:chExt cx="6239490" cy="621740"/>
          </a:xfrm>
        </p:grpSpPr>
        <p:pic>
          <p:nvPicPr>
            <p:cNvPr id="10" name="圖形 9">
              <a:extLst>
                <a:ext uri="{FF2B5EF4-FFF2-40B4-BE49-F238E27FC236}">
                  <a16:creationId xmlns:a16="http://schemas.microsoft.com/office/drawing/2014/main" id="{CC1379D6-BEE1-A4B0-CB07-0E8B2576B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46218" y="924188"/>
              <a:ext cx="2398137" cy="621740"/>
            </a:xfrm>
            <a:prstGeom prst="rect">
              <a:avLst/>
            </a:prstGeom>
          </p:spPr>
        </p:pic>
        <p:pic>
          <p:nvPicPr>
            <p:cNvPr id="11" name="圖形 10">
              <a:extLst>
                <a:ext uri="{FF2B5EF4-FFF2-40B4-BE49-F238E27FC236}">
                  <a16:creationId xmlns:a16="http://schemas.microsoft.com/office/drawing/2014/main" id="{6E12178E-BC6B-4660-641E-26A648964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04865" y="924188"/>
              <a:ext cx="2894650" cy="521312"/>
            </a:xfrm>
            <a:prstGeom prst="rect">
              <a:avLst/>
            </a:prstGeom>
          </p:spPr>
        </p:pic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0478B52C-9A43-DAF4-5BA0-B87FD8E01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735382" y="980056"/>
              <a:ext cx="409575" cy="409575"/>
            </a:xfrm>
            <a:prstGeom prst="rect">
              <a:avLst/>
            </a:prstGeom>
          </p:spPr>
        </p:pic>
      </p:grp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939C515-ED15-AFBD-E0E1-3CB3778E0D5D}"/>
              </a:ext>
            </a:extLst>
          </p:cNvPr>
          <p:cNvSpPr txBox="1"/>
          <p:nvPr/>
        </p:nvSpPr>
        <p:spPr>
          <a:xfrm>
            <a:off x="255789" y="158913"/>
            <a:ext cx="117919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QNAP </a:t>
            </a:r>
            <a:r>
              <a:rPr lang="zh-TW" altLang="en-US" sz="4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是 </a:t>
            </a:r>
            <a:r>
              <a:rPr lang="en-US" altLang="zh-TW" sz="4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Adobe </a:t>
            </a:r>
            <a:br>
              <a:rPr lang="en-US" altLang="zh-TW" sz="4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</a:br>
            <a:r>
              <a:rPr lang="zh-TW" altLang="en-US" sz="4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影音解決方案的官方合作夥伴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390CC74B-4C64-6753-74E7-A17D622313EE}"/>
              </a:ext>
            </a:extLst>
          </p:cNvPr>
          <p:cNvSpPr txBox="1"/>
          <p:nvPr/>
        </p:nvSpPr>
        <p:spPr>
          <a:xfrm>
            <a:off x="5538439" y="4241678"/>
            <a:ext cx="630591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QNAP NAS </a:t>
            </a:r>
            <a:r>
              <a:rPr lang="zh-TW" altLang="en-US" sz="12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提供 </a:t>
            </a:r>
            <a:r>
              <a:rPr lang="en-US" altLang="zh-TW" sz="12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Adobe </a:t>
            </a:r>
            <a:r>
              <a:rPr lang="zh-TW" altLang="en-US" sz="12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創作者最棒的集中儲存解決方案，可針對 </a:t>
            </a:r>
            <a:r>
              <a:rPr lang="en-US" altLang="zh-TW" sz="12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Project (</a:t>
            </a:r>
            <a:r>
              <a:rPr lang="zh-TW" altLang="en-US" sz="12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照片、圖像、影片、音樂</a:t>
            </a:r>
            <a:r>
              <a:rPr lang="en-US" altLang="zh-TW" sz="12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) </a:t>
            </a:r>
            <a:r>
              <a:rPr lang="zh-TW" altLang="en-US" sz="12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快速展開協作工作流；搭配 </a:t>
            </a:r>
            <a:r>
              <a:rPr lang="en-US" altLang="zh-TW" sz="12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2.5GbE</a:t>
            </a:r>
            <a:r>
              <a:rPr lang="zh-TW" altLang="en-US" sz="12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、</a:t>
            </a:r>
            <a:r>
              <a:rPr lang="en-US" altLang="zh-TW" sz="12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10GbE </a:t>
            </a:r>
            <a:r>
              <a:rPr lang="zh-TW" altLang="en-US" sz="12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或 </a:t>
            </a:r>
            <a:r>
              <a:rPr lang="en-US" altLang="zh-TW" sz="12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Thunderbolt™ </a:t>
            </a:r>
            <a:r>
              <a:rPr lang="zh-TW" altLang="en-US" sz="12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高速傳輸，讓檔案存取效率更高。您不用擔心容量的問題，</a:t>
            </a:r>
            <a:r>
              <a:rPr lang="en-US" altLang="zh-TW" sz="12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QNAP NAS </a:t>
            </a:r>
            <a:r>
              <a:rPr lang="zh-TW" altLang="en-US" sz="12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可輕鬆擴充極大容量妥善保存所有檔案，守護您的創意世界！</a:t>
            </a:r>
            <a:endParaRPr lang="zh-TW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054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Shape 731"/>
          <p:cNvSpPr/>
          <p:nvPr/>
        </p:nvSpPr>
        <p:spPr>
          <a:xfrm>
            <a:off x="1" y="0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67" rIns="91400" bIns="45667" anchor="ctr" anchorCtr="0">
            <a:noAutofit/>
          </a:bodyPr>
          <a:lstStyle/>
          <a:p>
            <a:pPr>
              <a:buClr>
                <a:srgbClr val="000000"/>
              </a:buClr>
              <a:buSzPts val="350"/>
            </a:pPr>
            <a:br>
              <a:rPr lang="zh-TW" altLang="en-US" sz="1867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</a:br>
            <a:endParaRPr lang="zh-TW" altLang="en-US" sz="1867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pPr>
              <a:buClr>
                <a:srgbClr val="000000"/>
              </a:buClr>
              <a:buSzPts val="1400"/>
            </a:pPr>
            <a:endParaRPr lang="zh-TW" altLang="en-US" sz="1867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734" name="Shape 734"/>
          <p:cNvSpPr/>
          <p:nvPr/>
        </p:nvSpPr>
        <p:spPr>
          <a:xfrm>
            <a:off x="1" y="0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67" rIns="91400" bIns="45667" anchor="ctr" anchorCtr="0">
            <a:noAutofit/>
          </a:bodyPr>
          <a:lstStyle/>
          <a:p>
            <a:pPr>
              <a:buClr>
                <a:srgbClr val="000000"/>
              </a:buClr>
              <a:buSzPts val="350"/>
            </a:pPr>
            <a:br>
              <a:rPr lang="zh-TW" altLang="en-US" sz="1867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</a:br>
            <a:endParaRPr lang="zh-TW" altLang="en-US" sz="1867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pPr>
              <a:buClr>
                <a:srgbClr val="000000"/>
              </a:buClr>
              <a:buSzPts val="1400"/>
            </a:pPr>
            <a:endParaRPr lang="zh-TW" altLang="en-US" sz="1867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19" name="標題 18"/>
          <p:cNvSpPr>
            <a:spLocks noGrp="1"/>
          </p:cNvSpPr>
          <p:nvPr>
            <p:ph type="title" idx="4294967295"/>
          </p:nvPr>
        </p:nvSpPr>
        <p:spPr>
          <a:xfrm>
            <a:off x="0" y="204788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內建顯示輸出，提供一個 HDMI 輸出埠</a:t>
            </a:r>
          </a:p>
        </p:txBody>
      </p:sp>
      <p:pic>
        <p:nvPicPr>
          <p:cNvPr id="7" name="Picture 15" descr="C:\Users\user\Desktop\CHT TS-251A451A Presentation File_PPT\HDMI.png">
            <a:extLst>
              <a:ext uri="{FF2B5EF4-FFF2-40B4-BE49-F238E27FC236}">
                <a16:creationId xmlns:a16="http://schemas.microsoft.com/office/drawing/2014/main" id="{D82346D5-CB10-404B-B020-0BF65DC07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4667" y="5681540"/>
            <a:ext cx="1567516" cy="36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44">
            <a:extLst>
              <a:ext uri="{FF2B5EF4-FFF2-40B4-BE49-F238E27FC236}">
                <a16:creationId xmlns:a16="http://schemas.microsoft.com/office/drawing/2014/main" id="{AE36ADD6-3F71-40D3-BDFE-1A1BAB506F46}"/>
              </a:ext>
            </a:extLst>
          </p:cNvPr>
          <p:cNvSpPr txBox="1"/>
          <p:nvPr/>
        </p:nvSpPr>
        <p:spPr>
          <a:xfrm>
            <a:off x="-182886" y="3740522"/>
            <a:ext cx="2900113" cy="1025906"/>
          </a:xfrm>
          <a:prstGeom prst="rect">
            <a:avLst/>
          </a:prstGeom>
          <a:noFill/>
          <a:effectLst/>
        </p:spPr>
        <p:txBody>
          <a:bodyPr wrap="square" lIns="162544" tIns="81272" rIns="162544" bIns="81272" anchor="t">
            <a:spAutoFit/>
          </a:bodyPr>
          <a:lstStyle/>
          <a:p>
            <a:pPr algn="r">
              <a:defRPr/>
            </a:pPr>
            <a:r>
              <a:rPr lang="en-US" b="1">
                <a:solidFill>
                  <a:srgbClr val="FE4F00"/>
                </a:solidFill>
                <a:latin typeface="微軟正黑體"/>
                <a:ea typeface="微軟正黑體"/>
                <a:cs typeface="+mn-ea"/>
                <a:sym typeface="+mn-lt"/>
              </a:rPr>
              <a:t>HDMI </a:t>
            </a:r>
            <a:r>
              <a:rPr lang="en-US" altLang="zh-TW" b="1">
                <a:solidFill>
                  <a:srgbClr val="FE4F00"/>
                </a:solidFill>
                <a:latin typeface="微軟正黑體"/>
                <a:ea typeface="微軟正黑體"/>
                <a:cs typeface="+mn-ea"/>
                <a:sym typeface="+mn-lt"/>
              </a:rPr>
              <a:t>4K </a:t>
            </a:r>
            <a:r>
              <a:rPr lang="en-US" altLang="zh-TW" b="1" err="1">
                <a:solidFill>
                  <a:srgbClr val="FE4F00"/>
                </a:solidFill>
                <a:latin typeface="微軟正黑體"/>
                <a:ea typeface="微軟正黑體"/>
                <a:cs typeface="+mn-ea"/>
                <a:sym typeface="+mn-lt"/>
              </a:rPr>
              <a:t>螢幕</a:t>
            </a:r>
            <a:r>
              <a:rPr lang="zh-TW" altLang="en-US" b="1">
                <a:solidFill>
                  <a:srgbClr val="FE4F00"/>
                </a:solidFill>
                <a:latin typeface="微軟正黑體"/>
                <a:ea typeface="微軟正黑體"/>
                <a:cs typeface="+mn-ea"/>
                <a:sym typeface="+mn-lt"/>
              </a:rPr>
              <a:t>輸出</a:t>
            </a:r>
            <a:endParaRPr lang="en-US" altLang="zh-TW" b="1">
              <a:solidFill>
                <a:srgbClr val="FE4F00"/>
              </a:solidFill>
              <a:latin typeface="微軟正黑體"/>
              <a:ea typeface="微軟正黑體"/>
              <a:cs typeface="+mn-ea"/>
              <a:sym typeface="+mn-lt"/>
            </a:endParaRPr>
          </a:p>
          <a:p>
            <a:pPr algn="r" eaLnBrk="1" hangingPunct="1">
              <a:defRPr/>
            </a:pPr>
            <a:r>
              <a:rPr lang="en-US" altLang="zh-TW" b="1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1 x HDMI 1.4b</a:t>
            </a:r>
            <a:endParaRPr lang="en-US" altLang="zh-TW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  <a:p>
            <a:pPr algn="r" eaLnBrk="1" hangingPunct="1">
              <a:defRPr/>
            </a:pP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1920 x 1080, 60Hz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10" name="TextBox 45">
            <a:extLst>
              <a:ext uri="{FF2B5EF4-FFF2-40B4-BE49-F238E27FC236}">
                <a16:creationId xmlns:a16="http://schemas.microsoft.com/office/drawing/2014/main" id="{43740F9C-C699-4623-AAD4-C3A1BFF79FA2}"/>
              </a:ext>
            </a:extLst>
          </p:cNvPr>
          <p:cNvSpPr txBox="1"/>
          <p:nvPr/>
        </p:nvSpPr>
        <p:spPr>
          <a:xfrm>
            <a:off x="9216266" y="2164172"/>
            <a:ext cx="3077043" cy="890356"/>
          </a:xfrm>
          <a:prstGeom prst="rect">
            <a:avLst/>
          </a:prstGeom>
          <a:noFill/>
          <a:effectLst/>
        </p:spPr>
        <p:txBody>
          <a:bodyPr wrap="square" lIns="162544" tIns="81272" rIns="162544" bIns="81272" anchor="t">
            <a:spAutoFit/>
          </a:bodyPr>
          <a:lstStyle/>
          <a:p>
            <a:pPr eaLnBrk="1" hangingPunct="1">
              <a:lnSpc>
                <a:spcPts val="3000"/>
              </a:lnSpc>
              <a:defRPr/>
            </a:pPr>
            <a:r>
              <a:rPr lang="zh-TW" altLang="en-US" sz="2300" b="1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高達 </a:t>
            </a:r>
            <a:r>
              <a:rPr lang="en-US" altLang="zh-TW" sz="2300" b="1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32 EUs</a:t>
            </a:r>
          </a:p>
          <a:p>
            <a:pPr eaLnBrk="1" hangingPunct="1">
              <a:lnSpc>
                <a:spcPts val="3000"/>
              </a:lnSpc>
              <a:defRPr/>
            </a:pP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顯示專用執行單元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D4E2B95D-2055-40E1-ACFA-EDDA3E7AC98D}"/>
              </a:ext>
            </a:extLst>
          </p:cNvPr>
          <p:cNvSpPr txBox="1"/>
          <p:nvPr/>
        </p:nvSpPr>
        <p:spPr>
          <a:xfrm>
            <a:off x="-171396" y="2126096"/>
            <a:ext cx="2900113" cy="1349071"/>
          </a:xfrm>
          <a:prstGeom prst="rect">
            <a:avLst/>
          </a:prstGeom>
          <a:noFill/>
          <a:effectLst/>
        </p:spPr>
        <p:txBody>
          <a:bodyPr wrap="square" lIns="162544" tIns="81272" rIns="162544" bIns="81272">
            <a:spAutoFit/>
          </a:bodyPr>
          <a:lstStyle/>
          <a:p>
            <a:pPr algn="r">
              <a:defRPr/>
            </a:pPr>
            <a:r>
              <a:rPr lang="zh-TW" altLang="en-US" b="1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繪圖最大動態頻率</a:t>
            </a:r>
            <a:endParaRPr lang="en-US" altLang="zh-TW" b="1">
              <a:solidFill>
                <a:srgbClr val="FE4F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pPr algn="r">
              <a:defRPr/>
            </a:pPr>
            <a:r>
              <a:rPr lang="en-US" sz="2300" b="1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1.55 GHz</a:t>
            </a:r>
          </a:p>
          <a:p>
            <a:pPr algn="r" eaLnBrk="1" hangingPunct="1">
              <a:defRPr/>
            </a:pP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Intel UHD</a:t>
            </a:r>
          </a:p>
          <a:p>
            <a:pPr algn="r" eaLnBrk="1" hangingPunct="1">
              <a:defRPr/>
            </a:pP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Graphics 730/770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16" name="Shape 882">
            <a:extLst>
              <a:ext uri="{FF2B5EF4-FFF2-40B4-BE49-F238E27FC236}">
                <a16:creationId xmlns:a16="http://schemas.microsoft.com/office/drawing/2014/main" id="{1A73A7A8-DE69-4B7E-A966-A2A9BD2DADC3}"/>
              </a:ext>
            </a:extLst>
          </p:cNvPr>
          <p:cNvSpPr/>
          <p:nvPr/>
        </p:nvSpPr>
        <p:spPr>
          <a:xfrm flipH="1">
            <a:off x="2728717" y="5730460"/>
            <a:ext cx="341708" cy="26624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rgbClr val="BDD7EE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algn="ctr"/>
            <a:endParaRPr lang="zh-TW" altLang="en-US" sz="240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15" name="Rectangle 60">
            <a:extLst>
              <a:ext uri="{FF2B5EF4-FFF2-40B4-BE49-F238E27FC236}">
                <a16:creationId xmlns:a16="http://schemas.microsoft.com/office/drawing/2014/main" id="{C40030A8-4F03-4DC5-92C3-386304B733E6}"/>
              </a:ext>
            </a:extLst>
          </p:cNvPr>
          <p:cNvSpPr/>
          <p:nvPr/>
        </p:nvSpPr>
        <p:spPr>
          <a:xfrm>
            <a:off x="2985606" y="5608554"/>
            <a:ext cx="2207264" cy="492555"/>
          </a:xfrm>
          <a:prstGeom prst="rect">
            <a:avLst/>
          </a:prstGeom>
        </p:spPr>
        <p:txBody>
          <a:bodyPr wrap="square" lIns="162544" tIns="81272" rIns="162544" bIns="81272" anchor="ctr">
            <a:spAutoFit/>
          </a:bodyPr>
          <a:lstStyle/>
          <a:p>
            <a:r>
              <a:rPr lang="zh-TW" altLang="en-US" sz="1067">
                <a:solidFill>
                  <a:schemeClr val="accent5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支援的影片及音效格式會因</a:t>
            </a:r>
            <a:endParaRPr lang="en-US" altLang="zh-TW" sz="1067">
              <a:solidFill>
                <a:schemeClr val="accent5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r>
              <a:rPr lang="zh-TW" altLang="en-US" sz="1067">
                <a:solidFill>
                  <a:schemeClr val="accent5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使用軟體的支援度而有差異</a:t>
            </a:r>
            <a:endParaRPr lang="en-US" sz="1067">
              <a:solidFill>
                <a:schemeClr val="accent5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343216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黑暗, space, 藍色, 紫色 的圖片&#10;&#10;自動產生的描述">
            <a:extLst>
              <a:ext uri="{FF2B5EF4-FFF2-40B4-BE49-F238E27FC236}">
                <a16:creationId xmlns:a16="http://schemas.microsoft.com/office/drawing/2014/main" id="{BB01AEF7-5AA3-59E3-A268-746386076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562"/>
            <a:ext cx="11715184" cy="498841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0" y="161466"/>
            <a:ext cx="121031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相較於前代，效能及擴充性更佳的 </a:t>
            </a:r>
            <a:r>
              <a:rPr lang="en-US" altLang="zh-TW" sz="4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Thunderbolt NAS</a:t>
            </a:r>
            <a:endParaRPr lang="zh-TW" altLang="en-US" sz="4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14C0BBAB-2265-4673-815B-908D2ECD7D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5113336"/>
              </p:ext>
            </p:extLst>
          </p:nvPr>
        </p:nvGraphicFramePr>
        <p:xfrm>
          <a:off x="232118" y="1759093"/>
          <a:ext cx="11638860" cy="5096568"/>
        </p:xfrm>
        <a:graphic>
          <a:graphicData uri="http://schemas.openxmlformats.org/drawingml/2006/table">
            <a:tbl>
              <a:tblPr firstRow="1" bandRow="1">
                <a:effectLst>
                  <a:outerShdw blurRad="152400" dist="292100" dir="2700000" algn="tl" rotWithShape="0">
                    <a:prstClr val="black">
                      <a:alpha val="23000"/>
                    </a:prstClr>
                  </a:outerShdw>
                </a:effectLst>
                <a:tableStyleId>{5C22544A-7EE6-4342-B048-85BDC9FD1C3A}</a:tableStyleId>
              </a:tblPr>
              <a:tblGrid>
                <a:gridCol w="1194954">
                  <a:extLst>
                    <a:ext uri="{9D8B030D-6E8A-4147-A177-3AD203B41FA5}">
                      <a16:colId xmlns:a16="http://schemas.microsoft.com/office/drawing/2014/main" val="1611152212"/>
                    </a:ext>
                  </a:extLst>
                </a:gridCol>
                <a:gridCol w="2083241">
                  <a:extLst>
                    <a:ext uri="{9D8B030D-6E8A-4147-A177-3AD203B41FA5}">
                      <a16:colId xmlns:a16="http://schemas.microsoft.com/office/drawing/2014/main" val="3086726967"/>
                    </a:ext>
                  </a:extLst>
                </a:gridCol>
                <a:gridCol w="2147745">
                  <a:extLst>
                    <a:ext uri="{9D8B030D-6E8A-4147-A177-3AD203B41FA5}">
                      <a16:colId xmlns:a16="http://schemas.microsoft.com/office/drawing/2014/main" val="1405306701"/>
                    </a:ext>
                  </a:extLst>
                </a:gridCol>
                <a:gridCol w="1824759">
                  <a:extLst>
                    <a:ext uri="{9D8B030D-6E8A-4147-A177-3AD203B41FA5}">
                      <a16:colId xmlns:a16="http://schemas.microsoft.com/office/drawing/2014/main" val="4062069406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3904641598"/>
                    </a:ext>
                  </a:extLst>
                </a:gridCol>
                <a:gridCol w="1912192">
                  <a:extLst>
                    <a:ext uri="{9D8B030D-6E8A-4147-A177-3AD203B41FA5}">
                      <a16:colId xmlns:a16="http://schemas.microsoft.com/office/drawing/2014/main" val="2886261566"/>
                    </a:ext>
                  </a:extLst>
                </a:gridCol>
                <a:gridCol w="2359129">
                  <a:extLst>
                    <a:ext uri="{9D8B030D-6E8A-4147-A177-3AD203B41FA5}">
                      <a16:colId xmlns:a16="http://schemas.microsoft.com/office/drawing/2014/main" val="688855866"/>
                    </a:ext>
                  </a:extLst>
                </a:gridCol>
              </a:tblGrid>
              <a:tr h="435038">
                <a:tc>
                  <a:txBody>
                    <a:bodyPr/>
                    <a:lstStyle/>
                    <a:p>
                      <a:endParaRPr lang="zh-TW" altLang="en-US" sz="1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>
                          <a:solidFill>
                            <a:srgbClr val="FE4F00"/>
                          </a:solidFill>
                          <a:latin typeface="微軟正黑體"/>
                          <a:ea typeface="微軟正黑體"/>
                        </a:rPr>
                        <a:t>TVS-h874T</a:t>
                      </a:r>
                      <a:endParaRPr lang="zh-TW" altLang="en-US" sz="1600">
                        <a:solidFill>
                          <a:srgbClr val="FE4F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solidFill>
                            <a:srgbClr val="FE4F00"/>
                          </a:solidFill>
                          <a:latin typeface="微軟正黑體"/>
                          <a:ea typeface="微軟正黑體"/>
                        </a:rPr>
                        <a:t>TVS-h674T</a:t>
                      </a:r>
                      <a:endParaRPr lang="zh-TW" altLang="en-US" sz="1600">
                        <a:solidFill>
                          <a:srgbClr val="FE4F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solidFill>
                            <a:srgbClr val="FE4F00"/>
                          </a:solidFill>
                          <a:latin typeface="微軟正黑體"/>
                          <a:ea typeface="微軟正黑體"/>
                        </a:rPr>
                        <a:t>TVS-472XT</a:t>
                      </a:r>
                      <a:endParaRPr lang="zh-TW" altLang="en-US" sz="1600">
                        <a:solidFill>
                          <a:srgbClr val="FE4F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600" b="1">
                          <a:solidFill>
                            <a:srgbClr val="FE4F00"/>
                          </a:solidFill>
                          <a:latin typeface="微軟正黑體"/>
                          <a:ea typeface="微軟正黑體"/>
                        </a:rPr>
                        <a:t>TVS-672XT</a:t>
                      </a:r>
                      <a:endParaRPr lang="zh-TW" altLang="en-US" sz="1600">
                        <a:solidFill>
                          <a:srgbClr val="FE4F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solidFill>
                            <a:srgbClr val="FE4F00"/>
                          </a:solidFill>
                          <a:latin typeface="微軟正黑體"/>
                          <a:ea typeface="微軟正黑體"/>
                        </a:rPr>
                        <a:t>TVS-872XT</a:t>
                      </a:r>
                      <a:endParaRPr lang="zh-TW" altLang="en-US" sz="1600">
                        <a:solidFill>
                          <a:srgbClr val="FE4F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753678"/>
                  </a:ext>
                </a:extLst>
              </a:tr>
              <a:tr h="3940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型號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1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TVS-h874T-i9-64G</a:t>
                      </a:r>
                    </a:p>
                    <a:p>
                      <a:pPr marL="171450" indent="-171450" algn="ctr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100" baseline="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TVS-h874T-i7-32G</a:t>
                      </a:r>
                      <a:endParaRPr lang="zh-TW" altLang="en-US" sz="1100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TVS-h674T-i5-32G</a:t>
                      </a:r>
                      <a:endParaRPr lang="zh-TW" altLang="en-US" sz="1100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TVS-472XT-i3-4G</a:t>
                      </a:r>
                      <a:endParaRPr lang="zh-TW" altLang="en-US" sz="1100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1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TVS-672XT-i3-8G</a:t>
                      </a:r>
                      <a:endParaRPr lang="zh-TW" altLang="en-US" sz="1100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-TVS-872XT-i3-8G</a:t>
                      </a:r>
                    </a:p>
                    <a:p>
                      <a:pPr algn="ctr"/>
                      <a:r>
                        <a:rPr lang="en-US" altLang="zh-TW" sz="11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-TVS-872XT-i5-16G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92072"/>
                  </a:ext>
                </a:extLst>
              </a:tr>
              <a:tr h="9039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處理器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100" b="1">
                          <a:solidFill>
                            <a:srgbClr val="004CD0"/>
                          </a:solidFill>
                          <a:latin typeface="微軟正黑體"/>
                          <a:ea typeface="微軟正黑體"/>
                        </a:rPr>
                        <a:t>Intel</a:t>
                      </a:r>
                      <a:r>
                        <a:rPr lang="en-US" altLang="zh-TW" sz="1100" b="1" baseline="30000">
                          <a:solidFill>
                            <a:srgbClr val="004CD0"/>
                          </a:solidFill>
                          <a:latin typeface="微軟正黑體"/>
                          <a:ea typeface="微軟正黑體"/>
                        </a:rPr>
                        <a:t>®</a:t>
                      </a:r>
                      <a:r>
                        <a:rPr lang="en-US" altLang="zh-TW" sz="1100" b="1">
                          <a:solidFill>
                            <a:srgbClr val="004CD0"/>
                          </a:solidFill>
                          <a:latin typeface="微軟正黑體"/>
                          <a:ea typeface="微軟正黑體"/>
                        </a:rPr>
                        <a:t> Core™ i9 16-core 24-thread </a:t>
                      </a:r>
                      <a:endParaRPr lang="en-US" altLang="zh-TW" sz="1100" b="1">
                        <a:solidFill>
                          <a:srgbClr val="004CD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100" b="1">
                          <a:solidFill>
                            <a:srgbClr val="004CD0"/>
                          </a:solidFill>
                          <a:latin typeface="微軟正黑體"/>
                          <a:ea typeface="微軟正黑體"/>
                        </a:rPr>
                        <a:t>Intel</a:t>
                      </a:r>
                      <a:r>
                        <a:rPr lang="en-US" altLang="zh-TW" sz="1100" b="1" baseline="30000">
                          <a:solidFill>
                            <a:srgbClr val="004CD0"/>
                          </a:solidFill>
                          <a:latin typeface="微軟正黑體"/>
                          <a:ea typeface="微軟正黑體"/>
                        </a:rPr>
                        <a:t>®</a:t>
                      </a:r>
                      <a:r>
                        <a:rPr lang="en-US" altLang="zh-TW" sz="1100" b="1">
                          <a:solidFill>
                            <a:srgbClr val="004CD0"/>
                          </a:solidFill>
                          <a:latin typeface="微軟正黑體"/>
                          <a:ea typeface="微軟正黑體"/>
                        </a:rPr>
                        <a:t> Core™ i7 12-core 20-thread </a:t>
                      </a:r>
                      <a:endParaRPr lang="zh-TW" altLang="en-US" sz="1100" b="1">
                        <a:solidFill>
                          <a:srgbClr val="004CD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100" b="1">
                          <a:solidFill>
                            <a:srgbClr val="004CD0"/>
                          </a:solidFill>
                          <a:latin typeface="微軟正黑體"/>
                          <a:ea typeface="微軟正黑體"/>
                        </a:rPr>
                        <a:t>Intel</a:t>
                      </a:r>
                      <a:r>
                        <a:rPr lang="en-US" altLang="zh-TW" sz="1100" b="1" baseline="30000">
                          <a:solidFill>
                            <a:srgbClr val="004CD0"/>
                          </a:solidFill>
                          <a:latin typeface="微軟正黑體"/>
                          <a:ea typeface="微軟正黑體"/>
                        </a:rPr>
                        <a:t>®</a:t>
                      </a:r>
                      <a:r>
                        <a:rPr lang="en-US" altLang="zh-TW" sz="1100" b="1">
                          <a:solidFill>
                            <a:srgbClr val="004CD0"/>
                          </a:solidFill>
                          <a:latin typeface="微軟正黑體"/>
                          <a:ea typeface="微軟正黑體"/>
                        </a:rPr>
                        <a:t> Core™ i5-12400 6-core 12-thread Processor, up to 4.4GHz</a:t>
                      </a:r>
                      <a:endParaRPr lang="zh-TW" altLang="en-US" sz="1100" b="1">
                        <a:solidFill>
                          <a:srgbClr val="004CD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1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Intel</a:t>
                      </a:r>
                      <a:r>
                        <a:rPr lang="en-US" altLang="zh-TW" sz="1100" baseline="300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®</a:t>
                      </a:r>
                      <a:r>
                        <a:rPr lang="en-US" altLang="zh-TW" sz="11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 Core™ i3 </a:t>
                      </a:r>
                      <a:r>
                        <a:rPr lang="zh-TW" altLang="en-US" sz="11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處理器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1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Intel</a:t>
                      </a:r>
                      <a:r>
                        <a:rPr lang="en-US" altLang="zh-TW" sz="1100" baseline="300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®</a:t>
                      </a:r>
                      <a:r>
                        <a:rPr lang="en-US" altLang="zh-TW" sz="11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 Core™ i3 </a:t>
                      </a:r>
                      <a:r>
                        <a:rPr lang="zh-TW" altLang="en-US" sz="11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處理器</a:t>
                      </a:r>
                      <a:endParaRPr lang="en-US" altLang="zh-TW" sz="1100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1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Intel</a:t>
                      </a:r>
                      <a:r>
                        <a:rPr lang="en-US" altLang="zh-TW" sz="1100" baseline="300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®</a:t>
                      </a:r>
                      <a:r>
                        <a:rPr lang="en-US" altLang="zh-TW" sz="11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 Core™ i5 </a:t>
                      </a:r>
                      <a:r>
                        <a:rPr lang="zh-TW" altLang="en-US" sz="11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處理器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9859903"/>
                  </a:ext>
                </a:extLst>
              </a:tr>
              <a:tr h="3266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作業系統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100" b="0" i="0" kern="1200" err="1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QuTS</a:t>
                      </a:r>
                      <a:r>
                        <a:rPr lang="en-US" altLang="zh-TW" sz="1100" b="0" i="0" kern="1200" baseline="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 hero</a:t>
                      </a:r>
                      <a:endParaRPr lang="zh-TW" altLang="en-US" sz="1100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2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TW" sz="1100" b="0" i="0" kern="120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QTS</a:t>
                      </a:r>
                      <a:endParaRPr lang="zh-TW" altLang="en-US" sz="1100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2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9511678"/>
                  </a:ext>
                </a:extLst>
              </a:tr>
              <a:tr h="3940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1" i="0" kern="120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記憶體</a:t>
                      </a:r>
                      <a:endParaRPr lang="zh-TW" altLang="en-US" sz="11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100" b="1" i="0" kern="1200">
                          <a:solidFill>
                            <a:srgbClr val="004CD0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64 GB / 32 GB SODIMM DDR4 </a:t>
                      </a:r>
                      <a:endParaRPr lang="en-US" altLang="zh-TW" sz="1100" b="1" i="0" kern="1200">
                        <a:solidFill>
                          <a:srgbClr val="004CD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r>
                        <a:rPr lang="zh-TW" altLang="en-US" sz="1100" b="1" i="0" kern="1200">
                          <a:solidFill>
                            <a:srgbClr val="004CD0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最大支援 </a:t>
                      </a:r>
                      <a:r>
                        <a:rPr lang="en-US" altLang="zh-TW" sz="1100" b="1" i="0" kern="1200">
                          <a:solidFill>
                            <a:srgbClr val="004CD0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64 GB</a:t>
                      </a:r>
                      <a:r>
                        <a:rPr lang="zh-TW" altLang="en-US" sz="1100" b="1" i="0" kern="1200">
                          <a:solidFill>
                            <a:srgbClr val="004CD0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 </a:t>
                      </a:r>
                      <a:r>
                        <a:rPr lang="en-US" altLang="zh-TW" sz="1100" b="1" i="0" kern="1200">
                          <a:solidFill>
                            <a:srgbClr val="004CD0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(2 x 32 GB)</a:t>
                      </a:r>
                      <a:endParaRPr lang="zh-TW" altLang="en-US" sz="1100" b="1">
                        <a:solidFill>
                          <a:srgbClr val="004CD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altLang="zh-TW" sz="1200" b="0" i="0" kern="12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100" b="0" i="0" kern="120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4 GB SODIMM DDR4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0" i="0" kern="120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最大支援 </a:t>
                      </a:r>
                      <a:r>
                        <a:rPr lang="en-US" altLang="zh-TW" sz="1100" b="0" i="0" kern="120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64 GB</a:t>
                      </a:r>
                      <a:r>
                        <a:rPr lang="zh-TW" altLang="en-US" sz="1100" b="0" i="0" kern="120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 </a:t>
                      </a:r>
                      <a:r>
                        <a:rPr lang="en-US" altLang="zh-TW" sz="1100" b="0" i="0" kern="120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(2 x 32 GB)</a:t>
                      </a:r>
                      <a:endParaRPr lang="zh-TW" altLang="en-US" sz="1100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altLang="zh-TW" sz="1200" b="0" i="0" kern="12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i="0" kern="120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8 GB SODIMM DDR4</a:t>
                      </a:r>
                    </a:p>
                    <a:p>
                      <a:pPr algn="ctr"/>
                      <a:r>
                        <a:rPr lang="zh-TW" altLang="en-US" sz="1100" b="0" i="0" kern="120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最大支援 </a:t>
                      </a:r>
                      <a:r>
                        <a:rPr lang="en-US" altLang="zh-TW" sz="1100" b="0" i="0" kern="120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64 GB (2 x 32 GB)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i="0" kern="120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8 GB / 16 GB SODIMM DDR4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0" i="0" kern="120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最大支援 </a:t>
                      </a:r>
                      <a:r>
                        <a:rPr lang="en-US" altLang="zh-TW" sz="1100" b="0" i="0" kern="120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64 GB (2 x 32 GB)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326405"/>
                  </a:ext>
                </a:extLst>
              </a:tr>
              <a:tr h="3940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網路埠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altLang="zh-TW" sz="1100" b="1">
                          <a:solidFill>
                            <a:srgbClr val="004CD0"/>
                          </a:solidFill>
                          <a:latin typeface="微軟正黑體"/>
                          <a:ea typeface="微軟正黑體"/>
                          <a:cs typeface="+mn-ea"/>
                          <a:sym typeface="+mn-lt"/>
                        </a:rPr>
                        <a:t>2 x 2.5 </a:t>
                      </a:r>
                      <a:r>
                        <a:rPr lang="en-US" altLang="zh-TW" sz="1100" b="1">
                          <a:solidFill>
                            <a:srgbClr val="004CD0"/>
                          </a:solidFill>
                          <a:latin typeface="微軟正黑體"/>
                          <a:ea typeface="微軟正黑體"/>
                          <a:cs typeface="+mn-ea"/>
                          <a:sym typeface="+mn-lt"/>
                        </a:rPr>
                        <a:t>GbE</a:t>
                      </a:r>
                      <a:r>
                        <a:rPr lang="en-US" altLang="zh-TW" sz="1100" b="1" baseline="0">
                          <a:solidFill>
                            <a:srgbClr val="004CD0"/>
                          </a:solidFill>
                          <a:latin typeface="微軟正黑體"/>
                          <a:ea typeface="微軟正黑體"/>
                          <a:cs typeface="+mn-ea"/>
                          <a:sym typeface="+mn-lt"/>
                        </a:rPr>
                        <a:t> </a:t>
                      </a:r>
                      <a:r>
                        <a:rPr lang="fr-FR" altLang="zh-TW" sz="1100" b="1">
                          <a:solidFill>
                            <a:srgbClr val="004CD0"/>
                          </a:solidFill>
                          <a:latin typeface="微軟正黑體"/>
                          <a:ea typeface="微軟正黑體"/>
                          <a:cs typeface="+mn-ea"/>
                          <a:sym typeface="+mn-lt"/>
                        </a:rPr>
                        <a:t>(2.5G/1G/100M)</a:t>
                      </a:r>
                      <a:endParaRPr lang="zh-TW" altLang="en-US" sz="1100" b="1">
                        <a:solidFill>
                          <a:srgbClr val="004CD0"/>
                        </a:solidFill>
                        <a:latin typeface="微軟正黑體"/>
                        <a:ea typeface="微軟正黑體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TW" altLang="en-US" sz="1200">
                        <a:solidFill>
                          <a:schemeClr val="tx1"/>
                        </a:solidFill>
                        <a:latin typeface="+mn-lt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altLang="zh-TW" sz="11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2 x 1GbE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altLang="zh-TW" sz="11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1 x 10GBASE-T</a:t>
                      </a:r>
                      <a:endParaRPr lang="zh-TW" altLang="en-US" sz="1100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1" lang="zh-TW" altLang="en-US" sz="12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426106"/>
                  </a:ext>
                </a:extLst>
              </a:tr>
              <a:tr h="394041">
                <a:tc>
                  <a:txBody>
                    <a:bodyPr/>
                    <a:lstStyle/>
                    <a:p>
                      <a:pPr marL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zh-TW" altLang="en-US" sz="11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Thunderbolt</a:t>
                      </a:r>
                    </a:p>
                  </a:txBody>
                  <a:tcPr anchor="ctr">
                    <a:lnL w="0">
                      <a:noFill/>
                    </a:lnL>
                    <a:lnR w="12700">
                      <a:solidFill>
                        <a:schemeClr val="bg1"/>
                      </a:solidFill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rgbClr val="C3C3C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altLang="zh-TW" sz="1100" b="1">
                          <a:solidFill>
                            <a:srgbClr val="004CD0"/>
                          </a:solidFill>
                          <a:latin typeface="微軟正黑體"/>
                          <a:ea typeface="微軟正黑體"/>
                          <a:cs typeface="+mn-ea"/>
                        </a:rPr>
                        <a:t>2 x Thunderbolt 4</a:t>
                      </a:r>
                      <a:endParaRPr kumimoji="1" lang="fr-FR" altLang="zh-TW" sz="1100" b="1">
                        <a:solidFill>
                          <a:srgbClr val="004CD0"/>
                        </a:solidFill>
                        <a:latin typeface="微軟正黑體"/>
                        <a:ea typeface="微軟正黑體"/>
                        <a:cs typeface="+mn-ea"/>
                        <a:sym typeface="+mn-lt"/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</a:lnL>
                    <a:lnR w="12700">
                      <a:solidFill>
                        <a:schemeClr val="bg1"/>
                      </a:solidFill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rgbClr val="C3C3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2 x Thunderbolt 3</a:t>
                      </a: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rgbClr val="C3C3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4299611"/>
                  </a:ext>
                </a:extLst>
              </a:tr>
              <a:tr h="449478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TW" sz="1100" b="1" i="0" kern="1200">
                          <a:solidFill>
                            <a:schemeClr val="dk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PCIe</a:t>
                      </a:r>
                      <a:r>
                        <a:rPr lang="zh-TW" altLang="en-US" sz="1100" b="1" i="0" kern="1200">
                          <a:solidFill>
                            <a:schemeClr val="dk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 </a:t>
                      </a:r>
                      <a:endParaRPr lang="zh-TW" altLang="en-US" sz="10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9C9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100" b="1">
                          <a:solidFill>
                            <a:srgbClr val="004CD0"/>
                          </a:solidFill>
                          <a:latin typeface="微軟正黑體"/>
                          <a:ea typeface="微軟正黑體"/>
                        </a:rPr>
                        <a:t>2 x PCIe Gen 4,</a:t>
                      </a:r>
                      <a:r>
                        <a:rPr lang="en-US" altLang="zh-TW" sz="1100" b="1" baseline="0">
                          <a:solidFill>
                            <a:srgbClr val="004CD0"/>
                          </a:solidFill>
                          <a:latin typeface="微軟正黑體"/>
                          <a:ea typeface="微軟正黑體"/>
                        </a:rPr>
                        <a:t> </a:t>
                      </a:r>
                      <a:r>
                        <a:rPr lang="en-US" altLang="zh-TW" sz="1100" b="1" baseline="0" err="1">
                          <a:solidFill>
                            <a:srgbClr val="004CD0"/>
                          </a:solidFill>
                          <a:latin typeface="微軟正黑體"/>
                          <a:ea typeface="微軟正黑體"/>
                        </a:rPr>
                        <a:t>可再升級</a:t>
                      </a:r>
                      <a:r>
                        <a:rPr lang="en-US" altLang="zh-TW" sz="1100" b="1" baseline="0">
                          <a:solidFill>
                            <a:srgbClr val="004CD0"/>
                          </a:solidFill>
                          <a:latin typeface="微軟正黑體"/>
                          <a:ea typeface="微軟正黑體"/>
                        </a:rPr>
                        <a:t> 25GbE </a:t>
                      </a:r>
                      <a:r>
                        <a:rPr lang="en-US" altLang="zh-TW" sz="1100" b="1" baseline="0" err="1">
                          <a:solidFill>
                            <a:srgbClr val="004CD0"/>
                          </a:solidFill>
                          <a:latin typeface="微軟正黑體"/>
                          <a:ea typeface="微軟正黑體"/>
                        </a:rPr>
                        <a:t>網路環境</a:t>
                      </a:r>
                      <a:endParaRPr lang="en-US" altLang="zh-TW" sz="1100" b="1" baseline="0" err="1">
                        <a:solidFill>
                          <a:srgbClr val="004CD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1100" b="1" baseline="0">
                          <a:solidFill>
                            <a:srgbClr val="004CD0"/>
                          </a:solidFill>
                          <a:latin typeface="微軟正黑體"/>
                          <a:ea typeface="微軟正黑體"/>
                        </a:rPr>
                        <a:t>插槽 </a:t>
                      </a:r>
                      <a:r>
                        <a:rPr lang="en-US" altLang="zh-TW" sz="1100" b="1" baseline="0">
                          <a:solidFill>
                            <a:srgbClr val="004CD0"/>
                          </a:solidFill>
                          <a:latin typeface="微軟正黑體"/>
                          <a:ea typeface="微軟正黑體"/>
                        </a:rPr>
                        <a:t>2 </a:t>
                      </a:r>
                      <a:r>
                        <a:rPr lang="zh-TW" altLang="en-US" sz="1100" b="1" baseline="0">
                          <a:solidFill>
                            <a:srgbClr val="004CD0"/>
                          </a:solidFill>
                          <a:latin typeface="微軟正黑體"/>
                          <a:ea typeface="微軟正黑體"/>
                        </a:rPr>
                        <a:t>預裝 </a:t>
                      </a:r>
                      <a:r>
                        <a:rPr lang="en-US" altLang="zh-TW" sz="1100" b="1" baseline="0">
                          <a:solidFill>
                            <a:srgbClr val="004CD0"/>
                          </a:solidFill>
                          <a:latin typeface="微軟正黑體"/>
                          <a:ea typeface="微軟正黑體"/>
                        </a:rPr>
                        <a:t>Thunderbolt 4 </a:t>
                      </a:r>
                      <a:r>
                        <a:rPr lang="zh-TW" altLang="en-US" sz="1100" b="1" baseline="0">
                          <a:solidFill>
                            <a:srgbClr val="004CD0"/>
                          </a:solidFill>
                          <a:latin typeface="微軟正黑體"/>
                          <a:ea typeface="微軟正黑體"/>
                        </a:rPr>
                        <a:t>卡 </a:t>
                      </a:r>
                      <a:endParaRPr lang="zh-TW" altLang="en-US" sz="1100" b="1">
                        <a:solidFill>
                          <a:srgbClr val="004CD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9C9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TW" altLang="en-US" sz="12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TW" sz="11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2 x PCIe Gen 3</a:t>
                      </a:r>
                      <a:r>
                        <a:rPr lang="en-US" sz="1100" b="1" i="0" u="none" strike="noStrike" noProof="0">
                          <a:solidFill>
                            <a:srgbClr val="004CD0"/>
                          </a:solidFill>
                          <a:latin typeface="Microsoft JhengHei"/>
                        </a:rPr>
                        <a:t>, </a:t>
                      </a:r>
                      <a:r>
                        <a:rPr lang="en-US" sz="1100" b="1" i="0" u="none" strike="noStrike" noProof="0" err="1">
                          <a:solidFill>
                            <a:schemeClr val="tx1"/>
                          </a:solidFill>
                          <a:latin typeface="Microsoft JhengHei"/>
                        </a:rPr>
                        <a:t>可再升級</a:t>
                      </a:r>
                      <a:r>
                        <a:rPr lang="en-US" sz="1100" b="1" i="0" u="none" strike="noStrike" noProof="0">
                          <a:solidFill>
                            <a:schemeClr val="tx1"/>
                          </a:solidFill>
                          <a:latin typeface="Microsoft JhengHei"/>
                        </a:rPr>
                        <a:t> 25GbE </a:t>
                      </a:r>
                      <a:r>
                        <a:rPr lang="en-US" sz="1100" b="1" i="0" u="none" strike="noStrike" noProof="0" err="1">
                          <a:solidFill>
                            <a:schemeClr val="tx1"/>
                          </a:solidFill>
                          <a:latin typeface="Microsoft JhengHei"/>
                        </a:rPr>
                        <a:t>網路環境</a:t>
                      </a:r>
                      <a:endParaRPr lang="en-US" altLang="zh-TW" sz="1100" baseline="0" err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1100" baseline="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插槽 </a:t>
                      </a:r>
                      <a:r>
                        <a:rPr lang="en-US" altLang="zh-TW" sz="1100" baseline="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1 </a:t>
                      </a:r>
                      <a:r>
                        <a:rPr lang="zh-TW" altLang="en-US" sz="1100" baseline="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預裝 </a:t>
                      </a:r>
                      <a:r>
                        <a:rPr lang="en-US" altLang="zh-TW" sz="1100" baseline="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Thunderbolt 3 </a:t>
                      </a:r>
                      <a:r>
                        <a:rPr lang="zh-TW" altLang="en-US" sz="1100" baseline="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卡 </a:t>
                      </a:r>
                      <a:endParaRPr lang="zh-TW" altLang="en-US" sz="11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9C9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kumimoji="1" lang="zh-TW" altLang="en-US" sz="12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183175"/>
                  </a:ext>
                </a:extLst>
              </a:tr>
              <a:tr h="3430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M.2</a:t>
                      </a:r>
                      <a:endParaRPr lang="zh-TW" altLang="en-US" sz="11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C3C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nl-NL" altLang="zh-TW" sz="1100" b="1">
                          <a:solidFill>
                            <a:srgbClr val="004CD0"/>
                          </a:solidFill>
                          <a:latin typeface="微軟正黑體"/>
                          <a:ea typeface="微軟正黑體"/>
                        </a:rPr>
                        <a:t>2 x M.2 2280 </a:t>
                      </a:r>
                      <a:r>
                        <a:rPr lang="nl-NL" altLang="zh-TW" sz="1100" b="1" err="1">
                          <a:solidFill>
                            <a:srgbClr val="004CD0"/>
                          </a:solidFill>
                          <a:latin typeface="微軟正黑體"/>
                          <a:ea typeface="微軟正黑體"/>
                        </a:rPr>
                        <a:t>PCIe</a:t>
                      </a:r>
                      <a:r>
                        <a:rPr lang="nl-NL" altLang="zh-TW" sz="1100" b="1">
                          <a:solidFill>
                            <a:srgbClr val="004CD0"/>
                          </a:solidFill>
                          <a:latin typeface="微軟正黑體"/>
                          <a:ea typeface="微軟正黑體"/>
                        </a:rPr>
                        <a:t> Gen 4 x4</a:t>
                      </a:r>
                      <a:endParaRPr lang="zh-TW" altLang="en-US" sz="1100" b="1">
                        <a:solidFill>
                          <a:srgbClr val="004CD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C3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altLang="zh-TW" sz="11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2 x M.2 2280 </a:t>
                      </a:r>
                      <a:r>
                        <a:rPr lang="nl-NL" altLang="zh-TW" sz="1100" err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PCIe</a:t>
                      </a:r>
                      <a:r>
                        <a:rPr lang="nl-NL" altLang="zh-TW" sz="11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 Gen3 x2</a:t>
                      </a:r>
                      <a:endParaRPr lang="zh-TW" altLang="en-US" sz="1100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C3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2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434677"/>
                  </a:ext>
                </a:extLst>
              </a:tr>
              <a:tr h="3698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HDMI</a:t>
                      </a:r>
                      <a:endParaRPr lang="zh-TW" altLang="en-US" sz="11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9C9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TW" sz="11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1</a:t>
                      </a:r>
                      <a:r>
                        <a:rPr lang="en-US" altLang="zh-TW" sz="1100" baseline="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 x HDMI </a:t>
                      </a:r>
                      <a:r>
                        <a:rPr lang="zh-TW" altLang="en-US" sz="1100" baseline="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支援 </a:t>
                      </a:r>
                      <a:r>
                        <a:rPr lang="en-US" altLang="zh-TW" sz="1100" baseline="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4K </a:t>
                      </a:r>
                      <a:r>
                        <a:rPr lang="zh-TW" altLang="en-US" sz="1100" baseline="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輸出</a:t>
                      </a:r>
                      <a:endParaRPr lang="zh-TW" altLang="en-US" sz="1100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9C9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2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9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1</a:t>
                      </a:r>
                      <a:r>
                        <a:rPr lang="en-US" altLang="zh-TW" sz="1100" baseline="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 x HDMI </a:t>
                      </a:r>
                      <a:r>
                        <a:rPr lang="zh-TW" altLang="en-US" sz="1100" baseline="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支援 </a:t>
                      </a:r>
                      <a:r>
                        <a:rPr lang="en-US" altLang="zh-TW" sz="1100" baseline="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4K </a:t>
                      </a:r>
                      <a:r>
                        <a:rPr lang="zh-TW" altLang="en-US" sz="1100" baseline="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輸出</a:t>
                      </a:r>
                      <a:endParaRPr lang="zh-TW" altLang="en-US" sz="1100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9C9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2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04372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USB</a:t>
                      </a:r>
                      <a:endParaRPr lang="zh-TW" altLang="en-US" sz="11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C3C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TW" sz="1100" baseline="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1 x Type-C USB 3.2 Gen 2 </a:t>
                      </a:r>
                      <a:endParaRPr lang="en-US" altLang="zh-TW" sz="1100" baseline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TW" sz="1100" baseline="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2 x Type-A USB 3.2 Gen 2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C3C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en-US" altLang="zh-TW" sz="1200" baseline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9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altLang="zh-TW" sz="1100" kern="1200" baseline="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1 x Type-A USB 3.2 Gen 1</a:t>
                      </a:r>
                    </a:p>
                    <a:p>
                      <a:pPr marL="0" indent="0" algn="ctr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altLang="zh-TW" sz="1100" kern="1200" baseline="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2 x Type-C USB 3.2 Gen 2 </a:t>
                      </a:r>
                    </a:p>
                    <a:p>
                      <a:pPr marL="0" indent="0" algn="ctr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altLang="zh-TW" sz="1100" kern="1200" baseline="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2 x Type-A USB 3.2 Gen 2 </a:t>
                      </a:r>
                      <a:endParaRPr lang="zh-TW" altLang="en-US" sz="1100" kern="1200" baseline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C3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en-US" altLang="zh-TW" sz="1200" baseline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834724"/>
                  </a:ext>
                </a:extLst>
              </a:tr>
            </a:tbl>
          </a:graphicData>
        </a:graphic>
      </p:graphicFrame>
      <p:pic>
        <p:nvPicPr>
          <p:cNvPr id="5" name="圖片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316" y="1670272"/>
            <a:ext cx="634276" cy="63427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065" y="1670272"/>
            <a:ext cx="634276" cy="63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79916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>
            <a:extLst>
              <a:ext uri="{FF2B5EF4-FFF2-40B4-BE49-F238E27FC236}">
                <a16:creationId xmlns:a16="http://schemas.microsoft.com/office/drawing/2014/main" id="{C56526E8-A287-4872-AD27-3F4A118DBCD7}"/>
              </a:ext>
            </a:extLst>
          </p:cNvPr>
          <p:cNvSpPr txBox="1"/>
          <p:nvPr/>
        </p:nvSpPr>
        <p:spPr>
          <a:xfrm>
            <a:off x="446144" y="3822328"/>
            <a:ext cx="58012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Live Demo</a:t>
            </a:r>
            <a:endParaRPr lang="zh-TW" altLang="en-US" sz="8000">
              <a:solidFill>
                <a:schemeClr val="bg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4D4450AD-680A-4845-8089-AE7921CD5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39" y="539205"/>
            <a:ext cx="1348877" cy="242926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CAB02E20-2250-FE02-CA11-A62FC88EDD0A}"/>
              </a:ext>
            </a:extLst>
          </p:cNvPr>
          <p:cNvSpPr txBox="1"/>
          <p:nvPr/>
        </p:nvSpPr>
        <p:spPr>
          <a:xfrm>
            <a:off x="561598" y="5242418"/>
            <a:ext cx="1316722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altLang="zh-TW" sz="2400" b="1">
                <a:solidFill>
                  <a:schemeClr val="bg1"/>
                </a:solidFill>
                <a:latin typeface="微軟正黑體"/>
                <a:ea typeface="微軟正黑體"/>
              </a:rPr>
              <a:t>2 x 25GbE SMB </a:t>
            </a:r>
            <a:r>
              <a:rPr lang="en-US" altLang="zh-TW" sz="2400" b="1" err="1">
                <a:solidFill>
                  <a:schemeClr val="bg1"/>
                </a:solidFill>
                <a:latin typeface="微軟正黑體"/>
                <a:ea typeface="微軟正黑體"/>
              </a:rPr>
              <a:t>循序傳輸效能</a:t>
            </a:r>
            <a:endParaRPr lang="zh-TW" altLang="en-US" sz="2400" err="1">
              <a:solidFill>
                <a:schemeClr val="bg1"/>
              </a:solidFill>
              <a:ea typeface="新細明體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altLang="zh-TW" sz="2400" b="1">
                <a:solidFill>
                  <a:schemeClr val="bg1"/>
                </a:solidFill>
                <a:latin typeface="微軟正黑體"/>
                <a:ea typeface="微軟正黑體"/>
              </a:rPr>
              <a:t>Thunderbolt 4 </a:t>
            </a:r>
            <a:r>
              <a:rPr lang="en-US" altLang="zh-TW" sz="2400" b="1" err="1">
                <a:solidFill>
                  <a:schemeClr val="bg1"/>
                </a:solidFill>
                <a:latin typeface="微軟正黑體"/>
                <a:ea typeface="微軟正黑體"/>
              </a:rPr>
              <a:t>效能</a:t>
            </a:r>
          </a:p>
        </p:txBody>
      </p:sp>
    </p:spTree>
    <p:extLst>
      <p:ext uri="{BB962C8B-B14F-4D97-AF65-F5344CB8AC3E}">
        <p14:creationId xmlns:p14="http://schemas.microsoft.com/office/powerpoint/2010/main" val="27052072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>
            <a:extLst>
              <a:ext uri="{FF2B5EF4-FFF2-40B4-BE49-F238E27FC236}">
                <a16:creationId xmlns:a16="http://schemas.microsoft.com/office/drawing/2014/main" id="{C56526E8-A287-4872-AD27-3F4A118DBCD7}"/>
              </a:ext>
            </a:extLst>
          </p:cNvPr>
          <p:cNvSpPr txBox="1"/>
          <p:nvPr/>
        </p:nvSpPr>
        <p:spPr>
          <a:xfrm>
            <a:off x="345573" y="2855414"/>
            <a:ext cx="547882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企業級作業系統</a:t>
            </a:r>
            <a:br>
              <a:rPr lang="en-US" altLang="zh-TW" sz="2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</a:br>
            <a:r>
              <a:rPr lang="zh-TW" altLang="en-US" sz="2500" b="1" kern="0" spc="300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使用 </a:t>
            </a:r>
            <a:r>
              <a:rPr lang="en-US" altLang="zh-TW" sz="2500" b="1" kern="0" spc="300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ZFS </a:t>
            </a:r>
            <a:r>
              <a:rPr lang="zh-TW" altLang="en-US" sz="2500" b="1" kern="0" spc="300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的 </a:t>
            </a:r>
            <a:r>
              <a:rPr lang="en-US" altLang="zh-TW" sz="2500" b="1" kern="0" spc="300" err="1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QuTS</a:t>
            </a:r>
            <a:r>
              <a:rPr lang="en-US" altLang="zh-TW" sz="2500" b="1" kern="0" spc="300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hero</a:t>
            </a:r>
          </a:p>
          <a:p>
            <a:endParaRPr lang="zh-TW" altLang="en-US" sz="55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D08877CF-A201-4F59-C10E-B39C377DB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39" y="539205"/>
            <a:ext cx="1348877" cy="24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71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62DD20B1-DAA2-42D8-AEE6-A7F9470764AB}"/>
              </a:ext>
            </a:extLst>
          </p:cNvPr>
          <p:cNvSpPr/>
          <p:nvPr/>
        </p:nvSpPr>
        <p:spPr>
          <a:xfrm>
            <a:off x="636063" y="3233037"/>
            <a:ext cx="2804671" cy="2070787"/>
          </a:xfrm>
          <a:prstGeom prst="roundRect">
            <a:avLst>
              <a:gd name="adj" fmla="val 2988"/>
            </a:avLst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>
                  <a:alpha val="50000"/>
                </a:srgbClr>
              </a:gs>
            </a:gsLst>
            <a:lin ang="5400000" scaled="0"/>
          </a:gradFill>
          <a:ln w="38100" cmpd="dbl">
            <a:solidFill>
              <a:srgbClr val="C5C5C5"/>
            </a:solidFill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788" ker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80" name="矩形: 圓角 79">
            <a:extLst>
              <a:ext uri="{FF2B5EF4-FFF2-40B4-BE49-F238E27FC236}">
                <a16:creationId xmlns:a16="http://schemas.microsoft.com/office/drawing/2014/main" id="{13668385-23D5-4793-BDB3-F321450D39A0}"/>
              </a:ext>
            </a:extLst>
          </p:cNvPr>
          <p:cNvSpPr/>
          <p:nvPr/>
        </p:nvSpPr>
        <p:spPr>
          <a:xfrm>
            <a:off x="636063" y="1948240"/>
            <a:ext cx="2804671" cy="1136517"/>
          </a:xfrm>
          <a:prstGeom prst="roundRect">
            <a:avLst>
              <a:gd name="adj" fmla="val 2988"/>
            </a:avLst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>
                  <a:alpha val="50000"/>
                </a:srgbClr>
              </a:gs>
            </a:gsLst>
            <a:lin ang="5400000" scaled="0"/>
          </a:gradFill>
          <a:ln w="38100" cmpd="dbl">
            <a:solidFill>
              <a:srgbClr val="C5C5C5"/>
            </a:solidFill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>
              <a:buClr>
                <a:srgbClr val="000000"/>
              </a:buClr>
            </a:pPr>
            <a:endParaRPr lang="en-US" altLang="zh-TW" sz="750" ker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31D57431-6447-463D-A5E1-C1D87B96D35D}"/>
              </a:ext>
            </a:extLst>
          </p:cNvPr>
          <p:cNvGrpSpPr/>
          <p:nvPr/>
        </p:nvGrpSpPr>
        <p:grpSpPr>
          <a:xfrm>
            <a:off x="3285603" y="2802029"/>
            <a:ext cx="2900203" cy="1863607"/>
            <a:chOff x="2777649" y="1648820"/>
            <a:chExt cx="2384666" cy="1532335"/>
          </a:xfrm>
        </p:grpSpPr>
        <p:pic>
          <p:nvPicPr>
            <p:cNvPr id="46" name="Google Shape;465;p24">
              <a:extLst>
                <a:ext uri="{FF2B5EF4-FFF2-40B4-BE49-F238E27FC236}">
                  <a16:creationId xmlns:a16="http://schemas.microsoft.com/office/drawing/2014/main" id="{1CC464FD-9795-4604-A396-0DB13222BB1B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7649" y="1648820"/>
              <a:ext cx="2384666" cy="15323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419;p23">
              <a:extLst>
                <a:ext uri="{FF2B5EF4-FFF2-40B4-BE49-F238E27FC236}">
                  <a16:creationId xmlns:a16="http://schemas.microsoft.com/office/drawing/2014/main" id="{F65E2B76-55ED-48DD-B7E4-58A6400ABC24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52421" y="1732568"/>
              <a:ext cx="1635125" cy="1049643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</p:pic>
      </p:grpSp>
      <p:sp>
        <p:nvSpPr>
          <p:cNvPr id="48" name="手繪多邊形: 圖案 47">
            <a:extLst>
              <a:ext uri="{FF2B5EF4-FFF2-40B4-BE49-F238E27FC236}">
                <a16:creationId xmlns:a16="http://schemas.microsoft.com/office/drawing/2014/main" id="{6BBE9C99-CEEF-4429-A19E-8E6CDFFAF732}"/>
              </a:ext>
            </a:extLst>
          </p:cNvPr>
          <p:cNvSpPr/>
          <p:nvPr/>
        </p:nvSpPr>
        <p:spPr>
          <a:xfrm>
            <a:off x="3761775" y="1888778"/>
            <a:ext cx="7939158" cy="2159745"/>
          </a:xfrm>
          <a:custGeom>
            <a:avLst/>
            <a:gdLst>
              <a:gd name="connsiteX0" fmla="*/ 743712 w 3182112"/>
              <a:gd name="connsiteY0" fmla="*/ 621792 h 682752"/>
              <a:gd name="connsiteX1" fmla="*/ 0 w 3182112"/>
              <a:gd name="connsiteY1" fmla="*/ 0 h 682752"/>
              <a:gd name="connsiteX2" fmla="*/ 3182112 w 3182112"/>
              <a:gd name="connsiteY2" fmla="*/ 0 h 682752"/>
              <a:gd name="connsiteX3" fmla="*/ 2304288 w 3182112"/>
              <a:gd name="connsiteY3" fmla="*/ 658368 h 682752"/>
              <a:gd name="connsiteX4" fmla="*/ 804672 w 3182112"/>
              <a:gd name="connsiteY4" fmla="*/ 682752 h 682752"/>
              <a:gd name="connsiteX0" fmla="*/ 0 w 2438400"/>
              <a:gd name="connsiteY0" fmla="*/ 1626727 h 1687687"/>
              <a:gd name="connsiteX1" fmla="*/ 415131 w 2438400"/>
              <a:gd name="connsiteY1" fmla="*/ 0 h 1687687"/>
              <a:gd name="connsiteX2" fmla="*/ 2438400 w 2438400"/>
              <a:gd name="connsiteY2" fmla="*/ 1004935 h 1687687"/>
              <a:gd name="connsiteX3" fmla="*/ 1560576 w 2438400"/>
              <a:gd name="connsiteY3" fmla="*/ 1663303 h 1687687"/>
              <a:gd name="connsiteX4" fmla="*/ 60960 w 2438400"/>
              <a:gd name="connsiteY4" fmla="*/ 1687687 h 1687687"/>
              <a:gd name="connsiteX0" fmla="*/ 0 w 5389829"/>
              <a:gd name="connsiteY0" fmla="*/ 1626727 h 1687687"/>
              <a:gd name="connsiteX1" fmla="*/ 415131 w 5389829"/>
              <a:gd name="connsiteY1" fmla="*/ 0 h 1687687"/>
              <a:gd name="connsiteX2" fmla="*/ 5389829 w 5389829"/>
              <a:gd name="connsiteY2" fmla="*/ 1312753 h 1687687"/>
              <a:gd name="connsiteX3" fmla="*/ 1560576 w 5389829"/>
              <a:gd name="connsiteY3" fmla="*/ 1663303 h 1687687"/>
              <a:gd name="connsiteX4" fmla="*/ 60960 w 5389829"/>
              <a:gd name="connsiteY4" fmla="*/ 1687687 h 1687687"/>
              <a:gd name="connsiteX0" fmla="*/ 0 w 5389829"/>
              <a:gd name="connsiteY0" fmla="*/ 1626727 h 1863957"/>
              <a:gd name="connsiteX1" fmla="*/ 415131 w 5389829"/>
              <a:gd name="connsiteY1" fmla="*/ 0 h 1863957"/>
              <a:gd name="connsiteX2" fmla="*/ 5389829 w 5389829"/>
              <a:gd name="connsiteY2" fmla="*/ 1312753 h 1863957"/>
              <a:gd name="connsiteX3" fmla="*/ 1560576 w 5389829"/>
              <a:gd name="connsiteY3" fmla="*/ 1663303 h 1863957"/>
              <a:gd name="connsiteX4" fmla="*/ 512652 w 5389829"/>
              <a:gd name="connsiteY4" fmla="*/ 1863957 h 1863957"/>
              <a:gd name="connsiteX0" fmla="*/ 0 w 5389829"/>
              <a:gd name="connsiteY0" fmla="*/ 1626727 h 2114994"/>
              <a:gd name="connsiteX1" fmla="*/ 415131 w 5389829"/>
              <a:gd name="connsiteY1" fmla="*/ 0 h 2114994"/>
              <a:gd name="connsiteX2" fmla="*/ 5389829 w 5389829"/>
              <a:gd name="connsiteY2" fmla="*/ 1312753 h 2114994"/>
              <a:gd name="connsiteX3" fmla="*/ 1549559 w 5389829"/>
              <a:gd name="connsiteY3" fmla="*/ 2114994 h 2114994"/>
              <a:gd name="connsiteX4" fmla="*/ 512652 w 5389829"/>
              <a:gd name="connsiteY4" fmla="*/ 1863957 h 2114994"/>
              <a:gd name="connsiteX0" fmla="*/ 38191 w 5428020"/>
              <a:gd name="connsiteY0" fmla="*/ 1626727 h 2139379"/>
              <a:gd name="connsiteX1" fmla="*/ 453322 w 5428020"/>
              <a:gd name="connsiteY1" fmla="*/ 0 h 2139379"/>
              <a:gd name="connsiteX2" fmla="*/ 5428020 w 5428020"/>
              <a:gd name="connsiteY2" fmla="*/ 1312753 h 2139379"/>
              <a:gd name="connsiteX3" fmla="*/ 1587750 w 5428020"/>
              <a:gd name="connsiteY3" fmla="*/ 2114994 h 2139379"/>
              <a:gd name="connsiteX4" fmla="*/ 0 w 5428020"/>
              <a:gd name="connsiteY4" fmla="*/ 2139379 h 2139379"/>
              <a:gd name="connsiteX0" fmla="*/ 38191 w 5428020"/>
              <a:gd name="connsiteY0" fmla="*/ 1626727 h 2148044"/>
              <a:gd name="connsiteX1" fmla="*/ 453322 w 5428020"/>
              <a:gd name="connsiteY1" fmla="*/ 0 h 2148044"/>
              <a:gd name="connsiteX2" fmla="*/ 5428020 w 5428020"/>
              <a:gd name="connsiteY2" fmla="*/ 1312753 h 2148044"/>
              <a:gd name="connsiteX3" fmla="*/ 1565716 w 5428020"/>
              <a:gd name="connsiteY3" fmla="*/ 2148044 h 2148044"/>
              <a:gd name="connsiteX4" fmla="*/ 0 w 5428020"/>
              <a:gd name="connsiteY4" fmla="*/ 2139379 h 2148044"/>
              <a:gd name="connsiteX0" fmla="*/ 38191 w 5428020"/>
              <a:gd name="connsiteY0" fmla="*/ 1575927 h 2097244"/>
              <a:gd name="connsiteX1" fmla="*/ 491422 w 5428020"/>
              <a:gd name="connsiteY1" fmla="*/ 0 h 2097244"/>
              <a:gd name="connsiteX2" fmla="*/ 5428020 w 5428020"/>
              <a:gd name="connsiteY2" fmla="*/ 1261953 h 2097244"/>
              <a:gd name="connsiteX3" fmla="*/ 1565716 w 5428020"/>
              <a:gd name="connsiteY3" fmla="*/ 2097244 h 2097244"/>
              <a:gd name="connsiteX4" fmla="*/ 0 w 5428020"/>
              <a:gd name="connsiteY4" fmla="*/ 2088579 h 2097244"/>
              <a:gd name="connsiteX0" fmla="*/ 38191 w 6075720"/>
              <a:gd name="connsiteY0" fmla="*/ 1575927 h 2097244"/>
              <a:gd name="connsiteX1" fmla="*/ 491422 w 6075720"/>
              <a:gd name="connsiteY1" fmla="*/ 0 h 2097244"/>
              <a:gd name="connsiteX2" fmla="*/ 6075720 w 6075720"/>
              <a:gd name="connsiteY2" fmla="*/ 1490553 h 2097244"/>
              <a:gd name="connsiteX3" fmla="*/ 1565716 w 6075720"/>
              <a:gd name="connsiteY3" fmla="*/ 2097244 h 2097244"/>
              <a:gd name="connsiteX4" fmla="*/ 0 w 6075720"/>
              <a:gd name="connsiteY4" fmla="*/ 2088579 h 2097244"/>
              <a:gd name="connsiteX0" fmla="*/ 38191 w 6075720"/>
              <a:gd name="connsiteY0" fmla="*/ 1586943 h 2108260"/>
              <a:gd name="connsiteX1" fmla="*/ 2364290 w 6075720"/>
              <a:gd name="connsiteY1" fmla="*/ 0 h 2108260"/>
              <a:gd name="connsiteX2" fmla="*/ 6075720 w 6075720"/>
              <a:gd name="connsiteY2" fmla="*/ 1501569 h 2108260"/>
              <a:gd name="connsiteX3" fmla="*/ 1565716 w 6075720"/>
              <a:gd name="connsiteY3" fmla="*/ 2108260 h 2108260"/>
              <a:gd name="connsiteX4" fmla="*/ 0 w 6075720"/>
              <a:gd name="connsiteY4" fmla="*/ 2099595 h 2108260"/>
              <a:gd name="connsiteX0" fmla="*/ 38191 w 7915537"/>
              <a:gd name="connsiteY0" fmla="*/ 1586943 h 2108260"/>
              <a:gd name="connsiteX1" fmla="*/ 2364290 w 7915537"/>
              <a:gd name="connsiteY1" fmla="*/ 0 h 2108260"/>
              <a:gd name="connsiteX2" fmla="*/ 7915537 w 7915537"/>
              <a:gd name="connsiteY2" fmla="*/ 1512586 h 2108260"/>
              <a:gd name="connsiteX3" fmla="*/ 1565716 w 7915537"/>
              <a:gd name="connsiteY3" fmla="*/ 2108260 h 2108260"/>
              <a:gd name="connsiteX4" fmla="*/ 0 w 7915537"/>
              <a:gd name="connsiteY4" fmla="*/ 2099595 h 2108260"/>
              <a:gd name="connsiteX0" fmla="*/ 38191 w 7915537"/>
              <a:gd name="connsiteY0" fmla="*/ 1564910 h 2086227"/>
              <a:gd name="connsiteX1" fmla="*/ 1967683 w 7915537"/>
              <a:gd name="connsiteY1" fmla="*/ 0 h 2086227"/>
              <a:gd name="connsiteX2" fmla="*/ 7915537 w 7915537"/>
              <a:gd name="connsiteY2" fmla="*/ 1490553 h 2086227"/>
              <a:gd name="connsiteX3" fmla="*/ 1565716 w 7915537"/>
              <a:gd name="connsiteY3" fmla="*/ 2086227 h 2086227"/>
              <a:gd name="connsiteX4" fmla="*/ 0 w 7915537"/>
              <a:gd name="connsiteY4" fmla="*/ 2077562 h 2086227"/>
              <a:gd name="connsiteX0" fmla="*/ 182971 w 7915537"/>
              <a:gd name="connsiteY0" fmla="*/ 1549670 h 2086227"/>
              <a:gd name="connsiteX1" fmla="*/ 1967683 w 7915537"/>
              <a:gd name="connsiteY1" fmla="*/ 0 h 2086227"/>
              <a:gd name="connsiteX2" fmla="*/ 7915537 w 7915537"/>
              <a:gd name="connsiteY2" fmla="*/ 1490553 h 2086227"/>
              <a:gd name="connsiteX3" fmla="*/ 1565716 w 7915537"/>
              <a:gd name="connsiteY3" fmla="*/ 2086227 h 2086227"/>
              <a:gd name="connsiteX4" fmla="*/ 0 w 7915537"/>
              <a:gd name="connsiteY4" fmla="*/ 2077562 h 2086227"/>
              <a:gd name="connsiteX0" fmla="*/ 182971 w 7915537"/>
              <a:gd name="connsiteY0" fmla="*/ 1549670 h 2139567"/>
              <a:gd name="connsiteX1" fmla="*/ 1967683 w 7915537"/>
              <a:gd name="connsiteY1" fmla="*/ 0 h 2139567"/>
              <a:gd name="connsiteX2" fmla="*/ 7915537 w 7915537"/>
              <a:gd name="connsiteY2" fmla="*/ 1490553 h 2139567"/>
              <a:gd name="connsiteX3" fmla="*/ 2091496 w 7915537"/>
              <a:gd name="connsiteY3" fmla="*/ 2139567 h 2139567"/>
              <a:gd name="connsiteX4" fmla="*/ 0 w 7915537"/>
              <a:gd name="connsiteY4" fmla="*/ 2077562 h 2139567"/>
              <a:gd name="connsiteX0" fmla="*/ 0 w 7732566"/>
              <a:gd name="connsiteY0" fmla="*/ 1549670 h 2153762"/>
              <a:gd name="connsiteX1" fmla="*/ 1784712 w 7732566"/>
              <a:gd name="connsiteY1" fmla="*/ 0 h 2153762"/>
              <a:gd name="connsiteX2" fmla="*/ 7732566 w 7732566"/>
              <a:gd name="connsiteY2" fmla="*/ 1490553 h 2153762"/>
              <a:gd name="connsiteX3" fmla="*/ 1908525 w 7732566"/>
              <a:gd name="connsiteY3" fmla="*/ 2139567 h 2153762"/>
              <a:gd name="connsiteX4" fmla="*/ 7529 w 7732566"/>
              <a:gd name="connsiteY4" fmla="*/ 2153762 h 2153762"/>
              <a:gd name="connsiteX0" fmla="*/ 0 w 7782341"/>
              <a:gd name="connsiteY0" fmla="*/ 1578668 h 2182760"/>
              <a:gd name="connsiteX1" fmla="*/ 1784712 w 7782341"/>
              <a:gd name="connsiteY1" fmla="*/ 28998 h 2182760"/>
              <a:gd name="connsiteX2" fmla="*/ 7782341 w 7782341"/>
              <a:gd name="connsiteY2" fmla="*/ 47264 h 2182760"/>
              <a:gd name="connsiteX3" fmla="*/ 7732566 w 7782341"/>
              <a:gd name="connsiteY3" fmla="*/ 1519551 h 2182760"/>
              <a:gd name="connsiteX4" fmla="*/ 1908525 w 7782341"/>
              <a:gd name="connsiteY4" fmla="*/ 2168565 h 2182760"/>
              <a:gd name="connsiteX5" fmla="*/ 7529 w 7782341"/>
              <a:gd name="connsiteY5" fmla="*/ 2182760 h 2182760"/>
              <a:gd name="connsiteX0" fmla="*/ 0 w 7782341"/>
              <a:gd name="connsiteY0" fmla="*/ 1549670 h 2153762"/>
              <a:gd name="connsiteX1" fmla="*/ 1784712 w 7782341"/>
              <a:gd name="connsiteY1" fmla="*/ 0 h 2153762"/>
              <a:gd name="connsiteX2" fmla="*/ 7782341 w 7782341"/>
              <a:gd name="connsiteY2" fmla="*/ 18266 h 2153762"/>
              <a:gd name="connsiteX3" fmla="*/ 7732566 w 7782341"/>
              <a:gd name="connsiteY3" fmla="*/ 1490553 h 2153762"/>
              <a:gd name="connsiteX4" fmla="*/ 1908525 w 7782341"/>
              <a:gd name="connsiteY4" fmla="*/ 2139567 h 2153762"/>
              <a:gd name="connsiteX5" fmla="*/ 7529 w 7782341"/>
              <a:gd name="connsiteY5" fmla="*/ 2153762 h 2153762"/>
              <a:gd name="connsiteX0" fmla="*/ 0 w 7782341"/>
              <a:gd name="connsiteY0" fmla="*/ 1549670 h 2153762"/>
              <a:gd name="connsiteX1" fmla="*/ 1784712 w 7782341"/>
              <a:gd name="connsiteY1" fmla="*/ 0 h 2153762"/>
              <a:gd name="connsiteX2" fmla="*/ 7782341 w 7782341"/>
              <a:gd name="connsiteY2" fmla="*/ 18266 h 2153762"/>
              <a:gd name="connsiteX3" fmla="*/ 7732566 w 7782341"/>
              <a:gd name="connsiteY3" fmla="*/ 1490553 h 2153762"/>
              <a:gd name="connsiteX4" fmla="*/ 1908525 w 7782341"/>
              <a:gd name="connsiteY4" fmla="*/ 2139567 h 2153762"/>
              <a:gd name="connsiteX5" fmla="*/ 7529 w 7782341"/>
              <a:gd name="connsiteY5" fmla="*/ 2153762 h 2153762"/>
              <a:gd name="connsiteX0" fmla="*/ 0 w 7782341"/>
              <a:gd name="connsiteY0" fmla="*/ 1554804 h 2158896"/>
              <a:gd name="connsiteX1" fmla="*/ 1784712 w 7782341"/>
              <a:gd name="connsiteY1" fmla="*/ 5134 h 2158896"/>
              <a:gd name="connsiteX2" fmla="*/ 7782341 w 7782341"/>
              <a:gd name="connsiteY2" fmla="*/ 23400 h 2158896"/>
              <a:gd name="connsiteX3" fmla="*/ 7732566 w 7782341"/>
              <a:gd name="connsiteY3" fmla="*/ 1495687 h 2158896"/>
              <a:gd name="connsiteX4" fmla="*/ 1908525 w 7782341"/>
              <a:gd name="connsiteY4" fmla="*/ 2144701 h 2158896"/>
              <a:gd name="connsiteX5" fmla="*/ 7529 w 7782341"/>
              <a:gd name="connsiteY5" fmla="*/ 2158896 h 2158896"/>
              <a:gd name="connsiteX0" fmla="*/ 0 w 7782341"/>
              <a:gd name="connsiteY0" fmla="*/ 1554804 h 2158896"/>
              <a:gd name="connsiteX1" fmla="*/ 1784712 w 7782341"/>
              <a:gd name="connsiteY1" fmla="*/ 5134 h 2158896"/>
              <a:gd name="connsiteX2" fmla="*/ 7782341 w 7782341"/>
              <a:gd name="connsiteY2" fmla="*/ 23400 h 2158896"/>
              <a:gd name="connsiteX3" fmla="*/ 7732566 w 7782341"/>
              <a:gd name="connsiteY3" fmla="*/ 1617607 h 2158896"/>
              <a:gd name="connsiteX4" fmla="*/ 1908525 w 7782341"/>
              <a:gd name="connsiteY4" fmla="*/ 2144701 h 2158896"/>
              <a:gd name="connsiteX5" fmla="*/ 7529 w 7782341"/>
              <a:gd name="connsiteY5" fmla="*/ 2158896 h 2158896"/>
              <a:gd name="connsiteX0" fmla="*/ 0 w 7736621"/>
              <a:gd name="connsiteY0" fmla="*/ 1555653 h 2159745"/>
              <a:gd name="connsiteX1" fmla="*/ 1784712 w 7736621"/>
              <a:gd name="connsiteY1" fmla="*/ 5983 h 2159745"/>
              <a:gd name="connsiteX2" fmla="*/ 7736621 w 7736621"/>
              <a:gd name="connsiteY2" fmla="*/ 16629 h 2159745"/>
              <a:gd name="connsiteX3" fmla="*/ 7732566 w 7736621"/>
              <a:gd name="connsiteY3" fmla="*/ 1618456 h 2159745"/>
              <a:gd name="connsiteX4" fmla="*/ 1908525 w 7736621"/>
              <a:gd name="connsiteY4" fmla="*/ 2145550 h 2159745"/>
              <a:gd name="connsiteX5" fmla="*/ 7529 w 7736621"/>
              <a:gd name="connsiteY5" fmla="*/ 2159745 h 215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36621" h="2159745">
                <a:moveTo>
                  <a:pt x="0" y="1555653"/>
                </a:moveTo>
                <a:lnTo>
                  <a:pt x="1784712" y="5983"/>
                </a:lnTo>
                <a:cubicBezTo>
                  <a:pt x="2704301" y="-13207"/>
                  <a:pt x="7455661" y="20216"/>
                  <a:pt x="7736621" y="16629"/>
                </a:cubicBezTo>
                <a:cubicBezTo>
                  <a:pt x="7735269" y="550571"/>
                  <a:pt x="7733918" y="1084514"/>
                  <a:pt x="7732566" y="1618456"/>
                </a:cubicBezTo>
                <a:lnTo>
                  <a:pt x="1908525" y="2145550"/>
                </a:lnTo>
                <a:lnTo>
                  <a:pt x="7529" y="2159745"/>
                </a:lnTo>
              </a:path>
            </a:pathLst>
          </a:custGeom>
          <a:gradFill flip="none" rotWithShape="1">
            <a:gsLst>
              <a:gs pos="53000">
                <a:srgbClr val="00B0F0">
                  <a:alpha val="69000"/>
                </a:srgbClr>
              </a:gs>
              <a:gs pos="100000">
                <a:srgbClr val="00B0F0">
                  <a:alpha val="0"/>
                </a:srgbClr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400" ker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FC7C351-FD7C-4D7C-900B-C716EEC47F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2607" y="348193"/>
            <a:ext cx="12192000" cy="1379538"/>
          </a:xfrm>
        </p:spPr>
        <p:txBody>
          <a:bodyPr>
            <a:normAutofit fontScale="90000"/>
          </a:bodyPr>
          <a:lstStyle/>
          <a:p>
            <a:pPr>
              <a:lnSpc>
                <a:spcPts val="5100"/>
              </a:lnSpc>
            </a:pP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強大的在線資料縮減技術 </a:t>
            </a:r>
            <a:b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</a:b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–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能大幅延長</a:t>
            </a: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 </a:t>
            </a:r>
            <a:r>
              <a:rPr lang="en-US" altLang="zh-C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SSD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壽命</a:t>
            </a:r>
          </a:p>
        </p:txBody>
      </p:sp>
      <p:sp>
        <p:nvSpPr>
          <p:cNvPr id="5" name="Google Shape;426;p24">
            <a:extLst>
              <a:ext uri="{FF2B5EF4-FFF2-40B4-BE49-F238E27FC236}">
                <a16:creationId xmlns:a16="http://schemas.microsoft.com/office/drawing/2014/main" id="{EBD3C3D6-4C49-413B-8EC8-E7823449E085}"/>
              </a:ext>
            </a:extLst>
          </p:cNvPr>
          <p:cNvSpPr txBox="1"/>
          <p:nvPr/>
        </p:nvSpPr>
        <p:spPr>
          <a:xfrm>
            <a:off x="713829" y="1995633"/>
            <a:ext cx="2575499" cy="1042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112773" defTabSz="1219170">
              <a:lnSpc>
                <a:spcPts val="3400"/>
              </a:lnSpc>
              <a:buClr>
                <a:srgbClr val="C0504D"/>
              </a:buClr>
              <a:buSzPts val="2400"/>
            </a:pPr>
            <a:r>
              <a:rPr lang="en-US" sz="1867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ZFS </a:t>
            </a:r>
            <a:r>
              <a:rPr lang="zh-TW" altLang="en-US" sz="1867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檔案系統的重複數據刪除與壓縮功能</a:t>
            </a:r>
            <a:endParaRPr lang="en-US" sz="1867" b="1" ker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6" name="Google Shape;427;p24">
            <a:extLst>
              <a:ext uri="{FF2B5EF4-FFF2-40B4-BE49-F238E27FC236}">
                <a16:creationId xmlns:a16="http://schemas.microsoft.com/office/drawing/2014/main" id="{BED913A0-1CD7-4E97-A022-D52EF783264F}"/>
              </a:ext>
            </a:extLst>
          </p:cNvPr>
          <p:cNvSpPr txBox="1"/>
          <p:nvPr/>
        </p:nvSpPr>
        <p:spPr>
          <a:xfrm>
            <a:off x="561570" y="3289576"/>
            <a:ext cx="2815337" cy="19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697" defTabSz="1219170">
              <a:lnSpc>
                <a:spcPts val="2800"/>
              </a:lnSpc>
              <a:buClr>
                <a:srgbClr val="D8D8D8"/>
              </a:buClr>
              <a:buSzPts val="1400"/>
            </a:pPr>
            <a:r>
              <a:rPr lang="zh-TW" altLang="en-US" sz="1867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透過資料減量來大幅減少 </a:t>
            </a:r>
            <a:r>
              <a:rPr lang="en-US" sz="1867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SSD</a:t>
            </a:r>
            <a:r>
              <a:rPr lang="en-US" altLang="zh-TW" sz="1867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</a:t>
            </a:r>
            <a:r>
              <a:rPr lang="zh-TW" altLang="en-US" sz="1867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的寫入次數</a:t>
            </a:r>
            <a:r>
              <a:rPr lang="en-US" sz="1867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，ZFS</a:t>
            </a:r>
            <a:r>
              <a:rPr lang="en-US" altLang="zh-TW" sz="1867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</a:t>
            </a:r>
            <a:r>
              <a:rPr lang="zh-TW" altLang="en-US" sz="1867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檔案系統也因此成為 </a:t>
            </a:r>
            <a:r>
              <a:rPr lang="en-US" altLang="zh-TW" sz="1867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All Flash / </a:t>
            </a:r>
            <a:r>
              <a:rPr lang="zh-TW" altLang="en-US" sz="1867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高速</a:t>
            </a:r>
            <a:r>
              <a:rPr lang="en-US" altLang="zh-TW" sz="1867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SSD</a:t>
            </a:r>
            <a:r>
              <a:rPr lang="zh-TW" altLang="en-US" sz="1867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系統</a:t>
            </a:r>
            <a:r>
              <a:rPr lang="en-US" sz="1867" b="1" kern="0" err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的最佳</a:t>
            </a:r>
            <a:r>
              <a:rPr lang="zh-TW" altLang="en-US" sz="1867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搭配夥伴</a:t>
            </a:r>
            <a:r>
              <a:rPr lang="en-US" sz="1867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。</a:t>
            </a:r>
            <a:endParaRPr lang="zh-TW" altLang="en-US" sz="1867" b="1" ker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754D5B3F-F0A5-4C41-9ECD-ECD40D4F4169}"/>
              </a:ext>
            </a:extLst>
          </p:cNvPr>
          <p:cNvGrpSpPr/>
          <p:nvPr/>
        </p:nvGrpSpPr>
        <p:grpSpPr>
          <a:xfrm>
            <a:off x="7672693" y="5235857"/>
            <a:ext cx="1793871" cy="1098480"/>
            <a:chOff x="9717799" y="4066229"/>
            <a:chExt cx="2786007" cy="1576868"/>
          </a:xfrm>
        </p:grpSpPr>
        <p:pic>
          <p:nvPicPr>
            <p:cNvPr id="8" name="圖形 48">
              <a:extLst>
                <a:ext uri="{FF2B5EF4-FFF2-40B4-BE49-F238E27FC236}">
                  <a16:creationId xmlns:a16="http://schemas.microsoft.com/office/drawing/2014/main" id="{9A649608-E709-423A-BE3D-C74B6AB04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717799" y="4066229"/>
              <a:ext cx="2786007" cy="1576868"/>
            </a:xfrm>
            <a:prstGeom prst="rect">
              <a:avLst/>
            </a:prstGeom>
          </p:spPr>
        </p:pic>
        <p:grpSp>
          <p:nvGrpSpPr>
            <p:cNvPr id="9" name="群組 47">
              <a:extLst>
                <a:ext uri="{FF2B5EF4-FFF2-40B4-BE49-F238E27FC236}">
                  <a16:creationId xmlns:a16="http://schemas.microsoft.com/office/drawing/2014/main" id="{86A65CE5-432F-4EDD-8013-C9529004A8A9}"/>
                </a:ext>
              </a:extLst>
            </p:cNvPr>
            <p:cNvGrpSpPr/>
            <p:nvPr/>
          </p:nvGrpSpPr>
          <p:grpSpPr>
            <a:xfrm>
              <a:off x="10477230" y="4528346"/>
              <a:ext cx="1362897" cy="406200"/>
              <a:chOff x="7584538" y="5498765"/>
              <a:chExt cx="1362897" cy="406200"/>
            </a:xfrm>
          </p:grpSpPr>
          <p:sp>
            <p:nvSpPr>
              <p:cNvPr id="11" name="Google Shape;442;p24">
                <a:extLst>
                  <a:ext uri="{FF2B5EF4-FFF2-40B4-BE49-F238E27FC236}">
                    <a16:creationId xmlns:a16="http://schemas.microsoft.com/office/drawing/2014/main" id="{4E8D15D3-EC50-411F-A33A-21E9BE7F11CF}"/>
                  </a:ext>
                </a:extLst>
              </p:cNvPr>
              <p:cNvSpPr/>
              <p:nvPr/>
            </p:nvSpPr>
            <p:spPr>
              <a:xfrm>
                <a:off x="7584538" y="5498765"/>
                <a:ext cx="280200" cy="406200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 defTabSz="1219170">
                  <a:buClr>
                    <a:srgbClr val="D8D8D8"/>
                  </a:buClr>
                  <a:buSzPts val="1400"/>
                </a:pPr>
                <a:r>
                  <a:rPr lang="en-US" sz="1400" b="1" kern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A</a:t>
                </a:r>
                <a:endParaRPr sz="1400" b="1" ker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  <p:sp>
            <p:nvSpPr>
              <p:cNvPr id="12" name="Google Shape;443;p24">
                <a:extLst>
                  <a:ext uri="{FF2B5EF4-FFF2-40B4-BE49-F238E27FC236}">
                    <a16:creationId xmlns:a16="http://schemas.microsoft.com/office/drawing/2014/main" id="{08A27F3B-B2F3-4ABC-A545-C8431204245D}"/>
                  </a:ext>
                </a:extLst>
              </p:cNvPr>
              <p:cNvSpPr/>
              <p:nvPr/>
            </p:nvSpPr>
            <p:spPr>
              <a:xfrm>
                <a:off x="8306337" y="5498765"/>
                <a:ext cx="280200" cy="406200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 defTabSz="1219170">
                  <a:buClr>
                    <a:srgbClr val="D8D8D8"/>
                  </a:buClr>
                  <a:buSzPts val="1400"/>
                </a:pPr>
                <a:r>
                  <a:rPr lang="en-US" sz="1400" b="1" kern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C</a:t>
                </a:r>
                <a:endParaRPr sz="1400" b="1" ker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  <p:sp>
            <p:nvSpPr>
              <p:cNvPr id="13" name="Google Shape;444;p24">
                <a:extLst>
                  <a:ext uri="{FF2B5EF4-FFF2-40B4-BE49-F238E27FC236}">
                    <a16:creationId xmlns:a16="http://schemas.microsoft.com/office/drawing/2014/main" id="{07F64BAC-B71F-4A15-9798-D4F4A556295F}"/>
                  </a:ext>
                </a:extLst>
              </p:cNvPr>
              <p:cNvSpPr/>
              <p:nvPr/>
            </p:nvSpPr>
            <p:spPr>
              <a:xfrm>
                <a:off x="7945437" y="5498765"/>
                <a:ext cx="280200" cy="406200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 defTabSz="1219170">
                  <a:buClr>
                    <a:srgbClr val="D8D8D8"/>
                  </a:buClr>
                  <a:buSzPts val="1400"/>
                </a:pPr>
                <a:r>
                  <a:rPr lang="en-US" sz="1400" b="1" kern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B</a:t>
                </a:r>
                <a:endParaRPr sz="1400" b="1" ker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  <p:sp>
            <p:nvSpPr>
              <p:cNvPr id="14" name="Google Shape;445;p24">
                <a:extLst>
                  <a:ext uri="{FF2B5EF4-FFF2-40B4-BE49-F238E27FC236}">
                    <a16:creationId xmlns:a16="http://schemas.microsoft.com/office/drawing/2014/main" id="{10114EE8-36EB-414C-A9EB-C10CFB10697E}"/>
                  </a:ext>
                </a:extLst>
              </p:cNvPr>
              <p:cNvSpPr/>
              <p:nvPr/>
            </p:nvSpPr>
            <p:spPr>
              <a:xfrm>
                <a:off x="8667235" y="5498765"/>
                <a:ext cx="280200" cy="406200"/>
              </a:xfrm>
              <a:prstGeom prst="rect">
                <a:avLst/>
              </a:prstGeom>
              <a:solidFill>
                <a:srgbClr val="EB610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 defTabSz="1219170">
                  <a:buClr>
                    <a:srgbClr val="D8D8D8"/>
                  </a:buClr>
                  <a:buSzPts val="1400"/>
                </a:pPr>
                <a:r>
                  <a:rPr lang="en-US" sz="1400" b="1" kern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D</a:t>
                </a:r>
                <a:endParaRPr sz="1400" b="1" ker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6" name="圖形 45">
            <a:extLst>
              <a:ext uri="{FF2B5EF4-FFF2-40B4-BE49-F238E27FC236}">
                <a16:creationId xmlns:a16="http://schemas.microsoft.com/office/drawing/2014/main" id="{D2632166-490E-4EA4-B14A-227D9496A5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05987" y="5235858"/>
            <a:ext cx="1793871" cy="1127893"/>
          </a:xfrm>
          <a:prstGeom prst="rect">
            <a:avLst/>
          </a:prstGeom>
        </p:spPr>
      </p:pic>
      <p:sp>
        <p:nvSpPr>
          <p:cNvPr id="18" name="Google Shape;448;p24">
            <a:extLst>
              <a:ext uri="{FF2B5EF4-FFF2-40B4-BE49-F238E27FC236}">
                <a16:creationId xmlns:a16="http://schemas.microsoft.com/office/drawing/2014/main" id="{18FD0C58-9769-4DCF-B38C-2A2EF3D85822}"/>
              </a:ext>
            </a:extLst>
          </p:cNvPr>
          <p:cNvSpPr/>
          <p:nvPr/>
        </p:nvSpPr>
        <p:spPr>
          <a:xfrm>
            <a:off x="7750545" y="5953197"/>
            <a:ext cx="1766628" cy="202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1219170">
              <a:buSzPts val="1200"/>
            </a:pPr>
            <a:r>
              <a:rPr lang="zh-TW" altLang="en-US" sz="1200" b="1" kern="0">
                <a:solidFill>
                  <a:srgbClr val="00FFFF"/>
                </a:solidFill>
                <a:latin typeface="微軟正黑體"/>
                <a:ea typeface="微軟正黑體"/>
                <a:cs typeface="+mn-ea"/>
              </a:rPr>
              <a:t>重複資料刪除</a:t>
            </a:r>
            <a:endParaRPr lang="en-US" sz="1200" b="1" kern="0">
              <a:solidFill>
                <a:srgbClr val="00FFFF"/>
              </a:solidFill>
              <a:latin typeface="微軟正黑體"/>
              <a:ea typeface="微軟正黑體"/>
              <a:cs typeface="+mn-ea"/>
            </a:endParaRPr>
          </a:p>
        </p:txBody>
      </p:sp>
      <p:pic>
        <p:nvPicPr>
          <p:cNvPr id="24" name="圖形 42">
            <a:extLst>
              <a:ext uri="{FF2B5EF4-FFF2-40B4-BE49-F238E27FC236}">
                <a16:creationId xmlns:a16="http://schemas.microsoft.com/office/drawing/2014/main" id="{2A15936A-3FFB-466B-BA5E-6F0F2333DF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95011" y="5235858"/>
            <a:ext cx="1793871" cy="1127893"/>
          </a:xfrm>
          <a:prstGeom prst="rect">
            <a:avLst/>
          </a:prstGeom>
        </p:spPr>
      </p:pic>
      <p:grpSp>
        <p:nvGrpSpPr>
          <p:cNvPr id="25" name="群組 43">
            <a:extLst>
              <a:ext uri="{FF2B5EF4-FFF2-40B4-BE49-F238E27FC236}">
                <a16:creationId xmlns:a16="http://schemas.microsoft.com/office/drawing/2014/main" id="{7E1C7E63-E99A-4C2F-8DA2-B890C3CA3F11}"/>
              </a:ext>
            </a:extLst>
          </p:cNvPr>
          <p:cNvGrpSpPr/>
          <p:nvPr/>
        </p:nvGrpSpPr>
        <p:grpSpPr>
          <a:xfrm>
            <a:off x="3909800" y="5358181"/>
            <a:ext cx="1192950" cy="585839"/>
            <a:chOff x="4327765" y="3622547"/>
            <a:chExt cx="1852740" cy="909847"/>
          </a:xfrm>
        </p:grpSpPr>
        <p:sp>
          <p:nvSpPr>
            <p:cNvPr id="27" name="Google Shape;428;p24">
              <a:extLst>
                <a:ext uri="{FF2B5EF4-FFF2-40B4-BE49-F238E27FC236}">
                  <a16:creationId xmlns:a16="http://schemas.microsoft.com/office/drawing/2014/main" id="{016ECB6F-B995-4CF3-8B6A-01B7F4A648CA}"/>
                </a:ext>
              </a:extLst>
            </p:cNvPr>
            <p:cNvSpPr/>
            <p:nvPr/>
          </p:nvSpPr>
          <p:spPr>
            <a:xfrm>
              <a:off x="4327765" y="3622547"/>
              <a:ext cx="404700" cy="402886"/>
            </a:xfrm>
            <a:prstGeom prst="rect">
              <a:avLst/>
            </a:prstGeom>
            <a:solidFill>
              <a:srgbClr val="00CCFF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1219170">
                <a:buClr>
                  <a:srgbClr val="D8D8D8"/>
                </a:buClr>
                <a:buSzPts val="1400"/>
              </a:pPr>
              <a:r>
                <a:rPr lang="en-US" sz="1400" b="1" ker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A</a:t>
              </a:r>
              <a:endParaRPr sz="1400" b="1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sp>
          <p:nvSpPr>
            <p:cNvPr id="28" name="Google Shape;429;p24">
              <a:extLst>
                <a:ext uri="{FF2B5EF4-FFF2-40B4-BE49-F238E27FC236}">
                  <a16:creationId xmlns:a16="http://schemas.microsoft.com/office/drawing/2014/main" id="{B02CDA60-37B0-4753-BE18-4DFCF879CDFE}"/>
                </a:ext>
              </a:extLst>
            </p:cNvPr>
            <p:cNvSpPr/>
            <p:nvPr/>
          </p:nvSpPr>
          <p:spPr>
            <a:xfrm>
              <a:off x="5293125" y="3622547"/>
              <a:ext cx="404700" cy="402886"/>
            </a:xfrm>
            <a:prstGeom prst="rect">
              <a:avLst/>
            </a:prstGeom>
            <a:solidFill>
              <a:srgbClr val="00FF99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1219170">
                <a:buClr>
                  <a:srgbClr val="D8D8D8"/>
                </a:buClr>
                <a:buSzPts val="1400"/>
              </a:pPr>
              <a:r>
                <a:rPr lang="en-US" sz="1400" b="1" ker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C</a:t>
              </a:r>
              <a:endParaRPr sz="1400" b="1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sp>
          <p:nvSpPr>
            <p:cNvPr id="29" name="Google Shape;430;p24">
              <a:extLst>
                <a:ext uri="{FF2B5EF4-FFF2-40B4-BE49-F238E27FC236}">
                  <a16:creationId xmlns:a16="http://schemas.microsoft.com/office/drawing/2014/main" id="{12D8572A-95A8-4FD1-A6B5-004F18642F3B}"/>
                </a:ext>
              </a:extLst>
            </p:cNvPr>
            <p:cNvSpPr/>
            <p:nvPr/>
          </p:nvSpPr>
          <p:spPr>
            <a:xfrm>
              <a:off x="4810445" y="3622547"/>
              <a:ext cx="404700" cy="402886"/>
            </a:xfrm>
            <a:prstGeom prst="rect">
              <a:avLst/>
            </a:prstGeom>
            <a:solidFill>
              <a:srgbClr val="FFD41D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1219170">
                <a:buClr>
                  <a:srgbClr val="D8D8D8"/>
                </a:buClr>
                <a:buSzPts val="1400"/>
              </a:pPr>
              <a:r>
                <a:rPr lang="en-US" sz="1400" b="1" ker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B</a:t>
              </a:r>
              <a:endParaRPr sz="1400" b="1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sp>
          <p:nvSpPr>
            <p:cNvPr id="30" name="Google Shape;431;p24">
              <a:extLst>
                <a:ext uri="{FF2B5EF4-FFF2-40B4-BE49-F238E27FC236}">
                  <a16:creationId xmlns:a16="http://schemas.microsoft.com/office/drawing/2014/main" id="{E535D319-5D34-4BA9-B02F-6B459EFC8A2F}"/>
                </a:ext>
              </a:extLst>
            </p:cNvPr>
            <p:cNvSpPr/>
            <p:nvPr/>
          </p:nvSpPr>
          <p:spPr>
            <a:xfrm>
              <a:off x="5775805" y="3622547"/>
              <a:ext cx="404700" cy="402886"/>
            </a:xfrm>
            <a:prstGeom prst="rect">
              <a:avLst/>
            </a:prstGeom>
            <a:solidFill>
              <a:srgbClr val="EB610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1219170">
                <a:buClr>
                  <a:srgbClr val="D8D8D8"/>
                </a:buClr>
                <a:buSzPts val="1400"/>
              </a:pPr>
              <a:r>
                <a:rPr lang="en-US" sz="1400" b="1" ker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D</a:t>
              </a:r>
              <a:endParaRPr sz="1400" b="1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sp>
          <p:nvSpPr>
            <p:cNvPr id="31" name="Google Shape;432;p24">
              <a:extLst>
                <a:ext uri="{FF2B5EF4-FFF2-40B4-BE49-F238E27FC236}">
                  <a16:creationId xmlns:a16="http://schemas.microsoft.com/office/drawing/2014/main" id="{912A07D9-11F8-45BE-802A-71E58191D307}"/>
                </a:ext>
              </a:extLst>
            </p:cNvPr>
            <p:cNvSpPr/>
            <p:nvPr/>
          </p:nvSpPr>
          <p:spPr>
            <a:xfrm>
              <a:off x="5293125" y="4129508"/>
              <a:ext cx="404700" cy="402886"/>
            </a:xfrm>
            <a:prstGeom prst="rect">
              <a:avLst/>
            </a:prstGeom>
            <a:solidFill>
              <a:srgbClr val="00CCFF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1219170">
                <a:buClr>
                  <a:srgbClr val="D8D8D8"/>
                </a:buClr>
                <a:buSzPts val="1400"/>
              </a:pPr>
              <a:r>
                <a:rPr lang="en-US" sz="1400" b="1" ker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A</a:t>
              </a:r>
              <a:endParaRPr sz="1400" b="1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sp>
          <p:nvSpPr>
            <p:cNvPr id="32" name="Google Shape;433;p24">
              <a:extLst>
                <a:ext uri="{FF2B5EF4-FFF2-40B4-BE49-F238E27FC236}">
                  <a16:creationId xmlns:a16="http://schemas.microsoft.com/office/drawing/2014/main" id="{337A1D43-A105-4575-B11E-CF7BF9D34BFF}"/>
                </a:ext>
              </a:extLst>
            </p:cNvPr>
            <p:cNvSpPr/>
            <p:nvPr/>
          </p:nvSpPr>
          <p:spPr>
            <a:xfrm>
              <a:off x="4810445" y="4129508"/>
              <a:ext cx="404700" cy="402886"/>
            </a:xfrm>
            <a:prstGeom prst="rect">
              <a:avLst/>
            </a:prstGeom>
            <a:solidFill>
              <a:srgbClr val="00FF99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1219170">
                <a:buClr>
                  <a:srgbClr val="D8D8D8"/>
                </a:buClr>
                <a:buSzPts val="1400"/>
              </a:pPr>
              <a:r>
                <a:rPr lang="en-US" sz="1400" b="1" ker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C</a:t>
              </a:r>
              <a:endParaRPr sz="1400" b="1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sp>
          <p:nvSpPr>
            <p:cNvPr id="33" name="Google Shape;434;p24">
              <a:extLst>
                <a:ext uri="{FF2B5EF4-FFF2-40B4-BE49-F238E27FC236}">
                  <a16:creationId xmlns:a16="http://schemas.microsoft.com/office/drawing/2014/main" id="{075BE3CD-9791-4D3A-B493-EA34C202E4D0}"/>
                </a:ext>
              </a:extLst>
            </p:cNvPr>
            <p:cNvSpPr/>
            <p:nvPr/>
          </p:nvSpPr>
          <p:spPr>
            <a:xfrm>
              <a:off x="5775805" y="4129508"/>
              <a:ext cx="404700" cy="402886"/>
            </a:xfrm>
            <a:prstGeom prst="rect">
              <a:avLst/>
            </a:prstGeom>
            <a:solidFill>
              <a:srgbClr val="FFD41D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1219170">
                <a:buClr>
                  <a:srgbClr val="D8D8D8"/>
                </a:buClr>
                <a:buSzPts val="1400"/>
              </a:pPr>
              <a:r>
                <a:rPr lang="en-US" sz="1400" b="1" ker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B</a:t>
              </a:r>
              <a:endParaRPr sz="1400" b="1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sp>
          <p:nvSpPr>
            <p:cNvPr id="34" name="Google Shape;435;p24">
              <a:extLst>
                <a:ext uri="{FF2B5EF4-FFF2-40B4-BE49-F238E27FC236}">
                  <a16:creationId xmlns:a16="http://schemas.microsoft.com/office/drawing/2014/main" id="{90B3B86C-B820-4BE2-AED9-CE437B7F0D56}"/>
                </a:ext>
              </a:extLst>
            </p:cNvPr>
            <p:cNvSpPr/>
            <p:nvPr/>
          </p:nvSpPr>
          <p:spPr>
            <a:xfrm>
              <a:off x="4327765" y="4129508"/>
              <a:ext cx="404700" cy="402886"/>
            </a:xfrm>
            <a:prstGeom prst="rect">
              <a:avLst/>
            </a:prstGeom>
            <a:solidFill>
              <a:srgbClr val="EB610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1219170">
                <a:buClr>
                  <a:srgbClr val="D8D8D8"/>
                </a:buClr>
                <a:buSzPts val="1400"/>
              </a:pPr>
              <a:r>
                <a:rPr lang="en-US" sz="1400" b="1" ker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D</a:t>
              </a:r>
              <a:endParaRPr sz="1400" b="1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</p:grpSp>
      <p:sp>
        <p:nvSpPr>
          <p:cNvPr id="26" name="Google Shape;447;p24">
            <a:extLst>
              <a:ext uri="{FF2B5EF4-FFF2-40B4-BE49-F238E27FC236}">
                <a16:creationId xmlns:a16="http://schemas.microsoft.com/office/drawing/2014/main" id="{835921C6-DC9C-40DA-9D6F-25D731302BCE}"/>
              </a:ext>
            </a:extLst>
          </p:cNvPr>
          <p:cNvSpPr/>
          <p:nvPr/>
        </p:nvSpPr>
        <p:spPr>
          <a:xfrm>
            <a:off x="3706479" y="5953196"/>
            <a:ext cx="1566947" cy="263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1219170">
              <a:buClr>
                <a:srgbClr val="D8D8D8"/>
              </a:buClr>
              <a:buSzPts val="1200"/>
            </a:pPr>
            <a:r>
              <a:rPr lang="zh-TW" altLang="en-US" sz="1200" b="1" kern="0">
                <a:solidFill>
                  <a:srgbClr val="00FFFF"/>
                </a:solidFill>
                <a:latin typeface="微軟正黑體"/>
                <a:ea typeface="微軟正黑體"/>
                <a:cs typeface="+mn-ea"/>
                <a:sym typeface="+mn-lt"/>
              </a:rPr>
              <a:t>原始資料</a:t>
            </a:r>
            <a:endParaRPr lang="en-US" sz="1400" b="1" kern="0">
              <a:solidFill>
                <a:srgbClr val="00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pic>
        <p:nvPicPr>
          <p:cNvPr id="36" name="圖形 44">
            <a:extLst>
              <a:ext uri="{FF2B5EF4-FFF2-40B4-BE49-F238E27FC236}">
                <a16:creationId xmlns:a16="http://schemas.microsoft.com/office/drawing/2014/main" id="{6FF2E2DC-2E4B-4621-AF67-7B63265E3C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49806" y="5235857"/>
            <a:ext cx="1793871" cy="1098480"/>
          </a:xfrm>
          <a:prstGeom prst="rect">
            <a:avLst/>
          </a:prstGeom>
        </p:spPr>
      </p:pic>
      <p:sp>
        <p:nvSpPr>
          <p:cNvPr id="37" name="Google Shape;453;p24">
            <a:extLst>
              <a:ext uri="{FF2B5EF4-FFF2-40B4-BE49-F238E27FC236}">
                <a16:creationId xmlns:a16="http://schemas.microsoft.com/office/drawing/2014/main" id="{A242DB51-E193-437B-80F1-DEA63DBD66A5}"/>
              </a:ext>
            </a:extLst>
          </p:cNvPr>
          <p:cNvSpPr/>
          <p:nvPr/>
        </p:nvSpPr>
        <p:spPr>
          <a:xfrm>
            <a:off x="10193930" y="5982037"/>
            <a:ext cx="938207" cy="16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1219170">
              <a:buClr>
                <a:srgbClr val="D8D8D8"/>
              </a:buClr>
              <a:buSzPts val="1200"/>
            </a:pPr>
            <a:r>
              <a:rPr lang="en-US" sz="1200" b="1" kern="0">
                <a:solidFill>
                  <a:srgbClr val="00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SSD Pool</a:t>
            </a:r>
            <a:endParaRPr lang="en-US" sz="1400" b="1" kern="0">
              <a:solidFill>
                <a:srgbClr val="00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pic>
        <p:nvPicPr>
          <p:cNvPr id="38" name="圖形 37">
            <a:extLst>
              <a:ext uri="{FF2B5EF4-FFF2-40B4-BE49-F238E27FC236}">
                <a16:creationId xmlns:a16="http://schemas.microsoft.com/office/drawing/2014/main" id="{DFDDFB67-25A1-4869-A649-2A7A34D1AB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52021" y="5400895"/>
            <a:ext cx="397320" cy="505680"/>
          </a:xfrm>
          <a:prstGeom prst="rect">
            <a:avLst/>
          </a:prstGeom>
        </p:spPr>
      </p:pic>
      <p:pic>
        <p:nvPicPr>
          <p:cNvPr id="39" name="圖形 38">
            <a:extLst>
              <a:ext uri="{FF2B5EF4-FFF2-40B4-BE49-F238E27FC236}">
                <a16:creationId xmlns:a16="http://schemas.microsoft.com/office/drawing/2014/main" id="{894F30A5-F9A6-42CB-93FB-5989D24E10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52727" y="5400895"/>
            <a:ext cx="397320" cy="505680"/>
          </a:xfrm>
          <a:prstGeom prst="rect">
            <a:avLst/>
          </a:prstGeom>
        </p:spPr>
      </p:pic>
      <p:pic>
        <p:nvPicPr>
          <p:cNvPr id="40" name="圖形 39">
            <a:extLst>
              <a:ext uri="{FF2B5EF4-FFF2-40B4-BE49-F238E27FC236}">
                <a16:creationId xmlns:a16="http://schemas.microsoft.com/office/drawing/2014/main" id="{4E1F6ED3-8A80-483B-A47F-A8898A56D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50452" y="5400895"/>
            <a:ext cx="397320" cy="505680"/>
          </a:xfrm>
          <a:prstGeom prst="rect">
            <a:avLst/>
          </a:prstGeom>
        </p:spPr>
      </p:pic>
      <p:sp>
        <p:nvSpPr>
          <p:cNvPr id="42" name="Google Shape;455;p24">
            <a:extLst>
              <a:ext uri="{FF2B5EF4-FFF2-40B4-BE49-F238E27FC236}">
                <a16:creationId xmlns:a16="http://schemas.microsoft.com/office/drawing/2014/main" id="{23A68C3D-3048-412C-A46D-DC92C4DDA415}"/>
              </a:ext>
            </a:extLst>
          </p:cNvPr>
          <p:cNvSpPr/>
          <p:nvPr/>
        </p:nvSpPr>
        <p:spPr>
          <a:xfrm rot="5400000">
            <a:off x="4236239" y="4521158"/>
            <a:ext cx="1150188" cy="253500"/>
          </a:xfrm>
          <a:prstGeom prst="right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BFBFBF">
                  <a:alpha val="0"/>
                </a:srgbClr>
              </a:gs>
              <a:gs pos="100000">
                <a:schemeClr val="bg1">
                  <a:lumMod val="95000"/>
                </a:schemeClr>
              </a:gs>
            </a:gsLst>
            <a:lin ang="0" scaled="0"/>
            <a:tileRect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sz="1400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43" name="Google Shape;456;p24">
            <a:extLst>
              <a:ext uri="{FF2B5EF4-FFF2-40B4-BE49-F238E27FC236}">
                <a16:creationId xmlns:a16="http://schemas.microsoft.com/office/drawing/2014/main" id="{7E7CAFB3-F1B4-4F6E-8CB6-0FF66B57A259}"/>
              </a:ext>
            </a:extLst>
          </p:cNvPr>
          <p:cNvSpPr/>
          <p:nvPr/>
        </p:nvSpPr>
        <p:spPr>
          <a:xfrm rot="5400000">
            <a:off x="3914864" y="4521158"/>
            <a:ext cx="1150188" cy="253500"/>
          </a:xfrm>
          <a:prstGeom prst="right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BFBFBF">
                  <a:alpha val="0"/>
                </a:srgbClr>
              </a:gs>
              <a:gs pos="100000">
                <a:schemeClr val="bg1">
                  <a:lumMod val="95000"/>
                </a:schemeClr>
              </a:gs>
            </a:gsLst>
            <a:lin ang="0" scaled="0"/>
            <a:tileRect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sz="1400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44" name="Google Shape;457;p24">
            <a:extLst>
              <a:ext uri="{FF2B5EF4-FFF2-40B4-BE49-F238E27FC236}">
                <a16:creationId xmlns:a16="http://schemas.microsoft.com/office/drawing/2014/main" id="{1A275510-ECB1-44F8-AD8E-7FC23C087668}"/>
              </a:ext>
            </a:extLst>
          </p:cNvPr>
          <p:cNvSpPr/>
          <p:nvPr/>
        </p:nvSpPr>
        <p:spPr>
          <a:xfrm rot="5400000">
            <a:off x="3593489" y="4521158"/>
            <a:ext cx="1150188" cy="253500"/>
          </a:xfrm>
          <a:prstGeom prst="right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BFBFBF">
                  <a:alpha val="0"/>
                </a:srgbClr>
              </a:gs>
              <a:gs pos="100000">
                <a:schemeClr val="bg1">
                  <a:lumMod val="95000"/>
                </a:schemeClr>
              </a:gs>
            </a:gsLst>
            <a:lin ang="0" scaled="0"/>
            <a:tileRect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sz="1400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50" name="Google Shape;461;p24">
            <a:extLst>
              <a:ext uri="{FF2B5EF4-FFF2-40B4-BE49-F238E27FC236}">
                <a16:creationId xmlns:a16="http://schemas.microsoft.com/office/drawing/2014/main" id="{9F492E3E-586A-4AB3-9E1E-D1B25FBDE089}"/>
              </a:ext>
            </a:extLst>
          </p:cNvPr>
          <p:cNvSpPr/>
          <p:nvPr/>
        </p:nvSpPr>
        <p:spPr>
          <a:xfrm>
            <a:off x="4848945" y="4750449"/>
            <a:ext cx="794096" cy="259195"/>
          </a:xfrm>
          <a:prstGeom prst="rect">
            <a:avLst/>
          </a:prstGeom>
          <a:noFill/>
          <a:ln>
            <a:noFill/>
          </a:ln>
          <a:effectLst>
            <a:outerShdw blurRad="215900" dist="38100" dir="2700000" algn="tl" rotWithShape="0">
              <a:prstClr val="black">
                <a:alpha val="74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D8D8D8"/>
              </a:buClr>
              <a:buSzPts val="1200"/>
            </a:pPr>
            <a:r>
              <a:rPr lang="zh-TW" altLang="en-US" sz="1300" b="1" kern="0" err="1">
                <a:solidFill>
                  <a:schemeClr val="bg1"/>
                </a:solidFill>
                <a:latin typeface="微軟正黑體"/>
                <a:ea typeface="微軟正黑體"/>
                <a:cs typeface="+mn-ea"/>
              </a:rPr>
              <a:t>寫入</a:t>
            </a:r>
            <a:endParaRPr lang="en-US" sz="1300" b="1" kern="0" err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</p:txBody>
      </p:sp>
      <p:sp>
        <p:nvSpPr>
          <p:cNvPr id="51" name="Google Shape;460;p24">
            <a:extLst>
              <a:ext uri="{FF2B5EF4-FFF2-40B4-BE49-F238E27FC236}">
                <a16:creationId xmlns:a16="http://schemas.microsoft.com/office/drawing/2014/main" id="{E2032D9E-7439-40F4-A1F0-9782FBC0BC50}"/>
              </a:ext>
            </a:extLst>
          </p:cNvPr>
          <p:cNvSpPr/>
          <p:nvPr/>
        </p:nvSpPr>
        <p:spPr>
          <a:xfrm>
            <a:off x="8429953" y="6337005"/>
            <a:ext cx="2479337" cy="536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1219170">
              <a:lnSpc>
                <a:spcPts val="1500"/>
              </a:lnSpc>
              <a:buClr>
                <a:srgbClr val="D8D8D8"/>
              </a:buClr>
              <a:buSzPts val="1200"/>
            </a:pPr>
            <a:r>
              <a:rPr lang="zh-TW" altLang="en-US" sz="1300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寫入</a:t>
            </a:r>
            <a:endParaRPr lang="en-US" sz="1300" b="1" ker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</p:txBody>
      </p:sp>
      <p:sp>
        <p:nvSpPr>
          <p:cNvPr id="52" name="Google Shape;459;p24">
            <a:extLst>
              <a:ext uri="{FF2B5EF4-FFF2-40B4-BE49-F238E27FC236}">
                <a16:creationId xmlns:a16="http://schemas.microsoft.com/office/drawing/2014/main" id="{473E2F7E-3B44-4FC5-B8C0-A378FA58AEA6}"/>
              </a:ext>
            </a:extLst>
          </p:cNvPr>
          <p:cNvSpPr/>
          <p:nvPr/>
        </p:nvSpPr>
        <p:spPr>
          <a:xfrm>
            <a:off x="5268953" y="6436494"/>
            <a:ext cx="1384891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D8D8D8"/>
              </a:buClr>
              <a:buSzPts val="1200"/>
            </a:pPr>
            <a:r>
              <a:rPr lang="zh-TW" altLang="en-US" sz="1300" b="1" kern="0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壓縮</a:t>
            </a:r>
            <a:endParaRPr lang="en-US" sz="1333" b="1" ker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53" name="Google Shape;458;p24">
            <a:extLst>
              <a:ext uri="{FF2B5EF4-FFF2-40B4-BE49-F238E27FC236}">
                <a16:creationId xmlns:a16="http://schemas.microsoft.com/office/drawing/2014/main" id="{1D93076F-B5CD-48F4-BBA9-23138847AF7E}"/>
              </a:ext>
            </a:extLst>
          </p:cNvPr>
          <p:cNvSpPr/>
          <p:nvPr/>
        </p:nvSpPr>
        <p:spPr>
          <a:xfrm>
            <a:off x="7329675" y="6436494"/>
            <a:ext cx="1465977" cy="215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D8D8D8"/>
              </a:buClr>
              <a:buSzPts val="1200"/>
            </a:pPr>
            <a:r>
              <a:rPr lang="zh-TW" altLang="en-US" sz="1300" b="1" kern="0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去重</a:t>
            </a:r>
            <a:endParaRPr lang="en-US" sz="1333" b="1" ker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56" name="Google Shape;451;p24">
            <a:extLst>
              <a:ext uri="{FF2B5EF4-FFF2-40B4-BE49-F238E27FC236}">
                <a16:creationId xmlns:a16="http://schemas.microsoft.com/office/drawing/2014/main" id="{EE9DB14F-5C16-441E-A983-6CBE1E21477D}"/>
              </a:ext>
            </a:extLst>
          </p:cNvPr>
          <p:cNvSpPr/>
          <p:nvPr/>
        </p:nvSpPr>
        <p:spPr>
          <a:xfrm>
            <a:off x="7221330" y="5551051"/>
            <a:ext cx="579791" cy="454500"/>
          </a:xfrm>
          <a:prstGeom prst="right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BFBFBF">
                  <a:alpha val="0"/>
                </a:srgbClr>
              </a:gs>
              <a:gs pos="100000">
                <a:schemeClr val="bg1"/>
              </a:gs>
            </a:gsLst>
            <a:lin ang="0" scaled="0"/>
            <a:tileRect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lang="en-US" sz="1400" b="1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57" name="Google Shape;451;p24">
            <a:extLst>
              <a:ext uri="{FF2B5EF4-FFF2-40B4-BE49-F238E27FC236}">
                <a16:creationId xmlns:a16="http://schemas.microsoft.com/office/drawing/2014/main" id="{5CA4425F-B621-457A-8A2D-1271A1534D53}"/>
              </a:ext>
            </a:extLst>
          </p:cNvPr>
          <p:cNvSpPr/>
          <p:nvPr/>
        </p:nvSpPr>
        <p:spPr>
          <a:xfrm>
            <a:off x="9313461" y="5551051"/>
            <a:ext cx="579791" cy="454500"/>
          </a:xfrm>
          <a:prstGeom prst="right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BFBFBF">
                  <a:alpha val="0"/>
                </a:srgbClr>
              </a:gs>
              <a:gs pos="100000">
                <a:schemeClr val="bg1"/>
              </a:gs>
            </a:gsLst>
            <a:lin ang="0" scaled="0"/>
            <a:tileRect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lang="en-US" sz="1400" b="1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58" name="Google Shape;451;p24">
            <a:extLst>
              <a:ext uri="{FF2B5EF4-FFF2-40B4-BE49-F238E27FC236}">
                <a16:creationId xmlns:a16="http://schemas.microsoft.com/office/drawing/2014/main" id="{0B818020-B201-49D1-ABC6-42E4C8AD8B1E}"/>
              </a:ext>
            </a:extLst>
          </p:cNvPr>
          <p:cNvSpPr/>
          <p:nvPr/>
        </p:nvSpPr>
        <p:spPr>
          <a:xfrm>
            <a:off x="5209434" y="5551051"/>
            <a:ext cx="579791" cy="454500"/>
          </a:xfrm>
          <a:prstGeom prst="right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BFBFBF">
                  <a:alpha val="0"/>
                </a:srgbClr>
              </a:gs>
              <a:gs pos="100000">
                <a:schemeClr val="bg1"/>
              </a:gs>
            </a:gsLst>
            <a:lin ang="0" scaled="0"/>
            <a:tileRect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lang="en-US" sz="1400" b="1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59" name="Google Shape;449;p24">
            <a:extLst>
              <a:ext uri="{FF2B5EF4-FFF2-40B4-BE49-F238E27FC236}">
                <a16:creationId xmlns:a16="http://schemas.microsoft.com/office/drawing/2014/main" id="{CCA07573-BE7E-4210-AC85-68A50B5029B4}"/>
              </a:ext>
            </a:extLst>
          </p:cNvPr>
          <p:cNvSpPr/>
          <p:nvPr/>
        </p:nvSpPr>
        <p:spPr>
          <a:xfrm>
            <a:off x="5574100" y="6002098"/>
            <a:ext cx="1915736" cy="20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1219170">
              <a:buSzPts val="1200"/>
            </a:pPr>
            <a:r>
              <a:rPr lang="zh-TW" altLang="en-US" sz="1200" b="1" kern="0">
                <a:solidFill>
                  <a:srgbClr val="00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壓縮資料</a:t>
            </a:r>
            <a:endParaRPr lang="en-US" sz="1200" b="1" kern="0">
              <a:solidFill>
                <a:srgbClr val="00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</p:txBody>
      </p:sp>
      <p:sp>
        <p:nvSpPr>
          <p:cNvPr id="60" name="Google Shape;442;p24">
            <a:extLst>
              <a:ext uri="{FF2B5EF4-FFF2-40B4-BE49-F238E27FC236}">
                <a16:creationId xmlns:a16="http://schemas.microsoft.com/office/drawing/2014/main" id="{2B8F21C5-35D3-4671-AE21-69D73C7CBE55}"/>
              </a:ext>
            </a:extLst>
          </p:cNvPr>
          <p:cNvSpPr/>
          <p:nvPr/>
        </p:nvSpPr>
        <p:spPr>
          <a:xfrm>
            <a:off x="6073434" y="5403747"/>
            <a:ext cx="180417" cy="261547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1219170">
              <a:buClr>
                <a:srgbClr val="D8D8D8"/>
              </a:buClr>
              <a:buSzPts val="1400"/>
            </a:pPr>
            <a:r>
              <a:rPr lang="en-US" sz="1400" b="1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A</a:t>
            </a:r>
            <a:endParaRPr lang="zh-TW" altLang="en-US" sz="1400" b="1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61" name="Google Shape;443;p24">
            <a:extLst>
              <a:ext uri="{FF2B5EF4-FFF2-40B4-BE49-F238E27FC236}">
                <a16:creationId xmlns:a16="http://schemas.microsoft.com/office/drawing/2014/main" id="{7288F7F0-05F2-4881-A1D3-67A36AA06CB7}"/>
              </a:ext>
            </a:extLst>
          </p:cNvPr>
          <p:cNvSpPr/>
          <p:nvPr/>
        </p:nvSpPr>
        <p:spPr>
          <a:xfrm>
            <a:off x="6538190" y="5403747"/>
            <a:ext cx="180417" cy="261547"/>
          </a:xfrm>
          <a:prstGeom prst="rect">
            <a:avLst/>
          </a:prstGeom>
          <a:solidFill>
            <a:srgbClr val="00FF9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1219170">
              <a:buClr>
                <a:srgbClr val="D8D8D8"/>
              </a:buClr>
              <a:buSzPts val="1400"/>
            </a:pPr>
            <a:r>
              <a:rPr lang="en-US" sz="1400" b="1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C</a:t>
            </a:r>
            <a:endParaRPr lang="zh-TW" altLang="en-US" sz="1400" b="1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62" name="Google Shape;444;p24">
            <a:extLst>
              <a:ext uri="{FF2B5EF4-FFF2-40B4-BE49-F238E27FC236}">
                <a16:creationId xmlns:a16="http://schemas.microsoft.com/office/drawing/2014/main" id="{E47CCF98-D4F9-4A35-A917-8971B8083CC7}"/>
              </a:ext>
            </a:extLst>
          </p:cNvPr>
          <p:cNvSpPr/>
          <p:nvPr/>
        </p:nvSpPr>
        <p:spPr>
          <a:xfrm>
            <a:off x="6305812" y="5403747"/>
            <a:ext cx="180417" cy="261547"/>
          </a:xfrm>
          <a:prstGeom prst="rect">
            <a:avLst/>
          </a:prstGeom>
          <a:solidFill>
            <a:srgbClr val="FFD41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1219170">
              <a:buClr>
                <a:srgbClr val="D8D8D8"/>
              </a:buClr>
              <a:buSzPts val="1400"/>
            </a:pPr>
            <a:r>
              <a:rPr lang="en-US" sz="1400" b="1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B</a:t>
            </a:r>
            <a:endParaRPr lang="zh-TW" altLang="en-US" sz="1400" b="1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63" name="Google Shape;445;p24">
            <a:extLst>
              <a:ext uri="{FF2B5EF4-FFF2-40B4-BE49-F238E27FC236}">
                <a16:creationId xmlns:a16="http://schemas.microsoft.com/office/drawing/2014/main" id="{5AE9B2E0-7364-479B-B112-72380EE61265}"/>
              </a:ext>
            </a:extLst>
          </p:cNvPr>
          <p:cNvSpPr/>
          <p:nvPr/>
        </p:nvSpPr>
        <p:spPr>
          <a:xfrm>
            <a:off x="6770566" y="5403747"/>
            <a:ext cx="180417" cy="261547"/>
          </a:xfrm>
          <a:prstGeom prst="rect">
            <a:avLst/>
          </a:prstGeom>
          <a:solidFill>
            <a:srgbClr val="EB61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1219170">
              <a:buClr>
                <a:srgbClr val="D8D8D8"/>
              </a:buClr>
              <a:buSzPts val="1400"/>
            </a:pPr>
            <a:r>
              <a:rPr lang="en-US" sz="1400" b="1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D</a:t>
            </a:r>
            <a:endParaRPr lang="zh-TW" altLang="en-US" sz="1400" b="1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64" name="Google Shape;442;p24">
            <a:extLst>
              <a:ext uri="{FF2B5EF4-FFF2-40B4-BE49-F238E27FC236}">
                <a16:creationId xmlns:a16="http://schemas.microsoft.com/office/drawing/2014/main" id="{7C84B846-9693-4EF5-BF6B-B69E44F8F645}"/>
              </a:ext>
            </a:extLst>
          </p:cNvPr>
          <p:cNvSpPr/>
          <p:nvPr/>
        </p:nvSpPr>
        <p:spPr>
          <a:xfrm>
            <a:off x="6559260" y="5738013"/>
            <a:ext cx="180417" cy="261547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1219170">
              <a:buClr>
                <a:srgbClr val="D8D8D8"/>
              </a:buClr>
              <a:buSzPts val="1400"/>
            </a:pPr>
            <a:r>
              <a:rPr lang="en-US" sz="1400" b="1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A</a:t>
            </a:r>
            <a:endParaRPr lang="zh-TW" altLang="en-US" sz="1400" b="1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65" name="Google Shape;443;p24">
            <a:extLst>
              <a:ext uri="{FF2B5EF4-FFF2-40B4-BE49-F238E27FC236}">
                <a16:creationId xmlns:a16="http://schemas.microsoft.com/office/drawing/2014/main" id="{F01A9A03-CE81-41F9-878F-F0C196157510}"/>
              </a:ext>
            </a:extLst>
          </p:cNvPr>
          <p:cNvSpPr/>
          <p:nvPr/>
        </p:nvSpPr>
        <p:spPr>
          <a:xfrm>
            <a:off x="6317554" y="5747537"/>
            <a:ext cx="180417" cy="261547"/>
          </a:xfrm>
          <a:prstGeom prst="rect">
            <a:avLst/>
          </a:prstGeom>
          <a:solidFill>
            <a:srgbClr val="00FF9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1219170">
              <a:buClr>
                <a:srgbClr val="D8D8D8"/>
              </a:buClr>
              <a:buSzPts val="1400"/>
            </a:pPr>
            <a:r>
              <a:rPr lang="en-US" sz="1400" b="1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C</a:t>
            </a:r>
            <a:endParaRPr lang="zh-TW" altLang="en-US" sz="1400" b="1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66" name="Google Shape;444;p24">
            <a:extLst>
              <a:ext uri="{FF2B5EF4-FFF2-40B4-BE49-F238E27FC236}">
                <a16:creationId xmlns:a16="http://schemas.microsoft.com/office/drawing/2014/main" id="{02045C6F-3850-47E0-BEBC-A74E5A1870E9}"/>
              </a:ext>
            </a:extLst>
          </p:cNvPr>
          <p:cNvSpPr/>
          <p:nvPr/>
        </p:nvSpPr>
        <p:spPr>
          <a:xfrm>
            <a:off x="6791853" y="5738013"/>
            <a:ext cx="180417" cy="261547"/>
          </a:xfrm>
          <a:prstGeom prst="rect">
            <a:avLst/>
          </a:prstGeom>
          <a:solidFill>
            <a:srgbClr val="FFD41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1219170">
              <a:buClr>
                <a:srgbClr val="D8D8D8"/>
              </a:buClr>
              <a:buSzPts val="1400"/>
            </a:pPr>
            <a:r>
              <a:rPr lang="en-US" sz="1400" b="1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B</a:t>
            </a:r>
            <a:endParaRPr lang="zh-TW" altLang="en-US" sz="1400" b="1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67" name="Google Shape;445;p24">
            <a:extLst>
              <a:ext uri="{FF2B5EF4-FFF2-40B4-BE49-F238E27FC236}">
                <a16:creationId xmlns:a16="http://schemas.microsoft.com/office/drawing/2014/main" id="{7FD82018-5F2F-4933-8212-081B85D26573}"/>
              </a:ext>
            </a:extLst>
          </p:cNvPr>
          <p:cNvSpPr/>
          <p:nvPr/>
        </p:nvSpPr>
        <p:spPr>
          <a:xfrm>
            <a:off x="6084920" y="5747539"/>
            <a:ext cx="180417" cy="261547"/>
          </a:xfrm>
          <a:prstGeom prst="rect">
            <a:avLst/>
          </a:prstGeom>
          <a:solidFill>
            <a:srgbClr val="EB61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1219170">
              <a:buClr>
                <a:srgbClr val="D8D8D8"/>
              </a:buClr>
              <a:buSzPts val="1400"/>
            </a:pPr>
            <a:r>
              <a:rPr lang="en-US" sz="1400" b="1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D</a:t>
            </a:r>
            <a:endParaRPr lang="zh-TW" altLang="en-US" sz="1400" b="1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pic>
        <p:nvPicPr>
          <p:cNvPr id="54" name="Google Shape;516;p26">
            <a:extLst>
              <a:ext uri="{FF2B5EF4-FFF2-40B4-BE49-F238E27FC236}">
                <a16:creationId xmlns:a16="http://schemas.microsoft.com/office/drawing/2014/main" id="{61D119A4-54B6-4D16-A0D8-D53D07DC09D6}"/>
              </a:ext>
            </a:extLst>
          </p:cNvPr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4852" y="3518707"/>
            <a:ext cx="3846081" cy="1604581"/>
          </a:xfrm>
          <a:prstGeom prst="rect">
            <a:avLst/>
          </a:prstGeom>
          <a:noFill/>
          <a:ln w="31750">
            <a:solidFill>
              <a:srgbClr val="999999"/>
            </a:solidFill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77" name="圖形 76">
            <a:extLst>
              <a:ext uri="{FF2B5EF4-FFF2-40B4-BE49-F238E27FC236}">
                <a16:creationId xmlns:a16="http://schemas.microsoft.com/office/drawing/2014/main" id="{F2A1FA56-B7B4-4B91-A914-837F8B76A7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>
            <a:off x="8177165" y="146337"/>
            <a:ext cx="952588" cy="6094946"/>
          </a:xfrm>
          <a:prstGeom prst="rect">
            <a:avLst/>
          </a:prstGeom>
        </p:spPr>
      </p:pic>
      <p:pic>
        <p:nvPicPr>
          <p:cNvPr id="49" name="Google Shape;419;p23">
            <a:extLst>
              <a:ext uri="{FF2B5EF4-FFF2-40B4-BE49-F238E27FC236}">
                <a16:creationId xmlns:a16="http://schemas.microsoft.com/office/drawing/2014/main" id="{A000E88E-C83C-45A9-B9BE-813134777F65}"/>
              </a:ext>
            </a:extLst>
          </p:cNvPr>
          <p:cNvPicPr preferRelativeResize="0"/>
          <p:nvPr/>
        </p:nvPicPr>
        <p:blipFill rotWithShape="1">
          <a:blip r:embed="rId1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4685" y="1756857"/>
            <a:ext cx="6136248" cy="1638278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C8F22BE1-55B4-4577-8B2F-ED5955C32BF1}"/>
              </a:ext>
            </a:extLst>
          </p:cNvPr>
          <p:cNvSpPr/>
          <p:nvPr/>
        </p:nvSpPr>
        <p:spPr>
          <a:xfrm flipH="1">
            <a:off x="8286695" y="1146804"/>
            <a:ext cx="3414237" cy="502766"/>
          </a:xfrm>
          <a:prstGeom prst="snip2DiagRect">
            <a:avLst>
              <a:gd name="adj1" fmla="val 0"/>
              <a:gd name="adj2" fmla="val 17253"/>
            </a:avLst>
          </a:prstGeom>
          <a:gradFill>
            <a:gsLst>
              <a:gs pos="100000">
                <a:srgbClr val="EE7100"/>
              </a:gs>
              <a:gs pos="0">
                <a:srgbClr val="EE6D2B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zh-TW" altLang="en-US" sz="2000" b="1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必須在存入前減量才有效用</a:t>
            </a:r>
          </a:p>
        </p:txBody>
      </p:sp>
      <p:sp>
        <p:nvSpPr>
          <p:cNvPr id="68" name="矩形: 圓角 67">
            <a:extLst>
              <a:ext uri="{FF2B5EF4-FFF2-40B4-BE49-F238E27FC236}">
                <a16:creationId xmlns:a16="http://schemas.microsoft.com/office/drawing/2014/main" id="{FFFD3AF7-3B21-4382-B9C7-2960A5DAE764}"/>
              </a:ext>
            </a:extLst>
          </p:cNvPr>
          <p:cNvSpPr/>
          <p:nvPr/>
        </p:nvSpPr>
        <p:spPr>
          <a:xfrm>
            <a:off x="636063" y="5469433"/>
            <a:ext cx="2804671" cy="1051852"/>
          </a:xfrm>
          <a:prstGeom prst="roundRect">
            <a:avLst>
              <a:gd name="adj" fmla="val 2988"/>
            </a:avLst>
          </a:prstGeom>
          <a:gradFill>
            <a:gsLst>
              <a:gs pos="100000">
                <a:srgbClr val="A82400"/>
              </a:gs>
              <a:gs pos="0">
                <a:srgbClr val="D62E00"/>
              </a:gs>
            </a:gsLst>
            <a:lin ang="5400000" scaled="0"/>
          </a:gradFill>
          <a:ln w="38100" cmpd="dbl">
            <a:solidFill>
              <a:srgbClr val="C5C5C5"/>
            </a:solidFill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788" ker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69" name="Google Shape;426;p24">
            <a:extLst>
              <a:ext uri="{FF2B5EF4-FFF2-40B4-BE49-F238E27FC236}">
                <a16:creationId xmlns:a16="http://schemas.microsoft.com/office/drawing/2014/main" id="{7545BC99-5110-4B68-B63B-8247FCB915DA}"/>
              </a:ext>
            </a:extLst>
          </p:cNvPr>
          <p:cNvSpPr txBox="1"/>
          <p:nvPr/>
        </p:nvSpPr>
        <p:spPr>
          <a:xfrm>
            <a:off x="659012" y="5485447"/>
            <a:ext cx="2810683" cy="1042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/>
          <a:p>
            <a:pPr marL="112395" algn="ctr" defTabSz="1219170">
              <a:lnSpc>
                <a:spcPts val="2667"/>
              </a:lnSpc>
              <a:buClr>
                <a:srgbClr val="C0504D"/>
              </a:buClr>
              <a:buSzPts val="2400"/>
            </a:pPr>
            <a:r>
              <a:rPr lang="zh-TW" altLang="en-US" sz="1850" b="1" kern="0">
                <a:solidFill>
                  <a:prstClr val="white"/>
                </a:solidFill>
                <a:latin typeface="微軟正黑體"/>
                <a:ea typeface="微軟正黑體"/>
                <a:cs typeface="+mn-ea"/>
                <a:sym typeface="+mn-lt"/>
              </a:rPr>
              <a:t>Deduplication</a:t>
            </a:r>
            <a:endParaRPr lang="zh-TW" altLang="en-US" sz="1850">
              <a:solidFill>
                <a:prstClr val="white"/>
              </a:solidFill>
              <a:latin typeface="微軟正黑體"/>
              <a:ea typeface="微軟正黑體"/>
              <a:cs typeface="+mn-ea"/>
              <a:sym typeface="+mn-lt"/>
            </a:endParaRPr>
          </a:p>
          <a:p>
            <a:pPr marL="112395" algn="ctr" defTabSz="1219170">
              <a:lnSpc>
                <a:spcPts val="2667"/>
              </a:lnSpc>
              <a:buSzPts val="2400"/>
            </a:pPr>
            <a:r>
              <a:rPr lang="zh-TW" altLang="en-US" sz="1850" b="1" kern="0">
                <a:solidFill>
                  <a:prstClr val="white"/>
                </a:solidFill>
                <a:latin typeface="微軟正黑體"/>
                <a:ea typeface="微軟正黑體"/>
                <a:cs typeface="+mn-ea"/>
                <a:sym typeface="+mn-lt"/>
              </a:rPr>
              <a:t>(重複資料刪除)</a:t>
            </a:r>
            <a:r>
              <a:rPr lang="en-US" altLang="zh-TW" sz="1850" b="1" kern="0">
                <a:solidFill>
                  <a:prstClr val="white"/>
                </a:solidFill>
                <a:latin typeface="微軟正黑體"/>
                <a:ea typeface="微軟正黑體"/>
                <a:cs typeface="+mn-ea"/>
                <a:sym typeface="+mn-lt"/>
              </a:rPr>
              <a:t> </a:t>
            </a:r>
            <a:endParaRPr lang="zh-TW" altLang="en-US" sz="1850">
              <a:solidFill>
                <a:prstClr val="white"/>
              </a:solidFill>
              <a:latin typeface="微軟正黑體"/>
              <a:ea typeface="微軟正黑體"/>
            </a:endParaRPr>
          </a:p>
          <a:p>
            <a:pPr marL="112395" algn="ctr" defTabSz="1219170">
              <a:lnSpc>
                <a:spcPts val="2667"/>
              </a:lnSpc>
              <a:buClr>
                <a:srgbClr val="C0504D"/>
              </a:buClr>
              <a:buSzPts val="2400"/>
            </a:pPr>
            <a:r>
              <a:rPr lang="en-US" altLang="zh-TW" sz="1850" b="1" kern="0" err="1">
                <a:solidFill>
                  <a:prstClr val="white"/>
                </a:solidFill>
                <a:latin typeface="微軟正黑體"/>
                <a:ea typeface="微軟正黑體"/>
                <a:cs typeface="+mn-ea"/>
                <a:sym typeface="+mn-lt"/>
              </a:rPr>
              <a:t>最低需求</a:t>
            </a:r>
            <a:r>
              <a:rPr lang="zh-TW" altLang="en-US" sz="1850" b="1" kern="0">
                <a:solidFill>
                  <a:prstClr val="white"/>
                </a:solidFill>
                <a:latin typeface="微軟正黑體"/>
                <a:ea typeface="微軟正黑體"/>
                <a:cs typeface="+mn-ea"/>
                <a:sym typeface="+mn-lt"/>
              </a:rPr>
              <a:t>：</a:t>
            </a:r>
            <a:r>
              <a:rPr lang="en-US" altLang="zh-TW" sz="2100" b="1" kern="0">
                <a:solidFill>
                  <a:prstClr val="white"/>
                </a:solidFill>
                <a:latin typeface="微軟正黑體"/>
                <a:ea typeface="微軟正黑體"/>
                <a:cs typeface="+mn-ea"/>
                <a:sym typeface="+mn-lt"/>
              </a:rPr>
              <a:t>16GB RAM</a:t>
            </a:r>
            <a:endParaRPr lang="zh-TW" altLang="en-US" sz="2100" b="1" kern="0">
              <a:solidFill>
                <a:prstClr val="white"/>
              </a:solidFill>
              <a:latin typeface="微軟正黑體"/>
              <a:ea typeface="微軟正黑體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181717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火車, 電腦 的圖片&#10;&#10;自動產生的描述">
            <a:extLst>
              <a:ext uri="{FF2B5EF4-FFF2-40B4-BE49-F238E27FC236}">
                <a16:creationId xmlns:a16="http://schemas.microsoft.com/office/drawing/2014/main" id="{7A57E5A5-8BED-4303-828B-91870FE688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88" y="2250307"/>
            <a:ext cx="3086387" cy="417047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1095877-19BF-45D7-A332-FA3B6B1710FE}"/>
              </a:ext>
            </a:extLst>
          </p:cNvPr>
          <p:cNvSpPr/>
          <p:nvPr/>
        </p:nvSpPr>
        <p:spPr>
          <a:xfrm>
            <a:off x="6042817" y="1925833"/>
            <a:ext cx="2913880" cy="3890759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400" ker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BC9176F-36CA-4AED-8F11-DCEAF41A6BB7}"/>
              </a:ext>
            </a:extLst>
          </p:cNvPr>
          <p:cNvSpPr/>
          <p:nvPr/>
        </p:nvSpPr>
        <p:spPr>
          <a:xfrm>
            <a:off x="9078300" y="1925833"/>
            <a:ext cx="2821865" cy="3890759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400" ker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60FA6B5-B88B-4A80-9353-6A28BB1460B6}"/>
              </a:ext>
            </a:extLst>
          </p:cNvPr>
          <p:cNvSpPr/>
          <p:nvPr/>
        </p:nvSpPr>
        <p:spPr>
          <a:xfrm>
            <a:off x="3111036" y="1925833"/>
            <a:ext cx="2821865" cy="3890759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400" ker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1EBC05BC-271A-4C28-B40C-2D802BCD4854}"/>
              </a:ext>
            </a:extLst>
          </p:cNvPr>
          <p:cNvGrpSpPr/>
          <p:nvPr/>
        </p:nvGrpSpPr>
        <p:grpSpPr>
          <a:xfrm>
            <a:off x="9638005" y="3606352"/>
            <a:ext cx="1847268" cy="683987"/>
            <a:chOff x="756833" y="3456247"/>
            <a:chExt cx="1847268" cy="683987"/>
          </a:xfrm>
        </p:grpSpPr>
        <p:cxnSp>
          <p:nvCxnSpPr>
            <p:cNvPr id="47" name="Straight Connector 8">
              <a:extLst>
                <a:ext uri="{FF2B5EF4-FFF2-40B4-BE49-F238E27FC236}">
                  <a16:creationId xmlns:a16="http://schemas.microsoft.com/office/drawing/2014/main" id="{CDBFBC8D-19B8-4FBE-B7E9-552677B684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6833" y="3456902"/>
              <a:ext cx="894878" cy="562769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10">
              <a:extLst>
                <a:ext uri="{FF2B5EF4-FFF2-40B4-BE49-F238E27FC236}">
                  <a16:creationId xmlns:a16="http://schemas.microsoft.com/office/drawing/2014/main" id="{40A0E4D8-292C-4FF5-8865-E826E60D9E41}"/>
                </a:ext>
              </a:extLst>
            </p:cNvPr>
            <p:cNvCxnSpPr>
              <a:cxnSpLocks/>
            </p:cNvCxnSpPr>
            <p:nvPr/>
          </p:nvCxnSpPr>
          <p:spPr>
            <a:xfrm>
              <a:off x="1668084" y="3456247"/>
              <a:ext cx="936017" cy="6839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圖形 9">
            <a:extLst>
              <a:ext uri="{FF2B5EF4-FFF2-40B4-BE49-F238E27FC236}">
                <a16:creationId xmlns:a16="http://schemas.microsoft.com/office/drawing/2014/main" id="{81D374A7-AE4B-4609-B9B1-06948AAF29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84737" y="4132649"/>
            <a:ext cx="666360" cy="671487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928E2A6F-83FF-49BD-A867-D8C72EC297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93437" y="4142273"/>
            <a:ext cx="666360" cy="671487"/>
          </a:xfrm>
          <a:prstGeom prst="rect">
            <a:avLst/>
          </a:prstGeom>
        </p:spPr>
      </p:pic>
      <p:sp>
        <p:nvSpPr>
          <p:cNvPr id="12" name="Rectangle 20">
            <a:extLst>
              <a:ext uri="{FF2B5EF4-FFF2-40B4-BE49-F238E27FC236}">
                <a16:creationId xmlns:a16="http://schemas.microsoft.com/office/drawing/2014/main" id="{C2048C03-4148-4B37-9376-E276DA3B802A}"/>
              </a:ext>
            </a:extLst>
          </p:cNvPr>
          <p:cNvSpPr/>
          <p:nvPr/>
        </p:nvSpPr>
        <p:spPr>
          <a:xfrm>
            <a:off x="10992232" y="4579047"/>
            <a:ext cx="158897" cy="175632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endParaRPr lang="en-US" sz="1013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86386DEC-2585-436E-A279-38F39D4976A7}"/>
              </a:ext>
            </a:extLst>
          </p:cNvPr>
          <p:cNvGrpSpPr/>
          <p:nvPr/>
        </p:nvGrpSpPr>
        <p:grpSpPr>
          <a:xfrm>
            <a:off x="6180217" y="3615974"/>
            <a:ext cx="2523444" cy="1207407"/>
            <a:chOff x="346483" y="3456247"/>
            <a:chExt cx="2523443" cy="1207407"/>
          </a:xfrm>
        </p:grpSpPr>
        <p:grpSp>
          <p:nvGrpSpPr>
            <p:cNvPr id="40" name="群組 39">
              <a:extLst>
                <a:ext uri="{FF2B5EF4-FFF2-40B4-BE49-F238E27FC236}">
                  <a16:creationId xmlns:a16="http://schemas.microsoft.com/office/drawing/2014/main" id="{4C90A814-2A39-49D0-973B-DBA39AD946DD}"/>
                </a:ext>
              </a:extLst>
            </p:cNvPr>
            <p:cNvGrpSpPr/>
            <p:nvPr/>
          </p:nvGrpSpPr>
          <p:grpSpPr>
            <a:xfrm>
              <a:off x="756833" y="3456247"/>
              <a:ext cx="1847268" cy="683987"/>
              <a:chOff x="756833" y="3456247"/>
              <a:chExt cx="1847268" cy="683987"/>
            </a:xfrm>
          </p:grpSpPr>
          <p:cxnSp>
            <p:nvCxnSpPr>
              <p:cNvPr id="45" name="Straight Connector 8">
                <a:extLst>
                  <a:ext uri="{FF2B5EF4-FFF2-40B4-BE49-F238E27FC236}">
                    <a16:creationId xmlns:a16="http://schemas.microsoft.com/office/drawing/2014/main" id="{654C092C-B816-416E-B6DD-A72CD53145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6833" y="3456902"/>
                <a:ext cx="894878" cy="562769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10">
                <a:extLst>
                  <a:ext uri="{FF2B5EF4-FFF2-40B4-BE49-F238E27FC236}">
                    <a16:creationId xmlns:a16="http://schemas.microsoft.com/office/drawing/2014/main" id="{43D06D36-2F1E-4316-A934-5119FBE83B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8084" y="3456247"/>
                <a:ext cx="936017" cy="6839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0DE445AB-47E8-4B96-8586-539520DB4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03566" y="3982545"/>
              <a:ext cx="666360" cy="671486"/>
            </a:xfrm>
            <a:prstGeom prst="rect">
              <a:avLst/>
            </a:prstGeom>
          </p:spPr>
        </p:pic>
        <p:pic>
          <p:nvPicPr>
            <p:cNvPr id="42" name="圖形 41">
              <a:extLst>
                <a:ext uri="{FF2B5EF4-FFF2-40B4-BE49-F238E27FC236}">
                  <a16:creationId xmlns:a16="http://schemas.microsoft.com/office/drawing/2014/main" id="{833C938F-379E-4A00-BBA6-5457481D7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2267" y="3992168"/>
              <a:ext cx="666360" cy="671486"/>
            </a:xfrm>
            <a:prstGeom prst="rect">
              <a:avLst/>
            </a:prstGeom>
          </p:spPr>
        </p:pic>
        <p:sp>
          <p:nvSpPr>
            <p:cNvPr id="43" name="Rectangle 18">
              <a:extLst>
                <a:ext uri="{FF2B5EF4-FFF2-40B4-BE49-F238E27FC236}">
                  <a16:creationId xmlns:a16="http://schemas.microsoft.com/office/drawing/2014/main" id="{8C855EA8-D374-413F-A7D2-4295A2F0BA49}"/>
                </a:ext>
              </a:extLst>
            </p:cNvPr>
            <p:cNvSpPr/>
            <p:nvPr/>
          </p:nvSpPr>
          <p:spPr>
            <a:xfrm>
              <a:off x="346483" y="4455144"/>
              <a:ext cx="158897" cy="175632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99003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endParaRPr lang="en-US" sz="1013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sp>
          <p:nvSpPr>
            <p:cNvPr id="44" name="Rectangle 20">
              <a:extLst>
                <a:ext uri="{FF2B5EF4-FFF2-40B4-BE49-F238E27FC236}">
                  <a16:creationId xmlns:a16="http://schemas.microsoft.com/office/drawing/2014/main" id="{DA631CD2-C2E0-4DAC-92A4-EA9F9ED86760}"/>
                </a:ext>
              </a:extLst>
            </p:cNvPr>
            <p:cNvSpPr/>
            <p:nvPr/>
          </p:nvSpPr>
          <p:spPr>
            <a:xfrm>
              <a:off x="2077030" y="4434236"/>
              <a:ext cx="158897" cy="175632"/>
            </a:xfrm>
            <a:prstGeom prst="rect">
              <a:avLst/>
            </a:prstGeom>
            <a:solidFill>
              <a:srgbClr val="00FF99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endParaRPr lang="en-US" sz="1013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5CA782A3-FA3E-4C92-94B8-68E1AF171CFE}"/>
              </a:ext>
            </a:extLst>
          </p:cNvPr>
          <p:cNvGrpSpPr/>
          <p:nvPr/>
        </p:nvGrpSpPr>
        <p:grpSpPr>
          <a:xfrm>
            <a:off x="3233712" y="3634358"/>
            <a:ext cx="2514291" cy="1207407"/>
            <a:chOff x="355636" y="3456247"/>
            <a:chExt cx="2514290" cy="1207407"/>
          </a:xfrm>
        </p:grpSpPr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0BF0E64A-B2C2-40C9-AAB4-323DE92AA838}"/>
                </a:ext>
              </a:extLst>
            </p:cNvPr>
            <p:cNvGrpSpPr/>
            <p:nvPr/>
          </p:nvGrpSpPr>
          <p:grpSpPr>
            <a:xfrm>
              <a:off x="756833" y="3456247"/>
              <a:ext cx="1847268" cy="683987"/>
              <a:chOff x="756833" y="3456247"/>
              <a:chExt cx="1847268" cy="683987"/>
            </a:xfrm>
          </p:grpSpPr>
          <p:cxnSp>
            <p:nvCxnSpPr>
              <p:cNvPr id="38" name="Straight Connector 8">
                <a:extLst>
                  <a:ext uri="{FF2B5EF4-FFF2-40B4-BE49-F238E27FC236}">
                    <a16:creationId xmlns:a16="http://schemas.microsoft.com/office/drawing/2014/main" id="{AA854068-CB27-4778-9850-BBC6F4A701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6833" y="3456902"/>
                <a:ext cx="894878" cy="562769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10">
                <a:extLst>
                  <a:ext uri="{FF2B5EF4-FFF2-40B4-BE49-F238E27FC236}">
                    <a16:creationId xmlns:a16="http://schemas.microsoft.com/office/drawing/2014/main" id="{97157DA9-D15E-4EFE-9A9B-D90B179B7E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8084" y="3456247"/>
                <a:ext cx="936017" cy="6839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4" name="圖形 33">
              <a:extLst>
                <a:ext uri="{FF2B5EF4-FFF2-40B4-BE49-F238E27FC236}">
                  <a16:creationId xmlns:a16="http://schemas.microsoft.com/office/drawing/2014/main" id="{955736E6-8ECB-48F4-A196-43D7AF973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03566" y="3982545"/>
              <a:ext cx="666360" cy="671486"/>
            </a:xfrm>
            <a:prstGeom prst="rect">
              <a:avLst/>
            </a:prstGeom>
          </p:spPr>
        </p:pic>
        <p:pic>
          <p:nvPicPr>
            <p:cNvPr id="35" name="圖形 34">
              <a:extLst>
                <a:ext uri="{FF2B5EF4-FFF2-40B4-BE49-F238E27FC236}">
                  <a16:creationId xmlns:a16="http://schemas.microsoft.com/office/drawing/2014/main" id="{D921DC05-6451-4C54-993B-BB3073877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2267" y="3992168"/>
              <a:ext cx="666360" cy="671486"/>
            </a:xfrm>
            <a:prstGeom prst="rect">
              <a:avLst/>
            </a:prstGeom>
          </p:spPr>
        </p:pic>
        <p:sp>
          <p:nvSpPr>
            <p:cNvPr id="36" name="Rectangle 18">
              <a:extLst>
                <a:ext uri="{FF2B5EF4-FFF2-40B4-BE49-F238E27FC236}">
                  <a16:creationId xmlns:a16="http://schemas.microsoft.com/office/drawing/2014/main" id="{D75055D2-716A-4E73-B4F0-9C80DA4E3107}"/>
                </a:ext>
              </a:extLst>
            </p:cNvPr>
            <p:cNvSpPr/>
            <p:nvPr/>
          </p:nvSpPr>
          <p:spPr>
            <a:xfrm>
              <a:off x="355636" y="4455899"/>
              <a:ext cx="158897" cy="175632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99003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endParaRPr lang="en-US" sz="1013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sp>
          <p:nvSpPr>
            <p:cNvPr id="37" name="Rectangle 20">
              <a:extLst>
                <a:ext uri="{FF2B5EF4-FFF2-40B4-BE49-F238E27FC236}">
                  <a16:creationId xmlns:a16="http://schemas.microsoft.com/office/drawing/2014/main" id="{B8140258-7DBB-406D-816A-C968EC42EBE3}"/>
                </a:ext>
              </a:extLst>
            </p:cNvPr>
            <p:cNvSpPr/>
            <p:nvPr/>
          </p:nvSpPr>
          <p:spPr>
            <a:xfrm>
              <a:off x="2086183" y="4434991"/>
              <a:ext cx="158897" cy="175632"/>
            </a:xfrm>
            <a:prstGeom prst="rect">
              <a:avLst/>
            </a:prstGeom>
            <a:solidFill>
              <a:srgbClr val="00FF99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endParaRPr lang="en-US" sz="1013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</p:grpSp>
      <p:sp>
        <p:nvSpPr>
          <p:cNvPr id="15" name="Rectangle 12">
            <a:extLst>
              <a:ext uri="{FF2B5EF4-FFF2-40B4-BE49-F238E27FC236}">
                <a16:creationId xmlns:a16="http://schemas.microsoft.com/office/drawing/2014/main" id="{EEA8F8CA-26A5-4F46-8611-FE54A2625C64}"/>
              </a:ext>
            </a:extLst>
          </p:cNvPr>
          <p:cNvSpPr/>
          <p:nvPr/>
        </p:nvSpPr>
        <p:spPr>
          <a:xfrm>
            <a:off x="3534548" y="3161039"/>
            <a:ext cx="1990475" cy="48722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sz="1867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ZFS RAID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B7D8ACF6-6854-4BDF-B90F-EBB083180AE9}"/>
              </a:ext>
            </a:extLst>
          </p:cNvPr>
          <p:cNvSpPr/>
          <p:nvPr/>
        </p:nvSpPr>
        <p:spPr>
          <a:xfrm>
            <a:off x="3534548" y="2250116"/>
            <a:ext cx="1990475" cy="487979"/>
          </a:xfrm>
          <a:prstGeom prst="rect">
            <a:avLst/>
          </a:prstGeom>
          <a:solidFill>
            <a:srgbClr val="EE6D2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sz="1867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Application</a:t>
            </a:r>
          </a:p>
        </p:txBody>
      </p:sp>
      <p:cxnSp>
        <p:nvCxnSpPr>
          <p:cNvPr id="17" name="Straight Connector 17">
            <a:extLst>
              <a:ext uri="{FF2B5EF4-FFF2-40B4-BE49-F238E27FC236}">
                <a16:creationId xmlns:a16="http://schemas.microsoft.com/office/drawing/2014/main" id="{9AF3A77F-68F2-4E7A-A502-795448890FDB}"/>
              </a:ext>
            </a:extLst>
          </p:cNvPr>
          <p:cNvCxnSpPr>
            <a:cxnSpLocks/>
            <a:stCxn id="16" idx="2"/>
            <a:endCxn id="15" idx="0"/>
          </p:cNvCxnSpPr>
          <p:nvPr/>
        </p:nvCxnSpPr>
        <p:spPr>
          <a:xfrm>
            <a:off x="4529785" y="2738093"/>
            <a:ext cx="0" cy="422944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21">
            <a:extLst>
              <a:ext uri="{FF2B5EF4-FFF2-40B4-BE49-F238E27FC236}">
                <a16:creationId xmlns:a16="http://schemas.microsoft.com/office/drawing/2014/main" id="{B1550217-B3F6-42FE-AE51-14348D2690A0}"/>
              </a:ext>
            </a:extLst>
          </p:cNvPr>
          <p:cNvSpPr/>
          <p:nvPr/>
        </p:nvSpPr>
        <p:spPr>
          <a:xfrm>
            <a:off x="3713712" y="3535792"/>
            <a:ext cx="158897" cy="175632"/>
          </a:xfrm>
          <a:prstGeom prst="rect">
            <a:avLst/>
          </a:prstGeom>
          <a:solidFill>
            <a:srgbClr val="FF0066"/>
          </a:solidFill>
          <a:ln>
            <a:solidFill>
              <a:srgbClr val="9900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endParaRPr lang="en-US" sz="1867" b="1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pic>
        <p:nvPicPr>
          <p:cNvPr id="19" name="Graphic 33" descr="Warning">
            <a:extLst>
              <a:ext uri="{FF2B5EF4-FFF2-40B4-BE49-F238E27FC236}">
                <a16:creationId xmlns:a16="http://schemas.microsoft.com/office/drawing/2014/main" id="{ABBAD159-08F4-4F61-AF18-5D63A40155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17113" y="3595535"/>
            <a:ext cx="595164" cy="595164"/>
          </a:xfrm>
          <a:prstGeom prst="rect">
            <a:avLst/>
          </a:prstGeom>
        </p:spPr>
      </p:pic>
      <p:sp>
        <p:nvSpPr>
          <p:cNvPr id="20" name="Rectangle 25">
            <a:extLst>
              <a:ext uri="{FF2B5EF4-FFF2-40B4-BE49-F238E27FC236}">
                <a16:creationId xmlns:a16="http://schemas.microsoft.com/office/drawing/2014/main" id="{2ADA8295-886F-4CF5-9F91-169FF2371740}"/>
              </a:ext>
            </a:extLst>
          </p:cNvPr>
          <p:cNvSpPr/>
          <p:nvPr/>
        </p:nvSpPr>
        <p:spPr>
          <a:xfrm>
            <a:off x="6497972" y="3161039"/>
            <a:ext cx="1990475" cy="48722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sz="1867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ZFS </a:t>
            </a:r>
            <a:r>
              <a:rPr lang="en-US" altLang="zh-TW" sz="1867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RAID</a:t>
            </a:r>
            <a:endParaRPr lang="en-US" sz="1867" b="1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21" name="Rectangle 26">
            <a:extLst>
              <a:ext uri="{FF2B5EF4-FFF2-40B4-BE49-F238E27FC236}">
                <a16:creationId xmlns:a16="http://schemas.microsoft.com/office/drawing/2014/main" id="{180530C8-07F8-44CB-9F1E-260AA4E14419}"/>
              </a:ext>
            </a:extLst>
          </p:cNvPr>
          <p:cNvSpPr/>
          <p:nvPr/>
        </p:nvSpPr>
        <p:spPr>
          <a:xfrm>
            <a:off x="6497972" y="2250116"/>
            <a:ext cx="1990475" cy="487979"/>
          </a:xfrm>
          <a:prstGeom prst="rect">
            <a:avLst/>
          </a:prstGeom>
          <a:solidFill>
            <a:srgbClr val="EE6D2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sz="1867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Application</a:t>
            </a:r>
          </a:p>
        </p:txBody>
      </p:sp>
      <p:cxnSp>
        <p:nvCxnSpPr>
          <p:cNvPr id="22" name="Straight Connector 30">
            <a:extLst>
              <a:ext uri="{FF2B5EF4-FFF2-40B4-BE49-F238E27FC236}">
                <a16:creationId xmlns:a16="http://schemas.microsoft.com/office/drawing/2014/main" id="{D896B05C-5B69-4F7C-983C-CB270417F66C}"/>
              </a:ext>
            </a:extLst>
          </p:cNvPr>
          <p:cNvCxnSpPr>
            <a:cxnSpLocks/>
            <a:stCxn id="21" idx="2"/>
            <a:endCxn id="20" idx="0"/>
          </p:cNvCxnSpPr>
          <p:nvPr/>
        </p:nvCxnSpPr>
        <p:spPr>
          <a:xfrm>
            <a:off x="7493209" y="2738093"/>
            <a:ext cx="0" cy="422944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36">
            <a:extLst>
              <a:ext uri="{FF2B5EF4-FFF2-40B4-BE49-F238E27FC236}">
                <a16:creationId xmlns:a16="http://schemas.microsoft.com/office/drawing/2014/main" id="{301E3C2A-1FA6-4EE4-9122-6D359864C595}"/>
              </a:ext>
            </a:extLst>
          </p:cNvPr>
          <p:cNvSpPr/>
          <p:nvPr/>
        </p:nvSpPr>
        <p:spPr>
          <a:xfrm>
            <a:off x="6702452" y="3535792"/>
            <a:ext cx="158897" cy="175632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endParaRPr lang="en-US" sz="1867" b="1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cxnSp>
        <p:nvCxnSpPr>
          <p:cNvPr id="24" name="Straight Connector 39">
            <a:extLst>
              <a:ext uri="{FF2B5EF4-FFF2-40B4-BE49-F238E27FC236}">
                <a16:creationId xmlns:a16="http://schemas.microsoft.com/office/drawing/2014/main" id="{08A417FA-E8BB-47C0-AAFF-7E034D14DF6B}"/>
              </a:ext>
            </a:extLst>
          </p:cNvPr>
          <p:cNvCxnSpPr>
            <a:cxnSpLocks/>
          </p:cNvCxnSpPr>
          <p:nvPr/>
        </p:nvCxnSpPr>
        <p:spPr>
          <a:xfrm>
            <a:off x="6901846" y="3749709"/>
            <a:ext cx="1008916" cy="932071"/>
          </a:xfrm>
          <a:prstGeom prst="line">
            <a:avLst/>
          </a:prstGeom>
          <a:ln w="22860">
            <a:solidFill>
              <a:srgbClr val="00FF99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40">
            <a:extLst>
              <a:ext uri="{FF2B5EF4-FFF2-40B4-BE49-F238E27FC236}">
                <a16:creationId xmlns:a16="http://schemas.microsoft.com/office/drawing/2014/main" id="{4D10A109-F5A3-4D38-9477-A2CDA886B580}"/>
              </a:ext>
            </a:extLst>
          </p:cNvPr>
          <p:cNvSpPr/>
          <p:nvPr/>
        </p:nvSpPr>
        <p:spPr>
          <a:xfrm>
            <a:off x="9538968" y="3161039"/>
            <a:ext cx="1990475" cy="48722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sz="1867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ZFS </a:t>
            </a:r>
            <a:r>
              <a:rPr lang="en-US" altLang="zh-TW" sz="1867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RAID</a:t>
            </a:r>
            <a:endParaRPr lang="en-US" sz="1867" b="1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26" name="Rectangle 41">
            <a:extLst>
              <a:ext uri="{FF2B5EF4-FFF2-40B4-BE49-F238E27FC236}">
                <a16:creationId xmlns:a16="http://schemas.microsoft.com/office/drawing/2014/main" id="{552D5A88-72E3-44CC-8EB8-DB591EB395C9}"/>
              </a:ext>
            </a:extLst>
          </p:cNvPr>
          <p:cNvSpPr/>
          <p:nvPr/>
        </p:nvSpPr>
        <p:spPr>
          <a:xfrm>
            <a:off x="9538968" y="2250116"/>
            <a:ext cx="1990475" cy="487979"/>
          </a:xfrm>
          <a:prstGeom prst="rect">
            <a:avLst/>
          </a:prstGeom>
          <a:solidFill>
            <a:srgbClr val="EE6D2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sz="1867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Application</a:t>
            </a:r>
          </a:p>
        </p:txBody>
      </p:sp>
      <p:cxnSp>
        <p:nvCxnSpPr>
          <p:cNvPr id="27" name="Straight Connector 45">
            <a:extLst>
              <a:ext uri="{FF2B5EF4-FFF2-40B4-BE49-F238E27FC236}">
                <a16:creationId xmlns:a16="http://schemas.microsoft.com/office/drawing/2014/main" id="{A0BA2A72-B78E-495F-BA40-DF4441F9DA99}"/>
              </a:ext>
            </a:extLst>
          </p:cNvPr>
          <p:cNvCxnSpPr>
            <a:cxnSpLocks/>
            <a:stCxn id="26" idx="2"/>
            <a:endCxn id="25" idx="0"/>
          </p:cNvCxnSpPr>
          <p:nvPr/>
        </p:nvCxnSpPr>
        <p:spPr>
          <a:xfrm>
            <a:off x="10534205" y="2738093"/>
            <a:ext cx="0" cy="422944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46">
            <a:extLst>
              <a:ext uri="{FF2B5EF4-FFF2-40B4-BE49-F238E27FC236}">
                <a16:creationId xmlns:a16="http://schemas.microsoft.com/office/drawing/2014/main" id="{E5FA63D9-2DA2-4F37-A643-8771F9604355}"/>
              </a:ext>
            </a:extLst>
          </p:cNvPr>
          <p:cNvSpPr/>
          <p:nvPr/>
        </p:nvSpPr>
        <p:spPr>
          <a:xfrm>
            <a:off x="9266360" y="4601611"/>
            <a:ext cx="158897" cy="175632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endParaRPr lang="en-US" sz="1013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cxnSp>
        <p:nvCxnSpPr>
          <p:cNvPr id="29" name="Straight Connector 49">
            <a:extLst>
              <a:ext uri="{FF2B5EF4-FFF2-40B4-BE49-F238E27FC236}">
                <a16:creationId xmlns:a16="http://schemas.microsoft.com/office/drawing/2014/main" id="{9EEC6DC0-894F-4227-8B04-72B9DD353FA3}"/>
              </a:ext>
            </a:extLst>
          </p:cNvPr>
          <p:cNvCxnSpPr>
            <a:cxnSpLocks/>
            <a:stCxn id="28" idx="0"/>
            <a:endCxn id="32" idx="2"/>
          </p:cNvCxnSpPr>
          <p:nvPr/>
        </p:nvCxnSpPr>
        <p:spPr>
          <a:xfrm flipV="1">
            <a:off x="9345807" y="3722175"/>
            <a:ext cx="427645" cy="879437"/>
          </a:xfrm>
          <a:prstGeom prst="line">
            <a:avLst/>
          </a:prstGeom>
          <a:ln w="22860">
            <a:solidFill>
              <a:srgbClr val="00FF99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52">
            <a:extLst>
              <a:ext uri="{FF2B5EF4-FFF2-40B4-BE49-F238E27FC236}">
                <a16:creationId xmlns:a16="http://schemas.microsoft.com/office/drawing/2014/main" id="{5BBF007A-62F2-4A91-849F-F66B5B9AFA1A}"/>
              </a:ext>
            </a:extLst>
          </p:cNvPr>
          <p:cNvSpPr/>
          <p:nvPr/>
        </p:nvSpPr>
        <p:spPr>
          <a:xfrm>
            <a:off x="9726618" y="2845911"/>
            <a:ext cx="158897" cy="175632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endParaRPr lang="en-US" sz="1867" b="1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cxnSp>
        <p:nvCxnSpPr>
          <p:cNvPr id="31" name="Straight Connector 53">
            <a:extLst>
              <a:ext uri="{FF2B5EF4-FFF2-40B4-BE49-F238E27FC236}">
                <a16:creationId xmlns:a16="http://schemas.microsoft.com/office/drawing/2014/main" id="{40F3279F-75D1-491A-A35F-AAC95FA8AD78}"/>
              </a:ext>
            </a:extLst>
          </p:cNvPr>
          <p:cNvCxnSpPr>
            <a:cxnSpLocks/>
          </p:cNvCxnSpPr>
          <p:nvPr/>
        </p:nvCxnSpPr>
        <p:spPr>
          <a:xfrm>
            <a:off x="9797200" y="2160582"/>
            <a:ext cx="1" cy="716933"/>
          </a:xfrm>
          <a:prstGeom prst="line">
            <a:avLst/>
          </a:prstGeom>
          <a:ln w="22860">
            <a:solidFill>
              <a:srgbClr val="00FF99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52">
            <a:extLst>
              <a:ext uri="{FF2B5EF4-FFF2-40B4-BE49-F238E27FC236}">
                <a16:creationId xmlns:a16="http://schemas.microsoft.com/office/drawing/2014/main" id="{48939CA5-1421-4CCA-A3EF-D7064DD2FA3D}"/>
              </a:ext>
            </a:extLst>
          </p:cNvPr>
          <p:cNvSpPr/>
          <p:nvPr/>
        </p:nvSpPr>
        <p:spPr>
          <a:xfrm>
            <a:off x="9694004" y="3546541"/>
            <a:ext cx="158897" cy="175632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endParaRPr lang="en-US" sz="1867" b="1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pic>
        <p:nvPicPr>
          <p:cNvPr id="50" name="圖形 49">
            <a:extLst>
              <a:ext uri="{FF2B5EF4-FFF2-40B4-BE49-F238E27FC236}">
                <a16:creationId xmlns:a16="http://schemas.microsoft.com/office/drawing/2014/main" id="{722D8612-7445-4B6A-97D2-BF722FF14CA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12317" r="11949"/>
          <a:stretch/>
        </p:blipFill>
        <p:spPr>
          <a:xfrm>
            <a:off x="3797300" y="5390192"/>
            <a:ext cx="7699143" cy="1391817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01E79DD0-C6DE-4096-B0BB-3B7A76171CB2}"/>
              </a:ext>
            </a:extLst>
          </p:cNvPr>
          <p:cNvSpPr txBox="1"/>
          <p:nvPr/>
        </p:nvSpPr>
        <p:spPr>
          <a:xfrm>
            <a:off x="3913021" y="5464934"/>
            <a:ext cx="7458433" cy="1015663"/>
          </a:xfrm>
          <a:prstGeom prst="rect">
            <a:avLst/>
          </a:prstGeom>
          <a:noFill/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/>
            <a:r>
              <a:rPr lang="zh-CN" sz="3000" b="1" kern="0" spc="600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可檢測並糾正損壞的數據，使影音製作能夠順利進行。</a:t>
            </a:r>
            <a:endParaRPr lang="zh-TW" altLang="en-US" sz="3000">
              <a:solidFill>
                <a:schemeClr val="bg1"/>
              </a:solidFill>
              <a:ea typeface="新細明體"/>
              <a:cs typeface="Calibri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178A5AAC-E2E2-1DE8-28C8-A3571BB270BC}"/>
              </a:ext>
            </a:extLst>
          </p:cNvPr>
          <p:cNvSpPr txBox="1">
            <a:spLocks/>
          </p:cNvSpPr>
          <p:nvPr/>
        </p:nvSpPr>
        <p:spPr>
          <a:xfrm>
            <a:off x="0" y="254329"/>
            <a:ext cx="12191999" cy="1379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5100"/>
              </a:lnSpc>
            </a:pPr>
            <a:r>
              <a:rPr lang="en-US" altLang="zh-TW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QuTS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hero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強大的資料自我修復能力</a:t>
            </a:r>
          </a:p>
        </p:txBody>
      </p:sp>
    </p:spTree>
    <p:extLst>
      <p:ext uri="{BB962C8B-B14F-4D97-AF65-F5344CB8AC3E}">
        <p14:creationId xmlns:p14="http://schemas.microsoft.com/office/powerpoint/2010/main" val="2133973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EA9BC7D2-8AC3-C004-67AA-203695EBF682}"/>
              </a:ext>
            </a:extLst>
          </p:cNvPr>
          <p:cNvSpPr/>
          <p:nvPr/>
        </p:nvSpPr>
        <p:spPr>
          <a:xfrm rot="16200000">
            <a:off x="2666997" y="-2667002"/>
            <a:ext cx="6858003" cy="1219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 descr="一張含有 電子產品, 相機, 投影機 的圖片&#10;&#10;自動產生的描述">
            <a:extLst>
              <a:ext uri="{FF2B5EF4-FFF2-40B4-BE49-F238E27FC236}">
                <a16:creationId xmlns:a16="http://schemas.microsoft.com/office/drawing/2014/main" id="{36316CFD-A542-79E6-75E4-F0D378E2AF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18" r="399"/>
          <a:stretch/>
        </p:blipFill>
        <p:spPr>
          <a:xfrm>
            <a:off x="0" y="0"/>
            <a:ext cx="6551060" cy="685800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649BD70-8053-E7B0-D47F-390F8BCE8F0A}"/>
              </a:ext>
            </a:extLst>
          </p:cNvPr>
          <p:cNvSpPr/>
          <p:nvPr/>
        </p:nvSpPr>
        <p:spPr>
          <a:xfrm rot="16200000">
            <a:off x="2666999" y="-2667002"/>
            <a:ext cx="6858001" cy="12192000"/>
          </a:xfrm>
          <a:prstGeom prst="rect">
            <a:avLst/>
          </a:prstGeom>
          <a:gradFill>
            <a:gsLst>
              <a:gs pos="0">
                <a:srgbClr val="030303">
                  <a:alpha val="0"/>
                </a:srgbClr>
              </a:gs>
              <a:gs pos="53000">
                <a:srgbClr val="0001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FED4C80-3821-325F-F9AD-325E34D25CB6}"/>
              </a:ext>
            </a:extLst>
          </p:cNvPr>
          <p:cNvSpPr/>
          <p:nvPr/>
        </p:nvSpPr>
        <p:spPr>
          <a:xfrm>
            <a:off x="3964626" y="2"/>
            <a:ext cx="8227374" cy="2932768"/>
          </a:xfrm>
          <a:prstGeom prst="rect">
            <a:avLst/>
          </a:prstGeom>
          <a:solidFill>
            <a:srgbClr val="000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2"/>
              </a:solidFill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D86D6767-C699-9884-D289-DDE990DF8343}"/>
              </a:ext>
            </a:extLst>
          </p:cNvPr>
          <p:cNvSpPr txBox="1"/>
          <p:nvPr/>
        </p:nvSpPr>
        <p:spPr>
          <a:xfrm>
            <a:off x="4373472" y="485081"/>
            <a:ext cx="7602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您需要 </a:t>
            </a:r>
            <a:r>
              <a:rPr lang="en-US" altLang="zh-TW" sz="4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Thunderbolt</a:t>
            </a:r>
            <a:r>
              <a:rPr lang="zh-TW" altLang="en-US" sz="4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高速傳輸、支援 </a:t>
            </a:r>
            <a:r>
              <a:rPr lang="en-US" altLang="zh-TW" sz="4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25GbE </a:t>
            </a:r>
            <a:r>
              <a:rPr lang="zh-TW" altLang="en-US" sz="4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擴充的 </a:t>
            </a:r>
            <a:r>
              <a:rPr lang="en-US" altLang="zh-TW" sz="4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 </a:t>
            </a:r>
            <a:r>
              <a:rPr lang="zh-TW" altLang="en-US" sz="4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滿足高效影音編輯存儲</a:t>
            </a:r>
            <a:endParaRPr lang="en-US" altLang="zh-TW" sz="4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35950A7-7C59-A853-938D-D125EFBF2547}"/>
              </a:ext>
            </a:extLst>
          </p:cNvPr>
          <p:cNvSpPr txBox="1"/>
          <p:nvPr/>
        </p:nvSpPr>
        <p:spPr>
          <a:xfrm>
            <a:off x="4373472" y="4335687"/>
            <a:ext cx="7602200" cy="17338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64795" indent="-179070">
              <a:spcBef>
                <a:spcPts val="8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2000" b="1">
                <a:solidFill>
                  <a:srgbClr val="FE4F00"/>
                </a:solidFill>
                <a:latin typeface="微軟正黑體"/>
                <a:ea typeface="微軟正黑體"/>
                <a:cs typeface="Arial"/>
              </a:rPr>
              <a:t>Thunderbolt :</a:t>
            </a:r>
            <a:r>
              <a:rPr lang="zh-TW" altLang="en-US" sz="2000" b="1">
                <a:solidFill>
                  <a:srgbClr val="FE4F00"/>
                </a:solidFill>
                <a:latin typeface="微軟正黑體"/>
                <a:ea typeface="微軟正黑體"/>
                <a:cs typeface="Arial"/>
              </a:rPr>
              <a:t> </a:t>
            </a:r>
            <a:r>
              <a:rPr lang="zh-TW" altLang="en-US" sz="2000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傳輸速度快、延遲低，確保編輯無縫且不間斷。搭配 Thunderbolt Mac or Windows 電腦，即插即用，不須再購買網路卡配件。</a:t>
            </a:r>
            <a:endParaRPr lang="zh-TW" altLang="en-US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marL="264795" indent="-179070">
              <a:spcBef>
                <a:spcPts val="8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2000" b="1">
                <a:solidFill>
                  <a:srgbClr val="FE4F00"/>
                </a:solidFill>
                <a:latin typeface="微軟正黑體"/>
                <a:ea typeface="微軟正黑體"/>
                <a:cs typeface="Arial"/>
              </a:rPr>
              <a:t>25GbE :</a:t>
            </a:r>
            <a:r>
              <a:rPr lang="zh-TW" altLang="en-US" sz="2000" b="1">
                <a:solidFill>
                  <a:srgbClr val="FE4F00"/>
                </a:solidFill>
                <a:latin typeface="微軟正黑體"/>
                <a:ea typeface="微軟正黑體"/>
                <a:cs typeface="Arial"/>
              </a:rPr>
              <a:t> </a:t>
            </a:r>
            <a:r>
              <a:rPr lang="zh-TW" altLang="en-US" sz="2000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允許更快的數據傳輸速率，非常適合多人共享並處理高畫質影音。</a:t>
            </a:r>
            <a:endParaRPr lang="en-US" altLang="zh-TW" spc="100" baseline="0">
              <a:solidFill>
                <a:schemeClr val="bg1"/>
              </a:solidFill>
              <a:latin typeface="微軟正黑體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CB1D483-FD9F-0117-DC9F-CC9E4FCEB7C5}"/>
              </a:ext>
            </a:extLst>
          </p:cNvPr>
          <p:cNvSpPr txBox="1"/>
          <p:nvPr/>
        </p:nvSpPr>
        <p:spPr>
          <a:xfrm>
            <a:off x="4373472" y="3317935"/>
            <a:ext cx="508488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">
              <a:spcBef>
                <a:spcPts val="1200"/>
              </a:spcBef>
              <a:buClr>
                <a:schemeClr val="bg1"/>
              </a:buClr>
            </a:pPr>
            <a:r>
              <a:rPr lang="zh-TW" altLang="en-US" sz="2600" b="1">
                <a:solidFill>
                  <a:srgbClr val="FE4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影音編輯需要較快的處理速度，以確保編輯順利進行。</a:t>
            </a:r>
            <a:endParaRPr lang="en-US" altLang="zh-TW" sz="2600" b="1">
              <a:solidFill>
                <a:srgbClr val="FE4F00"/>
              </a:solidFill>
              <a:latin typeface="Arial"/>
              <a:ea typeface="新細明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516185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278DBD94-556A-77C4-35BC-FEFA402523A1}"/>
              </a:ext>
            </a:extLst>
          </p:cNvPr>
          <p:cNvSpPr/>
          <p:nvPr/>
        </p:nvSpPr>
        <p:spPr>
          <a:xfrm>
            <a:off x="5968253" y="2393575"/>
            <a:ext cx="5945841" cy="4155141"/>
          </a:xfrm>
          <a:prstGeom prst="roundRect">
            <a:avLst>
              <a:gd name="adj" fmla="val 7486"/>
            </a:avLst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424AE4A5-12E6-9736-1615-A701723DCC16}"/>
              </a:ext>
            </a:extLst>
          </p:cNvPr>
          <p:cNvSpPr/>
          <p:nvPr/>
        </p:nvSpPr>
        <p:spPr>
          <a:xfrm>
            <a:off x="274124" y="2393576"/>
            <a:ext cx="5487941" cy="4155141"/>
          </a:xfrm>
          <a:prstGeom prst="roundRect">
            <a:avLst>
              <a:gd name="adj" fmla="val 7486"/>
            </a:avLst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F32AC84B-677B-2243-F399-C952E18E71B8}"/>
              </a:ext>
            </a:extLst>
          </p:cNvPr>
          <p:cNvSpPr txBox="1"/>
          <p:nvPr/>
        </p:nvSpPr>
        <p:spPr>
          <a:xfrm>
            <a:off x="563955" y="1147804"/>
            <a:ext cx="11310281" cy="13773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850">
                <a:solidFill>
                  <a:schemeClr val="bg1"/>
                </a:solidFill>
                <a:latin typeface="Microsoft JhengHei"/>
                <a:ea typeface="Microsoft JhengHei UI"/>
              </a:rPr>
              <a:t>SMB 3 </a:t>
            </a:r>
            <a:r>
              <a:rPr lang="zh-TW" altLang="en-US" sz="1850">
                <a:solidFill>
                  <a:schemeClr val="bg1"/>
                </a:solidFill>
                <a:latin typeface="Microsoft JhengHei"/>
                <a:ea typeface="Microsoft JhengHei"/>
              </a:rPr>
              <a:t>的用戶端會在一個</a:t>
            </a:r>
            <a:r>
              <a:rPr lang="en-US" sz="1850">
                <a:solidFill>
                  <a:schemeClr val="bg1"/>
                </a:solidFill>
                <a:latin typeface="Microsoft JhengHei"/>
                <a:ea typeface="Microsoft JhengHei UI"/>
              </a:rPr>
              <a:t> </a:t>
            </a:r>
            <a:r>
              <a:rPr lang="en-US" sz="1850">
                <a:solidFill>
                  <a:schemeClr val="bg1"/>
                </a:solidFill>
                <a:latin typeface="Microsoft JhengHei"/>
                <a:ea typeface="Microsoft JhengHei"/>
              </a:rPr>
              <a:t>SMB session </a:t>
            </a:r>
            <a:r>
              <a:rPr lang="zh-TW" altLang="en-US" sz="1850">
                <a:solidFill>
                  <a:schemeClr val="bg1"/>
                </a:solidFill>
                <a:latin typeface="Microsoft JhengHei"/>
                <a:ea typeface="Microsoft JhengHei"/>
              </a:rPr>
              <a:t>裡自動建立起多條到</a:t>
            </a:r>
            <a:r>
              <a:rPr lang="en-US" sz="185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sz="1850">
                <a:solidFill>
                  <a:schemeClr val="bg1"/>
                </a:solidFill>
                <a:latin typeface="Microsoft JhengHei"/>
                <a:ea typeface="Microsoft JhengHei UI"/>
              </a:rPr>
              <a:t>SMB server </a:t>
            </a:r>
            <a:r>
              <a:rPr lang="zh-TW" altLang="en-US" sz="1850">
                <a:solidFill>
                  <a:schemeClr val="bg1"/>
                </a:solidFill>
                <a:latin typeface="Microsoft JhengHei"/>
                <a:ea typeface="Microsoft JhengHei"/>
              </a:rPr>
              <a:t>的連線</a:t>
            </a:r>
            <a:r>
              <a:rPr lang="en-US" sz="1850">
                <a:solidFill>
                  <a:schemeClr val="bg1"/>
                </a:solidFill>
                <a:latin typeface="Microsoft JhengHei"/>
                <a:ea typeface="Microsoft JhengHei UI"/>
              </a:rPr>
              <a:t> ，</a:t>
            </a:r>
            <a:r>
              <a:rPr lang="zh-TW" altLang="en-US" sz="1850">
                <a:solidFill>
                  <a:schemeClr val="bg1"/>
                </a:solidFill>
                <a:latin typeface="Microsoft JhengHei"/>
                <a:ea typeface="Microsoft JhengHei"/>
              </a:rPr>
              <a:t>而且基於多條連線而能達成聚合頻寬與網路容錯的效用</a:t>
            </a:r>
            <a:r>
              <a:rPr lang="en-US" sz="1850">
                <a:solidFill>
                  <a:schemeClr val="bg1"/>
                </a:solidFill>
                <a:latin typeface="Microsoft JhengHei"/>
                <a:ea typeface="Microsoft JhengHei UI"/>
              </a:rPr>
              <a:t>。</a:t>
            </a:r>
            <a:endParaRPr lang="zh-TW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r>
              <a:rPr lang="zh-TW" altLang="en-US" sz="1400">
                <a:solidFill>
                  <a:schemeClr val="bg1"/>
                </a:solidFill>
                <a:latin typeface="Microsoft JhengHei"/>
                <a:ea typeface="Microsoft JhengHei"/>
              </a:rPr>
              <a:t>裝置環境需求</a:t>
            </a:r>
            <a:r>
              <a:rPr lang="en-US" sz="1400">
                <a:solidFill>
                  <a:schemeClr val="bg1"/>
                </a:solidFill>
                <a:latin typeface="Microsoft JhengHei"/>
                <a:ea typeface="Microsoft JhengHei"/>
              </a:rPr>
              <a:t> : NAS </a:t>
            </a:r>
            <a:r>
              <a:rPr lang="zh-TW" altLang="en-US" sz="1400">
                <a:solidFill>
                  <a:schemeClr val="bg1"/>
                </a:solidFill>
                <a:latin typeface="Microsoft JhengHei"/>
                <a:ea typeface="Microsoft JhengHei"/>
              </a:rPr>
              <a:t>與</a:t>
            </a:r>
            <a:r>
              <a:rPr lang="en-US" sz="1400">
                <a:solidFill>
                  <a:schemeClr val="bg1"/>
                </a:solidFill>
                <a:latin typeface="Microsoft JhengHei"/>
                <a:ea typeface="Microsoft JhengHei"/>
              </a:rPr>
              <a:t> Client </a:t>
            </a:r>
            <a:r>
              <a:rPr lang="zh-TW" altLang="en-US" sz="1400">
                <a:solidFill>
                  <a:schemeClr val="bg1"/>
                </a:solidFill>
                <a:latin typeface="Microsoft JhengHei"/>
                <a:ea typeface="Microsoft JhengHei"/>
              </a:rPr>
              <a:t>裝置皆支援</a:t>
            </a:r>
            <a:r>
              <a:rPr lang="en-US" sz="1400">
                <a:solidFill>
                  <a:schemeClr val="bg1"/>
                </a:solidFill>
                <a:latin typeface="Microsoft JhengHei"/>
                <a:ea typeface="Microsoft JhengHei"/>
              </a:rPr>
              <a:t> SMB 3.0。QTS 5.1.0 </a:t>
            </a:r>
            <a:r>
              <a:rPr lang="zh-TW" altLang="en-US" sz="1400">
                <a:solidFill>
                  <a:schemeClr val="bg1"/>
                </a:solidFill>
                <a:latin typeface="Microsoft JhengHei"/>
                <a:ea typeface="Microsoft JhengHei"/>
              </a:rPr>
              <a:t>以上</a:t>
            </a:r>
            <a:r>
              <a:rPr lang="en-US" sz="1400">
                <a:solidFill>
                  <a:schemeClr val="bg1"/>
                </a:solidFill>
                <a:latin typeface="Microsoft JhengHei"/>
                <a:ea typeface="Microsoft JhengHei"/>
              </a:rPr>
              <a:t>，</a:t>
            </a:r>
            <a:r>
              <a:rPr lang="en-US" sz="1400" err="1">
                <a:solidFill>
                  <a:schemeClr val="bg1"/>
                </a:solidFill>
                <a:latin typeface="Microsoft JhengHei"/>
                <a:ea typeface="Microsoft JhengHei"/>
              </a:rPr>
              <a:t>QuTS</a:t>
            </a:r>
            <a:r>
              <a:rPr lang="en-US" sz="1400">
                <a:solidFill>
                  <a:schemeClr val="bg1"/>
                </a:solidFill>
                <a:latin typeface="Microsoft JhengHei"/>
                <a:ea typeface="Microsoft JhengHei"/>
              </a:rPr>
              <a:t> hero h5.1.0 </a:t>
            </a:r>
            <a:r>
              <a:rPr lang="zh-TW" altLang="en-US" sz="1400">
                <a:solidFill>
                  <a:schemeClr val="bg1"/>
                </a:solidFill>
                <a:latin typeface="Microsoft JhengHei"/>
                <a:ea typeface="Microsoft JhengHei"/>
              </a:rPr>
              <a:t>以上</a:t>
            </a:r>
            <a:r>
              <a:rPr lang="en-US" sz="1400">
                <a:solidFill>
                  <a:schemeClr val="bg1"/>
                </a:solidFill>
                <a:latin typeface="Microsoft JhengHei"/>
                <a:ea typeface="Microsoft JhengHei"/>
              </a:rPr>
              <a:t>；Windows 8.1 </a:t>
            </a:r>
            <a:r>
              <a:rPr lang="zh-TW" altLang="en-US" sz="1400">
                <a:solidFill>
                  <a:schemeClr val="bg1"/>
                </a:solidFill>
                <a:latin typeface="Microsoft JhengHei"/>
                <a:ea typeface="Microsoft JhengHei"/>
              </a:rPr>
              <a:t>以上</a:t>
            </a:r>
            <a:r>
              <a:rPr lang="en-US" sz="1400">
                <a:solidFill>
                  <a:schemeClr val="bg1"/>
                </a:solidFill>
                <a:latin typeface="Microsoft JhengHei"/>
                <a:ea typeface="Microsoft JhengHei"/>
              </a:rPr>
              <a:t>，Windows Server 2012 </a:t>
            </a:r>
            <a:r>
              <a:rPr lang="zh-TW" altLang="en-US" sz="1400">
                <a:solidFill>
                  <a:schemeClr val="bg1"/>
                </a:solidFill>
                <a:latin typeface="Microsoft JhengHei"/>
                <a:ea typeface="Microsoft JhengHei"/>
              </a:rPr>
              <a:t>以上</a:t>
            </a:r>
            <a:r>
              <a:rPr lang="en-US" sz="1400">
                <a:solidFill>
                  <a:schemeClr val="bg1"/>
                </a:solidFill>
                <a:latin typeface="Microsoft JhengHei"/>
                <a:ea typeface="Microsoft JhengHei"/>
              </a:rPr>
              <a:t>，macOS Big Sur 11.3.1 </a:t>
            </a:r>
            <a:r>
              <a:rPr lang="zh-TW" altLang="en-US" sz="1400">
                <a:solidFill>
                  <a:schemeClr val="bg1"/>
                </a:solidFill>
                <a:latin typeface="Microsoft JhengHei"/>
                <a:ea typeface="Microsoft JhengHei"/>
              </a:rPr>
              <a:t>以上</a:t>
            </a:r>
            <a:r>
              <a:rPr lang="en-US" sz="1400">
                <a:solidFill>
                  <a:schemeClr val="bg1"/>
                </a:solidFill>
                <a:latin typeface="Microsoft JhengHei"/>
                <a:ea typeface="Microsoft JhengHei"/>
              </a:rPr>
              <a:t>。</a:t>
            </a:r>
            <a:endParaRPr lang="en-US" sz="1400">
              <a:solidFill>
                <a:schemeClr val="bg1"/>
              </a:solidFill>
              <a:latin typeface="Microsoft JhengHei"/>
              <a:ea typeface="Microsoft JhengHei"/>
              <a:cs typeface="Calibri"/>
            </a:endParaRPr>
          </a:p>
          <a:p>
            <a:endParaRPr lang="en-US" sz="1850">
              <a:solidFill>
                <a:schemeClr val="bg1"/>
              </a:solidFill>
              <a:latin typeface="Microsoft JhengHei"/>
              <a:ea typeface="Microsoft JhengHei UI"/>
              <a:cs typeface="Calibri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6E937BBC-99F3-EFDB-149E-0398D316DB40}"/>
              </a:ext>
            </a:extLst>
          </p:cNvPr>
          <p:cNvSpPr txBox="1"/>
          <p:nvPr/>
        </p:nvSpPr>
        <p:spPr>
          <a:xfrm>
            <a:off x="1798996" y="2605880"/>
            <a:ext cx="2533090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 b="1" err="1">
                <a:latin typeface="Microsoft JhengHei"/>
                <a:ea typeface="新細明體"/>
                <a:cs typeface="Arial"/>
              </a:rPr>
              <a:t>未開啟</a:t>
            </a:r>
            <a:r>
              <a:rPr lang="en-US" altLang="zh-TW" b="1">
                <a:latin typeface="Microsoft JhengHei"/>
                <a:ea typeface="新細明體"/>
                <a:cs typeface="Arial"/>
              </a:rPr>
              <a:t> </a:t>
            </a:r>
            <a:r>
              <a:rPr lang="en-TW" altLang="zh-TW" sz="1800" b="1">
                <a:latin typeface="Microsoft JhengHei"/>
                <a:ea typeface="新細明體"/>
                <a:cs typeface="Arial"/>
              </a:rPr>
              <a:t>Multichannel</a:t>
            </a:r>
            <a:endParaRPr lang="zh-TW" altLang="en-US">
              <a:latin typeface="Microsoft JhengHei"/>
              <a:ea typeface="Microsoft JhengHei"/>
              <a:cs typeface="Arial"/>
            </a:endParaRP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57468EB2-6389-29DE-CB35-4B1B75B41DEE}"/>
              </a:ext>
            </a:extLst>
          </p:cNvPr>
          <p:cNvSpPr txBox="1"/>
          <p:nvPr/>
        </p:nvSpPr>
        <p:spPr>
          <a:xfrm>
            <a:off x="7908298" y="2605880"/>
            <a:ext cx="2533090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 b="1" err="1">
                <a:latin typeface="Microsoft JhengHei"/>
                <a:ea typeface="新細明體"/>
                <a:cs typeface="Arial"/>
              </a:rPr>
              <a:t>開啟</a:t>
            </a:r>
            <a:r>
              <a:rPr lang="en-US" altLang="zh-TW" b="1">
                <a:latin typeface="Microsoft JhengHei"/>
                <a:ea typeface="新細明體"/>
                <a:cs typeface="Arial"/>
              </a:rPr>
              <a:t> </a:t>
            </a:r>
            <a:r>
              <a:rPr lang="en-TW" altLang="zh-TW" sz="1800" b="1">
                <a:latin typeface="Microsoft JhengHei"/>
                <a:ea typeface="新細明體"/>
                <a:cs typeface="Arial"/>
              </a:rPr>
              <a:t>Multichannel</a:t>
            </a:r>
            <a:endParaRPr lang="zh-TW" altLang="en-US">
              <a:latin typeface="Microsoft JhengHei"/>
              <a:ea typeface="Microsoft JhengHei"/>
              <a:cs typeface="Arial"/>
            </a:endParaRPr>
          </a:p>
        </p:txBody>
      </p:sp>
      <p:pic>
        <p:nvPicPr>
          <p:cNvPr id="60" name="圖形 59" descr="一張含有 卡通 的圖片&#10;&#10;自動產生的描述">
            <a:extLst>
              <a:ext uri="{FF2B5EF4-FFF2-40B4-BE49-F238E27FC236}">
                <a16:creationId xmlns:a16="http://schemas.microsoft.com/office/drawing/2014/main" id="{FC5864D8-D2C9-C5DD-8F84-7AD8722C90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2558"/>
          <a:stretch/>
        </p:blipFill>
        <p:spPr>
          <a:xfrm>
            <a:off x="525768" y="3252211"/>
            <a:ext cx="5030021" cy="3149975"/>
          </a:xfrm>
          <a:prstGeom prst="rect">
            <a:avLst/>
          </a:prstGeom>
        </p:spPr>
      </p:pic>
      <p:sp>
        <p:nvSpPr>
          <p:cNvPr id="62" name="文字方塊 61">
            <a:extLst>
              <a:ext uri="{FF2B5EF4-FFF2-40B4-BE49-F238E27FC236}">
                <a16:creationId xmlns:a16="http://schemas.microsoft.com/office/drawing/2014/main" id="{DF903AA3-0166-3B39-52B0-1A4DC62C3066}"/>
              </a:ext>
            </a:extLst>
          </p:cNvPr>
          <p:cNvSpPr txBox="1"/>
          <p:nvPr/>
        </p:nvSpPr>
        <p:spPr>
          <a:xfrm>
            <a:off x="10667869" y="4452029"/>
            <a:ext cx="960929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 sz="1200" b="1" err="1">
                <a:latin typeface="Arial"/>
                <a:ea typeface="新細明體"/>
                <a:cs typeface="Arial"/>
              </a:rPr>
              <a:t>更快速</a:t>
            </a:r>
            <a:r>
              <a:rPr lang="en-US" altLang="zh-TW" sz="1200" b="1">
                <a:latin typeface="Arial"/>
                <a:ea typeface="新細明體"/>
                <a:cs typeface="Arial"/>
              </a:rPr>
              <a:t> !</a:t>
            </a:r>
            <a:endParaRPr lang="zh-TW" altLang="en-US" sz="1200">
              <a:latin typeface="Arial"/>
              <a:ea typeface="新細明體"/>
              <a:cs typeface="Arial"/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332767DD-C35D-12D9-27C7-760E662E4F75}"/>
              </a:ext>
            </a:extLst>
          </p:cNvPr>
          <p:cNvSpPr txBox="1"/>
          <p:nvPr/>
        </p:nvSpPr>
        <p:spPr>
          <a:xfrm>
            <a:off x="10704003" y="5886733"/>
            <a:ext cx="1640250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200" b="1" err="1">
                <a:latin typeface="Arial"/>
                <a:cs typeface="Arial"/>
              </a:rPr>
              <a:t>網路容錯</a:t>
            </a:r>
            <a:r>
              <a:rPr lang="en-US" sz="1200" b="1">
                <a:latin typeface="Arial"/>
                <a:cs typeface="Arial"/>
              </a:rPr>
              <a:t> !</a:t>
            </a:r>
            <a:endParaRPr lang="zh-TW"/>
          </a:p>
        </p:txBody>
      </p:sp>
      <p:pic>
        <p:nvPicPr>
          <p:cNvPr id="66" name="圖形 65" descr="一張含有 卡通, 圖解 的圖片&#10;&#10;自動產生的描述">
            <a:extLst>
              <a:ext uri="{FF2B5EF4-FFF2-40B4-BE49-F238E27FC236}">
                <a16:creationId xmlns:a16="http://schemas.microsoft.com/office/drawing/2014/main" id="{32D1654D-BBEF-084E-350A-85141D0734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413" r="-855"/>
          <a:stretch/>
        </p:blipFill>
        <p:spPr>
          <a:xfrm>
            <a:off x="6077283" y="3252210"/>
            <a:ext cx="5030021" cy="3149975"/>
          </a:xfrm>
          <a:prstGeom prst="rect">
            <a:avLst/>
          </a:prstGeom>
        </p:spPr>
      </p:pic>
      <p:sp>
        <p:nvSpPr>
          <p:cNvPr id="68" name="標題 1">
            <a:extLst>
              <a:ext uri="{FF2B5EF4-FFF2-40B4-BE49-F238E27FC236}">
                <a16:creationId xmlns:a16="http://schemas.microsoft.com/office/drawing/2014/main" id="{F5237404-D706-9A93-9092-E574717022CF}"/>
              </a:ext>
            </a:extLst>
          </p:cNvPr>
          <p:cNvSpPr txBox="1">
            <a:spLocks/>
          </p:cNvSpPr>
          <p:nvPr/>
        </p:nvSpPr>
        <p:spPr>
          <a:xfrm>
            <a:off x="651913" y="238700"/>
            <a:ext cx="11218762" cy="87019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40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endParaRPr lang="en-US" altLang="zh-TW" sz="5850">
              <a:ea typeface="新細明體"/>
              <a:cs typeface="Calibri Light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3F253AE6-77A6-FAE2-BE92-A34F4D057563}"/>
              </a:ext>
            </a:extLst>
          </p:cNvPr>
          <p:cNvSpPr txBox="1"/>
          <p:nvPr/>
        </p:nvSpPr>
        <p:spPr>
          <a:xfrm>
            <a:off x="565533" y="437002"/>
            <a:ext cx="974809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4000" b="1">
                <a:solidFill>
                  <a:schemeClr val="bg1"/>
                </a:solidFill>
                <a:latin typeface="Arial"/>
                <a:ea typeface="微軟正黑體"/>
                <a:cs typeface="+mj-cs"/>
              </a:rPr>
              <a:t>SMB Multichannel </a:t>
            </a:r>
            <a:r>
              <a:rPr lang="zh-TW" sz="4000" b="1">
                <a:solidFill>
                  <a:schemeClr val="bg1"/>
                </a:solidFill>
                <a:latin typeface="Arial"/>
                <a:ea typeface="微軟正黑體"/>
                <a:cs typeface="+mj-cs"/>
              </a:rPr>
              <a:t>（多重通道） 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5643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 hidden="1">
            <a:extLst>
              <a:ext uri="{FF2B5EF4-FFF2-40B4-BE49-F238E27FC236}">
                <a16:creationId xmlns:a16="http://schemas.microsoft.com/office/drawing/2014/main" id="{3EB2510F-C6AF-4B11-95F4-E34181A816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91999" cy="1589740"/>
          </a:xfrm>
          <a:prstGeom prst="rect">
            <a:avLst/>
          </a:prstGeom>
        </p:spPr>
      </p:pic>
      <p:sp>
        <p:nvSpPr>
          <p:cNvPr id="6" name="矩形 5" hidden="1">
            <a:extLst>
              <a:ext uri="{FF2B5EF4-FFF2-40B4-BE49-F238E27FC236}">
                <a16:creationId xmlns:a16="http://schemas.microsoft.com/office/drawing/2014/main" id="{081AE828-1406-43AE-9C51-426991CBB2AD}"/>
              </a:ext>
            </a:extLst>
          </p:cNvPr>
          <p:cNvSpPr/>
          <p:nvPr/>
        </p:nvSpPr>
        <p:spPr>
          <a:xfrm>
            <a:off x="7097825" y="1570844"/>
            <a:ext cx="3202139" cy="414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zh-TW" altLang="en-US" sz="2000" kern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網頁瀏覽</a:t>
            </a:r>
          </a:p>
        </p:txBody>
      </p:sp>
      <p:sp>
        <p:nvSpPr>
          <p:cNvPr id="30" name="矩形 29" hidden="1">
            <a:extLst>
              <a:ext uri="{FF2B5EF4-FFF2-40B4-BE49-F238E27FC236}">
                <a16:creationId xmlns:a16="http://schemas.microsoft.com/office/drawing/2014/main" id="{7D546892-55E0-4C44-B362-AD5A8C36F83A}"/>
              </a:ext>
            </a:extLst>
          </p:cNvPr>
          <p:cNvSpPr/>
          <p:nvPr/>
        </p:nvSpPr>
        <p:spPr>
          <a:xfrm>
            <a:off x="1860455" y="1570844"/>
            <a:ext cx="3202139" cy="414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zh-TW" altLang="en-US" sz="2000" kern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手機瀏覽</a:t>
            </a:r>
          </a:p>
        </p:txBody>
      </p:sp>
      <p:grpSp>
        <p:nvGrpSpPr>
          <p:cNvPr id="5" name="群組 4"/>
          <p:cNvGrpSpPr/>
          <p:nvPr/>
        </p:nvGrpSpPr>
        <p:grpSpPr>
          <a:xfrm>
            <a:off x="1157036" y="2794605"/>
            <a:ext cx="9327460" cy="3809066"/>
            <a:chOff x="416271" y="1776073"/>
            <a:chExt cx="11134122" cy="5004502"/>
          </a:xfrm>
        </p:grpSpPr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37A61AD8-1A7C-4075-80DB-46AE467858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56753" y="2470942"/>
              <a:ext cx="4993640" cy="4309633"/>
            </a:xfrm>
            <a:prstGeom prst="rect">
              <a:avLst/>
            </a:prstGeom>
            <a:noFill/>
            <a:ln>
              <a:noFill/>
              <a:prstDash val="solid"/>
            </a:ln>
            <a:effectLst>
              <a:outerShdw blurRad="228600" dist="152400" dir="8100000" algn="tr" rotWithShape="0">
                <a:prstClr val="black">
                  <a:alpha val="28000"/>
                </a:prstClr>
              </a:outerShdw>
            </a:effectLst>
          </p:spPr>
        </p:pic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EFB4001E-73DC-41D2-AFDF-340F06FCD3D6}"/>
                </a:ext>
              </a:extLst>
            </p:cNvPr>
            <p:cNvSpPr/>
            <p:nvPr/>
          </p:nvSpPr>
          <p:spPr>
            <a:xfrm>
              <a:off x="1770440" y="1873029"/>
              <a:ext cx="1149827" cy="49668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t"/>
            <a:lstStyle/>
            <a:p>
              <a:pPr algn="ctr" defTabSz="1219170">
                <a:buClr>
                  <a:srgbClr val="000000"/>
                </a:buClr>
              </a:pPr>
              <a:r>
                <a:rPr lang="en-GB" altLang="zh-TW" sz="2400" b="1" kern="0" err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Qfile</a:t>
              </a:r>
              <a:endParaRPr lang="en-GB" altLang="zh-TW" sz="2400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endParaRPr>
            </a:p>
          </p:txBody>
        </p: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F5DC24D3-00DC-461E-B38C-809F76F7466E}"/>
                </a:ext>
              </a:extLst>
            </p:cNvPr>
            <p:cNvGrpSpPr/>
            <p:nvPr/>
          </p:nvGrpSpPr>
          <p:grpSpPr>
            <a:xfrm>
              <a:off x="416271" y="2279014"/>
              <a:ext cx="3822651" cy="4497236"/>
              <a:chOff x="3404225" y="1239925"/>
              <a:chExt cx="2264102" cy="266364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3" name="Shape 486">
                <a:extLst>
                  <a:ext uri="{FF2B5EF4-FFF2-40B4-BE49-F238E27FC236}">
                    <a16:creationId xmlns:a16="http://schemas.microsoft.com/office/drawing/2014/main" id="{93D37101-B0CC-4A09-B5BD-F70CED82A6DF}"/>
                  </a:ext>
                </a:extLst>
              </p:cNvPr>
              <p:cNvPicPr preferRelativeResize="0"/>
              <p:nvPr/>
            </p:nvPicPr>
            <p:blipFill>
              <a:blip r:embed="rId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04225" y="1239925"/>
                <a:ext cx="2264102" cy="26636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Shape 488">
                <a:extLst>
                  <a:ext uri="{FF2B5EF4-FFF2-40B4-BE49-F238E27FC236}">
                    <a16:creationId xmlns:a16="http://schemas.microsoft.com/office/drawing/2014/main" id="{C47FC85E-E317-43E4-AD0F-34F7413FB515}"/>
                  </a:ext>
                </a:extLst>
              </p:cNvPr>
              <p:cNvPicPr preferRelativeResize="0"/>
              <p:nvPr/>
            </p:nvPicPr>
            <p:blipFill>
              <a:blip r:embed="rId6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01523" y="1620750"/>
                <a:ext cx="1069500" cy="19022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6701917E-3891-49F1-AC05-552BB2FBB2A8}"/>
                </a:ext>
              </a:extLst>
            </p:cNvPr>
            <p:cNvSpPr/>
            <p:nvPr/>
          </p:nvSpPr>
          <p:spPr>
            <a:xfrm>
              <a:off x="6833393" y="1940713"/>
              <a:ext cx="2544084" cy="6580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t"/>
            <a:lstStyle/>
            <a:p>
              <a:pPr defTabSz="1219170">
                <a:buClr>
                  <a:srgbClr val="000000"/>
                </a:buClr>
              </a:pPr>
              <a:r>
                <a:rPr lang="en-GB" altLang="zh-TW" sz="2400" b="1" ker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File Station</a:t>
              </a:r>
              <a:endParaRPr lang="en-GB" altLang="zh-TW" sz="2400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endParaRPr>
            </a:p>
          </p:txBody>
        </p:sp>
        <p:pic>
          <p:nvPicPr>
            <p:cNvPr id="11" name="Shape 489">
              <a:extLst>
                <a:ext uri="{FF2B5EF4-FFF2-40B4-BE49-F238E27FC236}">
                  <a16:creationId xmlns:a16="http://schemas.microsoft.com/office/drawing/2014/main" id="{F624F3A2-4201-4621-BA1B-78B11825FAF5}"/>
                </a:ext>
              </a:extLst>
            </p:cNvPr>
            <p:cNvPicPr preferRelativeResize="0"/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9010" y="4050638"/>
              <a:ext cx="2732689" cy="2173332"/>
            </a:xfrm>
            <a:prstGeom prst="rect">
              <a:avLst/>
            </a:prstGeom>
            <a:noFill/>
            <a:ln>
              <a:noFill/>
              <a:prstDash val="solid"/>
            </a:ln>
            <a:effectLst>
              <a:outerShdw blurRad="228600" dist="152400" dir="8100000" algn="tr" rotWithShape="0">
                <a:prstClr val="black">
                  <a:alpha val="28000"/>
                </a:prstClr>
              </a:outerShdw>
            </a:effectLst>
          </p:spPr>
        </p:pic>
        <p:sp>
          <p:nvSpPr>
            <p:cNvPr id="12" name="文字方塊 32">
              <a:extLst>
                <a:ext uri="{FF2B5EF4-FFF2-40B4-BE49-F238E27FC236}">
                  <a16:creationId xmlns:a16="http://schemas.microsoft.com/office/drawing/2014/main" id="{EE6E4158-CECC-4694-98DB-0DACB055D8EB}"/>
                </a:ext>
              </a:extLst>
            </p:cNvPr>
            <p:cNvSpPr txBox="1"/>
            <p:nvPr/>
          </p:nvSpPr>
          <p:spPr>
            <a:xfrm>
              <a:off x="3972060" y="4357393"/>
              <a:ext cx="1885100" cy="40437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zh-TW" sz="1400" err="1">
                  <a:solidFill>
                    <a:schemeClr val="bg1"/>
                  </a:solidFill>
                  <a:latin typeface="微軟正黑體"/>
                  <a:ea typeface="微軟正黑體"/>
                  <a:cs typeface="+mn-ea"/>
                  <a:sym typeface="+mn-lt"/>
                </a:rPr>
                <a:t>本地</a:t>
              </a:r>
              <a:r>
                <a:rPr lang="en-US" altLang="zh-TW" sz="1400">
                  <a:solidFill>
                    <a:schemeClr val="bg1"/>
                  </a:solidFill>
                  <a:latin typeface="微軟正黑體"/>
                  <a:ea typeface="微軟正黑體"/>
                  <a:cs typeface="+mn-ea"/>
                  <a:sym typeface="+mn-lt"/>
                </a:rPr>
                <a:t> NAS</a:t>
              </a:r>
              <a:endParaRPr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endParaRPr>
            </a:p>
          </p:txBody>
        </p:sp>
        <p:sp>
          <p:nvSpPr>
            <p:cNvPr id="13" name="文字方塊 33">
              <a:extLst>
                <a:ext uri="{FF2B5EF4-FFF2-40B4-BE49-F238E27FC236}">
                  <a16:creationId xmlns:a16="http://schemas.microsoft.com/office/drawing/2014/main" id="{3A41BB56-B739-4152-8BF9-46650DACAA75}"/>
                </a:ext>
              </a:extLst>
            </p:cNvPr>
            <p:cNvSpPr txBox="1"/>
            <p:nvPr/>
          </p:nvSpPr>
          <p:spPr>
            <a:xfrm>
              <a:off x="4005859" y="5471183"/>
              <a:ext cx="1885100" cy="40437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zh-TW" sz="1400" err="1">
                  <a:solidFill>
                    <a:schemeClr val="bg1"/>
                  </a:solidFill>
                  <a:latin typeface="微軟正黑體"/>
                  <a:ea typeface="微軟正黑體"/>
                  <a:cs typeface="+mn-ea"/>
                  <a:sym typeface="+mn-lt"/>
                </a:rPr>
                <a:t>遠端</a:t>
              </a:r>
              <a:r>
                <a:rPr lang="en-US" altLang="zh-TW" sz="1400">
                  <a:solidFill>
                    <a:schemeClr val="bg1"/>
                  </a:solidFill>
                  <a:latin typeface="微軟正黑體"/>
                  <a:ea typeface="微軟正黑體"/>
                  <a:cs typeface="+mn-ea"/>
                  <a:sym typeface="+mn-lt"/>
                </a:rPr>
                <a:t> NAS</a:t>
              </a:r>
              <a:endParaRPr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endParaRPr>
            </a:p>
          </p:txBody>
        </p:sp>
        <p:sp>
          <p:nvSpPr>
            <p:cNvPr id="14" name="文字方塊 35">
              <a:extLst>
                <a:ext uri="{FF2B5EF4-FFF2-40B4-BE49-F238E27FC236}">
                  <a16:creationId xmlns:a16="http://schemas.microsoft.com/office/drawing/2014/main" id="{85F8CC74-5F36-4F52-8547-F6158ABE8E21}"/>
                </a:ext>
              </a:extLst>
            </p:cNvPr>
            <p:cNvSpPr txBox="1"/>
            <p:nvPr/>
          </p:nvSpPr>
          <p:spPr>
            <a:xfrm>
              <a:off x="3878581" y="5995329"/>
              <a:ext cx="2170946" cy="40437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/>
              <a:r>
                <a:rPr lang="en-US" altLang="zh-TW" sz="1400" err="1">
                  <a:solidFill>
                    <a:schemeClr val="bg1"/>
                  </a:solidFill>
                  <a:latin typeface="微軟正黑體"/>
                  <a:ea typeface="微軟正黑體"/>
                  <a:cs typeface="+mn-ea"/>
                </a:rPr>
                <a:t>雲雲空間</a:t>
              </a:r>
              <a:endParaRPr lang="en-US" altLang="zh-TW" sz="14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endParaRPr>
            </a:p>
          </p:txBody>
        </p:sp>
        <p:sp>
          <p:nvSpPr>
            <p:cNvPr id="3" name="箭號: 向右 2">
              <a:extLst>
                <a:ext uri="{FF2B5EF4-FFF2-40B4-BE49-F238E27FC236}">
                  <a16:creationId xmlns:a16="http://schemas.microsoft.com/office/drawing/2014/main" id="{99380733-5DCC-41AB-BEEC-B412C044063E}"/>
                </a:ext>
              </a:extLst>
            </p:cNvPr>
            <p:cNvSpPr/>
            <p:nvPr/>
          </p:nvSpPr>
          <p:spPr>
            <a:xfrm flipH="1">
              <a:off x="3218001" y="4380039"/>
              <a:ext cx="1145864" cy="383195"/>
            </a:xfrm>
            <a:prstGeom prst="rightArrow">
              <a:avLst>
                <a:gd name="adj1" fmla="val 50000"/>
                <a:gd name="adj2" fmla="val 87117"/>
              </a:avLst>
            </a:prstGeom>
            <a:gradFill flip="none" rotWithShape="1">
              <a:gsLst>
                <a:gs pos="42000">
                  <a:srgbClr val="FF3C04">
                    <a:alpha val="50000"/>
                  </a:srgbClr>
                </a:gs>
                <a:gs pos="1000">
                  <a:srgbClr val="FF3C04">
                    <a:alpha val="0"/>
                  </a:srgbClr>
                </a:gs>
                <a:gs pos="90000">
                  <a:srgbClr val="FF3C0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endParaRPr>
            </a:p>
          </p:txBody>
        </p:sp>
        <p:sp>
          <p:nvSpPr>
            <p:cNvPr id="26" name="箭號: 向右 25">
              <a:extLst>
                <a:ext uri="{FF2B5EF4-FFF2-40B4-BE49-F238E27FC236}">
                  <a16:creationId xmlns:a16="http://schemas.microsoft.com/office/drawing/2014/main" id="{3BF5DF18-19C6-42DD-8116-56192C3D2927}"/>
                </a:ext>
              </a:extLst>
            </p:cNvPr>
            <p:cNvSpPr/>
            <p:nvPr/>
          </p:nvSpPr>
          <p:spPr>
            <a:xfrm flipH="1">
              <a:off x="3218001" y="5509303"/>
              <a:ext cx="1145864" cy="383195"/>
            </a:xfrm>
            <a:prstGeom prst="rightArrow">
              <a:avLst>
                <a:gd name="adj1" fmla="val 50000"/>
                <a:gd name="adj2" fmla="val 87117"/>
              </a:avLst>
            </a:prstGeom>
            <a:gradFill flip="none" rotWithShape="1">
              <a:gsLst>
                <a:gs pos="42000">
                  <a:srgbClr val="FF3C04">
                    <a:alpha val="50000"/>
                  </a:srgbClr>
                </a:gs>
                <a:gs pos="1000">
                  <a:srgbClr val="FF3C04">
                    <a:alpha val="0"/>
                  </a:srgbClr>
                </a:gs>
                <a:gs pos="90000">
                  <a:srgbClr val="FF3C0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endParaRPr>
            </a:p>
          </p:txBody>
        </p:sp>
        <p:sp>
          <p:nvSpPr>
            <p:cNvPr id="27" name="箭號: 向右 26">
              <a:extLst>
                <a:ext uri="{FF2B5EF4-FFF2-40B4-BE49-F238E27FC236}">
                  <a16:creationId xmlns:a16="http://schemas.microsoft.com/office/drawing/2014/main" id="{82C4D85E-233B-424A-B90D-CABE76966395}"/>
                </a:ext>
              </a:extLst>
            </p:cNvPr>
            <p:cNvSpPr/>
            <p:nvPr/>
          </p:nvSpPr>
          <p:spPr>
            <a:xfrm flipH="1">
              <a:off x="3250157" y="5960117"/>
              <a:ext cx="1145864" cy="383195"/>
            </a:xfrm>
            <a:prstGeom prst="rightArrow">
              <a:avLst>
                <a:gd name="adj1" fmla="val 50000"/>
                <a:gd name="adj2" fmla="val 87117"/>
              </a:avLst>
            </a:prstGeom>
            <a:gradFill flip="none" rotWithShape="1">
              <a:gsLst>
                <a:gs pos="42000">
                  <a:srgbClr val="FF3C04">
                    <a:alpha val="50000"/>
                  </a:srgbClr>
                </a:gs>
                <a:gs pos="1000">
                  <a:srgbClr val="FF3C04">
                    <a:alpha val="0"/>
                  </a:srgbClr>
                </a:gs>
                <a:gs pos="90000">
                  <a:srgbClr val="FF3C0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endParaRPr>
            </a:p>
          </p:txBody>
        </p:sp>
        <p:sp>
          <p:nvSpPr>
            <p:cNvPr id="31" name="箭號: 向右 30">
              <a:extLst>
                <a:ext uri="{FF2B5EF4-FFF2-40B4-BE49-F238E27FC236}">
                  <a16:creationId xmlns:a16="http://schemas.microsoft.com/office/drawing/2014/main" id="{A1AB5D39-58F9-44C8-846F-842C8A2F025A}"/>
                </a:ext>
              </a:extLst>
            </p:cNvPr>
            <p:cNvSpPr/>
            <p:nvPr/>
          </p:nvSpPr>
          <p:spPr>
            <a:xfrm>
              <a:off x="5511012" y="4380039"/>
              <a:ext cx="1145864" cy="383195"/>
            </a:xfrm>
            <a:prstGeom prst="rightArrow">
              <a:avLst>
                <a:gd name="adj1" fmla="val 50000"/>
                <a:gd name="adj2" fmla="val 87117"/>
              </a:avLst>
            </a:prstGeom>
            <a:gradFill flip="none" rotWithShape="1">
              <a:gsLst>
                <a:gs pos="42000">
                  <a:srgbClr val="FF3C04">
                    <a:alpha val="50000"/>
                  </a:srgbClr>
                </a:gs>
                <a:gs pos="1000">
                  <a:srgbClr val="FF3C04">
                    <a:alpha val="0"/>
                  </a:srgbClr>
                </a:gs>
                <a:gs pos="90000">
                  <a:srgbClr val="FF3C0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endParaRPr>
            </a:p>
          </p:txBody>
        </p:sp>
        <p:sp>
          <p:nvSpPr>
            <p:cNvPr id="32" name="箭號: 向右 31">
              <a:extLst>
                <a:ext uri="{FF2B5EF4-FFF2-40B4-BE49-F238E27FC236}">
                  <a16:creationId xmlns:a16="http://schemas.microsoft.com/office/drawing/2014/main" id="{669C5E86-D5BE-4D23-B84B-DF299D38D31A}"/>
                </a:ext>
              </a:extLst>
            </p:cNvPr>
            <p:cNvSpPr/>
            <p:nvPr/>
          </p:nvSpPr>
          <p:spPr>
            <a:xfrm>
              <a:off x="5537603" y="5496589"/>
              <a:ext cx="1145864" cy="383195"/>
            </a:xfrm>
            <a:prstGeom prst="rightArrow">
              <a:avLst>
                <a:gd name="adj1" fmla="val 50000"/>
                <a:gd name="adj2" fmla="val 87117"/>
              </a:avLst>
            </a:prstGeom>
            <a:gradFill flip="none" rotWithShape="1">
              <a:gsLst>
                <a:gs pos="42000">
                  <a:srgbClr val="FF3C04">
                    <a:alpha val="50000"/>
                  </a:srgbClr>
                </a:gs>
                <a:gs pos="1000">
                  <a:srgbClr val="FF3C04">
                    <a:alpha val="0"/>
                  </a:srgbClr>
                </a:gs>
                <a:gs pos="90000">
                  <a:srgbClr val="FF3C0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endParaRPr>
            </a:p>
          </p:txBody>
        </p:sp>
        <p:sp>
          <p:nvSpPr>
            <p:cNvPr id="33" name="箭號: 向右 32">
              <a:extLst>
                <a:ext uri="{FF2B5EF4-FFF2-40B4-BE49-F238E27FC236}">
                  <a16:creationId xmlns:a16="http://schemas.microsoft.com/office/drawing/2014/main" id="{FA34D855-C6E8-4603-941B-CDC45C821471}"/>
                </a:ext>
              </a:extLst>
            </p:cNvPr>
            <p:cNvSpPr/>
            <p:nvPr/>
          </p:nvSpPr>
          <p:spPr>
            <a:xfrm>
              <a:off x="5511012" y="6032372"/>
              <a:ext cx="1145864" cy="383195"/>
            </a:xfrm>
            <a:prstGeom prst="rightArrow">
              <a:avLst>
                <a:gd name="adj1" fmla="val 50000"/>
                <a:gd name="adj2" fmla="val 87117"/>
              </a:avLst>
            </a:prstGeom>
            <a:gradFill flip="none" rotWithShape="1">
              <a:gsLst>
                <a:gs pos="42000">
                  <a:srgbClr val="FF3C04">
                    <a:alpha val="50000"/>
                  </a:srgbClr>
                </a:gs>
                <a:gs pos="1000">
                  <a:srgbClr val="FF3C04">
                    <a:alpha val="0"/>
                  </a:srgbClr>
                </a:gs>
                <a:gs pos="90000">
                  <a:srgbClr val="FF3C0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endParaRPr>
            </a:p>
          </p:txBody>
        </p:sp>
        <p:pic>
          <p:nvPicPr>
            <p:cNvPr id="4" name="圖形 3">
              <a:extLst>
                <a:ext uri="{FF2B5EF4-FFF2-40B4-BE49-F238E27FC236}">
                  <a16:creationId xmlns:a16="http://schemas.microsoft.com/office/drawing/2014/main" id="{3B051982-FBC7-42F5-B4A7-A33E61322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23213" y="1776073"/>
              <a:ext cx="810851" cy="810851"/>
            </a:xfrm>
            <a:prstGeom prst="rect">
              <a:avLst/>
            </a:prstGeom>
            <a:effectLst>
              <a:outerShdw blurRad="228600" dist="152400" dir="8100000" algn="tr" rotWithShape="0">
                <a:prstClr val="black">
                  <a:alpha val="28000"/>
                </a:prstClr>
              </a:outerShdw>
            </a:effectLst>
          </p:spPr>
        </p:pic>
        <p:pic>
          <p:nvPicPr>
            <p:cNvPr id="34" name="圖形 33">
              <a:extLst>
                <a:ext uri="{FF2B5EF4-FFF2-40B4-BE49-F238E27FC236}">
                  <a16:creationId xmlns:a16="http://schemas.microsoft.com/office/drawing/2014/main" id="{80CA1A0B-9F7E-4030-973F-76F8C1543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022541" y="1776073"/>
              <a:ext cx="810851" cy="810851"/>
            </a:xfrm>
            <a:prstGeom prst="rect">
              <a:avLst/>
            </a:prstGeom>
            <a:effectLst>
              <a:outerShdw blurRad="228600" dist="152400" dir="8100000" algn="tr" rotWithShape="0">
                <a:prstClr val="black">
                  <a:alpha val="28000"/>
                </a:prstClr>
              </a:outerShdw>
            </a:effectLst>
          </p:spPr>
        </p:pic>
      </p:grpSp>
      <p:sp>
        <p:nvSpPr>
          <p:cNvPr id="7" name="矩形 6"/>
          <p:cNvSpPr/>
          <p:nvPr/>
        </p:nvSpPr>
        <p:spPr>
          <a:xfrm>
            <a:off x="733330" y="1792560"/>
            <a:ext cx="10891319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微軟正黑體 Light"/>
                <a:ea typeface="微軟正黑體 Light"/>
              </a:rPr>
              <a:t>只要透過網頁瀏覽器，就能用 </a:t>
            </a:r>
            <a:r>
              <a:rPr lang="en-US" altLang="zh-TW">
                <a:solidFill>
                  <a:schemeClr val="bg1"/>
                </a:solidFill>
                <a:latin typeface="微軟正黑體 Light"/>
                <a:ea typeface="新細明體"/>
              </a:rPr>
              <a:t>File Station </a:t>
            </a:r>
            <a:r>
              <a:rPr lang="zh-TW" altLang="en-US">
                <a:solidFill>
                  <a:schemeClr val="bg1"/>
                </a:solidFill>
                <a:latin typeface="微軟正黑體 Light"/>
                <a:ea typeface="微軟正黑體 Light"/>
              </a:rPr>
              <a:t>方便直覺地存取 </a:t>
            </a:r>
            <a:r>
              <a:rPr lang="en-US" altLang="zh-TW">
                <a:solidFill>
                  <a:schemeClr val="bg1"/>
                </a:solidFill>
                <a:latin typeface="微軟正黑體 Light"/>
                <a:ea typeface="新細明體"/>
              </a:rPr>
              <a:t>NAS </a:t>
            </a:r>
            <a:r>
              <a:rPr lang="zh-TW" altLang="en-US">
                <a:solidFill>
                  <a:schemeClr val="bg1"/>
                </a:solidFill>
                <a:latin typeface="微軟正黑體 Light"/>
                <a:ea typeface="微軟正黑體 Light"/>
              </a:rPr>
              <a:t>上共用資料夾的檔案，具備強大而完善的功能，不僅提供 </a:t>
            </a:r>
            <a:r>
              <a:rPr lang="en-US" altLang="zh-TW">
                <a:solidFill>
                  <a:schemeClr val="bg1"/>
                </a:solidFill>
                <a:latin typeface="微軟正黑體 Light"/>
                <a:ea typeface="新細明體"/>
              </a:rPr>
              <a:t>NAS </a:t>
            </a:r>
            <a:r>
              <a:rPr lang="zh-TW" altLang="en-US">
                <a:solidFill>
                  <a:schemeClr val="bg1"/>
                </a:solidFill>
                <a:latin typeface="微軟正黑體 Light"/>
                <a:ea typeface="微軟正黑體 Light"/>
              </a:rPr>
              <a:t>檔案管理，連雲端服務上的檔案也可輕鬆一網打盡。</a:t>
            </a: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1EF08B7D-B914-C48F-3A55-A494FA2F0981}"/>
              </a:ext>
            </a:extLst>
          </p:cNvPr>
          <p:cNvSpPr txBox="1">
            <a:spLocks/>
          </p:cNvSpPr>
          <p:nvPr/>
        </p:nvSpPr>
        <p:spPr>
          <a:xfrm>
            <a:off x="0" y="254329"/>
            <a:ext cx="12191999" cy="1379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5100"/>
              </a:lnSpc>
            </a:pP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File Station : QTS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專屬的多功能檔案瀏覽器</a:t>
            </a:r>
          </a:p>
        </p:txBody>
      </p:sp>
    </p:spTree>
    <p:extLst>
      <p:ext uri="{BB962C8B-B14F-4D97-AF65-F5344CB8AC3E}">
        <p14:creationId xmlns:p14="http://schemas.microsoft.com/office/powerpoint/2010/main" val="4833384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: 圓角化同側角落 40">
            <a:extLst>
              <a:ext uri="{FF2B5EF4-FFF2-40B4-BE49-F238E27FC236}">
                <a16:creationId xmlns:a16="http://schemas.microsoft.com/office/drawing/2014/main" id="{8D52CB48-3CD5-5AFC-B826-971E74F24A69}"/>
              </a:ext>
            </a:extLst>
          </p:cNvPr>
          <p:cNvSpPr/>
          <p:nvPr/>
        </p:nvSpPr>
        <p:spPr>
          <a:xfrm>
            <a:off x="6807200" y="2583339"/>
            <a:ext cx="2844800" cy="650378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3D76AB"/>
              </a:gs>
              <a:gs pos="0">
                <a:srgbClr val="4F83B2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42" name="矩形: 圓角化同側角落 41">
            <a:extLst>
              <a:ext uri="{FF2B5EF4-FFF2-40B4-BE49-F238E27FC236}">
                <a16:creationId xmlns:a16="http://schemas.microsoft.com/office/drawing/2014/main" id="{F32ACDC5-8335-84C7-773F-008F7525DB84}"/>
              </a:ext>
            </a:extLst>
          </p:cNvPr>
          <p:cNvSpPr/>
          <p:nvPr/>
        </p:nvSpPr>
        <p:spPr>
          <a:xfrm>
            <a:off x="3928884" y="2590020"/>
            <a:ext cx="2844800" cy="650378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3D76AB"/>
              </a:gs>
              <a:gs pos="0">
                <a:srgbClr val="4F83B2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43" name="矩形: 圓角化同側角落 42">
            <a:extLst>
              <a:ext uri="{FF2B5EF4-FFF2-40B4-BE49-F238E27FC236}">
                <a16:creationId xmlns:a16="http://schemas.microsoft.com/office/drawing/2014/main" id="{AAD7BC2B-188A-D582-1931-33A0F449107A}"/>
              </a:ext>
            </a:extLst>
          </p:cNvPr>
          <p:cNvSpPr/>
          <p:nvPr/>
        </p:nvSpPr>
        <p:spPr>
          <a:xfrm>
            <a:off x="1703397" y="2582993"/>
            <a:ext cx="2191971" cy="650378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3D76AB"/>
              </a:gs>
              <a:gs pos="0">
                <a:srgbClr val="4F83B2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grpSp>
        <p:nvGrpSpPr>
          <p:cNvPr id="2" name="群組 1" hidden="1">
            <a:extLst>
              <a:ext uri="{FF2B5EF4-FFF2-40B4-BE49-F238E27FC236}">
                <a16:creationId xmlns:a16="http://schemas.microsoft.com/office/drawing/2014/main" id="{C309F105-1DE4-4FB6-84BE-36988BDB8A1E}"/>
              </a:ext>
            </a:extLst>
          </p:cNvPr>
          <p:cNvGrpSpPr/>
          <p:nvPr/>
        </p:nvGrpSpPr>
        <p:grpSpPr>
          <a:xfrm>
            <a:off x="187670" y="7353979"/>
            <a:ext cx="12236073" cy="4733136"/>
            <a:chOff x="187668" y="7353979"/>
            <a:chExt cx="12236069" cy="4733136"/>
          </a:xfrm>
        </p:grpSpPr>
        <p:sp>
          <p:nvSpPr>
            <p:cNvPr id="103" name="矩形: 圓角 17">
              <a:extLst>
                <a:ext uri="{FF2B5EF4-FFF2-40B4-BE49-F238E27FC236}">
                  <a16:creationId xmlns:a16="http://schemas.microsoft.com/office/drawing/2014/main" id="{098AF85A-D120-9647-B4E7-5172939EAE35}"/>
                </a:ext>
              </a:extLst>
            </p:cNvPr>
            <p:cNvSpPr/>
            <p:nvPr/>
          </p:nvSpPr>
          <p:spPr>
            <a:xfrm>
              <a:off x="8868143" y="7601624"/>
              <a:ext cx="3530966" cy="430981"/>
            </a:xfrm>
            <a:prstGeom prst="roundRect">
              <a:avLst>
                <a:gd name="adj" fmla="val 8066"/>
              </a:avLst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83" name="橢圓 82">
              <a:extLst>
                <a:ext uri="{FF2B5EF4-FFF2-40B4-BE49-F238E27FC236}">
                  <a16:creationId xmlns:a16="http://schemas.microsoft.com/office/drawing/2014/main" id="{6FB7D1E8-B991-4449-B10F-9D38D9F92A05}"/>
                </a:ext>
              </a:extLst>
            </p:cNvPr>
            <p:cNvSpPr/>
            <p:nvPr/>
          </p:nvSpPr>
          <p:spPr>
            <a:xfrm rot="20148603">
              <a:off x="6314293" y="8038367"/>
              <a:ext cx="1950222" cy="1950222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84" name="橢圓 83">
              <a:extLst>
                <a:ext uri="{FF2B5EF4-FFF2-40B4-BE49-F238E27FC236}">
                  <a16:creationId xmlns:a16="http://schemas.microsoft.com/office/drawing/2014/main" id="{119BB327-15FD-F742-B071-E1BE64646E38}"/>
                </a:ext>
              </a:extLst>
            </p:cNvPr>
            <p:cNvSpPr/>
            <p:nvPr/>
          </p:nvSpPr>
          <p:spPr>
            <a:xfrm>
              <a:off x="6356425" y="8080499"/>
              <a:ext cx="1865959" cy="18659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85" name="橢圓 84">
              <a:extLst>
                <a:ext uri="{FF2B5EF4-FFF2-40B4-BE49-F238E27FC236}">
                  <a16:creationId xmlns:a16="http://schemas.microsoft.com/office/drawing/2014/main" id="{2A1DDADC-1B84-A245-AEBC-32040A166FB8}"/>
                </a:ext>
              </a:extLst>
            </p:cNvPr>
            <p:cNvSpPr/>
            <p:nvPr/>
          </p:nvSpPr>
          <p:spPr>
            <a:xfrm rot="20148603">
              <a:off x="3546379" y="8038367"/>
              <a:ext cx="1950222" cy="1950222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86" name="橢圓 85">
              <a:extLst>
                <a:ext uri="{FF2B5EF4-FFF2-40B4-BE49-F238E27FC236}">
                  <a16:creationId xmlns:a16="http://schemas.microsoft.com/office/drawing/2014/main" id="{E9D89C3E-DEFE-A143-B16A-56488D8A8B09}"/>
                </a:ext>
              </a:extLst>
            </p:cNvPr>
            <p:cNvSpPr/>
            <p:nvPr/>
          </p:nvSpPr>
          <p:spPr>
            <a:xfrm>
              <a:off x="3588511" y="8080499"/>
              <a:ext cx="1865959" cy="18659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87" name="橢圓 86">
              <a:extLst>
                <a:ext uri="{FF2B5EF4-FFF2-40B4-BE49-F238E27FC236}">
                  <a16:creationId xmlns:a16="http://schemas.microsoft.com/office/drawing/2014/main" id="{5AD78448-B634-8949-BCCD-B6310731D40C}"/>
                </a:ext>
              </a:extLst>
            </p:cNvPr>
            <p:cNvSpPr/>
            <p:nvPr/>
          </p:nvSpPr>
          <p:spPr>
            <a:xfrm rot="20148603">
              <a:off x="1322163" y="8038367"/>
              <a:ext cx="1950222" cy="1950222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88" name="橢圓 87">
              <a:extLst>
                <a:ext uri="{FF2B5EF4-FFF2-40B4-BE49-F238E27FC236}">
                  <a16:creationId xmlns:a16="http://schemas.microsoft.com/office/drawing/2014/main" id="{DCE65BEE-51B8-504D-9E5A-874DAA13A5A4}"/>
                </a:ext>
              </a:extLst>
            </p:cNvPr>
            <p:cNvSpPr/>
            <p:nvPr/>
          </p:nvSpPr>
          <p:spPr>
            <a:xfrm>
              <a:off x="1364295" y="8080499"/>
              <a:ext cx="1865959" cy="18659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89" name="矩形: 圓角 1">
              <a:extLst>
                <a:ext uri="{FF2B5EF4-FFF2-40B4-BE49-F238E27FC236}">
                  <a16:creationId xmlns:a16="http://schemas.microsoft.com/office/drawing/2014/main" id="{A9EB3DF2-94F0-4F45-B173-370581E030FD}"/>
                </a:ext>
              </a:extLst>
            </p:cNvPr>
            <p:cNvSpPr/>
            <p:nvPr/>
          </p:nvSpPr>
          <p:spPr>
            <a:xfrm>
              <a:off x="9231573" y="11200983"/>
              <a:ext cx="2728853" cy="886132"/>
            </a:xfrm>
            <a:prstGeom prst="roundRect">
              <a:avLst>
                <a:gd name="adj" fmla="val 11089"/>
              </a:avLst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aphicFrame>
          <p:nvGraphicFramePr>
            <p:cNvPr id="90" name="內容版面配置區 5">
              <a:extLst>
                <a:ext uri="{FF2B5EF4-FFF2-40B4-BE49-F238E27FC236}">
                  <a16:creationId xmlns:a16="http://schemas.microsoft.com/office/drawing/2014/main" id="{F4BA2077-BEB9-254F-952C-7FF7E0A03CB7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87668" y="9205566"/>
            <a:ext cx="8803932" cy="2755763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1025183">
                    <a:extLst>
                      <a:ext uri="{9D8B030D-6E8A-4147-A177-3AD203B41FA5}">
                        <a16:colId xmlns:a16="http://schemas.microsoft.com/office/drawing/2014/main" val="3133364649"/>
                      </a:ext>
                    </a:extLst>
                  </a:gridCol>
                  <a:gridCol w="2181138">
                    <a:extLst>
                      <a:ext uri="{9D8B030D-6E8A-4147-A177-3AD203B41FA5}">
                        <a16:colId xmlns:a16="http://schemas.microsoft.com/office/drawing/2014/main" val="2614222353"/>
                      </a:ext>
                    </a:extLst>
                  </a:gridCol>
                  <a:gridCol w="2248259">
                    <a:extLst>
                      <a:ext uri="{9D8B030D-6E8A-4147-A177-3AD203B41FA5}">
                        <a16:colId xmlns:a16="http://schemas.microsoft.com/office/drawing/2014/main" val="940691484"/>
                      </a:ext>
                    </a:extLst>
                  </a:gridCol>
                  <a:gridCol w="3349352">
                    <a:extLst>
                      <a:ext uri="{9D8B030D-6E8A-4147-A177-3AD203B41FA5}">
                        <a16:colId xmlns:a16="http://schemas.microsoft.com/office/drawing/2014/main" val="107505992"/>
                      </a:ext>
                    </a:extLst>
                  </a:gridCol>
                </a:tblGrid>
                <a:tr h="652643">
                  <a:tc>
                    <a:txBody>
                      <a:bodyPr/>
                      <a:lstStyle/>
                      <a:p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blipFill dpi="0" rotWithShape="1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zh-CN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以 </a:t>
                        </a:r>
                        <a:r>
                          <a:rPr lang="en-US" altLang="zh-CN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Office Online </a:t>
                        </a:r>
                        <a:r>
                          <a:rPr lang="zh-CN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編輯</a:t>
                        </a:r>
                        <a:endParaRPr lang="en-US" altLang="zh-CN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blipFill dpi="0" rotWithShape="1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在 </a:t>
                        </a: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Google Docs </a:t>
                        </a:r>
                        <a:r>
                          <a:rPr lang="zh-CN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中檢視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blipFill dpi="0" rotWithShape="1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以 </a:t>
                        </a: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Google Chrome </a:t>
                        </a:r>
                        <a:r>
                          <a:rPr lang="zh-CN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擴充功能開啟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blipFill dpi="0" rotWithShape="1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</a:tcPr>
                  </a:tc>
                  <a:extLst>
                    <a:ext uri="{0D108BD9-81ED-4DB2-BD59-A6C34878D82A}">
                      <a16:rowId xmlns:a16="http://schemas.microsoft.com/office/drawing/2014/main" val="339146232"/>
                    </a:ext>
                  </a:extLst>
                </a:tr>
                <a:tr h="721054"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必要設定</a:t>
                        </a: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啟用</a:t>
                        </a: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 </a:t>
                        </a:r>
                        <a:r>
                          <a:rPr lang="en-US" altLang="zh-TW" sz="1500" err="1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MyQNAPCloud</a:t>
                        </a:r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 </a:t>
                        </a:r>
                        <a:r>
                          <a:rPr lang="en-US" altLang="zh-TW" sz="1500" err="1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CloudLink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啟用</a:t>
                        </a: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 </a:t>
                        </a:r>
                        <a:r>
                          <a:rPr lang="en-US" altLang="zh-TW" sz="1500" err="1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MyQNAPCloud</a:t>
                        </a:r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 </a:t>
                        </a:r>
                        <a:r>
                          <a:rPr lang="en-US" altLang="zh-TW" sz="1500" err="1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CloudLink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以 </a:t>
                        </a: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Chrome </a:t>
                        </a:r>
                        <a:r>
                          <a:rPr lang="zh-CN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瀏覽器開啟，並安裝擴充功能：</a:t>
                        </a:r>
                        <a:r>
                          <a:rPr lang="en" altLang="zh-TW" sz="1500" b="0" i="0" kern="120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Office Editing for Docs, Sheets &amp; Slides</a:t>
                        </a: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2524032982"/>
                    </a:ext>
                  </a:extLst>
                </a:tr>
                <a:tr h="183330"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支援格式</a:t>
                        </a:r>
                      </a:p>
                    </a:txBody>
                    <a:tcPr anchor="ctr">
                      <a:solidFill>
                        <a:srgbClr val="F2EAFA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.docx, .pptx, .xlsx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solidFill>
                        <a:srgbClr val="F2EAFA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.doc, .ppt, .xls</a:t>
                        </a: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.docx, .pptx, .xlsx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solidFill>
                        <a:srgbClr val="F2EAFA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.doc, .ppt, .</a:t>
                        </a:r>
                        <a:r>
                          <a:rPr lang="en-US" altLang="zh-TW" sz="1500" err="1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xls</a:t>
                        </a:r>
                        <a:endParaRPr lang="en-US" altLang="zh-TW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.docx, .pptx, .xlsx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solidFill>
                        <a:srgbClr val="F2EAFA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4003139444"/>
                    </a:ext>
                  </a:extLst>
                </a:tr>
                <a:tr h="539469"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支援能力</a:t>
                        </a: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文件共同編輯與同步至 </a:t>
                        </a: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NAS </a:t>
                        </a:r>
                        <a:r>
                          <a:rPr lang="zh-CN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檔案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文件檢視</a:t>
                        </a:r>
                        <a:endParaRPr lang="en-US" altLang="zh-TW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  <a:p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可轉成 </a:t>
                        </a: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Google </a:t>
                        </a:r>
                        <a:r>
                          <a:rPr lang="zh-CN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文件進行編輯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文件檢視</a:t>
                        </a:r>
                        <a:endParaRPr lang="en-US" altLang="zh-TW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可轉成</a:t>
                        </a: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 Google </a:t>
                        </a:r>
                        <a:r>
                          <a:rPr lang="zh-CN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文件進行編輯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858743108"/>
                    </a:ext>
                  </a:extLst>
                </a:tr>
              </a:tbl>
            </a:graphicData>
          </a:graphic>
        </p:graphicFrame>
        <p:pic>
          <p:nvPicPr>
            <p:cNvPr id="91" name="圖片 90">
              <a:extLst>
                <a:ext uri="{FF2B5EF4-FFF2-40B4-BE49-F238E27FC236}">
                  <a16:creationId xmlns:a16="http://schemas.microsoft.com/office/drawing/2014/main" id="{9A602039-174F-F342-81B5-34956165C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32102" y="8558066"/>
              <a:ext cx="520700" cy="520700"/>
            </a:xfrm>
            <a:prstGeom prst="rect">
              <a:avLst/>
            </a:prstGeom>
          </p:spPr>
        </p:pic>
        <p:pic>
          <p:nvPicPr>
            <p:cNvPr id="92" name="圖片 91">
              <a:extLst>
                <a:ext uri="{FF2B5EF4-FFF2-40B4-BE49-F238E27FC236}">
                  <a16:creationId xmlns:a16="http://schemas.microsoft.com/office/drawing/2014/main" id="{378B8389-F078-BA4A-8567-0BE9EC099B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8881" y="8601644"/>
              <a:ext cx="1275442" cy="489479"/>
            </a:xfrm>
            <a:prstGeom prst="rect">
              <a:avLst/>
            </a:prstGeom>
          </p:spPr>
        </p:pic>
        <p:pic>
          <p:nvPicPr>
            <p:cNvPr id="93" name="圖片 92">
              <a:extLst>
                <a:ext uri="{FF2B5EF4-FFF2-40B4-BE49-F238E27FC236}">
                  <a16:creationId xmlns:a16="http://schemas.microsoft.com/office/drawing/2014/main" id="{D36CC690-5C36-9A44-9B9D-5FF35D6F9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2580" y="8570423"/>
              <a:ext cx="520700" cy="520700"/>
            </a:xfrm>
            <a:prstGeom prst="rect">
              <a:avLst/>
            </a:prstGeom>
          </p:spPr>
        </p:pic>
        <p:pic>
          <p:nvPicPr>
            <p:cNvPr id="94" name="圖片 93">
              <a:extLst>
                <a:ext uri="{FF2B5EF4-FFF2-40B4-BE49-F238E27FC236}">
                  <a16:creationId xmlns:a16="http://schemas.microsoft.com/office/drawing/2014/main" id="{476CAD0D-745F-5A46-9E92-879465080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8430" y="8570423"/>
              <a:ext cx="520700" cy="520700"/>
            </a:xfrm>
            <a:prstGeom prst="rect">
              <a:avLst/>
            </a:prstGeom>
          </p:spPr>
        </p:pic>
        <p:pic>
          <p:nvPicPr>
            <p:cNvPr id="95" name="圖片 94">
              <a:extLst>
                <a:ext uri="{FF2B5EF4-FFF2-40B4-BE49-F238E27FC236}">
                  <a16:creationId xmlns:a16="http://schemas.microsoft.com/office/drawing/2014/main" id="{9A5CC933-874D-CA49-A137-F6BF29FA9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1011" y="8579956"/>
              <a:ext cx="499688" cy="499688"/>
            </a:xfrm>
            <a:prstGeom prst="rect">
              <a:avLst/>
            </a:prstGeom>
          </p:spPr>
        </p:pic>
        <p:pic>
          <p:nvPicPr>
            <p:cNvPr id="96" name="圖片 95">
              <a:extLst>
                <a:ext uri="{FF2B5EF4-FFF2-40B4-BE49-F238E27FC236}">
                  <a16:creationId xmlns:a16="http://schemas.microsoft.com/office/drawing/2014/main" id="{2FA92CE3-66FB-A147-8E33-BAFDA054A4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48"/>
            <a:stretch/>
          </p:blipFill>
          <p:spPr>
            <a:xfrm>
              <a:off x="9384599" y="9042400"/>
              <a:ext cx="2303013" cy="2303013"/>
            </a:xfrm>
            <a:prstGeom prst="ellipse">
              <a:avLst/>
            </a:prstGeom>
            <a:ln w="38100">
              <a:solidFill>
                <a:srgbClr val="7030A0"/>
              </a:solidFill>
            </a:ln>
          </p:spPr>
        </p:pic>
        <p:sp>
          <p:nvSpPr>
            <p:cNvPr id="97" name="文字方塊 96">
              <a:extLst>
                <a:ext uri="{FF2B5EF4-FFF2-40B4-BE49-F238E27FC236}">
                  <a16:creationId xmlns:a16="http://schemas.microsoft.com/office/drawing/2014/main" id="{10E46933-C430-D44D-A852-12D890A14C67}"/>
                </a:ext>
              </a:extLst>
            </p:cNvPr>
            <p:cNvSpPr txBox="1"/>
            <p:nvPr/>
          </p:nvSpPr>
          <p:spPr>
            <a:xfrm>
              <a:off x="9219216" y="11382484"/>
              <a:ext cx="29265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kumimoji="1" lang="zh-TW" altLang="en-US" sz="1400" kern="0">
                  <a:solidFill>
                    <a:prstClr val="white"/>
                  </a:solidFill>
                  <a:cs typeface="+mn-ea"/>
                  <a:sym typeface="+mn-lt"/>
                </a:rPr>
                <a:t>到 設定</a:t>
              </a:r>
              <a:r>
                <a:rPr kumimoji="1" lang="en-US" altLang="zh-TW" sz="1400" kern="0">
                  <a:solidFill>
                    <a:prstClr val="white"/>
                  </a:solidFill>
                  <a:cs typeface="+mn-ea"/>
                  <a:sym typeface="+mn-lt"/>
                </a:rPr>
                <a:t>&gt;</a:t>
              </a:r>
              <a:r>
                <a:rPr kumimoji="1" lang="zh-CN" altLang="en-US" sz="1400" kern="0">
                  <a:solidFill>
                    <a:prstClr val="white"/>
                  </a:solidFill>
                  <a:cs typeface="+mn-ea"/>
                  <a:sym typeface="+mn-lt"/>
                </a:rPr>
                <a:t>文件</a:t>
              </a:r>
              <a:r>
                <a:rPr kumimoji="1" lang="zh-TW" altLang="en-US" sz="1400" kern="0">
                  <a:solidFill>
                    <a:prstClr val="white"/>
                  </a:solidFill>
                  <a:cs typeface="+mn-ea"/>
                  <a:sym typeface="+mn-lt"/>
                </a:rPr>
                <a:t> 裡，選擇你習慣的預設開啟方式吧！</a:t>
              </a:r>
            </a:p>
          </p:txBody>
        </p:sp>
        <p:pic>
          <p:nvPicPr>
            <p:cNvPr id="98" name="圖片 97">
              <a:extLst>
                <a:ext uri="{FF2B5EF4-FFF2-40B4-BE49-F238E27FC236}">
                  <a16:creationId xmlns:a16="http://schemas.microsoft.com/office/drawing/2014/main" id="{A11C4C5B-AF94-8B42-9E21-320FEA886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94731" y="7353979"/>
              <a:ext cx="939800" cy="939800"/>
            </a:xfrm>
            <a:prstGeom prst="ellipse">
              <a:avLst/>
            </a:prstGeom>
            <a:ln w="38100">
              <a:solidFill>
                <a:srgbClr val="FFC000"/>
              </a:solidFill>
            </a:ln>
          </p:spPr>
        </p:pic>
        <p:sp>
          <p:nvSpPr>
            <p:cNvPr id="99" name="矩形 98">
              <a:extLst>
                <a:ext uri="{FF2B5EF4-FFF2-40B4-BE49-F238E27FC236}">
                  <a16:creationId xmlns:a16="http://schemas.microsoft.com/office/drawing/2014/main" id="{27B896B0-EF82-ED43-9271-200EA38B6FB9}"/>
                </a:ext>
              </a:extLst>
            </p:cNvPr>
            <p:cNvSpPr/>
            <p:nvPr/>
          </p:nvSpPr>
          <p:spPr>
            <a:xfrm>
              <a:off x="8955068" y="7622875"/>
              <a:ext cx="253146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kumimoji="1" lang="zh-TW" altLang="en-US" sz="1400" kern="0">
                  <a:solidFill>
                    <a:srgbClr val="000000"/>
                  </a:solidFill>
                  <a:cs typeface="+mn-ea"/>
                  <a:sym typeface="+mn-lt"/>
                </a:rPr>
                <a:t>檔案即時同步並回存至</a:t>
              </a:r>
              <a:r>
                <a:rPr kumimoji="1" lang="en-US" altLang="zh-TW" sz="1400" kern="0">
                  <a:solidFill>
                    <a:srgbClr val="000000"/>
                  </a:solidFill>
                  <a:cs typeface="+mn-ea"/>
                  <a:sym typeface="+mn-lt"/>
                </a:rPr>
                <a:t>NAS</a:t>
              </a:r>
              <a:r>
                <a:rPr kumimoji="1" lang="zh-CN" altLang="en-US" sz="1400" kern="0">
                  <a:solidFill>
                    <a:srgbClr val="000000"/>
                  </a:solidFill>
                  <a:cs typeface="+mn-ea"/>
                  <a:sym typeface="+mn-lt"/>
                </a:rPr>
                <a:t>中</a:t>
              </a:r>
              <a:endParaRPr kumimoji="1" lang="zh-TW" altLang="en-US" sz="1400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00" name="矩形: 圓角 21">
              <a:extLst>
                <a:ext uri="{FF2B5EF4-FFF2-40B4-BE49-F238E27FC236}">
                  <a16:creationId xmlns:a16="http://schemas.microsoft.com/office/drawing/2014/main" id="{56651623-99FD-1544-8871-2EFA7339CFC7}"/>
                </a:ext>
              </a:extLst>
            </p:cNvPr>
            <p:cNvSpPr/>
            <p:nvPr/>
          </p:nvSpPr>
          <p:spPr>
            <a:xfrm>
              <a:off x="9219216" y="8528444"/>
              <a:ext cx="3204521" cy="430981"/>
            </a:xfrm>
            <a:prstGeom prst="roundRect">
              <a:avLst>
                <a:gd name="adj" fmla="val 8066"/>
              </a:avLst>
            </a:prstGeom>
            <a:blipFill dpi="0"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pic>
          <p:nvPicPr>
            <p:cNvPr id="101" name="圖片 100">
              <a:extLst>
                <a:ext uri="{FF2B5EF4-FFF2-40B4-BE49-F238E27FC236}">
                  <a16:creationId xmlns:a16="http://schemas.microsoft.com/office/drawing/2014/main" id="{DBE890F1-F189-B743-BD5D-90F8794A80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98243" y="8217730"/>
              <a:ext cx="939800" cy="939800"/>
            </a:xfrm>
            <a:prstGeom prst="ellipse">
              <a:avLst/>
            </a:prstGeom>
            <a:ln w="38100">
              <a:solidFill>
                <a:srgbClr val="FFC000"/>
              </a:solidFill>
            </a:ln>
          </p:spPr>
        </p:pic>
        <p:sp>
          <p:nvSpPr>
            <p:cNvPr id="102" name="矩形 101">
              <a:extLst>
                <a:ext uri="{FF2B5EF4-FFF2-40B4-BE49-F238E27FC236}">
                  <a16:creationId xmlns:a16="http://schemas.microsoft.com/office/drawing/2014/main" id="{20E07323-921D-AD47-8FDD-98BF93B7BF6E}"/>
                </a:ext>
              </a:extLst>
            </p:cNvPr>
            <p:cNvSpPr/>
            <p:nvPr/>
          </p:nvSpPr>
          <p:spPr>
            <a:xfrm>
              <a:off x="9513901" y="8557686"/>
              <a:ext cx="1620957" cy="307777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kumimoji="1" lang="zh-TW" altLang="en-US" sz="1400" kern="0">
                  <a:solidFill>
                    <a:srgbClr val="000000"/>
                  </a:solidFill>
                  <a:cs typeface="+mn-ea"/>
                  <a:sym typeface="+mn-lt"/>
                </a:rPr>
                <a:t>支援多人線上編輯</a:t>
              </a:r>
              <a:endParaRPr kumimoji="1" lang="en-US" altLang="zh-TW" sz="1400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4" name="矩形: 圓角 17">
            <a:extLst>
              <a:ext uri="{FF2B5EF4-FFF2-40B4-BE49-F238E27FC236}">
                <a16:creationId xmlns:a16="http://schemas.microsoft.com/office/drawing/2014/main" id="{43999FFC-3554-4AA7-B1A8-12A629728DE1}"/>
              </a:ext>
            </a:extLst>
          </p:cNvPr>
          <p:cNvSpPr/>
          <p:nvPr/>
        </p:nvSpPr>
        <p:spPr>
          <a:xfrm>
            <a:off x="1471358" y="5723260"/>
            <a:ext cx="3530967" cy="430981"/>
          </a:xfrm>
          <a:prstGeom prst="roundRect">
            <a:avLst>
              <a:gd name="adj" fmla="val 806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400" kern="0">
              <a:solidFill>
                <a:srgbClr val="EEECE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graphicFrame>
        <p:nvGraphicFramePr>
          <p:cNvPr id="25" name="內容版面配置區 5">
            <a:extLst>
              <a:ext uri="{FF2B5EF4-FFF2-40B4-BE49-F238E27FC236}">
                <a16:creationId xmlns:a16="http://schemas.microsoft.com/office/drawing/2014/main" id="{4403B246-8FAA-4AF4-A46A-D77DB2C84B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3425765"/>
              </p:ext>
            </p:extLst>
          </p:nvPr>
        </p:nvGraphicFramePr>
        <p:xfrm>
          <a:off x="718438" y="2579055"/>
          <a:ext cx="8933562" cy="2892923"/>
        </p:xfrm>
        <a:graphic>
          <a:graphicData uri="http://schemas.openxmlformats.org/drawingml/2006/table">
            <a:tbl>
              <a:tblPr firstRow="1" bandRow="1">
                <a:effectLst>
                  <a:outerShdw blurRad="431800" dist="241300" dir="5760000" sx="106000" sy="106000" algn="ctr" rotWithShape="0">
                    <a:srgbClr val="000000">
                      <a:alpha val="28000"/>
                    </a:srgbClr>
                  </a:outerShdw>
                </a:effectLst>
                <a:tableStyleId>{5C22544A-7EE6-4342-B048-85BDC9FD1C3A}</a:tableStyleId>
              </a:tblPr>
              <a:tblGrid>
                <a:gridCol w="991829">
                  <a:extLst>
                    <a:ext uri="{9D8B030D-6E8A-4147-A177-3AD203B41FA5}">
                      <a16:colId xmlns:a16="http://schemas.microsoft.com/office/drawing/2014/main" val="3133364649"/>
                    </a:ext>
                  </a:extLst>
                </a:gridCol>
                <a:gridCol w="2201333">
                  <a:extLst>
                    <a:ext uri="{9D8B030D-6E8A-4147-A177-3AD203B41FA5}">
                      <a16:colId xmlns:a16="http://schemas.microsoft.com/office/drawing/2014/main" val="2614222353"/>
                    </a:ext>
                  </a:extLst>
                </a:gridCol>
                <a:gridCol w="2870200">
                  <a:extLst>
                    <a:ext uri="{9D8B030D-6E8A-4147-A177-3AD203B41FA5}">
                      <a16:colId xmlns:a16="http://schemas.microsoft.com/office/drawing/2014/main" val="940691484"/>
                    </a:ext>
                  </a:extLst>
                </a:gridCol>
                <a:gridCol w="2870200">
                  <a:extLst>
                    <a:ext uri="{9D8B030D-6E8A-4147-A177-3AD203B41FA5}">
                      <a16:colId xmlns:a16="http://schemas.microsoft.com/office/drawing/2014/main" val="107505992"/>
                    </a:ext>
                  </a:extLst>
                </a:gridCol>
              </a:tblGrid>
              <a:tr h="6526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zh-TW" altLang="en-US" sz="1900" kern="120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600" b="1" kern="120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以 </a:t>
                      </a:r>
                      <a:r>
                        <a:rPr lang="en-US" altLang="zh-CN" sz="1600" b="1" kern="120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Office Online </a:t>
                      </a:r>
                      <a:r>
                        <a:rPr lang="zh-CN" altLang="en-US" sz="1600" b="1" kern="120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編輯</a:t>
                      </a:r>
                      <a:endParaRPr lang="en-US" altLang="zh-CN" sz="1600" b="1" kern="120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1600" b="1" kern="120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在 </a:t>
                      </a:r>
                      <a:r>
                        <a:rPr lang="en-US" altLang="zh-TW" sz="1600" b="1" kern="120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Google Docs </a:t>
                      </a:r>
                      <a:r>
                        <a:rPr lang="zh-CN" altLang="en-US" sz="1600" b="1" kern="120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中檢視</a:t>
                      </a:r>
                      <a:endParaRPr lang="zh-TW" altLang="en-US" sz="1600" b="1" kern="120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1600" b="1" kern="120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以 </a:t>
                      </a:r>
                      <a:r>
                        <a:rPr lang="en-US" altLang="zh-TW" sz="1600" b="1" kern="120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Google Chrome </a:t>
                      </a:r>
                      <a:r>
                        <a:rPr lang="zh-CN" altLang="en-US" sz="1600" b="1" kern="120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擴充功能開啟</a:t>
                      </a:r>
                      <a:endParaRPr lang="zh-TW" altLang="en-US" sz="1600" b="1" kern="120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146232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r>
                        <a:rPr lang="zh-TW" altLang="en-US" sz="15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必要設定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啟用</a:t>
                      </a:r>
                      <a:r>
                        <a:rPr lang="en-US" altLang="zh-TW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 MyQNAPCloud</a:t>
                      </a:r>
                      <a:r>
                        <a: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TW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CloudLink</a:t>
                      </a:r>
                      <a:endParaRPr lang="zh-TW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啟用</a:t>
                      </a:r>
                      <a:r>
                        <a:rPr lang="en-US" altLang="zh-TW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TW" sz="1500" err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MyQNAPCloud</a:t>
                      </a:r>
                      <a:r>
                        <a: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TW" sz="1500" err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CloudLink</a:t>
                      </a:r>
                      <a:endParaRPr lang="zh-TW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以 </a:t>
                      </a:r>
                      <a:r>
                        <a:rPr lang="en-US" altLang="zh-TW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Chrome </a:t>
                      </a:r>
                      <a:r>
                        <a:rPr lang="zh-CN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瀏覽器開啟，並安裝擴充功能：</a:t>
                      </a:r>
                      <a:r>
                        <a:rPr lang="en" altLang="zh-TW" sz="1500" b="0" i="0" kern="120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Office Editing for Docs, Sheets &amp; Slides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03298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zh-TW" altLang="en-US" sz="15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支援格式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.docx, .pptx, .xlsx</a:t>
                      </a:r>
                      <a:endParaRPr lang="zh-TW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.doc, .ppt, .xls .docx, .pptx, .xlsx</a:t>
                      </a:r>
                      <a:endParaRPr lang="zh-TW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.doc, .ppt, .</a:t>
                      </a:r>
                      <a:r>
                        <a:rPr lang="en-US" altLang="zh-TW" sz="1500" err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xls</a:t>
                      </a:r>
                      <a:r>
                        <a:rPr lang="en-US" altLang="zh-TW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 .docx, .pptx, .xlsx</a:t>
                      </a:r>
                      <a:endParaRPr lang="zh-TW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13944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zh-TW" altLang="en-US" sz="15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支援能力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文件共同編輯與同步至 </a:t>
                      </a:r>
                      <a:r>
                        <a:rPr lang="en-US" altLang="zh-TW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NAS </a:t>
                      </a:r>
                      <a:r>
                        <a:rPr lang="zh-CN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檔案</a:t>
                      </a:r>
                      <a:endParaRPr lang="zh-TW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文件檢視</a:t>
                      </a:r>
                      <a:endParaRPr lang="en-US" altLang="zh-TW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ea"/>
                        <a:sym typeface="+mn-lt"/>
                      </a:endParaRPr>
                    </a:p>
                    <a:p>
                      <a:r>
                        <a: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可轉成 </a:t>
                      </a:r>
                      <a:r>
                        <a:rPr lang="en-US" altLang="zh-TW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Google </a:t>
                      </a:r>
                      <a:r>
                        <a:rPr lang="zh-CN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文件進行編輯</a:t>
                      </a:r>
                      <a:endParaRPr lang="zh-TW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文件檢視</a:t>
                      </a:r>
                      <a:endParaRPr lang="en-US" altLang="zh-TW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ea"/>
                        <a:sym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可轉成</a:t>
                      </a:r>
                      <a:r>
                        <a:rPr lang="en-US" altLang="zh-TW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 Google </a:t>
                      </a:r>
                      <a:r>
                        <a:rPr lang="zh-CN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文件進行編輯</a:t>
                      </a:r>
                      <a:endParaRPr lang="zh-TW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743108"/>
                  </a:ext>
                </a:extLst>
              </a:tr>
            </a:tbl>
          </a:graphicData>
        </a:graphic>
      </p:graphicFrame>
      <p:pic>
        <p:nvPicPr>
          <p:cNvPr id="26" name="圖片 25">
            <a:extLst>
              <a:ext uri="{FF2B5EF4-FFF2-40B4-BE49-F238E27FC236}">
                <a16:creationId xmlns:a16="http://schemas.microsoft.com/office/drawing/2014/main" id="{4268913C-C80E-40DA-81A0-B014ECB8A1B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6780" y="1989942"/>
            <a:ext cx="552043" cy="552043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E58052DB-3D53-46D2-930B-7B559A7088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6746" y="2023040"/>
            <a:ext cx="1352217" cy="518944"/>
          </a:xfrm>
          <a:prstGeom prst="rect">
            <a:avLst/>
          </a:prstGeom>
        </p:spPr>
      </p:pic>
      <p:grpSp>
        <p:nvGrpSpPr>
          <p:cNvPr id="28" name="群組 27">
            <a:extLst>
              <a:ext uri="{FF2B5EF4-FFF2-40B4-BE49-F238E27FC236}">
                <a16:creationId xmlns:a16="http://schemas.microsoft.com/office/drawing/2014/main" id="{9880E002-F6BE-4827-9485-4892277FB494}"/>
              </a:ext>
            </a:extLst>
          </p:cNvPr>
          <p:cNvGrpSpPr/>
          <p:nvPr/>
        </p:nvGrpSpPr>
        <p:grpSpPr>
          <a:xfrm>
            <a:off x="1900050" y="2037978"/>
            <a:ext cx="1671450" cy="552043"/>
            <a:chOff x="1502580" y="2957023"/>
            <a:chExt cx="1576550" cy="520700"/>
          </a:xfrm>
        </p:grpSpPr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3EF9040D-0A46-438C-B34F-67A0F880D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2580" y="2957023"/>
              <a:ext cx="520700" cy="520700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116DD54F-1F95-4299-B7C0-B56191C8E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8430" y="2957023"/>
              <a:ext cx="520700" cy="520700"/>
            </a:xfrm>
            <a:prstGeom prst="rect">
              <a:avLst/>
            </a:prstGeom>
          </p:spPr>
        </p:pic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22BFE1B7-6960-4AB9-A35D-C836C7C7A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1011" y="2966556"/>
              <a:ext cx="499688" cy="499688"/>
            </a:xfrm>
            <a:prstGeom prst="rect">
              <a:avLst/>
            </a:prstGeom>
          </p:spPr>
        </p:pic>
      </p:grpSp>
      <p:pic>
        <p:nvPicPr>
          <p:cNvPr id="32" name="圖片 31">
            <a:extLst>
              <a:ext uri="{FF2B5EF4-FFF2-40B4-BE49-F238E27FC236}">
                <a16:creationId xmlns:a16="http://schemas.microsoft.com/office/drawing/2014/main" id="{0E5957FC-5A3F-4815-8823-9A2038DF48D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945" y="5667502"/>
            <a:ext cx="939800" cy="939800"/>
          </a:xfrm>
          <a:prstGeom prst="ellipse">
            <a:avLst/>
          </a:prstGeom>
          <a:ln w="38100">
            <a:solidFill>
              <a:srgbClr val="FFC000"/>
            </a:solidFill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EE424DF6-5E80-461B-95B8-0ADBFA51FCFD}"/>
              </a:ext>
            </a:extLst>
          </p:cNvPr>
          <p:cNvSpPr/>
          <p:nvPr/>
        </p:nvSpPr>
        <p:spPr>
          <a:xfrm>
            <a:off x="1558283" y="5936399"/>
            <a:ext cx="28616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kumimoji="1"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檔案即時同步並回存至</a:t>
            </a:r>
            <a:r>
              <a:rPr kumimoji="1" lang="en-US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NAS</a:t>
            </a:r>
            <a:r>
              <a:rPr kumimoji="1" lang="zh-CN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中</a:t>
            </a:r>
            <a:endParaRPr kumimoji="1" lang="zh-TW" altLang="en-US" sz="1600" ker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34" name="矩形: 圓角 21">
            <a:extLst>
              <a:ext uri="{FF2B5EF4-FFF2-40B4-BE49-F238E27FC236}">
                <a16:creationId xmlns:a16="http://schemas.microsoft.com/office/drawing/2014/main" id="{1C1209FE-E9ED-4EF5-809D-A47D141059D3}"/>
              </a:ext>
            </a:extLst>
          </p:cNvPr>
          <p:cNvSpPr/>
          <p:nvPr/>
        </p:nvSpPr>
        <p:spPr>
          <a:xfrm>
            <a:off x="6209900" y="5753920"/>
            <a:ext cx="3204521" cy="430981"/>
          </a:xfrm>
          <a:prstGeom prst="roundRect">
            <a:avLst>
              <a:gd name="adj" fmla="val 806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400" kern="0">
              <a:solidFill>
                <a:srgbClr val="EEECE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07FB1888-3119-4F6F-8695-785C17A5397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8925" y="5635092"/>
            <a:ext cx="939800" cy="939800"/>
          </a:xfrm>
          <a:prstGeom prst="ellipse">
            <a:avLst/>
          </a:prstGeom>
          <a:ln w="38100">
            <a:solidFill>
              <a:srgbClr val="FFC000"/>
            </a:solidFill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C1A73D1C-CAEC-4CE5-AEF5-62287A384266}"/>
              </a:ext>
            </a:extLst>
          </p:cNvPr>
          <p:cNvSpPr/>
          <p:nvPr/>
        </p:nvSpPr>
        <p:spPr>
          <a:xfrm>
            <a:off x="6413413" y="5975049"/>
            <a:ext cx="1826141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kumimoji="1"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支援多人線上編輯</a:t>
            </a:r>
            <a:endParaRPr kumimoji="1" lang="en-US" altLang="zh-TW" sz="1600" ker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pic>
        <p:nvPicPr>
          <p:cNvPr id="37" name="圖形 36">
            <a:extLst>
              <a:ext uri="{FF2B5EF4-FFF2-40B4-BE49-F238E27FC236}">
                <a16:creationId xmlns:a16="http://schemas.microsoft.com/office/drawing/2014/main" id="{D426483D-88B4-46D3-B2D8-F6B7BCE2DF2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35156" y="2240983"/>
            <a:ext cx="939801" cy="939801"/>
          </a:xfrm>
          <a:prstGeom prst="rect">
            <a:avLst/>
          </a:prstGeom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63D8090C-E6BD-4090-A077-714BACBC978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8"/>
          <a:stretch/>
        </p:blipFill>
        <p:spPr>
          <a:xfrm>
            <a:off x="9775622" y="2548118"/>
            <a:ext cx="2303013" cy="2303013"/>
          </a:xfrm>
          <a:prstGeom prst="ellipse">
            <a:avLst/>
          </a:prstGeom>
          <a:ln w="38100">
            <a:solidFill>
              <a:srgbClr val="FFC000"/>
            </a:solidFill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45" name="图片 57">
            <a:extLst>
              <a:ext uri="{FF2B5EF4-FFF2-40B4-BE49-F238E27FC236}">
                <a16:creationId xmlns:a16="http://schemas.microsoft.com/office/drawing/2014/main" id="{7E220B48-E085-9B25-6BE6-3FE71934ADC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395985" y="4215026"/>
            <a:ext cx="2277215" cy="343047"/>
          </a:xfrm>
          <a:prstGeom prst="rect">
            <a:avLst/>
          </a:prstGeom>
        </p:spPr>
      </p:pic>
      <p:pic>
        <p:nvPicPr>
          <p:cNvPr id="46" name="图片 57">
            <a:extLst>
              <a:ext uri="{FF2B5EF4-FFF2-40B4-BE49-F238E27FC236}">
                <a16:creationId xmlns:a16="http://schemas.microsoft.com/office/drawing/2014/main" id="{F79EE9C8-EF89-D8BD-A350-CE4ECE9D2ABE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2604417" y="4208428"/>
            <a:ext cx="2277214" cy="343047"/>
          </a:xfrm>
          <a:prstGeom prst="rect">
            <a:avLst/>
          </a:prstGeom>
        </p:spPr>
      </p:pic>
      <p:pic>
        <p:nvPicPr>
          <p:cNvPr id="47" name="图片 57">
            <a:extLst>
              <a:ext uri="{FF2B5EF4-FFF2-40B4-BE49-F238E27FC236}">
                <a16:creationId xmlns:a16="http://schemas.microsoft.com/office/drawing/2014/main" id="{717FA5A0-4B74-2B98-3E53-719842E73E0E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5463263" y="4208430"/>
            <a:ext cx="2277214" cy="343047"/>
          </a:xfrm>
          <a:prstGeom prst="rect">
            <a:avLst/>
          </a:prstGeom>
        </p:spPr>
      </p:pic>
      <p:sp>
        <p:nvSpPr>
          <p:cNvPr id="39" name="文字方塊 38">
            <a:extLst>
              <a:ext uri="{FF2B5EF4-FFF2-40B4-BE49-F238E27FC236}">
                <a16:creationId xmlns:a16="http://schemas.microsoft.com/office/drawing/2014/main" id="{770E6C46-D2A3-422A-AAA4-A3F00FD6269B}"/>
              </a:ext>
            </a:extLst>
          </p:cNvPr>
          <p:cNvSpPr txBox="1"/>
          <p:nvPr/>
        </p:nvSpPr>
        <p:spPr>
          <a:xfrm>
            <a:off x="9726847" y="5032632"/>
            <a:ext cx="2552803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ts val="2200"/>
              </a:lnSpc>
              <a:buClr>
                <a:srgbClr val="000000"/>
              </a:buClr>
            </a:pPr>
            <a:r>
              <a:rPr kumimoji="1"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到 設定</a:t>
            </a:r>
            <a:r>
              <a:rPr kumimoji="1" lang="en-US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&gt;</a:t>
            </a:r>
            <a:r>
              <a:rPr kumimoji="1" lang="zh-CN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文件</a:t>
            </a:r>
            <a:r>
              <a:rPr kumimoji="1"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裡，選擇你習慣的預設開啟方式吧！</a:t>
            </a: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D0649620-28B4-44A0-1BAC-85389EA7A903}"/>
              </a:ext>
            </a:extLst>
          </p:cNvPr>
          <p:cNvSpPr txBox="1">
            <a:spLocks/>
          </p:cNvSpPr>
          <p:nvPr/>
        </p:nvSpPr>
        <p:spPr>
          <a:xfrm>
            <a:off x="0" y="254329"/>
            <a:ext cx="12191999" cy="1379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5100"/>
              </a:lnSpc>
            </a:pP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NAS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即企業團隊工作站，</a:t>
            </a:r>
            <a:b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</a:b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讓各式文件協同作業變簡單了</a:t>
            </a:r>
          </a:p>
        </p:txBody>
      </p:sp>
    </p:spTree>
    <p:extLst>
      <p:ext uri="{BB962C8B-B14F-4D97-AF65-F5344CB8AC3E}">
        <p14:creationId xmlns:p14="http://schemas.microsoft.com/office/powerpoint/2010/main" val="31649102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723BDC8A-B531-474B-A635-9C70199F7948}"/>
              </a:ext>
            </a:extLst>
          </p:cNvPr>
          <p:cNvSpPr/>
          <p:nvPr/>
        </p:nvSpPr>
        <p:spPr>
          <a:xfrm>
            <a:off x="6203682" y="2003464"/>
            <a:ext cx="5425733" cy="4449177"/>
          </a:xfrm>
          <a:prstGeom prst="roundRect">
            <a:avLst>
              <a:gd name="adj" fmla="val 0"/>
            </a:avLst>
          </a:prstGeom>
          <a:solidFill>
            <a:schemeClr val="bg1">
              <a:alpha val="94000"/>
            </a:schemeClr>
          </a:solidFill>
          <a:ln w="1905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7" name="矩形: 圓角 8">
            <a:extLst>
              <a:ext uri="{FF2B5EF4-FFF2-40B4-BE49-F238E27FC236}">
                <a16:creationId xmlns:a16="http://schemas.microsoft.com/office/drawing/2014/main" id="{13AE7B4C-7F21-490B-8957-2C5603E67B17}"/>
              </a:ext>
            </a:extLst>
          </p:cNvPr>
          <p:cNvSpPr/>
          <p:nvPr/>
        </p:nvSpPr>
        <p:spPr>
          <a:xfrm>
            <a:off x="437852" y="1988837"/>
            <a:ext cx="5350873" cy="4449177"/>
          </a:xfrm>
          <a:prstGeom prst="roundRect">
            <a:avLst>
              <a:gd name="adj" fmla="val 0"/>
            </a:avLst>
          </a:prstGeom>
          <a:solidFill>
            <a:schemeClr val="bg1">
              <a:alpha val="94000"/>
            </a:schemeClr>
          </a:solidFill>
          <a:ln w="1905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3E8F0C7-6620-F641-8CFA-54722EEE38C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12192000" cy="1087438"/>
          </a:xfrm>
        </p:spPr>
        <p:txBody>
          <a:bodyPr>
            <a:noAutofit/>
          </a:bodyPr>
          <a:lstStyle/>
          <a:p>
            <a:pPr algn="ctr"/>
            <a:r>
              <a:rPr kumimoji="1" lang="zh-TW" altLang="en-US"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智能與自動化檔案管理</a:t>
            </a:r>
          </a:p>
        </p:txBody>
      </p:sp>
      <p:sp>
        <p:nvSpPr>
          <p:cNvPr id="52" name="矩形 5">
            <a:extLst>
              <a:ext uri="{FF2B5EF4-FFF2-40B4-BE49-F238E27FC236}">
                <a16:creationId xmlns:a16="http://schemas.microsoft.com/office/drawing/2014/main" id="{4FF1C51A-0D24-F848-8BC9-CB2554C5CC56}"/>
              </a:ext>
            </a:extLst>
          </p:cNvPr>
          <p:cNvSpPr/>
          <p:nvPr/>
        </p:nvSpPr>
        <p:spPr>
          <a:xfrm>
            <a:off x="684761" y="3214911"/>
            <a:ext cx="4851721" cy="584775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/>
          <a:p>
            <a:pPr algn="ctr" defTabSz="1219170">
              <a:lnSpc>
                <a:spcPct val="150000"/>
              </a:lnSpc>
              <a:buClr>
                <a:prstClr val="black">
                  <a:lumMod val="85000"/>
                  <a:lumOff val="15000"/>
                </a:prstClr>
              </a:buClr>
              <a:buSzPct val="100000"/>
            </a:pPr>
            <a:r>
              <a:rPr lang="zh-TW" altLang="en-US" sz="2000" b="1" ker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像 </a:t>
            </a:r>
            <a:r>
              <a:rPr lang="en-US" sz="2000" b="1" kern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Google™一樣強大的搜尋引擎</a:t>
            </a:r>
            <a:endParaRPr lang="en-US" altLang="zh-TW" sz="2000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53" name="矩形 5">
            <a:extLst>
              <a:ext uri="{FF2B5EF4-FFF2-40B4-BE49-F238E27FC236}">
                <a16:creationId xmlns:a16="http://schemas.microsoft.com/office/drawing/2014/main" id="{F5909AE1-241E-3645-8780-6223FAA01DA6}"/>
              </a:ext>
            </a:extLst>
          </p:cNvPr>
          <p:cNvSpPr/>
          <p:nvPr/>
        </p:nvSpPr>
        <p:spPr>
          <a:xfrm>
            <a:off x="6354323" y="3237439"/>
            <a:ext cx="5249691" cy="573234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/>
          <a:p>
            <a:pPr algn="ctr" defTabSz="1219170">
              <a:lnSpc>
                <a:spcPct val="150000"/>
              </a:lnSpc>
              <a:buClr>
                <a:prstClr val="black">
                  <a:lumMod val="85000"/>
                  <a:lumOff val="15000"/>
                </a:prstClr>
              </a:buClr>
              <a:buSzPct val="100000"/>
            </a:pPr>
            <a:r>
              <a:rPr lang="zh-TW" altLang="en-US" sz="1950" b="1" ker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全自動化歸檔，設定規則，剩的交給</a:t>
            </a:r>
            <a:r>
              <a:rPr lang="en-US" altLang="zh-TW" sz="1950" b="1" ker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</a:t>
            </a:r>
            <a:r>
              <a:rPr lang="en-US" altLang="zh-TW" sz="1950" b="1" kern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Qfiling</a:t>
            </a:r>
            <a:endParaRPr lang="en-US" altLang="zh-TW" sz="1950" b="1" ker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pic>
        <p:nvPicPr>
          <p:cNvPr id="54" name="Picture 2">
            <a:extLst>
              <a:ext uri="{FF2B5EF4-FFF2-40B4-BE49-F238E27FC236}">
                <a16:creationId xmlns:a16="http://schemas.microsoft.com/office/drawing/2014/main" id="{55A584E6-F458-A74B-BD61-65B2F7F65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8144" y="4115222"/>
            <a:ext cx="427200" cy="4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">
            <a:extLst>
              <a:ext uri="{FF2B5EF4-FFF2-40B4-BE49-F238E27FC236}">
                <a16:creationId xmlns:a16="http://schemas.microsoft.com/office/drawing/2014/main" id="{4DCCEBB4-CDE4-934A-BA5B-58E2B6F0470A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7792013" y="4115222"/>
            <a:ext cx="427200" cy="427200"/>
          </a:xfrm>
          <a:prstGeom prst="rect">
            <a:avLst/>
          </a:prstGeom>
          <a:noFill/>
        </p:spPr>
      </p:pic>
      <p:pic>
        <p:nvPicPr>
          <p:cNvPr id="56" name="Picture 6">
            <a:extLst>
              <a:ext uri="{FF2B5EF4-FFF2-40B4-BE49-F238E27FC236}">
                <a16:creationId xmlns:a16="http://schemas.microsoft.com/office/drawing/2014/main" id="{1216B924-1689-ED4C-B984-339E227904BF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8745882" y="4110321"/>
            <a:ext cx="432000" cy="432000"/>
          </a:xfrm>
          <a:prstGeom prst="rect">
            <a:avLst/>
          </a:prstGeom>
          <a:noFill/>
        </p:spPr>
      </p:pic>
      <p:pic>
        <p:nvPicPr>
          <p:cNvPr id="57" name="Picture 7">
            <a:extLst>
              <a:ext uri="{FF2B5EF4-FFF2-40B4-BE49-F238E27FC236}">
                <a16:creationId xmlns:a16="http://schemas.microsoft.com/office/drawing/2014/main" id="{6C65D3C9-E9B3-7C4B-9352-E0CB0E518849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9699752" y="4110321"/>
            <a:ext cx="432000" cy="432000"/>
          </a:xfrm>
          <a:prstGeom prst="rect">
            <a:avLst/>
          </a:prstGeom>
          <a:noFill/>
        </p:spPr>
      </p:pic>
      <p:pic>
        <p:nvPicPr>
          <p:cNvPr id="58" name="Picture 4">
            <a:extLst>
              <a:ext uri="{FF2B5EF4-FFF2-40B4-BE49-F238E27FC236}">
                <a16:creationId xmlns:a16="http://schemas.microsoft.com/office/drawing/2014/main" id="{679D5876-8F56-0347-8857-C2180CFCD3F7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10653621" y="4110321"/>
            <a:ext cx="432000" cy="432000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8870C7-6FC8-F74F-B01F-C8FCB1F0583A}"/>
              </a:ext>
            </a:extLst>
          </p:cNvPr>
          <p:cNvSpPr txBox="1"/>
          <p:nvPr/>
        </p:nvSpPr>
        <p:spPr>
          <a:xfrm>
            <a:off x="6525681" y="4542322"/>
            <a:ext cx="104782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TW" sz="1333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檔案來源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CEDE5B7-D254-2045-9B58-88CA9EA662C7}"/>
              </a:ext>
            </a:extLst>
          </p:cNvPr>
          <p:cNvSpPr txBox="1"/>
          <p:nvPr/>
        </p:nvSpPr>
        <p:spPr>
          <a:xfrm>
            <a:off x="7659944" y="4542321"/>
            <a:ext cx="715679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TW" sz="1333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排程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27A7A52-FD69-F84E-8742-C76636D606AB}"/>
              </a:ext>
            </a:extLst>
          </p:cNvPr>
          <p:cNvSpPr txBox="1"/>
          <p:nvPr/>
        </p:nvSpPr>
        <p:spPr>
          <a:xfrm>
            <a:off x="8541032" y="4542322"/>
            <a:ext cx="865972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TW" sz="1333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篩選器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A113BB5-F900-1D43-97C1-860624FE401D}"/>
              </a:ext>
            </a:extLst>
          </p:cNvPr>
          <p:cNvSpPr txBox="1"/>
          <p:nvPr/>
        </p:nvSpPr>
        <p:spPr>
          <a:xfrm>
            <a:off x="9495887" y="4542321"/>
            <a:ext cx="865972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TW" sz="1333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編輯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98FA1ED-D854-244A-ADE6-04D00E7D06A1}"/>
              </a:ext>
            </a:extLst>
          </p:cNvPr>
          <p:cNvSpPr txBox="1"/>
          <p:nvPr/>
        </p:nvSpPr>
        <p:spPr>
          <a:xfrm>
            <a:off x="10440170" y="4542322"/>
            <a:ext cx="865972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TW" sz="1333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目的地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B590BE19-A09A-9346-9854-3F5C616D4D2E}"/>
              </a:ext>
            </a:extLst>
          </p:cNvPr>
          <p:cNvSpPr/>
          <p:nvPr/>
        </p:nvSpPr>
        <p:spPr>
          <a:xfrm>
            <a:off x="7515195" y="4363103"/>
            <a:ext cx="159149" cy="149519"/>
          </a:xfrm>
          <a:prstGeom prst="right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TW" sz="1867" ker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64" name="Right Arrow 63">
            <a:extLst>
              <a:ext uri="{FF2B5EF4-FFF2-40B4-BE49-F238E27FC236}">
                <a16:creationId xmlns:a16="http://schemas.microsoft.com/office/drawing/2014/main" id="{DDB9CA6E-116B-A948-B24F-D3AB231B13CB}"/>
              </a:ext>
            </a:extLst>
          </p:cNvPr>
          <p:cNvSpPr/>
          <p:nvPr/>
        </p:nvSpPr>
        <p:spPr>
          <a:xfrm>
            <a:off x="8376145" y="4363103"/>
            <a:ext cx="159149" cy="149519"/>
          </a:xfrm>
          <a:prstGeom prst="right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TW" sz="1867" ker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65" name="Right Arrow 64">
            <a:extLst>
              <a:ext uri="{FF2B5EF4-FFF2-40B4-BE49-F238E27FC236}">
                <a16:creationId xmlns:a16="http://schemas.microsoft.com/office/drawing/2014/main" id="{F1E751CC-1E2F-5044-B0A7-894F0EBF15EE}"/>
              </a:ext>
            </a:extLst>
          </p:cNvPr>
          <p:cNvSpPr/>
          <p:nvPr/>
        </p:nvSpPr>
        <p:spPr>
          <a:xfrm>
            <a:off x="9346883" y="4363103"/>
            <a:ext cx="159149" cy="149519"/>
          </a:xfrm>
          <a:prstGeom prst="right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TW" sz="1867" ker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66" name="Right Arrow 65">
            <a:extLst>
              <a:ext uri="{FF2B5EF4-FFF2-40B4-BE49-F238E27FC236}">
                <a16:creationId xmlns:a16="http://schemas.microsoft.com/office/drawing/2014/main" id="{3C574722-2EA9-D649-BBB7-7B8FDC725137}"/>
              </a:ext>
            </a:extLst>
          </p:cNvPr>
          <p:cNvSpPr/>
          <p:nvPr/>
        </p:nvSpPr>
        <p:spPr>
          <a:xfrm>
            <a:off x="10300285" y="4363103"/>
            <a:ext cx="159149" cy="149519"/>
          </a:xfrm>
          <a:prstGeom prst="right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TW" sz="1867" ker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59A7A146-630E-8086-CABA-0FD82F7E7A9F}"/>
              </a:ext>
            </a:extLst>
          </p:cNvPr>
          <p:cNvSpPr/>
          <p:nvPr/>
        </p:nvSpPr>
        <p:spPr>
          <a:xfrm>
            <a:off x="569975" y="2000135"/>
            <a:ext cx="4997553" cy="927513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1167A7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228600" dir="378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A1A343DD-934B-A7B8-15D2-B6CC319855B2}"/>
              </a:ext>
            </a:extLst>
          </p:cNvPr>
          <p:cNvSpPr/>
          <p:nvPr/>
        </p:nvSpPr>
        <p:spPr>
          <a:xfrm>
            <a:off x="6433372" y="2010410"/>
            <a:ext cx="4997553" cy="927513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1167A7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228600" dir="378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7BF68AF-F0DA-AB46-BD75-2A72588E91DB}"/>
              </a:ext>
            </a:extLst>
          </p:cNvPr>
          <p:cNvSpPr/>
          <p:nvPr/>
        </p:nvSpPr>
        <p:spPr>
          <a:xfrm>
            <a:off x="2482518" y="2166853"/>
            <a:ext cx="1686680" cy="543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 fontAlgn="base">
              <a:buClr>
                <a:srgbClr val="000000"/>
              </a:buClr>
            </a:pPr>
            <a:r>
              <a:rPr lang="en-US" altLang="zh-TW" sz="2933" b="1" kern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Qsirch</a:t>
            </a:r>
            <a:r>
              <a:rPr lang="en-US" altLang="zh-TW" sz="2933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5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9185FD8-4283-1245-94CA-A53458AC986B}"/>
              </a:ext>
            </a:extLst>
          </p:cNvPr>
          <p:cNvSpPr/>
          <p:nvPr/>
        </p:nvSpPr>
        <p:spPr>
          <a:xfrm>
            <a:off x="8337492" y="2166855"/>
            <a:ext cx="1739579" cy="543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 fontAlgn="base">
              <a:buClr>
                <a:srgbClr val="000000"/>
              </a:buClr>
            </a:pPr>
            <a:r>
              <a:rPr lang="en-US" altLang="zh-TW" sz="2933" b="1" kern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Qfiling</a:t>
            </a:r>
            <a:r>
              <a:rPr lang="en-US" altLang="zh-TW" sz="2933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88AE743-1FF5-3944-9D40-77FD7271C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501" y="1828686"/>
            <a:ext cx="1222247" cy="1222247"/>
          </a:xfrm>
          <a:prstGeom prst="rect">
            <a:avLst/>
          </a:prstGeom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0F49B50-8B7D-BC43-A684-58D40C883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2689" y="1828686"/>
            <a:ext cx="1198123" cy="1198123"/>
          </a:xfrm>
          <a:prstGeom prst="rect">
            <a:avLst/>
          </a:prstGeom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矩形 5">
            <a:extLst>
              <a:ext uri="{FF2B5EF4-FFF2-40B4-BE49-F238E27FC236}">
                <a16:creationId xmlns:a16="http://schemas.microsoft.com/office/drawing/2014/main" id="{AC023CF7-753B-96A5-BC78-13942C9BB0B1}"/>
              </a:ext>
            </a:extLst>
          </p:cNvPr>
          <p:cNvSpPr/>
          <p:nvPr/>
        </p:nvSpPr>
        <p:spPr>
          <a:xfrm>
            <a:off x="6628107" y="4945540"/>
            <a:ext cx="4717227" cy="1302921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/>
          <a:p>
            <a:pPr marL="237061" indent="-237061" defTabSz="1219170">
              <a:lnSpc>
                <a:spcPts val="2300"/>
              </a:lnSpc>
              <a:buClr>
                <a:prstClr val="black">
                  <a:lumMod val="85000"/>
                  <a:lumOff val="15000"/>
                </a:prst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600" u="sng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2</a:t>
            </a:r>
            <a:r>
              <a:rPr lang="zh-TW" altLang="en-US" sz="1600" u="sng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種任務</a:t>
            </a:r>
            <a:r>
              <a:rPr lang="zh-TW" altLang="en-US" sz="1600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：歸檔任務、回收任務</a:t>
            </a:r>
            <a:endParaRPr lang="en-US" altLang="zh-TW" sz="1600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pPr marL="237061" indent="-237061" defTabSz="1219170">
              <a:lnSpc>
                <a:spcPts val="2300"/>
              </a:lnSpc>
              <a:buClr>
                <a:prstClr val="black">
                  <a:lumMod val="85000"/>
                  <a:lumOff val="15000"/>
                </a:prst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600" u="sng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3 </a:t>
            </a:r>
            <a:r>
              <a:rPr lang="zh-TW" altLang="en-US" sz="1600" u="sng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種排程規則</a:t>
            </a:r>
            <a:r>
              <a:rPr lang="zh-TW" altLang="en-US" sz="1600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：一次性、時間排程、即時監測</a:t>
            </a:r>
            <a:endParaRPr lang="en-US" altLang="zh-TW" sz="1600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pPr marL="237061" indent="-237061" defTabSz="1219170">
              <a:lnSpc>
                <a:spcPts val="2300"/>
              </a:lnSpc>
              <a:buClr>
                <a:prstClr val="black">
                  <a:lumMod val="85000"/>
                  <a:lumOff val="15000"/>
                </a:prst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600" u="sng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9</a:t>
            </a:r>
            <a:r>
              <a:rPr lang="zh-TW" altLang="en-US" sz="1600" u="sng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個編輯模組</a:t>
            </a:r>
            <a:r>
              <a:rPr lang="zh-TW" altLang="en-US" sz="1600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：如 </a:t>
            </a:r>
            <a:r>
              <a:rPr lang="en-US" altLang="zh-TW" sz="1600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AI</a:t>
            </a:r>
            <a:r>
              <a:rPr lang="zh-TW" altLang="en-US" sz="1600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臉部辨識模糊化、加密與解密、影片轉檔等</a:t>
            </a:r>
            <a:endParaRPr lang="en-US" altLang="zh-TW" sz="1600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31" name="矩形 5">
            <a:extLst>
              <a:ext uri="{FF2B5EF4-FFF2-40B4-BE49-F238E27FC236}">
                <a16:creationId xmlns:a16="http://schemas.microsoft.com/office/drawing/2014/main" id="{08F4470D-CE99-ECAF-3805-C1F9D0608AA7}"/>
              </a:ext>
            </a:extLst>
          </p:cNvPr>
          <p:cNvSpPr/>
          <p:nvPr/>
        </p:nvSpPr>
        <p:spPr>
          <a:xfrm>
            <a:off x="728032" y="3982976"/>
            <a:ext cx="4851721" cy="2339102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/>
          <a:p>
            <a:pPr marL="237061" indent="-237061" defTabSz="1219170">
              <a:lnSpc>
                <a:spcPct val="150000"/>
              </a:lnSpc>
              <a:buClr>
                <a:prstClr val="black">
                  <a:lumMod val="85000"/>
                  <a:lumOff val="15000"/>
                </a:prst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600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以關鍵字、篩選器迅速搜尋圖片、音樂、影片、文件以及電子郵件</a:t>
            </a:r>
          </a:p>
          <a:p>
            <a:pPr marL="237061" indent="-237061" defTabSz="1219170">
              <a:lnSpc>
                <a:spcPct val="150000"/>
              </a:lnSpc>
              <a:buClr>
                <a:prstClr val="black">
                  <a:lumMod val="85000"/>
                  <a:lumOff val="15000"/>
                </a:prst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600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五種進階照片搜尋：以人找圖、圖片內文字搜尋、物件搜尋、顏色搜尋、地圖搜尋</a:t>
            </a:r>
          </a:p>
          <a:p>
            <a:pPr marL="237061" indent="-237061" defTabSz="1219170">
              <a:lnSpc>
                <a:spcPct val="150000"/>
              </a:lnSpc>
              <a:buClr>
                <a:prstClr val="black">
                  <a:lumMod val="85000"/>
                  <a:lumOff val="15000"/>
                </a:prst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600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直接透過 </a:t>
            </a:r>
            <a:r>
              <a:rPr lang="en-US" altLang="zh-TW" sz="1600" kern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Qfiling</a:t>
            </a:r>
            <a:r>
              <a:rPr lang="en-US" altLang="zh-TW" sz="1600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</a:t>
            </a:r>
            <a:r>
              <a:rPr lang="zh-TW" altLang="en-US" sz="1600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啟用自動歸檔，全面提升檔案搜尋體驗</a:t>
            </a:r>
          </a:p>
        </p:txBody>
      </p:sp>
    </p:spTree>
    <p:extLst>
      <p:ext uri="{BB962C8B-B14F-4D97-AF65-F5344CB8AC3E}">
        <p14:creationId xmlns:p14="http://schemas.microsoft.com/office/powerpoint/2010/main" val="3555066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BAA8A7B-AEA2-DF9F-73F2-DF0061A4F78A}"/>
              </a:ext>
            </a:extLst>
          </p:cNvPr>
          <p:cNvSpPr/>
          <p:nvPr/>
        </p:nvSpPr>
        <p:spPr>
          <a:xfrm rot="16200000">
            <a:off x="3221805" y="-1794956"/>
            <a:ext cx="5748389" cy="11557518"/>
          </a:xfrm>
          <a:prstGeom prst="rect">
            <a:avLst/>
          </a:prstGeom>
          <a:gradFill>
            <a:gsLst>
              <a:gs pos="100000">
                <a:srgbClr val="030303">
                  <a:alpha val="0"/>
                </a:srgbClr>
              </a:gs>
              <a:gs pos="88000">
                <a:srgbClr val="F5F3F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" name="圖形 29">
            <a:extLst>
              <a:ext uri="{FF2B5EF4-FFF2-40B4-BE49-F238E27FC236}">
                <a16:creationId xmlns:a16="http://schemas.microsoft.com/office/drawing/2014/main" id="{76DBE4FD-A3F8-491B-A70F-369653728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85662" y="1635864"/>
            <a:ext cx="7027519" cy="282035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0B5353C-C924-47E2-A5FA-E5E9B5C178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85750"/>
            <a:ext cx="12192000" cy="1089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ts val="5000"/>
              </a:lnSpc>
            </a:pPr>
            <a:r>
              <a:rPr lang="ja-JP" altLang="en-US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個人及團隊協作的</a:t>
            </a:r>
            <a:r>
              <a:rPr lang="en-US" altLang="ja-JP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</a:t>
            </a:r>
            <a:r>
              <a:rPr lang="en-US" altLang="ja-JP" sz="40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Qsync</a:t>
            </a:r>
            <a:r>
              <a:rPr lang="en-US" altLang="ja-JP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5.0 </a:t>
            </a:r>
            <a:br>
              <a:rPr lang="en-US" altLang="ja-JP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</a:br>
            <a:r>
              <a:rPr lang="ja-JP" altLang="en-US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跨裝置檔案同步工具</a:t>
            </a:r>
            <a:endParaRPr lang="en-US" sz="4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29B5D33C-63BC-9778-1220-3FCDF9C13CA4}"/>
              </a:ext>
            </a:extLst>
          </p:cNvPr>
          <p:cNvGrpSpPr/>
          <p:nvPr/>
        </p:nvGrpSpPr>
        <p:grpSpPr>
          <a:xfrm>
            <a:off x="915312" y="3841246"/>
            <a:ext cx="10139682" cy="2731007"/>
            <a:chOff x="360507" y="3751772"/>
            <a:chExt cx="11283183" cy="3038994"/>
          </a:xfrm>
        </p:grpSpPr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id="{A4AB8264-0ECE-4E33-B1F0-20877FF3A05F}"/>
                </a:ext>
              </a:extLst>
            </p:cNvPr>
            <p:cNvGrpSpPr/>
            <p:nvPr/>
          </p:nvGrpSpPr>
          <p:grpSpPr>
            <a:xfrm>
              <a:off x="6166815" y="4701927"/>
              <a:ext cx="5476875" cy="2088839"/>
              <a:chOff x="619126" y="4769160"/>
              <a:chExt cx="5476875" cy="2088839"/>
            </a:xfrm>
            <a:effectLst>
              <a:outerShdw blurRad="431800" dist="368300" dir="5760000" sx="106000" sy="106000" algn="ctr" rotWithShape="0">
                <a:srgbClr val="000000">
                  <a:alpha val="23000"/>
                </a:srgbClr>
              </a:outerShdw>
            </a:effectLst>
          </p:grpSpPr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6A87FF70-270D-4D58-97B2-DC54ADFF8DD2}"/>
                  </a:ext>
                </a:extLst>
              </p:cNvPr>
              <p:cNvSpPr/>
              <p:nvPr/>
            </p:nvSpPr>
            <p:spPr>
              <a:xfrm>
                <a:off x="3344625" y="4769160"/>
                <a:ext cx="2751376" cy="2088839"/>
              </a:xfrm>
              <a:prstGeom prst="rect">
                <a:avLst/>
              </a:prstGeom>
              <a:solidFill>
                <a:srgbClr val="4F83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TW" altLang="en-US" sz="1400" ker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0CA7A0A2-422D-4F77-981B-1614DD014C9B}"/>
                  </a:ext>
                </a:extLst>
              </p:cNvPr>
              <p:cNvSpPr/>
              <p:nvPr/>
            </p:nvSpPr>
            <p:spPr>
              <a:xfrm>
                <a:off x="619126" y="4769160"/>
                <a:ext cx="5476875" cy="2088839"/>
              </a:xfrm>
              <a:prstGeom prst="rect">
                <a:avLst/>
              </a:prstGeom>
              <a:noFill/>
              <a:ln w="38100">
                <a:solidFill>
                  <a:srgbClr val="4F83B2"/>
                </a:solidFill>
              </a:ln>
              <a:effectLst>
                <a:outerShdw blurRad="431800" dist="368300" dir="5760000" sx="106000" sy="106000" algn="ctr" rotWithShape="0">
                  <a:srgbClr val="000000">
                    <a:alpha val="23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TW" altLang="en-US" sz="1400" ker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</p:grpSp>
        <p:grpSp>
          <p:nvGrpSpPr>
            <p:cNvPr id="26" name="群組 25">
              <a:extLst>
                <a:ext uri="{FF2B5EF4-FFF2-40B4-BE49-F238E27FC236}">
                  <a16:creationId xmlns:a16="http://schemas.microsoft.com/office/drawing/2014/main" id="{95FE53FB-12F2-4319-9CA7-E15AD1994A2A}"/>
                </a:ext>
              </a:extLst>
            </p:cNvPr>
            <p:cNvGrpSpPr/>
            <p:nvPr/>
          </p:nvGrpSpPr>
          <p:grpSpPr>
            <a:xfrm>
              <a:off x="360507" y="4695285"/>
              <a:ext cx="5476875" cy="2088839"/>
              <a:chOff x="619126" y="4769160"/>
              <a:chExt cx="5476875" cy="2088839"/>
            </a:xfrm>
            <a:effectLst>
              <a:outerShdw blurRad="431800" dist="368300" dir="5760000" sx="106000" sy="106000" algn="ctr" rotWithShape="0">
                <a:srgbClr val="000000">
                  <a:alpha val="23000"/>
                </a:srgbClr>
              </a:outerShdw>
            </a:effectLst>
          </p:grpSpPr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A2C3C1CE-3B67-4AD6-8D1C-02241FA28589}"/>
                  </a:ext>
                </a:extLst>
              </p:cNvPr>
              <p:cNvSpPr/>
              <p:nvPr/>
            </p:nvSpPr>
            <p:spPr>
              <a:xfrm>
                <a:off x="3344625" y="4769160"/>
                <a:ext cx="2751376" cy="2088839"/>
              </a:xfrm>
              <a:prstGeom prst="rect">
                <a:avLst/>
              </a:prstGeom>
              <a:solidFill>
                <a:srgbClr val="4F83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TW" altLang="en-US" sz="1400" ker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4A2099C7-A7DB-4EAB-B890-0954EDDF8A8A}"/>
                  </a:ext>
                </a:extLst>
              </p:cNvPr>
              <p:cNvSpPr/>
              <p:nvPr/>
            </p:nvSpPr>
            <p:spPr>
              <a:xfrm>
                <a:off x="619126" y="4769160"/>
                <a:ext cx="5476875" cy="2088839"/>
              </a:xfrm>
              <a:prstGeom prst="rect">
                <a:avLst/>
              </a:prstGeom>
              <a:noFill/>
              <a:ln w="38100">
                <a:solidFill>
                  <a:srgbClr val="4F83B2"/>
                </a:solidFill>
              </a:ln>
              <a:effectLst>
                <a:outerShdw blurRad="431800" dist="368300" dir="5760000" sx="106000" sy="106000" algn="ctr" rotWithShape="0">
                  <a:srgbClr val="000000">
                    <a:alpha val="23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TW" altLang="en-US" sz="1400" ker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</p:grpSp>
        <p:sp>
          <p:nvSpPr>
            <p:cNvPr id="18" name="矩形 2">
              <a:extLst>
                <a:ext uri="{FF2B5EF4-FFF2-40B4-BE49-F238E27FC236}">
                  <a16:creationId xmlns:a16="http://schemas.microsoft.com/office/drawing/2014/main" id="{954B4A98-5D8D-4985-8876-9E697E0616ED}"/>
                </a:ext>
              </a:extLst>
            </p:cNvPr>
            <p:cNvSpPr/>
            <p:nvPr/>
          </p:nvSpPr>
          <p:spPr>
            <a:xfrm>
              <a:off x="3239840" y="5020769"/>
              <a:ext cx="2390939" cy="1379362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defTabSz="1219170">
                <a:lnSpc>
                  <a:spcPts val="2300"/>
                </a:lnSpc>
                <a:buClr>
                  <a:srgbClr val="000000"/>
                </a:buClr>
              </a:pPr>
              <a:r>
                <a:rPr lang="zh-TW" altLang="en-US" sz="1400" b="1" ker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當有筆電與手機等不同裝置，</a:t>
              </a:r>
              <a:r>
                <a:rPr lang="en-US" sz="1400" b="1" kern="0" err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只要在單一裝置上修改檔案，變更的檔案會自動同步到其他裝置中</a:t>
              </a:r>
              <a:r>
                <a:rPr lang="en-US" altLang="zh-TW" sz="1400" b="1" ker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 。</a:t>
              </a:r>
            </a:p>
          </p:txBody>
        </p:sp>
        <p:sp>
          <p:nvSpPr>
            <p:cNvPr id="21" name="矩形 2">
              <a:extLst>
                <a:ext uri="{FF2B5EF4-FFF2-40B4-BE49-F238E27FC236}">
                  <a16:creationId xmlns:a16="http://schemas.microsoft.com/office/drawing/2014/main" id="{AF16A0DD-E297-4B0F-89C6-463F65DC4AC9}"/>
                </a:ext>
              </a:extLst>
            </p:cNvPr>
            <p:cNvSpPr/>
            <p:nvPr/>
          </p:nvSpPr>
          <p:spPr>
            <a:xfrm>
              <a:off x="9039942" y="4993343"/>
              <a:ext cx="2456121" cy="1379362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defTabSz="1219170">
                <a:lnSpc>
                  <a:spcPts val="2300"/>
                </a:lnSpc>
                <a:buClr>
                  <a:srgbClr val="000000"/>
                </a:buClr>
              </a:pPr>
              <a:r>
                <a:rPr lang="ja-JP" altLang="en-US" sz="1400" b="1" ker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團隊成員協作溝通時</a:t>
              </a:r>
              <a:r>
                <a:rPr lang="zh-TW" altLang="en-US" sz="1400" b="1" ker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，</a:t>
              </a:r>
              <a:r>
                <a:rPr lang="en-US" altLang="zh-TW" sz="1400" b="1" kern="0" err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檔案可自動推送到所有成員的綁定裝置上</a:t>
              </a:r>
              <a:r>
                <a:rPr lang="en-US" altLang="zh-TW" sz="1400" b="1" ker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，</a:t>
              </a:r>
              <a:r>
                <a:rPr lang="zh-TW" altLang="en-US" sz="1400" b="1" ker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讓工作流程更快速，協作更順暢</a:t>
              </a:r>
              <a:r>
                <a:rPr lang="en-US" altLang="zh-TW" sz="1400" b="1" ker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。</a:t>
              </a:r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BC58CDAA-A19D-1D40-B309-763CE619AF00}"/>
                </a:ext>
              </a:extLst>
            </p:cNvPr>
            <p:cNvSpPr/>
            <p:nvPr/>
          </p:nvSpPr>
          <p:spPr>
            <a:xfrm>
              <a:off x="360507" y="3850310"/>
              <a:ext cx="1616984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altLang="zh-TW" sz="1400" kern="0">
                  <a:solidFill>
                    <a:srgbClr val="39608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Windows</a:t>
              </a:r>
              <a:r>
                <a:rPr lang="zh-TW" altLang="en-US" sz="1400" kern="0">
                  <a:solidFill>
                    <a:srgbClr val="39608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 </a:t>
              </a:r>
              <a:r>
                <a:rPr lang="en-US" altLang="zh-TW" sz="1400" kern="0">
                  <a:solidFill>
                    <a:srgbClr val="39608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&amp;</a:t>
              </a:r>
              <a:r>
                <a:rPr lang="zh-TW" altLang="en-US" sz="1400" kern="0">
                  <a:solidFill>
                    <a:srgbClr val="39608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 </a:t>
              </a:r>
              <a:endParaRPr lang="en-US" altLang="zh-TW" sz="1400" kern="0">
                <a:solidFill>
                  <a:srgbClr val="39608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  <a:p>
              <a:pPr defTabSz="1219170">
                <a:buClr>
                  <a:srgbClr val="000000"/>
                </a:buClr>
              </a:pPr>
              <a:r>
                <a:rPr lang="en-US" altLang="zh-TW" sz="1400" kern="0">
                  <a:solidFill>
                    <a:srgbClr val="39608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macOS</a:t>
              </a:r>
              <a:r>
                <a:rPr lang="zh-TW" altLang="en-US" sz="1400" kern="0">
                  <a:solidFill>
                    <a:srgbClr val="39608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 </a:t>
              </a:r>
              <a:endParaRPr lang="en-US" altLang="zh-TW" sz="1400" kern="0">
                <a:solidFill>
                  <a:srgbClr val="39608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  <a:p>
              <a:pPr defTabSz="1219170">
                <a:buClr>
                  <a:srgbClr val="000000"/>
                </a:buClr>
              </a:pPr>
              <a:r>
                <a:rPr lang="zh-TW" altLang="en-US" sz="1400" kern="0">
                  <a:solidFill>
                    <a:srgbClr val="39608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節省空間模式</a:t>
              </a:r>
              <a:r>
                <a:rPr lang="en-US" altLang="zh-TW" sz="1400" kern="0">
                  <a:solidFill>
                    <a:srgbClr val="39608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!</a:t>
              </a:r>
              <a:endParaRPr lang="zh-TW" altLang="en-US" sz="1400" kern="0">
                <a:solidFill>
                  <a:srgbClr val="39608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0A302689-1581-0C4A-BD5C-F1774EB627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16690" y="3751772"/>
              <a:ext cx="4020693" cy="935740"/>
            </a:xfrm>
            <a:prstGeom prst="roundRect">
              <a:avLst>
                <a:gd name="adj" fmla="val 3292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>
              <a:outerShdw blurRad="431800" dist="368300" dir="5760000" sx="106000" sy="106000" algn="tl" rotWithShape="0">
                <a:prstClr val="black">
                  <a:alpha val="23000"/>
                </a:prstClr>
              </a:outerShdw>
            </a:effectLst>
          </p:spPr>
        </p:pic>
        <p:pic>
          <p:nvPicPr>
            <p:cNvPr id="22" name="圖形 21">
              <a:extLst>
                <a:ext uri="{FF2B5EF4-FFF2-40B4-BE49-F238E27FC236}">
                  <a16:creationId xmlns:a16="http://schemas.microsoft.com/office/drawing/2014/main" id="{933D5ABB-7766-4C57-A2B4-2076CAA9B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20049" y="4985818"/>
              <a:ext cx="2503968" cy="1628380"/>
            </a:xfrm>
            <a:prstGeom prst="rect">
              <a:avLst/>
            </a:prstGeom>
          </p:spPr>
        </p:pic>
        <p:pic>
          <p:nvPicPr>
            <p:cNvPr id="23" name="圖形 22">
              <a:extLst>
                <a:ext uri="{FF2B5EF4-FFF2-40B4-BE49-F238E27FC236}">
                  <a16:creationId xmlns:a16="http://schemas.microsoft.com/office/drawing/2014/main" id="{CB96A664-EA92-4908-8C3E-E9E28FBE7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460049" y="4779407"/>
              <a:ext cx="2139033" cy="19440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75951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74F06C9A-3556-2DD3-9B9D-016D0A91DAB9}"/>
              </a:ext>
            </a:extLst>
          </p:cNvPr>
          <p:cNvSpPr txBox="1">
            <a:spLocks/>
          </p:cNvSpPr>
          <p:nvPr/>
        </p:nvSpPr>
        <p:spPr>
          <a:xfrm>
            <a:off x="0" y="254329"/>
            <a:ext cx="12191999" cy="1379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5100"/>
              </a:lnSpc>
            </a:pP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HBS 3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輕鬆完成備份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3-2-1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的策略</a:t>
            </a:r>
          </a:p>
        </p:txBody>
      </p:sp>
      <p:pic>
        <p:nvPicPr>
          <p:cNvPr id="2" name="圖片 1" descr="一張含有 文字, 室內 的圖片&#10;&#10;自動產生的描述">
            <a:extLst>
              <a:ext uri="{FF2B5EF4-FFF2-40B4-BE49-F238E27FC236}">
                <a16:creationId xmlns:a16="http://schemas.microsoft.com/office/drawing/2014/main" id="{B1014637-00E2-AE23-66CD-6C7838BC1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060" y="3388611"/>
            <a:ext cx="1833153" cy="1142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6AF45778-A071-DAB3-52E9-68AEDB17785A}"/>
              </a:ext>
            </a:extLst>
          </p:cNvPr>
          <p:cNvSpPr/>
          <p:nvPr/>
        </p:nvSpPr>
        <p:spPr>
          <a:xfrm>
            <a:off x="2373869" y="2136483"/>
            <a:ext cx="6699270" cy="61555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r>
              <a:rPr lang="en-US" sz="1700" b="1" kern="0" err="1">
                <a:solidFill>
                  <a:schemeClr val="bg1"/>
                </a:solidFill>
                <a:latin typeface="Arial"/>
                <a:ea typeface="微軟正黑體"/>
                <a:cs typeface="Arial"/>
                <a:sym typeface="+mn-lt"/>
              </a:rPr>
              <a:t>簡單完成</a:t>
            </a:r>
            <a:r>
              <a:rPr lang="en-US" sz="1700" b="1" kern="0">
                <a:solidFill>
                  <a:schemeClr val="bg1"/>
                </a:solidFill>
                <a:latin typeface="Arial"/>
                <a:ea typeface="微軟正黑體"/>
                <a:cs typeface="Arial"/>
                <a:sym typeface="+mn-lt"/>
              </a:rPr>
              <a:t> 3-2-1 </a:t>
            </a:r>
            <a:r>
              <a:rPr lang="en-US" sz="1700" b="1" kern="0" err="1">
                <a:solidFill>
                  <a:schemeClr val="bg1"/>
                </a:solidFill>
                <a:latin typeface="Arial"/>
                <a:ea typeface="微軟正黑體"/>
                <a:cs typeface="Arial"/>
                <a:sym typeface="+mn-lt"/>
              </a:rPr>
              <a:t>備份策略與步驟</a:t>
            </a:r>
            <a:r>
              <a:rPr lang="en-US" sz="1700" b="1" kern="0">
                <a:solidFill>
                  <a:schemeClr val="bg1"/>
                </a:solidFill>
                <a:latin typeface="Arial"/>
                <a:ea typeface="微軟正黑體"/>
                <a:cs typeface="Arial"/>
                <a:sym typeface="+mn-lt"/>
              </a:rPr>
              <a:t> (3副本</a:t>
            </a:r>
            <a:r>
              <a:rPr lang="zh-TW" altLang="en-US" sz="1700" b="1" kern="0">
                <a:solidFill>
                  <a:schemeClr val="bg1"/>
                </a:solidFill>
                <a:latin typeface="Arial"/>
                <a:ea typeface="微軟正黑體"/>
                <a:cs typeface="Arial"/>
                <a:sym typeface="+mn-lt"/>
              </a:rPr>
              <a:t>、</a:t>
            </a:r>
            <a:r>
              <a:rPr lang="en-US" sz="1700" b="1" kern="0">
                <a:solidFill>
                  <a:schemeClr val="bg1"/>
                </a:solidFill>
                <a:latin typeface="Arial"/>
                <a:ea typeface="微軟正黑體"/>
                <a:cs typeface="Arial"/>
                <a:sym typeface="+mn-lt"/>
              </a:rPr>
              <a:t>2種媒體</a:t>
            </a:r>
            <a:r>
              <a:rPr lang="zh-TW" altLang="en-US" sz="1700" b="1" kern="0">
                <a:solidFill>
                  <a:schemeClr val="bg1"/>
                </a:solidFill>
                <a:latin typeface="Arial"/>
                <a:ea typeface="微軟正黑體"/>
                <a:cs typeface="Arial"/>
                <a:sym typeface="+mn-lt"/>
              </a:rPr>
              <a:t>、</a:t>
            </a:r>
            <a:r>
              <a:rPr lang="en-US" sz="1700" b="1" kern="0">
                <a:solidFill>
                  <a:schemeClr val="bg1"/>
                </a:solidFill>
                <a:latin typeface="Arial"/>
                <a:ea typeface="微軟正黑體"/>
                <a:cs typeface="Arial"/>
                <a:sym typeface="+mn-lt"/>
              </a:rPr>
              <a:t>1個異地備援)</a:t>
            </a:r>
            <a:endParaRPr lang="zh-TW" altLang="en-US">
              <a:solidFill>
                <a:schemeClr val="bg1"/>
              </a:solidFill>
              <a:ea typeface="微軟正黑體"/>
              <a:sym typeface="+mn-lt"/>
            </a:endParaRPr>
          </a:p>
          <a:p>
            <a:pPr defTabSz="1219170"/>
            <a:endParaRPr lang="en-US" altLang="zh-TW" sz="1700" b="1" kern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C296ABE-558B-E445-12CD-783308BDF325}"/>
              </a:ext>
            </a:extLst>
          </p:cNvPr>
          <p:cNvSpPr/>
          <p:nvPr/>
        </p:nvSpPr>
        <p:spPr>
          <a:xfrm>
            <a:off x="2430901" y="1677889"/>
            <a:ext cx="5493768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>
                <a:solidFill>
                  <a:srgbClr val="FE4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+mn-lt"/>
              </a:rPr>
              <a:t>HBS 3 (Hybrid Backup Sync 3)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5E179DF-F752-2A18-F292-508F57E00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983" y="1737393"/>
            <a:ext cx="1002082" cy="1002082"/>
          </a:xfrm>
          <a:prstGeom prst="rect">
            <a:avLst/>
          </a:prstGeom>
          <a:effectLst>
            <a:outerShdw blurRad="431800" dist="368300" dir="5760000" algn="ctr" rotWithShape="0">
              <a:srgbClr val="000000">
                <a:alpha val="34000"/>
              </a:srgbClr>
            </a:out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8735D86-B35F-1DB1-F373-286516FFDC92}"/>
              </a:ext>
            </a:extLst>
          </p:cNvPr>
          <p:cNvSpPr/>
          <p:nvPr/>
        </p:nvSpPr>
        <p:spPr>
          <a:xfrm>
            <a:off x="3193192" y="5317377"/>
            <a:ext cx="1758373" cy="705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TW" sz="1600" err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副本</a:t>
            </a:r>
            <a:r>
              <a:rPr lang="en-US" altLang="zh-TW" sz="16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zh-TW" altLang="en-US" sz="16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1</a:t>
            </a:r>
          </a:p>
          <a:p>
            <a:pPr algn="ctr">
              <a:lnSpc>
                <a:spcPct val="120000"/>
              </a:lnSpc>
            </a:pP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NAS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F2B34B2-D201-A3E0-CA16-205840EE00AC}"/>
              </a:ext>
            </a:extLst>
          </p:cNvPr>
          <p:cNvSpPr/>
          <p:nvPr/>
        </p:nvSpPr>
        <p:spPr>
          <a:xfrm>
            <a:off x="5909882" y="5317377"/>
            <a:ext cx="1353430" cy="691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TW" altLang="en-US" sz="16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副本2</a:t>
            </a:r>
          </a:p>
          <a:p>
            <a:pPr algn="ctr">
              <a:lnSpc>
                <a:spcPct val="120000"/>
              </a:lnSpc>
            </a:pPr>
            <a:r>
              <a:rPr lang="zh-TW" altLang="en-US" sz="16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NAS </a:t>
            </a:r>
            <a:r>
              <a:rPr lang="en-US" altLang="zh-TW" sz="16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off-site</a:t>
            </a:r>
            <a:endParaRPr lang="zh-TW" altLang="en-US" sz="1600">
              <a:solidFill>
                <a:schemeClr val="bg1"/>
              </a:solidFill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4C0EEA4-FEC6-E95C-72E6-021A96649A15}"/>
              </a:ext>
            </a:extLst>
          </p:cNvPr>
          <p:cNvSpPr/>
          <p:nvPr/>
        </p:nvSpPr>
        <p:spPr>
          <a:xfrm>
            <a:off x="8400114" y="5317377"/>
            <a:ext cx="1758373" cy="705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TW" altLang="en-US" sz="16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副本 3</a:t>
            </a:r>
          </a:p>
          <a:p>
            <a:pPr algn="ctr">
              <a:lnSpc>
                <a:spcPct val="120000"/>
              </a:lnSpc>
            </a:pP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Google Drive</a:t>
            </a:r>
          </a:p>
        </p:txBody>
      </p:sp>
      <p:pic>
        <p:nvPicPr>
          <p:cNvPr id="10" name="圖形 20">
            <a:extLst>
              <a:ext uri="{FF2B5EF4-FFF2-40B4-BE49-F238E27FC236}">
                <a16:creationId xmlns:a16="http://schemas.microsoft.com/office/drawing/2014/main" id="{6AF54508-EDD1-9E0D-6536-BA625D4944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38597" y="3203370"/>
            <a:ext cx="1458941" cy="1290600"/>
          </a:xfrm>
          <a:prstGeom prst="rect">
            <a:avLst/>
          </a:prstGeom>
        </p:spPr>
      </p:pic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63E3ED55-94E1-B445-B398-9F945FB1F1B1}"/>
              </a:ext>
            </a:extLst>
          </p:cNvPr>
          <p:cNvSpPr/>
          <p:nvPr/>
        </p:nvSpPr>
        <p:spPr>
          <a:xfrm>
            <a:off x="1493558" y="5270878"/>
            <a:ext cx="1461523" cy="487808"/>
          </a:xfrm>
          <a:prstGeom prst="roundRect">
            <a:avLst/>
          </a:prstGeom>
          <a:solidFill>
            <a:srgbClr val="DCB4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600">
                <a:solidFill>
                  <a:schemeClr val="tx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3</a:t>
            </a:r>
            <a:r>
              <a:rPr lang="zh-TW" altLang="en-US" sz="1600">
                <a:solidFill>
                  <a:schemeClr val="tx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個副本</a:t>
            </a:r>
            <a:endParaRPr lang="en-US" altLang="zh-TW" sz="16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8591504B-5B5F-7B8B-1219-5F57F76D4F98}"/>
              </a:ext>
            </a:extLst>
          </p:cNvPr>
          <p:cNvSpPr/>
          <p:nvPr/>
        </p:nvSpPr>
        <p:spPr>
          <a:xfrm>
            <a:off x="5434900" y="6022750"/>
            <a:ext cx="2077471" cy="487808"/>
          </a:xfrm>
          <a:prstGeom prst="roundRect">
            <a:avLst/>
          </a:prstGeom>
          <a:solidFill>
            <a:srgbClr val="DCB4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60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1 </a:t>
            </a:r>
            <a:r>
              <a:rPr lang="en-US" altLang="zh-TW" sz="1600" err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個異地</a:t>
            </a:r>
            <a:endParaRPr lang="en-US" altLang="zh-TW" sz="1600" err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3" name="接點: 肘形 12">
            <a:extLst>
              <a:ext uri="{FF2B5EF4-FFF2-40B4-BE49-F238E27FC236}">
                <a16:creationId xmlns:a16="http://schemas.microsoft.com/office/drawing/2014/main" id="{85A69D54-D513-62E8-5814-7423B49F1927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7510365" y="2166643"/>
            <a:ext cx="720976" cy="2794431"/>
          </a:xfrm>
          <a:prstGeom prst="bentConnector3">
            <a:avLst>
              <a:gd name="adj1" fmla="val -42276"/>
            </a:avLst>
          </a:prstGeom>
          <a:noFill/>
          <a:ln w="12700" cap="flat" cmpd="sng">
            <a:solidFill>
              <a:srgbClr val="DCB483"/>
            </a:solidFill>
            <a:prstDash val="solid"/>
            <a:round/>
            <a:headEnd type="none" w="sm" len="sm"/>
            <a:tailEnd type="oval" w="sm" len="sm"/>
          </a:ln>
          <a:effectLst/>
        </p:spPr>
      </p:cxn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3DED04DD-017E-A53B-F318-A6781F24AA95}"/>
              </a:ext>
            </a:extLst>
          </p:cNvPr>
          <p:cNvSpPr/>
          <p:nvPr/>
        </p:nvSpPr>
        <p:spPr>
          <a:xfrm>
            <a:off x="3669413" y="5365488"/>
            <a:ext cx="785688" cy="310129"/>
          </a:xfrm>
          <a:prstGeom prst="roundRect">
            <a:avLst/>
          </a:prstGeom>
          <a:noFill/>
          <a:ln w="9525">
            <a:solidFill>
              <a:srgbClr val="DCB4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89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F11E66BB-4BF7-CC6B-E518-BCFC45552ABA}"/>
              </a:ext>
            </a:extLst>
          </p:cNvPr>
          <p:cNvSpPr/>
          <p:nvPr/>
        </p:nvSpPr>
        <p:spPr>
          <a:xfrm>
            <a:off x="6183558" y="5365488"/>
            <a:ext cx="785688" cy="310129"/>
          </a:xfrm>
          <a:prstGeom prst="roundRect">
            <a:avLst/>
          </a:prstGeom>
          <a:noFill/>
          <a:ln w="9525">
            <a:solidFill>
              <a:srgbClr val="DCB4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89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41F0D36E-9809-DCDD-5CE2-D8F74E018494}"/>
              </a:ext>
            </a:extLst>
          </p:cNvPr>
          <p:cNvSpPr/>
          <p:nvPr/>
        </p:nvSpPr>
        <p:spPr>
          <a:xfrm>
            <a:off x="8871429" y="5365488"/>
            <a:ext cx="785688" cy="310129"/>
          </a:xfrm>
          <a:prstGeom prst="roundRect">
            <a:avLst/>
          </a:prstGeom>
          <a:noFill/>
          <a:ln w="9525">
            <a:solidFill>
              <a:srgbClr val="DCB4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89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7" name="接點: 肘形 29">
            <a:extLst>
              <a:ext uri="{FF2B5EF4-FFF2-40B4-BE49-F238E27FC236}">
                <a16:creationId xmlns:a16="http://schemas.microsoft.com/office/drawing/2014/main" id="{C29A8BB0-046C-26E2-EF22-D96DA56D7E72}"/>
              </a:ext>
            </a:extLst>
          </p:cNvPr>
          <p:cNvCxnSpPr>
            <a:cxnSpLocks/>
          </p:cNvCxnSpPr>
          <p:nvPr/>
        </p:nvCxnSpPr>
        <p:spPr>
          <a:xfrm flipH="1">
            <a:off x="4455102" y="5520553"/>
            <a:ext cx="1728457" cy="0"/>
          </a:xfrm>
          <a:prstGeom prst="straightConnector1">
            <a:avLst/>
          </a:prstGeom>
          <a:noFill/>
          <a:ln w="12700" cap="flat" cmpd="sng">
            <a:solidFill>
              <a:srgbClr val="DCB48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8" name="接點: 肘形 29">
            <a:extLst>
              <a:ext uri="{FF2B5EF4-FFF2-40B4-BE49-F238E27FC236}">
                <a16:creationId xmlns:a16="http://schemas.microsoft.com/office/drawing/2014/main" id="{1BC795BC-A7E2-2B9D-3733-DA28253E0946}"/>
              </a:ext>
            </a:extLst>
          </p:cNvPr>
          <p:cNvCxnSpPr>
            <a:cxnSpLocks/>
          </p:cNvCxnSpPr>
          <p:nvPr/>
        </p:nvCxnSpPr>
        <p:spPr>
          <a:xfrm flipH="1" flipV="1">
            <a:off x="2570818" y="5474178"/>
            <a:ext cx="1100328" cy="46376"/>
          </a:xfrm>
          <a:prstGeom prst="straightConnector1">
            <a:avLst/>
          </a:prstGeom>
          <a:noFill/>
          <a:ln w="12700" cap="flat" cmpd="sng">
            <a:solidFill>
              <a:srgbClr val="DCB48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9" name="接點: 肘形 29">
            <a:extLst>
              <a:ext uri="{FF2B5EF4-FFF2-40B4-BE49-F238E27FC236}">
                <a16:creationId xmlns:a16="http://schemas.microsoft.com/office/drawing/2014/main" id="{5FA4AE9E-E2BF-0B5D-C98C-772F22BAF027}"/>
              </a:ext>
            </a:extLst>
          </p:cNvPr>
          <p:cNvCxnSpPr>
            <a:cxnSpLocks/>
          </p:cNvCxnSpPr>
          <p:nvPr/>
        </p:nvCxnSpPr>
        <p:spPr>
          <a:xfrm flipH="1">
            <a:off x="6969247" y="5520553"/>
            <a:ext cx="1902183" cy="0"/>
          </a:xfrm>
          <a:prstGeom prst="straightConnector1">
            <a:avLst/>
          </a:prstGeom>
          <a:noFill/>
          <a:ln w="12700" cap="flat" cmpd="sng">
            <a:solidFill>
              <a:srgbClr val="DCB48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4C4F07CC-F676-843D-7BEE-AFC7570929D8}"/>
              </a:ext>
            </a:extLst>
          </p:cNvPr>
          <p:cNvSpPr/>
          <p:nvPr/>
        </p:nvSpPr>
        <p:spPr>
          <a:xfrm>
            <a:off x="7140091" y="2658151"/>
            <a:ext cx="1461523" cy="487808"/>
          </a:xfrm>
          <a:prstGeom prst="roundRect">
            <a:avLst/>
          </a:prstGeom>
          <a:solidFill>
            <a:srgbClr val="DCB4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60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2 </a:t>
            </a:r>
            <a:r>
              <a:rPr lang="en-US" altLang="zh-TW" sz="1600" err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種媒體</a:t>
            </a:r>
            <a:endParaRPr lang="en-US" altLang="zh-TW" sz="1600" err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1" name="圖形 42">
            <a:extLst>
              <a:ext uri="{FF2B5EF4-FFF2-40B4-BE49-F238E27FC236}">
                <a16:creationId xmlns:a16="http://schemas.microsoft.com/office/drawing/2014/main" id="{62B71695-F111-5935-ED3B-2FD566F314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86572" y="4598539"/>
            <a:ext cx="924685" cy="705656"/>
          </a:xfrm>
          <a:prstGeom prst="rect">
            <a:avLst/>
          </a:prstGeom>
        </p:spPr>
      </p:pic>
      <p:pic>
        <p:nvPicPr>
          <p:cNvPr id="22" name="圖形 44">
            <a:extLst>
              <a:ext uri="{FF2B5EF4-FFF2-40B4-BE49-F238E27FC236}">
                <a16:creationId xmlns:a16="http://schemas.microsoft.com/office/drawing/2014/main" id="{E223CDB3-73DD-91B6-389C-DF249F8D13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04981" y="4598539"/>
            <a:ext cx="924685" cy="705656"/>
          </a:xfrm>
          <a:prstGeom prst="rect">
            <a:avLst/>
          </a:prstGeom>
        </p:spPr>
      </p:pic>
      <p:pic>
        <p:nvPicPr>
          <p:cNvPr id="23" name="圖形 46">
            <a:extLst>
              <a:ext uri="{FF2B5EF4-FFF2-40B4-BE49-F238E27FC236}">
                <a16:creationId xmlns:a16="http://schemas.microsoft.com/office/drawing/2014/main" id="{7BD4B047-5A51-7FE2-E7C1-1EECA30F76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01930" y="4598539"/>
            <a:ext cx="924685" cy="705656"/>
          </a:xfrm>
          <a:prstGeom prst="rect">
            <a:avLst/>
          </a:prstGeom>
        </p:spPr>
      </p:pic>
      <p:pic>
        <p:nvPicPr>
          <p:cNvPr id="24" name="圖片 23" descr="一張含有 文字, 室內 的圖片&#10;&#10;自動產生的描述">
            <a:extLst>
              <a:ext uri="{FF2B5EF4-FFF2-40B4-BE49-F238E27FC236}">
                <a16:creationId xmlns:a16="http://schemas.microsoft.com/office/drawing/2014/main" id="{DC05A1CF-8053-4A54-2EB5-11E86543A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413" y="3397029"/>
            <a:ext cx="1833153" cy="1142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25774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723BDC8A-B531-474B-A635-9C70199F7948}"/>
              </a:ext>
            </a:extLst>
          </p:cNvPr>
          <p:cNvSpPr/>
          <p:nvPr/>
        </p:nvSpPr>
        <p:spPr>
          <a:xfrm>
            <a:off x="6356676" y="1705526"/>
            <a:ext cx="5350873" cy="4938501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905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7" name="矩形: 圓角 8">
            <a:extLst>
              <a:ext uri="{FF2B5EF4-FFF2-40B4-BE49-F238E27FC236}">
                <a16:creationId xmlns:a16="http://schemas.microsoft.com/office/drawing/2014/main" id="{13AE7B4C-7F21-490B-8957-2C5603E67B17}"/>
              </a:ext>
            </a:extLst>
          </p:cNvPr>
          <p:cNvSpPr/>
          <p:nvPr/>
        </p:nvSpPr>
        <p:spPr>
          <a:xfrm>
            <a:off x="515986" y="1699366"/>
            <a:ext cx="5350873" cy="4938501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905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880000D-4CCA-B04D-A5C2-0D0D7DC5F952}"/>
              </a:ext>
            </a:extLst>
          </p:cNvPr>
          <p:cNvSpPr/>
          <p:nvPr/>
        </p:nvSpPr>
        <p:spPr>
          <a:xfrm>
            <a:off x="808306" y="3070313"/>
            <a:ext cx="514321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lnSpc>
                <a:spcPts val="2800"/>
              </a:lnSpc>
              <a:buClr>
                <a:prstClr val="white"/>
              </a:buClr>
            </a:pPr>
            <a:r>
              <a:rPr lang="en-US" altLang="zh-TW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Virtualization Station </a:t>
            </a:r>
            <a:r>
              <a:rPr lang="zh-TW" altLang="en-US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允許您在 </a:t>
            </a:r>
            <a:r>
              <a:rPr lang="en-US" altLang="zh-TW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Turbo NAS </a:t>
            </a:r>
            <a:r>
              <a:rPr lang="zh-TW" altLang="en-US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上建立虛擬機器來安裝 </a:t>
            </a:r>
            <a:r>
              <a:rPr lang="en-US" altLang="zh-TW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Windows</a:t>
            </a:r>
            <a:r>
              <a:rPr lang="zh-TW" altLang="en-US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、</a:t>
            </a:r>
            <a:r>
              <a:rPr lang="en-US" altLang="zh-TW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Linux</a:t>
            </a:r>
            <a:r>
              <a:rPr lang="en-US" altLang="zh-TW" b="1" kern="0" baseline="30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® </a:t>
            </a:r>
            <a:r>
              <a:rPr lang="zh-TW" altLang="en-US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、</a:t>
            </a:r>
            <a:r>
              <a:rPr lang="en-US" altLang="zh-TW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UNIX</a:t>
            </a:r>
            <a:r>
              <a:rPr lang="en-US" altLang="zh-TW" b="1" kern="0" baseline="30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®</a:t>
            </a:r>
            <a:r>
              <a:rPr lang="en-US" altLang="zh-TW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</a:t>
            </a:r>
            <a:r>
              <a:rPr lang="zh-TW" altLang="en-US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及 </a:t>
            </a:r>
            <a:r>
              <a:rPr lang="en-US" altLang="zh-TW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Android </a:t>
            </a:r>
            <a:r>
              <a:rPr lang="zh-TW" altLang="en-US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等作業系統。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5530B72-036B-2B48-8658-B3F2D21C24ED}"/>
              </a:ext>
            </a:extLst>
          </p:cNvPr>
          <p:cNvSpPr/>
          <p:nvPr/>
        </p:nvSpPr>
        <p:spPr>
          <a:xfrm>
            <a:off x="6533362" y="2930699"/>
            <a:ext cx="5247872" cy="127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lnSpc>
                <a:spcPts val="2250"/>
              </a:lnSpc>
              <a:buClr>
                <a:prstClr val="white"/>
              </a:buClr>
            </a:pPr>
            <a:r>
              <a:rPr lang="zh-TW" altLang="en-US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支援 </a:t>
            </a:r>
            <a:r>
              <a:rPr lang="en-US" altLang="zh-TW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LXD </a:t>
            </a:r>
            <a:r>
              <a:rPr lang="zh-TW" altLang="en-US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與 </a:t>
            </a:r>
            <a:r>
              <a:rPr lang="en-US" altLang="zh-TW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Docker</a:t>
            </a:r>
            <a:r>
              <a:rPr lang="en-US" altLang="zh-TW" b="1" kern="0" baseline="30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®</a:t>
            </a:r>
            <a:r>
              <a:rPr lang="en-US" altLang="zh-TW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 </a:t>
            </a:r>
            <a:r>
              <a:rPr lang="zh-TW" altLang="en-US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兩項輕量級虛擬技術。您可在 </a:t>
            </a:r>
            <a:r>
              <a:rPr lang="en-US" altLang="zh-TW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QNAP NAS </a:t>
            </a:r>
            <a:r>
              <a:rPr lang="zh-TW" altLang="en-US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上執行完整的 </a:t>
            </a:r>
            <a:r>
              <a:rPr lang="en-US" altLang="zh-TW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Linux</a:t>
            </a:r>
            <a:r>
              <a:rPr lang="en-US" altLang="zh-TW" b="1" kern="0" baseline="30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®</a:t>
            </a:r>
            <a:r>
              <a:rPr lang="en-US" altLang="zh-TW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 </a:t>
            </a:r>
            <a:r>
              <a:rPr lang="zh-TW" altLang="en-US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虛擬機，並由 </a:t>
            </a:r>
            <a:r>
              <a:rPr lang="en-US" altLang="zh-TW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Docker</a:t>
            </a:r>
            <a:r>
              <a:rPr lang="en-US" altLang="zh-TW" b="1" kern="0" baseline="30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®</a:t>
            </a:r>
            <a:r>
              <a:rPr lang="en-US" altLang="zh-TW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 Hub </a:t>
            </a:r>
            <a:r>
              <a:rPr lang="zh-TW" altLang="en-US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線上市集下載來自全球各地數以千計的應用程式。</a:t>
            </a: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0D4C30CE-07E9-42F5-9A44-8B52AF11412F}"/>
              </a:ext>
            </a:extLst>
          </p:cNvPr>
          <p:cNvGrpSpPr/>
          <p:nvPr/>
        </p:nvGrpSpPr>
        <p:grpSpPr>
          <a:xfrm>
            <a:off x="1114100" y="4538118"/>
            <a:ext cx="4010215" cy="937391"/>
            <a:chOff x="1360608" y="1631084"/>
            <a:chExt cx="3007661" cy="703043"/>
          </a:xfrm>
          <a:effectLst>
            <a:outerShdw blurRad="431800" dist="177800" dir="5760000" sx="106000" sy="106000" algn="tl" rotWithShape="0">
              <a:prstClr val="black">
                <a:alpha val="34000"/>
              </a:prstClr>
            </a:outerShdw>
          </a:effectLst>
        </p:grpSpPr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1DF07DC7-2D73-482F-8588-C5EDCCB9DA01}"/>
                </a:ext>
              </a:extLst>
            </p:cNvPr>
            <p:cNvGrpSpPr/>
            <p:nvPr/>
          </p:nvGrpSpPr>
          <p:grpSpPr>
            <a:xfrm>
              <a:off x="1360608" y="1631084"/>
              <a:ext cx="3007661" cy="703043"/>
              <a:chOff x="1360608" y="1631084"/>
              <a:chExt cx="3007661" cy="703043"/>
            </a:xfrm>
          </p:grpSpPr>
          <p:sp>
            <p:nvSpPr>
              <p:cNvPr id="20" name="橢圓 19">
                <a:extLst>
                  <a:ext uri="{FF2B5EF4-FFF2-40B4-BE49-F238E27FC236}">
                    <a16:creationId xmlns:a16="http://schemas.microsoft.com/office/drawing/2014/main" id="{EEA58DCE-F156-43D5-9A87-C1AF328433E5}"/>
                  </a:ext>
                </a:extLst>
              </p:cNvPr>
              <p:cNvSpPr/>
              <p:nvPr/>
            </p:nvSpPr>
            <p:spPr>
              <a:xfrm>
                <a:off x="1360608" y="1631084"/>
                <a:ext cx="703043" cy="703043"/>
              </a:xfrm>
              <a:prstGeom prst="ellipse">
                <a:avLst/>
              </a:prstGeom>
              <a:solidFill>
                <a:srgbClr val="EE6D2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TW" altLang="en-US" sz="1867" ker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  <p:sp>
            <p:nvSpPr>
              <p:cNvPr id="21" name="橢圓 20">
                <a:extLst>
                  <a:ext uri="{FF2B5EF4-FFF2-40B4-BE49-F238E27FC236}">
                    <a16:creationId xmlns:a16="http://schemas.microsoft.com/office/drawing/2014/main" id="{2A859233-4265-417D-AFC6-2540CE756E5C}"/>
                  </a:ext>
                </a:extLst>
              </p:cNvPr>
              <p:cNvSpPr/>
              <p:nvPr/>
            </p:nvSpPr>
            <p:spPr>
              <a:xfrm>
                <a:off x="2128814" y="1631084"/>
                <a:ext cx="703043" cy="703043"/>
              </a:xfrm>
              <a:prstGeom prst="ellipse">
                <a:avLst/>
              </a:prstGeom>
              <a:solidFill>
                <a:srgbClr val="EE6D2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TW" altLang="en-US" sz="1867" ker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  <p:sp>
            <p:nvSpPr>
              <p:cNvPr id="22" name="橢圓 21">
                <a:extLst>
                  <a:ext uri="{FF2B5EF4-FFF2-40B4-BE49-F238E27FC236}">
                    <a16:creationId xmlns:a16="http://schemas.microsoft.com/office/drawing/2014/main" id="{14C13BFB-AF51-487F-84A4-F86B449C9955}"/>
                  </a:ext>
                </a:extLst>
              </p:cNvPr>
              <p:cNvSpPr/>
              <p:nvPr/>
            </p:nvSpPr>
            <p:spPr>
              <a:xfrm>
                <a:off x="2897020" y="1631084"/>
                <a:ext cx="703043" cy="703043"/>
              </a:xfrm>
              <a:prstGeom prst="ellipse">
                <a:avLst/>
              </a:prstGeom>
              <a:solidFill>
                <a:srgbClr val="EE6D2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TW" altLang="en-US" sz="1867" ker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  <p:sp>
            <p:nvSpPr>
              <p:cNvPr id="23" name="橢圓 22">
                <a:extLst>
                  <a:ext uri="{FF2B5EF4-FFF2-40B4-BE49-F238E27FC236}">
                    <a16:creationId xmlns:a16="http://schemas.microsoft.com/office/drawing/2014/main" id="{7B01E238-CC39-4FA0-942A-714CEEB093E0}"/>
                  </a:ext>
                </a:extLst>
              </p:cNvPr>
              <p:cNvSpPr/>
              <p:nvPr/>
            </p:nvSpPr>
            <p:spPr>
              <a:xfrm>
                <a:off x="3665226" y="1631084"/>
                <a:ext cx="703043" cy="703043"/>
              </a:xfrm>
              <a:prstGeom prst="ellipse">
                <a:avLst/>
              </a:prstGeom>
              <a:solidFill>
                <a:srgbClr val="EE6D2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TW" altLang="en-US" sz="1867" ker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</p:grpSp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F0A7C05A-E27C-4380-9C4C-80E8A83C2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29009" y="1755314"/>
              <a:ext cx="375475" cy="444014"/>
            </a:xfrm>
            <a:prstGeom prst="rect">
              <a:avLst/>
            </a:prstGeom>
          </p:spPr>
        </p:pic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23D79156-1F1E-48FE-A957-842BE206E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71378" y="1748573"/>
              <a:ext cx="377479" cy="444014"/>
            </a:xfrm>
            <a:prstGeom prst="rect">
              <a:avLst/>
            </a:prstGeom>
          </p:spPr>
        </p:pic>
        <p:pic>
          <p:nvPicPr>
            <p:cNvPr id="18" name="圖形 17">
              <a:extLst>
                <a:ext uri="{FF2B5EF4-FFF2-40B4-BE49-F238E27FC236}">
                  <a16:creationId xmlns:a16="http://schemas.microsoft.com/office/drawing/2014/main" id="{6A474FBE-3705-4D4E-9CBF-ECEF170AC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976425" y="1889078"/>
              <a:ext cx="559910" cy="161824"/>
            </a:xfrm>
            <a:prstGeom prst="rect">
              <a:avLst/>
            </a:prstGeom>
          </p:spPr>
        </p:pic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22CF2E59-4161-4C6C-AEA9-C9EB4090D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488031" y="1779103"/>
              <a:ext cx="452027" cy="399363"/>
            </a:xfrm>
            <a:prstGeom prst="rect">
              <a:avLst/>
            </a:prstGeom>
          </p:spPr>
        </p:pic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142536B5-24ED-48EC-BB8D-E51B0FCF1710}"/>
              </a:ext>
            </a:extLst>
          </p:cNvPr>
          <p:cNvSpPr/>
          <p:nvPr/>
        </p:nvSpPr>
        <p:spPr>
          <a:xfrm>
            <a:off x="6583970" y="4245178"/>
            <a:ext cx="1211699" cy="1286257"/>
          </a:xfrm>
          <a:prstGeom prst="rect">
            <a:avLst/>
          </a:prstGeom>
          <a:solidFill>
            <a:srgbClr val="E0E9F4"/>
          </a:solidFill>
          <a:ln>
            <a:noFill/>
          </a:ln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339241D-0911-4579-99CD-426C44EC077C}"/>
              </a:ext>
            </a:extLst>
          </p:cNvPr>
          <p:cNvSpPr/>
          <p:nvPr/>
        </p:nvSpPr>
        <p:spPr>
          <a:xfrm>
            <a:off x="7872647" y="4245178"/>
            <a:ext cx="3731903" cy="1286257"/>
          </a:xfrm>
          <a:prstGeom prst="rect">
            <a:avLst/>
          </a:prstGeom>
          <a:noFill/>
          <a:ln>
            <a:solidFill>
              <a:srgbClr val="E0E9F4"/>
            </a:solidFill>
            <a:prstDash val="sysDash"/>
          </a:ln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56EF6652-E79E-4D4C-8FAF-45EB7644F595}"/>
              </a:ext>
            </a:extLst>
          </p:cNvPr>
          <p:cNvSpPr txBox="1"/>
          <p:nvPr/>
        </p:nvSpPr>
        <p:spPr>
          <a:xfrm>
            <a:off x="7895271" y="4280039"/>
            <a:ext cx="1255739" cy="307777"/>
          </a:xfrm>
          <a:prstGeom prst="rect">
            <a:avLst/>
          </a:prstGeom>
          <a:noFill/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TW" sz="1400" b="1" kern="0">
                <a:solidFill>
                  <a:srgbClr val="1167A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Container</a:t>
            </a:r>
            <a:endParaRPr lang="zh-TW" altLang="en-US" sz="1400" b="1" kern="0">
              <a:solidFill>
                <a:srgbClr val="1167A7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A5A70353-3146-47D3-973F-674C4FD5EF18}"/>
              </a:ext>
            </a:extLst>
          </p:cNvPr>
          <p:cNvSpPr/>
          <p:nvPr/>
        </p:nvSpPr>
        <p:spPr>
          <a:xfrm>
            <a:off x="7960706" y="4636212"/>
            <a:ext cx="1123712" cy="340497"/>
          </a:xfrm>
          <a:prstGeom prst="rect">
            <a:avLst/>
          </a:prstGeom>
          <a:solidFill>
            <a:srgbClr val="AFC8EB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zh-TW" sz="1267" b="1" kern="0">
                <a:solidFill>
                  <a:srgbClr val="3232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Application</a:t>
            </a:r>
            <a:endParaRPr lang="zh-TW" altLang="en-US" sz="1267" b="1" kern="0">
              <a:solidFill>
                <a:srgbClr val="32323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4B490B6E-08C7-4305-8F82-AB1986CF3DB7}"/>
              </a:ext>
            </a:extLst>
          </p:cNvPr>
          <p:cNvSpPr/>
          <p:nvPr/>
        </p:nvSpPr>
        <p:spPr>
          <a:xfrm>
            <a:off x="9172478" y="4636212"/>
            <a:ext cx="1123712" cy="340497"/>
          </a:xfrm>
          <a:prstGeom prst="rect">
            <a:avLst/>
          </a:prstGeom>
          <a:solidFill>
            <a:srgbClr val="AFC8EB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zh-TW" sz="1267" b="1" kern="0">
                <a:solidFill>
                  <a:srgbClr val="3232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Application</a:t>
            </a:r>
            <a:endParaRPr lang="zh-TW" altLang="en-US" sz="1267" b="1" kern="0">
              <a:solidFill>
                <a:srgbClr val="32323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B85574E7-1A2C-424E-BD63-0D6C724AB380}"/>
              </a:ext>
            </a:extLst>
          </p:cNvPr>
          <p:cNvSpPr/>
          <p:nvPr/>
        </p:nvSpPr>
        <p:spPr>
          <a:xfrm>
            <a:off x="10369342" y="4636212"/>
            <a:ext cx="1123712" cy="340497"/>
          </a:xfrm>
          <a:prstGeom prst="rect">
            <a:avLst/>
          </a:prstGeom>
          <a:solidFill>
            <a:srgbClr val="AFC8EB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zh-TW" sz="1267" b="1" kern="0">
                <a:solidFill>
                  <a:srgbClr val="3232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Application</a:t>
            </a:r>
            <a:endParaRPr lang="zh-TW" altLang="en-US" sz="1267" b="1" kern="0">
              <a:solidFill>
                <a:srgbClr val="32323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7E113304-1BBA-437D-8BDD-707F68FF96EB}"/>
              </a:ext>
            </a:extLst>
          </p:cNvPr>
          <p:cNvSpPr/>
          <p:nvPr/>
        </p:nvSpPr>
        <p:spPr>
          <a:xfrm>
            <a:off x="7960706" y="5055027"/>
            <a:ext cx="1123712" cy="340497"/>
          </a:xfrm>
          <a:prstGeom prst="rect">
            <a:avLst/>
          </a:prstGeom>
          <a:solidFill>
            <a:srgbClr val="84C8DE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zh-TW" sz="1267" b="1" kern="0">
                <a:solidFill>
                  <a:srgbClr val="3232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Filesystem</a:t>
            </a:r>
            <a:endParaRPr lang="zh-TW" altLang="en-US" sz="1267" b="1" kern="0">
              <a:solidFill>
                <a:srgbClr val="32323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AABC5854-1093-4556-A4C8-CCA0449F43D2}"/>
              </a:ext>
            </a:extLst>
          </p:cNvPr>
          <p:cNvSpPr/>
          <p:nvPr/>
        </p:nvSpPr>
        <p:spPr>
          <a:xfrm>
            <a:off x="9172478" y="5055027"/>
            <a:ext cx="1123712" cy="340497"/>
          </a:xfrm>
          <a:prstGeom prst="rect">
            <a:avLst/>
          </a:prstGeom>
          <a:solidFill>
            <a:srgbClr val="84C8DE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zh-TW" sz="1267" b="1" kern="0">
                <a:solidFill>
                  <a:srgbClr val="3232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Filesystem</a:t>
            </a:r>
            <a:endParaRPr lang="zh-TW" altLang="en-US" sz="1267" b="1" kern="0">
              <a:solidFill>
                <a:srgbClr val="32323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6F5C093-51BD-47A6-9925-7814001F51A3}"/>
              </a:ext>
            </a:extLst>
          </p:cNvPr>
          <p:cNvSpPr/>
          <p:nvPr/>
        </p:nvSpPr>
        <p:spPr>
          <a:xfrm>
            <a:off x="10369342" y="5055027"/>
            <a:ext cx="1123712" cy="340497"/>
          </a:xfrm>
          <a:prstGeom prst="rect">
            <a:avLst/>
          </a:prstGeom>
          <a:solidFill>
            <a:srgbClr val="84C8DE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zh-TW" sz="1267" b="1" kern="0">
                <a:solidFill>
                  <a:srgbClr val="3232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Filesystem</a:t>
            </a:r>
            <a:endParaRPr lang="zh-TW" altLang="en-US" sz="1267" b="1" kern="0">
              <a:solidFill>
                <a:srgbClr val="32323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F6EB1856-14AA-4F30-9B3A-852049FC0E43}"/>
              </a:ext>
            </a:extLst>
          </p:cNvPr>
          <p:cNvSpPr txBox="1"/>
          <p:nvPr/>
        </p:nvSpPr>
        <p:spPr>
          <a:xfrm>
            <a:off x="6583971" y="4327310"/>
            <a:ext cx="1211700" cy="523220"/>
          </a:xfrm>
          <a:prstGeom prst="rect">
            <a:avLst/>
          </a:prstGeom>
          <a:noFill/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TW" sz="1400" b="1" kern="0">
                <a:solidFill>
                  <a:srgbClr val="3232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Container Station</a:t>
            </a:r>
            <a:endParaRPr lang="zh-TW" altLang="en-US" sz="1400" b="1" kern="0">
              <a:solidFill>
                <a:srgbClr val="32323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pic>
        <p:nvPicPr>
          <p:cNvPr id="36" name="圖形 35">
            <a:extLst>
              <a:ext uri="{FF2B5EF4-FFF2-40B4-BE49-F238E27FC236}">
                <a16:creationId xmlns:a16="http://schemas.microsoft.com/office/drawing/2014/main" id="{A3AB64E3-D3CE-4658-9FE0-23C1980621C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02912" y="4942217"/>
            <a:ext cx="497927" cy="438500"/>
          </a:xfrm>
          <a:prstGeom prst="rect">
            <a:avLst/>
          </a:prstGeom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38" name="圖片 37" descr="一張含有 標誌, 時鐘 的圖片&#10;&#10;自動產生的描述">
            <a:extLst>
              <a:ext uri="{FF2B5EF4-FFF2-40B4-BE49-F238E27FC236}">
                <a16:creationId xmlns:a16="http://schemas.microsoft.com/office/drawing/2014/main" id="{B8C51635-4ED5-412E-AAAB-6B2654F897D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839" y="5009299"/>
            <a:ext cx="529248" cy="371419"/>
          </a:xfrm>
          <a:prstGeom prst="rect">
            <a:avLst/>
          </a:prstGeom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501ECC3E-3003-41FC-AA0F-8C941BD4BE71}"/>
              </a:ext>
            </a:extLst>
          </p:cNvPr>
          <p:cNvSpPr/>
          <p:nvPr/>
        </p:nvSpPr>
        <p:spPr>
          <a:xfrm>
            <a:off x="6583970" y="5666275"/>
            <a:ext cx="5020579" cy="340499"/>
          </a:xfrm>
          <a:prstGeom prst="rect">
            <a:avLst/>
          </a:prstGeom>
          <a:solidFill>
            <a:srgbClr val="FFB880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zh-TW" sz="1333" b="1" kern="0">
                <a:solidFill>
                  <a:srgbClr val="3232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Host OS</a:t>
            </a:r>
            <a:endParaRPr lang="zh-TW" altLang="en-US" sz="1333" b="1" kern="0">
              <a:solidFill>
                <a:srgbClr val="32323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C44D6F11-E2B8-49DC-9CCF-0E066D0566EE}"/>
              </a:ext>
            </a:extLst>
          </p:cNvPr>
          <p:cNvSpPr/>
          <p:nvPr/>
        </p:nvSpPr>
        <p:spPr>
          <a:xfrm>
            <a:off x="6583970" y="6093219"/>
            <a:ext cx="5020579" cy="403660"/>
          </a:xfrm>
          <a:prstGeom prst="rect">
            <a:avLst/>
          </a:prstGeom>
          <a:solidFill>
            <a:srgbClr val="BBD48C"/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zh-TW" sz="1333" b="1" kern="0">
                <a:solidFill>
                  <a:srgbClr val="3232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Hardware</a:t>
            </a:r>
            <a:endParaRPr lang="zh-TW" altLang="en-US" sz="1333" b="1" kern="0">
              <a:solidFill>
                <a:srgbClr val="32323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5F71BC36-DD43-2761-6AC7-0118594BCE93}"/>
              </a:ext>
            </a:extLst>
          </p:cNvPr>
          <p:cNvSpPr/>
          <p:nvPr/>
        </p:nvSpPr>
        <p:spPr>
          <a:xfrm>
            <a:off x="693265" y="1690060"/>
            <a:ext cx="4997553" cy="1088159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1167A7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228600" dir="378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8015BED-F043-4245-AD01-5C73AF4B0ED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777" y="1645064"/>
            <a:ext cx="1200000" cy="1200000"/>
          </a:xfrm>
          <a:prstGeom prst="rect">
            <a:avLst/>
          </a:prstGeom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7BF68AF-F0DA-AB46-BD75-2A72588E91DB}"/>
              </a:ext>
            </a:extLst>
          </p:cNvPr>
          <p:cNvSpPr/>
          <p:nvPr/>
        </p:nvSpPr>
        <p:spPr>
          <a:xfrm>
            <a:off x="2181543" y="1962421"/>
            <a:ext cx="2444900" cy="543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 fontAlgn="base">
              <a:buClr>
                <a:srgbClr val="000000"/>
              </a:buClr>
            </a:pPr>
            <a:r>
              <a:rPr lang="zh-TW" altLang="en-US" sz="2933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虛擬機工作站</a:t>
            </a:r>
            <a:endParaRPr lang="en-US" altLang="zh-TW" sz="2933" b="1" ker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2E7DBC0F-041E-A473-A096-B51CB649D390}"/>
              </a:ext>
            </a:extLst>
          </p:cNvPr>
          <p:cNvSpPr/>
          <p:nvPr/>
        </p:nvSpPr>
        <p:spPr>
          <a:xfrm>
            <a:off x="6525489" y="1691055"/>
            <a:ext cx="4997553" cy="1088159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1167A7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228600" dir="378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9185FD8-4283-1245-94CA-A53458AC986B}"/>
              </a:ext>
            </a:extLst>
          </p:cNvPr>
          <p:cNvSpPr/>
          <p:nvPr/>
        </p:nvSpPr>
        <p:spPr>
          <a:xfrm>
            <a:off x="8251317" y="1962422"/>
            <a:ext cx="2068194" cy="543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 fontAlgn="base">
              <a:buClr>
                <a:srgbClr val="000000"/>
              </a:buClr>
            </a:pPr>
            <a:r>
              <a:rPr lang="zh-TW" altLang="en-US" sz="2933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容器工作站</a:t>
            </a:r>
            <a:endParaRPr lang="en-US" altLang="zh-TW" sz="2933" b="1" ker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39154E3-7A13-EE40-943A-F9D72056D22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6913" y="1632745"/>
            <a:ext cx="1198123" cy="1200000"/>
          </a:xfrm>
          <a:prstGeom prst="rect">
            <a:avLst/>
          </a:prstGeom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F87517D2-8409-6D45-A22C-A84ACBF89FB8}"/>
              </a:ext>
            </a:extLst>
          </p:cNvPr>
          <p:cNvSpPr txBox="1">
            <a:spLocks/>
          </p:cNvSpPr>
          <p:nvPr/>
        </p:nvSpPr>
        <p:spPr>
          <a:xfrm>
            <a:off x="0" y="387437"/>
            <a:ext cx="12192000" cy="1087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虛擬機工作站與容器工作站創建應用儲存一體機</a:t>
            </a:r>
          </a:p>
        </p:txBody>
      </p:sp>
    </p:spTree>
    <p:extLst>
      <p:ext uri="{BB962C8B-B14F-4D97-AF65-F5344CB8AC3E}">
        <p14:creationId xmlns:p14="http://schemas.microsoft.com/office/powerpoint/2010/main" val="19654337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 descr="一張含有 標誌, 時鐘, 儀錶, 街道 的圖片&#10;&#10;自動產生的描述">
            <a:extLst>
              <a:ext uri="{FF2B5EF4-FFF2-40B4-BE49-F238E27FC236}">
                <a16:creationId xmlns:a16="http://schemas.microsoft.com/office/drawing/2014/main" id="{F1F79EA1-1209-324B-BD43-34B2012FB4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332" y="3482025"/>
            <a:ext cx="1200000" cy="1200000"/>
          </a:xfrm>
          <a:prstGeom prst="roundRect">
            <a:avLst>
              <a:gd name="adj" fmla="val 10475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4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</p:spPr>
      </p:pic>
      <p:pic>
        <p:nvPicPr>
          <p:cNvPr id="5" name="圖片 4" descr="Cinema28_512.png">
            <a:extLst>
              <a:ext uri="{FF2B5EF4-FFF2-40B4-BE49-F238E27FC236}">
                <a16:creationId xmlns:a16="http://schemas.microsoft.com/office/drawing/2014/main" id="{EDCBDE68-4770-1E4F-A12B-DD205021F0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297" y="5110268"/>
            <a:ext cx="1200000" cy="1200000"/>
          </a:xfrm>
          <a:prstGeom prst="rect">
            <a:avLst/>
          </a:prstGeom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</p:spPr>
      </p:pic>
      <p:sp>
        <p:nvSpPr>
          <p:cNvPr id="6" name="TextBox 16">
            <a:extLst>
              <a:ext uri="{FF2B5EF4-FFF2-40B4-BE49-F238E27FC236}">
                <a16:creationId xmlns:a16="http://schemas.microsoft.com/office/drawing/2014/main" id="{BE61B41B-C17F-3A4E-BF4B-C8DDF5AFB85F}"/>
              </a:ext>
            </a:extLst>
          </p:cNvPr>
          <p:cNvSpPr txBox="1"/>
          <p:nvPr/>
        </p:nvSpPr>
        <p:spPr>
          <a:xfrm>
            <a:off x="7560262" y="2176600"/>
            <a:ext cx="3737452" cy="4205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TW" sz="2133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Plex Server </a:t>
            </a:r>
            <a:r>
              <a:rPr lang="zh-CN" altLang="en-US" sz="2133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影音串流與轉檔</a:t>
            </a:r>
            <a:endParaRPr lang="en-US" altLang="en-US" sz="2133" b="1" ker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4F99A8CB-6BC8-814F-B1E0-2375EC32FA8D}"/>
              </a:ext>
            </a:extLst>
          </p:cNvPr>
          <p:cNvSpPr txBox="1"/>
          <p:nvPr/>
        </p:nvSpPr>
        <p:spPr>
          <a:xfrm>
            <a:off x="1980797" y="5301594"/>
            <a:ext cx="3737452" cy="8361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>
              <a:lnSpc>
                <a:spcPts val="2933"/>
              </a:lnSpc>
              <a:buClr>
                <a:srgbClr val="000000"/>
              </a:buClr>
            </a:pPr>
            <a:r>
              <a:rPr lang="zh-CN" altLang="en-US" sz="2133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使用 </a:t>
            </a:r>
            <a:r>
              <a:rPr lang="en-US" altLang="zh-CN" sz="2133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Cinema28 </a:t>
            </a:r>
            <a:r>
              <a:rPr lang="zh-CN" altLang="en-US" sz="2133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串流多媒體至各會議室的影音播放裝置</a:t>
            </a:r>
            <a:endParaRPr lang="en-US" altLang="en-US" sz="2133" b="1" ker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AFB9DF32-8548-4D48-A48B-45277B532DC1}"/>
              </a:ext>
            </a:extLst>
          </p:cNvPr>
          <p:cNvSpPr txBox="1"/>
          <p:nvPr/>
        </p:nvSpPr>
        <p:spPr>
          <a:xfrm>
            <a:off x="1980796" y="2270737"/>
            <a:ext cx="3749744" cy="42056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133" b="1" kern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QuMagie</a:t>
            </a:r>
            <a:r>
              <a:rPr lang="en-US" sz="2133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AI </a:t>
            </a:r>
            <a:r>
              <a:rPr lang="en-US" sz="2133" b="1" kern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相簿與相片分類</a:t>
            </a:r>
            <a:endParaRPr lang="en-US" sz="2133" b="1" ker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pic>
        <p:nvPicPr>
          <p:cNvPr id="12" name="Shape 328">
            <a:extLst>
              <a:ext uri="{FF2B5EF4-FFF2-40B4-BE49-F238E27FC236}">
                <a16:creationId xmlns:a16="http://schemas.microsoft.com/office/drawing/2014/main" id="{0ABDEA6E-FFA2-1042-B82C-ABB12D1FD8BE}"/>
              </a:ext>
            </a:extLst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869" y="1827212"/>
            <a:ext cx="1200000" cy="1200000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</p:spPr>
      </p:pic>
      <p:sp>
        <p:nvSpPr>
          <p:cNvPr id="14" name="TextBox 11">
            <a:extLst>
              <a:ext uri="{FF2B5EF4-FFF2-40B4-BE49-F238E27FC236}">
                <a16:creationId xmlns:a16="http://schemas.microsoft.com/office/drawing/2014/main" id="{E0A7F077-8E23-CD48-B53E-F1554CBE639C}"/>
              </a:ext>
            </a:extLst>
          </p:cNvPr>
          <p:cNvSpPr txBox="1"/>
          <p:nvPr/>
        </p:nvSpPr>
        <p:spPr>
          <a:xfrm>
            <a:off x="1969120" y="3693671"/>
            <a:ext cx="3671198" cy="83612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1219170">
              <a:lnSpc>
                <a:spcPts val="2933"/>
              </a:lnSpc>
              <a:buClr>
                <a:srgbClr val="000000"/>
              </a:buClr>
            </a:pPr>
            <a:r>
              <a:rPr lang="en-US" altLang="zh-TW" sz="2133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CAYIN </a:t>
            </a:r>
            <a:r>
              <a:rPr lang="en-US" altLang="zh-TW" sz="2133" b="1" kern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MediaSign</a:t>
            </a:r>
            <a:r>
              <a:rPr lang="en-US" altLang="zh-TW" sz="2133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Player</a:t>
            </a:r>
          </a:p>
          <a:p>
            <a:pPr defTabSz="1219170">
              <a:lnSpc>
                <a:spcPts val="2933"/>
              </a:lnSpc>
              <a:buClr>
                <a:srgbClr val="000000"/>
              </a:buClr>
            </a:pPr>
            <a:r>
              <a:rPr lang="en-US" altLang="zh-TW" sz="2133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HEVC (H.265) </a:t>
            </a:r>
            <a:r>
              <a:rPr lang="zh-TW" altLang="en-US" sz="2133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即時轉檔播放</a:t>
            </a:r>
            <a:endParaRPr lang="en-US" sz="2133" b="1" ker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pic>
        <p:nvPicPr>
          <p:cNvPr id="21" name="圖形 20">
            <a:extLst>
              <a:ext uri="{FF2B5EF4-FFF2-40B4-BE49-F238E27FC236}">
                <a16:creationId xmlns:a16="http://schemas.microsoft.com/office/drawing/2014/main" id="{1760FD05-5EAD-4B68-8A4D-88D7C32162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36315" y="2829049"/>
            <a:ext cx="4761399" cy="3939988"/>
          </a:xfrm>
          <a:prstGeom prst="rect">
            <a:avLst/>
          </a:prstGeom>
          <a:effectLst>
            <a:outerShdw blurRad="304800" dist="114300" dir="4320000" algn="tl" rotWithShape="0">
              <a:prstClr val="black">
                <a:alpha val="19000"/>
              </a:prstClr>
            </a:outerShdw>
          </a:effectLst>
        </p:spPr>
      </p:pic>
      <p:pic>
        <p:nvPicPr>
          <p:cNvPr id="17" name="圖片 14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693D361E-FD8B-8040-B727-28B8BD1364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93" y="1839631"/>
            <a:ext cx="1265012" cy="1265012"/>
          </a:xfrm>
          <a:prstGeom prst="rect">
            <a:avLst/>
          </a:prstGeom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61ED84A7-5B9A-1F1E-9ED4-0F64DB976718}"/>
              </a:ext>
            </a:extLst>
          </p:cNvPr>
          <p:cNvSpPr txBox="1">
            <a:spLocks/>
          </p:cNvSpPr>
          <p:nvPr/>
        </p:nvSpPr>
        <p:spPr>
          <a:xfrm>
            <a:off x="0" y="254329"/>
            <a:ext cx="12191999" cy="1379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5100"/>
              </a:lnSpc>
            </a:pP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強勁效能打造高效能多媒體影音播放與串流平台</a:t>
            </a:r>
          </a:p>
        </p:txBody>
      </p:sp>
    </p:spTree>
    <p:extLst>
      <p:ext uri="{BB962C8B-B14F-4D97-AF65-F5344CB8AC3E}">
        <p14:creationId xmlns:p14="http://schemas.microsoft.com/office/powerpoint/2010/main" val="39774024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 descr="一張含有 文字 的圖片&#10;&#10;自動產生的描述">
            <a:extLst>
              <a:ext uri="{FF2B5EF4-FFF2-40B4-BE49-F238E27FC236}">
                <a16:creationId xmlns:a16="http://schemas.microsoft.com/office/drawing/2014/main" id="{C8281D61-7983-AFE3-07F5-20BA227F68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487" y="3104657"/>
            <a:ext cx="7009491" cy="3448452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431800" dist="368300" dir="5760000" algn="tr" rotWithShape="0">
              <a:srgbClr val="09000C">
                <a:alpha val="34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7" name="文字方塊 2">
            <a:extLst>
              <a:ext uri="{FF2B5EF4-FFF2-40B4-BE49-F238E27FC236}">
                <a16:creationId xmlns:a16="http://schemas.microsoft.com/office/drawing/2014/main" id="{828C764C-8578-4274-12CE-67A7B6F4A200}"/>
              </a:ext>
            </a:extLst>
          </p:cNvPr>
          <p:cNvSpPr txBox="1"/>
          <p:nvPr/>
        </p:nvSpPr>
        <p:spPr>
          <a:xfrm>
            <a:off x="267957" y="1570212"/>
            <a:ext cx="11385497" cy="11726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TVS-h674T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/ TVS-h874T 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支援快照 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(Snapshot)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功能，就像照相般，可將任一時間點的系統狀態與資料記錄下來作為將來還原的備份，且比傳統備份使用更少的儲存空間。當資料毀損或電腦受到加密勒索軟體威脅，即可利用快照檔案迅速還原，確保重要資料萬無一失。</a:t>
            </a:r>
            <a:r>
              <a:rPr lang="zh-TW" altLang="en-US" u="sng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QTS 最多 1,024 份快照、QuTS hero 最多 65,536 份快照</a:t>
            </a:r>
            <a:endParaRPr lang="zh-TW" altLang="en-US" u="sng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735DF544-E006-E8BC-E039-5845EDB840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495287" y="5346751"/>
            <a:ext cx="1306512" cy="1306512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431800" dist="368300" dir="5760000" algn="tr" rotWithShape="0">
              <a:srgbClr val="09000C">
                <a:alpha val="34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9" name="文字方塊 4">
            <a:extLst>
              <a:ext uri="{FF2B5EF4-FFF2-40B4-BE49-F238E27FC236}">
                <a16:creationId xmlns:a16="http://schemas.microsoft.com/office/drawing/2014/main" id="{C4FABD84-43D1-5931-5A78-F20D4D1870AB}"/>
              </a:ext>
            </a:extLst>
          </p:cNvPr>
          <p:cNvSpPr txBox="1"/>
          <p:nvPr/>
        </p:nvSpPr>
        <p:spPr>
          <a:xfrm>
            <a:off x="263616" y="3131271"/>
            <a:ext cx="4305812" cy="527260"/>
          </a:xfrm>
          <a:prstGeom prst="rect">
            <a:avLst/>
          </a:prstGeom>
          <a:gradFill>
            <a:gsLst>
              <a:gs pos="8000">
                <a:srgbClr val="C00000"/>
              </a:gs>
              <a:gs pos="100000">
                <a:srgbClr val="FE4F00"/>
              </a:gs>
            </a:gsLst>
            <a:lin ang="0" scaled="0"/>
          </a:gra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3</a:t>
            </a: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步驟對抗加密勒索軟體威脅</a:t>
            </a:r>
          </a:p>
        </p:txBody>
      </p:sp>
      <p:sp>
        <p:nvSpPr>
          <p:cNvPr id="20" name="文字方塊 5">
            <a:extLst>
              <a:ext uri="{FF2B5EF4-FFF2-40B4-BE49-F238E27FC236}">
                <a16:creationId xmlns:a16="http://schemas.microsoft.com/office/drawing/2014/main" id="{02F51D8D-F31D-8F49-597A-98180C2FA50F}"/>
              </a:ext>
            </a:extLst>
          </p:cNvPr>
          <p:cNvSpPr txBox="1"/>
          <p:nvPr/>
        </p:nvSpPr>
        <p:spPr>
          <a:xfrm>
            <a:off x="263616" y="3716969"/>
            <a:ext cx="4223608" cy="237667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en-US" altLang="zh-TW" b="1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Step 1 </a:t>
            </a:r>
            <a:br>
              <a:rPr lang="en-US" altLang="zh-TW" b="1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</a:b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定期更新，並使用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Malware Remover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防範惡意軟體</a:t>
            </a:r>
            <a:endParaRPr lang="en-US" altLang="zh-TW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en-US" altLang="zh-TW" b="1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Step 2</a:t>
            </a:r>
            <a:br>
              <a:rPr lang="en-US" altLang="zh-TW" b="1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</a:b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備份電腦資料至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NAS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，並建立快照</a:t>
            </a:r>
            <a:endParaRPr lang="en-US" altLang="zh-TW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en-US" altLang="zh-TW" b="1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Step 3</a:t>
            </a:r>
            <a:br>
              <a:rPr lang="en-US" altLang="zh-TW" b="1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</a:b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將快照檔案再備份至另一台 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QNAP NAS</a:t>
            </a:r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621A696-9427-AACC-D6EE-EB34E3DFF950}"/>
              </a:ext>
            </a:extLst>
          </p:cNvPr>
          <p:cNvSpPr txBox="1">
            <a:spLocks/>
          </p:cNvSpPr>
          <p:nvPr/>
        </p:nvSpPr>
        <p:spPr>
          <a:xfrm>
            <a:off x="0" y="387437"/>
            <a:ext cx="12192000" cy="1087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多版本快照助您對抗加密勒索軟體威脅</a:t>
            </a:r>
          </a:p>
        </p:txBody>
      </p:sp>
    </p:spTree>
    <p:extLst>
      <p:ext uri="{BB962C8B-B14F-4D97-AF65-F5344CB8AC3E}">
        <p14:creationId xmlns:p14="http://schemas.microsoft.com/office/powerpoint/2010/main" val="33664801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圓角 7">
            <a:extLst>
              <a:ext uri="{FF2B5EF4-FFF2-40B4-BE49-F238E27FC236}">
                <a16:creationId xmlns:a16="http://schemas.microsoft.com/office/drawing/2014/main" id="{9245140A-209A-F2EE-870A-B68F28546E02}"/>
              </a:ext>
            </a:extLst>
          </p:cNvPr>
          <p:cNvSpPr/>
          <p:nvPr/>
        </p:nvSpPr>
        <p:spPr>
          <a:xfrm>
            <a:off x="-555036" y="1812050"/>
            <a:ext cx="3030072" cy="2977953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89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D5A0F03-8929-DBEC-FE4E-278EF26EE248}"/>
              </a:ext>
            </a:extLst>
          </p:cNvPr>
          <p:cNvSpPr txBox="1"/>
          <p:nvPr/>
        </p:nvSpPr>
        <p:spPr>
          <a:xfrm>
            <a:off x="7595392" y="1538135"/>
            <a:ext cx="4149366" cy="12883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000" b="1">
                <a:solidFill>
                  <a:srgbClr val="E9C27B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Malware Remover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定時掃描您的 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、檢查並下載最新惡意軟體定義檔。當受到攻擊時，可即時排除受感染的檔案，協助提升 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資安防護層級。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7839BFED-B424-0083-F277-D75C084FF752}"/>
              </a:ext>
            </a:extLst>
          </p:cNvPr>
          <p:cNvSpPr txBox="1"/>
          <p:nvPr/>
        </p:nvSpPr>
        <p:spPr>
          <a:xfrm>
            <a:off x="1746280" y="1538135"/>
            <a:ext cx="4355796" cy="12883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000" b="1">
                <a:solidFill>
                  <a:srgbClr val="E9C27B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QuFirewall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保護你的NAS免於外部攻擊。你可以自行設定規則，包括指定來源地區，指定服務連接阜, 來源IP位置等，允許或拒絕透過網路存取NAS。</a:t>
            </a:r>
            <a:endParaRPr lang="zh-TW" sz="1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6" name="圖片 2">
            <a:extLst>
              <a:ext uri="{FF2B5EF4-FFF2-40B4-BE49-F238E27FC236}">
                <a16:creationId xmlns:a16="http://schemas.microsoft.com/office/drawing/2014/main" id="{DDC4DEE2-8D5C-5819-38E4-2EE0CC721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733" y="3189624"/>
            <a:ext cx="5051870" cy="3194287"/>
          </a:xfrm>
          <a:prstGeom prst="rect">
            <a:avLst/>
          </a:prstGeom>
        </p:spPr>
      </p:pic>
      <p:pic>
        <p:nvPicPr>
          <p:cNvPr id="17" name="圖片 3">
            <a:extLst>
              <a:ext uri="{FF2B5EF4-FFF2-40B4-BE49-F238E27FC236}">
                <a16:creationId xmlns:a16="http://schemas.microsoft.com/office/drawing/2014/main" id="{AF1071DE-70A2-A074-30E9-D065B5D963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094"/>
          <a:stretch/>
        </p:blipFill>
        <p:spPr>
          <a:xfrm>
            <a:off x="773587" y="3189622"/>
            <a:ext cx="4907789" cy="3194289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4AFFCD74-91E8-73A1-A729-1F75EFAA38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5280" y="1690366"/>
            <a:ext cx="1101395" cy="11013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6D5C1267-A2F3-1BD7-B173-F26DEA2147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500" y="1690366"/>
            <a:ext cx="1102129" cy="11013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A6278FB-E352-78C4-6FD0-B318FE12C4EB}"/>
              </a:ext>
            </a:extLst>
          </p:cNvPr>
          <p:cNvSpPr txBox="1">
            <a:spLocks/>
          </p:cNvSpPr>
          <p:nvPr/>
        </p:nvSpPr>
        <p:spPr>
          <a:xfrm>
            <a:off x="0" y="387437"/>
            <a:ext cx="12192000" cy="1087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全方位 </a:t>
            </a:r>
            <a:r>
              <a:rPr kumimoji="1"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NAS </a:t>
            </a:r>
            <a:r>
              <a:rPr kumimoji="1"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資安防護</a:t>
            </a:r>
          </a:p>
        </p:txBody>
      </p:sp>
    </p:spTree>
    <p:extLst>
      <p:ext uri="{BB962C8B-B14F-4D97-AF65-F5344CB8AC3E}">
        <p14:creationId xmlns:p14="http://schemas.microsoft.com/office/powerpoint/2010/main" val="2943671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字方塊 18">
            <a:extLst>
              <a:ext uri="{FF2B5EF4-FFF2-40B4-BE49-F238E27FC236}">
                <a16:creationId xmlns:a16="http://schemas.microsoft.com/office/drawing/2014/main" id="{E6D3B689-7626-F2F7-0D14-44A4AF6B14E7}"/>
              </a:ext>
            </a:extLst>
          </p:cNvPr>
          <p:cNvSpPr txBox="1"/>
          <p:nvPr/>
        </p:nvSpPr>
        <p:spPr>
          <a:xfrm>
            <a:off x="-5320" y="556369"/>
            <a:ext cx="12196222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46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用於影音編輯的 </a:t>
            </a:r>
            <a:r>
              <a:rPr lang="en-US" altLang="zh-TW" sz="46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Thunderbolt NAS</a:t>
            </a:r>
          </a:p>
        </p:txBody>
      </p:sp>
      <p:graphicFrame>
        <p:nvGraphicFramePr>
          <p:cNvPr id="32" name="表格 2">
            <a:extLst>
              <a:ext uri="{FF2B5EF4-FFF2-40B4-BE49-F238E27FC236}">
                <a16:creationId xmlns:a16="http://schemas.microsoft.com/office/drawing/2014/main" id="{0F1E2E74-47C9-6D78-2936-24D41B8A52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0278"/>
              </p:ext>
            </p:extLst>
          </p:nvPr>
        </p:nvGraphicFramePr>
        <p:xfrm>
          <a:off x="457669" y="1742713"/>
          <a:ext cx="11270243" cy="4757078"/>
        </p:xfrm>
        <a:graphic>
          <a:graphicData uri="http://schemas.openxmlformats.org/drawingml/2006/table">
            <a:tbl>
              <a:tblPr firstRow="1" bandRow="1">
                <a:effectLst>
                  <a:outerShdw blurRad="279400" dist="406400" dir="2700000" algn="tl" rotWithShape="0">
                    <a:prstClr val="black">
                      <a:alpha val="34000"/>
                    </a:prstClr>
                  </a:outerShdw>
                </a:effectLst>
                <a:tableStyleId>{5C22544A-7EE6-4342-B048-85BDC9FD1C3A}</a:tableStyleId>
              </a:tblPr>
              <a:tblGrid>
                <a:gridCol w="2270591">
                  <a:extLst>
                    <a:ext uri="{9D8B030D-6E8A-4147-A177-3AD203B41FA5}">
                      <a16:colId xmlns:a16="http://schemas.microsoft.com/office/drawing/2014/main" val="1611152212"/>
                    </a:ext>
                  </a:extLst>
                </a:gridCol>
                <a:gridCol w="8999652">
                  <a:extLst>
                    <a:ext uri="{9D8B030D-6E8A-4147-A177-3AD203B41FA5}">
                      <a16:colId xmlns:a16="http://schemas.microsoft.com/office/drawing/2014/main" val="3086726967"/>
                    </a:ext>
                  </a:extLst>
                </a:gridCol>
              </a:tblGrid>
              <a:tr h="676897">
                <a:tc>
                  <a:txBody>
                    <a:bodyPr/>
                    <a:lstStyle/>
                    <a:p>
                      <a:endParaRPr lang="zh-TW" altLang="en-US">
                        <a:solidFill>
                          <a:srgbClr val="FE4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4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BEF"/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/>
                      <a:r>
                        <a:rPr lang="en-US" altLang="zh-TW" sz="2400" b="1">
                          <a:solidFill>
                            <a:srgbClr val="FE4F00"/>
                          </a:solidFill>
                          <a:latin typeface="Arial"/>
                          <a:ea typeface="微軟正黑體"/>
                          <a:cs typeface="Arial"/>
                        </a:rPr>
                        <a:t>Thunderbolt NAS</a:t>
                      </a:r>
                      <a:r>
                        <a:rPr lang="en-US" altLang="zh-TW" sz="2400" b="1" baseline="0">
                          <a:solidFill>
                            <a:srgbClr val="FE4F00"/>
                          </a:solidFill>
                          <a:latin typeface="Arial"/>
                          <a:ea typeface="微軟正黑體"/>
                          <a:cs typeface="Arial"/>
                        </a:rPr>
                        <a:t> </a:t>
                      </a:r>
                      <a:r>
                        <a:rPr lang="zh-TW" altLang="en-US" sz="2400" b="1" baseline="0">
                          <a:solidFill>
                            <a:srgbClr val="FE4F00"/>
                          </a:solidFill>
                          <a:latin typeface="Arial"/>
                          <a:ea typeface="微軟正黑體"/>
                          <a:cs typeface="Arial"/>
                        </a:rPr>
                        <a:t>能提供的效益</a:t>
                      </a:r>
                      <a:endParaRPr lang="zh-TW" altLang="en-US" sz="2400">
                        <a:solidFill>
                          <a:srgbClr val="FE4F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E4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753678"/>
                  </a:ext>
                </a:extLst>
              </a:tr>
              <a:tr h="1259779">
                <a:tc>
                  <a:txBody>
                    <a:bodyPr/>
                    <a:lstStyle/>
                    <a:p>
                      <a:pPr marL="0" marR="0" lvl="0" indent="17462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800" b="1" i="0" u="none" strike="noStrike" baseline="0" noProof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高協作性</a:t>
                      </a:r>
                      <a:endParaRPr lang="zh-TW" sz="18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4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6700" indent="-174625">
                        <a:buFont typeface="Arial"/>
                        <a:buChar char="•"/>
                      </a:pPr>
                      <a:r>
                        <a:rPr lang="zh-TW" altLang="en-US" sz="1600" spc="1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支援兩台 </a:t>
                      </a:r>
                      <a:r>
                        <a:rPr lang="en-US" altLang="zh-TW" sz="1600" spc="1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Mac</a:t>
                      </a:r>
                      <a:r>
                        <a:rPr lang="en-US" altLang="zh-TW" sz="1600" spc="100" baseline="300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®</a:t>
                      </a:r>
                      <a:r>
                        <a:rPr lang="en-US" altLang="zh-TW" sz="1600" spc="1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 </a:t>
                      </a:r>
                      <a:r>
                        <a:rPr lang="zh-TW" altLang="en-US" sz="1600" spc="1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或 </a:t>
                      </a:r>
                      <a:r>
                        <a:rPr lang="en-US" altLang="zh-TW" sz="1600" spc="1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Windows</a:t>
                      </a:r>
                      <a:r>
                        <a:rPr lang="en-US" altLang="zh-TW" sz="1600" spc="100" baseline="300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®</a:t>
                      </a:r>
                      <a:r>
                        <a:rPr lang="en-US" altLang="zh-TW" sz="1600" spc="1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 </a:t>
                      </a:r>
                      <a:r>
                        <a:rPr lang="zh-TW" altLang="en-US" sz="1600" spc="1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筆記型電腦</a:t>
                      </a:r>
                      <a:r>
                        <a:rPr lang="en-US" altLang="zh-TW" sz="1600" spc="1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/</a:t>
                      </a:r>
                      <a:r>
                        <a:rPr lang="zh-TW" altLang="en-US" sz="1600" spc="1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工作站同時編輯照片 </a:t>
                      </a:r>
                      <a:r>
                        <a:rPr lang="en-US" altLang="zh-TW" sz="1600" spc="1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/</a:t>
                      </a:r>
                      <a:r>
                        <a:rPr lang="zh-TW" altLang="en-US" sz="1600" spc="1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 影音</a:t>
                      </a:r>
                      <a:endParaRPr lang="en-US" altLang="zh-TW" sz="1600" spc="10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  <a:p>
                      <a:pPr marL="266700" lvl="0" indent="-174625">
                        <a:buFont typeface="Arial"/>
                        <a:buChar char="•"/>
                      </a:pPr>
                      <a:r>
                        <a:rPr lang="zh-TW" altLang="en-US" sz="1600" spc="1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透過乙太網連接到網絡，使專案協作、資源共享變得更加容易</a:t>
                      </a:r>
                      <a:endParaRPr lang="en-US" altLang="zh-TW" sz="1600" spc="10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E4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92072"/>
                  </a:ext>
                </a:extLst>
              </a:tr>
              <a:tr h="940134">
                <a:tc>
                  <a:txBody>
                    <a:bodyPr/>
                    <a:lstStyle/>
                    <a:p>
                      <a:pPr marL="0" marR="0" lvl="0" indent="174625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TW" altLang="en-US" sz="18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高擴充性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4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193675" algn="l">
                        <a:buFont typeface="Arial"/>
                        <a:buChar char="•"/>
                      </a:pPr>
                      <a:r>
                        <a:rPr lang="en-US" altLang="zh-TW" sz="1600" kern="1200" spc="1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QNAP</a:t>
                      </a:r>
                      <a:r>
                        <a:rPr lang="zh-TW" altLang="en-US" sz="1600" kern="1200" spc="1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 提供多種擴充卡包括 </a:t>
                      </a:r>
                      <a:r>
                        <a:rPr lang="en-US" altLang="zh-TW" sz="1600" kern="1200" spc="1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10G/25GbE</a:t>
                      </a:r>
                      <a:r>
                        <a:rPr lang="zh-TW" altLang="en-US" sz="1600" kern="1200" spc="1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 網卡、</a:t>
                      </a:r>
                      <a:r>
                        <a:rPr lang="en-US" altLang="zh-TW" sz="1600" kern="1200" spc="1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M.2</a:t>
                      </a:r>
                      <a:r>
                        <a:rPr lang="zh-TW" altLang="en-US" sz="1600" kern="1200" spc="1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 </a:t>
                      </a:r>
                      <a:r>
                        <a:rPr lang="en-US" altLang="zh-TW" sz="1600" kern="1200" spc="1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SSD</a:t>
                      </a:r>
                      <a:r>
                        <a:rPr lang="zh-TW" altLang="en-US" sz="1600" kern="1200" spc="1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 等擴充卡</a:t>
                      </a:r>
                      <a:endParaRPr lang="en-US" altLang="zh-TW" sz="1600" kern="1200" spc="10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  <a:p>
                      <a:pPr marL="285750" indent="-193675" algn="l">
                        <a:buFont typeface="Arial"/>
                        <a:buChar char="•"/>
                      </a:pPr>
                      <a:r>
                        <a:rPr lang="zh-TW" altLang="en-US" sz="1600" kern="1200" spc="1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透過 </a:t>
                      </a:r>
                      <a:r>
                        <a:rPr lang="en-US" altLang="zh-TW" sz="1600" kern="1200" spc="1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JBOD</a:t>
                      </a:r>
                      <a:r>
                        <a:rPr lang="zh-TW" altLang="en-US" sz="1600" kern="1200" spc="1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 方案，能輕鬆大幅提升儲存空間</a:t>
                      </a:r>
                      <a:endParaRPr lang="en-US" altLang="zh-TW" sz="1600" kern="1200" spc="10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E4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9511678"/>
                  </a:ext>
                </a:extLst>
              </a:tr>
              <a:tr h="940134">
                <a:tc>
                  <a:txBody>
                    <a:bodyPr/>
                    <a:lstStyle/>
                    <a:p>
                      <a:pPr marL="0" marR="0" lvl="0" indent="174625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TW" altLang="en-US" sz="18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友善使用者體驗</a:t>
                      </a:r>
                      <a:endParaRPr lang="en-US" altLang="zh-TW" sz="18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4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193675" algn="l">
                        <a:buFont typeface="Arial"/>
                        <a:buChar char="•"/>
                      </a:pPr>
                      <a:r>
                        <a:rPr lang="zh-TW" altLang="en-US" sz="1600" kern="1200" spc="1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提供快速、流暢、好上手的操作系統</a:t>
                      </a:r>
                      <a:endParaRPr lang="en-US" altLang="zh-TW" sz="1600" kern="1200" spc="10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  <a:p>
                      <a:pPr marL="285750" indent="-193675" algn="l">
                        <a:buFont typeface="Arial"/>
                        <a:buChar char="•"/>
                      </a:pPr>
                      <a:r>
                        <a:rPr lang="zh-TW" altLang="en-US" sz="1600" kern="1200" spc="1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配套的手機應用程式可讓您遠端訪問 </a:t>
                      </a:r>
                      <a:r>
                        <a:rPr lang="en-US" altLang="zh-TW" sz="1600" kern="1200" spc="1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NAS </a:t>
                      </a:r>
                      <a:r>
                        <a:rPr lang="zh-TW" altLang="en-US" sz="1600" kern="1200" spc="1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文件</a:t>
                      </a:r>
                      <a:endParaRPr lang="en-US" altLang="zh-TW" sz="1600" kern="1200" spc="10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E4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326405"/>
                  </a:ext>
                </a:extLst>
              </a:tr>
              <a:tr h="940134">
                <a:tc>
                  <a:txBody>
                    <a:bodyPr/>
                    <a:lstStyle/>
                    <a:p>
                      <a:pPr marL="0" marR="0" lvl="0" indent="174625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TW" altLang="en-US" sz="1800" b="1" kern="1200" spc="1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資料保護機制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4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193675" algn="l">
                        <a:buFont typeface="Arial"/>
                        <a:buChar char="•"/>
                      </a:pPr>
                      <a:r>
                        <a:rPr lang="zh-TW" altLang="en-US" sz="1600" kern="1200" spc="1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集中備份並確保備份與快照的一致性</a:t>
                      </a:r>
                      <a:endParaRPr lang="en-US" altLang="zh-TW" sz="1600" kern="1200" spc="10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  <a:p>
                      <a:pPr marL="285750" indent="-193675" algn="l">
                        <a:buFont typeface="Arial"/>
                        <a:buChar char="•"/>
                      </a:pPr>
                      <a:r>
                        <a:rPr lang="zh-TW" altLang="en-US" sz="1600" kern="1200" spc="1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您可以設置權限或密碼，防止文件被隨意窺探</a:t>
                      </a:r>
                      <a:endParaRPr lang="en-US" altLang="zh-TW" sz="1600" kern="1200" spc="10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E4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4261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97962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27CB0165-99C4-DC90-49F0-4F4DE4A78506}"/>
              </a:ext>
            </a:extLst>
          </p:cNvPr>
          <p:cNvSpPr/>
          <p:nvPr/>
        </p:nvSpPr>
        <p:spPr>
          <a:xfrm rot="10800000">
            <a:off x="685299" y="4590361"/>
            <a:ext cx="10783508" cy="1945565"/>
          </a:xfrm>
          <a:prstGeom prst="roundRect">
            <a:avLst>
              <a:gd name="adj" fmla="val 1491"/>
            </a:avLst>
          </a:prstGeom>
          <a:gradFill>
            <a:gsLst>
              <a:gs pos="7000">
                <a:schemeClr val="bg1"/>
              </a:gs>
              <a:gs pos="0">
                <a:schemeClr val="bg1">
                  <a:alpha val="49000"/>
                </a:schemeClr>
              </a:gs>
              <a:gs pos="75200">
                <a:srgbClr val="E3E3E3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DC5DB694-A342-01BA-0BFE-A174281ACDEF}"/>
              </a:ext>
            </a:extLst>
          </p:cNvPr>
          <p:cNvSpPr/>
          <p:nvPr/>
        </p:nvSpPr>
        <p:spPr>
          <a:xfrm rot="10800000">
            <a:off x="705210" y="1579830"/>
            <a:ext cx="7129751" cy="2831184"/>
          </a:xfrm>
          <a:prstGeom prst="roundRect">
            <a:avLst>
              <a:gd name="adj" fmla="val 1491"/>
            </a:avLst>
          </a:prstGeom>
          <a:gradFill>
            <a:gsLst>
              <a:gs pos="7000">
                <a:schemeClr val="bg1"/>
              </a:gs>
              <a:gs pos="0">
                <a:schemeClr val="bg1">
                  <a:alpha val="49000"/>
                </a:schemeClr>
              </a:gs>
              <a:gs pos="75200">
                <a:srgbClr val="E3E3E3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7A6800C0-86ED-6EC9-109A-B2C607E1933D}"/>
              </a:ext>
            </a:extLst>
          </p:cNvPr>
          <p:cNvSpPr txBox="1"/>
          <p:nvPr/>
        </p:nvSpPr>
        <p:spPr>
          <a:xfrm>
            <a:off x="2341724" y="2898326"/>
            <a:ext cx="85151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500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TR-002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1D85D49-EEED-A835-42AF-973726300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09754" y="3406799"/>
            <a:ext cx="2322170" cy="578325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 descr="一張含有 室內, 電子用品, 黑色 的圖片&#10;&#10;自動產生的描述">
            <a:extLst>
              <a:ext uri="{FF2B5EF4-FFF2-40B4-BE49-F238E27FC236}">
                <a16:creationId xmlns:a16="http://schemas.microsoft.com/office/drawing/2014/main" id="{B235417F-5F07-ED9B-6BE6-D9EEC50699E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4349" y="1908318"/>
            <a:ext cx="1450611" cy="9066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 descr="一張含有 黑色, 電子用品 的圖片&#10;&#10;自動產生的描述">
            <a:extLst>
              <a:ext uri="{FF2B5EF4-FFF2-40B4-BE49-F238E27FC236}">
                <a16:creationId xmlns:a16="http://schemas.microsoft.com/office/drawing/2014/main" id="{44418C9B-5CB2-AB87-56BF-4E003417F67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371" y="1908318"/>
            <a:ext cx="1477778" cy="9236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7FCD732-40A6-430D-D8DF-229690E605E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9791" y="3560655"/>
            <a:ext cx="2126297" cy="3946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 descr="一張含有 文字, 室內, 電子用品, 電腦 的圖片&#10;&#10;自動產生的描述">
            <a:extLst>
              <a:ext uri="{FF2B5EF4-FFF2-40B4-BE49-F238E27FC236}">
                <a16:creationId xmlns:a16="http://schemas.microsoft.com/office/drawing/2014/main" id="{B417CFCF-ACF9-246A-31CE-48943F19167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5049" y="1750134"/>
            <a:ext cx="1956800" cy="12230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文字方塊 7">
            <a:extLst>
              <a:ext uri="{FF2B5EF4-FFF2-40B4-BE49-F238E27FC236}">
                <a16:creationId xmlns:a16="http://schemas.microsoft.com/office/drawing/2014/main" id="{2572FA6F-BA71-D28A-AD2D-D2E555626ED8}"/>
              </a:ext>
            </a:extLst>
          </p:cNvPr>
          <p:cNvSpPr txBox="1"/>
          <p:nvPr/>
        </p:nvSpPr>
        <p:spPr>
          <a:xfrm>
            <a:off x="2549473" y="3995573"/>
            <a:ext cx="99738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500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TR-004U</a:t>
            </a:r>
          </a:p>
        </p:txBody>
      </p:sp>
      <p:sp>
        <p:nvSpPr>
          <p:cNvPr id="14" name="文字方塊 8">
            <a:extLst>
              <a:ext uri="{FF2B5EF4-FFF2-40B4-BE49-F238E27FC236}">
                <a16:creationId xmlns:a16="http://schemas.microsoft.com/office/drawing/2014/main" id="{7ADD5337-22E5-3AD3-DA9C-CB6E0992601C}"/>
              </a:ext>
            </a:extLst>
          </p:cNvPr>
          <p:cNvSpPr txBox="1"/>
          <p:nvPr/>
        </p:nvSpPr>
        <p:spPr>
          <a:xfrm>
            <a:off x="4119503" y="2891585"/>
            <a:ext cx="85151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500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TR-004</a:t>
            </a:r>
          </a:p>
        </p:txBody>
      </p:sp>
      <p:sp>
        <p:nvSpPr>
          <p:cNvPr id="15" name="文字方塊 9">
            <a:extLst>
              <a:ext uri="{FF2B5EF4-FFF2-40B4-BE49-F238E27FC236}">
                <a16:creationId xmlns:a16="http://schemas.microsoft.com/office/drawing/2014/main" id="{3B49AC63-4DB0-C9F5-3931-2DBB4AF43AE8}"/>
              </a:ext>
            </a:extLst>
          </p:cNvPr>
          <p:cNvSpPr txBox="1"/>
          <p:nvPr/>
        </p:nvSpPr>
        <p:spPr>
          <a:xfrm>
            <a:off x="5115311" y="3994700"/>
            <a:ext cx="152317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500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TL-R1200C-RP</a:t>
            </a:r>
          </a:p>
        </p:txBody>
      </p:sp>
      <p:sp>
        <p:nvSpPr>
          <p:cNvPr id="16" name="文字方塊 10">
            <a:extLst>
              <a:ext uri="{FF2B5EF4-FFF2-40B4-BE49-F238E27FC236}">
                <a16:creationId xmlns:a16="http://schemas.microsoft.com/office/drawing/2014/main" id="{CAF61409-32F4-B473-E87E-CE7C99B803F2}"/>
              </a:ext>
            </a:extLst>
          </p:cNvPr>
          <p:cNvSpPr txBox="1"/>
          <p:nvPr/>
        </p:nvSpPr>
        <p:spPr>
          <a:xfrm>
            <a:off x="6026570" y="2865595"/>
            <a:ext cx="110158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500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TL-D800C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6C7B196D-6038-6678-D254-3A6FA36457C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147" y="5073766"/>
            <a:ext cx="1666050" cy="10414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C8F6A696-7EAB-C437-5156-DB344033E8E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96" y="5134173"/>
            <a:ext cx="1429071" cy="8933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26C0DECC-38DF-8F97-56B2-2B192A9C347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79" y="5054207"/>
            <a:ext cx="1537817" cy="9613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BFEB1F2B-B0D0-C357-1CBE-6D0FCE5E2CD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776" y="4998989"/>
            <a:ext cx="1674937" cy="10470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FBE92191-A80C-BB9E-EE1E-CE902FFF1F6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144" y="4981306"/>
            <a:ext cx="1467774" cy="9175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0" name="文字方塊 16">
            <a:extLst>
              <a:ext uri="{FF2B5EF4-FFF2-40B4-BE49-F238E27FC236}">
                <a16:creationId xmlns:a16="http://schemas.microsoft.com/office/drawing/2014/main" id="{6A500288-C210-2633-4FF7-4E007C4F339A}"/>
              </a:ext>
            </a:extLst>
          </p:cNvPr>
          <p:cNvSpPr txBox="1"/>
          <p:nvPr/>
        </p:nvSpPr>
        <p:spPr>
          <a:xfrm>
            <a:off x="7455374" y="5999961"/>
            <a:ext cx="107273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500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TL-R400S</a:t>
            </a:r>
          </a:p>
        </p:txBody>
      </p:sp>
      <p:sp>
        <p:nvSpPr>
          <p:cNvPr id="32" name="文字方塊 17">
            <a:extLst>
              <a:ext uri="{FF2B5EF4-FFF2-40B4-BE49-F238E27FC236}">
                <a16:creationId xmlns:a16="http://schemas.microsoft.com/office/drawing/2014/main" id="{EF826728-AA18-7A1F-656D-FFD32B3C387C}"/>
              </a:ext>
            </a:extLst>
          </p:cNvPr>
          <p:cNvSpPr txBox="1"/>
          <p:nvPr/>
        </p:nvSpPr>
        <p:spPr>
          <a:xfrm>
            <a:off x="3138818" y="6027501"/>
            <a:ext cx="108555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500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TL-D800S</a:t>
            </a:r>
          </a:p>
        </p:txBody>
      </p:sp>
      <p:sp>
        <p:nvSpPr>
          <p:cNvPr id="33" name="文字方塊 18">
            <a:extLst>
              <a:ext uri="{FF2B5EF4-FFF2-40B4-BE49-F238E27FC236}">
                <a16:creationId xmlns:a16="http://schemas.microsoft.com/office/drawing/2014/main" id="{39F043DF-313B-9374-4FAA-6775DA700A41}"/>
              </a:ext>
            </a:extLst>
          </p:cNvPr>
          <p:cNvSpPr txBox="1"/>
          <p:nvPr/>
        </p:nvSpPr>
        <p:spPr>
          <a:xfrm>
            <a:off x="5266577" y="6027501"/>
            <a:ext cx="11993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500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TL-D1600S</a:t>
            </a:r>
          </a:p>
        </p:txBody>
      </p:sp>
      <p:sp>
        <p:nvSpPr>
          <p:cNvPr id="34" name="文字方塊 19">
            <a:extLst>
              <a:ext uri="{FF2B5EF4-FFF2-40B4-BE49-F238E27FC236}">
                <a16:creationId xmlns:a16="http://schemas.microsoft.com/office/drawing/2014/main" id="{73287067-FA52-3258-54BE-C2CB9913F8A7}"/>
              </a:ext>
            </a:extLst>
          </p:cNvPr>
          <p:cNvSpPr txBox="1"/>
          <p:nvPr/>
        </p:nvSpPr>
        <p:spPr>
          <a:xfrm>
            <a:off x="1111192" y="6016091"/>
            <a:ext cx="108555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500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TL-D400S</a:t>
            </a:r>
          </a:p>
        </p:txBody>
      </p:sp>
      <p:sp>
        <p:nvSpPr>
          <p:cNvPr id="35" name="文字方塊 20">
            <a:extLst>
              <a:ext uri="{FF2B5EF4-FFF2-40B4-BE49-F238E27FC236}">
                <a16:creationId xmlns:a16="http://schemas.microsoft.com/office/drawing/2014/main" id="{4284AD4D-EC16-7D0E-3D0F-ACEA6555F239}"/>
              </a:ext>
            </a:extLst>
          </p:cNvPr>
          <p:cNvSpPr txBox="1"/>
          <p:nvPr/>
        </p:nvSpPr>
        <p:spPr>
          <a:xfrm>
            <a:off x="9399122" y="5999827"/>
            <a:ext cx="151195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500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TL-R1200S-RP</a:t>
            </a:r>
          </a:p>
        </p:txBody>
      </p:sp>
      <p:sp>
        <p:nvSpPr>
          <p:cNvPr id="36" name="文字方塊 21">
            <a:extLst>
              <a:ext uri="{FF2B5EF4-FFF2-40B4-BE49-F238E27FC236}">
                <a16:creationId xmlns:a16="http://schemas.microsoft.com/office/drawing/2014/main" id="{720D220B-7FFF-4834-AFE4-3CAB54DF9800}"/>
              </a:ext>
            </a:extLst>
          </p:cNvPr>
          <p:cNvSpPr txBox="1"/>
          <p:nvPr/>
        </p:nvSpPr>
        <p:spPr>
          <a:xfrm>
            <a:off x="785724" y="1665263"/>
            <a:ext cx="1335622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000" b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USB </a:t>
            </a:r>
            <a:r>
              <a:rPr lang="en-US" altLang="zh-TW" sz="2000" b="1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介面</a:t>
            </a:r>
            <a:r>
              <a:rPr lang="zh-TW" altLang="en-US" sz="2000" b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 </a:t>
            </a:r>
            <a:endParaRPr lang="en-US" altLang="zh-TW" sz="2000" b="1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</p:txBody>
      </p:sp>
      <p:sp>
        <p:nvSpPr>
          <p:cNvPr id="37" name="文字方塊 22">
            <a:extLst>
              <a:ext uri="{FF2B5EF4-FFF2-40B4-BE49-F238E27FC236}">
                <a16:creationId xmlns:a16="http://schemas.microsoft.com/office/drawing/2014/main" id="{2D3B4B73-0267-AD72-A0D9-E3291F491B99}"/>
              </a:ext>
            </a:extLst>
          </p:cNvPr>
          <p:cNvSpPr txBox="1"/>
          <p:nvPr/>
        </p:nvSpPr>
        <p:spPr>
          <a:xfrm>
            <a:off x="769660" y="4637214"/>
            <a:ext cx="1391086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000" b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SATA</a:t>
            </a:r>
            <a:r>
              <a:rPr lang="zh-TW" altLang="en-US" sz="2000" b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 介面</a:t>
            </a:r>
            <a:endParaRPr lang="en-US" altLang="zh-TW" sz="2000" b="1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2F23E515-FE9E-58F3-63D9-AB86718E69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7995345"/>
              </p:ext>
            </p:extLst>
          </p:nvPr>
        </p:nvGraphicFramePr>
        <p:xfrm>
          <a:off x="8114669" y="1584572"/>
          <a:ext cx="3362325" cy="2831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8375">
                  <a:extLst>
                    <a:ext uri="{9D8B030D-6E8A-4147-A177-3AD203B41FA5}">
                      <a16:colId xmlns:a16="http://schemas.microsoft.com/office/drawing/2014/main" val="2681534537"/>
                    </a:ext>
                  </a:extLst>
                </a:gridCol>
                <a:gridCol w="1123950">
                  <a:extLst>
                    <a:ext uri="{9D8B030D-6E8A-4147-A177-3AD203B41FA5}">
                      <a16:colId xmlns:a16="http://schemas.microsoft.com/office/drawing/2014/main" val="3481696568"/>
                    </a:ext>
                  </a:extLst>
                </a:gridCol>
              </a:tblGrid>
              <a:tr h="272439">
                <a:tc gridSpan="2">
                  <a:txBody>
                    <a:bodyPr/>
                    <a:lstStyle/>
                    <a:p>
                      <a:pPr marL="0" marR="0" lvl="0" indent="0" algn="ctr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TW" sz="1050" b="1" u="none" strike="noStrike" cap="none" err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</a:rPr>
                        <a:t>最大支援</a:t>
                      </a:r>
                      <a:r>
                        <a:rPr lang="en-US" altLang="zh-TW" sz="1050" b="1" u="none" strike="noStrike" cap="none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 JBOD / RAID </a:t>
                      </a:r>
                      <a:r>
                        <a:rPr lang="en-US" altLang="zh-TW" sz="1050" b="1" u="none" strike="noStrike" cap="none" err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</a:rPr>
                        <a:t>擴充櫃數量</a:t>
                      </a:r>
                      <a:r>
                        <a:rPr lang="zh-TW" altLang="en-US" sz="125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​</a:t>
                      </a:r>
                      <a:endParaRPr lang="zh-TW" altLang="en-US" b="1">
                        <a:solidFill>
                          <a:srgbClr val="FFFF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rgbClr val="FE4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0812578"/>
                  </a:ext>
                </a:extLst>
              </a:tr>
              <a:tr h="256156">
                <a:tc>
                  <a:txBody>
                    <a:bodyPr/>
                    <a:lstStyle/>
                    <a:p>
                      <a:pPr fontAlgn="base"/>
                      <a:r>
                        <a:rPr lang="en-US" sz="10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TR-002</a:t>
                      </a:r>
                      <a:r>
                        <a:rPr lang="en-US" altLang="zh-TW" sz="10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en-US" altLang="zh-TW" sz="10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5902756"/>
                  </a:ext>
                </a:extLst>
              </a:tr>
              <a:tr h="256156">
                <a:tc>
                  <a:txBody>
                    <a:bodyPr/>
                    <a:lstStyle/>
                    <a:p>
                      <a:pPr fontAlgn="base"/>
                      <a:r>
                        <a:rPr lang="en-US" sz="10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TR-004</a:t>
                      </a:r>
                      <a:r>
                        <a:rPr lang="en-US" altLang="zh-TW" sz="10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en-US" altLang="zh-TW" sz="10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2648366"/>
                  </a:ext>
                </a:extLst>
              </a:tr>
              <a:tr h="256156">
                <a:tc>
                  <a:txBody>
                    <a:bodyPr/>
                    <a:lstStyle/>
                    <a:p>
                      <a:pPr fontAlgn="base"/>
                      <a:r>
                        <a:rPr lang="en-US" sz="10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TR-004U</a:t>
                      </a:r>
                      <a:r>
                        <a:rPr lang="en-US" altLang="zh-TW" sz="10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en-US" altLang="zh-TW" sz="10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6332336"/>
                  </a:ext>
                </a:extLst>
              </a:tr>
              <a:tr h="256156">
                <a:tc>
                  <a:txBody>
                    <a:bodyPr/>
                    <a:lstStyle/>
                    <a:p>
                      <a:pPr fontAlgn="base"/>
                      <a:r>
                        <a:rPr lang="en-US" sz="10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TL-D800C</a:t>
                      </a:r>
                      <a:r>
                        <a:rPr lang="en-US" altLang="zh-TW" sz="10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5516594"/>
                  </a:ext>
                </a:extLst>
              </a:tr>
              <a:tr h="256156">
                <a:tc>
                  <a:txBody>
                    <a:bodyPr/>
                    <a:lstStyle/>
                    <a:p>
                      <a:pPr fontAlgn="base"/>
                      <a:r>
                        <a:rPr lang="en-US" sz="10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TL-R1200C-RP</a:t>
                      </a:r>
                      <a:r>
                        <a:rPr lang="en-US" altLang="zh-TW" sz="10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0494903"/>
                  </a:ext>
                </a:extLst>
              </a:tr>
              <a:tr h="256156">
                <a:tc>
                  <a:txBody>
                    <a:bodyPr/>
                    <a:lstStyle/>
                    <a:p>
                      <a:pPr fontAlgn="base"/>
                      <a:r>
                        <a:rPr lang="en-US" sz="10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TL-D400S</a:t>
                      </a:r>
                      <a:r>
                        <a:rPr lang="en-US" altLang="zh-TW" sz="10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368161"/>
                  </a:ext>
                </a:extLst>
              </a:tr>
              <a:tr h="256156">
                <a:tc>
                  <a:txBody>
                    <a:bodyPr/>
                    <a:lstStyle/>
                    <a:p>
                      <a:pPr fontAlgn="base"/>
                      <a:r>
                        <a:rPr lang="en-US" sz="10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TL-D800S</a:t>
                      </a:r>
                      <a:r>
                        <a:rPr lang="en-US" altLang="zh-TW" sz="10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825201"/>
                  </a:ext>
                </a:extLst>
              </a:tr>
              <a:tr h="256156">
                <a:tc>
                  <a:txBody>
                    <a:bodyPr/>
                    <a:lstStyle/>
                    <a:p>
                      <a:pPr fontAlgn="base"/>
                      <a:r>
                        <a:rPr lang="en-US" sz="10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TL-D1600S</a:t>
                      </a:r>
                      <a:r>
                        <a:rPr lang="en-US" altLang="zh-TW" sz="10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en-US" altLang="zh-CN" sz="10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66734"/>
                  </a:ext>
                </a:extLst>
              </a:tr>
              <a:tr h="256156">
                <a:tc>
                  <a:txBody>
                    <a:bodyPr/>
                    <a:lstStyle/>
                    <a:p>
                      <a:pPr fontAlgn="base"/>
                      <a:r>
                        <a:rPr lang="en-US" sz="10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TL-R400S</a:t>
                      </a:r>
                      <a:r>
                        <a:rPr lang="en-US" altLang="zh-TW" sz="10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9380829"/>
                  </a:ext>
                </a:extLst>
              </a:tr>
              <a:tr h="226124">
                <a:tc>
                  <a:txBody>
                    <a:bodyPr/>
                    <a:lstStyle/>
                    <a:p>
                      <a:pPr fontAlgn="base"/>
                      <a:r>
                        <a:rPr lang="en-US" sz="10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TL-R1200S-RP</a:t>
                      </a:r>
                      <a:r>
                        <a:rPr lang="en-US" altLang="zh-TW" sz="10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7335896"/>
                  </a:ext>
                </a:extLst>
              </a:tr>
            </a:tbl>
          </a:graphicData>
        </a:graphic>
      </p:graphicFrame>
      <p:pic>
        <p:nvPicPr>
          <p:cNvPr id="38" name="图片 57">
            <a:extLst>
              <a:ext uri="{FF2B5EF4-FFF2-40B4-BE49-F238E27FC236}">
                <a16:creationId xmlns:a16="http://schemas.microsoft.com/office/drawing/2014/main" id="{C025A2C9-4CAF-1470-DC73-CDBFF00722F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8602956" y="2991060"/>
            <a:ext cx="3038805" cy="457140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42218E7D-E97F-A705-D356-CAF25D7388DD}"/>
              </a:ext>
            </a:extLst>
          </p:cNvPr>
          <p:cNvSpPr txBox="1">
            <a:spLocks/>
          </p:cNvSpPr>
          <p:nvPr/>
        </p:nvSpPr>
        <p:spPr>
          <a:xfrm>
            <a:off x="390418" y="408551"/>
            <a:ext cx="11668018" cy="1087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TW" altLang="en-US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可支援擴充到最大兩櫃 </a:t>
            </a:r>
            <a:r>
              <a:rPr kumimoji="1" lang="en-US" altLang="zh-TW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24 </a:t>
            </a:r>
            <a:r>
              <a:rPr kumimoji="1" lang="zh-TW" altLang="en-US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顆 </a:t>
            </a:r>
            <a:r>
              <a:rPr kumimoji="1" lang="en-US" altLang="zh-TW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3.5”HDD </a:t>
            </a:r>
            <a:r>
              <a:rPr kumimoji="1" lang="zh-TW" altLang="en-US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擴充設備，</a:t>
            </a:r>
            <a:br>
              <a:rPr kumimoji="1" lang="zh-TW" altLang="en-US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</a:br>
            <a:r>
              <a:rPr kumimoji="1" lang="zh-TW" altLang="en-US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提供近 </a:t>
            </a:r>
            <a:r>
              <a:rPr kumimoji="1" lang="en-US" altLang="zh-TW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500 TB ( 24 x 22TB ) </a:t>
            </a:r>
            <a:r>
              <a:rPr kumimoji="1" lang="zh-TW" altLang="en-US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的額外儲存空間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6ACB5D7-142E-51B3-2473-BA5CD73ACB6C}"/>
              </a:ext>
            </a:extLst>
          </p:cNvPr>
          <p:cNvSpPr txBox="1"/>
          <p:nvPr/>
        </p:nvSpPr>
        <p:spPr>
          <a:xfrm>
            <a:off x="47297" y="6576848"/>
            <a:ext cx="1214995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200">
                <a:solidFill>
                  <a:schemeClr val="bg1"/>
                </a:solidFill>
                <a:latin typeface="Roboto"/>
                <a:ea typeface="新細明體"/>
                <a:cs typeface="Roboto"/>
              </a:rPr>
              <a:t>備註 : 僅能作為獨立的儲存池或磁碟區，無法與</a:t>
            </a:r>
            <a:r>
              <a:rPr lang="en-US" altLang="zh-TW" sz="12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NAS </a:t>
            </a:r>
            <a:r>
              <a:rPr lang="zh-TW" altLang="en-US" sz="1200">
                <a:solidFill>
                  <a:schemeClr val="bg1"/>
                </a:solidFill>
                <a:latin typeface="Roboto"/>
                <a:ea typeface="新細明體"/>
                <a:cs typeface="Roboto"/>
              </a:rPr>
              <a:t>主機的儲存池或磁碟區合併使用。</a:t>
            </a:r>
            <a:endParaRPr lang="en-US" altLang="zh-TW" sz="12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506134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CDEAB60E-5201-696A-ED72-0E091ABC7EAC}"/>
              </a:ext>
            </a:extLst>
          </p:cNvPr>
          <p:cNvSpPr txBox="1"/>
          <p:nvPr/>
        </p:nvSpPr>
        <p:spPr>
          <a:xfrm>
            <a:off x="729360" y="1976254"/>
            <a:ext cx="4645549" cy="25821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kumimoji="0" lang="en" altLang="zh-TW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新細明體"/>
                <a:cs typeface="+mn-ea"/>
                <a:sym typeface="+mn-lt"/>
              </a:rPr>
              <a:t>T</a:t>
            </a:r>
            <a:r>
              <a:rPr lang="en-US" altLang="zh-TW">
                <a:solidFill>
                  <a:schemeClr val="bg1"/>
                </a:solidFill>
                <a:latin typeface="Microsoft JhengHei"/>
                <a:ea typeface="新細明體"/>
                <a:cs typeface="+mn-ea"/>
                <a:sym typeface="+mn-lt"/>
              </a:rPr>
              <a:t>VS-h674T / TVS-h874T</a:t>
            </a:r>
            <a:r>
              <a:rPr lang="zh-TW" altLang="en-US">
                <a:solidFill>
                  <a:schemeClr val="bg1"/>
                </a:solidFill>
                <a:latin typeface="Microsoft JhengHei"/>
                <a:ea typeface="Microsoft JhengHei"/>
                <a:cs typeface="+mn-ea"/>
                <a:sym typeface="+mn-lt"/>
              </a:rPr>
              <a:t> </a:t>
            </a:r>
            <a:r>
              <a: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+mn-ea"/>
                <a:sym typeface="+mn-lt"/>
              </a:rPr>
              <a:t>皆享有</a:t>
            </a:r>
            <a:r>
              <a:rPr kumimoji="0" lang="en-US" altLang="zh-TW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新細明體"/>
                <a:cs typeface="+mn-ea"/>
                <a:sym typeface="+mn-lt"/>
              </a:rPr>
              <a:t> </a:t>
            </a:r>
            <a:r>
              <a:rPr kumimoji="0" lang="en-US" altLang="zh-TW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新細明體"/>
                <a:cs typeface="+mn-ea"/>
                <a:sym typeface="+mn-lt"/>
              </a:rPr>
              <a:t>3 </a:t>
            </a:r>
            <a:r>
              <a:rPr kumimoji="0" lang="zh-TW" alt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+mn-ea"/>
                <a:sym typeface="+mn-lt"/>
              </a:rPr>
              <a:t>年</a:t>
            </a:r>
            <a:r>
              <a: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+mn-ea"/>
                <a:sym typeface="+mn-lt"/>
              </a:rPr>
              <a:t>的免費產品硬體保固。</a:t>
            </a:r>
            <a:r>
              <a:rPr kumimoji="0" lang="en" altLang="zh-TW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新細明體"/>
                <a:cs typeface="+mn-ea"/>
                <a:sym typeface="+mn-lt"/>
              </a:rPr>
              <a:t>QNAP </a:t>
            </a:r>
            <a:r>
              <a: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+mn-ea"/>
                <a:sym typeface="+mn-lt"/>
              </a:rPr>
              <a:t>提供如此尊榮的保固服務，協助您的企業組織持續運作，提供不中斷的服務給予您的客戶。如果需要更長的保固期，您可以購買 </a:t>
            </a:r>
            <a:r>
              <a:rPr kumimoji="0" lang="en-US" altLang="zh-TW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新細明體"/>
                <a:cs typeface="+mn-ea"/>
                <a:sym typeface="+mn-lt"/>
              </a:rPr>
              <a:t>QNAP </a:t>
            </a:r>
            <a:r>
              <a: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+mn-ea"/>
                <a:sym typeface="+mn-lt"/>
              </a:rPr>
              <a:t>延長保固服務方案</a:t>
            </a:r>
            <a:r>
              <a:rPr kumimoji="0" lang="en-US" altLang="zh-TW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新細明體"/>
                <a:cs typeface="+mn-ea"/>
                <a:sym typeface="+mn-lt"/>
              </a:rPr>
              <a:t> (</a:t>
            </a:r>
            <a:r>
              <a: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+mn-ea"/>
                <a:sym typeface="+mn-lt"/>
              </a:rPr>
              <a:t>額外 </a:t>
            </a:r>
            <a:r>
              <a:rPr kumimoji="0" lang="en-US" altLang="zh-TW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新細明體"/>
                <a:cs typeface="+mn-ea"/>
                <a:sym typeface="+mn-lt"/>
              </a:rPr>
              <a:t>2 </a:t>
            </a:r>
            <a:r>
              <a: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+mn-ea"/>
                <a:sym typeface="+mn-lt"/>
              </a:rPr>
              <a:t>年延長保固</a:t>
            </a:r>
            <a:r>
              <a:rPr kumimoji="0" lang="en-TW" altLang="zh-TW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新細明體"/>
                <a:cs typeface="+mn-ea"/>
                <a:sym typeface="+mn-lt"/>
              </a:rPr>
              <a:t>)</a:t>
            </a:r>
            <a:r>
              <a: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+mn-ea"/>
                <a:sym typeface="+mn-lt"/>
              </a:rPr>
              <a:t>，享有最高 </a:t>
            </a:r>
            <a:r>
              <a:rPr kumimoji="0" lang="en-US" altLang="zh-TW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新細明體"/>
                <a:cs typeface="+mn-ea"/>
                <a:sym typeface="+mn-lt"/>
              </a:rPr>
              <a:t>5 </a:t>
            </a:r>
            <a:r>
              <a: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/>
                <a:ea typeface="Microsoft JhengHei"/>
                <a:cs typeface="+mn-ea"/>
                <a:sym typeface="+mn-lt"/>
              </a:rPr>
              <a:t>年的產品保固期限與超值保障。</a:t>
            </a:r>
            <a:endParaRPr lang="zh-TW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Microsoft JhengHei"/>
              <a:cs typeface="Calibri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DA0D25F-CCB6-BAC5-8231-A0EBCD49B7DC}"/>
              </a:ext>
            </a:extLst>
          </p:cNvPr>
          <p:cNvGrpSpPr>
            <a:grpSpLocks noChangeAspect="1"/>
          </p:cNvGrpSpPr>
          <p:nvPr/>
        </p:nvGrpSpPr>
        <p:grpSpPr>
          <a:xfrm>
            <a:off x="6128735" y="1756214"/>
            <a:ext cx="5399847" cy="4926175"/>
            <a:chOff x="1654630" y="1550126"/>
            <a:chExt cx="2233748" cy="2037805"/>
          </a:xfr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E4A595C8-13D6-0339-4C06-8E49F4269B01}"/>
                </a:ext>
              </a:extLst>
            </p:cNvPr>
            <p:cNvSpPr/>
            <p:nvPr/>
          </p:nvSpPr>
          <p:spPr>
            <a:xfrm>
              <a:off x="1654630" y="1550126"/>
              <a:ext cx="2233748" cy="203780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pic>
          <p:nvPicPr>
            <p:cNvPr id="8" name="圖形 12">
              <a:extLst>
                <a:ext uri="{FF2B5EF4-FFF2-40B4-BE49-F238E27FC236}">
                  <a16:creationId xmlns:a16="http://schemas.microsoft.com/office/drawing/2014/main" id="{C61DE337-B6B3-EAA8-B156-4B7297E87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57843" y="1596124"/>
              <a:ext cx="2038686" cy="1832876"/>
            </a:xfrm>
            <a:prstGeom prst="rect">
              <a:avLst/>
            </a:prstGeom>
          </p:spPr>
        </p:pic>
      </p:grpSp>
      <p:pic>
        <p:nvPicPr>
          <p:cNvPr id="3" name="圖片 2" descr="一張含有 電子產品, 電子裝置, 機器, 多媒體 的圖片&#10;&#10;自動產生的描述">
            <a:extLst>
              <a:ext uri="{FF2B5EF4-FFF2-40B4-BE49-F238E27FC236}">
                <a16:creationId xmlns:a16="http://schemas.microsoft.com/office/drawing/2014/main" id="{B50ACD66-DB60-9981-98AB-65826F81792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82" y="5288256"/>
            <a:ext cx="2132978" cy="1333390"/>
          </a:xfrm>
          <a:prstGeom prst="rect">
            <a:avLst/>
          </a:prstGeom>
        </p:spPr>
      </p:pic>
      <p:pic>
        <p:nvPicPr>
          <p:cNvPr id="5" name="圖片 4" descr="一張含有 電子產品, 電子裝置, 機器, 電腦 的圖片&#10;&#10;自動產生的描述">
            <a:extLst>
              <a:ext uri="{FF2B5EF4-FFF2-40B4-BE49-F238E27FC236}">
                <a16:creationId xmlns:a16="http://schemas.microsoft.com/office/drawing/2014/main" id="{1474FB0B-D59E-A9C6-7F47-55F3297F9D9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134" y="5216976"/>
            <a:ext cx="2364104" cy="147901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8B45DAE-F002-4DA8-71A3-7CEEB1FF735F}"/>
              </a:ext>
            </a:extLst>
          </p:cNvPr>
          <p:cNvSpPr txBox="1">
            <a:spLocks/>
          </p:cNvSpPr>
          <p:nvPr/>
        </p:nvSpPr>
        <p:spPr>
          <a:xfrm>
            <a:off x="226031" y="408551"/>
            <a:ext cx="11832405" cy="1087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zh-TW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3 </a:t>
            </a:r>
            <a:r>
              <a:rPr kumimoji="1" lang="zh-TW" altLang="en-US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年標準保固，涵蓋硬體維修與支援服務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471B9EE-E5AC-FBE0-F557-2C418E957829}"/>
              </a:ext>
            </a:extLst>
          </p:cNvPr>
          <p:cNvSpPr txBox="1"/>
          <p:nvPr/>
        </p:nvSpPr>
        <p:spPr>
          <a:xfrm>
            <a:off x="558567" y="4590702"/>
            <a:ext cx="5683445" cy="111325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lnSpc>
                <a:spcPct val="130000"/>
              </a:lnSpc>
              <a:buFont typeface="Arial"/>
              <a:buChar char="•"/>
              <a:defRPr/>
            </a:pPr>
            <a:r>
              <a:rPr lang="zh-TW" sz="1400">
                <a:solidFill>
                  <a:schemeClr val="bg1"/>
                </a:solidFill>
                <a:latin typeface="Calibri"/>
                <a:ea typeface="Microsoft JhengHei"/>
                <a:cs typeface="Calibri"/>
              </a:rPr>
              <a:t>適用於 </a:t>
            </a:r>
            <a:r>
              <a:rPr lang="en-US" altLang="zh-TW" sz="1400">
                <a:solidFill>
                  <a:schemeClr val="bg1"/>
                </a:solidFill>
                <a:latin typeface="Calibri"/>
                <a:ea typeface="Microsoft JhengHei"/>
                <a:cs typeface="Calibri"/>
              </a:rPr>
              <a:t>TVS-h674T</a:t>
            </a:r>
            <a:r>
              <a:rPr lang="zh-TW" altLang="en-US" sz="1400">
                <a:solidFill>
                  <a:schemeClr val="bg1"/>
                </a:solidFill>
                <a:latin typeface="Calibri"/>
                <a:ea typeface="Microsoft JhengHei"/>
                <a:cs typeface="Calibri"/>
              </a:rPr>
              <a:t> : </a:t>
            </a:r>
            <a:r>
              <a:rPr lang="en-US" altLang="zh-TW" sz="1400">
                <a:solidFill>
                  <a:schemeClr val="bg1"/>
                </a:solidFill>
                <a:latin typeface="Calibri"/>
                <a:ea typeface="Microsoft JhengHei"/>
                <a:cs typeface="Calibri"/>
              </a:rPr>
              <a:t>EXTW-BROWN-2Y (</a:t>
            </a:r>
            <a:r>
              <a:rPr lang="zh-TW" altLang="en-US" sz="1400">
                <a:solidFill>
                  <a:schemeClr val="bg1"/>
                </a:solidFill>
                <a:latin typeface="Calibri"/>
                <a:ea typeface="Microsoft JhengHei"/>
                <a:cs typeface="Calibri"/>
              </a:rPr>
              <a:t>額外 </a:t>
            </a:r>
            <a:r>
              <a:rPr lang="en-US" altLang="zh-TW" sz="1400">
                <a:solidFill>
                  <a:schemeClr val="bg1"/>
                </a:solidFill>
                <a:latin typeface="Calibri"/>
                <a:ea typeface="Microsoft JhengHei"/>
                <a:cs typeface="Calibri"/>
              </a:rPr>
              <a:t>2 </a:t>
            </a:r>
            <a:r>
              <a:rPr lang="zh-TW" altLang="en-US" sz="1400">
                <a:solidFill>
                  <a:schemeClr val="bg1"/>
                </a:solidFill>
                <a:latin typeface="Calibri"/>
                <a:ea typeface="Microsoft JhengHei"/>
                <a:cs typeface="Calibri"/>
              </a:rPr>
              <a:t>年延長保固</a:t>
            </a:r>
            <a:r>
              <a:rPr lang="en-US" altLang="zh-TW" sz="1400">
                <a:solidFill>
                  <a:schemeClr val="bg1"/>
                </a:solidFill>
                <a:latin typeface="Calibri"/>
                <a:ea typeface="Microsoft JhengHei"/>
                <a:cs typeface="Calibri"/>
              </a:rPr>
              <a:t>), USD$ 399</a:t>
            </a:r>
            <a:endParaRPr lang="zh-TW" altLang="en-US" sz="1400">
              <a:solidFill>
                <a:schemeClr val="bg1"/>
              </a:solidFill>
              <a:ea typeface="新細明體"/>
              <a:cs typeface="Calibri" panose="020F0502020204030204"/>
            </a:endParaRPr>
          </a:p>
          <a:p>
            <a:pPr marL="171450" indent="-171450">
              <a:lnSpc>
                <a:spcPct val="130000"/>
              </a:lnSpc>
              <a:buFont typeface="Arial"/>
              <a:buChar char="•"/>
              <a:defRPr/>
            </a:pPr>
            <a:r>
              <a:rPr lang="zh-TW" altLang="en-US" sz="1400">
                <a:solidFill>
                  <a:schemeClr val="bg1"/>
                </a:solidFill>
                <a:latin typeface="Calibri"/>
                <a:ea typeface="Microsoft JhengHei"/>
                <a:cs typeface="Calibri"/>
              </a:rPr>
              <a:t>適用於 </a:t>
            </a:r>
            <a:r>
              <a:rPr lang="en-US" sz="1400">
                <a:solidFill>
                  <a:schemeClr val="bg1"/>
                </a:solidFill>
                <a:latin typeface="Calibri"/>
                <a:ea typeface="Microsoft JhengHei"/>
                <a:cs typeface="Calibri"/>
              </a:rPr>
              <a:t>TVS-h874T</a:t>
            </a:r>
            <a:r>
              <a:rPr lang="zh-TW" altLang="en-US" sz="1400">
                <a:solidFill>
                  <a:schemeClr val="bg1"/>
                </a:solidFill>
                <a:latin typeface="Calibri"/>
                <a:ea typeface="Microsoft JhengHei"/>
                <a:cs typeface="Calibri"/>
              </a:rPr>
              <a:t> </a:t>
            </a:r>
            <a:r>
              <a:rPr lang="en-US" altLang="zh-TW" sz="1400">
                <a:solidFill>
                  <a:schemeClr val="bg1"/>
                </a:solidFill>
                <a:latin typeface="Calibri"/>
                <a:ea typeface="Microsoft JhengHei"/>
                <a:cs typeface="Calibri"/>
              </a:rPr>
              <a:t>:</a:t>
            </a:r>
            <a:r>
              <a:rPr lang="zh-TW" altLang="en-US" sz="1400">
                <a:solidFill>
                  <a:schemeClr val="bg1"/>
                </a:solidFill>
                <a:latin typeface="Calibri"/>
                <a:ea typeface="Microsoft JhengHei"/>
                <a:cs typeface="Calibri"/>
              </a:rPr>
              <a:t> EXTW-RED-2Y (額外 2 年延長保固)</a:t>
            </a:r>
            <a:r>
              <a:rPr lang="en-US" sz="1400">
                <a:solidFill>
                  <a:schemeClr val="bg1"/>
                </a:solidFill>
                <a:latin typeface="Calibri"/>
                <a:ea typeface="Microsoft JhengHei"/>
                <a:cs typeface="Calibri"/>
              </a:rPr>
              <a:t>, USD$ 599</a:t>
            </a:r>
          </a:p>
          <a:p>
            <a:pPr marL="171450" indent="-171450">
              <a:lnSpc>
                <a:spcPct val="130000"/>
              </a:lnSpc>
              <a:buFont typeface="Arial"/>
              <a:buChar char="•"/>
              <a:defRPr/>
            </a:pPr>
            <a:endParaRPr lang="en-US" sz="1200">
              <a:solidFill>
                <a:schemeClr val="bg1"/>
              </a:solidFill>
              <a:latin typeface="Calibri"/>
              <a:ea typeface="Microsoft JhengHei"/>
              <a:cs typeface="Calibri"/>
            </a:endParaRPr>
          </a:p>
          <a:p>
            <a:pPr marL="171450" indent="-171450">
              <a:lnSpc>
                <a:spcPct val="130000"/>
              </a:lnSpc>
              <a:buFont typeface="Arial"/>
              <a:buChar char="•"/>
              <a:defRPr/>
            </a:pPr>
            <a:endParaRPr lang="en-US" altLang="zh-TW" sz="1200">
              <a:solidFill>
                <a:schemeClr val="bg1"/>
              </a:solidFill>
              <a:latin typeface="Calibri"/>
              <a:ea typeface="Microsoft JhengHe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802495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: 圓角 68">
            <a:extLst>
              <a:ext uri="{FF2B5EF4-FFF2-40B4-BE49-F238E27FC236}">
                <a16:creationId xmlns:a16="http://schemas.microsoft.com/office/drawing/2014/main" id="{CDCBB271-AA8E-EF56-999F-6B1DAA167382}"/>
              </a:ext>
            </a:extLst>
          </p:cNvPr>
          <p:cNvSpPr/>
          <p:nvPr/>
        </p:nvSpPr>
        <p:spPr>
          <a:xfrm>
            <a:off x="3987087" y="2720383"/>
            <a:ext cx="4470738" cy="1824496"/>
          </a:xfrm>
          <a:prstGeom prst="roundRect">
            <a:avLst>
              <a:gd name="adj" fmla="val 9951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4AE01E6C-A791-EE87-1355-DC0313121987}"/>
              </a:ext>
            </a:extLst>
          </p:cNvPr>
          <p:cNvSpPr/>
          <p:nvPr/>
        </p:nvSpPr>
        <p:spPr>
          <a:xfrm>
            <a:off x="3991725" y="357731"/>
            <a:ext cx="4482442" cy="2262408"/>
          </a:xfrm>
          <a:prstGeom prst="roundRect">
            <a:avLst>
              <a:gd name="adj" fmla="val 8543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62E728A4-1652-0F33-6A96-C66F8F2E7921}"/>
              </a:ext>
            </a:extLst>
          </p:cNvPr>
          <p:cNvSpPr/>
          <p:nvPr/>
        </p:nvSpPr>
        <p:spPr>
          <a:xfrm>
            <a:off x="2292729" y="1498509"/>
            <a:ext cx="1565633" cy="3022341"/>
          </a:xfrm>
          <a:prstGeom prst="roundRect">
            <a:avLst>
              <a:gd name="adj" fmla="val 10241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E82D0819-545B-E4EB-9DA7-21E5273CE01A}"/>
              </a:ext>
            </a:extLst>
          </p:cNvPr>
          <p:cNvSpPr/>
          <p:nvPr/>
        </p:nvSpPr>
        <p:spPr>
          <a:xfrm>
            <a:off x="6474691" y="4691876"/>
            <a:ext cx="1983133" cy="1862145"/>
          </a:xfrm>
          <a:prstGeom prst="roundRect">
            <a:avLst>
              <a:gd name="adj" fmla="val 7620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535DA687-6CD1-21F7-88E9-4B88D393724A}"/>
              </a:ext>
            </a:extLst>
          </p:cNvPr>
          <p:cNvSpPr/>
          <p:nvPr/>
        </p:nvSpPr>
        <p:spPr>
          <a:xfrm>
            <a:off x="4030286" y="4691875"/>
            <a:ext cx="2315680" cy="85710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5" name="矩形: 圓角 74">
            <a:extLst>
              <a:ext uri="{FF2B5EF4-FFF2-40B4-BE49-F238E27FC236}">
                <a16:creationId xmlns:a16="http://schemas.microsoft.com/office/drawing/2014/main" id="{49F920C0-CA15-3E97-6A38-02E0FC4595D5}"/>
              </a:ext>
            </a:extLst>
          </p:cNvPr>
          <p:cNvSpPr/>
          <p:nvPr/>
        </p:nvSpPr>
        <p:spPr>
          <a:xfrm>
            <a:off x="9966399" y="1836563"/>
            <a:ext cx="1983133" cy="1880514"/>
          </a:xfrm>
          <a:prstGeom prst="roundRect">
            <a:avLst>
              <a:gd name="adj" fmla="val 9410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6" name="矩形: 圓角 75">
            <a:extLst>
              <a:ext uri="{FF2B5EF4-FFF2-40B4-BE49-F238E27FC236}">
                <a16:creationId xmlns:a16="http://schemas.microsoft.com/office/drawing/2014/main" id="{022217E3-5918-E6F1-3447-3924D7743088}"/>
              </a:ext>
            </a:extLst>
          </p:cNvPr>
          <p:cNvSpPr/>
          <p:nvPr/>
        </p:nvSpPr>
        <p:spPr>
          <a:xfrm>
            <a:off x="4030286" y="5642649"/>
            <a:ext cx="2315680" cy="90291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7" name="矩形: 圓角 76">
            <a:extLst>
              <a:ext uri="{FF2B5EF4-FFF2-40B4-BE49-F238E27FC236}">
                <a16:creationId xmlns:a16="http://schemas.microsoft.com/office/drawing/2014/main" id="{611DAC59-9BBE-C672-CC91-28BB7638B043}"/>
              </a:ext>
            </a:extLst>
          </p:cNvPr>
          <p:cNvSpPr/>
          <p:nvPr/>
        </p:nvSpPr>
        <p:spPr>
          <a:xfrm>
            <a:off x="8609216" y="364309"/>
            <a:ext cx="3362983" cy="1378587"/>
          </a:xfrm>
          <a:prstGeom prst="roundRect">
            <a:avLst>
              <a:gd name="adj" fmla="val 11668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8" name="矩形: 圓角 77">
            <a:extLst>
              <a:ext uri="{FF2B5EF4-FFF2-40B4-BE49-F238E27FC236}">
                <a16:creationId xmlns:a16="http://schemas.microsoft.com/office/drawing/2014/main" id="{7FA4B595-7A74-A010-B9C1-D7DB4040902C}"/>
              </a:ext>
            </a:extLst>
          </p:cNvPr>
          <p:cNvSpPr/>
          <p:nvPr/>
        </p:nvSpPr>
        <p:spPr>
          <a:xfrm>
            <a:off x="8586548" y="3801676"/>
            <a:ext cx="3362982" cy="7805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D1A685E1-E7FD-1FE3-CFE5-F35AABA8486E}"/>
              </a:ext>
            </a:extLst>
          </p:cNvPr>
          <p:cNvSpPr/>
          <p:nvPr/>
        </p:nvSpPr>
        <p:spPr>
          <a:xfrm>
            <a:off x="8586548" y="4691874"/>
            <a:ext cx="2125033" cy="111287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0" name="矩形: 圓角 79">
            <a:extLst>
              <a:ext uri="{FF2B5EF4-FFF2-40B4-BE49-F238E27FC236}">
                <a16:creationId xmlns:a16="http://schemas.microsoft.com/office/drawing/2014/main" id="{57063700-99BE-346B-7D0E-731D6F26953D}"/>
              </a:ext>
            </a:extLst>
          </p:cNvPr>
          <p:cNvSpPr/>
          <p:nvPr/>
        </p:nvSpPr>
        <p:spPr>
          <a:xfrm>
            <a:off x="10824262" y="4691874"/>
            <a:ext cx="1125270" cy="185368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1" name="矩形: 圓角 80">
            <a:extLst>
              <a:ext uri="{FF2B5EF4-FFF2-40B4-BE49-F238E27FC236}">
                <a16:creationId xmlns:a16="http://schemas.microsoft.com/office/drawing/2014/main" id="{70801244-1133-074F-9FEB-7304F78D37A8}"/>
              </a:ext>
            </a:extLst>
          </p:cNvPr>
          <p:cNvSpPr/>
          <p:nvPr/>
        </p:nvSpPr>
        <p:spPr>
          <a:xfrm>
            <a:off x="253882" y="4691874"/>
            <a:ext cx="3625013" cy="1853685"/>
          </a:xfrm>
          <a:prstGeom prst="roundRect">
            <a:avLst>
              <a:gd name="adj" fmla="val 9231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80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2" name="矩形: 圓角 81">
            <a:extLst>
              <a:ext uri="{FF2B5EF4-FFF2-40B4-BE49-F238E27FC236}">
                <a16:creationId xmlns:a16="http://schemas.microsoft.com/office/drawing/2014/main" id="{5D3C9992-9FBF-AE6B-1CE4-35571BE0D8E9}"/>
              </a:ext>
            </a:extLst>
          </p:cNvPr>
          <p:cNvSpPr/>
          <p:nvPr/>
        </p:nvSpPr>
        <p:spPr>
          <a:xfrm>
            <a:off x="253882" y="2720383"/>
            <a:ext cx="1934426" cy="1800466"/>
          </a:xfrm>
          <a:prstGeom prst="roundRect">
            <a:avLst>
              <a:gd name="adj" fmla="val 9236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3" name="矩形: 圓角 82">
            <a:extLst>
              <a:ext uri="{FF2B5EF4-FFF2-40B4-BE49-F238E27FC236}">
                <a16:creationId xmlns:a16="http://schemas.microsoft.com/office/drawing/2014/main" id="{1CB5D9E1-6C61-1F87-AE68-008A00326CEB}"/>
              </a:ext>
            </a:extLst>
          </p:cNvPr>
          <p:cNvSpPr/>
          <p:nvPr/>
        </p:nvSpPr>
        <p:spPr>
          <a:xfrm>
            <a:off x="247558" y="1506970"/>
            <a:ext cx="1934426" cy="108857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TW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4" name="矩形: 圓角 83">
            <a:extLst>
              <a:ext uri="{FF2B5EF4-FFF2-40B4-BE49-F238E27FC236}">
                <a16:creationId xmlns:a16="http://schemas.microsoft.com/office/drawing/2014/main" id="{A21D52AF-0336-6EA0-2DD4-66DF1D976500}"/>
              </a:ext>
            </a:extLst>
          </p:cNvPr>
          <p:cNvSpPr/>
          <p:nvPr/>
        </p:nvSpPr>
        <p:spPr>
          <a:xfrm>
            <a:off x="253882" y="364309"/>
            <a:ext cx="3604480" cy="10178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TW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5" name="圖形 17">
            <a:extLst>
              <a:ext uri="{FF2B5EF4-FFF2-40B4-BE49-F238E27FC236}">
                <a16:creationId xmlns:a16="http://schemas.microsoft.com/office/drawing/2014/main" id="{B088399A-A07C-FC81-AD3E-69EDBCE56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44817" y="5528621"/>
            <a:ext cx="3060543" cy="1527086"/>
          </a:xfrm>
          <a:prstGeom prst="rect">
            <a:avLst/>
          </a:prstGeom>
          <a:effectLst>
            <a:outerShdw blurRad="292100" dist="2794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6" name="圖片 85">
            <a:extLst>
              <a:ext uri="{FF2B5EF4-FFF2-40B4-BE49-F238E27FC236}">
                <a16:creationId xmlns:a16="http://schemas.microsoft.com/office/drawing/2014/main" id="{56299DAC-8720-C4F5-04B6-1278DCE195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409" t="-7710" r="5091" b="43738"/>
          <a:stretch/>
        </p:blipFill>
        <p:spPr>
          <a:xfrm>
            <a:off x="247442" y="364310"/>
            <a:ext cx="3617477" cy="1009360"/>
          </a:xfrm>
          <a:prstGeom prst="roundRect">
            <a:avLst/>
          </a:prstGeom>
          <a:effectLst>
            <a:outerShdw blurRad="292100" dist="2794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87" name="群組 86">
            <a:extLst>
              <a:ext uri="{FF2B5EF4-FFF2-40B4-BE49-F238E27FC236}">
                <a16:creationId xmlns:a16="http://schemas.microsoft.com/office/drawing/2014/main" id="{C5646DA9-B9DB-AA84-2984-0C6B3035FC73}"/>
              </a:ext>
            </a:extLst>
          </p:cNvPr>
          <p:cNvGrpSpPr/>
          <p:nvPr/>
        </p:nvGrpSpPr>
        <p:grpSpPr>
          <a:xfrm>
            <a:off x="246771" y="-2379654"/>
            <a:ext cx="11961171" cy="8926043"/>
            <a:chOff x="246638" y="-2379655"/>
            <a:chExt cx="12183077" cy="9188221"/>
          </a:xfrm>
          <a:noFill/>
          <a:effectLst/>
        </p:grpSpPr>
        <p:sp>
          <p:nvSpPr>
            <p:cNvPr id="118" name="矩形: 圓角 117">
              <a:extLst>
                <a:ext uri="{FF2B5EF4-FFF2-40B4-BE49-F238E27FC236}">
                  <a16:creationId xmlns:a16="http://schemas.microsoft.com/office/drawing/2014/main" id="{B6A68483-34A9-81A5-B8EA-0B76CED30567}"/>
                </a:ext>
              </a:extLst>
            </p:cNvPr>
            <p:cNvSpPr/>
            <p:nvPr/>
          </p:nvSpPr>
          <p:spPr>
            <a:xfrm>
              <a:off x="5622004" y="1273166"/>
              <a:ext cx="2927091" cy="695100"/>
            </a:xfrm>
            <a:prstGeom prst="roundRect">
              <a:avLst>
                <a:gd name="adj" fmla="val 8543"/>
              </a:avLst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1200"/>
                </a:spcBef>
              </a:pPr>
              <a:r>
                <a:rPr lang="zh-TW" altLang="en-US" sz="1600" b="1">
                  <a:solidFill>
                    <a:srgbClr val="FE4F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TVS-h874T</a:t>
              </a:r>
              <a:br>
                <a:rPr lang="en-US" altLang="zh-TW" sz="1600">
                  <a:solidFill>
                    <a:srgbClr val="FE4F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</a:br>
              <a:r>
                <a:rPr lang="zh-TW" altLang="en-US" sz="1600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8-bay 3.5" SATA HDD NAS</a:t>
              </a:r>
            </a:p>
            <a:p>
              <a:pPr>
                <a:spcBef>
                  <a:spcPts val="1200"/>
                </a:spcBef>
              </a:pPr>
              <a:r>
                <a:rPr lang="zh-TW" altLang="en-US" sz="1600" b="1">
                  <a:solidFill>
                    <a:srgbClr val="FE4F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TVS-h674T</a:t>
              </a:r>
              <a:br>
                <a:rPr lang="en-US" altLang="zh-TW" sz="1600" b="1">
                  <a:solidFill>
                    <a:srgbClr val="FE4F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</a:br>
              <a:r>
                <a:rPr lang="zh-TW" altLang="en-US" sz="1600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6-bay 3.5" SATA HDD NAS</a:t>
              </a:r>
            </a:p>
          </p:txBody>
        </p:sp>
        <p:sp>
          <p:nvSpPr>
            <p:cNvPr id="119" name="矩形: 圓角 118">
              <a:extLst>
                <a:ext uri="{FF2B5EF4-FFF2-40B4-BE49-F238E27FC236}">
                  <a16:creationId xmlns:a16="http://schemas.microsoft.com/office/drawing/2014/main" id="{99A634EF-F8AD-AC3D-5D72-7322012F8F8E}"/>
                </a:ext>
              </a:extLst>
            </p:cNvPr>
            <p:cNvSpPr/>
            <p:nvPr/>
          </p:nvSpPr>
          <p:spPr>
            <a:xfrm>
              <a:off x="2261391" y="3406313"/>
              <a:ext cx="1727190" cy="1114954"/>
            </a:xfrm>
            <a:prstGeom prst="roundRect">
              <a:avLst>
                <a:gd name="adj" fmla="val 10241"/>
              </a:avLst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1400" b="1" err="1">
                  <a:solidFill>
                    <a:schemeClr val="tx1"/>
                  </a:solidFill>
                  <a:latin typeface="Microsoft JhengHei"/>
                  <a:ea typeface="新細明體"/>
                </a:rPr>
                <a:t>最高搭載</a:t>
              </a:r>
              <a:r>
                <a:rPr lang="en-US" altLang="zh-TW" sz="1400" b="1">
                  <a:solidFill>
                    <a:schemeClr val="tx1"/>
                  </a:solidFill>
                  <a:latin typeface="Microsoft JhengHei"/>
                  <a:ea typeface="新細明體"/>
                </a:rPr>
                <a:t> </a:t>
              </a:r>
              <a:endParaRPr lang="en-US" altLang="zh-TW" sz="1400">
                <a:solidFill>
                  <a:schemeClr val="tx1"/>
                </a:solidFill>
                <a:latin typeface="Microsoft JhengHei"/>
                <a:ea typeface="新細明體"/>
              </a:endParaRPr>
            </a:p>
            <a:p>
              <a:pPr algn="ctr"/>
              <a:r>
                <a:rPr lang="en-US" altLang="zh-TW" sz="2800" b="1">
                  <a:solidFill>
                    <a:srgbClr val="00B0F0"/>
                  </a:solidFill>
                  <a:latin typeface="Microsoft JhengHei"/>
                  <a:ea typeface="新細明體"/>
                </a:rPr>
                <a:t>16 </a:t>
              </a:r>
              <a:r>
                <a:rPr lang="en-US" altLang="zh-TW" sz="1400" b="1" err="1">
                  <a:solidFill>
                    <a:schemeClr val="tx1"/>
                  </a:solidFill>
                  <a:latin typeface="Microsoft JhengHei"/>
                  <a:ea typeface="新細明體"/>
                </a:rPr>
                <a:t>核心的</a:t>
              </a:r>
              <a:endParaRPr lang="en-US" altLang="zh-TW" sz="1400">
                <a:solidFill>
                  <a:schemeClr val="tx1"/>
                </a:solidFill>
                <a:latin typeface="Microsoft JhengHei"/>
                <a:ea typeface="新細明體"/>
              </a:endParaRPr>
            </a:p>
            <a:p>
              <a:pPr algn="ctr"/>
              <a:r>
                <a:rPr lang="en-US" altLang="zh-TW" sz="1400" b="1">
                  <a:solidFill>
                    <a:schemeClr val="tx1"/>
                  </a:solidFill>
                  <a:latin typeface="Microsoft JhengHei"/>
                  <a:ea typeface="新細明體"/>
                </a:rPr>
                <a:t>Intel Core </a:t>
              </a:r>
              <a:r>
                <a:rPr lang="en-US" altLang="zh-TW" sz="1400" b="1" err="1">
                  <a:solidFill>
                    <a:schemeClr val="tx1"/>
                  </a:solidFill>
                  <a:latin typeface="Microsoft JhengHei"/>
                  <a:ea typeface="新細明體"/>
                </a:rPr>
                <a:t>處理器</a:t>
              </a:r>
              <a:endParaRPr lang="en-US" altLang="zh-TW" sz="1400">
                <a:solidFill>
                  <a:schemeClr val="tx1"/>
                </a:solidFill>
                <a:latin typeface="Microsoft JhengHei"/>
                <a:ea typeface="新細明體"/>
                <a:cs typeface="Calibri"/>
              </a:endParaRPr>
            </a:p>
          </p:txBody>
        </p:sp>
        <p:sp>
          <p:nvSpPr>
            <p:cNvPr id="120" name="矩形: 圓角 119" hidden="1">
              <a:extLst>
                <a:ext uri="{FF2B5EF4-FFF2-40B4-BE49-F238E27FC236}">
                  <a16:creationId xmlns:a16="http://schemas.microsoft.com/office/drawing/2014/main" id="{ACBDDA63-0ECC-3AE8-572A-8F24AC29A4C4}"/>
                </a:ext>
              </a:extLst>
            </p:cNvPr>
            <p:cNvSpPr/>
            <p:nvPr/>
          </p:nvSpPr>
          <p:spPr>
            <a:xfrm>
              <a:off x="6596658" y="4890871"/>
              <a:ext cx="2019925" cy="1916839"/>
            </a:xfrm>
            <a:prstGeom prst="roundRect">
              <a:avLst>
                <a:gd name="adj" fmla="val 7620"/>
              </a:avLst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TW">
                <a:solidFill>
                  <a:schemeClr val="tx1"/>
                </a:solidFill>
              </a:endParaRPr>
            </a:p>
            <a:p>
              <a:pPr algn="ctr"/>
              <a:endParaRPr lang="en-US" altLang="zh-TW">
                <a:solidFill>
                  <a:schemeClr val="tx1"/>
                </a:solidFill>
              </a:endParaRPr>
            </a:p>
            <a:p>
              <a:pPr algn="ctr"/>
              <a:endParaRPr lang="en-US" altLang="zh-TW">
                <a:solidFill>
                  <a:schemeClr val="tx1"/>
                </a:solidFill>
              </a:endParaRPr>
            </a:p>
            <a:p>
              <a:pPr algn="ctr"/>
              <a:r>
                <a:rPr lang="en-US" altLang="zh-TW" b="1">
                  <a:solidFill>
                    <a:schemeClr val="tx1"/>
                  </a:solidFill>
                </a:rPr>
                <a:t>2.5GbE</a:t>
              </a:r>
              <a:endParaRPr lang="zh-TW" altLang="en-US" b="1">
                <a:solidFill>
                  <a:schemeClr val="tx1"/>
                </a:solidFill>
              </a:endParaRPr>
            </a:p>
          </p:txBody>
        </p:sp>
        <p:sp>
          <p:nvSpPr>
            <p:cNvPr id="121" name="矩形: 圓角 120">
              <a:extLst>
                <a:ext uri="{FF2B5EF4-FFF2-40B4-BE49-F238E27FC236}">
                  <a16:creationId xmlns:a16="http://schemas.microsoft.com/office/drawing/2014/main" id="{B5258F65-F0CF-5DD6-FD04-C7F5ACD1CB69}"/>
                </a:ext>
              </a:extLst>
            </p:cNvPr>
            <p:cNvSpPr/>
            <p:nvPr/>
          </p:nvSpPr>
          <p:spPr>
            <a:xfrm>
              <a:off x="4057624" y="4940672"/>
              <a:ext cx="1438496" cy="882281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2800" b="1">
                  <a:solidFill>
                    <a:srgbClr val="00B0F0"/>
                  </a:solidFill>
                  <a:ea typeface="新細明體"/>
                </a:rPr>
                <a:t>64GB</a:t>
              </a:r>
              <a:endParaRPr lang="zh-TW" altLang="en-US" sz="2800" b="1">
                <a:solidFill>
                  <a:srgbClr val="00B0F0"/>
                </a:solidFill>
              </a:endParaRPr>
            </a:p>
          </p:txBody>
        </p:sp>
        <p:sp>
          <p:nvSpPr>
            <p:cNvPr id="122" name="矩形: 圓角 121" hidden="1">
              <a:extLst>
                <a:ext uri="{FF2B5EF4-FFF2-40B4-BE49-F238E27FC236}">
                  <a16:creationId xmlns:a16="http://schemas.microsoft.com/office/drawing/2014/main" id="{47E583B0-0210-CD04-AAAD-B9A1FBD2E248}"/>
                </a:ext>
              </a:extLst>
            </p:cNvPr>
            <p:cNvSpPr/>
            <p:nvPr/>
          </p:nvSpPr>
          <p:spPr>
            <a:xfrm>
              <a:off x="8747696" y="1951692"/>
              <a:ext cx="1274336" cy="1935748"/>
            </a:xfrm>
            <a:prstGeom prst="roundRect">
              <a:avLst>
                <a:gd name="adj" fmla="val 14193"/>
              </a:avLst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err="1">
                  <a:solidFill>
                    <a:schemeClr val="tx1"/>
                  </a:solidFill>
                </a:rPr>
                <a:t>IntelQAT</a:t>
              </a:r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24" name="矩形: 圓角 123" hidden="1">
              <a:extLst>
                <a:ext uri="{FF2B5EF4-FFF2-40B4-BE49-F238E27FC236}">
                  <a16:creationId xmlns:a16="http://schemas.microsoft.com/office/drawing/2014/main" id="{308F7996-9D0C-BAAF-84A8-8240FF3B40CC}"/>
                </a:ext>
              </a:extLst>
            </p:cNvPr>
            <p:cNvSpPr/>
            <p:nvPr/>
          </p:nvSpPr>
          <p:spPr>
            <a:xfrm>
              <a:off x="3741674" y="-1967363"/>
              <a:ext cx="2019925" cy="1935748"/>
            </a:xfrm>
            <a:prstGeom prst="roundRect">
              <a:avLst>
                <a:gd name="adj" fmla="val 9410"/>
              </a:avLst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4800" b="1">
                  <a:solidFill>
                    <a:srgbClr val="33CCCC"/>
                  </a:solidFill>
                </a:rPr>
                <a:t>3</a:t>
              </a:r>
              <a:r>
                <a:rPr lang="zh-TW" altLang="en-US" sz="4800" b="1">
                  <a:solidFill>
                    <a:srgbClr val="33CCCC"/>
                  </a:solidFill>
                </a:rPr>
                <a:t>個</a:t>
              </a:r>
              <a:endParaRPr lang="en-US" altLang="zh-TW" sz="4800" b="1">
                <a:solidFill>
                  <a:srgbClr val="33CCCC"/>
                </a:solidFill>
              </a:endParaRPr>
            </a:p>
            <a:p>
              <a:pPr algn="ctr"/>
              <a:r>
                <a:rPr lang="en-US" altLang="zh-TW">
                  <a:solidFill>
                    <a:schemeClr val="tx1"/>
                  </a:solidFill>
                </a:rPr>
                <a:t>PCIe Gen3 x4</a:t>
              </a:r>
            </a:p>
            <a:p>
              <a:pPr algn="ctr"/>
              <a:r>
                <a:rPr lang="zh-TW" altLang="en-US" sz="2000" b="1">
                  <a:solidFill>
                    <a:schemeClr val="tx1"/>
                  </a:solidFill>
                </a:rPr>
                <a:t>擴充槽</a:t>
              </a:r>
              <a:r>
                <a:rPr lang="en-US" altLang="zh-TW" sz="2000" b="1">
                  <a:solidFill>
                    <a:schemeClr val="tx1"/>
                  </a:solidFill>
                </a:rPr>
                <a:t> </a:t>
              </a:r>
              <a:endParaRPr lang="zh-TW" altLang="en-US" sz="2000" b="1">
                <a:solidFill>
                  <a:schemeClr val="tx1"/>
                </a:solidFill>
              </a:endParaRPr>
            </a:p>
          </p:txBody>
        </p:sp>
        <p:sp>
          <p:nvSpPr>
            <p:cNvPr id="125" name="矩形: 圓角 124">
              <a:extLst>
                <a:ext uri="{FF2B5EF4-FFF2-40B4-BE49-F238E27FC236}">
                  <a16:creationId xmlns:a16="http://schemas.microsoft.com/office/drawing/2014/main" id="{BE1979CF-FA4D-C0C0-8C02-EFB5AFB3089C}"/>
                </a:ext>
              </a:extLst>
            </p:cNvPr>
            <p:cNvSpPr/>
            <p:nvPr/>
          </p:nvSpPr>
          <p:spPr>
            <a:xfrm>
              <a:off x="4192637" y="5860004"/>
              <a:ext cx="1662754" cy="948562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altLang="zh-TW" b="1">
                <a:solidFill>
                  <a:schemeClr val="tx1"/>
                </a:solidFill>
                <a:latin typeface="Microsoft JhengHei"/>
                <a:ea typeface="新細明體"/>
              </a:endParaRPr>
            </a:p>
          </p:txBody>
        </p:sp>
        <p:sp>
          <p:nvSpPr>
            <p:cNvPr id="126" name="矩形: 圓角 125">
              <a:extLst>
                <a:ext uri="{FF2B5EF4-FFF2-40B4-BE49-F238E27FC236}">
                  <a16:creationId xmlns:a16="http://schemas.microsoft.com/office/drawing/2014/main" id="{C8A894E0-928E-8804-C170-4B25DDB0E5FA}"/>
                </a:ext>
              </a:extLst>
            </p:cNvPr>
            <p:cNvSpPr/>
            <p:nvPr/>
          </p:nvSpPr>
          <p:spPr>
            <a:xfrm>
              <a:off x="8741135" y="291851"/>
              <a:ext cx="3425374" cy="969972"/>
            </a:xfrm>
            <a:prstGeom prst="roundRect">
              <a:avLst>
                <a:gd name="adj" fmla="val 11668"/>
              </a:avLst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b="1">
                  <a:solidFill>
                    <a:schemeClr val="tx1"/>
                  </a:solidFill>
                  <a:latin typeface="Microsoft JhengHei"/>
                  <a:ea typeface="Microsoft JhengHei"/>
                  <a:cs typeface="Calibri"/>
                </a:rPr>
                <a:t>支援雙系統 ( 預裝 QuTS hero)</a:t>
              </a:r>
              <a:endParaRPr lang="zh-TW" altLang="en-US" b="1">
                <a:solidFill>
                  <a:schemeClr val="tx1"/>
                </a:solidFill>
                <a:latin typeface="Microsoft JhengHei"/>
                <a:ea typeface="Microsoft JhengHei"/>
              </a:endParaRPr>
            </a:p>
          </p:txBody>
        </p:sp>
        <p:sp>
          <p:nvSpPr>
            <p:cNvPr id="127" name="矩形: 圓角 126" hidden="1">
              <a:extLst>
                <a:ext uri="{FF2B5EF4-FFF2-40B4-BE49-F238E27FC236}">
                  <a16:creationId xmlns:a16="http://schemas.microsoft.com/office/drawing/2014/main" id="{26182FEE-7922-9DBD-DEB8-C03EA3D2097B}"/>
                </a:ext>
              </a:extLst>
            </p:cNvPr>
            <p:cNvSpPr/>
            <p:nvPr/>
          </p:nvSpPr>
          <p:spPr>
            <a:xfrm>
              <a:off x="9004342" y="-2379655"/>
              <a:ext cx="3425373" cy="803476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>
                  <a:solidFill>
                    <a:schemeClr val="tx1"/>
                  </a:solidFill>
                </a:rPr>
                <a:t>USB 3.2 Gen2 (10Gbps)</a:t>
              </a:r>
            </a:p>
            <a:p>
              <a:pPr algn="ctr"/>
              <a:r>
                <a:rPr lang="zh-TW" altLang="en-US">
                  <a:solidFill>
                    <a:schemeClr val="tx1"/>
                  </a:solidFill>
                </a:rPr>
                <a:t>與</a:t>
              </a:r>
              <a:r>
                <a:rPr lang="en-US" altLang="zh-TW">
                  <a:solidFill>
                    <a:schemeClr val="tx1"/>
                  </a:solidFill>
                </a:rPr>
                <a:t> One-Touch-Copy</a:t>
              </a:r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28" name="矩形: 圓角 127">
              <a:extLst>
                <a:ext uri="{FF2B5EF4-FFF2-40B4-BE49-F238E27FC236}">
                  <a16:creationId xmlns:a16="http://schemas.microsoft.com/office/drawing/2014/main" id="{88E928C1-8F7E-56CB-8775-94ACE832EFFB}"/>
                </a:ext>
              </a:extLst>
            </p:cNvPr>
            <p:cNvSpPr/>
            <p:nvPr/>
          </p:nvSpPr>
          <p:spPr>
            <a:xfrm>
              <a:off x="8818224" y="5578094"/>
              <a:ext cx="2023401" cy="363383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>
                  <a:solidFill>
                    <a:schemeClr val="tx1"/>
                  </a:solidFill>
                </a:rPr>
                <a:t>PCIe Gen4</a:t>
              </a:r>
              <a:r>
                <a:rPr lang="en-US" sz="1800" b="1">
                  <a:solidFill>
                    <a:schemeClr val="tx1"/>
                  </a:solidFill>
                </a:rPr>
                <a:t> </a:t>
              </a:r>
              <a:r>
                <a:rPr lang="en-US" b="1">
                  <a:solidFill>
                    <a:schemeClr val="tx1"/>
                  </a:solidFill>
                </a:rPr>
                <a:t>x4</a:t>
              </a:r>
              <a:r>
                <a:rPr lang="zh-TW" altLang="en-US" b="1">
                  <a:solidFill>
                    <a:schemeClr val="tx1"/>
                  </a:solidFill>
                  <a:ea typeface="微軟正黑體"/>
                </a:rPr>
                <a:t> </a:t>
              </a:r>
              <a:endParaRPr lang="en-US">
                <a:solidFill>
                  <a:schemeClr val="tx1"/>
                </a:solidFill>
                <a:ea typeface="微軟正黑體"/>
                <a:cs typeface="+mn-lt"/>
              </a:endParaRPr>
            </a:p>
          </p:txBody>
        </p:sp>
        <p:sp>
          <p:nvSpPr>
            <p:cNvPr id="129" name="矩形: 圓角 128">
              <a:extLst>
                <a:ext uri="{FF2B5EF4-FFF2-40B4-BE49-F238E27FC236}">
                  <a16:creationId xmlns:a16="http://schemas.microsoft.com/office/drawing/2014/main" id="{E5710D54-F374-08FA-EC3F-EAD95C3119FC}"/>
                </a:ext>
              </a:extLst>
            </p:cNvPr>
            <p:cNvSpPr/>
            <p:nvPr/>
          </p:nvSpPr>
          <p:spPr>
            <a:xfrm>
              <a:off x="8770783" y="6194258"/>
              <a:ext cx="2164457" cy="573367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3200" b="1">
                  <a:solidFill>
                    <a:schemeClr val="bg1"/>
                  </a:solidFill>
                </a:rPr>
                <a:t>SR-IOV</a:t>
              </a:r>
              <a:endParaRPr lang="zh-TW" altLang="en-US" sz="3200" b="1">
                <a:solidFill>
                  <a:schemeClr val="bg1"/>
                </a:solidFill>
              </a:endParaRPr>
            </a:p>
          </p:txBody>
        </p:sp>
        <p:sp>
          <p:nvSpPr>
            <p:cNvPr id="130" name="矩形: 圓角 129">
              <a:extLst>
                <a:ext uri="{FF2B5EF4-FFF2-40B4-BE49-F238E27FC236}">
                  <a16:creationId xmlns:a16="http://schemas.microsoft.com/office/drawing/2014/main" id="{9A70C4E8-2AE0-8DFB-16DA-DE50E8C9DA49}"/>
                </a:ext>
              </a:extLst>
            </p:cNvPr>
            <p:cNvSpPr/>
            <p:nvPr/>
          </p:nvSpPr>
          <p:spPr>
            <a:xfrm>
              <a:off x="11026923" y="4890869"/>
              <a:ext cx="1146146" cy="1908131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1200" b="1">
                <a:solidFill>
                  <a:schemeClr val="tx1"/>
                </a:solidFill>
              </a:endParaRPr>
            </a:p>
          </p:txBody>
        </p:sp>
        <p:sp>
          <p:nvSpPr>
            <p:cNvPr id="131" name="矩形: 圓角 130">
              <a:extLst>
                <a:ext uri="{FF2B5EF4-FFF2-40B4-BE49-F238E27FC236}">
                  <a16:creationId xmlns:a16="http://schemas.microsoft.com/office/drawing/2014/main" id="{0C3DBC4B-C6C9-1F82-F853-C17402E236E7}"/>
                </a:ext>
              </a:extLst>
            </p:cNvPr>
            <p:cNvSpPr/>
            <p:nvPr/>
          </p:nvSpPr>
          <p:spPr>
            <a:xfrm>
              <a:off x="260439" y="4890869"/>
              <a:ext cx="3692265" cy="1908131"/>
            </a:xfrm>
            <a:prstGeom prst="roundRect">
              <a:avLst>
                <a:gd name="adj" fmla="val 9231"/>
              </a:avLst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b="1">
                <a:solidFill>
                  <a:schemeClr val="tx1"/>
                </a:solidFill>
                <a:ea typeface="新細明體"/>
                <a:cs typeface="Calibri"/>
              </a:endParaRPr>
            </a:p>
            <a:p>
              <a:pPr algn="ctr"/>
              <a:endParaRPr lang="en-US" altLang="zh-TW">
                <a:solidFill>
                  <a:schemeClr val="tx1"/>
                </a:solidFill>
              </a:endParaRPr>
            </a:p>
            <a:p>
              <a:pPr algn="ctr"/>
              <a:endParaRPr lang="en-US" altLang="zh-TW">
                <a:solidFill>
                  <a:schemeClr val="tx1"/>
                </a:solidFill>
              </a:endParaRPr>
            </a:p>
          </p:txBody>
        </p:sp>
        <p:sp>
          <p:nvSpPr>
            <p:cNvPr id="132" name="矩形: 圓角 131">
              <a:extLst>
                <a:ext uri="{FF2B5EF4-FFF2-40B4-BE49-F238E27FC236}">
                  <a16:creationId xmlns:a16="http://schemas.microsoft.com/office/drawing/2014/main" id="{63C19A92-2414-179C-E8F4-522E77D838D1}"/>
                </a:ext>
              </a:extLst>
            </p:cNvPr>
            <p:cNvSpPr/>
            <p:nvPr/>
          </p:nvSpPr>
          <p:spPr>
            <a:xfrm>
              <a:off x="260439" y="2861471"/>
              <a:ext cx="1970314" cy="1853349"/>
            </a:xfrm>
            <a:prstGeom prst="roundRect">
              <a:avLst>
                <a:gd name="adj" fmla="val 9236"/>
              </a:avLst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5400" b="1">
                  <a:solidFill>
                    <a:schemeClr val="tx1"/>
                  </a:solidFill>
                </a:rPr>
                <a:t> </a:t>
              </a:r>
              <a:r>
                <a:rPr lang="en-US" altLang="zh-TW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zh-TW" altLang="en-US" sz="1600" b="1">
                  <a:solidFill>
                    <a:schemeClr val="tx1"/>
                  </a:solidFill>
                </a:rPr>
                <a:t>個直連 </a:t>
              </a:r>
              <a:r>
                <a:rPr lang="en-US" altLang="zh-TW" sz="1600" b="1">
                  <a:solidFill>
                    <a:schemeClr val="tx1"/>
                  </a:solidFill>
                </a:rPr>
                <a:t>2.5 </a:t>
              </a:r>
              <a:r>
                <a:rPr lang="en-US" altLang="zh-TW" sz="1600" b="1" err="1">
                  <a:solidFill>
                    <a:schemeClr val="tx1"/>
                  </a:solidFill>
                </a:rPr>
                <a:t>GbE</a:t>
              </a:r>
              <a:endParaRPr lang="zh-TW" altLang="en-US" sz="1600" b="1">
                <a:solidFill>
                  <a:schemeClr val="tx1"/>
                </a:solidFill>
              </a:endParaRPr>
            </a:p>
          </p:txBody>
        </p:sp>
        <p:sp>
          <p:nvSpPr>
            <p:cNvPr id="133" name="矩形: 圓角 132">
              <a:extLst>
                <a:ext uri="{FF2B5EF4-FFF2-40B4-BE49-F238E27FC236}">
                  <a16:creationId xmlns:a16="http://schemas.microsoft.com/office/drawing/2014/main" id="{8F65F13A-2210-7738-BE67-AFCF91D40A28}"/>
                </a:ext>
              </a:extLst>
            </p:cNvPr>
            <p:cNvSpPr/>
            <p:nvPr/>
          </p:nvSpPr>
          <p:spPr>
            <a:xfrm>
              <a:off x="253998" y="1612418"/>
              <a:ext cx="1988596" cy="1120546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1600" b="1">
                  <a:solidFill>
                    <a:schemeClr val="tx1"/>
                  </a:solidFill>
                  <a:latin typeface="Microsoft JhengHei"/>
                  <a:ea typeface="Microsoft JhengHei"/>
                </a:rPr>
                <a:t>支援多台</a:t>
              </a:r>
              <a:r>
                <a:rPr lang="zh-TW" altLang="en-US" sz="1200" b="1">
                  <a:solidFill>
                    <a:schemeClr val="tx1"/>
                  </a:solidFill>
                  <a:latin typeface="Microsoft JhengHei"/>
                  <a:ea typeface="Microsoft JhengHei"/>
                </a:rPr>
                <a:t> </a:t>
              </a:r>
              <a:r>
                <a:rPr lang="en-US" altLang="zh-TW" sz="2000" b="1">
                  <a:solidFill>
                    <a:srgbClr val="00B0F0"/>
                  </a:solidFill>
                  <a:latin typeface="Microsoft JhengHei"/>
                  <a:ea typeface="新細明體"/>
                </a:rPr>
                <a:t>JBOD</a:t>
              </a:r>
            </a:p>
          </p:txBody>
        </p:sp>
        <p:sp>
          <p:nvSpPr>
            <p:cNvPr id="134" name="矩形: 圓角 133">
              <a:extLst>
                <a:ext uri="{FF2B5EF4-FFF2-40B4-BE49-F238E27FC236}">
                  <a16:creationId xmlns:a16="http://schemas.microsoft.com/office/drawing/2014/main" id="{90996FDC-1ECA-DA03-E82A-902468C311C7}"/>
                </a:ext>
              </a:extLst>
            </p:cNvPr>
            <p:cNvSpPr/>
            <p:nvPr/>
          </p:nvSpPr>
          <p:spPr>
            <a:xfrm>
              <a:off x="246638" y="509552"/>
              <a:ext cx="1713381" cy="1047716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bevelT w="171450" h="57150"/>
              <a:bevelB w="114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1400" b="1">
                  <a:solidFill>
                    <a:schemeClr val="tx1"/>
                  </a:solidFill>
                  <a:ea typeface="微軟正黑體"/>
                </a:rPr>
                <a:t>支援 </a:t>
              </a:r>
              <a:endParaRPr lang="en-US" altLang="zh-TW" sz="1400" b="1">
                <a:solidFill>
                  <a:schemeClr val="tx1"/>
                </a:solidFill>
                <a:ea typeface="微軟正黑體" panose="020B0604030504040204" pitchFamily="34" charset="-120"/>
              </a:endParaRPr>
            </a:p>
            <a:p>
              <a:r>
                <a:rPr lang="zh-TW" altLang="en-US" sz="1400" b="1">
                  <a:solidFill>
                    <a:schemeClr val="tx1"/>
                  </a:solidFill>
                  <a:ea typeface="微軟正黑體"/>
                </a:rPr>
                <a:t>5/</a:t>
              </a:r>
              <a:r>
                <a:rPr lang="en-US" altLang="zh-TW" sz="1400" b="1">
                  <a:solidFill>
                    <a:schemeClr val="tx1"/>
                  </a:solidFill>
                  <a:ea typeface="微軟正黑體"/>
                </a:rPr>
                <a:t>10/25GbE </a:t>
              </a:r>
              <a:endParaRPr lang="en-US" altLang="zh-TW" sz="1400" b="1">
                <a:solidFill>
                  <a:schemeClr val="tx1"/>
                </a:solidFill>
                <a:ea typeface="微軟正黑體"/>
                <a:cs typeface="Arial"/>
              </a:endParaRPr>
            </a:p>
            <a:p>
              <a:r>
                <a:rPr lang="zh-TW" altLang="en-US" sz="1400" b="1">
                  <a:solidFill>
                    <a:schemeClr val="tx1"/>
                  </a:solidFill>
                  <a:ea typeface="微軟正黑體"/>
                </a:rPr>
                <a:t>網路卡</a:t>
              </a:r>
              <a:endParaRPr lang="en-US" altLang="zh-TW" sz="1400" b="1">
                <a:solidFill>
                  <a:schemeClr val="tx1"/>
                </a:solidFill>
                <a:ea typeface="微軟正黑體"/>
                <a:cs typeface="Arial"/>
              </a:endParaRPr>
            </a:p>
          </p:txBody>
        </p:sp>
      </p:grpSp>
      <p:pic>
        <p:nvPicPr>
          <p:cNvPr id="92" name="圖片 91" descr="一張含有 文字, 螢幕擷取畫面 的圖片&#10;&#10;自動產生的描述">
            <a:extLst>
              <a:ext uri="{FF2B5EF4-FFF2-40B4-BE49-F238E27FC236}">
                <a16:creationId xmlns:a16="http://schemas.microsoft.com/office/drawing/2014/main" id="{2F78DF3D-1FA0-86E6-C7D5-4AC1C225C7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71" b="36071"/>
          <a:stretch/>
        </p:blipFill>
        <p:spPr>
          <a:xfrm>
            <a:off x="8632295" y="4779736"/>
            <a:ext cx="2050684" cy="571293"/>
          </a:xfrm>
          <a:prstGeom prst="rect">
            <a:avLst/>
          </a:prstGeom>
          <a:effectLst>
            <a:outerShdw blurRad="165100" dist="1524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3" name="文字方塊 42">
            <a:extLst>
              <a:ext uri="{FF2B5EF4-FFF2-40B4-BE49-F238E27FC236}">
                <a16:creationId xmlns:a16="http://schemas.microsoft.com/office/drawing/2014/main" id="{7456A89B-E4F1-9B2D-A216-153835CF74D1}"/>
              </a:ext>
            </a:extLst>
          </p:cNvPr>
          <p:cNvSpPr txBox="1"/>
          <p:nvPr/>
        </p:nvSpPr>
        <p:spPr>
          <a:xfrm>
            <a:off x="8932486" y="4878369"/>
            <a:ext cx="1491955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600" b="1">
                <a:solidFill>
                  <a:srgbClr val="A4AAB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 x M.2 2280</a:t>
            </a:r>
            <a:endParaRPr lang="zh-TW" altLang="en-US" sz="1600" b="1">
              <a:solidFill>
                <a:srgbClr val="A4AAB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95" name="矩形: 圓角 94">
            <a:extLst>
              <a:ext uri="{FF2B5EF4-FFF2-40B4-BE49-F238E27FC236}">
                <a16:creationId xmlns:a16="http://schemas.microsoft.com/office/drawing/2014/main" id="{B6A57433-F901-9DF5-8C8F-D5A12F9922FC}"/>
              </a:ext>
            </a:extLst>
          </p:cNvPr>
          <p:cNvSpPr/>
          <p:nvPr/>
        </p:nvSpPr>
        <p:spPr>
          <a:xfrm>
            <a:off x="10640569" y="1946115"/>
            <a:ext cx="1405028" cy="1650154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USB 3.2 Gen2 </a:t>
            </a:r>
            <a:endParaRPr lang="zh-TW" altLang="en-US" sz="1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(10Gbps)</a:t>
            </a:r>
            <a:r>
              <a: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 One-Touch-Copy</a:t>
            </a:r>
            <a:endParaRPr lang="zh-TW" altLang="en-US" sz="1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96" name="矩形: 圓角 95">
            <a:extLst>
              <a:ext uri="{FF2B5EF4-FFF2-40B4-BE49-F238E27FC236}">
                <a16:creationId xmlns:a16="http://schemas.microsoft.com/office/drawing/2014/main" id="{807A5B66-DEBF-FF36-A9D4-BE1998D7456C}"/>
              </a:ext>
            </a:extLst>
          </p:cNvPr>
          <p:cNvSpPr/>
          <p:nvPr/>
        </p:nvSpPr>
        <p:spPr>
          <a:xfrm>
            <a:off x="6812811" y="4505985"/>
            <a:ext cx="1323698" cy="981572"/>
          </a:xfrm>
          <a:prstGeom prst="roundRect">
            <a:avLst>
              <a:gd name="adj" fmla="val 9410"/>
            </a:avLst>
          </a:prstGeo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4400" b="1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2</a:t>
            </a:r>
          </a:p>
        </p:txBody>
      </p:sp>
      <p:sp>
        <p:nvSpPr>
          <p:cNvPr id="97" name="文字方塊 48">
            <a:extLst>
              <a:ext uri="{FF2B5EF4-FFF2-40B4-BE49-F238E27FC236}">
                <a16:creationId xmlns:a16="http://schemas.microsoft.com/office/drawing/2014/main" id="{1561A122-1834-5736-D073-131061224994}"/>
              </a:ext>
            </a:extLst>
          </p:cNvPr>
          <p:cNvSpPr txBox="1"/>
          <p:nvPr/>
        </p:nvSpPr>
        <p:spPr>
          <a:xfrm>
            <a:off x="6475230" y="5164586"/>
            <a:ext cx="1986595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PCIe Gen 4 </a:t>
            </a: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擴充槽</a:t>
            </a:r>
          </a:p>
          <a:p>
            <a:pPr algn="ctr"/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插槽 2 預裝 Thunderbolt 4 卡</a:t>
            </a:r>
          </a:p>
        </p:txBody>
      </p:sp>
      <p:sp>
        <p:nvSpPr>
          <p:cNvPr id="98" name="文字方塊 49">
            <a:extLst>
              <a:ext uri="{FF2B5EF4-FFF2-40B4-BE49-F238E27FC236}">
                <a16:creationId xmlns:a16="http://schemas.microsoft.com/office/drawing/2014/main" id="{52837A0C-1369-D748-8B0E-9BA4B269BE32}"/>
              </a:ext>
            </a:extLst>
          </p:cNvPr>
          <p:cNvSpPr txBox="1"/>
          <p:nvPr/>
        </p:nvSpPr>
        <p:spPr>
          <a:xfrm>
            <a:off x="8936386" y="3994296"/>
            <a:ext cx="1632801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2 x 2.5GbE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0" name="文字方塊 51">
            <a:extLst>
              <a:ext uri="{FF2B5EF4-FFF2-40B4-BE49-F238E27FC236}">
                <a16:creationId xmlns:a16="http://schemas.microsoft.com/office/drawing/2014/main" id="{08BD6B66-64B2-9E19-A08D-86BCF8570CCF}"/>
              </a:ext>
            </a:extLst>
          </p:cNvPr>
          <p:cNvSpPr txBox="1"/>
          <p:nvPr/>
        </p:nvSpPr>
        <p:spPr>
          <a:xfrm>
            <a:off x="5125974" y="4836676"/>
            <a:ext cx="1105209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最高可擴充記憶體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5" name="圖片 104">
            <a:extLst>
              <a:ext uri="{FF2B5EF4-FFF2-40B4-BE49-F238E27FC236}">
                <a16:creationId xmlns:a16="http://schemas.microsoft.com/office/drawing/2014/main" id="{A91A11E7-8A7C-264D-C581-4B0C50BF3B3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288" y="939655"/>
            <a:ext cx="2863025" cy="618413"/>
          </a:xfrm>
          <a:prstGeom prst="rect">
            <a:avLst/>
          </a:prstGeom>
          <a:effectLst>
            <a:outerShdw blurRad="292100" dist="1524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8" name="文字方塊 61">
            <a:extLst>
              <a:ext uri="{FF2B5EF4-FFF2-40B4-BE49-F238E27FC236}">
                <a16:creationId xmlns:a16="http://schemas.microsoft.com/office/drawing/2014/main" id="{11379F89-1ACB-C0FD-3D9C-28F299A80E4E}"/>
              </a:ext>
            </a:extLst>
          </p:cNvPr>
          <p:cNvSpPr txBox="1"/>
          <p:nvPr/>
        </p:nvSpPr>
        <p:spPr>
          <a:xfrm>
            <a:off x="3983945" y="2794736"/>
            <a:ext cx="4469693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800" b="1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TVS-h674T / TVS-h874T</a:t>
            </a:r>
            <a:endParaRPr lang="en-US" altLang="zh-TW" sz="2800" b="1">
              <a:solidFill>
                <a:srgbClr val="FE4F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pic>
        <p:nvPicPr>
          <p:cNvPr id="110" name="圖形 65">
            <a:extLst>
              <a:ext uri="{FF2B5EF4-FFF2-40B4-BE49-F238E27FC236}">
                <a16:creationId xmlns:a16="http://schemas.microsoft.com/office/drawing/2014/main" id="{6EAE9E50-9844-CAD1-A19A-A6284A8445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69415" y="814112"/>
            <a:ext cx="1065226" cy="1505212"/>
          </a:xfrm>
          <a:prstGeom prst="rect">
            <a:avLst/>
          </a:prstGeom>
          <a:effectLst>
            <a:outerShdw blurRad="368300" dist="2159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111" name="矩形: 圓角 110">
            <a:extLst>
              <a:ext uri="{FF2B5EF4-FFF2-40B4-BE49-F238E27FC236}">
                <a16:creationId xmlns:a16="http://schemas.microsoft.com/office/drawing/2014/main" id="{120FB99F-13E1-B632-DAF8-959464ED60E3}"/>
              </a:ext>
            </a:extLst>
          </p:cNvPr>
          <p:cNvSpPr/>
          <p:nvPr/>
        </p:nvSpPr>
        <p:spPr>
          <a:xfrm>
            <a:off x="4532226" y="1100264"/>
            <a:ext cx="733282" cy="928306"/>
          </a:xfrm>
          <a:prstGeom prst="roundRect">
            <a:avLst>
              <a:gd name="adj" fmla="val 540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3.5”</a:t>
            </a:r>
            <a:b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HDD</a:t>
            </a:r>
          </a:p>
        </p:txBody>
      </p:sp>
      <p:grpSp>
        <p:nvGrpSpPr>
          <p:cNvPr id="62" name="群組 61">
            <a:extLst>
              <a:ext uri="{FF2B5EF4-FFF2-40B4-BE49-F238E27FC236}">
                <a16:creationId xmlns:a16="http://schemas.microsoft.com/office/drawing/2014/main" id="{AD035C2C-379C-CEAB-EB80-6391F2EC71E7}"/>
              </a:ext>
            </a:extLst>
          </p:cNvPr>
          <p:cNvGrpSpPr>
            <a:grpSpLocks noChangeAspect="1"/>
          </p:cNvGrpSpPr>
          <p:nvPr/>
        </p:nvGrpSpPr>
        <p:grpSpPr>
          <a:xfrm>
            <a:off x="10987933" y="4974565"/>
            <a:ext cx="848046" cy="857878"/>
            <a:chOff x="1654630" y="1550126"/>
            <a:chExt cx="2233748" cy="2037805"/>
          </a:xfr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grpSpPr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FC4BD17F-5A72-0361-C30D-D550394BE191}"/>
                </a:ext>
              </a:extLst>
            </p:cNvPr>
            <p:cNvSpPr/>
            <p:nvPr/>
          </p:nvSpPr>
          <p:spPr>
            <a:xfrm>
              <a:off x="1654630" y="1550126"/>
              <a:ext cx="2233748" cy="203780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89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pic>
          <p:nvPicPr>
            <p:cNvPr id="64" name="圖形 12">
              <a:extLst>
                <a:ext uri="{FF2B5EF4-FFF2-40B4-BE49-F238E27FC236}">
                  <a16:creationId xmlns:a16="http://schemas.microsoft.com/office/drawing/2014/main" id="{88F2DA47-E750-544F-27B2-8539574D0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757843" y="1596124"/>
              <a:ext cx="2038686" cy="1832876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10894708" y="5932105"/>
            <a:ext cx="941271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sz="12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最高</a:t>
            </a: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5 </a:t>
            </a:r>
            <a:r>
              <a:rPr lang="en-US" altLang="zh-TW" sz="12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年產品保固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 descr="一張含有 電子產品, 電子裝置, 機器, 多媒體 的圖片&#10;&#10;自動產生的描述">
            <a:extLst>
              <a:ext uri="{FF2B5EF4-FFF2-40B4-BE49-F238E27FC236}">
                <a16:creationId xmlns:a16="http://schemas.microsoft.com/office/drawing/2014/main" id="{124B981F-35D7-A17B-9408-E22B62A8914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900" y="3383256"/>
            <a:ext cx="1659052" cy="1045317"/>
          </a:xfrm>
          <a:prstGeom prst="rect">
            <a:avLst/>
          </a:prstGeom>
        </p:spPr>
      </p:pic>
      <p:pic>
        <p:nvPicPr>
          <p:cNvPr id="10" name="圖片 9" descr="一張含有 電子產品, 電子裝置, 機器, 電腦 的圖片&#10;&#10;自動產生的描述">
            <a:extLst>
              <a:ext uri="{FF2B5EF4-FFF2-40B4-BE49-F238E27FC236}">
                <a16:creationId xmlns:a16="http://schemas.microsoft.com/office/drawing/2014/main" id="{A44934BF-5975-F654-CF50-F44FEB964E4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291" y="3349148"/>
            <a:ext cx="1760079" cy="107942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67335FD-FB57-07B3-F9AA-26780F86BDC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5" t="13083" r="56516" b="68555"/>
          <a:stretch/>
        </p:blipFill>
        <p:spPr>
          <a:xfrm>
            <a:off x="254077" y="3714700"/>
            <a:ext cx="1893491" cy="602613"/>
          </a:xfrm>
          <a:prstGeom prst="rect">
            <a:avLst/>
          </a:prstGeom>
        </p:spPr>
      </p:pic>
      <p:sp>
        <p:nvSpPr>
          <p:cNvPr id="13" name="文字方塊 49">
            <a:extLst>
              <a:ext uri="{FF2B5EF4-FFF2-40B4-BE49-F238E27FC236}">
                <a16:creationId xmlns:a16="http://schemas.microsoft.com/office/drawing/2014/main" id="{74FAED43-B9D7-5489-6C63-65509AA97445}"/>
              </a:ext>
            </a:extLst>
          </p:cNvPr>
          <p:cNvSpPr txBox="1"/>
          <p:nvPr/>
        </p:nvSpPr>
        <p:spPr>
          <a:xfrm>
            <a:off x="405702" y="5871417"/>
            <a:ext cx="3240435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err="1">
                <a:solidFill>
                  <a:srgbClr val="24202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打造</a:t>
            </a:r>
            <a:r>
              <a:rPr lang="en-US" b="1">
                <a:solidFill>
                  <a:srgbClr val="24202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Final Cut Pro 與 Adobe Creative Suite 高效協作環境</a:t>
            </a:r>
            <a:endParaRPr lang="en-US" b="1">
              <a:solidFill>
                <a:srgbClr val="24202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pic>
        <p:nvPicPr>
          <p:cNvPr id="14" name="圖片 13" descr="一張含有 文字, 螢幕擷取畫面, 字型, 圖形 的圖片&#10;&#10;自動產生的描述">
            <a:extLst>
              <a:ext uri="{FF2B5EF4-FFF2-40B4-BE49-F238E27FC236}">
                <a16:creationId xmlns:a16="http://schemas.microsoft.com/office/drawing/2014/main" id="{C0CB4055-9E5F-4A56-483D-0F93A77FADE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03449" y="1920302"/>
            <a:ext cx="1126274" cy="1112398"/>
          </a:xfrm>
          <a:prstGeom prst="rect">
            <a:avLst/>
          </a:prstGeom>
        </p:spPr>
      </p:pic>
      <p:pic>
        <p:nvPicPr>
          <p:cNvPr id="16" name="圖片 15" descr="一張含有 鮮豔, 螢幕擷取畫面, 正方形, Rectangle 的圖片&#10;&#10;自動產生的描述">
            <a:extLst>
              <a:ext uri="{FF2B5EF4-FFF2-40B4-BE49-F238E27FC236}">
                <a16:creationId xmlns:a16="http://schemas.microsoft.com/office/drawing/2014/main" id="{DA6BE599-B34E-9BB9-FCA7-83EBDBF682C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33924" y="5058820"/>
            <a:ext cx="1466154" cy="680457"/>
          </a:xfrm>
          <a:prstGeom prst="rect">
            <a:avLst/>
          </a:prstGeom>
        </p:spPr>
      </p:pic>
      <p:pic>
        <p:nvPicPr>
          <p:cNvPr id="17" name="圖片 16" descr="一張含有 場記板, 文字 的圖片&#10;&#10;自動產生的描述">
            <a:extLst>
              <a:ext uri="{FF2B5EF4-FFF2-40B4-BE49-F238E27FC236}">
                <a16:creationId xmlns:a16="http://schemas.microsoft.com/office/drawing/2014/main" id="{0F4C1DFD-860C-EF47-8034-94CE306FDD6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053" y="5003065"/>
            <a:ext cx="828675" cy="847725"/>
          </a:xfrm>
          <a:prstGeom prst="rect">
            <a:avLst/>
          </a:prstGeom>
        </p:spPr>
      </p:pic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108073FE-3833-41EE-2EAE-1A84E04652CE}"/>
              </a:ext>
            </a:extLst>
          </p:cNvPr>
          <p:cNvSpPr/>
          <p:nvPr/>
        </p:nvSpPr>
        <p:spPr>
          <a:xfrm>
            <a:off x="351836" y="2721553"/>
            <a:ext cx="1695730" cy="1083140"/>
          </a:xfrm>
          <a:prstGeom prst="roundRect">
            <a:avLst>
              <a:gd name="adj" fmla="val 10241"/>
            </a:avLst>
          </a:prstGeo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400" b="1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雙埠</a:t>
            </a:r>
            <a:endParaRPr lang="en-US" altLang="zh-TW" sz="14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1600" b="1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Thunderbolt 4</a:t>
            </a:r>
          </a:p>
        </p:txBody>
      </p:sp>
      <p:pic>
        <p:nvPicPr>
          <p:cNvPr id="3" name="圖片 17" descr="一張含有 文字, 簽名、標誌 的圖片&#10;&#10;自動產生的描述">
            <a:extLst>
              <a:ext uri="{FF2B5EF4-FFF2-40B4-BE49-F238E27FC236}">
                <a16:creationId xmlns:a16="http://schemas.microsoft.com/office/drawing/2014/main" id="{5759E8FA-3497-1BBD-1805-B702454E1CB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65859" y="3800053"/>
            <a:ext cx="399794" cy="473419"/>
          </a:xfrm>
          <a:prstGeom prst="rect">
            <a:avLst/>
          </a:prstGeom>
        </p:spPr>
      </p:pic>
      <p:pic>
        <p:nvPicPr>
          <p:cNvPr id="4" name="圖片 3" descr="一張含有 電子產品, 設計 的圖片&#10;&#10;自動產生的描述">
            <a:extLst>
              <a:ext uri="{FF2B5EF4-FFF2-40B4-BE49-F238E27FC236}">
                <a16:creationId xmlns:a16="http://schemas.microsoft.com/office/drawing/2014/main" id="{3E271A35-ED23-A294-0313-18D42EBDE4D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5" t="13083" r="56516" b="68555"/>
          <a:stretch/>
        </p:blipFill>
        <p:spPr>
          <a:xfrm>
            <a:off x="6526638" y="5991407"/>
            <a:ext cx="1893491" cy="602613"/>
          </a:xfrm>
          <a:prstGeom prst="rect">
            <a:avLst/>
          </a:prstGeom>
        </p:spPr>
      </p:pic>
      <p:pic>
        <p:nvPicPr>
          <p:cNvPr id="9" name="圖片 8" descr="一張含有 電子產品, 機器, 家用電器, 機械風扇 的圖片&#10;&#10;自動產生的描述">
            <a:extLst>
              <a:ext uri="{FF2B5EF4-FFF2-40B4-BE49-F238E27FC236}">
                <a16:creationId xmlns:a16="http://schemas.microsoft.com/office/drawing/2014/main" id="{414210C8-336B-D48B-5866-4CB7E15E414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" t="69916" r="85942" b="19652"/>
          <a:stretch/>
        </p:blipFill>
        <p:spPr>
          <a:xfrm>
            <a:off x="10681924" y="3902637"/>
            <a:ext cx="799403" cy="607980"/>
          </a:xfrm>
          <a:prstGeom prst="rect">
            <a:avLst/>
          </a:prstGeom>
        </p:spPr>
      </p:pic>
      <p:pic>
        <p:nvPicPr>
          <p:cNvPr id="15" name="圖片 14" descr="一張含有 電子產品, 電子裝置, 機器, 文字 的圖片&#10;&#10;自動產生的描述">
            <a:extLst>
              <a:ext uri="{FF2B5EF4-FFF2-40B4-BE49-F238E27FC236}">
                <a16:creationId xmlns:a16="http://schemas.microsoft.com/office/drawing/2014/main" id="{FD30C3EB-5E3B-8947-EFC3-9E8565B2C43E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3" t="68164" r="5299" b="19182"/>
          <a:stretch/>
        </p:blipFill>
        <p:spPr>
          <a:xfrm>
            <a:off x="10008257" y="2540199"/>
            <a:ext cx="630168" cy="502108"/>
          </a:xfrm>
          <a:prstGeom prst="rect">
            <a:avLst/>
          </a:prstGeom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0B52443D-6D34-4586-6BBB-B3E2B7E585A8}"/>
              </a:ext>
            </a:extLst>
          </p:cNvPr>
          <p:cNvSpPr/>
          <p:nvPr/>
        </p:nvSpPr>
        <p:spPr>
          <a:xfrm>
            <a:off x="8612846" y="1836563"/>
            <a:ext cx="1281291" cy="1870488"/>
          </a:xfrm>
          <a:prstGeom prst="roundRect">
            <a:avLst>
              <a:gd name="adj" fmla="val 9410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 descr="一張含有 電子產品, 機器, 家用電器, 機械風扇 的圖片&#10;&#10;自動產生的描述">
            <a:extLst>
              <a:ext uri="{FF2B5EF4-FFF2-40B4-BE49-F238E27FC236}">
                <a16:creationId xmlns:a16="http://schemas.microsoft.com/office/drawing/2014/main" id="{1309FD27-4515-A8F8-2E6C-5F0932B87AB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7" t="61856" r="85298" b="29979"/>
          <a:stretch/>
        </p:blipFill>
        <p:spPr>
          <a:xfrm>
            <a:off x="8836408" y="2856867"/>
            <a:ext cx="806483" cy="525982"/>
          </a:xfrm>
          <a:prstGeom prst="rect">
            <a:avLst/>
          </a:prstGeom>
        </p:spPr>
      </p:pic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E9BE7184-AC72-5341-663A-6C1ECCA2CF17}"/>
              </a:ext>
            </a:extLst>
          </p:cNvPr>
          <p:cNvSpPr/>
          <p:nvPr/>
        </p:nvSpPr>
        <p:spPr>
          <a:xfrm>
            <a:off x="8585174" y="1996246"/>
            <a:ext cx="1405028" cy="94831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1 x HDMI 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1600" b="1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支援</a:t>
            </a:r>
            <a:r>
              <a:rPr lang="en-US" altLang="zh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4K 輸出</a:t>
            </a:r>
          </a:p>
        </p:txBody>
      </p:sp>
      <p:sp>
        <p:nvSpPr>
          <p:cNvPr id="2" name="文字方塊 51">
            <a:extLst>
              <a:ext uri="{FF2B5EF4-FFF2-40B4-BE49-F238E27FC236}">
                <a16:creationId xmlns:a16="http://schemas.microsoft.com/office/drawing/2014/main" id="{896BB5D0-7C0F-446D-ED04-B68F053A8D95}"/>
              </a:ext>
            </a:extLst>
          </p:cNvPr>
          <p:cNvSpPr txBox="1"/>
          <p:nvPr/>
        </p:nvSpPr>
        <p:spPr>
          <a:xfrm>
            <a:off x="4113071" y="5803115"/>
            <a:ext cx="677746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高達</a:t>
            </a: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EA86B23C-3E8E-FB46-D04F-8CF9144791F2}"/>
              </a:ext>
            </a:extLst>
          </p:cNvPr>
          <p:cNvSpPr/>
          <p:nvPr/>
        </p:nvSpPr>
        <p:spPr>
          <a:xfrm>
            <a:off x="4335889" y="5525389"/>
            <a:ext cx="1412295" cy="857106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400" b="1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154TB</a:t>
            </a:r>
            <a:endParaRPr lang="zh-TW" altLang="en-US" sz="2400" b="1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21" name="文字方塊 51">
            <a:extLst>
              <a:ext uri="{FF2B5EF4-FFF2-40B4-BE49-F238E27FC236}">
                <a16:creationId xmlns:a16="http://schemas.microsoft.com/office/drawing/2014/main" id="{A275841F-9799-1D96-4E9C-8D751CD5A541}"/>
              </a:ext>
            </a:extLst>
          </p:cNvPr>
          <p:cNvSpPr txBox="1"/>
          <p:nvPr/>
        </p:nvSpPr>
        <p:spPr>
          <a:xfrm>
            <a:off x="5376877" y="5803116"/>
            <a:ext cx="1941550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儲存空間</a:t>
            </a:r>
          </a:p>
        </p:txBody>
      </p:sp>
      <p:sp>
        <p:nvSpPr>
          <p:cNvPr id="22" name="文字方塊 51">
            <a:extLst>
              <a:ext uri="{FF2B5EF4-FFF2-40B4-BE49-F238E27FC236}">
                <a16:creationId xmlns:a16="http://schemas.microsoft.com/office/drawing/2014/main" id="{24DC7DE6-B4A0-7FE4-2AD2-3641BC2B8335}"/>
              </a:ext>
            </a:extLst>
          </p:cNvPr>
          <p:cNvSpPr txBox="1"/>
          <p:nvPr/>
        </p:nvSpPr>
        <p:spPr>
          <a:xfrm>
            <a:off x="4150243" y="6128360"/>
            <a:ext cx="2201744" cy="2308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9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(TVS-h874T 搭載 22 TB 硬碟, RAID 5)</a:t>
            </a:r>
          </a:p>
        </p:txBody>
      </p:sp>
    </p:spTree>
    <p:extLst>
      <p:ext uri="{BB962C8B-B14F-4D97-AF65-F5344CB8AC3E}">
        <p14:creationId xmlns:p14="http://schemas.microsoft.com/office/powerpoint/2010/main" val="29848301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C56526E8-A287-4872-AD27-3F4A118DBCD7}"/>
              </a:ext>
            </a:extLst>
          </p:cNvPr>
          <p:cNvSpPr txBox="1"/>
          <p:nvPr/>
        </p:nvSpPr>
        <p:spPr>
          <a:xfrm>
            <a:off x="577118" y="3108571"/>
            <a:ext cx="583809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微軟正黑體"/>
                <a:ea typeface="微軟正黑體"/>
              </a:rPr>
              <a:t>最高搭載</a:t>
            </a:r>
            <a:r>
              <a:rPr lang="en-US" altLang="zh-TW">
                <a:solidFill>
                  <a:schemeClr val="bg1"/>
                </a:solidFill>
                <a:latin typeface="微軟正黑體"/>
                <a:ea typeface="微軟正黑體"/>
              </a:rPr>
              <a:t> Intel</a:t>
            </a:r>
            <a:r>
              <a:rPr lang="en-US" altLang="zh-TW" baseline="30000">
                <a:solidFill>
                  <a:schemeClr val="bg1"/>
                </a:solidFill>
                <a:latin typeface="微軟正黑體"/>
                <a:ea typeface="微軟正黑體"/>
              </a:rPr>
              <a:t>®</a:t>
            </a:r>
            <a:r>
              <a:rPr lang="en-US" altLang="zh-TW">
                <a:solidFill>
                  <a:schemeClr val="bg1"/>
                </a:solidFill>
                <a:latin typeface="微軟正黑體"/>
                <a:ea typeface="微軟正黑體"/>
              </a:rPr>
              <a:t> Core™ i9 </a:t>
            </a:r>
            <a:r>
              <a:rPr lang="zh-TW" altLang="en-US">
                <a:solidFill>
                  <a:schemeClr val="bg1"/>
                </a:solidFill>
                <a:latin typeface="微軟正黑體"/>
                <a:ea typeface="微軟正黑體"/>
              </a:rPr>
              <a:t>處理器，整合雙 </a:t>
            </a:r>
            <a:r>
              <a:rPr lang="en-US" altLang="zh-TW">
                <a:solidFill>
                  <a:schemeClr val="bg1"/>
                </a:solidFill>
                <a:latin typeface="微軟正黑體"/>
                <a:ea typeface="微軟正黑體"/>
              </a:rPr>
              <a:t>Thunderbolt 4 </a:t>
            </a:r>
            <a:r>
              <a:rPr lang="zh-TW" altLang="en-US">
                <a:solidFill>
                  <a:schemeClr val="bg1"/>
                </a:solidFill>
                <a:latin typeface="微軟正黑體"/>
                <a:ea typeface="微軟正黑體"/>
              </a:rPr>
              <a:t>傳輸埠及 </a:t>
            </a:r>
            <a:r>
              <a:rPr lang="en-US" altLang="zh-TW">
                <a:solidFill>
                  <a:schemeClr val="bg1"/>
                </a:solidFill>
                <a:latin typeface="微軟正黑體"/>
                <a:ea typeface="微軟正黑體"/>
              </a:rPr>
              <a:t>PCIe Gen 4 </a:t>
            </a:r>
            <a:r>
              <a:rPr lang="zh-TW" altLang="en-US">
                <a:solidFill>
                  <a:schemeClr val="bg1"/>
                </a:solidFill>
                <a:latin typeface="微軟正黑體"/>
                <a:ea typeface="微軟正黑體"/>
              </a:rPr>
              <a:t>擴充埠，支援高速傳輸並可再擴充 </a:t>
            </a:r>
            <a:r>
              <a:rPr lang="en-US" altLang="zh-TW">
                <a:solidFill>
                  <a:schemeClr val="bg1"/>
                </a:solidFill>
                <a:latin typeface="微軟正黑體"/>
                <a:ea typeface="微軟正黑體"/>
              </a:rPr>
              <a:t>25GbE </a:t>
            </a:r>
            <a:r>
              <a:rPr lang="zh-TW" altLang="en-US">
                <a:solidFill>
                  <a:schemeClr val="bg1"/>
                </a:solidFill>
                <a:latin typeface="微軟正黑體"/>
                <a:ea typeface="微軟正黑體"/>
              </a:rPr>
              <a:t>網路，建立高速網路環境</a:t>
            </a:r>
            <a:endParaRPr lang="en-US" altLang="zh-TW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278222D7-A0B7-4FF6-B70B-32137CA14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7118" y="1492720"/>
            <a:ext cx="4185005" cy="1378944"/>
          </a:xfrm>
          <a:prstGeom prst="rect">
            <a:avLst/>
          </a:prstGeom>
        </p:spPr>
      </p:pic>
      <p:sp>
        <p:nvSpPr>
          <p:cNvPr id="5" name="文字方塊 1">
            <a:extLst>
              <a:ext uri="{FF2B5EF4-FFF2-40B4-BE49-F238E27FC236}">
                <a16:creationId xmlns:a16="http://schemas.microsoft.com/office/drawing/2014/main" id="{64C1443B-81B5-5025-FFFD-028E7AAF7C0E}"/>
              </a:ext>
            </a:extLst>
          </p:cNvPr>
          <p:cNvSpPr txBox="1"/>
          <p:nvPr/>
        </p:nvSpPr>
        <p:spPr>
          <a:xfrm>
            <a:off x="577118" y="6217554"/>
            <a:ext cx="7295690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50000"/>
              </a:lnSpc>
            </a:pPr>
            <a:r>
              <a:rPr lang="en-US" altLang="zh-TW" sz="700" spc="15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©2023</a:t>
            </a:r>
            <a:r>
              <a:rPr lang="zh-TW" altLang="en-US" sz="700" spc="15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。​</a:t>
            </a:r>
          </a:p>
        </p:txBody>
      </p:sp>
    </p:spTree>
    <p:extLst>
      <p:ext uri="{BB962C8B-B14F-4D97-AF65-F5344CB8AC3E}">
        <p14:creationId xmlns:p14="http://schemas.microsoft.com/office/powerpoint/2010/main" val="3653709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43">
            <a:extLst>
              <a:ext uri="{FF2B5EF4-FFF2-40B4-BE49-F238E27FC236}">
                <a16:creationId xmlns:a16="http://schemas.microsoft.com/office/drawing/2014/main" id="{161A6FA0-356F-0EF1-7CCB-7A12E5A3CF20}"/>
              </a:ext>
            </a:extLst>
          </p:cNvPr>
          <p:cNvSpPr/>
          <p:nvPr/>
        </p:nvSpPr>
        <p:spPr>
          <a:xfrm>
            <a:off x="6186497" y="2064939"/>
            <a:ext cx="1021969" cy="1021969"/>
          </a:xfrm>
          <a:prstGeom prst="roundRect">
            <a:avLst/>
          </a:prstGeom>
          <a:solidFill>
            <a:srgbClr val="2189DF"/>
          </a:solidFill>
          <a:ln>
            <a:noFill/>
          </a:ln>
          <a:effectLst>
            <a:softEdge rad="25400"/>
          </a:effectLst>
          <a:scene3d>
            <a:camera prst="orthographicFront"/>
            <a:lightRig rig="soft" dir="t">
              <a:rot lat="0" lon="0" rev="16800000"/>
            </a:lightRig>
          </a:scene3d>
          <a:sp3d extrusionH="254000">
            <a:bevelT w="165100"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Tx/>
              <a:defRPr/>
            </a:pPr>
            <a:endParaRPr lang="zh-TW" altLang="en-US" sz="1800" kern="1200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788980" y="239048"/>
            <a:ext cx="10639608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4000" b="1">
                <a:solidFill>
                  <a:schemeClr val="bg1"/>
                </a:solidFill>
                <a:latin typeface="微軟正黑體"/>
                <a:ea typeface="微軟正黑體"/>
              </a:rPr>
              <a:t>支援雙 </a:t>
            </a:r>
            <a:r>
              <a:rPr lang="en-US" altLang="zh-TW" sz="4000" b="1">
                <a:solidFill>
                  <a:schemeClr val="bg1"/>
                </a:solidFill>
                <a:latin typeface="微軟正黑體"/>
                <a:ea typeface="微軟正黑體"/>
              </a:rPr>
              <a:t>Thunderbolt 4 </a:t>
            </a:r>
            <a:r>
              <a:rPr lang="zh-TW" altLang="en-US" sz="4000" b="1">
                <a:solidFill>
                  <a:schemeClr val="bg1"/>
                </a:solidFill>
                <a:latin typeface="微軟正黑體"/>
                <a:ea typeface="微軟正黑體"/>
              </a:rPr>
              <a:t>，最高搭載 </a:t>
            </a:r>
            <a:r>
              <a:rPr lang="en-US" altLang="zh-TW" sz="4000" b="1">
                <a:solidFill>
                  <a:schemeClr val="bg1"/>
                </a:solidFill>
                <a:latin typeface="微軟正黑體"/>
                <a:ea typeface="微軟正黑體"/>
              </a:rPr>
              <a:t>Intel</a:t>
            </a:r>
            <a:r>
              <a:rPr lang="en-US" altLang="zh-TW" sz="4000" b="1" baseline="30000">
                <a:solidFill>
                  <a:schemeClr val="bg1"/>
                </a:solidFill>
                <a:latin typeface="微軟正黑體"/>
                <a:ea typeface="微軟正黑體"/>
              </a:rPr>
              <a:t>®</a:t>
            </a:r>
            <a:r>
              <a:rPr lang="en-US" altLang="zh-TW" sz="4000" b="1">
                <a:solidFill>
                  <a:schemeClr val="bg1"/>
                </a:solidFill>
                <a:latin typeface="微軟正黑體"/>
                <a:ea typeface="微軟正黑體"/>
              </a:rPr>
              <a:t> Core</a:t>
            </a:r>
            <a:r>
              <a:rPr lang="en-US" altLang="zh-TW" sz="40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™ </a:t>
            </a:r>
            <a:r>
              <a:rPr lang="en-US" altLang="zh-TW" sz="4000" b="1">
                <a:solidFill>
                  <a:schemeClr val="bg1"/>
                </a:solidFill>
                <a:latin typeface="微軟正黑體"/>
                <a:ea typeface="微軟正黑體"/>
              </a:rPr>
              <a:t>i9 </a:t>
            </a:r>
            <a:r>
              <a:rPr lang="zh-TW" altLang="en-US" sz="4000" b="1">
                <a:solidFill>
                  <a:schemeClr val="bg1"/>
                </a:solidFill>
                <a:latin typeface="微軟正黑體"/>
                <a:ea typeface="微軟正黑體"/>
              </a:rPr>
              <a:t>處理器，專為影音用戶量身打造</a:t>
            </a:r>
          </a:p>
        </p:txBody>
      </p:sp>
      <p:sp>
        <p:nvSpPr>
          <p:cNvPr id="9" name="Google Shape;298;p34">
            <a:extLst>
              <a:ext uri="{FF2B5EF4-FFF2-40B4-BE49-F238E27FC236}">
                <a16:creationId xmlns:a16="http://schemas.microsoft.com/office/drawing/2014/main" id="{DD44DE7B-49BF-44FA-8F51-501E3F3ED381}"/>
              </a:ext>
            </a:extLst>
          </p:cNvPr>
          <p:cNvSpPr txBox="1">
            <a:spLocks/>
          </p:cNvSpPr>
          <p:nvPr/>
        </p:nvSpPr>
        <p:spPr>
          <a:xfrm>
            <a:off x="7285619" y="1934833"/>
            <a:ext cx="4898923" cy="776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Clr>
                <a:schemeClr val="dk1"/>
              </a:buClr>
              <a:buSzPts val="935"/>
              <a:buFont typeface="Lato"/>
              <a:buNone/>
              <a:defRPr sz="1800" b="1">
                <a:solidFill>
                  <a:srgbClr val="744922"/>
                </a:solidFill>
                <a:ea typeface="微軟正黑體"/>
                <a:cs typeface="+mn-ea"/>
              </a:defRPr>
            </a:lvl1pPr>
            <a:lvl2pPr marL="9144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alpha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2pPr>
            <a:lvl3pPr marL="13716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roman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3pPr>
            <a:lvl4pPr marL="18288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arabi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4pPr>
            <a:lvl5pPr marL="22860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alpha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5pPr>
            <a:lvl6pPr marL="27432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roman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6pPr>
            <a:lvl7pPr marL="32004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arabi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7pPr>
            <a:lvl8pPr marL="36576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alpha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8pPr>
            <a:lvl9pPr marL="41148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roman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9pPr>
          </a:lstStyle>
          <a:p>
            <a:pPr defTabSz="914377">
              <a:buClr>
                <a:prstClr val="black"/>
              </a:buClr>
              <a:defRPr/>
            </a:pPr>
            <a:r>
              <a:rPr lang="zh-TW" altLang="en-US" sz="2400">
                <a:solidFill>
                  <a:srgbClr val="00A0E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雙 </a:t>
            </a:r>
            <a:r>
              <a:rPr lang="en-US" altLang="zh-TW" sz="2400">
                <a:solidFill>
                  <a:srgbClr val="00A0E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Thunderbolt 4 </a:t>
            </a:r>
          </a:p>
        </p:txBody>
      </p:sp>
      <p:sp>
        <p:nvSpPr>
          <p:cNvPr id="11" name="Google Shape;298;p34">
            <a:extLst>
              <a:ext uri="{FF2B5EF4-FFF2-40B4-BE49-F238E27FC236}">
                <a16:creationId xmlns:a16="http://schemas.microsoft.com/office/drawing/2014/main" id="{1D9DD7AF-6493-4FD8-8305-3BEA86FE5CA7}"/>
              </a:ext>
            </a:extLst>
          </p:cNvPr>
          <p:cNvSpPr txBox="1">
            <a:spLocks/>
          </p:cNvSpPr>
          <p:nvPr/>
        </p:nvSpPr>
        <p:spPr>
          <a:xfrm>
            <a:off x="7167430" y="2347148"/>
            <a:ext cx="4648530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52400" indent="0">
              <a:buNone/>
            </a:pP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提供兩個 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Thunderbolt 4 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插槽，支援高傳輸速度讓您可以更專注於創意工作</a:t>
            </a:r>
          </a:p>
        </p:txBody>
      </p:sp>
      <p:sp>
        <p:nvSpPr>
          <p:cNvPr id="12" name="Google Shape;298;p34">
            <a:extLst>
              <a:ext uri="{FF2B5EF4-FFF2-40B4-BE49-F238E27FC236}">
                <a16:creationId xmlns:a16="http://schemas.microsoft.com/office/drawing/2014/main" id="{43857BD8-485F-4275-B262-BC4BD0693F20}"/>
              </a:ext>
            </a:extLst>
          </p:cNvPr>
          <p:cNvSpPr txBox="1">
            <a:spLocks/>
          </p:cNvSpPr>
          <p:nvPr/>
        </p:nvSpPr>
        <p:spPr>
          <a:xfrm>
            <a:off x="1730388" y="5054377"/>
            <a:ext cx="3870746" cy="56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defTabSz="914377">
              <a:buClr>
                <a:prstClr val="black"/>
              </a:buClr>
              <a:buSzPts val="935"/>
              <a:buNone/>
              <a:defRPr/>
            </a:pPr>
            <a:r>
              <a:rPr lang="en-US" altLang="zh-TW" sz="2400" b="1" err="1">
                <a:solidFill>
                  <a:srgbClr val="00A0E9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最大支援</a:t>
            </a:r>
            <a:r>
              <a:rPr lang="en-US" altLang="zh-TW" sz="2400" b="1">
                <a:solidFill>
                  <a:srgbClr val="00A0E9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 64 GB </a:t>
            </a:r>
            <a:r>
              <a:rPr lang="en-US" altLang="zh-TW" sz="2400" b="1" err="1">
                <a:solidFill>
                  <a:srgbClr val="00A0E9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記憶體</a:t>
            </a:r>
          </a:p>
        </p:txBody>
      </p:sp>
      <p:sp>
        <p:nvSpPr>
          <p:cNvPr id="13" name="Google Shape;298;p34">
            <a:extLst>
              <a:ext uri="{FF2B5EF4-FFF2-40B4-BE49-F238E27FC236}">
                <a16:creationId xmlns:a16="http://schemas.microsoft.com/office/drawing/2014/main" id="{03A4A8CB-2963-4912-B924-CF7F1C6DB5DD}"/>
              </a:ext>
            </a:extLst>
          </p:cNvPr>
          <p:cNvSpPr txBox="1">
            <a:spLocks/>
          </p:cNvSpPr>
          <p:nvPr/>
        </p:nvSpPr>
        <p:spPr>
          <a:xfrm>
            <a:off x="1603547" y="5491605"/>
            <a:ext cx="4076183" cy="750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52400" indent="0">
              <a:buNone/>
            </a:pP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預裝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32/64 GB, 2 x DDR4 SODIMM 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插槽可依需求擴充</a:t>
            </a:r>
          </a:p>
        </p:txBody>
      </p:sp>
      <p:sp>
        <p:nvSpPr>
          <p:cNvPr id="14" name="Google Shape;298;p34">
            <a:extLst>
              <a:ext uri="{FF2B5EF4-FFF2-40B4-BE49-F238E27FC236}">
                <a16:creationId xmlns:a16="http://schemas.microsoft.com/office/drawing/2014/main" id="{775A6776-F207-47F5-8F9C-6806C16819F3}"/>
              </a:ext>
            </a:extLst>
          </p:cNvPr>
          <p:cNvSpPr txBox="1">
            <a:spLocks/>
          </p:cNvSpPr>
          <p:nvPr/>
        </p:nvSpPr>
        <p:spPr>
          <a:xfrm>
            <a:off x="7304089" y="3832245"/>
            <a:ext cx="4089316" cy="113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800"/>
              </a:spcBef>
              <a:buClr>
                <a:srgbClr val="F4D088"/>
              </a:buClr>
              <a:buSzPct val="100000"/>
              <a:buNone/>
              <a:defRPr/>
            </a:pPr>
            <a:r>
              <a:rPr lang="zh-TW" altLang="en-US" sz="1400">
                <a:solidFill>
                  <a:schemeClr val="bg1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提供兩個 </a:t>
            </a:r>
            <a:r>
              <a:rPr lang="en-US" altLang="zh-TW" sz="1400">
                <a:solidFill>
                  <a:schemeClr val="bg1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PCIe Gen 4 </a:t>
            </a:r>
            <a:r>
              <a:rPr lang="zh-TW" altLang="en-US" sz="1400">
                <a:solidFill>
                  <a:schemeClr val="bg1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擴充埠可選購 </a:t>
            </a:r>
            <a:r>
              <a:rPr lang="en-US" altLang="zh-TW" sz="1400">
                <a:solidFill>
                  <a:schemeClr val="bg1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QNAP</a:t>
            </a:r>
            <a:r>
              <a:rPr lang="zh-TW" altLang="en-US" sz="1400">
                <a:solidFill>
                  <a:schemeClr val="bg1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 多元擴充卡，並預裝一張雙埠 </a:t>
            </a:r>
            <a:r>
              <a:rPr lang="en-US" altLang="zh-TW" sz="1400">
                <a:solidFill>
                  <a:schemeClr val="bg1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Thunderbolt™ 4 </a:t>
            </a:r>
            <a:r>
              <a:rPr lang="zh-TW" altLang="en-US" sz="1400">
                <a:solidFill>
                  <a:schemeClr val="bg1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擴充卡</a:t>
            </a:r>
            <a:endParaRPr lang="en-US" altLang="zh-TW" sz="1400">
              <a:solidFill>
                <a:schemeClr val="bg1"/>
              </a:solidFill>
              <a:latin typeface="Arial"/>
              <a:ea typeface="微軟正黑體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Google Shape;298;p34">
            <a:extLst>
              <a:ext uri="{FF2B5EF4-FFF2-40B4-BE49-F238E27FC236}">
                <a16:creationId xmlns:a16="http://schemas.microsoft.com/office/drawing/2014/main" id="{FD0F6B58-3D35-434A-BCEB-A4BEE0A70F0C}"/>
              </a:ext>
            </a:extLst>
          </p:cNvPr>
          <p:cNvSpPr txBox="1">
            <a:spLocks/>
          </p:cNvSpPr>
          <p:nvPr/>
        </p:nvSpPr>
        <p:spPr>
          <a:xfrm>
            <a:off x="7285618" y="3469095"/>
            <a:ext cx="4030636" cy="647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30000"/>
              </a:lnSpc>
              <a:buClr>
                <a:srgbClr val="F4D088"/>
              </a:buClr>
              <a:buSzPct val="100000"/>
              <a:buNone/>
              <a:defRPr/>
            </a:pPr>
            <a:r>
              <a:rPr lang="zh-TW" altLang="en-US" sz="2400" b="1">
                <a:solidFill>
                  <a:srgbClr val="00A0E9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雙 </a:t>
            </a:r>
            <a:r>
              <a:rPr lang="nl-NL" altLang="zh-TW" sz="2400" b="1">
                <a:solidFill>
                  <a:srgbClr val="00A0E9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PCIe Gen 4 </a:t>
            </a:r>
            <a:r>
              <a:rPr lang="zh-TW" altLang="en-US" sz="2400" b="1">
                <a:solidFill>
                  <a:srgbClr val="00A0E9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擴充槽</a:t>
            </a:r>
          </a:p>
        </p:txBody>
      </p:sp>
      <p:sp>
        <p:nvSpPr>
          <p:cNvPr id="17" name="Google Shape;298;p34">
            <a:extLst>
              <a:ext uri="{FF2B5EF4-FFF2-40B4-BE49-F238E27FC236}">
                <a16:creationId xmlns:a16="http://schemas.microsoft.com/office/drawing/2014/main" id="{976CF60D-F0DE-3CCC-CEE5-C4167FC360E2}"/>
              </a:ext>
            </a:extLst>
          </p:cNvPr>
          <p:cNvSpPr txBox="1">
            <a:spLocks/>
          </p:cNvSpPr>
          <p:nvPr/>
        </p:nvSpPr>
        <p:spPr>
          <a:xfrm>
            <a:off x="1730388" y="3557407"/>
            <a:ext cx="4061886" cy="58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defTabSz="914377">
              <a:buClr>
                <a:prstClr val="black"/>
              </a:buClr>
              <a:buSzPts val="935"/>
              <a:buNone/>
              <a:defRPr/>
            </a:pPr>
            <a:r>
              <a:rPr lang="zh-TW" altLang="en-US" sz="2400" b="1">
                <a:solidFill>
                  <a:srgbClr val="00A0E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雙 </a:t>
            </a:r>
            <a:r>
              <a:rPr lang="en-US" altLang="zh-TW" sz="2400" b="1">
                <a:solidFill>
                  <a:srgbClr val="00A0E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M.2 </a:t>
            </a:r>
            <a:r>
              <a:rPr lang="en-US" altLang="zh-TW" sz="2400" b="1" err="1">
                <a:solidFill>
                  <a:srgbClr val="00A0E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PCIe</a:t>
            </a:r>
            <a:r>
              <a:rPr lang="en-US" altLang="zh-TW" sz="2400" b="1">
                <a:solidFill>
                  <a:srgbClr val="00A0E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SSD </a:t>
            </a:r>
            <a:r>
              <a:rPr lang="zh-TW" altLang="en-US" sz="2400" b="1">
                <a:solidFill>
                  <a:srgbClr val="00A0E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擴充埠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EE3D7673-34F1-44E9-A938-E65DE6E40925}"/>
              </a:ext>
            </a:extLst>
          </p:cNvPr>
          <p:cNvSpPr txBox="1"/>
          <p:nvPr/>
        </p:nvSpPr>
        <p:spPr>
          <a:xfrm>
            <a:off x="1779719" y="2002782"/>
            <a:ext cx="497553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zh-TW" sz="2400" b="1">
                <a:solidFill>
                  <a:srgbClr val="00A0E9"/>
                </a:solidFill>
                <a:ea typeface="微軟正黑體"/>
                <a:sym typeface="Arial" panose="020B0604020202020204" pitchFamily="34" charset="0"/>
              </a:rPr>
              <a:t>Intel® Core™ </a:t>
            </a:r>
            <a:r>
              <a:rPr lang="en-US" altLang="zh-TW" sz="2400" b="1" err="1">
                <a:solidFill>
                  <a:srgbClr val="00A0E9"/>
                </a:solidFill>
                <a:ea typeface="微軟正黑體"/>
                <a:sym typeface="Arial" panose="020B0604020202020204" pitchFamily="34" charset="0"/>
              </a:rPr>
              <a:t>i</a:t>
            </a:r>
            <a:r>
              <a:rPr lang="zh-TW" altLang="en-US" sz="2400" b="1">
                <a:solidFill>
                  <a:srgbClr val="00A0E9"/>
                </a:solidFill>
                <a:ea typeface="微軟正黑體"/>
                <a:sym typeface="Arial" panose="020B0604020202020204" pitchFamily="34" charset="0"/>
              </a:rPr>
              <a:t> 處理器</a:t>
            </a:r>
            <a:endParaRPr lang="zh-TW" altLang="en-US" sz="2400" b="1" kern="1200">
              <a:solidFill>
                <a:srgbClr val="00A0E9"/>
              </a:solidFill>
              <a:ea typeface="微軟正黑體"/>
              <a:sym typeface="Arial" panose="020B0604020202020204" pitchFamily="34" charset="0"/>
            </a:endParaRPr>
          </a:p>
        </p:txBody>
      </p:sp>
      <p:sp>
        <p:nvSpPr>
          <p:cNvPr id="21" name="矩形: 圓角 12">
            <a:extLst>
              <a:ext uri="{FF2B5EF4-FFF2-40B4-BE49-F238E27FC236}">
                <a16:creationId xmlns:a16="http://schemas.microsoft.com/office/drawing/2014/main" id="{71A50253-DA5A-DCB2-3D62-E7E7F9DFBFB9}"/>
              </a:ext>
            </a:extLst>
          </p:cNvPr>
          <p:cNvSpPr/>
          <p:nvPr/>
        </p:nvSpPr>
        <p:spPr>
          <a:xfrm>
            <a:off x="583960" y="2099266"/>
            <a:ext cx="1021969" cy="1021969"/>
          </a:xfrm>
          <a:prstGeom prst="roundRect">
            <a:avLst/>
          </a:prstGeom>
          <a:solidFill>
            <a:srgbClr val="2189DF"/>
          </a:solidFill>
          <a:ln>
            <a:noFill/>
          </a:ln>
          <a:effectLst>
            <a:softEdge rad="25400"/>
          </a:effectLst>
          <a:scene3d>
            <a:camera prst="orthographicFront"/>
            <a:lightRig rig="soft" dir="t">
              <a:rot lat="0" lon="0" rev="16800000"/>
            </a:lightRig>
          </a:scene3d>
          <a:sp3d extrusionH="254000">
            <a:bevelT w="165100"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Tx/>
              <a:defRPr/>
            </a:pPr>
            <a:endParaRPr lang="zh-TW" altLang="en-US" sz="1800" kern="1200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矩形: 圓角 39">
            <a:extLst>
              <a:ext uri="{FF2B5EF4-FFF2-40B4-BE49-F238E27FC236}">
                <a16:creationId xmlns:a16="http://schemas.microsoft.com/office/drawing/2014/main" id="{8A645EFF-AB0C-AC66-CA5C-4F4444687C78}"/>
              </a:ext>
            </a:extLst>
          </p:cNvPr>
          <p:cNvSpPr/>
          <p:nvPr/>
        </p:nvSpPr>
        <p:spPr>
          <a:xfrm>
            <a:off x="583960" y="3636425"/>
            <a:ext cx="1021969" cy="1021969"/>
          </a:xfrm>
          <a:prstGeom prst="roundRect">
            <a:avLst/>
          </a:prstGeom>
          <a:solidFill>
            <a:srgbClr val="2189DF"/>
          </a:solidFill>
          <a:ln>
            <a:noFill/>
          </a:ln>
          <a:effectLst>
            <a:softEdge rad="25400"/>
          </a:effectLst>
          <a:scene3d>
            <a:camera prst="orthographicFront"/>
            <a:lightRig rig="soft" dir="t">
              <a:rot lat="0" lon="0" rev="16800000"/>
            </a:lightRig>
          </a:scene3d>
          <a:sp3d extrusionH="254000">
            <a:bevelT w="165100"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Tx/>
              <a:defRPr/>
            </a:pPr>
            <a:endParaRPr lang="zh-TW" altLang="en-US" sz="1800" kern="1200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" name="矩形: 圓角 40">
            <a:extLst>
              <a:ext uri="{FF2B5EF4-FFF2-40B4-BE49-F238E27FC236}">
                <a16:creationId xmlns:a16="http://schemas.microsoft.com/office/drawing/2014/main" id="{F95A79FC-37DB-305F-F549-B5A28099EB52}"/>
              </a:ext>
            </a:extLst>
          </p:cNvPr>
          <p:cNvSpPr/>
          <p:nvPr/>
        </p:nvSpPr>
        <p:spPr>
          <a:xfrm>
            <a:off x="583960" y="5173585"/>
            <a:ext cx="1021969" cy="1021969"/>
          </a:xfrm>
          <a:prstGeom prst="roundRect">
            <a:avLst/>
          </a:prstGeom>
          <a:solidFill>
            <a:srgbClr val="2189DF"/>
          </a:solidFill>
          <a:ln>
            <a:noFill/>
          </a:ln>
          <a:effectLst>
            <a:softEdge rad="25400"/>
          </a:effectLst>
          <a:scene3d>
            <a:camera prst="orthographicFront"/>
            <a:lightRig rig="soft" dir="t">
              <a:rot lat="0" lon="0" rev="16800000"/>
            </a:lightRig>
          </a:scene3d>
          <a:sp3d extrusionH="254000">
            <a:bevelT w="165100"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Tx/>
              <a:defRPr/>
            </a:pPr>
            <a:endParaRPr lang="zh-TW" altLang="en-US" sz="1800" kern="1200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矩形: 圓角 43">
            <a:extLst>
              <a:ext uri="{FF2B5EF4-FFF2-40B4-BE49-F238E27FC236}">
                <a16:creationId xmlns:a16="http://schemas.microsoft.com/office/drawing/2014/main" id="{242A5FE8-2D6D-E474-DC42-42E8512E5060}"/>
              </a:ext>
            </a:extLst>
          </p:cNvPr>
          <p:cNvSpPr/>
          <p:nvPr/>
        </p:nvSpPr>
        <p:spPr>
          <a:xfrm>
            <a:off x="6186498" y="3702292"/>
            <a:ext cx="1021969" cy="1021969"/>
          </a:xfrm>
          <a:prstGeom prst="roundRect">
            <a:avLst/>
          </a:prstGeom>
          <a:solidFill>
            <a:srgbClr val="2189DF"/>
          </a:solidFill>
          <a:ln>
            <a:noFill/>
          </a:ln>
          <a:effectLst>
            <a:softEdge rad="25400"/>
          </a:effectLst>
          <a:scene3d>
            <a:camera prst="orthographicFront"/>
            <a:lightRig rig="soft" dir="t">
              <a:rot lat="0" lon="0" rev="16800000"/>
            </a:lightRig>
          </a:scene3d>
          <a:sp3d extrusionH="254000">
            <a:bevelT w="165100"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Tx/>
              <a:defRPr/>
            </a:pPr>
            <a:endParaRPr lang="zh-TW" altLang="en-US" sz="1800" kern="1200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7" name="圖形 28">
            <a:extLst>
              <a:ext uri="{FF2B5EF4-FFF2-40B4-BE49-F238E27FC236}">
                <a16:creationId xmlns:a16="http://schemas.microsoft.com/office/drawing/2014/main" id="{7919ABCC-C637-CFD1-018B-724F7D5671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9879"/>
          <a:stretch/>
        </p:blipFill>
        <p:spPr>
          <a:xfrm>
            <a:off x="744067" y="4190051"/>
            <a:ext cx="701751" cy="186679"/>
          </a:xfrm>
          <a:prstGeom prst="rect">
            <a:avLst/>
          </a:prstGeom>
        </p:spPr>
      </p:pic>
      <p:sp>
        <p:nvSpPr>
          <p:cNvPr id="28" name="Google Shape;298;p34">
            <a:extLst>
              <a:ext uri="{FF2B5EF4-FFF2-40B4-BE49-F238E27FC236}">
                <a16:creationId xmlns:a16="http://schemas.microsoft.com/office/drawing/2014/main" id="{08CA9EFF-D5E3-35D2-435B-7EE26050F598}"/>
              </a:ext>
            </a:extLst>
          </p:cNvPr>
          <p:cNvSpPr txBox="1">
            <a:spLocks/>
          </p:cNvSpPr>
          <p:nvPr/>
        </p:nvSpPr>
        <p:spPr>
          <a:xfrm>
            <a:off x="1760698" y="3883586"/>
            <a:ext cx="4219073" cy="113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defTabSz="914377">
              <a:lnSpc>
                <a:spcPct val="130000"/>
              </a:lnSpc>
              <a:spcBef>
                <a:spcPts val="800"/>
              </a:spcBef>
              <a:buClr>
                <a:prstClr val="black"/>
              </a:buClr>
              <a:buNone/>
              <a:defRPr/>
            </a:pPr>
            <a:r>
              <a:rPr lang="zh-TW" altLang="en-US" sz="14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提供兩個 </a:t>
            </a:r>
            <a:r>
              <a:rPr lang="en-US" altLang="zh-TW" sz="1400" err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PCIe</a:t>
            </a:r>
            <a:r>
              <a:rPr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Gen4 x4 M.2 2280</a:t>
            </a:r>
            <a:r>
              <a:rPr lang="zh-TW" altLang="en-US" sz="14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插槽，讓 </a:t>
            </a:r>
            <a:r>
              <a:rPr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SSD </a:t>
            </a:r>
            <a:r>
              <a:rPr lang="zh-TW" altLang="en-US" sz="14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與 </a:t>
            </a:r>
            <a:r>
              <a:rPr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HDD </a:t>
            </a:r>
            <a:r>
              <a:rPr lang="zh-TW" altLang="en-US" sz="14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儲存空間達到最佳配置</a:t>
            </a:r>
          </a:p>
          <a:p>
            <a:pPr marL="0" indent="0" defTabSz="914377">
              <a:lnSpc>
                <a:spcPct val="130000"/>
              </a:lnSpc>
              <a:spcBef>
                <a:spcPts val="800"/>
              </a:spcBef>
              <a:buClr>
                <a:prstClr val="black"/>
              </a:buClr>
              <a:buNone/>
              <a:defRPr/>
            </a:pPr>
            <a:endParaRPr lang="en-US" altLang="zh-TW" sz="1400">
              <a:solidFill>
                <a:schemeClr val="bg1"/>
              </a:solidFill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sp>
        <p:nvSpPr>
          <p:cNvPr id="30" name="文字方塊 16">
            <a:extLst>
              <a:ext uri="{FF2B5EF4-FFF2-40B4-BE49-F238E27FC236}">
                <a16:creationId xmlns:a16="http://schemas.microsoft.com/office/drawing/2014/main" id="{CA20C0EA-3A3E-048A-5119-805302AD31D7}"/>
              </a:ext>
            </a:extLst>
          </p:cNvPr>
          <p:cNvSpPr txBox="1"/>
          <p:nvPr/>
        </p:nvSpPr>
        <p:spPr>
          <a:xfrm>
            <a:off x="628545" y="2194751"/>
            <a:ext cx="113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Tx/>
              <a:defRPr/>
            </a:pPr>
            <a:r>
              <a:rPr lang="en-US" altLang="zh-TW" sz="2400" b="1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Intel® Core™</a:t>
            </a:r>
            <a:endParaRPr lang="zh-TW" altLang="en-US" sz="2400" kern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  <a:rtl val="0"/>
            </a:endParaRPr>
          </a:p>
        </p:txBody>
      </p:sp>
      <p:pic>
        <p:nvPicPr>
          <p:cNvPr id="32" name="圖形 11">
            <a:extLst>
              <a:ext uri="{FF2B5EF4-FFF2-40B4-BE49-F238E27FC236}">
                <a16:creationId xmlns:a16="http://schemas.microsoft.com/office/drawing/2014/main" id="{0377597B-57D7-FDEF-3C30-30C694284E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24769" y="3966244"/>
            <a:ext cx="771003" cy="529577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17B95E7D-F488-EDE7-7228-8D636BA2510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2538"/>
          <a:stretch/>
        </p:blipFill>
        <p:spPr>
          <a:xfrm>
            <a:off x="750231" y="5678895"/>
            <a:ext cx="704527" cy="257480"/>
          </a:xfrm>
          <a:prstGeom prst="rect">
            <a:avLst/>
          </a:prstGeom>
        </p:spPr>
      </p:pic>
      <p:sp>
        <p:nvSpPr>
          <p:cNvPr id="34" name="文字方塊 33">
            <a:extLst>
              <a:ext uri="{FF2B5EF4-FFF2-40B4-BE49-F238E27FC236}">
                <a16:creationId xmlns:a16="http://schemas.microsoft.com/office/drawing/2014/main" id="{960D1389-558F-D0FD-A431-B672C4CCB853}"/>
              </a:ext>
            </a:extLst>
          </p:cNvPr>
          <p:cNvSpPr txBox="1"/>
          <p:nvPr/>
        </p:nvSpPr>
        <p:spPr>
          <a:xfrm>
            <a:off x="670809" y="5338026"/>
            <a:ext cx="9897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 kern="1200">
                <a:solidFill>
                  <a:schemeClr val="bg1"/>
                </a:solidFill>
                <a:ea typeface="微軟正黑體"/>
                <a:cs typeface="+mn-ea"/>
                <a:sym typeface="Arial" panose="020B0604020202020204" pitchFamily="34" charset="0"/>
              </a:rPr>
              <a:t>64 GB </a:t>
            </a:r>
            <a:endParaRPr lang="zh-TW" altLang="en-US" sz="1400">
              <a:solidFill>
                <a:schemeClr val="bg1"/>
              </a:solidFill>
            </a:endParaRPr>
          </a:p>
        </p:txBody>
      </p:sp>
      <p:pic>
        <p:nvPicPr>
          <p:cNvPr id="35" name="圖形 18">
            <a:extLst>
              <a:ext uri="{FF2B5EF4-FFF2-40B4-BE49-F238E27FC236}">
                <a16:creationId xmlns:a16="http://schemas.microsoft.com/office/drawing/2014/main" id="{1C7C6EB7-50B4-803D-5895-6B879B0764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5120" y="3864898"/>
            <a:ext cx="701749" cy="272321"/>
          </a:xfrm>
          <a:prstGeom prst="rect">
            <a:avLst/>
          </a:prstGeom>
        </p:spPr>
      </p:pic>
      <p:sp>
        <p:nvSpPr>
          <p:cNvPr id="36" name="矩形: 圓角 40">
            <a:extLst>
              <a:ext uri="{FF2B5EF4-FFF2-40B4-BE49-F238E27FC236}">
                <a16:creationId xmlns:a16="http://schemas.microsoft.com/office/drawing/2014/main" id="{F95A79FC-37DB-305F-F549-B5A28099EB52}"/>
              </a:ext>
            </a:extLst>
          </p:cNvPr>
          <p:cNvSpPr/>
          <p:nvPr/>
        </p:nvSpPr>
        <p:spPr>
          <a:xfrm>
            <a:off x="6199286" y="5213101"/>
            <a:ext cx="1021969" cy="1021969"/>
          </a:xfrm>
          <a:prstGeom prst="roundRect">
            <a:avLst/>
          </a:prstGeom>
          <a:solidFill>
            <a:srgbClr val="2189DF"/>
          </a:solidFill>
          <a:ln>
            <a:noFill/>
          </a:ln>
          <a:effectLst>
            <a:softEdge rad="25400"/>
          </a:effectLst>
          <a:scene3d>
            <a:camera prst="orthographicFront"/>
            <a:lightRig rig="soft" dir="t">
              <a:rot lat="0" lon="0" rev="16800000"/>
            </a:lightRig>
          </a:scene3d>
          <a:sp3d extrusionH="254000">
            <a:bevelT w="165100"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Tx/>
              <a:defRPr/>
            </a:pPr>
            <a:endParaRPr lang="zh-TW" altLang="en-US" sz="1800" kern="1200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7" name="Google Shape;298;p34">
            <a:extLst>
              <a:ext uri="{FF2B5EF4-FFF2-40B4-BE49-F238E27FC236}">
                <a16:creationId xmlns:a16="http://schemas.microsoft.com/office/drawing/2014/main" id="{9951CF31-3A33-4FE1-B8BA-A1EA1D253EEF}"/>
              </a:ext>
            </a:extLst>
          </p:cNvPr>
          <p:cNvSpPr txBox="1">
            <a:spLocks/>
          </p:cNvSpPr>
          <p:nvPr/>
        </p:nvSpPr>
        <p:spPr>
          <a:xfrm>
            <a:off x="7221255" y="5533254"/>
            <a:ext cx="4044056" cy="58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52400" indent="0">
              <a:buNone/>
            </a:pPr>
            <a:r>
              <a:rPr lang="zh-TW" altLang="en-US" sz="1400">
                <a:solidFill>
                  <a:schemeClr val="bg1"/>
                </a:solidFill>
                <a:latin typeface="Arial"/>
                <a:ea typeface="微軟正黑體"/>
                <a:cs typeface="+mn-ea"/>
              </a:rPr>
              <a:t>充足的 </a:t>
            </a:r>
            <a:r>
              <a:rPr lang="en-US" altLang="zh-TW" sz="1400">
                <a:solidFill>
                  <a:schemeClr val="bg1"/>
                </a:solidFill>
                <a:latin typeface="Arial"/>
                <a:ea typeface="微軟正黑體"/>
                <a:cs typeface="+mn-ea"/>
              </a:rPr>
              <a:t>2.5 GbE (</a:t>
            </a:r>
            <a:r>
              <a:rPr lang="zh-TW" altLang="en-US" sz="1400">
                <a:solidFill>
                  <a:schemeClr val="bg1"/>
                </a:solidFill>
                <a:latin typeface="Arial"/>
                <a:ea typeface="微軟正黑體"/>
                <a:cs typeface="+mn-ea"/>
              </a:rPr>
              <a:t>相容 </a:t>
            </a:r>
            <a:r>
              <a:rPr lang="en-US" altLang="zh-TW" sz="1400">
                <a:solidFill>
                  <a:schemeClr val="bg1"/>
                </a:solidFill>
                <a:latin typeface="Arial"/>
                <a:ea typeface="微軟正黑體"/>
                <a:cs typeface="+mn-ea"/>
              </a:rPr>
              <a:t>1GbE) </a:t>
            </a:r>
            <a:r>
              <a:rPr lang="zh-TW" altLang="en-US" sz="1400">
                <a:solidFill>
                  <a:schemeClr val="bg1"/>
                </a:solidFill>
                <a:latin typeface="Arial"/>
                <a:ea typeface="微軟正黑體"/>
                <a:cs typeface="+mn-ea"/>
              </a:rPr>
              <a:t>網路頻寬，提供流暢的資料傳輸體驗</a:t>
            </a:r>
          </a:p>
        </p:txBody>
      </p:sp>
      <p:sp>
        <p:nvSpPr>
          <p:cNvPr id="38" name="Google Shape;298;p34">
            <a:extLst>
              <a:ext uri="{FF2B5EF4-FFF2-40B4-BE49-F238E27FC236}">
                <a16:creationId xmlns:a16="http://schemas.microsoft.com/office/drawing/2014/main" id="{215E2FB9-DB32-4DB7-BAB3-20B278A929A3}"/>
              </a:ext>
            </a:extLst>
          </p:cNvPr>
          <p:cNvSpPr txBox="1">
            <a:spLocks/>
          </p:cNvSpPr>
          <p:nvPr/>
        </p:nvSpPr>
        <p:spPr>
          <a:xfrm>
            <a:off x="7336150" y="5078926"/>
            <a:ext cx="3866318" cy="647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Clr>
                <a:srgbClr val="F4D088"/>
              </a:buClr>
              <a:buSzPct val="100000"/>
              <a:buNone/>
            </a:pPr>
            <a:r>
              <a:rPr lang="zh-TW" altLang="en-US" sz="2400" b="1">
                <a:solidFill>
                  <a:srgbClr val="00A0E9"/>
                </a:solidFill>
                <a:latin typeface="Arial"/>
                <a:ea typeface="微軟正黑體"/>
                <a:cs typeface="+mn-ea"/>
              </a:rPr>
              <a:t>雙 </a:t>
            </a:r>
            <a:r>
              <a:rPr lang="en-US" altLang="zh-TW" sz="2400" b="1">
                <a:solidFill>
                  <a:srgbClr val="00A0E9"/>
                </a:solidFill>
                <a:latin typeface="Arial"/>
                <a:ea typeface="微軟正黑體"/>
                <a:cs typeface="+mn-ea"/>
              </a:rPr>
              <a:t>2.5 GbE </a:t>
            </a:r>
            <a:r>
              <a:rPr lang="zh-TW" altLang="en-US" sz="2400" b="1">
                <a:solidFill>
                  <a:srgbClr val="00A0E9"/>
                </a:solidFill>
                <a:latin typeface="Arial"/>
                <a:ea typeface="微軟正黑體"/>
                <a:cs typeface="+mn-ea"/>
              </a:rPr>
              <a:t>高速網路埠</a:t>
            </a:r>
          </a:p>
        </p:txBody>
      </p:sp>
      <p:sp>
        <p:nvSpPr>
          <p:cNvPr id="2" name="矩形 1"/>
          <p:cNvSpPr/>
          <p:nvPr/>
        </p:nvSpPr>
        <p:spPr>
          <a:xfrm>
            <a:off x="1754342" y="2391711"/>
            <a:ext cx="4432156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  <a:sym typeface="+mn-lt"/>
              </a:rPr>
              <a:t>Intel</a:t>
            </a:r>
            <a:r>
              <a:rPr lang="en-US" altLang="zh-TW" sz="1400" baseline="30000">
                <a:solidFill>
                  <a:schemeClr val="bg1"/>
                </a:solidFill>
                <a:latin typeface="Arial"/>
                <a:ea typeface="微軟正黑體"/>
                <a:cs typeface="Arial"/>
                <a:sym typeface="+mn-lt"/>
              </a:rPr>
              <a:t>®</a:t>
            </a:r>
            <a:r>
              <a:rPr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  <a:sym typeface="+mn-lt"/>
              </a:rPr>
              <a:t> Core™ i9 16</a:t>
            </a:r>
            <a:r>
              <a:rPr lang="zh-TW" altLang="en-US" sz="1400">
                <a:solidFill>
                  <a:schemeClr val="bg1"/>
                </a:solidFill>
                <a:latin typeface="Arial"/>
                <a:ea typeface="微軟正黑體"/>
                <a:cs typeface="Arial"/>
                <a:sym typeface="+mn-lt"/>
              </a:rPr>
              <a:t> 核心 </a:t>
            </a:r>
            <a:r>
              <a:rPr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  <a:sym typeface="+mn-lt"/>
              </a:rPr>
              <a:t>(8P+8E) / 24 </a:t>
            </a:r>
            <a:r>
              <a:rPr lang="zh-TW" altLang="en-US" sz="1400">
                <a:solidFill>
                  <a:schemeClr val="bg1"/>
                </a:solidFill>
                <a:latin typeface="Arial"/>
                <a:ea typeface="微軟正黑體"/>
                <a:cs typeface="Arial"/>
                <a:sym typeface="+mn-lt"/>
              </a:rPr>
              <a:t>執行緒 </a:t>
            </a:r>
            <a:endParaRPr lang="en-US" altLang="zh-TW" sz="1400">
              <a:solidFill>
                <a:schemeClr val="bg1"/>
              </a:solidFill>
              <a:latin typeface="Arial"/>
              <a:ea typeface="微軟正黑體"/>
              <a:cs typeface="Arial"/>
              <a:sym typeface="+mn-lt"/>
            </a:endParaRPr>
          </a:p>
          <a:p>
            <a:r>
              <a:rPr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  <a:sym typeface="+mn-lt"/>
              </a:rPr>
              <a:t>Intel</a:t>
            </a:r>
            <a:r>
              <a:rPr lang="en-US" altLang="zh-TW" sz="1400" baseline="30000">
                <a:solidFill>
                  <a:schemeClr val="bg1"/>
                </a:solidFill>
                <a:latin typeface="Arial"/>
                <a:ea typeface="微軟正黑體"/>
                <a:cs typeface="Arial"/>
                <a:sym typeface="+mn-lt"/>
              </a:rPr>
              <a:t>®</a:t>
            </a:r>
            <a:r>
              <a:rPr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  <a:sym typeface="+mn-lt"/>
              </a:rPr>
              <a:t> Core™ i7 12</a:t>
            </a:r>
            <a:r>
              <a:rPr lang="zh-TW" altLang="en-US" sz="1400">
                <a:solidFill>
                  <a:schemeClr val="bg1"/>
                </a:solidFill>
                <a:latin typeface="Arial"/>
                <a:ea typeface="微軟正黑體"/>
                <a:cs typeface="Arial"/>
                <a:sym typeface="+mn-lt"/>
              </a:rPr>
              <a:t> 核心</a:t>
            </a:r>
            <a:r>
              <a:rPr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  <a:sym typeface="+mn-lt"/>
              </a:rPr>
              <a:t> (8P+4E) / 20</a:t>
            </a:r>
            <a:r>
              <a:rPr lang="zh-TW" altLang="en-US" sz="1400">
                <a:solidFill>
                  <a:schemeClr val="bg1"/>
                </a:solidFill>
                <a:latin typeface="Arial"/>
                <a:ea typeface="微軟正黑體"/>
                <a:cs typeface="Arial"/>
                <a:sym typeface="+mn-lt"/>
              </a:rPr>
              <a:t> 執行緒</a:t>
            </a:r>
            <a:endParaRPr lang="en-US" altLang="zh-TW" sz="14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r>
              <a:rPr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  <a:sym typeface="+mn-lt"/>
              </a:rPr>
              <a:t>Intel</a:t>
            </a:r>
            <a:r>
              <a:rPr lang="en-US" altLang="zh-TW" sz="1400" baseline="30000">
                <a:solidFill>
                  <a:schemeClr val="bg1"/>
                </a:solidFill>
                <a:latin typeface="Arial"/>
                <a:ea typeface="微軟正黑體"/>
                <a:cs typeface="Arial"/>
                <a:sym typeface="+mn-lt"/>
              </a:rPr>
              <a:t>®</a:t>
            </a:r>
            <a:r>
              <a:rPr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  <a:sym typeface="+mn-lt"/>
              </a:rPr>
              <a:t> Core™ i5 6</a:t>
            </a:r>
            <a:r>
              <a:rPr lang="zh-TW" altLang="en-US" sz="1400">
                <a:solidFill>
                  <a:schemeClr val="bg1"/>
                </a:solidFill>
                <a:latin typeface="Arial"/>
                <a:ea typeface="微軟正黑體"/>
                <a:cs typeface="Arial"/>
                <a:sym typeface="+mn-lt"/>
              </a:rPr>
              <a:t> 核心</a:t>
            </a:r>
            <a:r>
              <a:rPr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  <a:sym typeface="+mn-lt"/>
              </a:rPr>
              <a:t> / 12</a:t>
            </a:r>
            <a:r>
              <a:rPr lang="zh-TW" altLang="en-US" sz="1400">
                <a:solidFill>
                  <a:schemeClr val="bg1"/>
                </a:solidFill>
                <a:latin typeface="Arial"/>
                <a:ea typeface="微軟正黑體"/>
                <a:cs typeface="Arial"/>
                <a:sym typeface="+mn-lt"/>
              </a:rPr>
              <a:t> 執行緒</a:t>
            </a:r>
            <a:endParaRPr lang="en-US" altLang="zh-TW" sz="1400">
              <a:solidFill>
                <a:schemeClr val="bg1"/>
              </a:solidFill>
              <a:latin typeface="Arial"/>
              <a:ea typeface="微軟正黑體"/>
              <a:cs typeface="Arial"/>
              <a:sym typeface="+mn-lt"/>
            </a:endParaRPr>
          </a:p>
          <a:p>
            <a:endParaRPr lang="zh-TW" altLang="en-US" sz="1400">
              <a:solidFill>
                <a:schemeClr val="bg1"/>
              </a:solidFill>
              <a:latin typeface="Arial"/>
              <a:ea typeface="微軟正黑體"/>
              <a:cs typeface="Arial"/>
              <a:sym typeface="Lato"/>
            </a:endParaRPr>
          </a:p>
        </p:txBody>
      </p:sp>
      <p:pic>
        <p:nvPicPr>
          <p:cNvPr id="44" name="圖形 2">
            <a:extLst>
              <a:ext uri="{FF2B5EF4-FFF2-40B4-BE49-F238E27FC236}">
                <a16:creationId xmlns:a16="http://schemas.microsoft.com/office/drawing/2014/main" id="{5944F89F-CF26-0D65-CCDF-554E3ACD7E3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 contrast="2000"/>
                    </a14:imgEffect>
                  </a14:imgLayer>
                </a14:imgProps>
              </a:ext>
            </a:extLst>
          </a:blip>
          <a:srcRect l="5955" t="5888" r="5955" b="5888"/>
          <a:stretch/>
        </p:blipFill>
        <p:spPr>
          <a:xfrm>
            <a:off x="6324769" y="5402900"/>
            <a:ext cx="771003" cy="608915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843F88E6-17D9-C1C9-0F53-0403A229B8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360288" y="2194751"/>
            <a:ext cx="631426" cy="75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9340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/>
        </p:nvGrpSpPr>
        <p:grpSpPr>
          <a:xfrm>
            <a:off x="4616328" y="2346158"/>
            <a:ext cx="7575673" cy="4059235"/>
            <a:chOff x="4616328" y="2346158"/>
            <a:chExt cx="7575673" cy="4059235"/>
          </a:xfrm>
        </p:grpSpPr>
        <p:pic>
          <p:nvPicPr>
            <p:cNvPr id="7" name="Picture 6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ACAEBFF1-834F-ACDB-7F2B-E53573806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6328" y="2346158"/>
              <a:ext cx="7575673" cy="4059235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4"/>
            <a:srcRect b="43173"/>
            <a:stretch/>
          </p:blipFill>
          <p:spPr>
            <a:xfrm>
              <a:off x="4812805" y="2564448"/>
              <a:ext cx="6964558" cy="1299339"/>
            </a:xfrm>
            <a:prstGeom prst="rect">
              <a:avLst/>
            </a:prstGeom>
          </p:spPr>
        </p:pic>
      </p:grpSp>
      <p:sp>
        <p:nvSpPr>
          <p:cNvPr id="4" name="文字方塊 3">
            <a:extLst>
              <a:ext uri="{FF2B5EF4-FFF2-40B4-BE49-F238E27FC236}">
                <a16:creationId xmlns:a16="http://schemas.microsoft.com/office/drawing/2014/main" id="{B81B7ED6-8761-6DA5-D654-0543AA6A7B1A}"/>
              </a:ext>
            </a:extLst>
          </p:cNvPr>
          <p:cNvSpPr txBox="1"/>
          <p:nvPr/>
        </p:nvSpPr>
        <p:spPr>
          <a:xfrm>
            <a:off x="-1" y="155447"/>
            <a:ext cx="12191999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42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+mn-lt"/>
              </a:rPr>
              <a:t>TVS-h674T / TVS-h874T </a:t>
            </a:r>
            <a:r>
              <a:rPr lang="zh-TW" altLang="en-US" sz="42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+mn-lt"/>
              </a:rPr>
              <a:t>支援 </a:t>
            </a:r>
            <a:r>
              <a:rPr lang="en-US" altLang="zh-TW" sz="42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+mn-lt"/>
              </a:rPr>
              <a:t>QTS / </a:t>
            </a:r>
            <a:r>
              <a:rPr lang="en-US" altLang="zh-TW" sz="4200" b="1" err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+mn-lt"/>
              </a:rPr>
              <a:t>QuTS</a:t>
            </a:r>
            <a:r>
              <a:rPr lang="en-US" altLang="zh-TW" sz="42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+mn-lt"/>
              </a:rPr>
              <a:t> hero </a:t>
            </a:r>
            <a:br>
              <a:rPr lang="en-US" altLang="zh-TW" sz="42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+mn-lt"/>
              </a:rPr>
            </a:br>
            <a:r>
              <a:rPr lang="zh-TW" altLang="en-US" sz="42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+mn-lt"/>
              </a:rPr>
              <a:t>一機雙系統，視乎您的喜好選擇使用</a:t>
            </a:r>
            <a:endParaRPr lang="en-US" altLang="zh-TW" sz="42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+mn-lt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BABA2F5-0193-63FE-7958-3E02C1B00DBB}"/>
              </a:ext>
            </a:extLst>
          </p:cNvPr>
          <p:cNvSpPr/>
          <p:nvPr/>
        </p:nvSpPr>
        <p:spPr>
          <a:xfrm>
            <a:off x="274709" y="2037082"/>
            <a:ext cx="4324077" cy="1368275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/>
          <a:p>
            <a:pPr defTabSz="1219170" fontAlgn="base">
              <a:lnSpc>
                <a:spcPts val="2800"/>
              </a:lnSpc>
              <a:buClr>
                <a:srgbClr val="000000"/>
              </a:buClr>
            </a:pPr>
            <a:r>
              <a:rPr lang="zh-TW" altLang="en-US" sz="19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出貨搭載 </a:t>
            </a:r>
            <a:r>
              <a:rPr lang="en" altLang="zh-TW" sz="1900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QuTS hero</a:t>
            </a:r>
            <a:r>
              <a:rPr lang="en" altLang="zh-TW" sz="19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</a:t>
            </a:r>
            <a:r>
              <a:rPr lang="zh-TW" altLang="en-US" sz="19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作業系統，採用高可靠度 </a:t>
            </a:r>
            <a:r>
              <a:rPr lang="en" altLang="zh-TW" sz="19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ZFS </a:t>
            </a:r>
            <a:r>
              <a:rPr lang="zh-TW" altLang="en-US" sz="19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檔案系統。也可依照需求下載＆安裝</a:t>
            </a:r>
            <a:r>
              <a:rPr lang="en-US" altLang="zh-TW" sz="19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QTS</a:t>
            </a:r>
            <a:r>
              <a:rPr lang="zh-TW" altLang="en-US" sz="19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作業系統。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16751FF-2836-DEDF-108A-9C426266E68B}"/>
              </a:ext>
            </a:extLst>
          </p:cNvPr>
          <p:cNvSpPr/>
          <p:nvPr/>
        </p:nvSpPr>
        <p:spPr>
          <a:xfrm>
            <a:off x="297208" y="3335683"/>
            <a:ext cx="4073820" cy="3083665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/>
          <a:p>
            <a:pPr defTabSz="1219170">
              <a:lnSpc>
                <a:spcPts val="26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</a:pPr>
            <a:r>
              <a:rPr lang="zh-TW" altLang="en-US" sz="1467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注意：</a:t>
            </a:r>
            <a:br>
              <a:rPr lang="zh-TW" altLang="en-US" sz="14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</a:br>
            <a:r>
              <a:rPr lang="en-US" altLang="zh-TW" sz="1467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1. </a:t>
            </a:r>
            <a:r>
              <a:rPr lang="zh-TW" altLang="en-US" sz="1467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由於 </a:t>
            </a:r>
            <a:r>
              <a:rPr lang="en" altLang="zh-TW" sz="1467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QTS </a:t>
            </a:r>
            <a:r>
              <a:rPr lang="zh-TW" altLang="en-US" sz="1467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與 </a:t>
            </a:r>
            <a:r>
              <a:rPr lang="en" altLang="zh-TW" sz="1467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QuTS hero </a:t>
            </a:r>
            <a:r>
              <a:rPr lang="zh-TW" altLang="en-US" sz="1467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採用不同檔案系統，請用戶務必先空機 </a:t>
            </a:r>
            <a:r>
              <a:rPr lang="en-US" altLang="zh-TW" sz="1467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(</a:t>
            </a:r>
            <a:r>
              <a:rPr lang="zh-TW" altLang="en-US" sz="1467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不裝入硬碟</a:t>
            </a:r>
            <a:r>
              <a:rPr lang="en-US" altLang="zh-TW" sz="1467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) </a:t>
            </a:r>
            <a:r>
              <a:rPr lang="zh-TW" altLang="en-US" sz="1467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切換作業系統後，再執行系統遷移。</a:t>
            </a:r>
            <a:br>
              <a:rPr lang="zh-TW" altLang="en-US" sz="14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</a:br>
            <a:r>
              <a:rPr lang="en-US" altLang="zh-TW" sz="1467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2. </a:t>
            </a:r>
            <a:r>
              <a:rPr lang="zh-TW" altLang="en-US" sz="1467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使用 </a:t>
            </a:r>
            <a:r>
              <a:rPr lang="en" altLang="zh-TW" sz="1467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QuTS hero </a:t>
            </a:r>
            <a:r>
              <a:rPr lang="zh-TW" altLang="en-US" sz="1467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作業系統時，建議使用 </a:t>
            </a:r>
            <a:r>
              <a:rPr lang="en" altLang="zh-TW" sz="1467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SSD </a:t>
            </a:r>
            <a:r>
              <a:rPr lang="zh-TW" altLang="en-US" sz="1467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作為系統碟以獲取更佳效果。</a:t>
            </a:r>
            <a:br>
              <a:rPr lang="zh-TW" altLang="en-US" sz="14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</a:br>
            <a:r>
              <a:rPr lang="zh-TW" altLang="en-US" sz="1467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   </a:t>
            </a:r>
            <a:r>
              <a:rPr lang="en" altLang="zh-TW" sz="1467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a. </a:t>
            </a:r>
            <a:r>
              <a:rPr lang="zh-TW" altLang="en-US" sz="1467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建議將 </a:t>
            </a:r>
            <a:r>
              <a:rPr lang="en-US" altLang="zh-TW" sz="1467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2.5 </a:t>
            </a:r>
            <a:r>
              <a:rPr lang="zh-TW" altLang="en-US" sz="1467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吋 </a:t>
            </a:r>
            <a:r>
              <a:rPr lang="en" altLang="zh-TW" sz="1467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SATA SSD </a:t>
            </a:r>
            <a:r>
              <a:rPr lang="zh-TW" altLang="en-US" sz="1467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安裝於兩個 </a:t>
            </a:r>
            <a:r>
              <a:rPr lang="en-US" altLang="zh-TW" sz="1467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3.5 </a:t>
            </a:r>
            <a:r>
              <a:rPr lang="zh-TW" altLang="en-US" sz="1467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吋插槽中執行熱插拔</a:t>
            </a:r>
            <a:br>
              <a:rPr lang="zh-TW" altLang="en-US" sz="14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</a:br>
            <a:r>
              <a:rPr lang="zh-TW" altLang="en-US" sz="1467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   </a:t>
            </a:r>
            <a:r>
              <a:rPr lang="en" altLang="zh-TW" sz="1467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b. </a:t>
            </a:r>
            <a:r>
              <a:rPr lang="zh-TW" altLang="en-US" sz="1467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主機板 </a:t>
            </a:r>
            <a:r>
              <a:rPr lang="en" altLang="zh-TW" sz="1467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M.2 NVMe SSD </a:t>
            </a:r>
            <a:r>
              <a:rPr lang="zh-TW" altLang="en-US" sz="1467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插槽不支援熱插拔</a:t>
            </a:r>
            <a:endParaRPr lang="zh-TW" altLang="en-US" sz="1400" ker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1504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4B800C-7AC8-470D-AB62-AC38368CEB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261910"/>
            <a:ext cx="12192000" cy="1377950"/>
          </a:xfrm>
        </p:spPr>
        <p:txBody>
          <a:bodyPr>
            <a:noAutofit/>
          </a:bodyPr>
          <a:lstStyle/>
          <a:p>
            <a:pPr>
              <a:lnSpc>
                <a:spcPts val="4800"/>
              </a:lnSpc>
            </a:pPr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Choose between ​</a:t>
            </a:r>
            <a:br>
              <a:rPr lang="en-US" altLang="zh-TW">
                <a:latin typeface="+mn-lt"/>
                <a:ea typeface="+mn-ea"/>
                <a:cs typeface="+mn-ea"/>
                <a:sym typeface="+mn-lt"/>
              </a:rPr>
            </a:br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QTS and ZFS based </a:t>
            </a:r>
            <a:r>
              <a:rPr lang="en-US" altLang="zh-TW" err="1">
                <a:latin typeface="+mn-lt"/>
                <a:ea typeface="+mn-ea"/>
                <a:cs typeface="+mn-ea"/>
                <a:sym typeface="+mn-lt"/>
              </a:rPr>
              <a:t>QuTS</a:t>
            </a:r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 hero​</a:t>
            </a:r>
            <a:endParaRPr lang="zh-TW" altLang="en-US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9D122F68-606A-98E0-9BBD-217F4DBA1F80}"/>
              </a:ext>
            </a:extLst>
          </p:cNvPr>
          <p:cNvGrpSpPr/>
          <p:nvPr/>
        </p:nvGrpSpPr>
        <p:grpSpPr>
          <a:xfrm>
            <a:off x="3890401" y="2711998"/>
            <a:ext cx="4326528" cy="4029962"/>
            <a:chOff x="3890401" y="2711997"/>
            <a:chExt cx="4326528" cy="4205271"/>
          </a:xfrm>
        </p:grpSpPr>
        <p:pic>
          <p:nvPicPr>
            <p:cNvPr id="19" name="图片 57">
              <a:extLst>
                <a:ext uri="{FF2B5EF4-FFF2-40B4-BE49-F238E27FC236}">
                  <a16:creationId xmlns:a16="http://schemas.microsoft.com/office/drawing/2014/main" id="{BDF09C8A-28C3-9A98-988E-15D66F5792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76775"/>
            <a:stretch>
              <a:fillRect/>
            </a:stretch>
          </p:blipFill>
          <p:spPr>
            <a:xfrm rot="5400000">
              <a:off x="1973724" y="4628674"/>
              <a:ext cx="4176402" cy="343047"/>
            </a:xfrm>
            <a:prstGeom prst="rect">
              <a:avLst/>
            </a:prstGeom>
          </p:spPr>
        </p:pic>
        <p:pic>
          <p:nvPicPr>
            <p:cNvPr id="23" name="图片 57">
              <a:extLst>
                <a:ext uri="{FF2B5EF4-FFF2-40B4-BE49-F238E27FC236}">
                  <a16:creationId xmlns:a16="http://schemas.microsoft.com/office/drawing/2014/main" id="{9293F225-254D-4225-86A4-47944528A1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76775"/>
            <a:stretch>
              <a:fillRect/>
            </a:stretch>
          </p:blipFill>
          <p:spPr>
            <a:xfrm rot="5400000">
              <a:off x="5957205" y="4657543"/>
              <a:ext cx="4176402" cy="343047"/>
            </a:xfrm>
            <a:prstGeom prst="rect">
              <a:avLst/>
            </a:prstGeom>
          </p:spPr>
        </p:pic>
      </p:grp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980679" y="24808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5F1EB47-9BCC-B5BF-B9BD-184EF07A1CAE}"/>
              </a:ext>
            </a:extLst>
          </p:cNvPr>
          <p:cNvSpPr txBox="1"/>
          <p:nvPr/>
        </p:nvSpPr>
        <p:spPr>
          <a:xfrm>
            <a:off x="-1" y="18058"/>
            <a:ext cx="12191999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42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+mn-lt"/>
              </a:rPr>
              <a:t>哪個作業系統比較適合我的需求？</a:t>
            </a:r>
            <a:br>
              <a:rPr lang="zh-TW" altLang="en-US" sz="42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+mn-lt"/>
              </a:rPr>
            </a:br>
            <a:r>
              <a:rPr lang="en-US" altLang="zh-TW" sz="42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+mn-lt"/>
              </a:rPr>
              <a:t>QTS </a:t>
            </a:r>
            <a:r>
              <a:rPr lang="zh-TW" altLang="en-US" sz="42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+mn-lt"/>
              </a:rPr>
              <a:t>或是採用 </a:t>
            </a:r>
            <a:r>
              <a:rPr lang="en-US" altLang="zh-TW" sz="42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+mn-lt"/>
              </a:rPr>
              <a:t>ZFS </a:t>
            </a:r>
            <a:r>
              <a:rPr lang="zh-TW" altLang="en-US" sz="42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+mn-lt"/>
              </a:rPr>
              <a:t>架構的 </a:t>
            </a:r>
            <a:r>
              <a:rPr lang="en-US" altLang="zh-TW" sz="4200" b="1" err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+mn-lt"/>
              </a:rPr>
              <a:t>QuTS</a:t>
            </a:r>
            <a:r>
              <a:rPr lang="en-US" altLang="zh-TW" sz="42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+mn-lt"/>
              </a:rPr>
              <a:t> hero 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5E8E767-27DF-123F-31A4-191EAF5C71E2}"/>
              </a:ext>
            </a:extLst>
          </p:cNvPr>
          <p:cNvSpPr txBox="1"/>
          <p:nvPr/>
        </p:nvSpPr>
        <p:spPr>
          <a:xfrm>
            <a:off x="451640" y="1881794"/>
            <a:ext cx="116302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altLang="zh-TW" sz="1000" b="0" i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QTS </a:t>
            </a:r>
            <a:r>
              <a:rPr lang="zh-TW" altLang="en-US" sz="1000" b="0" i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智能 </a:t>
            </a:r>
            <a:r>
              <a:rPr lang="en-US" altLang="zh-TW" sz="1000" b="0" i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NAS </a:t>
            </a:r>
            <a:r>
              <a:rPr lang="zh-TW" altLang="en-US" sz="1000" b="0" i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作業系統持續蛻變、發展成熟。在面對資料爆炸性成長、遠端虛擬桌面 </a:t>
            </a:r>
            <a:r>
              <a:rPr lang="en-US" altLang="zh-TW" sz="1000" b="0" i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(VDI) </a:t>
            </a:r>
            <a:r>
              <a:rPr lang="zh-TW" altLang="en-US" sz="1000" b="0" i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應用普及、</a:t>
            </a:r>
            <a:r>
              <a:rPr lang="en-US" altLang="zh-TW" sz="1000" b="0" i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SSD </a:t>
            </a:r>
            <a:r>
              <a:rPr lang="zh-TW" altLang="en-US" sz="1000" b="0" i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採用率大幅攀升，以及 </a:t>
            </a:r>
            <a:r>
              <a:rPr lang="en-US" altLang="zh-TW" sz="1000" b="0" i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8K </a:t>
            </a:r>
            <a:r>
              <a:rPr lang="zh-TW" altLang="en-US" sz="1000" b="0" i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影像技術崛起等數位應用的效能要求與複雜度提高的情況下，商務型資料儲存管理和 </a:t>
            </a:r>
            <a:r>
              <a:rPr lang="en-US" altLang="zh-TW" sz="1000" b="0" i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IT </a:t>
            </a:r>
            <a:r>
              <a:rPr lang="zh-TW" altLang="en-US" sz="1000" b="0" i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應用亦需要進階的改變。為此，「</a:t>
            </a:r>
            <a:r>
              <a:rPr lang="en-US" altLang="zh-TW" sz="1000" b="0" i="0" err="1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QuTS</a:t>
            </a:r>
            <a:r>
              <a:rPr lang="en-US" altLang="zh-TW" sz="1000" b="0" i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hero </a:t>
            </a:r>
            <a:r>
              <a:rPr lang="zh-TW" altLang="en-US" sz="1000" b="0" i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作業系統」全新誕生，不僅保留了 </a:t>
            </a:r>
            <a:r>
              <a:rPr lang="en-US" altLang="zh-TW" sz="1000" b="0" i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QTS </a:t>
            </a:r>
            <a:r>
              <a:rPr lang="zh-TW" altLang="en-US" sz="1000" b="0" i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好評的 </a:t>
            </a:r>
            <a:r>
              <a:rPr lang="en-US" altLang="zh-TW" sz="1000" b="0" i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App Center </a:t>
            </a:r>
            <a:r>
              <a:rPr lang="zh-TW" altLang="en-US" sz="1000" b="0" i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應用生態，更進階整合了強大的 </a:t>
            </a:r>
            <a:r>
              <a:rPr lang="en-US" altLang="zh-TW" sz="1000" b="0" i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128 </a:t>
            </a:r>
            <a:r>
              <a:rPr lang="zh-TW" altLang="en-US" sz="1000" b="0" i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位元 </a:t>
            </a:r>
            <a:r>
              <a:rPr lang="en-US" altLang="zh-TW" sz="1000" b="0" i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ZFS </a:t>
            </a:r>
            <a:r>
              <a:rPr lang="zh-TW" altLang="en-US" sz="1000" b="0" i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檔案系統，集結超靈活容量管理、完善資料保護機制，以及效能最佳化等優勢，更能適應資料量日益龐大、複雜的商務關鍵應用。</a:t>
            </a:r>
          </a:p>
          <a:p>
            <a:pPr fontAlgn="base"/>
            <a:r>
              <a:rPr lang="zh-TW" altLang="en-US" sz="1000" b="0" i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了解更多</a:t>
            </a:r>
            <a:r>
              <a:rPr lang="en-US" altLang="zh-TW" sz="1000" b="0" i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: </a:t>
            </a:r>
            <a:r>
              <a:rPr lang="zh-TW" altLang="en-US" sz="1000" b="0" i="0" u="none" strike="noStrike">
                <a:solidFill>
                  <a:srgbClr val="00B0F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為什麼 </a:t>
            </a:r>
            <a:r>
              <a:rPr lang="en-US" altLang="zh-TW" sz="1000" b="0" i="0" u="none" strike="noStrike">
                <a:solidFill>
                  <a:srgbClr val="00B0F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QNAP </a:t>
            </a:r>
            <a:r>
              <a:rPr lang="zh-TW" altLang="en-US" sz="1000" b="0" i="0" u="none" strike="noStrike">
                <a:solidFill>
                  <a:srgbClr val="00B0F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企業級 </a:t>
            </a:r>
            <a:r>
              <a:rPr lang="en-US" altLang="zh-TW" sz="1000" b="0" i="0" u="none" strike="noStrike">
                <a:solidFill>
                  <a:srgbClr val="00B0F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NAS </a:t>
            </a:r>
            <a:r>
              <a:rPr lang="zh-TW" altLang="en-US" sz="1000" b="0" i="0" u="none" strike="noStrike">
                <a:solidFill>
                  <a:srgbClr val="00B0F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選用 </a:t>
            </a:r>
            <a:r>
              <a:rPr lang="en-US" altLang="zh-TW" sz="1000" b="0" i="0" u="none" strike="noStrike">
                <a:solidFill>
                  <a:srgbClr val="00B0F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ZFS </a:t>
            </a:r>
            <a:r>
              <a:rPr lang="zh-TW" altLang="en-US" sz="1000" b="0" i="0" u="none" strike="noStrike">
                <a:solidFill>
                  <a:srgbClr val="00B0F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檔案系統</a:t>
            </a:r>
            <a:endParaRPr lang="zh-TW" altLang="en-US" sz="1000" b="0" i="0" u="none" strike="noStrike">
              <a:solidFill>
                <a:srgbClr val="00B0F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8E86F18-7E16-4F71-5FC4-1B6DC55A7AEF}"/>
              </a:ext>
            </a:extLst>
          </p:cNvPr>
          <p:cNvSpPr txBox="1"/>
          <p:nvPr/>
        </p:nvSpPr>
        <p:spPr>
          <a:xfrm>
            <a:off x="118530" y="1582741"/>
            <a:ext cx="11834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zh-TW" altLang="en-US" b="1" i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採用 </a:t>
            </a:r>
            <a:r>
              <a:rPr lang="en-US" altLang="zh-TW" b="1" i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ZFS </a:t>
            </a:r>
            <a:r>
              <a:rPr lang="zh-TW" altLang="en-US" b="1" i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檔案系統，</a:t>
            </a:r>
            <a:r>
              <a:rPr lang="en-US" altLang="zh-TW" b="1" i="0" err="1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QuTS</a:t>
            </a:r>
            <a:r>
              <a:rPr lang="en-US" altLang="zh-TW" b="1" i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hero </a:t>
            </a:r>
            <a:r>
              <a:rPr lang="zh-TW" altLang="en-US" b="1" i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保障效能與資料完整</a:t>
            </a:r>
            <a:endParaRPr lang="zh-TW" altLang="en-US" sz="1100" b="0" i="0" u="none" strike="noStrike">
              <a:solidFill>
                <a:srgbClr val="FF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79DB3656-6E9E-B751-1544-C9194464ED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290170"/>
              </p:ext>
            </p:extLst>
          </p:nvPr>
        </p:nvGraphicFramePr>
        <p:xfrm>
          <a:off x="323182" y="2711997"/>
          <a:ext cx="11630297" cy="4134433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3999644">
                  <a:extLst>
                    <a:ext uri="{9D8B030D-6E8A-4147-A177-3AD203B41FA5}">
                      <a16:colId xmlns:a16="http://schemas.microsoft.com/office/drawing/2014/main" val="494235255"/>
                    </a:ext>
                  </a:extLst>
                </a:gridCol>
                <a:gridCol w="4108813">
                  <a:extLst>
                    <a:ext uri="{9D8B030D-6E8A-4147-A177-3AD203B41FA5}">
                      <a16:colId xmlns:a16="http://schemas.microsoft.com/office/drawing/2014/main" val="2412127287"/>
                    </a:ext>
                  </a:extLst>
                </a:gridCol>
                <a:gridCol w="3521840">
                  <a:extLst>
                    <a:ext uri="{9D8B030D-6E8A-4147-A177-3AD203B41FA5}">
                      <a16:colId xmlns:a16="http://schemas.microsoft.com/office/drawing/2014/main" val="3166380365"/>
                    </a:ext>
                  </a:extLst>
                </a:gridCol>
              </a:tblGrid>
              <a:tr h="284888">
                <a:tc>
                  <a:txBody>
                    <a:bodyPr/>
                    <a:lstStyle/>
                    <a:p>
                      <a:pPr algn="ctr" fontAlgn="ctr"/>
                      <a:endParaRPr lang="en-US" sz="900" b="1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fontAlgn="ctr" latinLnBrk="0" hangingPunct="1"/>
                      <a:r>
                        <a:rPr lang="en-US" sz="1200" b="1" kern="120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QuTS</a:t>
                      </a:r>
                      <a:r>
                        <a:rPr lang="en-US" sz="12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 hero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fontAlgn="ctr" latinLnBrk="0" hangingPunct="1"/>
                      <a:r>
                        <a:rPr lang="en-US" sz="12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QTS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C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4221720"/>
                  </a:ext>
                </a:extLst>
              </a:tr>
              <a:tr h="18296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檔案系統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ZFS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Ext4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383670"/>
                  </a:ext>
                </a:extLst>
              </a:tr>
              <a:tr h="7690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快取功能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讀取快取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讀</a:t>
                      </a:r>
                      <a:r>
                        <a:rPr lang="en-US" altLang="zh-TW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/</a:t>
                      </a: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寫快取</a:t>
                      </a:r>
                      <a:b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唯讀快取</a:t>
                      </a:r>
                      <a:b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唯寫快取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590307"/>
                  </a:ext>
                </a:extLst>
              </a:tr>
              <a:tr h="33265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在線資料壓縮</a:t>
                      </a:r>
                      <a:br>
                        <a:rPr lang="zh-TW" altLang="en-US" sz="1000" b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en-US" altLang="zh-TW" sz="1000" b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(</a:t>
                      </a: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Inline Compression)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00" b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有</a:t>
                      </a:r>
                      <a:br>
                        <a:rPr lang="zh-TW" altLang="en-US" sz="900" b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en-US" altLang="zh-TW" sz="900" b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(LZ4 </a:t>
                      </a:r>
                      <a:r>
                        <a:rPr lang="zh-TW" altLang="en-US" sz="900" b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壓縮，適合 </a:t>
                      </a:r>
                      <a:r>
                        <a:rPr lang="en-US" altLang="zh-TW" sz="900" b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RAW </a:t>
                      </a:r>
                      <a:r>
                        <a:rPr lang="zh-TW" altLang="en-US" sz="900" b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檔、文件檔</a:t>
                      </a:r>
                      <a:r>
                        <a:rPr lang="en-US" altLang="zh-TW" sz="900" b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)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無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667223"/>
                  </a:ext>
                </a:extLst>
              </a:tr>
              <a:tr h="33265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在線重複資料刪除</a:t>
                      </a:r>
                      <a:br>
                        <a:rPr lang="zh-TW" altLang="en-US" sz="1000" b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en-US" altLang="zh-TW" sz="1000" b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(</a:t>
                      </a: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Inline Deduplication)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00" b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有</a:t>
                      </a:r>
                      <a:br>
                        <a:rPr lang="zh-TW" altLang="en-US" sz="900" b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en-US" altLang="zh-TW" sz="900" b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(</a:t>
                      </a:r>
                      <a:r>
                        <a:rPr lang="zh-TW" altLang="en-US" sz="900" b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需 </a:t>
                      </a:r>
                      <a:r>
                        <a:rPr lang="en-US" altLang="zh-TW" sz="900" b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16 GB </a:t>
                      </a:r>
                      <a:r>
                        <a:rPr lang="zh-TW" altLang="en-US" sz="900" b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以上記憶體</a:t>
                      </a:r>
                      <a:r>
                        <a:rPr lang="en-US" altLang="zh-TW" sz="900" b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)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無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932897"/>
                  </a:ext>
                </a:extLst>
              </a:tr>
              <a:tr h="18296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HBS </a:t>
                      </a:r>
                      <a:r>
                        <a:rPr lang="zh-TW" altLang="en-US" sz="1000" b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遠端備份 </a:t>
                      </a:r>
                      <a:r>
                        <a:rPr lang="en-US" altLang="zh-TW" sz="1000" b="1" err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QuDedup</a:t>
                      </a:r>
                      <a:r>
                        <a:rPr lang="en-US" altLang="zh-TW" sz="1000" b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 </a:t>
                      </a:r>
                      <a:r>
                        <a:rPr lang="zh-TW" altLang="en-US" sz="1000" b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來源端重複資料刪除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有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有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589079"/>
                  </a:ext>
                </a:extLst>
              </a:tr>
              <a:tr h="18296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硬體斷電保護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支援 </a:t>
                      </a:r>
                      <a:r>
                        <a:rPr 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UPS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支援 </a:t>
                      </a:r>
                      <a:r>
                        <a:rPr 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UPS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255863"/>
                  </a:ext>
                </a:extLst>
              </a:tr>
              <a:tr h="45988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系統斷電保護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ZIL</a:t>
                      </a:r>
                      <a:br>
                        <a:rPr 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Copy-on-Write</a:t>
                      </a:r>
                      <a:br>
                        <a:rPr 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(</a:t>
                      </a: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復電後服務即刻繼續</a:t>
                      </a:r>
                      <a:r>
                        <a:rPr lang="en-US" altLang="zh-TW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)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無</a:t>
                      </a:r>
                      <a:b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en-US" altLang="zh-TW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(</a:t>
                      </a: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不正常斷電將使檔案有損毀風險，須暫停服務執行「</a:t>
                      </a:r>
                      <a:r>
                        <a:rPr lang="zh-TW" altLang="en-US" sz="900" b="0" u="none" strike="noStrike">
                          <a:solidFill>
                            <a:srgbClr val="007A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  <a:hlinkClick r:id="rId6"/>
                        </a:rPr>
                        <a:t>檢查檔案系統</a:t>
                      </a: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」</a:t>
                      </a:r>
                      <a:r>
                        <a:rPr lang="en-US" altLang="zh-TW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)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73913"/>
                  </a:ext>
                </a:extLst>
              </a:tr>
              <a:tr h="18296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權限管理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Rich ACL (14</a:t>
                      </a: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項</a:t>
                      </a:r>
                      <a:r>
                        <a:rPr lang="en-US" altLang="zh-TW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)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err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Posix</a:t>
                      </a:r>
                      <a:r>
                        <a:rPr 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 ACL (3</a:t>
                      </a: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項</a:t>
                      </a:r>
                      <a:r>
                        <a:rPr lang="en-US" altLang="zh-TW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) + </a:t>
                      </a: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少部分特殊權限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844128"/>
                  </a:ext>
                </a:extLst>
              </a:tr>
              <a:tr h="60209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容量擴充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RAID </a:t>
                      </a: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容量升級</a:t>
                      </a:r>
                      <a:b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更換更大容量硬碟</a:t>
                      </a:r>
                      <a:b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en-US" altLang="zh-TW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JBOD </a:t>
                      </a: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擴充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加入單顆硬碟擴充 </a:t>
                      </a:r>
                      <a:r>
                        <a:rPr lang="en-US" altLang="zh-TW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RAID</a:t>
                      </a:r>
                      <a:br>
                        <a:rPr lang="en-US" altLang="zh-TW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en-US" altLang="zh-TW" sz="900" b="0" err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RAID</a:t>
                      </a:r>
                      <a:r>
                        <a:rPr lang="en-US" altLang="zh-TW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 </a:t>
                      </a: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容量升級</a:t>
                      </a:r>
                      <a:b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更換大容量硬碟</a:t>
                      </a:r>
                      <a:b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en-US" altLang="zh-TW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JBOD </a:t>
                      </a: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擴充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9890637"/>
                  </a:ext>
                </a:extLst>
              </a:tr>
              <a:tr h="31768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資料安全性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00" b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較佳</a:t>
                      </a:r>
                      <a:br>
                        <a:rPr lang="zh-TW" altLang="en-US" sz="900" b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en-US" altLang="zh-TW" sz="900" b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(</a:t>
                      </a:r>
                      <a:r>
                        <a:rPr lang="en-US" sz="900" b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Self-Healing &amp; Copy-on-Write)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標準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811087"/>
                  </a:ext>
                </a:extLst>
              </a:tr>
              <a:tr h="60209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影音剪輯應用 </a:t>
                      </a:r>
                      <a:r>
                        <a:rPr lang="en-US" altLang="zh-TW" sz="1000" b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SSD </a:t>
                      </a:r>
                      <a:r>
                        <a:rPr lang="zh-TW" altLang="en-US" sz="1000" b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配置建議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建立 </a:t>
                      </a:r>
                      <a:r>
                        <a:rPr 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SSD Pool</a:t>
                      </a:r>
                      <a:br>
                        <a:rPr 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註：建立 </a:t>
                      </a:r>
                      <a:r>
                        <a:rPr 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Folder/LUN </a:t>
                      </a: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時 </a:t>
                      </a:r>
                      <a:r>
                        <a:rPr 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Block Size </a:t>
                      </a: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建議設定為 </a:t>
                      </a:r>
                      <a:r>
                        <a:rPr lang="en-US" altLang="zh-TW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128</a:t>
                      </a:r>
                      <a:r>
                        <a:rPr 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K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剪輯作業 </a:t>
                      </a:r>
                      <a:r>
                        <a:rPr lang="en-US" altLang="zh-TW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(</a:t>
                      </a: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例如 </a:t>
                      </a:r>
                      <a:r>
                        <a:rPr 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RAW </a:t>
                      </a: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檔初剪</a:t>
                      </a:r>
                      <a:r>
                        <a:rPr lang="en-US" altLang="zh-TW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)</a:t>
                      </a: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：建立 </a:t>
                      </a:r>
                      <a:r>
                        <a:rPr 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SSD Pool</a:t>
                      </a:r>
                      <a:br>
                        <a:rPr 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後製作業：啟用讀</a:t>
                      </a:r>
                      <a:r>
                        <a:rPr lang="en-US" altLang="zh-TW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/</a:t>
                      </a: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寫快取</a:t>
                      </a:r>
                      <a:b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</a:b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註：建立 </a:t>
                      </a:r>
                      <a:r>
                        <a:rPr 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Volume </a:t>
                      </a: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時 </a:t>
                      </a:r>
                      <a:r>
                        <a:rPr 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Block Size </a:t>
                      </a: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建議設定為 </a:t>
                      </a:r>
                      <a:r>
                        <a:rPr lang="en-US" altLang="zh-TW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32</a:t>
                      </a:r>
                      <a:r>
                        <a:rPr 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K ~ 64K，</a:t>
                      </a:r>
                      <a:r>
                        <a:rPr lang="zh-TW" alt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快取模式選擇 </a:t>
                      </a:r>
                      <a:r>
                        <a:rPr lang="en-US" sz="9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ea"/>
                          <a:sym typeface="+mn-lt"/>
                        </a:rPr>
                        <a:t>All I/O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972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654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一張含有 黑暗, space, 藍色, 紫色 的圖片&#10;&#10;自動產生的描述">
            <a:extLst>
              <a:ext uri="{FF2B5EF4-FFF2-40B4-BE49-F238E27FC236}">
                <a16:creationId xmlns:a16="http://schemas.microsoft.com/office/drawing/2014/main" id="{75E848C2-4B35-1B89-F6FC-05E2E9285A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147" y="1278739"/>
            <a:ext cx="2876698" cy="2743341"/>
          </a:xfrm>
          <a:prstGeom prst="rect">
            <a:avLst/>
          </a:prstGeom>
        </p:spPr>
      </p:pic>
      <p:pic>
        <p:nvPicPr>
          <p:cNvPr id="11" name="圖片 10" descr="一張含有 黑暗, space, 藍色, 紫色 的圖片&#10;&#10;自動產生的描述">
            <a:extLst>
              <a:ext uri="{FF2B5EF4-FFF2-40B4-BE49-F238E27FC236}">
                <a16:creationId xmlns:a16="http://schemas.microsoft.com/office/drawing/2014/main" id="{8BD7AEB8-F2FD-F7AA-F077-5084A1242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226" y="4808144"/>
            <a:ext cx="2876698" cy="2743341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-107092" y="214969"/>
            <a:ext cx="12199822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4600" b="1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全新 Intel</a:t>
            </a:r>
            <a:r>
              <a:rPr lang="zh-TW" altLang="en-US" sz="4600" b="1" baseline="30000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®</a:t>
            </a:r>
            <a:r>
              <a:rPr lang="zh-TW" altLang="en-US" sz="4600" b="1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 Core™</a:t>
            </a:r>
            <a:r>
              <a:rPr lang="en-US" altLang="zh-TW" sz="4600" b="1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 </a:t>
            </a:r>
            <a:r>
              <a:rPr lang="zh-TW" altLang="en-US" sz="4600" b="1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處理器 </a:t>
            </a:r>
            <a:endParaRPr lang="zh-TW" altLang="en-US">
              <a:solidFill>
                <a:schemeClr val="bg1"/>
              </a:solidFill>
              <a:sym typeface="+mn-lt"/>
            </a:endParaRPr>
          </a:p>
          <a:p>
            <a:pPr algn="ctr"/>
            <a:r>
              <a:rPr lang="en-US" altLang="zh-TW" sz="4600" b="1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Thunderbolt  4 NAS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A1B44648-5109-8AAA-42A6-356ADBCB7025}"/>
              </a:ext>
            </a:extLst>
          </p:cNvPr>
          <p:cNvSpPr/>
          <p:nvPr/>
        </p:nvSpPr>
        <p:spPr>
          <a:xfrm>
            <a:off x="1695526" y="1806947"/>
            <a:ext cx="7388427" cy="3097532"/>
          </a:xfrm>
          <a:prstGeom prst="roundRect">
            <a:avLst>
              <a:gd name="adj" fmla="val 1933"/>
            </a:avLst>
          </a:prstGeom>
          <a:solidFill>
            <a:srgbClr val="004CD0">
              <a:alpha val="15000"/>
            </a:srgbClr>
          </a:solidFill>
          <a:ln w="15875">
            <a:gradFill>
              <a:gsLst>
                <a:gs pos="0">
                  <a:srgbClr val="004CD0"/>
                </a:gs>
                <a:gs pos="100000">
                  <a:srgbClr val="00A0E9"/>
                </a:gs>
              </a:gsLst>
              <a:lin ang="5400000" scaled="1"/>
            </a:gradFill>
          </a:ln>
          <a:effectLst>
            <a:outerShdw blurRad="63500" dist="139700" dir="25200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33781590-98E8-C819-EA1E-14BDC8584585}"/>
              </a:ext>
            </a:extLst>
          </p:cNvPr>
          <p:cNvSpPr/>
          <p:nvPr/>
        </p:nvSpPr>
        <p:spPr>
          <a:xfrm>
            <a:off x="1695526" y="5043695"/>
            <a:ext cx="7388427" cy="1577443"/>
          </a:xfrm>
          <a:prstGeom prst="roundRect">
            <a:avLst>
              <a:gd name="adj" fmla="val 1933"/>
            </a:avLst>
          </a:prstGeom>
          <a:solidFill>
            <a:srgbClr val="004CD0">
              <a:alpha val="15000"/>
            </a:srgbClr>
          </a:solidFill>
          <a:ln w="15875">
            <a:gradFill>
              <a:gsLst>
                <a:gs pos="0">
                  <a:srgbClr val="004CD0"/>
                </a:gs>
                <a:gs pos="100000">
                  <a:srgbClr val="00A0E9"/>
                </a:gs>
              </a:gsLst>
              <a:lin ang="5400000" scaled="1"/>
            </a:gradFill>
          </a:ln>
          <a:effectLst>
            <a:outerShdw blurRad="63500" dist="139700" dir="25200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F2445CE-8114-4D84-EDB5-FFF1EF301986}"/>
              </a:ext>
            </a:extLst>
          </p:cNvPr>
          <p:cNvSpPr txBox="1"/>
          <p:nvPr/>
        </p:nvSpPr>
        <p:spPr>
          <a:xfrm>
            <a:off x="3588497" y="1882642"/>
            <a:ext cx="260423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100" b="1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TVS-h874T-i9-64G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382692B0-15C4-B183-8A4C-3CE3DCE9EB1F}"/>
              </a:ext>
            </a:extLst>
          </p:cNvPr>
          <p:cNvSpPr txBox="1"/>
          <p:nvPr/>
        </p:nvSpPr>
        <p:spPr>
          <a:xfrm>
            <a:off x="3667418" y="5181985"/>
            <a:ext cx="244554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100" b="1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TVS-h674-i5-32G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1D6F35DC-3AFB-3127-D40D-DCA30AB8F4A1}"/>
              </a:ext>
            </a:extLst>
          </p:cNvPr>
          <p:cNvSpPr txBox="1"/>
          <p:nvPr/>
        </p:nvSpPr>
        <p:spPr>
          <a:xfrm>
            <a:off x="3667419" y="2236431"/>
            <a:ext cx="5311284" cy="15542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82245" indent="-182245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kumimoji="1" lang="en-US" altLang="zh-TW" sz="130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+mn-ea"/>
                <a:sym typeface="+mn-lt"/>
              </a:rPr>
              <a:t>Intel Core i9 16 </a:t>
            </a:r>
            <a:r>
              <a:rPr kumimoji="1" lang="zh-TW" altLang="en-US" sz="130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+mn-ea"/>
                <a:sym typeface="+mn-lt"/>
              </a:rPr>
              <a:t>核心 </a:t>
            </a:r>
            <a:r>
              <a:rPr kumimoji="1" lang="en-US" altLang="zh-TW" sz="130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+mn-ea"/>
                <a:sym typeface="+mn-lt"/>
              </a:rPr>
              <a:t>(8 P-Core + 8 E</a:t>
            </a:r>
            <a:r>
              <a:rPr kumimoji="1" lang="en-US" sz="1300">
                <a:solidFill>
                  <a:schemeClr val="bg1">
                    <a:lumMod val="95000"/>
                  </a:schemeClr>
                </a:solidFill>
                <a:latin typeface="Microsoft JhengHei"/>
                <a:ea typeface="Microsoft JhengHei"/>
                <a:cs typeface="+mn-ea"/>
                <a:sym typeface="+mn-lt"/>
              </a:rPr>
              <a:t>-Core</a:t>
            </a:r>
            <a:r>
              <a:rPr kumimoji="1" lang="en-US" altLang="zh-TW" sz="130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+mn-ea"/>
                <a:sym typeface="+mn-lt"/>
              </a:rPr>
              <a:t>) / 24 </a:t>
            </a:r>
            <a:r>
              <a:rPr kumimoji="1" lang="zh-TW" altLang="en-US" sz="130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+mn-ea"/>
                <a:sym typeface="+mn-lt"/>
              </a:rPr>
              <a:t>執行緒</a:t>
            </a:r>
            <a:endParaRPr lang="en-US" altLang="zh-TW" sz="1300">
              <a:solidFill>
                <a:schemeClr val="bg1">
                  <a:lumMod val="95000"/>
                </a:schemeClr>
              </a:solidFill>
              <a:latin typeface="微軟正黑體"/>
              <a:ea typeface="微軟正黑體"/>
            </a:endParaRPr>
          </a:p>
          <a:p>
            <a:pPr marL="182245" indent="-182245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kumimoji="1" lang="en-US" altLang="zh-TW" sz="130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+mn-ea"/>
                <a:sym typeface="+mn-lt"/>
              </a:rPr>
              <a:t>DDR4 64GB RAM (2 x 32GB)</a:t>
            </a:r>
            <a:endParaRPr lang="en-US" altLang="zh-TW" sz="1300">
              <a:solidFill>
                <a:schemeClr val="bg1">
                  <a:lumMod val="95000"/>
                </a:schemeClr>
              </a:solidFill>
              <a:latin typeface="微軟正黑體"/>
              <a:ea typeface="微軟正黑體"/>
              <a:cs typeface="+mn-ea"/>
            </a:endParaRPr>
          </a:p>
          <a:p>
            <a:pPr marL="182245" indent="-182245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kumimoji="1" lang="en-US" altLang="zh-TW" sz="130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+mn-ea"/>
                <a:sym typeface="+mn-lt"/>
              </a:rPr>
              <a:t>2 x 2.5GbE ports</a:t>
            </a:r>
            <a:r>
              <a:rPr kumimoji="1" lang="zh-TW" altLang="en-US" sz="130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+mn-ea"/>
                <a:sym typeface="+mn-lt"/>
              </a:rPr>
              <a:t> </a:t>
            </a:r>
            <a:r>
              <a:rPr kumimoji="1" lang="en-US" altLang="zh-TW" sz="130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+mn-ea"/>
                <a:sym typeface="+mn-lt"/>
              </a:rPr>
              <a:t> </a:t>
            </a:r>
            <a:endParaRPr lang="en-US" altLang="zh-TW" sz="130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  <a:p>
            <a:pPr marL="182245" indent="-182245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kumimoji="1" lang="en-US" altLang="zh-TW" sz="130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+mn-ea"/>
                <a:sym typeface="+mn-lt"/>
              </a:rPr>
              <a:t>2 x Thunderbolt 4 ports</a:t>
            </a:r>
            <a:endParaRPr lang="en-US" altLang="zh-TW" sz="1300">
              <a:solidFill>
                <a:schemeClr val="bg1">
                  <a:lumMod val="95000"/>
                </a:schemeClr>
              </a:solidFill>
              <a:latin typeface="微軟正黑體"/>
              <a:ea typeface="微軟正黑體"/>
              <a:cs typeface="+mn-ea"/>
            </a:endParaRPr>
          </a:p>
          <a:p>
            <a:pPr marL="182245" indent="-182245">
              <a:lnSpc>
                <a:spcPts val="1900"/>
              </a:lnSpc>
              <a:buFont typeface="Arial" panose="020B0604020202020204" pitchFamily="34" charset="0"/>
              <a:buChar char="•"/>
            </a:pPr>
            <a:endParaRPr lang="en-US" altLang="zh-TW" sz="130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  <a:p>
            <a:pPr marL="285750" indent="-285750">
              <a:lnSpc>
                <a:spcPts val="1900"/>
              </a:lnSpc>
              <a:buFont typeface="Arial" panose="020B0604020202020204" pitchFamily="34" charset="0"/>
              <a:buChar char="•"/>
            </a:pPr>
            <a:endParaRPr kumimoji="1" lang="zh-TW" altLang="en-US" sz="130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1A11E1B1-4CBA-5450-1649-9FDC0204AB73}"/>
              </a:ext>
            </a:extLst>
          </p:cNvPr>
          <p:cNvSpPr txBox="1"/>
          <p:nvPr/>
        </p:nvSpPr>
        <p:spPr>
          <a:xfrm>
            <a:off x="3667418" y="5482771"/>
            <a:ext cx="6531751" cy="13106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82245" indent="-182245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kumimoji="1" lang="en-US" altLang="zh-TW" sz="130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+mn-ea"/>
                <a:sym typeface="+mn-lt"/>
              </a:rPr>
              <a:t>Intel Core i5 6 </a:t>
            </a:r>
            <a:r>
              <a:rPr kumimoji="1" lang="zh-TW" altLang="en-US" sz="130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+mn-ea"/>
                <a:sym typeface="+mn-lt"/>
              </a:rPr>
              <a:t>核心 </a:t>
            </a:r>
            <a:r>
              <a:rPr kumimoji="1" lang="en-US" altLang="zh-TW" sz="130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+mn-ea"/>
                <a:sym typeface="+mn-lt"/>
              </a:rPr>
              <a:t>12 </a:t>
            </a:r>
            <a:r>
              <a:rPr kumimoji="1" lang="zh-TW" altLang="en-US" sz="130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+mn-ea"/>
                <a:sym typeface="+mn-lt"/>
              </a:rPr>
              <a:t>執行緒</a:t>
            </a:r>
            <a:endParaRPr lang="en-US" altLang="zh-TW" sz="1300">
              <a:solidFill>
                <a:schemeClr val="bg1">
                  <a:lumMod val="95000"/>
                </a:schemeClr>
              </a:solidFill>
              <a:latin typeface="微軟正黑體"/>
              <a:ea typeface="微軟正黑體"/>
              <a:cs typeface="+mn-ea"/>
            </a:endParaRPr>
          </a:p>
          <a:p>
            <a:pPr marL="182245" indent="-182245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kumimoji="1" lang="en-US" altLang="zh-TW" sz="130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DDR4 32GB RAM (2 x 16GB)</a:t>
            </a:r>
            <a:endParaRPr lang="en-US" altLang="zh-TW" sz="130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  <a:p>
            <a:pPr marL="182245" indent="-182245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kumimoji="1" lang="en-US" altLang="zh-TW" sz="130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2 x 2.5GbE port </a:t>
            </a:r>
            <a:endParaRPr lang="en-US" altLang="zh-TW" sz="130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  <a:p>
            <a:pPr marL="182245" indent="-182245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kumimoji="1" lang="en-US" altLang="zh-TW" sz="130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2 x Thunderbolt 4 ports</a:t>
            </a:r>
            <a:endParaRPr lang="en-US" altLang="zh-TW" sz="130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  <a:p>
            <a:pPr marL="285750" indent="-285750">
              <a:lnSpc>
                <a:spcPts val="1900"/>
              </a:lnSpc>
              <a:buFont typeface="Arial" panose="020B0604020202020204" pitchFamily="34" charset="0"/>
              <a:buChar char="•"/>
            </a:pPr>
            <a:endParaRPr kumimoji="1" lang="zh-TW" altLang="en-US" sz="130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57" y="5084689"/>
            <a:ext cx="2504685" cy="1565707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74" y="1912917"/>
            <a:ext cx="2559250" cy="1599816"/>
          </a:xfrm>
          <a:prstGeom prst="rect">
            <a:avLst/>
          </a:prstGeom>
        </p:spPr>
      </p:pic>
      <p:pic>
        <p:nvPicPr>
          <p:cNvPr id="24" name="圖形 16">
            <a:extLst>
              <a:ext uri="{FF2B5EF4-FFF2-40B4-BE49-F238E27FC236}">
                <a16:creationId xmlns:a16="http://schemas.microsoft.com/office/drawing/2014/main" id="{AC656FB0-7650-49DE-8FD1-2E8540350D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22179" y="424191"/>
            <a:ext cx="900523" cy="1078570"/>
          </a:xfrm>
          <a:prstGeom prst="rect">
            <a:avLst/>
          </a:prstGeom>
          <a:effectLst/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1D6F35DC-3AFB-3127-D40D-DCA30AB8F4A1}"/>
              </a:ext>
            </a:extLst>
          </p:cNvPr>
          <p:cNvSpPr txBox="1"/>
          <p:nvPr/>
        </p:nvSpPr>
        <p:spPr>
          <a:xfrm>
            <a:off x="3667418" y="3763884"/>
            <a:ext cx="5023909" cy="10442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82245" indent="-182245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kumimoji="1" lang="en-US" altLang="zh-TW" sz="130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+mn-ea"/>
                <a:sym typeface="+mn-lt"/>
              </a:rPr>
              <a:t>Intel Core i7 12 </a:t>
            </a:r>
            <a:r>
              <a:rPr kumimoji="1" lang="zh-TW" altLang="en-US" sz="130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+mn-ea"/>
                <a:sym typeface="+mn-lt"/>
              </a:rPr>
              <a:t>核心 </a:t>
            </a:r>
            <a:r>
              <a:rPr kumimoji="1" lang="en-US" altLang="zh-TW" sz="130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+mn-ea"/>
                <a:sym typeface="+mn-lt"/>
              </a:rPr>
              <a:t>(8 P</a:t>
            </a:r>
            <a:r>
              <a:rPr kumimoji="1" lang="en-US" sz="1300">
                <a:solidFill>
                  <a:schemeClr val="bg1">
                    <a:lumMod val="95000"/>
                  </a:schemeClr>
                </a:solidFill>
                <a:latin typeface="Microsoft JhengHei"/>
                <a:ea typeface="Microsoft JhengHei"/>
                <a:cs typeface="+mn-ea"/>
                <a:sym typeface="+mn-lt"/>
              </a:rPr>
              <a:t>-Core </a:t>
            </a:r>
            <a:r>
              <a:rPr kumimoji="1" lang="en-US" altLang="zh-TW" sz="130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+mn-ea"/>
                <a:sym typeface="+mn-lt"/>
              </a:rPr>
              <a:t>+ 4 E</a:t>
            </a:r>
            <a:r>
              <a:rPr kumimoji="1" lang="en-US" sz="1300">
                <a:solidFill>
                  <a:schemeClr val="bg1">
                    <a:lumMod val="95000"/>
                  </a:schemeClr>
                </a:solidFill>
                <a:latin typeface="Microsoft JhengHei"/>
                <a:ea typeface="Microsoft JhengHei"/>
                <a:cs typeface="+mn-ea"/>
                <a:sym typeface="+mn-lt"/>
              </a:rPr>
              <a:t>-Core</a:t>
            </a:r>
            <a:r>
              <a:rPr kumimoji="1" lang="en-US" altLang="zh-TW" sz="130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+mn-ea"/>
                <a:sym typeface="+mn-lt"/>
              </a:rPr>
              <a:t>) / 20 </a:t>
            </a:r>
            <a:r>
              <a:rPr kumimoji="1" lang="zh-TW" altLang="en-US" sz="130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+mn-ea"/>
                <a:sym typeface="+mn-lt"/>
              </a:rPr>
              <a:t>執行緒 </a:t>
            </a:r>
            <a:endParaRPr lang="en-US" altLang="zh-TW" sz="1300">
              <a:solidFill>
                <a:schemeClr val="bg1">
                  <a:lumMod val="95000"/>
                </a:schemeClr>
              </a:solidFill>
              <a:latin typeface="微軟正黑體"/>
              <a:ea typeface="微軟正黑體"/>
            </a:endParaRPr>
          </a:p>
          <a:p>
            <a:pPr marL="182245" indent="-182245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kumimoji="1" lang="en-US" altLang="zh-TW" sz="130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+mn-ea"/>
                <a:sym typeface="+mn-lt"/>
              </a:rPr>
              <a:t>DDR4 32GB RAM (2 x 16GB)</a:t>
            </a:r>
            <a:endParaRPr lang="en-US" altLang="zh-TW" sz="1300">
              <a:solidFill>
                <a:schemeClr val="bg1">
                  <a:lumMod val="95000"/>
                </a:schemeClr>
              </a:solidFill>
              <a:latin typeface="微軟正黑體"/>
              <a:ea typeface="微軟正黑體"/>
              <a:cs typeface="+mn-ea"/>
            </a:endParaRPr>
          </a:p>
          <a:p>
            <a:pPr marL="182245" indent="-182245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kumimoji="1" lang="en-US" altLang="zh-TW" sz="130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+mn-ea"/>
                <a:sym typeface="+mn-lt"/>
              </a:rPr>
              <a:t>2 x 2.5GbE ports</a:t>
            </a:r>
            <a:r>
              <a:rPr kumimoji="1" lang="zh-TW" altLang="en-US" sz="130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+mn-ea"/>
                <a:sym typeface="+mn-lt"/>
              </a:rPr>
              <a:t> </a:t>
            </a:r>
            <a:r>
              <a:rPr kumimoji="1" lang="en-US" altLang="zh-TW" sz="130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+mn-ea"/>
                <a:sym typeface="+mn-lt"/>
              </a:rPr>
              <a:t> </a:t>
            </a:r>
            <a:endParaRPr lang="en-US" altLang="zh-TW" sz="130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  <a:p>
            <a:pPr marL="182245" indent="-182245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kumimoji="1" lang="en-US" altLang="zh-TW" sz="1300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cs typeface="+mn-ea"/>
                <a:sym typeface="+mn-lt"/>
              </a:rPr>
              <a:t>2 x Thunderbolt 4 ports</a:t>
            </a:r>
            <a:endParaRPr lang="en-US" altLang="zh-TW" sz="1300">
              <a:solidFill>
                <a:schemeClr val="bg1">
                  <a:lumMod val="95000"/>
                </a:schemeClr>
              </a:solidFill>
              <a:latin typeface="微軟正黑體"/>
              <a:ea typeface="微軟正黑體"/>
              <a:cs typeface="+mn-ea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EF2445CE-8114-4D84-EDB5-FFF1EF301986}"/>
              </a:ext>
            </a:extLst>
          </p:cNvPr>
          <p:cNvSpPr txBox="1"/>
          <p:nvPr/>
        </p:nvSpPr>
        <p:spPr>
          <a:xfrm>
            <a:off x="3591535" y="3422225"/>
            <a:ext cx="260423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100" b="1">
                <a:solidFill>
                  <a:srgbClr val="FE4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TVS-h874T-i7-32G</a:t>
            </a:r>
          </a:p>
        </p:txBody>
      </p:sp>
      <p:pic>
        <p:nvPicPr>
          <p:cNvPr id="17" name="圖片 16" descr="一張含有 黑暗, space, 藍色, 紫色 的圖片&#10;&#10;自動產生的描述">
            <a:extLst>
              <a:ext uri="{FF2B5EF4-FFF2-40B4-BE49-F238E27FC236}">
                <a16:creationId xmlns:a16="http://schemas.microsoft.com/office/drawing/2014/main" id="{031FCB05-9313-9510-7104-68E158D808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402" y="1882642"/>
            <a:ext cx="451103" cy="2743341"/>
          </a:xfrm>
          <a:prstGeom prst="rect">
            <a:avLst/>
          </a:prstGeom>
        </p:spPr>
      </p:pic>
      <p:pic>
        <p:nvPicPr>
          <p:cNvPr id="18" name="圖片 17" descr="一張含有 黑暗, space, 藍色, 紫色 的圖片&#10;&#10;自動產生的描述">
            <a:extLst>
              <a:ext uri="{FF2B5EF4-FFF2-40B4-BE49-F238E27FC236}">
                <a16:creationId xmlns:a16="http://schemas.microsoft.com/office/drawing/2014/main" id="{BDF80D3E-A06D-A7E4-70F4-44FB1A9A9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402" y="5054161"/>
            <a:ext cx="451103" cy="1626762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EEC9266E-0642-9AE6-DE30-00DE5C314D9D}"/>
              </a:ext>
            </a:extLst>
          </p:cNvPr>
          <p:cNvSpPr txBox="1"/>
          <p:nvPr/>
        </p:nvSpPr>
        <p:spPr>
          <a:xfrm>
            <a:off x="9361528" y="2624523"/>
            <a:ext cx="2722349" cy="40010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1400">
                <a:solidFill>
                  <a:schemeClr val="bg1"/>
                </a:solidFill>
                <a:latin typeface="Microsoft JhengHei"/>
                <a:ea typeface="Microsoft JhengHei"/>
              </a:rPr>
              <a:t>Performance-core（P-core）和</a:t>
            </a:r>
            <a:r>
              <a:rPr lang="zh-TW" altLang="en-US" sz="140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zh-TW" sz="1400">
                <a:solidFill>
                  <a:schemeClr val="bg1"/>
                </a:solidFill>
                <a:latin typeface="Microsoft JhengHei"/>
                <a:ea typeface="Microsoft JhengHei"/>
              </a:rPr>
              <a:t>Efficient-core（E-core）。兩種核心具備不同的角色。</a:t>
            </a:r>
            <a:endParaRPr lang="zh-TW" sz="1400">
              <a:solidFill>
                <a:schemeClr val="bg1"/>
              </a:solidFill>
              <a:ea typeface="新細明體"/>
              <a:cs typeface="Calibri"/>
            </a:endParaRPr>
          </a:p>
          <a:p>
            <a:endParaRPr lang="zh-TW" altLang="en-US" sz="140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r>
              <a:rPr lang="zh-TW" sz="1400">
                <a:solidFill>
                  <a:schemeClr val="bg1"/>
                </a:solidFill>
                <a:latin typeface="Microsoft JhengHei"/>
                <a:ea typeface="Microsoft JhengHei"/>
              </a:rPr>
              <a:t>Performance-core 為：</a:t>
            </a:r>
            <a:endParaRPr lang="zh-TW" sz="1400">
              <a:solidFill>
                <a:schemeClr val="bg1"/>
              </a:solidFill>
              <a:ea typeface="新細明體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zh-TW" sz="1400">
                <a:solidFill>
                  <a:schemeClr val="bg1"/>
                </a:solidFill>
                <a:latin typeface="Microsoft JhengHei"/>
                <a:ea typeface="Microsoft JhengHei"/>
              </a:rPr>
              <a:t>尺寸較大的高效能核心，專為提供原始速度同時維持效率所設計。</a:t>
            </a:r>
            <a:endParaRPr lang="zh-TW" sz="1400">
              <a:solidFill>
                <a:schemeClr val="bg1"/>
              </a:solidFill>
              <a:ea typeface="新細明體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zh-TW" sz="1400">
                <a:solidFill>
                  <a:schemeClr val="bg1"/>
                </a:solidFill>
                <a:latin typeface="Microsoft JhengHei"/>
                <a:ea typeface="Microsoft JhengHei"/>
              </a:rPr>
              <a:t>非常適合處理許多繁重單執</a:t>
            </a:r>
            <a:r>
              <a:rPr lang="zh-TW" altLang="en-US" sz="1400">
                <a:solidFill>
                  <a:schemeClr val="bg1"/>
                </a:solidFill>
                <a:latin typeface="Microsoft JhengHei"/>
                <a:ea typeface="Microsoft JhengHei"/>
              </a:rPr>
              <a:t>行緒工作。</a:t>
            </a:r>
            <a:endParaRPr lang="zh-TW" altLang="en-US" sz="1400">
              <a:solidFill>
                <a:schemeClr val="bg1"/>
              </a:solidFill>
              <a:latin typeface="Calibri" panose="020F0502020204030204"/>
              <a:ea typeface="新細明體"/>
              <a:cs typeface="Calibri"/>
            </a:endParaRPr>
          </a:p>
          <a:p>
            <a:r>
              <a:rPr lang="en-US" altLang="zh-TW" sz="1400">
                <a:solidFill>
                  <a:schemeClr val="bg1"/>
                </a:solidFill>
                <a:latin typeface="Microsoft JhengHei"/>
                <a:ea typeface="Microsoft JhengHei"/>
              </a:rPr>
              <a:t>Efficient-core </a:t>
            </a:r>
            <a:r>
              <a:rPr lang="zh-TW" sz="1400">
                <a:solidFill>
                  <a:schemeClr val="bg1"/>
                </a:solidFill>
                <a:latin typeface="Microsoft JhengHei"/>
                <a:ea typeface="Microsoft JhengHei"/>
              </a:rPr>
              <a:t>為：</a:t>
            </a:r>
            <a:endParaRPr lang="zh-TW" sz="1400">
              <a:solidFill>
                <a:schemeClr val="bg1"/>
              </a:solidFill>
              <a:ea typeface="新細明體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zh-TW" sz="1400">
                <a:solidFill>
                  <a:schemeClr val="bg1"/>
                </a:solidFill>
                <a:latin typeface="Microsoft JhengHei"/>
                <a:ea typeface="Microsoft JhengHei"/>
              </a:rPr>
              <a:t>尺寸較小，多個 E-core 可容納於一個 P-core 的實體空間。</a:t>
            </a:r>
            <a:endParaRPr lang="zh-TW" sz="1400">
              <a:solidFill>
                <a:schemeClr val="bg1"/>
              </a:solidFill>
              <a:ea typeface="新細明體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zh-TW" sz="1400">
                <a:solidFill>
                  <a:schemeClr val="bg1"/>
                </a:solidFill>
                <a:latin typeface="Microsoft JhengHei"/>
                <a:ea typeface="Microsoft JhengHei"/>
              </a:rPr>
              <a:t>非常適合可擴充的多執行緒效能。它與 P-core 合作，加速極需核心的工作（例如算繪影片等）。</a:t>
            </a:r>
            <a:endParaRPr lang="zh-TW" sz="1400">
              <a:solidFill>
                <a:schemeClr val="bg1"/>
              </a:solidFill>
              <a:ea typeface="新細明體"/>
              <a:cs typeface="Calibri"/>
            </a:endParaRPr>
          </a:p>
          <a:p>
            <a:endParaRPr lang="zh-TW" altLang="en-US" sz="1600">
              <a:solidFill>
                <a:schemeClr val="bg1"/>
              </a:solidFill>
              <a:latin typeface="Calibri" panose="020F0502020204030204"/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767071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黑暗, space, 藍色, 紫色 的圖片&#10;&#10;自動產生的描述">
            <a:extLst>
              <a:ext uri="{FF2B5EF4-FFF2-40B4-BE49-F238E27FC236}">
                <a16:creationId xmlns:a16="http://schemas.microsoft.com/office/drawing/2014/main" id="{9D490520-6FBE-4642-D6B5-2480574169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20"/>
          <a:stretch/>
        </p:blipFill>
        <p:spPr>
          <a:xfrm>
            <a:off x="901460" y="262861"/>
            <a:ext cx="9272927" cy="6595139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306" y="2651138"/>
            <a:ext cx="6347576" cy="3967941"/>
          </a:xfrm>
          <a:prstGeom prst="rect">
            <a:avLst/>
          </a:prstGeom>
        </p:spPr>
      </p:pic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0B338738-44E3-A1F3-AB5D-DA086E2AA667}"/>
              </a:ext>
            </a:extLst>
          </p:cNvPr>
          <p:cNvSpPr/>
          <p:nvPr/>
        </p:nvSpPr>
        <p:spPr>
          <a:xfrm>
            <a:off x="9242436" y="3488385"/>
            <a:ext cx="2421466" cy="795390"/>
          </a:xfrm>
          <a:prstGeom prst="roundRect">
            <a:avLst>
              <a:gd name="adj" fmla="val 1933"/>
            </a:avLst>
          </a:prstGeom>
          <a:solidFill>
            <a:schemeClr val="bg1">
              <a:alpha val="15000"/>
            </a:schemeClr>
          </a:solidFill>
          <a:ln w="158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accent1">
                    <a:lumMod val="45000"/>
                    <a:lumOff val="55000"/>
                  </a:schemeClr>
                </a:gs>
                <a:gs pos="100000">
                  <a:srgbClr val="E2E9F6"/>
                </a:gs>
              </a:gsLst>
              <a:lin ang="5400000" scaled="1"/>
            </a:gradFill>
          </a:ln>
          <a:effectLst>
            <a:outerShdw blurRad="63500" dist="139700" dir="25200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B7210D03-2D87-3414-C2E1-DD3DD1F71B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9081045" y="2553878"/>
            <a:ext cx="1449947" cy="407727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478D9838-3508-EFAE-5122-9464751C0B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101606" y="5970696"/>
            <a:ext cx="6899332" cy="65461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190500" y="517483"/>
            <a:ext cx="117919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TVS-h674T / TVS-h874T </a:t>
            </a:r>
            <a:r>
              <a:rPr lang="zh-TW" altLang="en-US" sz="4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正面配置圖</a:t>
            </a:r>
          </a:p>
        </p:txBody>
      </p:sp>
      <p:pic>
        <p:nvPicPr>
          <p:cNvPr id="51" name="圖片 50" descr="一張含有 文字, 室內 的圖片&#10;&#10;自動產生的描述">
            <a:extLst>
              <a:ext uri="{FF2B5EF4-FFF2-40B4-BE49-F238E27FC236}">
                <a16:creationId xmlns:a16="http://schemas.microsoft.com/office/drawing/2014/main" id="{362476F6-7289-8BE4-C4E0-07933C963BD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401" y="1753696"/>
            <a:ext cx="1727693" cy="1080000"/>
          </a:xfrm>
          <a:prstGeom prst="rect">
            <a:avLst/>
          </a:prstGeom>
        </p:spPr>
      </p:pic>
      <p:sp>
        <p:nvSpPr>
          <p:cNvPr id="53" name="TextBox 13">
            <a:extLst>
              <a:ext uri="{FF2B5EF4-FFF2-40B4-BE49-F238E27FC236}">
                <a16:creationId xmlns:a16="http://schemas.microsoft.com/office/drawing/2014/main" id="{6898C75C-7151-03CB-0227-99A5CA500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7989" y="1881669"/>
            <a:ext cx="2891859" cy="40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4" rIns="121908" bIns="60954">
            <a:spAutoFit/>
          </a:bodyPr>
          <a:lstStyle/>
          <a:p>
            <a:pPr>
              <a:defRPr/>
            </a:pP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LCM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系統狀態顯示</a:t>
            </a:r>
          </a:p>
        </p:txBody>
      </p:sp>
      <p:sp>
        <p:nvSpPr>
          <p:cNvPr id="54" name="Shape 183">
            <a:extLst>
              <a:ext uri="{FF2B5EF4-FFF2-40B4-BE49-F238E27FC236}">
                <a16:creationId xmlns:a16="http://schemas.microsoft.com/office/drawing/2014/main" id="{A97BB628-6EE4-4556-5687-D72450A369D8}"/>
              </a:ext>
            </a:extLst>
          </p:cNvPr>
          <p:cNvSpPr txBox="1"/>
          <p:nvPr/>
        </p:nvSpPr>
        <p:spPr>
          <a:xfrm>
            <a:off x="275278" y="4635108"/>
            <a:ext cx="1734052" cy="76944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lnSpc>
                <a:spcPts val="2400"/>
              </a:lnSpc>
              <a:buClr>
                <a:srgbClr val="595959"/>
              </a:buClr>
              <a:buSzPct val="25000"/>
            </a:pP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3.5"/ 2.5”SATA </a:t>
            </a:r>
          </a:p>
          <a:p>
            <a:pPr lvl="0">
              <a:lnSpc>
                <a:spcPts val="2400"/>
              </a:lnSpc>
              <a:buClr>
                <a:srgbClr val="595959"/>
              </a:buClr>
              <a:buSzPct val="25000"/>
            </a:pP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6Gb/s HDD/SSD 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插槽 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(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可上鎖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)</a:t>
            </a:r>
          </a:p>
        </p:txBody>
      </p:sp>
      <p:sp>
        <p:nvSpPr>
          <p:cNvPr id="55" name="Shape 180">
            <a:extLst>
              <a:ext uri="{FF2B5EF4-FFF2-40B4-BE49-F238E27FC236}">
                <a16:creationId xmlns:a16="http://schemas.microsoft.com/office/drawing/2014/main" id="{21971FCB-6125-30A9-4A3B-8EAC2086251C}"/>
              </a:ext>
            </a:extLst>
          </p:cNvPr>
          <p:cNvSpPr txBox="1"/>
          <p:nvPr/>
        </p:nvSpPr>
        <p:spPr>
          <a:xfrm>
            <a:off x="275278" y="2900032"/>
            <a:ext cx="1845239" cy="149119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lnSpc>
                <a:spcPts val="2300"/>
              </a:lnSpc>
              <a:buClr>
                <a:srgbClr val="595959"/>
              </a:buClr>
              <a:buSzPct val="25000"/>
            </a:pP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可調整亮度的 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LED 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燈號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: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磁碟、狀態、網路、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USB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、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M.2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埠  </a:t>
            </a:r>
          </a:p>
        </p:txBody>
      </p:sp>
      <p:sp>
        <p:nvSpPr>
          <p:cNvPr id="56" name="Shape 192">
            <a:extLst>
              <a:ext uri="{FF2B5EF4-FFF2-40B4-BE49-F238E27FC236}">
                <a16:creationId xmlns:a16="http://schemas.microsoft.com/office/drawing/2014/main" id="{8D8C782F-D1A3-F9DA-6E72-08C887D9703F}"/>
              </a:ext>
            </a:extLst>
          </p:cNvPr>
          <p:cNvSpPr txBox="1"/>
          <p:nvPr/>
        </p:nvSpPr>
        <p:spPr>
          <a:xfrm>
            <a:off x="9109361" y="4963859"/>
            <a:ext cx="1342007" cy="26423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altLang="en-US" sz="1600" b="1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電源鍵</a:t>
            </a:r>
            <a:endParaRPr lang="zh-TW" sz="1600" b="1" i="0" u="none" strike="noStrike" cap="none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57" name="Shape 195">
            <a:extLst>
              <a:ext uri="{FF2B5EF4-FFF2-40B4-BE49-F238E27FC236}">
                <a16:creationId xmlns:a16="http://schemas.microsoft.com/office/drawing/2014/main" id="{B8E806B0-5E8B-983B-2498-7E8B23BB7472}"/>
              </a:ext>
            </a:extLst>
          </p:cNvPr>
          <p:cNvSpPr txBox="1"/>
          <p:nvPr/>
        </p:nvSpPr>
        <p:spPr>
          <a:xfrm>
            <a:off x="9105507" y="5343600"/>
            <a:ext cx="3038089" cy="7804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600" b="1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USB 3 Gen 2 Type-A (10Gb) &amp; </a:t>
            </a:r>
            <a:r>
              <a:rPr lang="zh-TW" altLang="en-US" sz="1600" b="1">
                <a:solidFill>
                  <a:schemeClr val="bg1"/>
                </a:solidFill>
                <a:latin typeface="微軟正黑體"/>
                <a:ea typeface="微軟正黑體"/>
                <a:cs typeface="+mn-ea"/>
                <a:sym typeface="+mn-lt"/>
              </a:rPr>
              <a:t>備份鍵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EF9E3D1-BB63-736B-8796-3524F2815FB4}"/>
              </a:ext>
            </a:extLst>
          </p:cNvPr>
          <p:cNvSpPr txBox="1"/>
          <p:nvPr/>
        </p:nvSpPr>
        <p:spPr>
          <a:xfrm>
            <a:off x="9431650" y="3617532"/>
            <a:ext cx="1062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zh-TW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內附硬碟托盤鑰匙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736594EE-4C5D-4110-B787-D8028A9928E0}"/>
              </a:ext>
            </a:extLst>
          </p:cNvPr>
          <p:cNvSpPr/>
          <p:nvPr/>
        </p:nvSpPr>
        <p:spPr>
          <a:xfrm>
            <a:off x="2640959" y="3861639"/>
            <a:ext cx="5072594" cy="2262460"/>
          </a:xfrm>
          <a:prstGeom prst="rect">
            <a:avLst/>
          </a:prstGeom>
          <a:noFill/>
          <a:ln w="19050">
            <a:solidFill>
              <a:srgbClr val="00A0E9"/>
            </a:solidFill>
          </a:ln>
          <a:effectLst>
            <a:glow rad="38100">
              <a:srgbClr val="00B0F0">
                <a:alpha val="9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noFill/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783469AB-597E-EDF5-585B-D013FE743115}"/>
              </a:ext>
            </a:extLst>
          </p:cNvPr>
          <p:cNvCxnSpPr/>
          <p:nvPr/>
        </p:nvCxnSpPr>
        <p:spPr>
          <a:xfrm flipH="1">
            <a:off x="2101606" y="5006619"/>
            <a:ext cx="539352" cy="0"/>
          </a:xfrm>
          <a:prstGeom prst="line">
            <a:avLst/>
          </a:prstGeom>
          <a:ln w="19050">
            <a:solidFill>
              <a:srgbClr val="00A0E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圖片 27" descr="一張含有 室內, 遙遠, 遊戲, 影片 的圖片&#10;&#10;自動產生的描述">
            <a:extLst>
              <a:ext uri="{FF2B5EF4-FFF2-40B4-BE49-F238E27FC236}">
                <a16:creationId xmlns:a16="http://schemas.microsoft.com/office/drawing/2014/main" id="{E26C2CBF-2F0E-1A6E-56B7-2C38E8D7111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977" y="3413127"/>
            <a:ext cx="1217101" cy="995318"/>
          </a:xfrm>
          <a:prstGeom prst="rect">
            <a:avLst/>
          </a:prstGeom>
        </p:spPr>
      </p:pic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6AC2FCC4-086E-2228-06EE-70DAE733009B}"/>
              </a:ext>
            </a:extLst>
          </p:cNvPr>
          <p:cNvCxnSpPr>
            <a:cxnSpLocks/>
          </p:cNvCxnSpPr>
          <p:nvPr/>
        </p:nvCxnSpPr>
        <p:spPr>
          <a:xfrm flipV="1">
            <a:off x="6566355" y="2263916"/>
            <a:ext cx="0" cy="1013623"/>
          </a:xfrm>
          <a:prstGeom prst="line">
            <a:avLst/>
          </a:prstGeom>
          <a:ln w="19050">
            <a:solidFill>
              <a:srgbClr val="00A0E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4F99A991-0A01-1707-E811-2374C0B4542A}"/>
              </a:ext>
            </a:extLst>
          </p:cNvPr>
          <p:cNvCxnSpPr/>
          <p:nvPr/>
        </p:nvCxnSpPr>
        <p:spPr>
          <a:xfrm flipH="1">
            <a:off x="2101606" y="3329337"/>
            <a:ext cx="539352" cy="0"/>
          </a:xfrm>
          <a:prstGeom prst="line">
            <a:avLst/>
          </a:prstGeom>
          <a:ln w="19050">
            <a:solidFill>
              <a:srgbClr val="00A0E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1FBA7BDB-3A0D-A482-22B5-62062C012491}"/>
              </a:ext>
            </a:extLst>
          </p:cNvPr>
          <p:cNvGrpSpPr/>
          <p:nvPr/>
        </p:nvGrpSpPr>
        <p:grpSpPr>
          <a:xfrm>
            <a:off x="8500533" y="5134622"/>
            <a:ext cx="580512" cy="417295"/>
            <a:chOff x="8584557" y="5134622"/>
            <a:chExt cx="496488" cy="417295"/>
          </a:xfrm>
        </p:grpSpPr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AD3EE7B1-384D-EF6D-1439-4E75F1F435CC}"/>
                </a:ext>
              </a:extLst>
            </p:cNvPr>
            <p:cNvCxnSpPr>
              <a:cxnSpLocks/>
            </p:cNvCxnSpPr>
            <p:nvPr/>
          </p:nvCxnSpPr>
          <p:spPr>
            <a:xfrm>
              <a:off x="8584558" y="5134622"/>
              <a:ext cx="496487" cy="0"/>
            </a:xfrm>
            <a:prstGeom prst="line">
              <a:avLst/>
            </a:prstGeom>
            <a:ln w="19050">
              <a:solidFill>
                <a:srgbClr val="00A0E9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接點 46">
              <a:extLst>
                <a:ext uri="{FF2B5EF4-FFF2-40B4-BE49-F238E27FC236}">
                  <a16:creationId xmlns:a16="http://schemas.microsoft.com/office/drawing/2014/main" id="{4405EDBE-1863-8F04-4E90-5D7CFE884FC1}"/>
                </a:ext>
              </a:extLst>
            </p:cNvPr>
            <p:cNvCxnSpPr>
              <a:cxnSpLocks/>
            </p:cNvCxnSpPr>
            <p:nvPr/>
          </p:nvCxnSpPr>
          <p:spPr>
            <a:xfrm>
              <a:off x="8584557" y="5551917"/>
              <a:ext cx="496487" cy="0"/>
            </a:xfrm>
            <a:prstGeom prst="line">
              <a:avLst/>
            </a:prstGeom>
            <a:ln w="19050">
              <a:solidFill>
                <a:srgbClr val="00A0E9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矩形 1"/>
          <p:cNvSpPr/>
          <p:nvPr/>
        </p:nvSpPr>
        <p:spPr>
          <a:xfrm>
            <a:off x="9244858" y="2822630"/>
            <a:ext cx="1411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TVS-h674T</a:t>
            </a:r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887600" y="6363109"/>
            <a:ext cx="1411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TVS-h874T</a:t>
            </a:r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2707637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ndxatoqw">
      <a:majorFont>
        <a:latin typeface="Arial" panose="020F0302020204030204"/>
        <a:ea typeface="微軟正黑體"/>
        <a:cs typeface=""/>
      </a:majorFont>
      <a:minorFont>
        <a:latin typeface="Arial" panose="020F0502020204030204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寬螢幕</PresentationFormat>
  <Slides>43</Slides>
  <Notes>42</Notes>
  <HiddenSlides>0</HiddenSlides>
  <ScaleCrop>false</ScaleCrop>
  <HeadingPairs>
    <vt:vector size="4" baseType="variant">
      <vt:variant>
        <vt:lpstr>佈景主題</vt:lpstr>
      </vt:variant>
      <vt:variant>
        <vt:i4>3</vt:i4>
      </vt:variant>
      <vt:variant>
        <vt:lpstr>投影片標題</vt:lpstr>
      </vt:variant>
      <vt:variant>
        <vt:i4>43</vt:i4>
      </vt:variant>
    </vt:vector>
  </HeadingPairs>
  <TitlesOfParts>
    <vt:vector size="46" baseType="lpstr">
      <vt:lpstr>Office 佈景主題</vt:lpstr>
      <vt:lpstr>自訂設計</vt:lpstr>
      <vt:lpstr>1_自訂設計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Choose between ​ QTS and ZFS based QuTS hero​</vt:lpstr>
      <vt:lpstr>PowerPoint 簡報</vt:lpstr>
      <vt:lpstr>PowerPoint 簡報</vt:lpstr>
      <vt:lpstr>PowerPoint 簡報</vt:lpstr>
      <vt:lpstr>PowerPoint 簡報</vt:lpstr>
      <vt:lpstr>標配 32/64 GB DDR4 記憶體，可升級至最大 64 GB 記憶體，讓多工應用與多台設備同時連接更為順暢</vt:lpstr>
      <vt:lpstr>雙 M.2 2280 NVMe PCIe Gen 4 SSD 埠， 支援 SSD 快取或 Qtier 自動分層儲存</vt:lpstr>
      <vt:lpstr>內建 2 個 2.5 GbE 網路埠，聚合高達  5 Gbps 網路頻寬</vt:lpstr>
      <vt:lpstr>第二個 PCIe 插槽預裝雙埠 Thunderbolt 4 擴充卡，支援高傳輸速度讓您可以更專注於創意工作</vt:lpstr>
      <vt:lpstr>PowerPoint 簡報</vt:lpstr>
      <vt:lpstr>PowerPoint 簡報</vt:lpstr>
      <vt:lpstr>PowerPoint 簡報</vt:lpstr>
      <vt:lpstr>標配雙埠 2.5 GbE 網路埠， 搭配 PCIe Gen 4 插槽可再擴充 25GbE 高速網路</vt:lpstr>
      <vt:lpstr>PowerPoint 簡報</vt:lpstr>
      <vt:lpstr>提供全面的解決方案，透過各種連接方式來激發您的創造力 </vt:lpstr>
      <vt:lpstr>PowerPoint 簡報</vt:lpstr>
      <vt:lpstr>PowerPoint 簡報</vt:lpstr>
      <vt:lpstr>內建顯示輸出，提供一個 HDMI 輸出埠</vt:lpstr>
      <vt:lpstr>PowerPoint 簡報</vt:lpstr>
      <vt:lpstr>PowerPoint 簡報</vt:lpstr>
      <vt:lpstr>PowerPoint 簡報</vt:lpstr>
      <vt:lpstr>強大的在線資料縮減技術  – 能大幅延長 SSD 壽命</vt:lpstr>
      <vt:lpstr>PowerPoint 簡報</vt:lpstr>
      <vt:lpstr>PowerPoint 簡報</vt:lpstr>
      <vt:lpstr>PowerPoint 簡報</vt:lpstr>
      <vt:lpstr>PowerPoint 簡報</vt:lpstr>
      <vt:lpstr>智能與自動化檔案管理</vt:lpstr>
      <vt:lpstr>個人及團隊協作的 Qsync 5.0  跨裝置檔案同步工具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QNAP_Copy Su</dc:creator>
  <cp:revision>44</cp:revision>
  <dcterms:created xsi:type="dcterms:W3CDTF">2021-03-26T08:21:54Z</dcterms:created>
  <dcterms:modified xsi:type="dcterms:W3CDTF">2023-11-09T07:10:53Z</dcterms:modified>
</cp:coreProperties>
</file>